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Lst>
  <p:sldSz cy="5143500" cx="9144000"/>
  <p:notesSz cx="6858000" cy="9144000"/>
  <p:embeddedFontLst>
    <p:embeddedFont>
      <p:font typeface="Nunito"/>
      <p:regular r:id="rId34"/>
      <p:bold r:id="rId35"/>
      <p:italic r:id="rId36"/>
      <p:boldItalic r:id="rId37"/>
    </p:embeddedFont>
    <p:embeddedFont>
      <p:font typeface="Amatic SC"/>
      <p:regular r:id="rId38"/>
      <p:bold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Nunito-bold.fntdata"/><Relationship Id="rId12" Type="http://schemas.openxmlformats.org/officeDocument/2006/relationships/slide" Target="slides/slide8.xml"/><Relationship Id="rId34" Type="http://schemas.openxmlformats.org/officeDocument/2006/relationships/font" Target="fonts/Nunito-regular.fntdata"/><Relationship Id="rId15" Type="http://schemas.openxmlformats.org/officeDocument/2006/relationships/slide" Target="slides/slide11.xml"/><Relationship Id="rId37" Type="http://schemas.openxmlformats.org/officeDocument/2006/relationships/font" Target="fonts/Nunito-boldItalic.fntdata"/><Relationship Id="rId14" Type="http://schemas.openxmlformats.org/officeDocument/2006/relationships/slide" Target="slides/slide10.xml"/><Relationship Id="rId36" Type="http://schemas.openxmlformats.org/officeDocument/2006/relationships/font" Target="fonts/Nunito-italic.fntdata"/><Relationship Id="rId17" Type="http://schemas.openxmlformats.org/officeDocument/2006/relationships/slide" Target="slides/slide13.xml"/><Relationship Id="rId39" Type="http://schemas.openxmlformats.org/officeDocument/2006/relationships/font" Target="fonts/AmaticSC-bold.fntdata"/><Relationship Id="rId16" Type="http://schemas.openxmlformats.org/officeDocument/2006/relationships/slide" Target="slides/slide12.xml"/><Relationship Id="rId38" Type="http://schemas.openxmlformats.org/officeDocument/2006/relationships/font" Target="fonts/AmaticSC-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 Leah</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5e214673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5e214673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2"/>
                </a:solidFill>
                <a:latin typeface="Calibri"/>
                <a:ea typeface="Calibri"/>
                <a:cs typeface="Calibri"/>
                <a:sym typeface="Calibri"/>
              </a:rPr>
              <a:t>Emily</a:t>
            </a:r>
            <a:endParaRPr sz="1800">
              <a:solidFill>
                <a:schemeClr val="dk2"/>
              </a:solidFill>
              <a:latin typeface="Calibri"/>
              <a:ea typeface="Calibri"/>
              <a:cs typeface="Calibri"/>
              <a:sym typeface="Calibri"/>
            </a:endParaRPr>
          </a:p>
          <a:p>
            <a:pPr indent="-342900" lvl="0" marL="457200" rtl="0" algn="l">
              <a:lnSpc>
                <a:spcPct val="115000"/>
              </a:lnSpc>
              <a:spcBef>
                <a:spcPts val="1600"/>
              </a:spcBef>
              <a:spcAft>
                <a:spcPts val="0"/>
              </a:spcAft>
              <a:buClr>
                <a:schemeClr val="dk2"/>
              </a:buClr>
              <a:buSzPts val="1800"/>
              <a:buFont typeface="Calibri"/>
              <a:buChar char="●"/>
            </a:pPr>
            <a:r>
              <a:rPr lang="en" sz="1800">
                <a:solidFill>
                  <a:schemeClr val="dk2"/>
                </a:solidFill>
                <a:latin typeface="Calibri"/>
                <a:ea typeface="Calibri"/>
                <a:cs typeface="Calibri"/>
                <a:sym typeface="Calibri"/>
              </a:rPr>
              <a:t>CIL fired us up to ramp up our social media</a:t>
            </a:r>
            <a:endParaRPr sz="1800">
              <a:solidFill>
                <a:schemeClr val="dk2"/>
              </a:solidFill>
              <a:latin typeface="Calibri"/>
              <a:ea typeface="Calibri"/>
              <a:cs typeface="Calibri"/>
              <a:sym typeface="Calibri"/>
            </a:endParaRPr>
          </a:p>
          <a:p>
            <a:pPr indent="-342900" lvl="0" marL="457200" rtl="0" algn="l">
              <a:lnSpc>
                <a:spcPct val="115000"/>
              </a:lnSpc>
              <a:spcBef>
                <a:spcPts val="0"/>
              </a:spcBef>
              <a:spcAft>
                <a:spcPts val="0"/>
              </a:spcAft>
              <a:buClr>
                <a:schemeClr val="dk2"/>
              </a:buClr>
              <a:buSzPts val="1800"/>
              <a:buFont typeface="Calibri"/>
              <a:buChar char="●"/>
            </a:pPr>
            <a:r>
              <a:rPr lang="en" sz="1800">
                <a:solidFill>
                  <a:schemeClr val="dk2"/>
                </a:solidFill>
                <a:latin typeface="Calibri"/>
                <a:ea typeface="Calibri"/>
                <a:cs typeface="Calibri"/>
                <a:sym typeface="Calibri"/>
              </a:rPr>
              <a:t>We observed that our social media wasn’t matching our patrons, primarily college students</a:t>
            </a:r>
            <a:endParaRPr sz="1800">
              <a:solidFill>
                <a:schemeClr val="dk2"/>
              </a:solidFill>
              <a:latin typeface="Calibri"/>
              <a:ea typeface="Calibri"/>
              <a:cs typeface="Calibri"/>
              <a:sym typeface="Calibri"/>
            </a:endParaRPr>
          </a:p>
          <a:p>
            <a:pPr indent="-342900" lvl="0" marL="457200" rtl="0" algn="l">
              <a:lnSpc>
                <a:spcPct val="115000"/>
              </a:lnSpc>
              <a:spcBef>
                <a:spcPts val="0"/>
              </a:spcBef>
              <a:spcAft>
                <a:spcPts val="0"/>
              </a:spcAft>
              <a:buClr>
                <a:schemeClr val="dk2"/>
              </a:buClr>
              <a:buSzPts val="1800"/>
              <a:buFont typeface="Calibri"/>
              <a:buChar char="●"/>
            </a:pPr>
            <a:r>
              <a:rPr lang="en" sz="1800">
                <a:solidFill>
                  <a:schemeClr val="dk2"/>
                </a:solidFill>
                <a:latin typeface="Calibri"/>
                <a:ea typeface="Calibri"/>
                <a:cs typeface="Calibri"/>
                <a:sym typeface="Calibri"/>
              </a:rPr>
              <a:t>As a result, we proposed creating an Instagram account for our library</a:t>
            </a:r>
            <a:endParaRPr sz="1800">
              <a:solidFill>
                <a:schemeClr val="dk2"/>
              </a:solidFill>
              <a:latin typeface="Calibri"/>
              <a:ea typeface="Calibri"/>
              <a:cs typeface="Calibri"/>
              <a:sym typeface="Calibri"/>
            </a:endParaRPr>
          </a:p>
          <a:p>
            <a:pPr indent="0" lvl="0" marL="0" rtl="0" algn="l">
              <a:spcBef>
                <a:spcPts val="160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5e214673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5e214673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2"/>
                </a:solidFill>
                <a:latin typeface="Calibri"/>
                <a:ea typeface="Calibri"/>
                <a:cs typeface="Calibri"/>
                <a:sym typeface="Calibri"/>
              </a:rPr>
              <a:t>Emily</a:t>
            </a:r>
            <a:endParaRPr sz="1800">
              <a:solidFill>
                <a:schemeClr val="dk2"/>
              </a:solidFill>
              <a:latin typeface="Calibri"/>
              <a:ea typeface="Calibri"/>
              <a:cs typeface="Calibri"/>
              <a:sym typeface="Calibri"/>
            </a:endParaRPr>
          </a:p>
          <a:p>
            <a:pPr indent="-342900" lvl="0" marL="457200" rtl="0" algn="l">
              <a:lnSpc>
                <a:spcPct val="115000"/>
              </a:lnSpc>
              <a:spcBef>
                <a:spcPts val="1600"/>
              </a:spcBef>
              <a:spcAft>
                <a:spcPts val="0"/>
              </a:spcAft>
              <a:buClr>
                <a:schemeClr val="dk2"/>
              </a:buClr>
              <a:buSzPts val="1800"/>
              <a:buFont typeface="Calibri"/>
              <a:buChar char="●"/>
            </a:pPr>
            <a:r>
              <a:rPr lang="en" sz="1800">
                <a:solidFill>
                  <a:schemeClr val="dk2"/>
                </a:solidFill>
                <a:latin typeface="Calibri"/>
                <a:ea typeface="Calibri"/>
                <a:cs typeface="Calibri"/>
                <a:sym typeface="Calibri"/>
              </a:rPr>
              <a:t>Our account created in April 2017</a:t>
            </a:r>
            <a:endParaRPr sz="1800">
              <a:solidFill>
                <a:schemeClr val="dk2"/>
              </a:solidFill>
              <a:latin typeface="Calibri"/>
              <a:ea typeface="Calibri"/>
              <a:cs typeface="Calibri"/>
              <a:sym typeface="Calibri"/>
            </a:endParaRPr>
          </a:p>
          <a:p>
            <a:pPr indent="-342900" lvl="0" marL="457200" rtl="0" algn="l">
              <a:lnSpc>
                <a:spcPct val="115000"/>
              </a:lnSpc>
              <a:spcBef>
                <a:spcPts val="0"/>
              </a:spcBef>
              <a:spcAft>
                <a:spcPts val="0"/>
              </a:spcAft>
              <a:buClr>
                <a:schemeClr val="dk2"/>
              </a:buClr>
              <a:buSzPts val="1800"/>
              <a:buFont typeface="Calibri"/>
              <a:buChar char="●"/>
            </a:pPr>
            <a:r>
              <a:rPr lang="en" sz="1800">
                <a:solidFill>
                  <a:schemeClr val="dk2"/>
                </a:solidFill>
                <a:latin typeface="Calibri"/>
                <a:ea typeface="Calibri"/>
                <a:cs typeface="Calibri"/>
                <a:sym typeface="Calibri"/>
              </a:rPr>
              <a:t>Consists of greenposts, posts promoting library services, events, staff spotlights, tutorials, etc.</a:t>
            </a:r>
            <a:endParaRPr sz="1800">
              <a:solidFill>
                <a:schemeClr val="dk2"/>
              </a:solidFill>
              <a:latin typeface="Calibri"/>
              <a:ea typeface="Calibri"/>
              <a:cs typeface="Calibri"/>
              <a:sym typeface="Calibri"/>
            </a:endParaRPr>
          </a:p>
          <a:p>
            <a:pPr indent="-342900" lvl="0" marL="457200" rtl="0" algn="l">
              <a:lnSpc>
                <a:spcPct val="115000"/>
              </a:lnSpc>
              <a:spcBef>
                <a:spcPts val="0"/>
              </a:spcBef>
              <a:spcAft>
                <a:spcPts val="0"/>
              </a:spcAft>
              <a:buClr>
                <a:schemeClr val="dk2"/>
              </a:buClr>
              <a:buSzPts val="1800"/>
              <a:buFont typeface="Calibri"/>
              <a:buChar char="●"/>
            </a:pPr>
            <a:r>
              <a:rPr lang="en" sz="1800">
                <a:solidFill>
                  <a:schemeClr val="dk2"/>
                </a:solidFill>
                <a:latin typeface="Calibri"/>
                <a:ea typeface="Calibri"/>
                <a:cs typeface="Calibri"/>
                <a:sym typeface="Calibri"/>
              </a:rPr>
              <a:t>We post anywhere from 3-4 times/week</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25e214673a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25e214673a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2"/>
                </a:solidFill>
                <a:latin typeface="Calibri"/>
                <a:ea typeface="Calibri"/>
                <a:cs typeface="Calibri"/>
                <a:sym typeface="Calibri"/>
              </a:rPr>
              <a:t>Emily</a:t>
            </a:r>
            <a:endParaRPr sz="1200">
              <a:solidFill>
                <a:schemeClr val="dk2"/>
              </a:solidFill>
              <a:latin typeface="Calibri"/>
              <a:ea typeface="Calibri"/>
              <a:cs typeface="Calibri"/>
              <a:sym typeface="Calibri"/>
            </a:endParaRPr>
          </a:p>
          <a:p>
            <a:pPr indent="-304800" lvl="0" marL="457200" rtl="0" algn="l">
              <a:lnSpc>
                <a:spcPct val="115000"/>
              </a:lnSpc>
              <a:spcBef>
                <a:spcPts val="1600"/>
              </a:spcBef>
              <a:spcAft>
                <a:spcPts val="0"/>
              </a:spcAft>
              <a:buClr>
                <a:schemeClr val="dk2"/>
              </a:buClr>
              <a:buSzPts val="1200"/>
              <a:buFont typeface="Calibri"/>
              <a:buChar char="●"/>
            </a:pPr>
            <a:r>
              <a:rPr lang="en" sz="1200">
                <a:solidFill>
                  <a:schemeClr val="dk2"/>
                </a:solidFill>
                <a:latin typeface="Calibri"/>
                <a:ea typeface="Calibri"/>
                <a:cs typeface="Calibri"/>
                <a:sym typeface="Calibri"/>
              </a:rPr>
              <a:t>With two social media accounts to manage, we needed a social media management system to effectively organize and push out posts</a:t>
            </a:r>
            <a:endParaRPr sz="1200">
              <a:solidFill>
                <a:schemeClr val="dk2"/>
              </a:solidFill>
              <a:latin typeface="Calibri"/>
              <a:ea typeface="Calibri"/>
              <a:cs typeface="Calibri"/>
              <a:sym typeface="Calibri"/>
            </a:endParaRPr>
          </a:p>
          <a:p>
            <a:pPr indent="-304800" lvl="0" marL="457200" rtl="0" algn="l">
              <a:lnSpc>
                <a:spcPct val="115000"/>
              </a:lnSpc>
              <a:spcBef>
                <a:spcPts val="0"/>
              </a:spcBef>
              <a:spcAft>
                <a:spcPts val="0"/>
              </a:spcAft>
              <a:buClr>
                <a:schemeClr val="dk2"/>
              </a:buClr>
              <a:buSzPts val="1200"/>
              <a:buFont typeface="Calibri"/>
              <a:buChar char="●"/>
            </a:pPr>
            <a:r>
              <a:rPr lang="en" sz="1200">
                <a:solidFill>
                  <a:schemeClr val="dk2"/>
                </a:solidFill>
                <a:latin typeface="Calibri"/>
                <a:ea typeface="Calibri"/>
                <a:cs typeface="Calibri"/>
                <a:sym typeface="Calibri"/>
              </a:rPr>
              <a:t>Buffer is free and easy to use </a:t>
            </a:r>
            <a:endParaRPr sz="1200">
              <a:solidFill>
                <a:schemeClr val="dk2"/>
              </a:solidFill>
              <a:latin typeface="Calibri"/>
              <a:ea typeface="Calibri"/>
              <a:cs typeface="Calibri"/>
              <a:sym typeface="Calibri"/>
            </a:endParaRPr>
          </a:p>
          <a:p>
            <a:pPr indent="-304800" lvl="0" marL="457200" rtl="0" algn="l">
              <a:lnSpc>
                <a:spcPct val="115000"/>
              </a:lnSpc>
              <a:spcBef>
                <a:spcPts val="0"/>
              </a:spcBef>
              <a:spcAft>
                <a:spcPts val="0"/>
              </a:spcAft>
              <a:buClr>
                <a:schemeClr val="dk2"/>
              </a:buClr>
              <a:buSzPts val="1200"/>
              <a:buFont typeface="Calibri"/>
              <a:buChar char="●"/>
            </a:pPr>
            <a:r>
              <a:rPr lang="en" sz="1200">
                <a:solidFill>
                  <a:schemeClr val="dk2"/>
                </a:solidFill>
                <a:latin typeface="Calibri"/>
                <a:ea typeface="Calibri"/>
                <a:cs typeface="Calibri"/>
                <a:sym typeface="Calibri"/>
              </a:rPr>
              <a:t>We can schedule, organize, and visualize posts that need to go out within the next week</a:t>
            </a:r>
            <a:endParaRPr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282b32670e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282b32670e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826e2865b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826e2865b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826e2865b_1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826e2865b_1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Leah</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82b32670e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82b32670e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300">
                <a:solidFill>
                  <a:schemeClr val="dk2"/>
                </a:solidFill>
                <a:latin typeface="Calibri"/>
                <a:ea typeface="Calibri"/>
                <a:cs typeface="Calibri"/>
                <a:sym typeface="Calibri"/>
              </a:rPr>
              <a:t>Leah</a:t>
            </a:r>
            <a:endParaRPr sz="1300">
              <a:solidFill>
                <a:schemeClr val="dk2"/>
              </a:solidFill>
              <a:latin typeface="Calibri"/>
              <a:ea typeface="Calibri"/>
              <a:cs typeface="Calibri"/>
              <a:sym typeface="Calibri"/>
            </a:endParaRPr>
          </a:p>
          <a:p>
            <a:pPr indent="0" lvl="0" marL="0" rtl="0" algn="l">
              <a:lnSpc>
                <a:spcPct val="115000"/>
              </a:lnSpc>
              <a:spcBef>
                <a:spcPts val="1600"/>
              </a:spcBef>
              <a:spcAft>
                <a:spcPts val="0"/>
              </a:spcAft>
              <a:buNone/>
            </a:pPr>
            <a:r>
              <a:rPr lang="en" sz="1300">
                <a:solidFill>
                  <a:schemeClr val="dk2"/>
                </a:solidFill>
                <a:latin typeface="Calibri"/>
                <a:ea typeface="Calibri"/>
                <a:cs typeface="Calibri"/>
                <a:sym typeface="Calibri"/>
              </a:rPr>
              <a:t>-Walkthrough of presentation</a:t>
            </a:r>
            <a:endParaRPr sz="1300">
              <a:solidFill>
                <a:schemeClr val="dk2"/>
              </a:solidFill>
              <a:latin typeface="Calibri"/>
              <a:ea typeface="Calibri"/>
              <a:cs typeface="Calibri"/>
              <a:sym typeface="Calibri"/>
            </a:endParaRPr>
          </a:p>
          <a:p>
            <a:pPr indent="0" lvl="0" marL="0" rtl="0" algn="l">
              <a:lnSpc>
                <a:spcPct val="115000"/>
              </a:lnSpc>
              <a:spcBef>
                <a:spcPts val="1600"/>
              </a:spcBef>
              <a:spcAft>
                <a:spcPts val="1600"/>
              </a:spcAft>
              <a:buNone/>
            </a:pPr>
            <a:r>
              <a:rPr lang="en" sz="1300">
                <a:solidFill>
                  <a:schemeClr val="dk2"/>
                </a:solidFill>
                <a:latin typeface="Calibri"/>
                <a:ea typeface="Calibri"/>
                <a:cs typeface="Calibri"/>
                <a:sym typeface="Calibri"/>
              </a:rPr>
              <a:t>-Screengrab of student’s post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282b32670e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282b32670e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300">
                <a:solidFill>
                  <a:schemeClr val="dk2"/>
                </a:solidFill>
                <a:latin typeface="Calibri"/>
                <a:ea typeface="Calibri"/>
                <a:cs typeface="Calibri"/>
                <a:sym typeface="Calibri"/>
              </a:rPr>
              <a:t>Leah</a:t>
            </a:r>
            <a:endParaRPr sz="1300">
              <a:solidFill>
                <a:schemeClr val="dk2"/>
              </a:solidFill>
              <a:latin typeface="Calibri"/>
              <a:ea typeface="Calibri"/>
              <a:cs typeface="Calibri"/>
              <a:sym typeface="Calibri"/>
            </a:endParaRPr>
          </a:p>
          <a:p>
            <a:pPr indent="0" lvl="0" marL="0" rtl="0" algn="l">
              <a:lnSpc>
                <a:spcPct val="115000"/>
              </a:lnSpc>
              <a:spcBef>
                <a:spcPts val="1600"/>
              </a:spcBef>
              <a:spcAft>
                <a:spcPts val="1600"/>
              </a:spcAft>
              <a:buNone/>
            </a:pPr>
            <a:r>
              <a:rPr lang="en" sz="1300">
                <a:solidFill>
                  <a:schemeClr val="dk2"/>
                </a:solidFill>
                <a:latin typeface="Calibri"/>
                <a:ea typeface="Calibri"/>
                <a:cs typeface="Calibri"/>
                <a:sym typeface="Calibri"/>
              </a:rPr>
              <a:t> Summer Real Interesting Summer Experience</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283d38bfc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283d38bfc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Leah</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82cf27c82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82cf27c82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Updated guidelines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5cf0acae9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5cf0acae9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Leah: Intro and USG info</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Introduce ourselves and USG </a:t>
            </a:r>
            <a:endParaRPr/>
          </a:p>
          <a:p>
            <a:pPr indent="-298450" lvl="0" marL="457200" rtl="0" algn="l">
              <a:spcBef>
                <a:spcPts val="0"/>
              </a:spcBef>
              <a:spcAft>
                <a:spcPts val="0"/>
              </a:spcAft>
              <a:buSzPts val="1100"/>
              <a:buChar char="-"/>
            </a:pPr>
            <a:r>
              <a:rPr lang="en"/>
              <a:t>Priddy Library is a UMD College Park branch library that serves the 9 institutions </a:t>
            </a:r>
            <a:r>
              <a:rPr lang="en"/>
              <a:t>offering 80+ degree programs within the USMAI consortium </a:t>
            </a:r>
            <a:endParaRPr/>
          </a:p>
          <a:p>
            <a:pPr indent="-298450" lvl="0" marL="457200" rtl="0" algn="l">
              <a:spcBef>
                <a:spcPts val="0"/>
              </a:spcBef>
              <a:spcAft>
                <a:spcPts val="0"/>
              </a:spcAft>
              <a:buSzPts val="1100"/>
              <a:buChar char="-"/>
            </a:pPr>
            <a:r>
              <a:rPr lang="en"/>
              <a:t>Not a traditional 4 year university, offers upper level courses and small class sizes in a </a:t>
            </a:r>
            <a:r>
              <a:rPr lang="en"/>
              <a:t>convenient</a:t>
            </a:r>
            <a:r>
              <a:rPr lang="en"/>
              <a:t> location (Montgomery County) </a:t>
            </a:r>
            <a:endParaRPr/>
          </a:p>
          <a:p>
            <a:pPr indent="-298450" lvl="0" marL="457200" rtl="0" algn="l">
              <a:spcBef>
                <a:spcPts val="0"/>
              </a:spcBef>
              <a:spcAft>
                <a:spcPts val="0"/>
              </a:spcAft>
              <a:buSzPts val="1100"/>
              <a:buChar char="-"/>
            </a:pPr>
            <a:r>
              <a:rPr lang="en"/>
              <a:t>We are an academic library that is open to the public. </a:t>
            </a:r>
            <a:endParaRPr/>
          </a:p>
          <a:p>
            <a:pPr indent="-298450" lvl="0" marL="457200" rtl="0" algn="l">
              <a:spcBef>
                <a:spcPts val="0"/>
              </a:spcBef>
              <a:spcAft>
                <a:spcPts val="0"/>
              </a:spcAft>
              <a:buSzPts val="1100"/>
              <a:buChar char="-"/>
            </a:pPr>
            <a:r>
              <a:rPr lang="en"/>
              <a:t>We have a wide range of degree options, and each program has a librarian that is their subject </a:t>
            </a:r>
            <a:r>
              <a:rPr lang="en"/>
              <a:t>liaison</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82b32670e_2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82b32670e_2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Leah</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5e214673a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25e214673a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282cf27c82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282cf27c82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82cf27c82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82cf27c82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5e214673a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5e214673a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282b32670e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282b32670e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282b32670e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282b32670e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82cf27c82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82cf27c82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826e2865b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3826e2865b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Leah</a:t>
            </a:r>
            <a:endParaRPr/>
          </a:p>
          <a:p>
            <a:pPr indent="0" lvl="0" marL="0" rtl="0" algn="l">
              <a:spcBef>
                <a:spcPts val="0"/>
              </a:spcBef>
              <a:spcAft>
                <a:spcPts val="0"/>
              </a:spcAft>
              <a:buNone/>
            </a:pPr>
            <a:r>
              <a:rPr lang="en"/>
              <a:t>Download Adobe Spark! Check it out!</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235218b52f9048e7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235218b52f9048e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65abd5ae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65abd5a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55a90e92a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55a90e92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2"/>
                </a:solidFill>
                <a:latin typeface="Calibri"/>
                <a:ea typeface="Calibri"/>
                <a:cs typeface="Calibri"/>
                <a:sym typeface="Calibri"/>
              </a:rPr>
              <a:t>Emily</a:t>
            </a:r>
            <a:endParaRPr sz="1200">
              <a:solidFill>
                <a:schemeClr val="dk2"/>
              </a:solidFill>
              <a:latin typeface="Calibri"/>
              <a:ea typeface="Calibri"/>
              <a:cs typeface="Calibri"/>
              <a:sym typeface="Calibri"/>
            </a:endParaRPr>
          </a:p>
          <a:p>
            <a:pPr indent="0" lvl="0" marL="0" rtl="0" algn="l">
              <a:lnSpc>
                <a:spcPct val="115000"/>
              </a:lnSpc>
              <a:spcBef>
                <a:spcPts val="1600"/>
              </a:spcBef>
              <a:spcAft>
                <a:spcPts val="0"/>
              </a:spcAft>
              <a:buNone/>
            </a:pPr>
            <a:r>
              <a:rPr lang="en" sz="1200">
                <a:solidFill>
                  <a:schemeClr val="dk2"/>
                </a:solidFill>
                <a:latin typeface="Calibri"/>
                <a:ea typeface="Calibri"/>
                <a:cs typeface="Calibri"/>
                <a:sym typeface="Calibri"/>
              </a:rPr>
              <a:t>Adobe Spark is:</a:t>
            </a:r>
            <a:endParaRPr sz="1200">
              <a:solidFill>
                <a:schemeClr val="dk2"/>
              </a:solidFill>
              <a:latin typeface="Calibri"/>
              <a:ea typeface="Calibri"/>
              <a:cs typeface="Calibri"/>
              <a:sym typeface="Calibri"/>
            </a:endParaRPr>
          </a:p>
          <a:p>
            <a:pPr indent="-304800" lvl="0" marL="457200" rtl="0" algn="l">
              <a:lnSpc>
                <a:spcPct val="115000"/>
              </a:lnSpc>
              <a:spcBef>
                <a:spcPts val="1600"/>
              </a:spcBef>
              <a:spcAft>
                <a:spcPts val="0"/>
              </a:spcAft>
              <a:buClr>
                <a:schemeClr val="dk2"/>
              </a:buClr>
              <a:buSzPts val="1200"/>
              <a:buFont typeface="Calibri"/>
              <a:buChar char="●"/>
            </a:pPr>
            <a:r>
              <a:rPr lang="en" sz="1200">
                <a:solidFill>
                  <a:schemeClr val="dk2"/>
                </a:solidFill>
                <a:latin typeface="Calibri"/>
                <a:ea typeface="Calibri"/>
                <a:cs typeface="Calibri"/>
                <a:sym typeface="Calibri"/>
              </a:rPr>
              <a:t>Posts - Create social media posts, ads, posters. </a:t>
            </a:r>
            <a:endParaRPr sz="1200">
              <a:solidFill>
                <a:schemeClr val="dk2"/>
              </a:solidFill>
              <a:latin typeface="Calibri"/>
              <a:ea typeface="Calibri"/>
              <a:cs typeface="Calibri"/>
              <a:sym typeface="Calibri"/>
            </a:endParaRPr>
          </a:p>
          <a:p>
            <a:pPr indent="-304800" lvl="0" marL="457200" rtl="0" algn="l">
              <a:lnSpc>
                <a:spcPct val="115000"/>
              </a:lnSpc>
              <a:spcBef>
                <a:spcPts val="0"/>
              </a:spcBef>
              <a:spcAft>
                <a:spcPts val="0"/>
              </a:spcAft>
              <a:buClr>
                <a:schemeClr val="dk2"/>
              </a:buClr>
              <a:buSzPts val="1200"/>
              <a:buFont typeface="Calibri"/>
              <a:buChar char="●"/>
            </a:pPr>
            <a:r>
              <a:rPr lang="en" sz="1200">
                <a:solidFill>
                  <a:schemeClr val="dk2"/>
                </a:solidFill>
                <a:latin typeface="Calibri"/>
                <a:ea typeface="Calibri"/>
                <a:cs typeface="Calibri"/>
                <a:sym typeface="Calibri"/>
              </a:rPr>
              <a:t>Videos - Create tutorials, how-tos, clips, video stories.</a:t>
            </a:r>
            <a:endParaRPr sz="1200">
              <a:solidFill>
                <a:schemeClr val="dk2"/>
              </a:solidFill>
              <a:latin typeface="Calibri"/>
              <a:ea typeface="Calibri"/>
              <a:cs typeface="Calibri"/>
              <a:sym typeface="Calibri"/>
            </a:endParaRPr>
          </a:p>
          <a:p>
            <a:pPr indent="-304800" lvl="0" marL="457200" rtl="0" algn="l">
              <a:lnSpc>
                <a:spcPct val="115000"/>
              </a:lnSpc>
              <a:spcBef>
                <a:spcPts val="0"/>
              </a:spcBef>
              <a:spcAft>
                <a:spcPts val="0"/>
              </a:spcAft>
              <a:buClr>
                <a:schemeClr val="dk2"/>
              </a:buClr>
              <a:buSzPts val="1200"/>
              <a:buFont typeface="Calibri"/>
              <a:buChar char="●"/>
            </a:pPr>
            <a:r>
              <a:rPr lang="en" sz="1200">
                <a:solidFill>
                  <a:schemeClr val="dk2"/>
                </a:solidFill>
                <a:latin typeface="Calibri"/>
                <a:ea typeface="Calibri"/>
                <a:cs typeface="Calibri"/>
                <a:sym typeface="Calibri"/>
              </a:rPr>
              <a:t>Pages - Create virtual resumes, blogs, galleries, web stories</a:t>
            </a:r>
            <a:endParaRPr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55a90e92a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255a90e92a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Clr>
                <a:schemeClr val="dk2"/>
              </a:buClr>
              <a:buSzPts val="2400"/>
              <a:buFont typeface="Amatic SC"/>
              <a:buChar char="●"/>
            </a:pPr>
            <a:r>
              <a:t/>
            </a:r>
            <a:endParaRPr b="1" sz="2400">
              <a:solidFill>
                <a:schemeClr val="dk2"/>
              </a:solidFill>
              <a:latin typeface="Amatic SC"/>
              <a:ea typeface="Amatic SC"/>
              <a:cs typeface="Amatic SC"/>
              <a:sym typeface="Amatic SC"/>
            </a:endParaRPr>
          </a:p>
          <a:p>
            <a:pPr indent="0" lvl="0" marL="0" rtl="0" algn="l">
              <a:lnSpc>
                <a:spcPct val="115000"/>
              </a:lnSpc>
              <a:spcBef>
                <a:spcPts val="1600"/>
              </a:spcBef>
              <a:spcAft>
                <a:spcPts val="0"/>
              </a:spcAft>
              <a:buNone/>
            </a:pPr>
            <a:r>
              <a:rPr b="1" lang="en" sz="2400">
                <a:solidFill>
                  <a:schemeClr val="dk2"/>
                </a:solidFill>
                <a:latin typeface="Amatic SC"/>
                <a:ea typeface="Amatic SC"/>
                <a:cs typeface="Amatic SC"/>
                <a:sym typeface="Amatic SC"/>
              </a:rPr>
              <a:t>Emily</a:t>
            </a:r>
            <a:endParaRPr b="1" sz="2400">
              <a:solidFill>
                <a:schemeClr val="dk2"/>
              </a:solidFill>
              <a:latin typeface="Amatic SC"/>
              <a:ea typeface="Amatic SC"/>
              <a:cs typeface="Amatic SC"/>
              <a:sym typeface="Amatic SC"/>
            </a:endParaRPr>
          </a:p>
          <a:p>
            <a:pPr indent="-381000" lvl="0" marL="457200" rtl="0" algn="l">
              <a:lnSpc>
                <a:spcPct val="115000"/>
              </a:lnSpc>
              <a:spcBef>
                <a:spcPts val="1600"/>
              </a:spcBef>
              <a:spcAft>
                <a:spcPts val="0"/>
              </a:spcAft>
              <a:buClr>
                <a:schemeClr val="dk2"/>
              </a:buClr>
              <a:buSzPts val="2400"/>
              <a:buFont typeface="Amatic SC"/>
              <a:buChar char="●"/>
            </a:pPr>
            <a:r>
              <a:rPr b="1" lang="en" sz="2400">
                <a:solidFill>
                  <a:schemeClr val="dk2"/>
                </a:solidFill>
                <a:latin typeface="Amatic SC"/>
                <a:ea typeface="Amatic SC"/>
                <a:cs typeface="Amatic SC"/>
                <a:sym typeface="Amatic SC"/>
              </a:rPr>
              <a:t>Easy to learn - by the end of this workshop you will be an Adobe Spark master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832d05609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832d05609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Leah</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82b32670e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282b32670e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Leah</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5d69144df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5d69144d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2"/>
                </a:solidFill>
                <a:latin typeface="Calibri"/>
                <a:ea typeface="Calibri"/>
                <a:cs typeface="Calibri"/>
                <a:sym typeface="Calibri"/>
              </a:rPr>
              <a:t>Leah</a:t>
            </a:r>
            <a:endParaRPr sz="1800">
              <a:solidFill>
                <a:schemeClr val="dk2"/>
              </a:solidFill>
              <a:latin typeface="Calibri"/>
              <a:ea typeface="Calibri"/>
              <a:cs typeface="Calibri"/>
              <a:sym typeface="Calibri"/>
            </a:endParaRPr>
          </a:p>
          <a:p>
            <a:pPr indent="-342900" lvl="0" marL="457200" rtl="0" algn="l">
              <a:lnSpc>
                <a:spcPct val="115000"/>
              </a:lnSpc>
              <a:spcBef>
                <a:spcPts val="1600"/>
              </a:spcBef>
              <a:spcAft>
                <a:spcPts val="0"/>
              </a:spcAft>
              <a:buClr>
                <a:schemeClr val="dk2"/>
              </a:buClr>
              <a:buSzPts val="1800"/>
              <a:buFont typeface="Calibri"/>
              <a:buChar char="●"/>
            </a:pPr>
            <a:r>
              <a:rPr lang="en" sz="1800">
                <a:solidFill>
                  <a:schemeClr val="dk2"/>
                </a:solidFill>
                <a:latin typeface="Calibri"/>
                <a:ea typeface="Calibri"/>
                <a:cs typeface="Calibri"/>
                <a:sym typeface="Calibri"/>
              </a:rPr>
              <a:t>Examples: Cultural month's, Library Card Sign-Up Month, American Archives Month, campus closings</a:t>
            </a:r>
            <a:endParaRPr sz="1800">
              <a:solidFill>
                <a:schemeClr val="dk2"/>
              </a:solidFill>
              <a:latin typeface="Calibri"/>
              <a:ea typeface="Calibri"/>
              <a:cs typeface="Calibri"/>
              <a:sym typeface="Calibri"/>
            </a:endParaRPr>
          </a:p>
          <a:p>
            <a:pPr indent="-342900" lvl="0" marL="457200" rtl="0" algn="l">
              <a:lnSpc>
                <a:spcPct val="115000"/>
              </a:lnSpc>
              <a:spcBef>
                <a:spcPts val="0"/>
              </a:spcBef>
              <a:spcAft>
                <a:spcPts val="0"/>
              </a:spcAft>
              <a:buClr>
                <a:schemeClr val="dk2"/>
              </a:buClr>
              <a:buSzPts val="1800"/>
              <a:buFont typeface="Calibri"/>
              <a:buChar char="●"/>
            </a:pPr>
            <a:r>
              <a:rPr lang="en" sz="1800">
                <a:solidFill>
                  <a:schemeClr val="dk2"/>
                </a:solidFill>
                <a:latin typeface="Calibri"/>
                <a:ea typeface="Calibri"/>
                <a:cs typeface="Calibri"/>
                <a:sym typeface="Calibri"/>
              </a:rPr>
              <a:t>These posts can range from serious (Suicide Prevention Week in September) to the fun (National Ice Cream Day in July)</a:t>
            </a:r>
            <a:endParaRPr sz="1800">
              <a:solidFill>
                <a:schemeClr val="dk2"/>
              </a:solidFill>
              <a:latin typeface="Calibri"/>
              <a:ea typeface="Calibri"/>
              <a:cs typeface="Calibri"/>
              <a:sym typeface="Calibri"/>
            </a:endParaRPr>
          </a:p>
          <a:p>
            <a:pPr indent="-342900" lvl="0" marL="457200" rtl="0" algn="l">
              <a:lnSpc>
                <a:spcPct val="115000"/>
              </a:lnSpc>
              <a:spcBef>
                <a:spcPts val="0"/>
              </a:spcBef>
              <a:spcAft>
                <a:spcPts val="0"/>
              </a:spcAft>
              <a:buClr>
                <a:schemeClr val="dk2"/>
              </a:buClr>
              <a:buSzPts val="1800"/>
              <a:buFont typeface="Calibri"/>
              <a:buChar char="●"/>
            </a:pPr>
            <a:r>
              <a:rPr lang="en" sz="1800">
                <a:solidFill>
                  <a:schemeClr val="dk2"/>
                </a:solidFill>
                <a:latin typeface="Calibri"/>
                <a:ea typeface="Calibri"/>
                <a:cs typeface="Calibri"/>
                <a:sym typeface="Calibri"/>
              </a:rPr>
              <a:t>Promote engagement and content in library social media</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5d69144df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5d69144df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Autofit/>
          </a:bodyPr>
          <a:lstStyle>
            <a:lvl1pPr indent="-311150" lvl="0" marL="457200" algn="ctr">
              <a:spcBef>
                <a:spcPts val="0"/>
              </a:spcBef>
              <a:spcAft>
                <a:spcPts val="0"/>
              </a:spcAft>
              <a:buSzPts val="1300"/>
              <a:buChar char="●"/>
              <a:defRPr/>
            </a:lvl1pPr>
            <a:lvl2pPr indent="-298450" lvl="1" marL="914400" algn="ctr">
              <a:spcBef>
                <a:spcPts val="1600"/>
              </a:spcBef>
              <a:spcAft>
                <a:spcPts val="0"/>
              </a:spcAft>
              <a:buSzPts val="1100"/>
              <a:buChar char="○"/>
              <a:defRPr/>
            </a:lvl2pPr>
            <a:lvl3pPr indent="-298450" lvl="2" marL="1371600" algn="ctr">
              <a:spcBef>
                <a:spcPts val="1600"/>
              </a:spcBef>
              <a:spcAft>
                <a:spcPts val="0"/>
              </a:spcAft>
              <a:buSzPts val="1100"/>
              <a:buChar char="■"/>
              <a:defRPr/>
            </a:lvl3pPr>
            <a:lvl4pPr indent="-298450" lvl="3" marL="1828800" algn="ctr">
              <a:spcBef>
                <a:spcPts val="1600"/>
              </a:spcBef>
              <a:spcAft>
                <a:spcPts val="0"/>
              </a:spcAft>
              <a:buSzPts val="1100"/>
              <a:buChar char="●"/>
              <a:defRPr/>
            </a:lvl4pPr>
            <a:lvl5pPr indent="-298450" lvl="4" marL="2286000" algn="ctr">
              <a:spcBef>
                <a:spcPts val="1600"/>
              </a:spcBef>
              <a:spcAft>
                <a:spcPts val="0"/>
              </a:spcAft>
              <a:buSzPts val="1100"/>
              <a:buChar char="○"/>
              <a:defRPr/>
            </a:lvl5pPr>
            <a:lvl6pPr indent="-298450" lvl="5" marL="2743200" algn="ctr">
              <a:spcBef>
                <a:spcPts val="1600"/>
              </a:spcBef>
              <a:spcAft>
                <a:spcPts val="0"/>
              </a:spcAft>
              <a:buSzPts val="1100"/>
              <a:buChar char="■"/>
              <a:defRPr/>
            </a:lvl6pPr>
            <a:lvl7pPr indent="-298450" lvl="6" marL="3200400" algn="ctr">
              <a:spcBef>
                <a:spcPts val="1600"/>
              </a:spcBef>
              <a:spcAft>
                <a:spcPts val="0"/>
              </a:spcAft>
              <a:buSzPts val="1100"/>
              <a:buChar char="●"/>
              <a:defRPr/>
            </a:lvl7pPr>
            <a:lvl8pPr indent="-298450" lvl="7" marL="3657600" algn="ctr">
              <a:spcBef>
                <a:spcPts val="1600"/>
              </a:spcBef>
              <a:spcAft>
                <a:spcPts val="0"/>
              </a:spcAft>
              <a:buSzPts val="1100"/>
              <a:buChar char="○"/>
              <a:defRPr/>
            </a:lvl8pPr>
            <a:lvl9pPr indent="-298450" lvl="8" marL="4114800" algn="ctr">
              <a:spcBef>
                <a:spcPts val="1600"/>
              </a:spcBef>
              <a:spcAft>
                <a:spcPts val="160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1600"/>
              </a:spcBef>
              <a:spcAft>
                <a:spcPts val="160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3.png"/><Relationship Id="rId4" Type="http://schemas.openxmlformats.org/officeDocument/2006/relationships/image" Target="../media/image13.png"/><Relationship Id="rId5"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6.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9.jpg"/><Relationship Id="rId4" Type="http://schemas.openxmlformats.org/officeDocument/2006/relationships/image" Target="../media/image2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0.jpg"/><Relationship Id="rId4" Type="http://schemas.openxmlformats.org/officeDocument/2006/relationships/image" Target="../media/image3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1.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mailto:espangl1@umd.edu" TargetMode="External"/><Relationship Id="rId4" Type="http://schemas.openxmlformats.org/officeDocument/2006/relationships/hyperlink" Target="mailto:lrufus@umd.edu" TargetMode="External"/><Relationship Id="rId5" Type="http://schemas.openxmlformats.org/officeDocument/2006/relationships/image" Target="../media/image8.jpg"/><Relationship Id="rId6"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6.jpg"/><Relationship Id="rId4" Type="http://schemas.openxmlformats.org/officeDocument/2006/relationships/image" Target="../media/image2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drive.google.com/file/d/0Bz7m2q9eJmj1cXplQUhsWjdmX3c/view" TargetMode="External"/><Relationship Id="rId4" Type="http://schemas.openxmlformats.org/officeDocument/2006/relationships/image" Target="../media/image2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31.jpg"/><Relationship Id="rId4" Type="http://schemas.openxmlformats.org/officeDocument/2006/relationships/image" Target="../media/image28.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hyperlink" Target="https://spark.adobe.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www.youtube.com/watch?v=ZWEVOghjkaw" TargetMode="External"/><Relationship Id="rId4" Type="http://schemas.openxmlformats.org/officeDocument/2006/relationships/image" Target="../media/image1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526675" y="2258925"/>
            <a:ext cx="8198400" cy="1694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600"/>
              <a:t>Adobe Spark Your Social Media to Enhance Your Communications</a:t>
            </a:r>
            <a:r>
              <a:rPr lang="en"/>
              <a:t> </a:t>
            </a:r>
            <a:endParaRPr/>
          </a:p>
          <a:p>
            <a:pPr indent="0" lvl="0" marL="0" rtl="0" algn="ctr">
              <a:spcBef>
                <a:spcPts val="0"/>
              </a:spcBef>
              <a:spcAft>
                <a:spcPts val="0"/>
              </a:spcAft>
              <a:buNone/>
            </a:pPr>
            <a:r>
              <a:t/>
            </a:r>
            <a:endParaRPr sz="1800"/>
          </a:p>
        </p:txBody>
      </p:sp>
      <p:pic>
        <p:nvPicPr>
          <p:cNvPr id="129" name="Google Shape;129;p13"/>
          <p:cNvPicPr preferRelativeResize="0"/>
          <p:nvPr/>
        </p:nvPicPr>
        <p:blipFill>
          <a:blip r:embed="rId3">
            <a:alphaModFix/>
          </a:blip>
          <a:stretch>
            <a:fillRect/>
          </a:stretch>
        </p:blipFill>
        <p:spPr>
          <a:xfrm>
            <a:off x="3665539" y="497400"/>
            <a:ext cx="1493364" cy="14481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pic>
        <p:nvPicPr>
          <p:cNvPr id="188" name="Google Shape;188;p22"/>
          <p:cNvPicPr preferRelativeResize="0"/>
          <p:nvPr/>
        </p:nvPicPr>
        <p:blipFill>
          <a:blip r:embed="rId3">
            <a:alphaModFix/>
          </a:blip>
          <a:stretch>
            <a:fillRect/>
          </a:stretch>
        </p:blipFill>
        <p:spPr>
          <a:xfrm>
            <a:off x="1690927" y="1085400"/>
            <a:ext cx="5275746" cy="1425200"/>
          </a:xfrm>
          <a:prstGeom prst="rect">
            <a:avLst/>
          </a:prstGeom>
          <a:noFill/>
          <a:ln>
            <a:noFill/>
          </a:ln>
        </p:spPr>
      </p:pic>
      <p:sp>
        <p:nvSpPr>
          <p:cNvPr id="189" name="Google Shape;189;p22"/>
          <p:cNvSpPr txBox="1"/>
          <p:nvPr/>
        </p:nvSpPr>
        <p:spPr>
          <a:xfrm>
            <a:off x="1731700" y="1906200"/>
            <a:ext cx="5696100" cy="30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700">
                <a:solidFill>
                  <a:schemeClr val="lt1"/>
                </a:solidFill>
                <a:latin typeface="Nunito"/>
                <a:ea typeface="Nunito"/>
                <a:cs typeface="Nunito"/>
                <a:sym typeface="Nunito"/>
              </a:rPr>
              <a:t>March 2017</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3"/>
          <p:cNvSpPr txBox="1"/>
          <p:nvPr>
            <p:ph type="title"/>
          </p:nvPr>
        </p:nvSpPr>
        <p:spPr>
          <a:xfrm>
            <a:off x="1922550" y="355200"/>
            <a:ext cx="4891800" cy="64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Priddy Library Social Media </a:t>
            </a:r>
            <a:endParaRPr/>
          </a:p>
        </p:txBody>
      </p:sp>
      <p:pic>
        <p:nvPicPr>
          <p:cNvPr descr="SchoolBook Drive.png" id="195" name="Google Shape;195;p23"/>
          <p:cNvPicPr preferRelativeResize="0"/>
          <p:nvPr/>
        </p:nvPicPr>
        <p:blipFill>
          <a:blip r:embed="rId3">
            <a:alphaModFix/>
          </a:blip>
          <a:stretch>
            <a:fillRect/>
          </a:stretch>
        </p:blipFill>
        <p:spPr>
          <a:xfrm>
            <a:off x="3310613" y="1087612"/>
            <a:ext cx="2448299" cy="3462776"/>
          </a:xfrm>
          <a:prstGeom prst="rect">
            <a:avLst/>
          </a:prstGeom>
          <a:noFill/>
          <a:ln>
            <a:noFill/>
          </a:ln>
        </p:spPr>
      </p:pic>
      <p:pic>
        <p:nvPicPr>
          <p:cNvPr id="196" name="Google Shape;196;p23"/>
          <p:cNvPicPr preferRelativeResize="0"/>
          <p:nvPr/>
        </p:nvPicPr>
        <p:blipFill>
          <a:blip r:embed="rId4">
            <a:alphaModFix/>
          </a:blip>
          <a:stretch>
            <a:fillRect/>
          </a:stretch>
        </p:blipFill>
        <p:spPr>
          <a:xfrm>
            <a:off x="6556550" y="945638"/>
            <a:ext cx="1936850" cy="3746701"/>
          </a:xfrm>
          <a:prstGeom prst="rect">
            <a:avLst/>
          </a:prstGeom>
          <a:noFill/>
          <a:ln>
            <a:noFill/>
          </a:ln>
        </p:spPr>
      </p:pic>
      <p:pic>
        <p:nvPicPr>
          <p:cNvPr id="197" name="Google Shape;197;p23"/>
          <p:cNvPicPr preferRelativeResize="0"/>
          <p:nvPr/>
        </p:nvPicPr>
        <p:blipFill>
          <a:blip r:embed="rId5">
            <a:alphaModFix/>
          </a:blip>
          <a:stretch>
            <a:fillRect/>
          </a:stretch>
        </p:blipFill>
        <p:spPr>
          <a:xfrm>
            <a:off x="785150" y="1274911"/>
            <a:ext cx="1727825" cy="308816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4"/>
          <p:cNvSpPr txBox="1"/>
          <p:nvPr>
            <p:ph type="title"/>
          </p:nvPr>
        </p:nvSpPr>
        <p:spPr>
          <a:xfrm>
            <a:off x="672175" y="30675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Scheduler - Buffer</a:t>
            </a:r>
            <a:endParaRPr/>
          </a:p>
        </p:txBody>
      </p:sp>
      <p:sp>
        <p:nvSpPr>
          <p:cNvPr id="203" name="Google Shape;203;p24"/>
          <p:cNvSpPr txBox="1"/>
          <p:nvPr/>
        </p:nvSpPr>
        <p:spPr>
          <a:xfrm>
            <a:off x="5715000" y="3555100"/>
            <a:ext cx="2821800" cy="101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Insert screenshot of Buffer </a:t>
            </a:r>
            <a:endParaRPr>
              <a:solidFill>
                <a:srgbClr val="FF0000"/>
              </a:solidFill>
            </a:endParaRPr>
          </a:p>
        </p:txBody>
      </p:sp>
      <p:pic>
        <p:nvPicPr>
          <p:cNvPr id="204" name="Google Shape;204;p24"/>
          <p:cNvPicPr preferRelativeResize="0"/>
          <p:nvPr/>
        </p:nvPicPr>
        <p:blipFill>
          <a:blip r:embed="rId3">
            <a:alphaModFix/>
          </a:blip>
          <a:stretch>
            <a:fillRect/>
          </a:stretch>
        </p:blipFill>
        <p:spPr>
          <a:xfrm>
            <a:off x="692888" y="815650"/>
            <a:ext cx="7758224" cy="41438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5"/>
          <p:cNvSpPr txBox="1"/>
          <p:nvPr/>
        </p:nvSpPr>
        <p:spPr>
          <a:xfrm>
            <a:off x="3031950" y="4141325"/>
            <a:ext cx="3080100" cy="434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t>After </a:t>
            </a:r>
            <a:endParaRPr sz="2400"/>
          </a:p>
        </p:txBody>
      </p:sp>
      <p:pic>
        <p:nvPicPr>
          <p:cNvPr id="210" name="Google Shape;210;p25"/>
          <p:cNvPicPr preferRelativeResize="0"/>
          <p:nvPr/>
        </p:nvPicPr>
        <p:blipFill>
          <a:blip r:embed="rId3">
            <a:alphaModFix/>
          </a:blip>
          <a:stretch>
            <a:fillRect/>
          </a:stretch>
        </p:blipFill>
        <p:spPr>
          <a:xfrm>
            <a:off x="294414" y="405400"/>
            <a:ext cx="4210822" cy="3662874"/>
          </a:xfrm>
          <a:prstGeom prst="rect">
            <a:avLst/>
          </a:prstGeom>
          <a:noFill/>
          <a:ln>
            <a:noFill/>
          </a:ln>
        </p:spPr>
      </p:pic>
      <p:pic>
        <p:nvPicPr>
          <p:cNvPr id="211" name="Google Shape;211;p25"/>
          <p:cNvPicPr preferRelativeResize="0"/>
          <p:nvPr/>
        </p:nvPicPr>
        <p:blipFill>
          <a:blip r:embed="rId4">
            <a:alphaModFix/>
          </a:blip>
          <a:stretch>
            <a:fillRect/>
          </a:stretch>
        </p:blipFill>
        <p:spPr>
          <a:xfrm>
            <a:off x="4552150" y="422662"/>
            <a:ext cx="4280401" cy="36283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pic>
        <p:nvPicPr>
          <p:cNvPr id="216" name="Google Shape;216;p26"/>
          <p:cNvPicPr preferRelativeResize="0"/>
          <p:nvPr/>
        </p:nvPicPr>
        <p:blipFill rotWithShape="1">
          <a:blip r:embed="rId3">
            <a:alphaModFix/>
          </a:blip>
          <a:srcRect b="-3621" l="-10487" r="16431" t="9565"/>
          <a:stretch/>
        </p:blipFill>
        <p:spPr>
          <a:xfrm>
            <a:off x="-240600" y="1183475"/>
            <a:ext cx="4857176" cy="2334975"/>
          </a:xfrm>
          <a:prstGeom prst="rect">
            <a:avLst/>
          </a:prstGeom>
          <a:noFill/>
          <a:ln>
            <a:noFill/>
          </a:ln>
        </p:spPr>
      </p:pic>
      <p:sp>
        <p:nvSpPr>
          <p:cNvPr id="217" name="Google Shape;217;p26"/>
          <p:cNvSpPr txBox="1"/>
          <p:nvPr>
            <p:ph type="title"/>
          </p:nvPr>
        </p:nvSpPr>
        <p:spPr>
          <a:xfrm>
            <a:off x="2726850" y="355325"/>
            <a:ext cx="3877200" cy="59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Analytics - 2017</a:t>
            </a:r>
            <a:endParaRPr/>
          </a:p>
        </p:txBody>
      </p:sp>
      <p:pic>
        <p:nvPicPr>
          <p:cNvPr id="218" name="Google Shape;218;p26"/>
          <p:cNvPicPr preferRelativeResize="0"/>
          <p:nvPr/>
        </p:nvPicPr>
        <p:blipFill rotWithShape="1">
          <a:blip r:embed="rId4">
            <a:alphaModFix/>
          </a:blip>
          <a:srcRect b="-3710" l="2470" r="-2469" t="3709"/>
          <a:stretch/>
        </p:blipFill>
        <p:spPr>
          <a:xfrm>
            <a:off x="4706500" y="2183775"/>
            <a:ext cx="4167300" cy="24951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7"/>
          <p:cNvSpPr txBox="1"/>
          <p:nvPr>
            <p:ph type="title"/>
          </p:nvPr>
        </p:nvSpPr>
        <p:spPr>
          <a:xfrm>
            <a:off x="1256050" y="1748700"/>
            <a:ext cx="6968100" cy="164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4800">
                <a:solidFill>
                  <a:schemeClr val="dk1"/>
                </a:solidFill>
              </a:rPr>
              <a:t>Teaching Adobe Spark</a:t>
            </a:r>
            <a:endParaRPr b="1" sz="48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28"/>
          <p:cNvSpPr txBox="1"/>
          <p:nvPr>
            <p:ph type="title"/>
          </p:nvPr>
        </p:nvSpPr>
        <p:spPr>
          <a:xfrm>
            <a:off x="779525" y="449350"/>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ACES Fair</a:t>
            </a:r>
            <a:endParaRPr/>
          </a:p>
        </p:txBody>
      </p:sp>
      <p:pic>
        <p:nvPicPr>
          <p:cNvPr descr="AS15.PNG" id="229" name="Google Shape;229;p28"/>
          <p:cNvPicPr preferRelativeResize="0"/>
          <p:nvPr/>
        </p:nvPicPr>
        <p:blipFill rotWithShape="1">
          <a:blip r:embed="rId3">
            <a:alphaModFix/>
          </a:blip>
          <a:srcRect b="6278" l="3405" r="3795" t="2196"/>
          <a:stretch/>
        </p:blipFill>
        <p:spPr>
          <a:xfrm>
            <a:off x="1871300" y="1068500"/>
            <a:ext cx="5401401" cy="34560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9"/>
          <p:cNvSpPr txBox="1"/>
          <p:nvPr>
            <p:ph type="title"/>
          </p:nvPr>
        </p:nvSpPr>
        <p:spPr>
          <a:xfrm>
            <a:off x="914950" y="366625"/>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Summer R.I.S.E</a:t>
            </a:r>
            <a:endParaRPr/>
          </a:p>
        </p:txBody>
      </p:sp>
      <p:pic>
        <p:nvPicPr>
          <p:cNvPr descr="snap1.jpg" id="235" name="Google Shape;235;p29"/>
          <p:cNvPicPr preferRelativeResize="0"/>
          <p:nvPr/>
        </p:nvPicPr>
        <p:blipFill>
          <a:blip r:embed="rId3">
            <a:alphaModFix/>
          </a:blip>
          <a:stretch>
            <a:fillRect/>
          </a:stretch>
        </p:blipFill>
        <p:spPr>
          <a:xfrm>
            <a:off x="1233150" y="1256200"/>
            <a:ext cx="2832377" cy="2832401"/>
          </a:xfrm>
          <a:prstGeom prst="rect">
            <a:avLst/>
          </a:prstGeom>
          <a:noFill/>
          <a:ln>
            <a:noFill/>
          </a:ln>
        </p:spPr>
      </p:pic>
      <p:pic>
        <p:nvPicPr>
          <p:cNvPr descr="snap2.jpg" id="236" name="Google Shape;236;p29"/>
          <p:cNvPicPr preferRelativeResize="0"/>
          <p:nvPr/>
        </p:nvPicPr>
        <p:blipFill>
          <a:blip r:embed="rId4">
            <a:alphaModFix/>
          </a:blip>
          <a:stretch>
            <a:fillRect/>
          </a:stretch>
        </p:blipFill>
        <p:spPr>
          <a:xfrm>
            <a:off x="4966650" y="1247075"/>
            <a:ext cx="3146875" cy="28506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pic>
        <p:nvPicPr>
          <p:cNvPr descr="Hispanic Heritage Month.jpeg" id="241" name="Google Shape;241;p30"/>
          <p:cNvPicPr preferRelativeResize="0"/>
          <p:nvPr/>
        </p:nvPicPr>
        <p:blipFill>
          <a:blip r:embed="rId3">
            <a:alphaModFix/>
          </a:blip>
          <a:stretch>
            <a:fillRect/>
          </a:stretch>
        </p:blipFill>
        <p:spPr>
          <a:xfrm>
            <a:off x="825975" y="825975"/>
            <a:ext cx="3491552" cy="3491552"/>
          </a:xfrm>
          <a:prstGeom prst="rect">
            <a:avLst/>
          </a:prstGeom>
          <a:noFill/>
          <a:ln>
            <a:noFill/>
          </a:ln>
        </p:spPr>
      </p:pic>
      <p:pic>
        <p:nvPicPr>
          <p:cNvPr id="242" name="Google Shape;242;p30"/>
          <p:cNvPicPr preferRelativeResize="0"/>
          <p:nvPr/>
        </p:nvPicPr>
        <p:blipFill>
          <a:blip r:embed="rId4">
            <a:alphaModFix/>
          </a:blip>
          <a:stretch>
            <a:fillRect/>
          </a:stretch>
        </p:blipFill>
        <p:spPr>
          <a:xfrm>
            <a:off x="4869113" y="825975"/>
            <a:ext cx="3491551" cy="3491551"/>
          </a:xfrm>
          <a:prstGeom prst="rect">
            <a:avLst/>
          </a:prstGeom>
          <a:noFill/>
          <a:ln>
            <a:noFill/>
          </a:ln>
        </p:spPr>
      </p:pic>
      <p:sp>
        <p:nvSpPr>
          <p:cNvPr id="243" name="Google Shape;243;p30"/>
          <p:cNvSpPr/>
          <p:nvPr/>
        </p:nvSpPr>
        <p:spPr>
          <a:xfrm>
            <a:off x="4197675" y="2450875"/>
            <a:ext cx="516900" cy="418800"/>
          </a:xfrm>
          <a:prstGeom prst="rightArrow">
            <a:avLst>
              <a:gd fmla="val 50000" name="adj1"/>
              <a:gd fmla="val 50000" name="adj2"/>
            </a:avLst>
          </a:prstGeom>
          <a:solidFill>
            <a:schemeClr val="accent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30"/>
          <p:cNvSpPr txBox="1"/>
          <p:nvPr/>
        </p:nvSpPr>
        <p:spPr>
          <a:xfrm>
            <a:off x="2826150" y="185100"/>
            <a:ext cx="3491700" cy="50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lt1"/>
                </a:solidFill>
                <a:latin typeface="Nunito"/>
                <a:ea typeface="Nunito"/>
                <a:cs typeface="Nunito"/>
                <a:sym typeface="Nunito"/>
              </a:rPr>
              <a:t>Lessons Learned</a:t>
            </a:r>
            <a:endParaRPr sz="3000">
              <a:solidFill>
                <a:schemeClr val="lt1"/>
              </a:solidFill>
              <a:latin typeface="Nunito"/>
              <a:ea typeface="Nunito"/>
              <a:cs typeface="Nunito"/>
              <a:sym typeface="Nuni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1"/>
          <p:cNvSpPr txBox="1"/>
          <p:nvPr>
            <p:ph type="title"/>
          </p:nvPr>
        </p:nvSpPr>
        <p:spPr>
          <a:xfrm>
            <a:off x="819150" y="543475"/>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Social Media Guidelines</a:t>
            </a:r>
            <a:endParaRPr/>
          </a:p>
        </p:txBody>
      </p:sp>
      <p:pic>
        <p:nvPicPr>
          <p:cNvPr descr="AS7.PNG" id="250" name="Google Shape;250;p31"/>
          <p:cNvPicPr preferRelativeResize="0"/>
          <p:nvPr/>
        </p:nvPicPr>
        <p:blipFill rotWithShape="1">
          <a:blip r:embed="rId3">
            <a:alphaModFix/>
          </a:blip>
          <a:srcRect b="0" l="0" r="2629" t="3213"/>
          <a:stretch/>
        </p:blipFill>
        <p:spPr>
          <a:xfrm>
            <a:off x="456125" y="1186400"/>
            <a:ext cx="4355774" cy="3551800"/>
          </a:xfrm>
          <a:prstGeom prst="rect">
            <a:avLst/>
          </a:prstGeom>
          <a:noFill/>
          <a:ln>
            <a:noFill/>
          </a:ln>
        </p:spPr>
      </p:pic>
      <p:pic>
        <p:nvPicPr>
          <p:cNvPr descr="AS8.PNG" id="251" name="Google Shape;251;p31"/>
          <p:cNvPicPr preferRelativeResize="0"/>
          <p:nvPr/>
        </p:nvPicPr>
        <p:blipFill rotWithShape="1">
          <a:blip r:embed="rId4">
            <a:alphaModFix/>
          </a:blip>
          <a:srcRect b="0" l="0" r="0" t="2143"/>
          <a:stretch/>
        </p:blipFill>
        <p:spPr>
          <a:xfrm>
            <a:off x="4889050" y="1186400"/>
            <a:ext cx="3921900" cy="369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4"/>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solidFill>
                  <a:srgbClr val="0C343D"/>
                </a:solidFill>
              </a:rPr>
              <a:t>Priddy Library </a:t>
            </a:r>
            <a:endParaRPr sz="2400">
              <a:solidFill>
                <a:srgbClr val="0C343D"/>
              </a:solidFill>
            </a:endParaRPr>
          </a:p>
          <a:p>
            <a:pPr indent="0" lvl="0" marL="0" rtl="0" algn="ctr">
              <a:spcBef>
                <a:spcPts val="0"/>
              </a:spcBef>
              <a:spcAft>
                <a:spcPts val="0"/>
              </a:spcAft>
              <a:buNone/>
            </a:pPr>
            <a:r>
              <a:rPr lang="en" sz="2400">
                <a:solidFill>
                  <a:srgbClr val="0C343D"/>
                </a:solidFill>
              </a:rPr>
              <a:t>The Universities at Shady Grove </a:t>
            </a:r>
            <a:endParaRPr sz="2400">
              <a:solidFill>
                <a:srgbClr val="0C343D"/>
              </a:solidFill>
            </a:endParaRPr>
          </a:p>
          <a:p>
            <a:pPr indent="0" lvl="0" marL="0" rtl="0" algn="ctr">
              <a:spcBef>
                <a:spcPts val="0"/>
              </a:spcBef>
              <a:spcAft>
                <a:spcPts val="0"/>
              </a:spcAft>
              <a:buNone/>
            </a:pPr>
            <a:r>
              <a:rPr lang="en" sz="2400">
                <a:solidFill>
                  <a:srgbClr val="0C343D"/>
                </a:solidFill>
              </a:rPr>
              <a:t>Rockville, Maryland</a:t>
            </a:r>
            <a:endParaRPr sz="2400">
              <a:solidFill>
                <a:srgbClr val="0C343D"/>
              </a:solidFill>
            </a:endParaRPr>
          </a:p>
          <a:p>
            <a:pPr indent="0" lvl="0" marL="0" rtl="0" algn="ctr">
              <a:spcBef>
                <a:spcPts val="0"/>
              </a:spcBef>
              <a:spcAft>
                <a:spcPts val="0"/>
              </a:spcAft>
              <a:buNone/>
            </a:pPr>
            <a:r>
              <a:t/>
            </a:r>
            <a:endParaRPr sz="2400"/>
          </a:p>
          <a:p>
            <a:pPr indent="0" lvl="0" marL="0" rtl="0" algn="ctr">
              <a:spcBef>
                <a:spcPts val="0"/>
              </a:spcBef>
              <a:spcAft>
                <a:spcPts val="0"/>
              </a:spcAft>
              <a:buNone/>
            </a:pPr>
            <a:r>
              <a:rPr lang="en" sz="2400">
                <a:solidFill>
                  <a:schemeClr val="accent1"/>
                </a:solidFill>
              </a:rPr>
              <a:t>Emily Spangler - Library Services Specialist</a:t>
            </a:r>
            <a:endParaRPr sz="2400">
              <a:solidFill>
                <a:schemeClr val="accent1"/>
              </a:solidFill>
            </a:endParaRPr>
          </a:p>
          <a:p>
            <a:pPr indent="0" lvl="0" marL="0" rtl="0" algn="ctr">
              <a:spcBef>
                <a:spcPts val="0"/>
              </a:spcBef>
              <a:spcAft>
                <a:spcPts val="0"/>
              </a:spcAft>
              <a:buNone/>
            </a:pPr>
            <a:r>
              <a:rPr lang="en" sz="2400" u="sng">
                <a:solidFill>
                  <a:schemeClr val="hlink"/>
                </a:solidFill>
                <a:hlinkClick r:id="rId3"/>
              </a:rPr>
              <a:t>espangl1@umd.edu</a:t>
            </a:r>
            <a:endParaRPr sz="2400">
              <a:solidFill>
                <a:schemeClr val="accent1"/>
              </a:solidFill>
            </a:endParaRPr>
          </a:p>
          <a:p>
            <a:pPr indent="0" lvl="0" marL="0" rtl="0" algn="ctr">
              <a:spcBef>
                <a:spcPts val="0"/>
              </a:spcBef>
              <a:spcAft>
                <a:spcPts val="0"/>
              </a:spcAft>
              <a:buNone/>
            </a:pPr>
            <a:r>
              <a:t/>
            </a:r>
            <a:endParaRPr sz="2400">
              <a:solidFill>
                <a:schemeClr val="accent1"/>
              </a:solidFill>
            </a:endParaRPr>
          </a:p>
          <a:p>
            <a:pPr indent="0" lvl="0" marL="0" rtl="0" algn="ctr">
              <a:spcBef>
                <a:spcPts val="0"/>
              </a:spcBef>
              <a:spcAft>
                <a:spcPts val="0"/>
              </a:spcAft>
              <a:buNone/>
            </a:pPr>
            <a:r>
              <a:rPr lang="en" sz="2400">
                <a:solidFill>
                  <a:schemeClr val="accent1"/>
                </a:solidFill>
              </a:rPr>
              <a:t>Leah Rufus - Graduate Assistant</a:t>
            </a:r>
            <a:endParaRPr sz="2400">
              <a:solidFill>
                <a:schemeClr val="accent1"/>
              </a:solidFill>
            </a:endParaRPr>
          </a:p>
          <a:p>
            <a:pPr indent="0" lvl="0" marL="0" rtl="0" algn="ctr">
              <a:spcBef>
                <a:spcPts val="0"/>
              </a:spcBef>
              <a:spcAft>
                <a:spcPts val="0"/>
              </a:spcAft>
              <a:buNone/>
            </a:pPr>
            <a:r>
              <a:rPr lang="en" sz="2400" u="sng">
                <a:solidFill>
                  <a:schemeClr val="hlink"/>
                </a:solidFill>
                <a:hlinkClick r:id="rId4"/>
              </a:rPr>
              <a:t>lrufus@umd.edu</a:t>
            </a:r>
            <a:r>
              <a:rPr lang="en" sz="2400">
                <a:solidFill>
                  <a:schemeClr val="accent1"/>
                </a:solidFill>
              </a:rPr>
              <a:t> </a:t>
            </a:r>
            <a:endParaRPr sz="2400">
              <a:solidFill>
                <a:schemeClr val="accent1"/>
              </a:solidFill>
            </a:endParaRPr>
          </a:p>
          <a:p>
            <a:pPr indent="0" lvl="0" marL="0" rtl="0" algn="ctr">
              <a:spcBef>
                <a:spcPts val="0"/>
              </a:spcBef>
              <a:spcAft>
                <a:spcPts val="0"/>
              </a:spcAft>
              <a:buNone/>
            </a:pPr>
            <a:r>
              <a:t/>
            </a:r>
            <a:endParaRPr sz="2400">
              <a:solidFill>
                <a:schemeClr val="accent1"/>
              </a:solidFill>
            </a:endParaRPr>
          </a:p>
        </p:txBody>
      </p:sp>
      <p:pic>
        <p:nvPicPr>
          <p:cNvPr id="135" name="Google Shape;135;p14"/>
          <p:cNvPicPr preferRelativeResize="0"/>
          <p:nvPr/>
        </p:nvPicPr>
        <p:blipFill>
          <a:blip r:embed="rId5">
            <a:alphaModFix/>
          </a:blip>
          <a:stretch>
            <a:fillRect/>
          </a:stretch>
        </p:blipFill>
        <p:spPr>
          <a:xfrm>
            <a:off x="270348" y="3548125"/>
            <a:ext cx="1464326" cy="1380349"/>
          </a:xfrm>
          <a:prstGeom prst="rect">
            <a:avLst/>
          </a:prstGeom>
          <a:noFill/>
          <a:ln>
            <a:noFill/>
          </a:ln>
        </p:spPr>
      </p:pic>
      <p:pic>
        <p:nvPicPr>
          <p:cNvPr id="136" name="Google Shape;136;p14"/>
          <p:cNvPicPr preferRelativeResize="0"/>
          <p:nvPr/>
        </p:nvPicPr>
        <p:blipFill>
          <a:blip r:embed="rId6">
            <a:alphaModFix/>
          </a:blip>
          <a:stretch>
            <a:fillRect/>
          </a:stretch>
        </p:blipFill>
        <p:spPr>
          <a:xfrm>
            <a:off x="6861090" y="3745275"/>
            <a:ext cx="1851496" cy="95460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2"/>
          <p:cNvSpPr txBox="1"/>
          <p:nvPr>
            <p:ph type="title"/>
          </p:nvPr>
        </p:nvSpPr>
        <p:spPr>
          <a:xfrm>
            <a:off x="819150" y="339400"/>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Library Workshop</a:t>
            </a:r>
            <a:endParaRPr/>
          </a:p>
        </p:txBody>
      </p:sp>
      <p:pic>
        <p:nvPicPr>
          <p:cNvPr descr="IMG_0001.JPG" id="257" name="Google Shape;257;p32"/>
          <p:cNvPicPr preferRelativeResize="0"/>
          <p:nvPr/>
        </p:nvPicPr>
        <p:blipFill>
          <a:blip r:embed="rId3">
            <a:alphaModFix/>
          </a:blip>
          <a:stretch>
            <a:fillRect/>
          </a:stretch>
        </p:blipFill>
        <p:spPr>
          <a:xfrm>
            <a:off x="4912347" y="1090575"/>
            <a:ext cx="2794301" cy="3725747"/>
          </a:xfrm>
          <a:prstGeom prst="rect">
            <a:avLst/>
          </a:prstGeom>
          <a:noFill/>
          <a:ln>
            <a:noFill/>
          </a:ln>
        </p:spPr>
      </p:pic>
      <p:pic>
        <p:nvPicPr>
          <p:cNvPr descr="IMG_0002.JPG" id="258" name="Google Shape;258;p32"/>
          <p:cNvPicPr preferRelativeResize="0"/>
          <p:nvPr/>
        </p:nvPicPr>
        <p:blipFill>
          <a:blip r:embed="rId4">
            <a:alphaModFix/>
          </a:blip>
          <a:stretch>
            <a:fillRect/>
          </a:stretch>
        </p:blipFill>
        <p:spPr>
          <a:xfrm>
            <a:off x="1326706" y="1090575"/>
            <a:ext cx="2878737" cy="372574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33"/>
          <p:cNvSpPr txBox="1"/>
          <p:nvPr>
            <p:ph type="title"/>
          </p:nvPr>
        </p:nvSpPr>
        <p:spPr>
          <a:xfrm>
            <a:off x="1888684" y="1746100"/>
            <a:ext cx="5377500" cy="164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4800">
                <a:solidFill>
                  <a:srgbClr val="FFFFFF"/>
                </a:solidFill>
              </a:rPr>
              <a:t>How We Use </a:t>
            </a:r>
            <a:r>
              <a:rPr b="1" lang="en" sz="4800">
                <a:solidFill>
                  <a:srgbClr val="FFFFFF"/>
                </a:solidFill>
              </a:rPr>
              <a:t>Adobe Spark</a:t>
            </a:r>
            <a:endParaRPr b="1" sz="4800">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descr="AS12.PNG" id="268" name="Google Shape;268;p34"/>
          <p:cNvPicPr preferRelativeResize="0"/>
          <p:nvPr/>
        </p:nvPicPr>
        <p:blipFill>
          <a:blip r:embed="rId3">
            <a:alphaModFix/>
          </a:blip>
          <a:stretch>
            <a:fillRect/>
          </a:stretch>
        </p:blipFill>
        <p:spPr>
          <a:xfrm>
            <a:off x="1475850" y="794500"/>
            <a:ext cx="6192276" cy="3969551"/>
          </a:xfrm>
          <a:prstGeom prst="rect">
            <a:avLst/>
          </a:prstGeom>
          <a:noFill/>
          <a:ln>
            <a:noFill/>
          </a:ln>
        </p:spPr>
      </p:pic>
      <p:sp>
        <p:nvSpPr>
          <p:cNvPr id="269" name="Google Shape;269;p34"/>
          <p:cNvSpPr txBox="1"/>
          <p:nvPr/>
        </p:nvSpPr>
        <p:spPr>
          <a:xfrm>
            <a:off x="3704838" y="200100"/>
            <a:ext cx="1734300" cy="42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lt1"/>
                </a:solidFill>
                <a:latin typeface="Nunito"/>
                <a:ea typeface="Nunito"/>
                <a:cs typeface="Nunito"/>
                <a:sym typeface="Nunito"/>
              </a:rPr>
              <a:t>Exhibits</a:t>
            </a:r>
            <a:endParaRPr sz="3000">
              <a:solidFill>
                <a:schemeClr val="lt1"/>
              </a:solidFill>
              <a:latin typeface="Nunito"/>
              <a:ea typeface="Nunito"/>
              <a:cs typeface="Nunito"/>
              <a:sym typeface="Nunit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pic>
        <p:nvPicPr>
          <p:cNvPr descr="AS14.PNG" id="274" name="Google Shape;274;p35"/>
          <p:cNvPicPr preferRelativeResize="0"/>
          <p:nvPr/>
        </p:nvPicPr>
        <p:blipFill>
          <a:blip r:embed="rId3">
            <a:alphaModFix/>
          </a:blip>
          <a:stretch>
            <a:fillRect/>
          </a:stretch>
        </p:blipFill>
        <p:spPr>
          <a:xfrm>
            <a:off x="1542175" y="770315"/>
            <a:ext cx="6059626" cy="3884525"/>
          </a:xfrm>
          <a:prstGeom prst="rect">
            <a:avLst/>
          </a:prstGeom>
          <a:noFill/>
          <a:ln>
            <a:noFill/>
          </a:ln>
        </p:spPr>
      </p:pic>
      <p:sp>
        <p:nvSpPr>
          <p:cNvPr id="275" name="Google Shape;275;p35"/>
          <p:cNvSpPr txBox="1"/>
          <p:nvPr/>
        </p:nvSpPr>
        <p:spPr>
          <a:xfrm>
            <a:off x="3656700" y="170500"/>
            <a:ext cx="1830600" cy="27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lt1"/>
                </a:solidFill>
                <a:latin typeface="Nunito"/>
                <a:ea typeface="Nunito"/>
                <a:cs typeface="Nunito"/>
                <a:sym typeface="Nunito"/>
              </a:rPr>
              <a:t>Memes</a:t>
            </a:r>
            <a:endParaRPr sz="3000">
              <a:solidFill>
                <a:schemeClr val="lt1"/>
              </a:solidFill>
              <a:latin typeface="Nunito"/>
              <a:ea typeface="Nunito"/>
              <a:cs typeface="Nunito"/>
              <a:sym typeface="Nuni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36"/>
          <p:cNvSpPr txBox="1"/>
          <p:nvPr>
            <p:ph type="title"/>
          </p:nvPr>
        </p:nvSpPr>
        <p:spPr>
          <a:xfrm>
            <a:off x="819150" y="292950"/>
            <a:ext cx="7505700" cy="598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6AA84F"/>
                </a:solidFill>
              </a:rPr>
              <a:t>Green</a:t>
            </a:r>
            <a:r>
              <a:rPr lang="en"/>
              <a:t>posts</a:t>
            </a:r>
            <a:endParaRPr/>
          </a:p>
        </p:txBody>
      </p:sp>
      <p:pic>
        <p:nvPicPr>
          <p:cNvPr descr="AS10.PNG" id="281" name="Google Shape;281;p36"/>
          <p:cNvPicPr preferRelativeResize="0"/>
          <p:nvPr/>
        </p:nvPicPr>
        <p:blipFill>
          <a:blip r:embed="rId3">
            <a:alphaModFix/>
          </a:blip>
          <a:stretch>
            <a:fillRect/>
          </a:stretch>
        </p:blipFill>
        <p:spPr>
          <a:xfrm>
            <a:off x="1906913" y="891750"/>
            <a:ext cx="5330171" cy="39469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7"/>
          <p:cNvSpPr txBox="1"/>
          <p:nvPr>
            <p:ph type="title"/>
          </p:nvPr>
        </p:nvSpPr>
        <p:spPr>
          <a:xfrm>
            <a:off x="819150" y="251000"/>
            <a:ext cx="7505700" cy="53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Library Service Tutorials</a:t>
            </a:r>
            <a:endParaRPr/>
          </a:p>
        </p:txBody>
      </p:sp>
      <p:sp>
        <p:nvSpPr>
          <p:cNvPr id="287" name="Google Shape;287;p37"/>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Insert Course reserves video</a:t>
            </a:r>
            <a:endParaRPr/>
          </a:p>
        </p:txBody>
      </p:sp>
      <p:pic>
        <p:nvPicPr>
          <p:cNvPr id="288" name="Google Shape;288;p37" title="snap3.mp4">
            <a:hlinkClick r:id="rId3"/>
          </p:cNvPr>
          <p:cNvPicPr preferRelativeResize="0"/>
          <p:nvPr/>
        </p:nvPicPr>
        <p:blipFill>
          <a:blip r:embed="rId4">
            <a:alphaModFix/>
          </a:blip>
          <a:stretch>
            <a:fillRect/>
          </a:stretch>
        </p:blipFill>
        <p:spPr>
          <a:xfrm>
            <a:off x="905200" y="854925"/>
            <a:ext cx="7201000" cy="39610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38"/>
          <p:cNvSpPr txBox="1"/>
          <p:nvPr>
            <p:ph type="title"/>
          </p:nvPr>
        </p:nvSpPr>
        <p:spPr>
          <a:xfrm>
            <a:off x="922325" y="417650"/>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Promoting Library Services	</a:t>
            </a:r>
            <a:endParaRPr/>
          </a:p>
        </p:txBody>
      </p:sp>
      <p:pic>
        <p:nvPicPr>
          <p:cNvPr id="294" name="Google Shape;294;p38"/>
          <p:cNvPicPr preferRelativeResize="0"/>
          <p:nvPr/>
        </p:nvPicPr>
        <p:blipFill>
          <a:blip r:embed="rId3">
            <a:alphaModFix/>
          </a:blip>
          <a:stretch>
            <a:fillRect/>
          </a:stretch>
        </p:blipFill>
        <p:spPr>
          <a:xfrm>
            <a:off x="934175" y="1134000"/>
            <a:ext cx="7275650" cy="34664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pic>
        <p:nvPicPr>
          <p:cNvPr descr="IMG_0027.jpg" id="299" name="Google Shape;299;p39"/>
          <p:cNvPicPr preferRelativeResize="0"/>
          <p:nvPr/>
        </p:nvPicPr>
        <p:blipFill>
          <a:blip r:embed="rId3">
            <a:alphaModFix/>
          </a:blip>
          <a:stretch>
            <a:fillRect/>
          </a:stretch>
        </p:blipFill>
        <p:spPr>
          <a:xfrm>
            <a:off x="589801" y="491375"/>
            <a:ext cx="2636974" cy="3954701"/>
          </a:xfrm>
          <a:prstGeom prst="rect">
            <a:avLst/>
          </a:prstGeom>
          <a:noFill/>
          <a:ln>
            <a:noFill/>
          </a:ln>
        </p:spPr>
      </p:pic>
      <p:pic>
        <p:nvPicPr>
          <p:cNvPr descr="IMG_0029.jpg" id="300" name="Google Shape;300;p39"/>
          <p:cNvPicPr preferRelativeResize="0"/>
          <p:nvPr/>
        </p:nvPicPr>
        <p:blipFill>
          <a:blip r:embed="rId4">
            <a:alphaModFix/>
          </a:blip>
          <a:stretch>
            <a:fillRect/>
          </a:stretch>
        </p:blipFill>
        <p:spPr>
          <a:xfrm>
            <a:off x="3545850" y="1165025"/>
            <a:ext cx="5001651" cy="2813450"/>
          </a:xfrm>
          <a:prstGeom prst="rect">
            <a:avLst/>
          </a:prstGeom>
          <a:noFill/>
          <a:ln>
            <a:noFill/>
          </a:ln>
        </p:spPr>
      </p:pic>
      <p:sp>
        <p:nvSpPr>
          <p:cNvPr id="301" name="Google Shape;301;p39"/>
          <p:cNvSpPr txBox="1"/>
          <p:nvPr/>
        </p:nvSpPr>
        <p:spPr>
          <a:xfrm>
            <a:off x="3373375" y="408850"/>
            <a:ext cx="5417100" cy="49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lt1"/>
                </a:solidFill>
                <a:latin typeface="Nunito"/>
                <a:ea typeface="Nunito"/>
                <a:cs typeface="Nunito"/>
                <a:sym typeface="Nunito"/>
              </a:rPr>
              <a:t>Library </a:t>
            </a:r>
            <a:r>
              <a:rPr lang="en" sz="3000">
                <a:solidFill>
                  <a:schemeClr val="lt1"/>
                </a:solidFill>
                <a:latin typeface="Nunito"/>
                <a:ea typeface="Nunito"/>
                <a:cs typeface="Nunito"/>
                <a:sym typeface="Nunito"/>
              </a:rPr>
              <a:t>Promotional</a:t>
            </a:r>
            <a:r>
              <a:rPr lang="en" sz="3000">
                <a:solidFill>
                  <a:schemeClr val="lt1"/>
                </a:solidFill>
                <a:latin typeface="Nunito"/>
                <a:ea typeface="Nunito"/>
                <a:cs typeface="Nunito"/>
                <a:sym typeface="Nunito"/>
              </a:rPr>
              <a:t> Materials</a:t>
            </a:r>
            <a:endParaRPr sz="3000">
              <a:solidFill>
                <a:schemeClr val="lt1"/>
              </a:solidFill>
              <a:latin typeface="Nunito"/>
              <a:ea typeface="Nunito"/>
              <a:cs typeface="Nunito"/>
              <a:sym typeface="Nuni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0"/>
          <p:cNvSpPr txBox="1"/>
          <p:nvPr>
            <p:ph type="title"/>
          </p:nvPr>
        </p:nvSpPr>
        <p:spPr>
          <a:xfrm>
            <a:off x="819150" y="537133"/>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Looking Ahead</a:t>
            </a:r>
            <a:endParaRPr/>
          </a:p>
        </p:txBody>
      </p:sp>
      <p:sp>
        <p:nvSpPr>
          <p:cNvPr id="307" name="Google Shape;307;p40"/>
          <p:cNvSpPr txBox="1"/>
          <p:nvPr>
            <p:ph idx="1" type="body"/>
          </p:nvPr>
        </p:nvSpPr>
        <p:spPr>
          <a:xfrm>
            <a:off x="696150" y="1264601"/>
            <a:ext cx="7751700" cy="32901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Font typeface="Nunito"/>
              <a:buChar char="●"/>
            </a:pPr>
            <a:r>
              <a:rPr lang="en" sz="2100">
                <a:latin typeface="Nunito"/>
                <a:ea typeface="Nunito"/>
                <a:cs typeface="Nunito"/>
                <a:sym typeface="Nunito"/>
              </a:rPr>
              <a:t>Library service tutorials</a:t>
            </a:r>
            <a:endParaRPr sz="2100">
              <a:latin typeface="Nunito"/>
              <a:ea typeface="Nunito"/>
              <a:cs typeface="Nunito"/>
              <a:sym typeface="Nunito"/>
            </a:endParaRPr>
          </a:p>
          <a:p>
            <a:pPr indent="-361950" lvl="0" marL="457200" rtl="0" algn="l">
              <a:spcBef>
                <a:spcPts val="0"/>
              </a:spcBef>
              <a:spcAft>
                <a:spcPts val="0"/>
              </a:spcAft>
              <a:buSzPts val="2100"/>
              <a:buFont typeface="Nunito"/>
              <a:buChar char="●"/>
            </a:pPr>
            <a:r>
              <a:rPr lang="en" sz="2100">
                <a:latin typeface="Nunito"/>
                <a:ea typeface="Nunito"/>
                <a:cs typeface="Nunito"/>
                <a:sym typeface="Nunito"/>
              </a:rPr>
              <a:t>Summer R.I.S.E. (Real Interesting Summer Experience)</a:t>
            </a:r>
            <a:endParaRPr sz="2100">
              <a:latin typeface="Nunito"/>
              <a:ea typeface="Nunito"/>
              <a:cs typeface="Nunito"/>
              <a:sym typeface="Nunito"/>
            </a:endParaRPr>
          </a:p>
          <a:p>
            <a:pPr indent="-361950" lvl="0" marL="457200" rtl="0" algn="l">
              <a:spcBef>
                <a:spcPts val="0"/>
              </a:spcBef>
              <a:spcAft>
                <a:spcPts val="0"/>
              </a:spcAft>
              <a:buSzPts val="2100"/>
              <a:buFont typeface="Nunito"/>
              <a:buChar char="●"/>
            </a:pPr>
            <a:r>
              <a:rPr lang="en" sz="2100">
                <a:latin typeface="Nunito"/>
                <a:ea typeface="Nunito"/>
                <a:cs typeface="Nunito"/>
                <a:sym typeface="Nunito"/>
              </a:rPr>
              <a:t>Expand and re-visit Greenposts</a:t>
            </a:r>
            <a:endParaRPr sz="2100">
              <a:latin typeface="Nunito"/>
              <a:ea typeface="Nunito"/>
              <a:cs typeface="Nunito"/>
              <a:sym typeface="Nunito"/>
            </a:endParaRPr>
          </a:p>
          <a:p>
            <a:pPr indent="-361950" lvl="0" marL="457200" rtl="0" algn="l">
              <a:spcBef>
                <a:spcPts val="0"/>
              </a:spcBef>
              <a:spcAft>
                <a:spcPts val="0"/>
              </a:spcAft>
              <a:buSzPts val="2100"/>
              <a:buFont typeface="Nunito"/>
              <a:buChar char="●"/>
            </a:pPr>
            <a:r>
              <a:rPr lang="en" sz="2100">
                <a:latin typeface="Nunito"/>
                <a:ea typeface="Nunito"/>
                <a:cs typeface="Nunito"/>
                <a:sym typeface="Nunito"/>
              </a:rPr>
              <a:t>Additional workshops on Pages and Videos</a:t>
            </a:r>
            <a:endParaRPr sz="2100">
              <a:latin typeface="Nunito"/>
              <a:ea typeface="Nunito"/>
              <a:cs typeface="Nunito"/>
              <a:sym typeface="Nunito"/>
            </a:endParaRPr>
          </a:p>
          <a:p>
            <a:pPr indent="-361950" lvl="0" marL="457200" rtl="0" algn="l">
              <a:spcBef>
                <a:spcPts val="0"/>
              </a:spcBef>
              <a:spcAft>
                <a:spcPts val="0"/>
              </a:spcAft>
              <a:buSzPts val="2100"/>
              <a:buFont typeface="Nunito"/>
              <a:buChar char="●"/>
            </a:pPr>
            <a:r>
              <a:rPr lang="en" sz="2100">
                <a:latin typeface="Nunito"/>
                <a:ea typeface="Nunito"/>
                <a:cs typeface="Nunito"/>
                <a:sym typeface="Nunito"/>
              </a:rPr>
              <a:t>Explore additional social media platforms </a:t>
            </a:r>
            <a:endParaRPr sz="2100">
              <a:latin typeface="Nunito"/>
              <a:ea typeface="Nunito"/>
              <a:cs typeface="Nunito"/>
              <a:sym typeface="Nunito"/>
            </a:endParaRPr>
          </a:p>
          <a:p>
            <a:pPr indent="-361950" lvl="0" marL="457200" rtl="0" algn="l">
              <a:spcBef>
                <a:spcPts val="0"/>
              </a:spcBef>
              <a:spcAft>
                <a:spcPts val="0"/>
              </a:spcAft>
              <a:buSzPts val="2100"/>
              <a:buFont typeface="Nunito"/>
              <a:buChar char="●"/>
            </a:pPr>
            <a:r>
              <a:rPr lang="en" sz="2100">
                <a:latin typeface="Nunito"/>
                <a:ea typeface="Nunito"/>
                <a:cs typeface="Nunito"/>
                <a:sym typeface="Nunito"/>
              </a:rPr>
              <a:t>Increase social media following and engagement</a:t>
            </a:r>
            <a:endParaRPr sz="2100">
              <a:latin typeface="Nunito"/>
              <a:ea typeface="Nunito"/>
              <a:cs typeface="Nunito"/>
              <a:sym typeface="Nunito"/>
            </a:endParaRPr>
          </a:p>
          <a:p>
            <a:pPr indent="0" lvl="0" marL="0" rtl="0" algn="l">
              <a:spcBef>
                <a:spcPts val="1600"/>
              </a:spcBef>
              <a:spcAft>
                <a:spcPts val="0"/>
              </a:spcAft>
              <a:buNone/>
            </a:pPr>
            <a:r>
              <a:t/>
            </a:r>
            <a:endParaRPr sz="2100">
              <a:latin typeface="Nunito"/>
              <a:ea typeface="Nunito"/>
              <a:cs typeface="Nunito"/>
              <a:sym typeface="Nunito"/>
            </a:endParaRPr>
          </a:p>
          <a:p>
            <a:pPr indent="0" lvl="0" marL="0" rtl="0" algn="l">
              <a:spcBef>
                <a:spcPts val="1600"/>
              </a:spcBef>
              <a:spcAft>
                <a:spcPts val="1600"/>
              </a:spcAft>
              <a:buNone/>
            </a:pPr>
            <a:r>
              <a:t/>
            </a:r>
            <a:endParaRPr sz="2100">
              <a:latin typeface="Nunito"/>
              <a:ea typeface="Nunito"/>
              <a:cs typeface="Nunito"/>
              <a:sym typeface="Nuni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1"/>
          <p:cNvSpPr txBox="1"/>
          <p:nvPr>
            <p:ph idx="1" type="body"/>
          </p:nvPr>
        </p:nvSpPr>
        <p:spPr>
          <a:xfrm>
            <a:off x="1006974" y="1639730"/>
            <a:ext cx="7415100" cy="2276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600">
                <a:latin typeface="Nunito"/>
                <a:ea typeface="Nunito"/>
                <a:cs typeface="Nunito"/>
                <a:sym typeface="Nunito"/>
              </a:rPr>
              <a:t>Thank You!!</a:t>
            </a:r>
            <a:endParaRPr sz="2600">
              <a:latin typeface="Nunito"/>
              <a:ea typeface="Nunito"/>
              <a:cs typeface="Nunito"/>
              <a:sym typeface="Nunito"/>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ctr">
              <a:lnSpc>
                <a:spcPct val="115000"/>
              </a:lnSpc>
              <a:spcBef>
                <a:spcPts val="0"/>
              </a:spcBef>
              <a:spcAft>
                <a:spcPts val="0"/>
              </a:spcAft>
              <a:buNone/>
            </a:pPr>
            <a:r>
              <a:rPr lang="en" sz="2100">
                <a:latin typeface="Nunito"/>
                <a:ea typeface="Nunito"/>
                <a:cs typeface="Nunito"/>
                <a:sym typeface="Nunito"/>
              </a:rPr>
              <a:t>I</a:t>
            </a:r>
            <a:r>
              <a:rPr lang="en" sz="2100">
                <a:latin typeface="Nunito"/>
                <a:ea typeface="Nunito"/>
                <a:cs typeface="Nunito"/>
                <a:sym typeface="Nunito"/>
              </a:rPr>
              <a:t>nterested in Adobe Spark and want more information? </a:t>
            </a:r>
            <a:endParaRPr sz="2100">
              <a:latin typeface="Nunito"/>
              <a:ea typeface="Nunito"/>
              <a:cs typeface="Nunito"/>
              <a:sym typeface="Nunito"/>
            </a:endParaRPr>
          </a:p>
          <a:p>
            <a:pPr indent="0" lvl="0" marL="0" rtl="0" algn="ctr">
              <a:lnSpc>
                <a:spcPct val="115000"/>
              </a:lnSpc>
              <a:spcBef>
                <a:spcPts val="1600"/>
              </a:spcBef>
              <a:spcAft>
                <a:spcPts val="0"/>
              </a:spcAft>
              <a:buNone/>
            </a:pPr>
            <a:r>
              <a:rPr lang="en" sz="2100">
                <a:latin typeface="Nunito"/>
                <a:ea typeface="Nunito"/>
                <a:cs typeface="Nunito"/>
                <a:sym typeface="Nunito"/>
              </a:rPr>
              <a:t>Visit </a:t>
            </a:r>
            <a:r>
              <a:rPr lang="en" sz="2100" u="sng">
                <a:solidFill>
                  <a:schemeClr val="hlink"/>
                </a:solidFill>
                <a:latin typeface="Nunito"/>
                <a:ea typeface="Nunito"/>
                <a:cs typeface="Nunito"/>
                <a:sym typeface="Nunito"/>
                <a:hlinkClick r:id="rId3"/>
              </a:rPr>
              <a:t>https://spark.adobe.com/</a:t>
            </a:r>
            <a:endParaRPr sz="2100">
              <a:latin typeface="Nunito"/>
              <a:ea typeface="Nunito"/>
              <a:cs typeface="Nunito"/>
              <a:sym typeface="Nunito"/>
            </a:endParaRPr>
          </a:p>
          <a:p>
            <a:pPr indent="0" lvl="0" marL="0" rtl="0" algn="l">
              <a:lnSpc>
                <a:spcPct val="115000"/>
              </a:lnSpc>
              <a:spcBef>
                <a:spcPts val="1600"/>
              </a:spcBef>
              <a:spcAft>
                <a:spcPts val="0"/>
              </a:spcAft>
              <a:buNone/>
            </a:pPr>
            <a:r>
              <a:t/>
            </a:r>
            <a:endParaRPr sz="2100">
              <a:latin typeface="Nunito"/>
              <a:ea typeface="Nunito"/>
              <a:cs typeface="Nunito"/>
              <a:sym typeface="Nunito"/>
            </a:endParaRPr>
          </a:p>
          <a:p>
            <a:pPr indent="0" lvl="0" marL="0" rtl="0" algn="l">
              <a:spcBef>
                <a:spcPts val="160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5"/>
          <p:cNvSpPr txBox="1"/>
          <p:nvPr>
            <p:ph type="title"/>
          </p:nvPr>
        </p:nvSpPr>
        <p:spPr>
          <a:xfrm>
            <a:off x="2547300" y="194250"/>
            <a:ext cx="40494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What is Adobe Spark?</a:t>
            </a:r>
            <a:endParaRPr/>
          </a:p>
        </p:txBody>
      </p:sp>
      <p:pic>
        <p:nvPicPr>
          <p:cNvPr descr="Watch how Adobe Spark users bring their stories to life.&#10;&#10;Adobe Spark is an integrated web and mobile solution for creating and sharing impactful visual stories. Easily create social media posts and graphics, web pages, and videos in minutes—no design or technical experience necessary. Get started: http://adobe.ly/1OsodWC" id="142" name="Google Shape;142;p15" title="Meet Adobe Spark">
            <a:hlinkClick r:id="rId3"/>
          </p:cNvPr>
          <p:cNvPicPr preferRelativeResize="0"/>
          <p:nvPr/>
        </p:nvPicPr>
        <p:blipFill>
          <a:blip r:embed="rId4">
            <a:alphaModFix/>
          </a:blip>
          <a:stretch>
            <a:fillRect/>
          </a:stretch>
        </p:blipFill>
        <p:spPr>
          <a:xfrm>
            <a:off x="1604200" y="845450"/>
            <a:ext cx="5935600" cy="3790250"/>
          </a:xfrm>
          <a:prstGeom prst="rect">
            <a:avLst/>
          </a:prstGeom>
          <a:noFill/>
          <a:ln>
            <a:noFill/>
          </a:ln>
        </p:spPr>
      </p:pic>
      <p:sp>
        <p:nvSpPr>
          <p:cNvPr id="143" name="Google Shape;143;p15"/>
          <p:cNvSpPr txBox="1"/>
          <p:nvPr/>
        </p:nvSpPr>
        <p:spPr>
          <a:xfrm>
            <a:off x="5570100" y="4635700"/>
            <a:ext cx="3573900" cy="12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t>Retrieved from Youtube, posted by Adobe</a:t>
            </a:r>
            <a:endParaRPr sz="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6"/>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What is Adobe Spark?</a:t>
            </a:r>
            <a:endParaRPr/>
          </a:p>
        </p:txBody>
      </p:sp>
      <p:sp>
        <p:nvSpPr>
          <p:cNvPr id="149" name="Google Shape;149;p16"/>
          <p:cNvSpPr txBox="1"/>
          <p:nvPr>
            <p:ph idx="1" type="body"/>
          </p:nvPr>
        </p:nvSpPr>
        <p:spPr>
          <a:xfrm>
            <a:off x="736200" y="1741875"/>
            <a:ext cx="81486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2400"/>
          </a:p>
          <a:p>
            <a:pPr indent="0" lvl="0" marL="0" rtl="0" algn="l">
              <a:spcBef>
                <a:spcPts val="1600"/>
              </a:spcBef>
              <a:spcAft>
                <a:spcPts val="1600"/>
              </a:spcAft>
              <a:buNone/>
            </a:pPr>
            <a:r>
              <a:t/>
            </a:r>
            <a:endParaRPr/>
          </a:p>
        </p:txBody>
      </p:sp>
      <p:pic>
        <p:nvPicPr>
          <p:cNvPr id="150" name="Google Shape;150;p16"/>
          <p:cNvPicPr preferRelativeResize="0"/>
          <p:nvPr/>
        </p:nvPicPr>
        <p:blipFill>
          <a:blip r:embed="rId3">
            <a:alphaModFix/>
          </a:blip>
          <a:stretch>
            <a:fillRect/>
          </a:stretch>
        </p:blipFill>
        <p:spPr>
          <a:xfrm>
            <a:off x="2031325" y="2117738"/>
            <a:ext cx="5081375" cy="1696275"/>
          </a:xfrm>
          <a:prstGeom prst="rect">
            <a:avLst/>
          </a:prstGeom>
          <a:noFill/>
          <a:ln>
            <a:noFill/>
          </a:ln>
        </p:spPr>
      </p:pic>
      <p:sp>
        <p:nvSpPr>
          <p:cNvPr id="151" name="Google Shape;151;p16"/>
          <p:cNvSpPr txBox="1"/>
          <p:nvPr/>
        </p:nvSpPr>
        <p:spPr>
          <a:xfrm>
            <a:off x="2520175" y="3853925"/>
            <a:ext cx="1179000" cy="23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Nunito"/>
                <a:ea typeface="Nunito"/>
                <a:cs typeface="Nunito"/>
                <a:sym typeface="Nunito"/>
              </a:rPr>
              <a:t>Page</a:t>
            </a:r>
            <a:endParaRPr sz="1800">
              <a:latin typeface="Nunito"/>
              <a:ea typeface="Nunito"/>
              <a:cs typeface="Nunito"/>
              <a:sym typeface="Nunito"/>
            </a:endParaRPr>
          </a:p>
        </p:txBody>
      </p:sp>
      <p:sp>
        <p:nvSpPr>
          <p:cNvPr id="152" name="Google Shape;152;p16"/>
          <p:cNvSpPr txBox="1"/>
          <p:nvPr/>
        </p:nvSpPr>
        <p:spPr>
          <a:xfrm>
            <a:off x="4188838" y="3853925"/>
            <a:ext cx="1179000" cy="23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Nunito"/>
                <a:ea typeface="Nunito"/>
                <a:cs typeface="Nunito"/>
                <a:sym typeface="Nunito"/>
              </a:rPr>
              <a:t>Post</a:t>
            </a:r>
            <a:endParaRPr sz="1800">
              <a:latin typeface="Nunito"/>
              <a:ea typeface="Nunito"/>
              <a:cs typeface="Nunito"/>
              <a:sym typeface="Nunito"/>
            </a:endParaRPr>
          </a:p>
        </p:txBody>
      </p:sp>
      <p:sp>
        <p:nvSpPr>
          <p:cNvPr id="153" name="Google Shape;153;p16"/>
          <p:cNvSpPr txBox="1"/>
          <p:nvPr/>
        </p:nvSpPr>
        <p:spPr>
          <a:xfrm>
            <a:off x="5857513" y="3853925"/>
            <a:ext cx="1179000" cy="23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Nunito"/>
                <a:ea typeface="Nunito"/>
                <a:cs typeface="Nunito"/>
                <a:sym typeface="Nunito"/>
              </a:rPr>
              <a:t>Video</a:t>
            </a:r>
            <a:endParaRPr sz="1800">
              <a:latin typeface="Nunito"/>
              <a:ea typeface="Nunito"/>
              <a:cs typeface="Nunito"/>
              <a:sym typeface="Nuni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7"/>
          <p:cNvSpPr txBox="1"/>
          <p:nvPr>
            <p:ph type="title"/>
          </p:nvPr>
        </p:nvSpPr>
        <p:spPr>
          <a:xfrm>
            <a:off x="733650" y="5628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Why Should You Use Adobe Spark?</a:t>
            </a:r>
            <a:endParaRPr b="1"/>
          </a:p>
        </p:txBody>
      </p:sp>
      <p:sp>
        <p:nvSpPr>
          <p:cNvPr id="159" name="Google Shape;159;p17"/>
          <p:cNvSpPr txBox="1"/>
          <p:nvPr>
            <p:ph idx="1" type="body"/>
          </p:nvPr>
        </p:nvSpPr>
        <p:spPr>
          <a:xfrm>
            <a:off x="648150" y="1305125"/>
            <a:ext cx="7676700" cy="26991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Font typeface="Nunito"/>
              <a:buChar char="●"/>
            </a:pPr>
            <a:r>
              <a:rPr lang="en" sz="2100">
                <a:latin typeface="Nunito"/>
                <a:ea typeface="Nunito"/>
                <a:cs typeface="Nunito"/>
                <a:sym typeface="Nunito"/>
              </a:rPr>
              <a:t>Completely free </a:t>
            </a:r>
            <a:endParaRPr sz="2100">
              <a:latin typeface="Nunito"/>
              <a:ea typeface="Nunito"/>
              <a:cs typeface="Nunito"/>
              <a:sym typeface="Nunito"/>
            </a:endParaRPr>
          </a:p>
          <a:p>
            <a:pPr indent="-361950" lvl="0" marL="457200" rtl="0" algn="l">
              <a:spcBef>
                <a:spcPts val="0"/>
              </a:spcBef>
              <a:spcAft>
                <a:spcPts val="0"/>
              </a:spcAft>
              <a:buSzPts val="2100"/>
              <a:buFont typeface="Nunito"/>
              <a:buChar char="●"/>
            </a:pPr>
            <a:r>
              <a:rPr lang="en" sz="2100">
                <a:latin typeface="Nunito"/>
                <a:ea typeface="Nunito"/>
                <a:cs typeface="Nunito"/>
                <a:sym typeface="Nunito"/>
              </a:rPr>
              <a:t>Adobe account allows you to login and sync onto multiple devices </a:t>
            </a:r>
            <a:endParaRPr sz="2100">
              <a:latin typeface="Nunito"/>
              <a:ea typeface="Nunito"/>
              <a:cs typeface="Nunito"/>
              <a:sym typeface="Nunito"/>
            </a:endParaRPr>
          </a:p>
          <a:p>
            <a:pPr indent="-361950" lvl="0" marL="457200" rtl="0" algn="l">
              <a:spcBef>
                <a:spcPts val="0"/>
              </a:spcBef>
              <a:spcAft>
                <a:spcPts val="0"/>
              </a:spcAft>
              <a:buSzPts val="2100"/>
              <a:buFont typeface="Nunito"/>
              <a:buChar char="●"/>
            </a:pPr>
            <a:r>
              <a:rPr lang="en" sz="2100">
                <a:latin typeface="Nunito"/>
                <a:ea typeface="Nunito"/>
                <a:cs typeface="Nunito"/>
                <a:sym typeface="Nunito"/>
              </a:rPr>
              <a:t>Compatible</a:t>
            </a:r>
            <a:r>
              <a:rPr lang="en" sz="2100">
                <a:latin typeface="Nunito"/>
                <a:ea typeface="Nunito"/>
                <a:cs typeface="Nunito"/>
                <a:sym typeface="Nunito"/>
              </a:rPr>
              <a:t> with iPhone, iPad, and online computer (Android coming soon)</a:t>
            </a:r>
            <a:endParaRPr sz="2100">
              <a:latin typeface="Nunito"/>
              <a:ea typeface="Nunito"/>
              <a:cs typeface="Nunito"/>
              <a:sym typeface="Nunito"/>
            </a:endParaRPr>
          </a:p>
          <a:p>
            <a:pPr indent="-361950" lvl="0" marL="457200" rtl="0" algn="l">
              <a:spcBef>
                <a:spcPts val="0"/>
              </a:spcBef>
              <a:spcAft>
                <a:spcPts val="0"/>
              </a:spcAft>
              <a:buSzPts val="2100"/>
              <a:buFont typeface="Nunito"/>
              <a:buChar char="●"/>
            </a:pPr>
            <a:r>
              <a:rPr lang="en" sz="2100">
                <a:latin typeface="Nunito"/>
                <a:ea typeface="Nunito"/>
                <a:cs typeface="Nunito"/>
                <a:sym typeface="Nunito"/>
              </a:rPr>
              <a:t>Allows you to create beautiful and professional-looking posts, videos, and web stories without having to be a graphic designer</a:t>
            </a:r>
            <a:endParaRPr sz="2100">
              <a:latin typeface="Nunito"/>
              <a:ea typeface="Nunito"/>
              <a:cs typeface="Nunito"/>
              <a:sym typeface="Nunito"/>
            </a:endParaRPr>
          </a:p>
          <a:p>
            <a:pPr indent="-361950" lvl="0" marL="457200" rtl="0" algn="l">
              <a:spcBef>
                <a:spcPts val="0"/>
              </a:spcBef>
              <a:spcAft>
                <a:spcPts val="0"/>
              </a:spcAft>
              <a:buSzPts val="2100"/>
              <a:buFont typeface="Nunito"/>
              <a:buChar char="●"/>
            </a:pPr>
            <a:r>
              <a:rPr lang="en" sz="2100">
                <a:latin typeface="Nunito"/>
                <a:ea typeface="Nunito"/>
                <a:cs typeface="Nunito"/>
                <a:sym typeface="Nunito"/>
              </a:rPr>
              <a:t>Shareable, quick to make, and actually fun to use</a:t>
            </a:r>
            <a:endParaRPr sz="2100">
              <a:latin typeface="Nunito"/>
              <a:ea typeface="Nunito"/>
              <a:cs typeface="Nunito"/>
              <a:sym typeface="Nunito"/>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8"/>
          <p:cNvSpPr txBox="1"/>
          <p:nvPr>
            <p:ph type="title"/>
          </p:nvPr>
        </p:nvSpPr>
        <p:spPr>
          <a:xfrm>
            <a:off x="1452449" y="1748700"/>
            <a:ext cx="6239100" cy="164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4800">
                <a:solidFill>
                  <a:srgbClr val="F3F3F3"/>
                </a:solidFill>
              </a:rPr>
              <a:t>Where did we start?</a:t>
            </a:r>
            <a:endParaRPr b="1">
              <a:solidFill>
                <a:srgbClr val="F3F3F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descr="snap 2.PNG" id="169" name="Google Shape;169;p19"/>
          <p:cNvPicPr preferRelativeResize="0"/>
          <p:nvPr/>
        </p:nvPicPr>
        <p:blipFill>
          <a:blip r:embed="rId3">
            <a:alphaModFix/>
          </a:blip>
          <a:stretch>
            <a:fillRect/>
          </a:stretch>
        </p:blipFill>
        <p:spPr>
          <a:xfrm>
            <a:off x="4650490" y="393750"/>
            <a:ext cx="4138670" cy="3467549"/>
          </a:xfrm>
          <a:prstGeom prst="rect">
            <a:avLst/>
          </a:prstGeom>
          <a:noFill/>
          <a:ln>
            <a:noFill/>
          </a:ln>
        </p:spPr>
      </p:pic>
      <p:pic>
        <p:nvPicPr>
          <p:cNvPr descr="snap 1.PNG" id="170" name="Google Shape;170;p19"/>
          <p:cNvPicPr preferRelativeResize="0"/>
          <p:nvPr/>
        </p:nvPicPr>
        <p:blipFill>
          <a:blip r:embed="rId4">
            <a:alphaModFix/>
          </a:blip>
          <a:stretch>
            <a:fillRect/>
          </a:stretch>
        </p:blipFill>
        <p:spPr>
          <a:xfrm>
            <a:off x="358375" y="393750"/>
            <a:ext cx="4215599" cy="3467549"/>
          </a:xfrm>
          <a:prstGeom prst="rect">
            <a:avLst/>
          </a:prstGeom>
          <a:noFill/>
          <a:ln>
            <a:noFill/>
          </a:ln>
        </p:spPr>
      </p:pic>
      <p:sp>
        <p:nvSpPr>
          <p:cNvPr id="171" name="Google Shape;171;p19"/>
          <p:cNvSpPr txBox="1"/>
          <p:nvPr/>
        </p:nvSpPr>
        <p:spPr>
          <a:xfrm>
            <a:off x="2984400" y="3949725"/>
            <a:ext cx="3257100" cy="56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t>Before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0"/>
          <p:cNvSpPr txBox="1"/>
          <p:nvPr>
            <p:ph type="title"/>
          </p:nvPr>
        </p:nvSpPr>
        <p:spPr>
          <a:xfrm>
            <a:off x="890475" y="322525"/>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6AA84F"/>
                </a:solidFill>
              </a:rPr>
              <a:t>Green</a:t>
            </a:r>
            <a:r>
              <a:rPr lang="en"/>
              <a:t>posts</a:t>
            </a:r>
            <a:endParaRPr/>
          </a:p>
        </p:txBody>
      </p:sp>
      <p:sp>
        <p:nvSpPr>
          <p:cNvPr id="177" name="Google Shape;177;p20"/>
          <p:cNvSpPr txBox="1"/>
          <p:nvPr>
            <p:ph idx="1" type="body"/>
          </p:nvPr>
        </p:nvSpPr>
        <p:spPr>
          <a:xfrm>
            <a:off x="890475" y="817775"/>
            <a:ext cx="7505700" cy="2448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t>Posts that can be recycled every year without much effort</a:t>
            </a:r>
            <a:endParaRPr sz="1800"/>
          </a:p>
          <a:p>
            <a:pPr indent="0" lvl="0" marL="0" rtl="0" algn="l">
              <a:spcBef>
                <a:spcPts val="1600"/>
              </a:spcBef>
              <a:spcAft>
                <a:spcPts val="1600"/>
              </a:spcAft>
              <a:buNone/>
            </a:pPr>
            <a:r>
              <a:t/>
            </a:r>
            <a:endParaRPr sz="1800"/>
          </a:p>
        </p:txBody>
      </p:sp>
      <p:pic>
        <p:nvPicPr>
          <p:cNvPr descr="AS1.PNG" id="178" name="Google Shape;178;p20"/>
          <p:cNvPicPr preferRelativeResize="0"/>
          <p:nvPr/>
        </p:nvPicPr>
        <p:blipFill>
          <a:blip r:embed="rId3">
            <a:alphaModFix/>
          </a:blip>
          <a:stretch>
            <a:fillRect/>
          </a:stretch>
        </p:blipFill>
        <p:spPr>
          <a:xfrm>
            <a:off x="866300" y="1315600"/>
            <a:ext cx="7411400" cy="34416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1"/>
          <p:cNvSpPr txBox="1"/>
          <p:nvPr>
            <p:ph type="title"/>
          </p:nvPr>
        </p:nvSpPr>
        <p:spPr>
          <a:xfrm>
            <a:off x="1888684" y="1746100"/>
            <a:ext cx="5377500" cy="164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4800">
                <a:solidFill>
                  <a:srgbClr val="FFFFFF"/>
                </a:solidFill>
              </a:rPr>
              <a:t>What changed?</a:t>
            </a:r>
            <a:endParaRPr b="1" sz="48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