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8" r:id="rId6"/>
    <p:sldId id="266" r:id="rId7"/>
    <p:sldId id="277" r:id="rId8"/>
    <p:sldId id="260" r:id="rId9"/>
    <p:sldId id="261" r:id="rId10"/>
    <p:sldId id="265" r:id="rId11"/>
    <p:sldId id="267" r:id="rId12"/>
    <p:sldId id="270" r:id="rId13"/>
    <p:sldId id="271" r:id="rId14"/>
    <p:sldId id="272" r:id="rId15"/>
    <p:sldId id="273" r:id="rId16"/>
    <p:sldId id="269" r:id="rId17"/>
    <p:sldId id="274" r:id="rId18"/>
    <p:sldId id="275" r:id="rId19"/>
    <p:sldId id="25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42F2-163A-48BA-B74B-FD48D37C3C2B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575C-C3ED-4AF6-A55B-6A6C525CF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139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42F2-163A-48BA-B74B-FD48D37C3C2B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575C-C3ED-4AF6-A55B-6A6C525CF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08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42F2-163A-48BA-B74B-FD48D37C3C2B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575C-C3ED-4AF6-A55B-6A6C525CF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87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42F2-163A-48BA-B74B-FD48D37C3C2B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575C-C3ED-4AF6-A55B-6A6C525CF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499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42F2-163A-48BA-B74B-FD48D37C3C2B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575C-C3ED-4AF6-A55B-6A6C525CF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211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42F2-163A-48BA-B74B-FD48D37C3C2B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575C-C3ED-4AF6-A55B-6A6C525CF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988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42F2-163A-48BA-B74B-FD48D37C3C2B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575C-C3ED-4AF6-A55B-6A6C525CF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386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42F2-163A-48BA-B74B-FD48D37C3C2B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575C-C3ED-4AF6-A55B-6A6C525CF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303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42F2-163A-48BA-B74B-FD48D37C3C2B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575C-C3ED-4AF6-A55B-6A6C525CF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213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42F2-163A-48BA-B74B-FD48D37C3C2B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575C-C3ED-4AF6-A55B-6A6C525CF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33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42F2-163A-48BA-B74B-FD48D37C3C2B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575C-C3ED-4AF6-A55B-6A6C525CF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91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742F2-163A-48BA-B74B-FD48D37C3C2B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8575C-C3ED-4AF6-A55B-6A6C525CF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529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Our Stories in Numbers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815387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Lulu Barnachea</a:t>
            </a:r>
          </a:p>
          <a:p>
            <a:r>
              <a:rPr lang="en-US" dirty="0" smtClean="0"/>
              <a:t>Library Research and Innovation Practice Forum</a:t>
            </a:r>
          </a:p>
          <a:p>
            <a:r>
              <a:rPr lang="en-US" dirty="0" err="1" smtClean="0"/>
              <a:t>McKeldin</a:t>
            </a:r>
            <a:r>
              <a:rPr lang="en-US" dirty="0" smtClean="0"/>
              <a:t> Library, June 8,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60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787" y="939338"/>
            <a:ext cx="8966748" cy="522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95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1712" y="1238250"/>
            <a:ext cx="7648575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92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325" y="1495425"/>
            <a:ext cx="6229350" cy="3867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71505" y="5719156"/>
            <a:ext cx="2427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About 2% of total items are active loans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56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676" y="909637"/>
            <a:ext cx="8337666" cy="54063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0822" y="6434051"/>
            <a:ext cx="1454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Aleph Report: </a:t>
            </a:r>
          </a:p>
          <a:p>
            <a:r>
              <a:rPr lang="en-US" sz="800" dirty="0" smtClean="0"/>
              <a:t>Call number range, April 2017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62445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858" y="1596302"/>
            <a:ext cx="8656479" cy="42874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0822" y="6434051"/>
            <a:ext cx="1454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Aleph Report: </a:t>
            </a:r>
          </a:p>
          <a:p>
            <a:r>
              <a:rPr lang="en-US" sz="800" dirty="0" smtClean="0"/>
              <a:t>Call number range, April 2017</a:t>
            </a:r>
            <a:endParaRPr lang="en-US" sz="800" dirty="0"/>
          </a:p>
        </p:txBody>
      </p:sp>
      <p:sp>
        <p:nvSpPr>
          <p:cNvPr id="2" name="TextBox 1"/>
          <p:cNvSpPr txBox="1"/>
          <p:nvPr/>
        </p:nvSpPr>
        <p:spPr>
          <a:xfrm>
            <a:off x="1670858" y="1122218"/>
            <a:ext cx="1828800" cy="38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Class M - details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56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360" y="1092257"/>
            <a:ext cx="8858669" cy="4362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0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691097"/>
              </p:ext>
            </p:extLst>
          </p:nvPr>
        </p:nvGraphicFramePr>
        <p:xfrm>
          <a:off x="1512918" y="681631"/>
          <a:ext cx="8894615" cy="55362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3228">
                  <a:extLst>
                    <a:ext uri="{9D8B030D-6E8A-4147-A177-3AD203B41FA5}">
                      <a16:colId xmlns:a16="http://schemas.microsoft.com/office/drawing/2014/main" val="3776727219"/>
                    </a:ext>
                  </a:extLst>
                </a:gridCol>
                <a:gridCol w="877642">
                  <a:extLst>
                    <a:ext uri="{9D8B030D-6E8A-4147-A177-3AD203B41FA5}">
                      <a16:colId xmlns:a16="http://schemas.microsoft.com/office/drawing/2014/main" val="910733530"/>
                    </a:ext>
                  </a:extLst>
                </a:gridCol>
                <a:gridCol w="877642">
                  <a:extLst>
                    <a:ext uri="{9D8B030D-6E8A-4147-A177-3AD203B41FA5}">
                      <a16:colId xmlns:a16="http://schemas.microsoft.com/office/drawing/2014/main" val="1944837717"/>
                    </a:ext>
                  </a:extLst>
                </a:gridCol>
                <a:gridCol w="877642">
                  <a:extLst>
                    <a:ext uri="{9D8B030D-6E8A-4147-A177-3AD203B41FA5}">
                      <a16:colId xmlns:a16="http://schemas.microsoft.com/office/drawing/2014/main" val="1089030348"/>
                    </a:ext>
                  </a:extLst>
                </a:gridCol>
                <a:gridCol w="877642">
                  <a:extLst>
                    <a:ext uri="{9D8B030D-6E8A-4147-A177-3AD203B41FA5}">
                      <a16:colId xmlns:a16="http://schemas.microsoft.com/office/drawing/2014/main" val="3787502767"/>
                    </a:ext>
                  </a:extLst>
                </a:gridCol>
                <a:gridCol w="957426">
                  <a:extLst>
                    <a:ext uri="{9D8B030D-6E8A-4147-A177-3AD203B41FA5}">
                      <a16:colId xmlns:a16="http://schemas.microsoft.com/office/drawing/2014/main" val="476072075"/>
                    </a:ext>
                  </a:extLst>
                </a:gridCol>
                <a:gridCol w="957426">
                  <a:extLst>
                    <a:ext uri="{9D8B030D-6E8A-4147-A177-3AD203B41FA5}">
                      <a16:colId xmlns:a16="http://schemas.microsoft.com/office/drawing/2014/main" val="1632673444"/>
                    </a:ext>
                  </a:extLst>
                </a:gridCol>
                <a:gridCol w="862866">
                  <a:extLst>
                    <a:ext uri="{9D8B030D-6E8A-4147-A177-3AD203B41FA5}">
                      <a16:colId xmlns:a16="http://schemas.microsoft.com/office/drawing/2014/main" val="2471579433"/>
                    </a:ext>
                  </a:extLst>
                </a:gridCol>
                <a:gridCol w="913101">
                  <a:extLst>
                    <a:ext uri="{9D8B030D-6E8A-4147-A177-3AD203B41FA5}">
                      <a16:colId xmlns:a16="http://schemas.microsoft.com/office/drawing/2014/main" val="1183517793"/>
                    </a:ext>
                  </a:extLst>
                </a:gridCol>
              </a:tblGrid>
              <a:tr h="173009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Books and periodicals with loan transactions, as of 8 March 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79389899"/>
                  </a:ext>
                </a:extLst>
              </a:tr>
              <a:tr h="1730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Aleph captured data since January 2003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3815402032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3785359532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CPARC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CPART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CPCHM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CPENG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CPMCK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CPPAL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CPOSS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TOTAL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2245856599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BOOK Total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897499365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Bibs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29274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69869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18801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136020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1186572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45757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359780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3509943924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Hols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29477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70003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18876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136377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1191226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45912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360264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1793383873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Items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33054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74579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21983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150684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1346727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50879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416197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2094103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3654491567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3345166727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BOOK w/ Loans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2236915179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Bibs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20274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43340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11558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95842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609050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28412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65857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887585437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Hols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20328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43373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11585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95996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610197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28448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65885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3142829010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Items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22022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44830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12163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101832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652386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43598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69960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946791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3429973470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3350652572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% items loaned to total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67%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60%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55%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68%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48%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86%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17%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45%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2481069672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856469335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ISSBD Total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489370921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Bibs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536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1155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1369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3719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26517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492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10953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647718284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Hols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545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1167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1383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3986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27609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514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11062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809546129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Items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9782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10364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44559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91637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407846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4398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133517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702103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725188932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4182081039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ISSBD w/ Loans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278183721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Bibs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161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224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721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3595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1866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2589819792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Hols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162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225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730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3648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1866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2851960338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Items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459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479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1301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2344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9714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247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5124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19668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3011289811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1370941067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% items loaned to total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674415643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696768299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Total BOOK/ISSBD items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42836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84943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66542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242321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1754573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55277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549714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2796206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2347889570"/>
                  </a:ext>
                </a:extLst>
              </a:tr>
              <a:tr h="3460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Total BOOK/ISSBD items w/ at least one loan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22481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45309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13464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104176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662100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43845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75084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966459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2901602785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% items w/ loans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52%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53%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20%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43%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38%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79%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14%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35%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/>
                </a:tc>
                <a:extLst>
                  <a:ext uri="{0D108BD9-81ED-4DB2-BD59-A6C34878D82A}">
                    <a16:rowId xmlns:a16="http://schemas.microsoft.com/office/drawing/2014/main" val="14504637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09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133" y="839586"/>
            <a:ext cx="8459770" cy="533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73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994" y="274321"/>
            <a:ext cx="10739005" cy="29260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946" y="3341717"/>
            <a:ext cx="10676053" cy="323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17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28553" y="2344189"/>
            <a:ext cx="9310254" cy="4006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80953" y="2496589"/>
            <a:ext cx="9310254" cy="4006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0953" y="1341120"/>
            <a:ext cx="7710635" cy="5162204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5530"/>
          </a:xfrm>
        </p:spPr>
        <p:txBody>
          <a:bodyPr/>
          <a:lstStyle/>
          <a:p>
            <a:r>
              <a:rPr lang="en-US" dirty="0" smtClean="0"/>
              <a:t>                     Campus repository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10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114" y="1608338"/>
            <a:ext cx="9772853" cy="43518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2114" y="640079"/>
            <a:ext cx="2753071" cy="69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986" y="370089"/>
            <a:ext cx="2266950" cy="495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67548" y="288768"/>
            <a:ext cx="4630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May 2017 unique holdings = 130,576  </a:t>
            </a:r>
          </a:p>
          <a:p>
            <a:r>
              <a:rPr lang="en-US" dirty="0" smtClean="0"/>
              <a:t>                March 2013 unique holdings = 96,975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40797" y="796311"/>
            <a:ext cx="272536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Source: OCLC </a:t>
            </a:r>
            <a:r>
              <a:rPr lang="en-US" sz="800" dirty="0" err="1" smtClean="0"/>
              <a:t>Worldshare</a:t>
            </a:r>
            <a:r>
              <a:rPr lang="en-US" sz="800" dirty="0" smtClean="0"/>
              <a:t> Analytics, May 2017. </a:t>
            </a:r>
          </a:p>
          <a:p>
            <a:endParaRPr lang="en-US" sz="900" dirty="0"/>
          </a:p>
        </p:txBody>
      </p:sp>
      <p:sp>
        <p:nvSpPr>
          <p:cNvPr id="3" name="TextBox 2"/>
          <p:cNvSpPr txBox="1"/>
          <p:nvPr/>
        </p:nvSpPr>
        <p:spPr>
          <a:xfrm>
            <a:off x="2493818" y="619879"/>
            <a:ext cx="532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(3.7%)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191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531" y="770076"/>
            <a:ext cx="9892145" cy="5669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2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2480" y="575255"/>
            <a:ext cx="3107844" cy="59169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790" y="533372"/>
            <a:ext cx="7410450" cy="60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89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901" y="1630003"/>
            <a:ext cx="8382745" cy="394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61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376" y="1903527"/>
            <a:ext cx="10620375" cy="41814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6335" y="1138844"/>
            <a:ext cx="3474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Music &amp; Performing Arts holdings compared with BTAA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95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" y="144312"/>
            <a:ext cx="11795759" cy="33304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324" y="3541221"/>
            <a:ext cx="10039350" cy="315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03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733" y="358068"/>
            <a:ext cx="5715000" cy="3190875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812597"/>
              </p:ext>
            </p:extLst>
          </p:nvPr>
        </p:nvGraphicFramePr>
        <p:xfrm>
          <a:off x="6176355" y="358068"/>
          <a:ext cx="5760721" cy="29451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4694">
                  <a:extLst>
                    <a:ext uri="{9D8B030D-6E8A-4147-A177-3AD203B41FA5}">
                      <a16:colId xmlns:a16="http://schemas.microsoft.com/office/drawing/2014/main" val="2636321284"/>
                    </a:ext>
                  </a:extLst>
                </a:gridCol>
                <a:gridCol w="692515">
                  <a:extLst>
                    <a:ext uri="{9D8B030D-6E8A-4147-A177-3AD203B41FA5}">
                      <a16:colId xmlns:a16="http://schemas.microsoft.com/office/drawing/2014/main" val="3637713094"/>
                    </a:ext>
                  </a:extLst>
                </a:gridCol>
                <a:gridCol w="698127">
                  <a:extLst>
                    <a:ext uri="{9D8B030D-6E8A-4147-A177-3AD203B41FA5}">
                      <a16:colId xmlns:a16="http://schemas.microsoft.com/office/drawing/2014/main" val="802565986"/>
                    </a:ext>
                  </a:extLst>
                </a:gridCol>
                <a:gridCol w="664565">
                  <a:extLst>
                    <a:ext uri="{9D8B030D-6E8A-4147-A177-3AD203B41FA5}">
                      <a16:colId xmlns:a16="http://schemas.microsoft.com/office/drawing/2014/main" val="614368023"/>
                    </a:ext>
                  </a:extLst>
                </a:gridCol>
                <a:gridCol w="670177">
                  <a:extLst>
                    <a:ext uri="{9D8B030D-6E8A-4147-A177-3AD203B41FA5}">
                      <a16:colId xmlns:a16="http://schemas.microsoft.com/office/drawing/2014/main" val="1250414734"/>
                    </a:ext>
                  </a:extLst>
                </a:gridCol>
                <a:gridCol w="882397">
                  <a:extLst>
                    <a:ext uri="{9D8B030D-6E8A-4147-A177-3AD203B41FA5}">
                      <a16:colId xmlns:a16="http://schemas.microsoft.com/office/drawing/2014/main" val="4226446601"/>
                    </a:ext>
                  </a:extLst>
                </a:gridCol>
                <a:gridCol w="938246">
                  <a:extLst>
                    <a:ext uri="{9D8B030D-6E8A-4147-A177-3AD203B41FA5}">
                      <a16:colId xmlns:a16="http://schemas.microsoft.com/office/drawing/2014/main" val="280586893"/>
                    </a:ext>
                  </a:extLst>
                </a:gridCol>
              </a:tblGrid>
              <a:tr h="30003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Number of unique </a:t>
                      </a:r>
                      <a:r>
                        <a:rPr lang="en-US" sz="1100" u="none" strike="noStrike" dirty="0" smtClean="0">
                          <a:effectLst/>
                        </a:rPr>
                        <a:t>borrowers (</a:t>
                      </a:r>
                      <a:r>
                        <a:rPr lang="en-US" sz="1100" u="none" strike="noStrike" dirty="0" err="1" smtClean="0">
                          <a:effectLst/>
                        </a:rPr>
                        <a:t>inc.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USMAI)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34292489"/>
                  </a:ext>
                </a:extLst>
              </a:tr>
              <a:tr h="15416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FY2011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FY2012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FY2013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FY2014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FY2015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FY2016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45109112"/>
                  </a:ext>
                </a:extLst>
              </a:tr>
              <a:tr h="15416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19485737"/>
                  </a:ext>
                </a:extLst>
              </a:tr>
              <a:tr h="3000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Faculty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   3,549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   3,482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  3,423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  3,315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          3,140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             2,962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37126846"/>
                  </a:ext>
                </a:extLst>
              </a:tr>
              <a:tr h="3000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Staff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      604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      547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      506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      500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              480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                408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25720797"/>
                  </a:ext>
                </a:extLst>
              </a:tr>
              <a:tr h="3000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Graduate students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   5,907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   5,665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  5,539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  5,118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          4,861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             4,469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69422411"/>
                  </a:ext>
                </a:extLst>
              </a:tr>
              <a:tr h="3000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Undergrad students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13,313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13,190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14,714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16,260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        16,531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          16,451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47694584"/>
                  </a:ext>
                </a:extLst>
              </a:tr>
              <a:tr h="3000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Others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                 922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      823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      667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      553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              525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362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3232029"/>
                  </a:ext>
                </a:extLst>
              </a:tr>
              <a:tr h="15416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5750201"/>
                  </a:ext>
                </a:extLst>
              </a:tr>
              <a:tr h="3000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TOTAL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24,295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          23,707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24,849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25,746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     25,537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                    24,652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7195317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7811" y="3548943"/>
            <a:ext cx="7664333" cy="324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74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019" y="3598720"/>
            <a:ext cx="5492972" cy="31519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368" y="315193"/>
            <a:ext cx="5249111" cy="3151905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406900"/>
              </p:ext>
            </p:extLst>
          </p:nvPr>
        </p:nvGraphicFramePr>
        <p:xfrm>
          <a:off x="6295505" y="1293108"/>
          <a:ext cx="5260393" cy="16549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0470">
                  <a:extLst>
                    <a:ext uri="{9D8B030D-6E8A-4147-A177-3AD203B41FA5}">
                      <a16:colId xmlns:a16="http://schemas.microsoft.com/office/drawing/2014/main" val="3607442011"/>
                    </a:ext>
                  </a:extLst>
                </a:gridCol>
                <a:gridCol w="817711">
                  <a:extLst>
                    <a:ext uri="{9D8B030D-6E8A-4147-A177-3AD203B41FA5}">
                      <a16:colId xmlns:a16="http://schemas.microsoft.com/office/drawing/2014/main" val="165589552"/>
                    </a:ext>
                  </a:extLst>
                </a:gridCol>
                <a:gridCol w="849905">
                  <a:extLst>
                    <a:ext uri="{9D8B030D-6E8A-4147-A177-3AD203B41FA5}">
                      <a16:colId xmlns:a16="http://schemas.microsoft.com/office/drawing/2014/main" val="3122565754"/>
                    </a:ext>
                  </a:extLst>
                </a:gridCol>
                <a:gridCol w="746886">
                  <a:extLst>
                    <a:ext uri="{9D8B030D-6E8A-4147-A177-3AD203B41FA5}">
                      <a16:colId xmlns:a16="http://schemas.microsoft.com/office/drawing/2014/main" val="276062918"/>
                    </a:ext>
                  </a:extLst>
                </a:gridCol>
                <a:gridCol w="894974">
                  <a:extLst>
                    <a:ext uri="{9D8B030D-6E8A-4147-A177-3AD203B41FA5}">
                      <a16:colId xmlns:a16="http://schemas.microsoft.com/office/drawing/2014/main" val="2508997592"/>
                    </a:ext>
                  </a:extLst>
                </a:gridCol>
                <a:gridCol w="740447">
                  <a:extLst>
                    <a:ext uri="{9D8B030D-6E8A-4147-A177-3AD203B41FA5}">
                      <a16:colId xmlns:a16="http://schemas.microsoft.com/office/drawing/2014/main" val="3064195183"/>
                    </a:ext>
                  </a:extLst>
                </a:gridCol>
              </a:tblGrid>
              <a:tr h="241283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July-Dec, 2014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Jan-June, 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July-Dec, 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Jan-June, 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July-Dec, 2016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8281364"/>
                  </a:ext>
                </a:extLst>
              </a:tr>
              <a:tr h="4367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Total UGRD enrollment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               27,447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            27,472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           28,472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13571887"/>
                  </a:ext>
                </a:extLst>
              </a:tr>
              <a:tr h="4367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Unique UGRD borrowers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                  9,680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                 10,417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            10,628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                      9,594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                         8,008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45686616"/>
                  </a:ext>
                </a:extLst>
              </a:tr>
              <a:tr h="4367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% of total UGRD enrollment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39%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28%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159418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643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</TotalTime>
  <Words>458</Words>
  <Application>Microsoft Office PowerPoint</Application>
  <PresentationFormat>Widescreen</PresentationFormat>
  <Paragraphs>275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Our Stories in Numbers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           Campus repository</vt:lpstr>
    </vt:vector>
  </TitlesOfParts>
  <Company>University of Maryland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Stories in Numbers</dc:title>
  <dc:creator>Lutgarda Barnachea</dc:creator>
  <cp:lastModifiedBy>Lutgarda Barnachea</cp:lastModifiedBy>
  <cp:revision>60</cp:revision>
  <dcterms:created xsi:type="dcterms:W3CDTF">2017-05-11T19:51:57Z</dcterms:created>
  <dcterms:modified xsi:type="dcterms:W3CDTF">2017-06-08T12:53:42Z</dcterms:modified>
</cp:coreProperties>
</file>