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oboto"/>
      <p:regular r:id="rId13"/>
      <p:bold r:id="rId14"/>
      <p:italic r:id="rId15"/>
      <p:boldItalic r:id="rId16"/>
    </p:embeddedFont>
    <p:embeddedFont>
      <p:font typeface="Merriweather"/>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erriweather-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italic.fntdata"/><Relationship Id="rId14" Type="http://schemas.openxmlformats.org/officeDocument/2006/relationships/font" Target="fonts/Roboto-bold.fntdata"/><Relationship Id="rId17" Type="http://schemas.openxmlformats.org/officeDocument/2006/relationships/font" Target="fonts/Merriweather-regular.fntdata"/><Relationship Id="rId16" Type="http://schemas.openxmlformats.org/officeDocument/2006/relationships/font" Target="fonts/Roboto-boldItalic.fntdata"/><Relationship Id="rId5" Type="http://schemas.openxmlformats.org/officeDocument/2006/relationships/notesMaster" Target="notesMasters/notesMaster1.xml"/><Relationship Id="rId19" Type="http://schemas.openxmlformats.org/officeDocument/2006/relationships/font" Target="fonts/Merriweather-italic.fntdata"/><Relationship Id="rId6" Type="http://schemas.openxmlformats.org/officeDocument/2006/relationships/slide" Target="slides/slide1.xml"/><Relationship Id="rId18" Type="http://schemas.openxmlformats.org/officeDocument/2006/relationships/font" Target="fonts/Merriweather-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ea368e780d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ea368e780d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ef5b9abe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ef5b9abe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ee56482b7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ee56482b7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ea368e780d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ea368e780d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ea368e780d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ea368e780d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ea368e780d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ea368e780d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3"/>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Uncovering Marginalized Histories in the Archive</a:t>
            </a:r>
            <a:endParaRPr/>
          </a:p>
        </p:txBody>
      </p:sp>
      <p:sp>
        <p:nvSpPr>
          <p:cNvPr id="65" name="Google Shape;65;p13"/>
          <p:cNvSpPr txBox="1"/>
          <p:nvPr>
            <p:ph idx="1" type="subTitle"/>
          </p:nvPr>
        </p:nvSpPr>
        <p:spPr>
          <a:xfrm>
            <a:off x="311700" y="1878525"/>
            <a:ext cx="5254500" cy="2100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solidFill>
                  <a:schemeClr val="dk1"/>
                </a:solidFill>
              </a:rPr>
              <a:t>Evie Giaconia </a:t>
            </a:r>
            <a:endParaRPr sz="1200">
              <a:solidFill>
                <a:schemeClr val="dk1"/>
              </a:solidFill>
            </a:endParaRPr>
          </a:p>
          <a:p>
            <a:pPr indent="0" lvl="0" marL="0" rtl="0" algn="l">
              <a:spcBef>
                <a:spcPts val="0"/>
              </a:spcBef>
              <a:spcAft>
                <a:spcPts val="0"/>
              </a:spcAft>
              <a:buNone/>
            </a:pPr>
            <a:r>
              <a:rPr i="1" lang="en" sz="1200">
                <a:solidFill>
                  <a:schemeClr val="dk1"/>
                </a:solidFill>
              </a:rPr>
              <a:t>UMD University Archives, Reference &amp; Processing Coordinator</a:t>
            </a:r>
            <a:endParaRPr i="1"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Manuel Mendez</a:t>
            </a:r>
            <a:endParaRPr sz="1200">
              <a:solidFill>
                <a:schemeClr val="dk1"/>
              </a:solidFill>
            </a:endParaRPr>
          </a:p>
          <a:p>
            <a:pPr indent="0" lvl="0" marL="0" rtl="0" algn="l">
              <a:spcBef>
                <a:spcPts val="0"/>
              </a:spcBef>
              <a:spcAft>
                <a:spcPts val="0"/>
              </a:spcAft>
              <a:buNone/>
            </a:pPr>
            <a:r>
              <a:rPr i="1" lang="en" sz="1200">
                <a:solidFill>
                  <a:schemeClr val="dk1"/>
                </a:solidFill>
              </a:rPr>
              <a:t>Graduate Assistant, Special Collections and University Archives, PhD Candidate, College of Information</a:t>
            </a:r>
            <a:endParaRPr i="1" sz="12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Key Concepts</a:t>
            </a:r>
            <a:r>
              <a:rPr lang="en"/>
              <a:t> (10 mins)</a:t>
            </a:r>
            <a:endParaRPr/>
          </a:p>
        </p:txBody>
      </p:sp>
      <p:sp>
        <p:nvSpPr>
          <p:cNvPr id="71" name="Google Shape;71;p1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Archival Silencing/Harm: a gap in the historical record resulting from the unintentional or purposeful absence or distortion of documentation (Carter, 2006; Jimerson, 2009; Henderson, 2010; Theimer, 2012; Klein, 2013; Giaconia, 2026). </a:t>
            </a:r>
            <a:endParaRPr/>
          </a:p>
          <a:p>
            <a:pPr indent="0" lvl="0" marL="0" rtl="0" algn="l">
              <a:spcBef>
                <a:spcPts val="1200"/>
              </a:spcBef>
              <a:spcAft>
                <a:spcPts val="0"/>
              </a:spcAft>
              <a:buNone/>
            </a:pPr>
            <a:r>
              <a:rPr lang="en"/>
              <a:t>Reparative Archive: a collecting repository that intentionally focuses on historically </a:t>
            </a:r>
            <a:r>
              <a:rPr lang="en"/>
              <a:t>underrepresented</a:t>
            </a:r>
            <a:r>
              <a:rPr lang="en"/>
              <a:t> people (Hughes Watkins, 2018; Crowe, 2019; McGurk and Robb, 2019; Farwell, 2021).</a:t>
            </a:r>
            <a:endParaRPr/>
          </a:p>
          <a:p>
            <a:pPr indent="0" lvl="0" marL="0" rtl="0" algn="l">
              <a:spcBef>
                <a:spcPts val="1200"/>
              </a:spcBef>
              <a:spcAft>
                <a:spcPts val="0"/>
              </a:spcAft>
              <a:buNone/>
            </a:pPr>
            <a:r>
              <a:rPr lang="en"/>
              <a:t>Archival Dissent: resisting and rejecting normative and traditional archival standards and authorities to recenter silenced voices of overshadowed people</a:t>
            </a:r>
            <a:r>
              <a:rPr lang="en"/>
              <a:t> (coined by Duran Mendez and Giaconia, 2026).</a:t>
            </a:r>
            <a:endParaRPr/>
          </a:p>
          <a:p>
            <a:pPr indent="0" lvl="0" marL="0" rtl="0" algn="l">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Examples of archival harm and repair</a:t>
            </a:r>
            <a:endParaRPr/>
          </a:p>
        </p:txBody>
      </p:sp>
      <p:sp>
        <p:nvSpPr>
          <p:cNvPr id="77" name="Google Shape;77;p15"/>
          <p:cNvSpPr txBox="1"/>
          <p:nvPr>
            <p:ph idx="4294967295" type="body"/>
          </p:nvPr>
        </p:nvSpPr>
        <p:spPr>
          <a:xfrm>
            <a:off x="311700" y="1505700"/>
            <a:ext cx="8484000" cy="30762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I, Too, Sing America: The Legacy of Slavery at the University of Maryland</a:t>
            </a:r>
            <a:endParaRPr/>
          </a:p>
          <a:p>
            <a:pPr indent="-298450" lvl="1" marL="914400" rtl="0" algn="l">
              <a:spcBef>
                <a:spcPts val="0"/>
              </a:spcBef>
              <a:spcAft>
                <a:spcPts val="0"/>
              </a:spcAft>
              <a:buSzPts val="1100"/>
              <a:buChar char="○"/>
            </a:pPr>
            <a:r>
              <a:rPr lang="en"/>
              <a:t>Fall 2026 exhibition</a:t>
            </a:r>
            <a:endParaRPr/>
          </a:p>
          <a:p>
            <a:pPr indent="-298450" lvl="1" marL="914400" rtl="0" algn="l">
              <a:spcBef>
                <a:spcPts val="0"/>
              </a:spcBef>
              <a:spcAft>
                <a:spcPts val="0"/>
              </a:spcAft>
              <a:buSzPts val="1100"/>
              <a:buChar char="○"/>
            </a:pPr>
            <a:r>
              <a:rPr lang="en"/>
              <a:t>Bringing </a:t>
            </a:r>
            <a:r>
              <a:rPr lang="en"/>
              <a:t>hidden</a:t>
            </a:r>
            <a:r>
              <a:rPr lang="en"/>
              <a:t> histories to the forefront</a:t>
            </a:r>
            <a:endParaRPr/>
          </a:p>
          <a:p>
            <a:pPr indent="-311150" lvl="0" marL="457200" rtl="0" algn="l">
              <a:spcBef>
                <a:spcPts val="0"/>
              </a:spcBef>
              <a:spcAft>
                <a:spcPts val="0"/>
              </a:spcAft>
              <a:buSzPts val="1300"/>
              <a:buChar char="●"/>
            </a:pPr>
            <a:r>
              <a:rPr lang="en"/>
              <a:t>1856 Project incubator </a:t>
            </a:r>
            <a:endParaRPr/>
          </a:p>
          <a:p>
            <a:pPr indent="-298450" lvl="1" marL="914400" rtl="0" algn="l">
              <a:spcBef>
                <a:spcPts val="0"/>
              </a:spcBef>
              <a:spcAft>
                <a:spcPts val="0"/>
              </a:spcAft>
              <a:buSzPts val="1100"/>
              <a:buChar char="○"/>
            </a:pPr>
            <a:r>
              <a:rPr lang="en"/>
              <a:t>Bowie Legacy Project</a:t>
            </a:r>
            <a:endParaRPr/>
          </a:p>
          <a:p>
            <a:pPr indent="-298450" lvl="1" marL="914400" rtl="0" algn="l">
              <a:spcBef>
                <a:spcPts val="0"/>
              </a:spcBef>
              <a:spcAft>
                <a:spcPts val="0"/>
              </a:spcAft>
              <a:buSzPts val="1100"/>
              <a:buChar char="○"/>
            </a:pPr>
            <a:r>
              <a:rPr lang="en"/>
              <a:t>Lakeland </a:t>
            </a:r>
            <a:endParaRPr/>
          </a:p>
          <a:p>
            <a:pPr indent="-298450" lvl="1" marL="914400" rtl="0" algn="l">
              <a:spcBef>
                <a:spcPts val="0"/>
              </a:spcBef>
              <a:spcAft>
                <a:spcPts val="0"/>
              </a:spcAft>
              <a:buSzPts val="1100"/>
              <a:buChar char="○"/>
            </a:pPr>
            <a:r>
              <a:rPr lang="en"/>
              <a:t>Black </a:t>
            </a:r>
            <a:r>
              <a:rPr lang="en"/>
              <a:t>women's</a:t>
            </a:r>
            <a:r>
              <a:rPr lang="en"/>
              <a:t>’ narratives </a:t>
            </a:r>
            <a:endParaRPr/>
          </a:p>
          <a:p>
            <a:pPr indent="-311150" lvl="0" marL="457200" rtl="0" algn="l">
              <a:spcBef>
                <a:spcPts val="0"/>
              </a:spcBef>
              <a:spcAft>
                <a:spcPts val="0"/>
              </a:spcAft>
              <a:buSzPts val="1300"/>
              <a:buChar char="●"/>
            </a:pPr>
            <a:r>
              <a:rPr lang="en"/>
              <a:t>DC History Center Latino/a/x Outreach Advisory Group</a:t>
            </a:r>
            <a:endParaRPr/>
          </a:p>
          <a:p>
            <a:pPr indent="-311150" lvl="0" marL="457200" rtl="0" algn="l">
              <a:spcBef>
                <a:spcPts val="0"/>
              </a:spcBef>
              <a:spcAft>
                <a:spcPts val="0"/>
              </a:spcAft>
              <a:buSzPts val="1300"/>
              <a:buChar char="●"/>
            </a:pPr>
            <a:r>
              <a:rPr lang="en"/>
              <a:t>Zinn Education Project </a:t>
            </a:r>
            <a:endParaRPr/>
          </a:p>
          <a:p>
            <a:pPr indent="-298450" lvl="1" marL="914400" rtl="0" algn="l">
              <a:spcBef>
                <a:spcPts val="0"/>
              </a:spcBef>
              <a:spcAft>
                <a:spcPts val="0"/>
              </a:spcAft>
              <a:buSzPts val="1100"/>
              <a:buChar char="○"/>
            </a:pPr>
            <a:r>
              <a:rPr lang="en"/>
              <a:t>Combating harm restoring marginalized voices that are absent from the dominant conversations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Archival</a:t>
            </a:r>
            <a:r>
              <a:rPr lang="en"/>
              <a:t> materials</a:t>
            </a:r>
            <a:endParaRPr/>
          </a:p>
        </p:txBody>
      </p:sp>
      <p:sp>
        <p:nvSpPr>
          <p:cNvPr id="83" name="Google Shape;83;p16"/>
          <p:cNvSpPr txBox="1"/>
          <p:nvPr>
            <p:ph idx="1" type="body"/>
          </p:nvPr>
        </p:nvSpPr>
        <p:spPr>
          <a:xfrm>
            <a:off x="311700" y="1505700"/>
            <a:ext cx="8443800" cy="35022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3"/>
              <a:buNone/>
            </a:pPr>
            <a:r>
              <a:rPr lang="en" sz="1108"/>
              <a:t>Records of the President’s Office, </a:t>
            </a:r>
            <a:r>
              <a:rPr b="1" lang="en" sz="1108"/>
              <a:t>Extension Division, 1916 </a:t>
            </a:r>
            <a:endParaRPr b="1" sz="1108"/>
          </a:p>
          <a:p>
            <a:pPr indent="0" lvl="0" marL="457200" rtl="0" algn="l">
              <a:lnSpc>
                <a:spcPct val="95000"/>
              </a:lnSpc>
              <a:spcBef>
                <a:spcPts val="1200"/>
              </a:spcBef>
              <a:spcAft>
                <a:spcPts val="0"/>
              </a:spcAft>
              <a:buSzPts val="853"/>
              <a:buNone/>
            </a:pPr>
            <a:r>
              <a:rPr lang="en" sz="1108"/>
              <a:t>UMD was once known as the Maryland Agricultural College. The Extension Division educated and trained local farmers on agricultural topics. </a:t>
            </a:r>
            <a:endParaRPr sz="1108"/>
          </a:p>
          <a:p>
            <a:pPr indent="0" lvl="0" marL="0" rtl="0" algn="l">
              <a:lnSpc>
                <a:spcPct val="95000"/>
              </a:lnSpc>
              <a:spcBef>
                <a:spcPts val="1200"/>
              </a:spcBef>
              <a:spcAft>
                <a:spcPts val="0"/>
              </a:spcAft>
              <a:buSzPts val="853"/>
              <a:buNone/>
            </a:pPr>
            <a:r>
              <a:rPr lang="en" sz="1108"/>
              <a:t>The Adele Stamp Collection, </a:t>
            </a:r>
            <a:r>
              <a:rPr b="1" lang="en" sz="1108"/>
              <a:t>Vivian Simpson v. University of Maryland, 1924 - Appellant’s brief</a:t>
            </a:r>
            <a:endParaRPr b="1" sz="1108"/>
          </a:p>
          <a:p>
            <a:pPr indent="0" lvl="0" marL="457200" rtl="0" algn="l">
              <a:lnSpc>
                <a:spcPct val="95000"/>
              </a:lnSpc>
              <a:spcBef>
                <a:spcPts val="1200"/>
              </a:spcBef>
              <a:spcAft>
                <a:spcPts val="0"/>
              </a:spcAft>
              <a:buSzPts val="853"/>
              <a:buNone/>
            </a:pPr>
            <a:r>
              <a:rPr lang="en" sz="1108"/>
              <a:t>The first female students at UMD, then the Maryland State College, was in 1916. They were called “co-eds”.  Adele Stamp was UMD’s Dean of Women from 1922-1960. </a:t>
            </a:r>
            <a:endParaRPr sz="1108"/>
          </a:p>
          <a:p>
            <a:pPr indent="0" lvl="0" marL="0" rtl="0" algn="l">
              <a:lnSpc>
                <a:spcPct val="95000"/>
              </a:lnSpc>
              <a:spcBef>
                <a:spcPts val="1200"/>
              </a:spcBef>
              <a:spcAft>
                <a:spcPts val="0"/>
              </a:spcAft>
              <a:buSzPts val="853"/>
              <a:buNone/>
            </a:pPr>
            <a:r>
              <a:rPr lang="en" sz="1108"/>
              <a:t>Office of the Chancellor, </a:t>
            </a:r>
            <a:r>
              <a:rPr b="1" lang="en" sz="1108"/>
              <a:t>Affirmative Action May 1975 - Aug 1975</a:t>
            </a:r>
            <a:endParaRPr b="1" sz="1108"/>
          </a:p>
          <a:p>
            <a:pPr indent="0" lvl="0" marL="457200" rtl="0" algn="l">
              <a:lnSpc>
                <a:spcPct val="95000"/>
              </a:lnSpc>
              <a:spcBef>
                <a:spcPts val="1200"/>
              </a:spcBef>
              <a:spcAft>
                <a:spcPts val="0"/>
              </a:spcAft>
              <a:buSzPts val="853"/>
              <a:buNone/>
            </a:pPr>
            <a:r>
              <a:rPr lang="en" sz="1108"/>
              <a:t>Affirmative Action policy was introduced in the 1960s to </a:t>
            </a:r>
            <a:r>
              <a:rPr lang="en" sz="1108"/>
              <a:t>combat</a:t>
            </a:r>
            <a:r>
              <a:rPr lang="en" sz="1108"/>
              <a:t> racial and gender discrimination in the workplace. </a:t>
            </a:r>
            <a:endParaRPr sz="1108"/>
          </a:p>
          <a:p>
            <a:pPr indent="0" lvl="0" marL="0" rtl="0" algn="l">
              <a:lnSpc>
                <a:spcPct val="95000"/>
              </a:lnSpc>
              <a:spcBef>
                <a:spcPts val="1200"/>
              </a:spcBef>
              <a:spcAft>
                <a:spcPts val="0"/>
              </a:spcAft>
              <a:buSzPts val="853"/>
              <a:buNone/>
            </a:pPr>
            <a:r>
              <a:rPr b="1" lang="en" sz="1108"/>
              <a:t>President’s Commission on LBG Issues - 1998 </a:t>
            </a:r>
            <a:r>
              <a:rPr b="1" lang="en" sz="1108">
                <a:highlight>
                  <a:srgbClr val="F4CCCC"/>
                </a:highlight>
              </a:rPr>
              <a:t>**Slurs present </a:t>
            </a:r>
            <a:endParaRPr b="1" sz="1108">
              <a:highlight>
                <a:srgbClr val="F4CCCC"/>
              </a:highlight>
            </a:endParaRPr>
          </a:p>
          <a:p>
            <a:pPr indent="0" lvl="0" marL="457200" rtl="0" algn="l">
              <a:lnSpc>
                <a:spcPct val="95000"/>
              </a:lnSpc>
              <a:spcBef>
                <a:spcPts val="1200"/>
              </a:spcBef>
              <a:spcAft>
                <a:spcPts val="0"/>
              </a:spcAft>
              <a:buSzPts val="853"/>
              <a:buNone/>
            </a:pPr>
            <a:r>
              <a:rPr lang="en" sz="1108"/>
              <a:t>The President's Commission on Lesbian, Gay, Bisexual, and Transgender Issues, formed in 1997, advises the president on policies and programs that respond to the needs of the LGBTQ community at UMD. The LGBT Studies Program at UMD was founded in 2002. </a:t>
            </a:r>
            <a:endParaRPr sz="1108"/>
          </a:p>
          <a:p>
            <a:pPr indent="0" lvl="0" marL="0" rtl="0" algn="l">
              <a:lnSpc>
                <a:spcPct val="95000"/>
              </a:lnSpc>
              <a:spcBef>
                <a:spcPts val="1200"/>
              </a:spcBef>
              <a:spcAft>
                <a:spcPts val="0"/>
              </a:spcAft>
              <a:buSzPts val="853"/>
              <a:buNone/>
            </a:pPr>
            <a:r>
              <a:rPr lang="en" sz="1108"/>
              <a:t>Office of the Chancellor, </a:t>
            </a:r>
            <a:r>
              <a:rPr b="1" lang="en" sz="1108"/>
              <a:t>Handicapped April 1973 - Jun 1974</a:t>
            </a:r>
            <a:endParaRPr sz="1108"/>
          </a:p>
          <a:p>
            <a:pPr indent="0" lvl="0" marL="0" rtl="0" algn="l">
              <a:lnSpc>
                <a:spcPct val="95000"/>
              </a:lnSpc>
              <a:spcBef>
                <a:spcPts val="1200"/>
              </a:spcBef>
              <a:spcAft>
                <a:spcPts val="1200"/>
              </a:spcAft>
              <a:buSzPts val="853"/>
              <a:buNone/>
            </a:pPr>
            <a:r>
              <a:t/>
            </a:r>
            <a:endParaRPr sz="1108"/>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Handling Archival Material</a:t>
            </a:r>
            <a:endParaRPr/>
          </a:p>
        </p:txBody>
      </p:sp>
      <p:sp>
        <p:nvSpPr>
          <p:cNvPr id="89" name="Google Shape;89;p17"/>
          <p:cNvSpPr txBox="1"/>
          <p:nvPr>
            <p:ph idx="1" type="body"/>
          </p:nvPr>
        </p:nvSpPr>
        <p:spPr>
          <a:xfrm>
            <a:off x="311700" y="1505700"/>
            <a:ext cx="3999900" cy="3076200"/>
          </a:xfrm>
          <a:prstGeom prst="rect">
            <a:avLst/>
          </a:prstGeom>
        </p:spPr>
        <p:txBody>
          <a:bodyPr anchorCtr="0" anchor="t" bIns="91425" lIns="91425" spcFirstLastPara="1" rIns="91425" wrap="square" tIns="91425">
            <a:normAutofit lnSpcReduction="20000"/>
          </a:bodyPr>
          <a:lstStyle/>
          <a:p>
            <a:pPr indent="-311150" lvl="0" marL="457200" rtl="0" algn="l">
              <a:spcBef>
                <a:spcPts val="0"/>
              </a:spcBef>
              <a:spcAft>
                <a:spcPts val="0"/>
              </a:spcAft>
              <a:buSzPts val="1300"/>
              <a:buChar char="●"/>
            </a:pPr>
            <a:r>
              <a:rPr lang="en"/>
              <a:t>Wash your hands with soap (not hand sanitizer!) </a:t>
            </a:r>
            <a:endParaRPr/>
          </a:p>
          <a:p>
            <a:pPr indent="-311150" lvl="0" marL="457200" rtl="0" algn="l">
              <a:spcBef>
                <a:spcPts val="0"/>
              </a:spcBef>
              <a:spcAft>
                <a:spcPts val="0"/>
              </a:spcAft>
              <a:buSzPts val="1300"/>
              <a:buChar char="●"/>
            </a:pPr>
            <a:r>
              <a:rPr lang="en"/>
              <a:t>No lotion or cream please </a:t>
            </a:r>
            <a:endParaRPr/>
          </a:p>
          <a:p>
            <a:pPr indent="-311150" lvl="0" marL="457200" rtl="0" algn="l">
              <a:spcBef>
                <a:spcPts val="0"/>
              </a:spcBef>
              <a:spcAft>
                <a:spcPts val="0"/>
              </a:spcAft>
              <a:buSzPts val="1300"/>
              <a:buChar char="●"/>
            </a:pPr>
            <a:r>
              <a:rPr lang="en"/>
              <a:t>Remove food and drink from work surface </a:t>
            </a:r>
            <a:endParaRPr/>
          </a:p>
          <a:p>
            <a:pPr indent="-311150" lvl="0" marL="457200" rtl="0" algn="l">
              <a:spcBef>
                <a:spcPts val="0"/>
              </a:spcBef>
              <a:spcAft>
                <a:spcPts val="0"/>
              </a:spcAft>
              <a:buSzPts val="1300"/>
              <a:buChar char="●"/>
            </a:pPr>
            <a:r>
              <a:rPr lang="en"/>
              <a:t>Gloves not needed </a:t>
            </a:r>
            <a:r>
              <a:rPr lang="en"/>
              <a:t>today</a:t>
            </a:r>
            <a:r>
              <a:rPr lang="en"/>
              <a:t>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 sz="2200">
                <a:solidFill>
                  <a:srgbClr val="000000"/>
                </a:solidFill>
                <a:highlight>
                  <a:srgbClr val="E06666"/>
                </a:highlight>
              </a:rPr>
              <a:t>This is a hands-on workshop, and we need to protect these historic documents! </a:t>
            </a:r>
            <a:endParaRPr sz="2200">
              <a:solidFill>
                <a:srgbClr val="000000"/>
              </a:solidFill>
              <a:highlight>
                <a:srgbClr val="E06666"/>
              </a:highlight>
            </a:endParaRPr>
          </a:p>
        </p:txBody>
      </p:sp>
      <p:sp>
        <p:nvSpPr>
          <p:cNvPr id="90" name="Google Shape;90;p17"/>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Lay material flat on table</a:t>
            </a:r>
            <a:endParaRPr/>
          </a:p>
          <a:p>
            <a:pPr indent="-311150" lvl="0" marL="457200" rtl="0" algn="l">
              <a:spcBef>
                <a:spcPts val="0"/>
              </a:spcBef>
              <a:spcAft>
                <a:spcPts val="0"/>
              </a:spcAft>
              <a:buSzPts val="1300"/>
              <a:buChar char="●"/>
            </a:pPr>
            <a:r>
              <a:rPr lang="en"/>
              <a:t>Turn the pages in the folder like a book </a:t>
            </a:r>
            <a:endParaRPr/>
          </a:p>
          <a:p>
            <a:pPr indent="-311150" lvl="0" marL="457200" rtl="0" algn="l">
              <a:spcBef>
                <a:spcPts val="0"/>
              </a:spcBef>
              <a:spcAft>
                <a:spcPts val="0"/>
              </a:spcAft>
              <a:buSzPts val="1300"/>
              <a:buChar char="●"/>
            </a:pPr>
            <a:r>
              <a:rPr lang="en"/>
              <a:t>Don’t roll, bend, or pull the papers </a:t>
            </a:r>
            <a:endParaRPr/>
          </a:p>
          <a:p>
            <a:pPr indent="-311150" lvl="0" marL="457200" rtl="0" algn="l">
              <a:spcBef>
                <a:spcPts val="0"/>
              </a:spcBef>
              <a:spcAft>
                <a:spcPts val="0"/>
              </a:spcAft>
              <a:buSzPts val="1300"/>
              <a:buChar char="●"/>
            </a:pPr>
            <a:r>
              <a:rPr lang="en"/>
              <a:t>You can remove paperclips to read the pages, but replace the clips when finished </a:t>
            </a:r>
            <a:endParaRPr/>
          </a:p>
          <a:p>
            <a:pPr indent="-311150" lvl="0" marL="457200" rtl="0" algn="l">
              <a:spcBef>
                <a:spcPts val="0"/>
              </a:spcBef>
              <a:spcAft>
                <a:spcPts val="0"/>
              </a:spcAft>
              <a:buSzPts val="1300"/>
              <a:buChar char="●"/>
            </a:pPr>
            <a:r>
              <a:rPr lang="en"/>
              <a:t>Handle onion </a:t>
            </a:r>
            <a:r>
              <a:rPr lang="en"/>
              <a:t>skin paper delicately</a:t>
            </a:r>
            <a:endParaRPr/>
          </a:p>
          <a:p>
            <a:pPr indent="-311150" lvl="0" marL="457200" rtl="0" algn="l">
              <a:spcBef>
                <a:spcPts val="0"/>
              </a:spcBef>
              <a:spcAft>
                <a:spcPts val="0"/>
              </a:spcAft>
              <a:buSzPts val="1300"/>
              <a:buChar char="●"/>
            </a:pPr>
            <a:r>
              <a:rPr lang="en"/>
              <a:t>Do not unfold creases </a:t>
            </a:r>
            <a:endParaRPr/>
          </a:p>
          <a:p>
            <a:pPr indent="-311150" lvl="0" marL="457200" rtl="0" algn="l">
              <a:spcBef>
                <a:spcPts val="0"/>
              </a:spcBef>
              <a:spcAft>
                <a:spcPts val="0"/>
              </a:spcAft>
              <a:buSzPts val="1300"/>
              <a:buChar char="●"/>
            </a:pPr>
            <a:r>
              <a:rPr lang="en"/>
              <a:t>Try to maintain original order of papers</a:t>
            </a:r>
            <a:endParaRPr/>
          </a:p>
          <a:p>
            <a:pPr indent="-311150" lvl="0" marL="457200" rtl="0" algn="l">
              <a:spcBef>
                <a:spcPts val="0"/>
              </a:spcBef>
              <a:spcAft>
                <a:spcPts val="0"/>
              </a:spcAft>
              <a:buSzPts val="1300"/>
              <a:buChar char="●"/>
            </a:pPr>
            <a:r>
              <a:rPr lang="en"/>
              <a:t>Photos are OK!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Activity (30 minutes)</a:t>
            </a:r>
            <a:endParaRPr/>
          </a:p>
        </p:txBody>
      </p:sp>
      <p:sp>
        <p:nvSpPr>
          <p:cNvPr id="96" name="Google Shape;96;p18"/>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Divide equally between each of the 5 tables</a:t>
            </a:r>
            <a:endParaRPr/>
          </a:p>
          <a:p>
            <a:pPr indent="0" lvl="0" marL="0" rtl="0" algn="l">
              <a:spcBef>
                <a:spcPts val="1200"/>
              </a:spcBef>
              <a:spcAft>
                <a:spcPts val="0"/>
              </a:spcAft>
              <a:buNone/>
            </a:pPr>
            <a:r>
              <a:rPr lang="en"/>
              <a:t>As individuals and as a group, look through your archival materials</a:t>
            </a:r>
            <a:endParaRPr/>
          </a:p>
          <a:p>
            <a:pPr indent="0" lvl="0" marL="0" rtl="0" algn="l">
              <a:spcBef>
                <a:spcPts val="1200"/>
              </a:spcBef>
              <a:spcAft>
                <a:spcPts val="1200"/>
              </a:spcAft>
              <a:buNone/>
            </a:pPr>
            <a:r>
              <a:t/>
            </a:r>
            <a:endParaRPr/>
          </a:p>
        </p:txBody>
      </p:sp>
      <p:sp>
        <p:nvSpPr>
          <p:cNvPr id="97" name="Google Shape;97;p18"/>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Discuss as you investigate: </a:t>
            </a:r>
            <a:endParaRPr b="1"/>
          </a:p>
          <a:p>
            <a:pPr indent="0" lvl="0" marL="0" rtl="0" algn="l">
              <a:spcBef>
                <a:spcPts val="1200"/>
              </a:spcBef>
              <a:spcAft>
                <a:spcPts val="0"/>
              </a:spcAft>
              <a:buNone/>
            </a:pPr>
            <a:r>
              <a:rPr lang="en"/>
              <a:t>What </a:t>
            </a:r>
            <a:r>
              <a:rPr lang="en"/>
              <a:t>suppressed </a:t>
            </a:r>
            <a:r>
              <a:rPr lang="en"/>
              <a:t>voices or stories are we finding in these materials? </a:t>
            </a:r>
            <a:endParaRPr/>
          </a:p>
          <a:p>
            <a:pPr indent="0" lvl="0" marL="0" rtl="0" algn="l">
              <a:spcBef>
                <a:spcPts val="1200"/>
              </a:spcBef>
              <a:spcAft>
                <a:spcPts val="0"/>
              </a:spcAft>
              <a:buNone/>
            </a:pPr>
            <a:r>
              <a:rPr lang="en"/>
              <a:t>What kind of narratives are we seeing? The dominant one? A first person one? Something else? </a:t>
            </a:r>
            <a:endParaRPr/>
          </a:p>
          <a:p>
            <a:pPr indent="0" lvl="0" marL="0" rtl="0" algn="l">
              <a:spcBef>
                <a:spcPts val="1200"/>
              </a:spcBef>
              <a:spcAft>
                <a:spcPts val="1200"/>
              </a:spcAft>
              <a:buNone/>
            </a:pPr>
            <a:r>
              <a:rPr lang="en"/>
              <a:t>How can these materials or the stories they tell be harmful? To whom?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Reflection (25 mins)</a:t>
            </a:r>
            <a:endParaRPr/>
          </a:p>
        </p:txBody>
      </p:sp>
      <p:sp>
        <p:nvSpPr>
          <p:cNvPr id="103" name="Google Shape;103;p19"/>
          <p:cNvSpPr txBox="1"/>
          <p:nvPr>
            <p:ph idx="1" type="body"/>
          </p:nvPr>
        </p:nvSpPr>
        <p:spPr>
          <a:xfrm>
            <a:off x="311700" y="1505700"/>
            <a:ext cx="8565000" cy="3076200"/>
          </a:xfrm>
          <a:prstGeom prst="rect">
            <a:avLst/>
          </a:prstGeom>
          <a:ln cap="flat" cmpd="sng" w="9525">
            <a:solidFill>
              <a:srgbClr val="FCE5C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 sz="2000"/>
              <a:t>Share your group’s topic and findings - 5 mins each</a:t>
            </a:r>
            <a:endParaRPr sz="2000"/>
          </a:p>
          <a:p>
            <a:pPr indent="-342900" lvl="1" marL="914400" rtl="0" algn="l">
              <a:spcBef>
                <a:spcPts val="1200"/>
              </a:spcBef>
              <a:spcAft>
                <a:spcPts val="0"/>
              </a:spcAft>
              <a:buSzPts val="1800"/>
              <a:buAutoNum type="alphaLcPeriod"/>
            </a:pPr>
            <a:r>
              <a:rPr lang="en" sz="1800"/>
              <a:t>What narratives of resistance and dissent came out of the papers you read? </a:t>
            </a:r>
            <a:endParaRPr sz="1800"/>
          </a:p>
          <a:p>
            <a:pPr indent="-342900" lvl="1" marL="914400" rtl="0" algn="l">
              <a:spcBef>
                <a:spcPts val="0"/>
              </a:spcBef>
              <a:spcAft>
                <a:spcPts val="0"/>
              </a:spcAft>
              <a:buSzPts val="1800"/>
              <a:buAutoNum type="alphaLcPeriod"/>
            </a:pPr>
            <a:r>
              <a:rPr lang="en" sz="1800"/>
              <a:t>How did you read your material reparatively?</a:t>
            </a:r>
            <a:endParaRPr sz="1800"/>
          </a:p>
          <a:p>
            <a:pPr indent="-342900" lvl="1" marL="914400" rtl="0" algn="l">
              <a:spcBef>
                <a:spcPts val="0"/>
              </a:spcBef>
              <a:spcAft>
                <a:spcPts val="0"/>
              </a:spcAft>
              <a:buSzPts val="1800"/>
              <a:buAutoNum type="alphaLcPeriod"/>
            </a:pPr>
            <a:r>
              <a:rPr lang="en" sz="1800"/>
              <a:t>How would you use this experience in your class?  </a:t>
            </a:r>
            <a:endParaRPr sz="1800"/>
          </a:p>
          <a:p>
            <a:pPr indent="0" lvl="0" marL="0" rtl="0" algn="l">
              <a:spcBef>
                <a:spcPts val="1200"/>
              </a:spcBef>
              <a:spcAft>
                <a:spcPts val="1200"/>
              </a:spcAft>
              <a:buNone/>
            </a:pPr>
            <a:r>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