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0" r:id="rId2"/>
    <p:sldId id="258" r:id="rId3"/>
    <p:sldId id="265" r:id="rId4"/>
    <p:sldId id="264" r:id="rId5"/>
    <p:sldId id="259" r:id="rId6"/>
    <p:sldId id="257" r:id="rId7"/>
    <p:sldId id="263" r:id="rId8"/>
    <p:sldId id="262" r:id="rId9"/>
    <p:sldId id="266" r:id="rId10"/>
    <p:sldId id="267" r:id="rId11"/>
    <p:sldId id="268" r:id="rId12"/>
    <p:sldId id="269" r:id="rId1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102E"/>
    <a:srgbClr val="0000FF"/>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41" autoAdjust="0"/>
    <p:restoredTop sz="93217" autoAdjust="0"/>
  </p:normalViewPr>
  <p:slideViewPr>
    <p:cSldViewPr>
      <p:cViewPr>
        <p:scale>
          <a:sx n="80" d="100"/>
          <a:sy n="80" d="100"/>
        </p:scale>
        <p:origin x="523" y="158"/>
      </p:cViewPr>
      <p:guideLst>
        <p:guide orient="horz" pos="2160"/>
        <p:guide pos="2880"/>
      </p:guideLst>
    </p:cSldViewPr>
  </p:slideViewPr>
  <p:notesTextViewPr>
    <p:cViewPr>
      <p:scale>
        <a:sx n="66" d="100"/>
        <a:sy n="66" d="100"/>
      </p:scale>
      <p:origin x="0" y="0"/>
    </p:cViewPr>
  </p:notesTextViewPr>
  <p:notesViewPr>
    <p:cSldViewPr>
      <p:cViewPr varScale="1">
        <p:scale>
          <a:sx n="85" d="100"/>
          <a:sy n="85" d="100"/>
        </p:scale>
        <p:origin x="-3420" y="-9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634CB774-E28A-4091-AB3E-301F7B61B6A7}" type="datetimeFigureOut">
              <a:rPr lang="en-US" smtClean="0"/>
              <a:t>3/26/2018</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5ECF5840-5606-41EE-80A3-92133EE2DB9E}" type="slidenum">
              <a:rPr lang="en-US" smtClean="0"/>
              <a:t>‹#›</a:t>
            </a:fld>
            <a:endParaRPr lang="en-US"/>
          </a:p>
        </p:txBody>
      </p:sp>
    </p:spTree>
    <p:extLst>
      <p:ext uri="{BB962C8B-B14F-4D97-AF65-F5344CB8AC3E}">
        <p14:creationId xmlns:p14="http://schemas.microsoft.com/office/powerpoint/2010/main" val="22530827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8DF7F7E7-DC5A-49FF-90C7-7B739A647A0B}" type="datetimeFigureOut">
              <a:rPr lang="en-CA" smtClean="0"/>
              <a:t>26/03/2018</a:t>
            </a:fld>
            <a:endParaRPr lang="en-CA"/>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9EEA1361-36F9-448F-84DF-587064E66159}" type="slidenum">
              <a:rPr lang="en-CA" smtClean="0"/>
              <a:t>‹#›</a:t>
            </a:fld>
            <a:endParaRPr lang="en-CA"/>
          </a:p>
        </p:txBody>
      </p:sp>
    </p:spTree>
    <p:extLst>
      <p:ext uri="{BB962C8B-B14F-4D97-AF65-F5344CB8AC3E}">
        <p14:creationId xmlns:p14="http://schemas.microsoft.com/office/powerpoint/2010/main" val="1378191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EEA1361-36F9-448F-84DF-587064E66159}" type="slidenum">
              <a:rPr lang="en-CA" smtClean="0"/>
              <a:t>1</a:t>
            </a:fld>
            <a:endParaRPr lang="en-CA"/>
          </a:p>
        </p:txBody>
      </p:sp>
    </p:spTree>
    <p:extLst>
      <p:ext uri="{BB962C8B-B14F-4D97-AF65-F5344CB8AC3E}">
        <p14:creationId xmlns:p14="http://schemas.microsoft.com/office/powerpoint/2010/main" val="1458234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EEA1361-36F9-448F-84DF-587064E66159}" type="slidenum">
              <a:rPr lang="en-CA" smtClean="0"/>
              <a:t>9</a:t>
            </a:fld>
            <a:endParaRPr lang="en-CA"/>
          </a:p>
        </p:txBody>
      </p:sp>
    </p:spTree>
    <p:extLst>
      <p:ext uri="{BB962C8B-B14F-4D97-AF65-F5344CB8AC3E}">
        <p14:creationId xmlns:p14="http://schemas.microsoft.com/office/powerpoint/2010/main" val="801768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EEA1361-36F9-448F-84DF-587064E66159}" type="slidenum">
              <a:rPr lang="en-CA" smtClean="0"/>
              <a:t>10</a:t>
            </a:fld>
            <a:endParaRPr lang="en-CA"/>
          </a:p>
        </p:txBody>
      </p:sp>
    </p:spTree>
    <p:extLst>
      <p:ext uri="{BB962C8B-B14F-4D97-AF65-F5344CB8AC3E}">
        <p14:creationId xmlns:p14="http://schemas.microsoft.com/office/powerpoint/2010/main" val="1644001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EEA1361-36F9-448F-84DF-587064E66159}" type="slidenum">
              <a:rPr lang="en-CA" smtClean="0"/>
              <a:t>11</a:t>
            </a:fld>
            <a:endParaRPr lang="en-CA"/>
          </a:p>
        </p:txBody>
      </p:sp>
    </p:spTree>
    <p:extLst>
      <p:ext uri="{BB962C8B-B14F-4D97-AF65-F5344CB8AC3E}">
        <p14:creationId xmlns:p14="http://schemas.microsoft.com/office/powerpoint/2010/main" val="2542263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EEA1361-36F9-448F-84DF-587064E66159}" type="slidenum">
              <a:rPr lang="en-CA" smtClean="0"/>
              <a:t>12</a:t>
            </a:fld>
            <a:endParaRPr lang="en-CA"/>
          </a:p>
        </p:txBody>
      </p:sp>
    </p:spTree>
    <p:extLst>
      <p:ext uri="{BB962C8B-B14F-4D97-AF65-F5344CB8AC3E}">
        <p14:creationId xmlns:p14="http://schemas.microsoft.com/office/powerpoint/2010/main" val="3115404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A816CB-BEEC-4760-A4A7-FE309A9F326E}"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C5EC3-2DA9-4BA5-BCE2-B2C812E8996A}" type="slidenum">
              <a:rPr lang="en-US" smtClean="0"/>
              <a:t>‹#›</a:t>
            </a:fld>
            <a:endParaRPr lang="en-US"/>
          </a:p>
        </p:txBody>
      </p:sp>
    </p:spTree>
    <p:extLst>
      <p:ext uri="{BB962C8B-B14F-4D97-AF65-F5344CB8AC3E}">
        <p14:creationId xmlns:p14="http://schemas.microsoft.com/office/powerpoint/2010/main" val="248582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E3FCA2-2E54-4A62-A588-11332FE35D0C}"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C5EC3-2DA9-4BA5-BCE2-B2C812E8996A}" type="slidenum">
              <a:rPr lang="en-US" smtClean="0"/>
              <a:t>‹#›</a:t>
            </a:fld>
            <a:endParaRPr lang="en-US"/>
          </a:p>
        </p:txBody>
      </p:sp>
    </p:spTree>
    <p:extLst>
      <p:ext uri="{BB962C8B-B14F-4D97-AF65-F5344CB8AC3E}">
        <p14:creationId xmlns:p14="http://schemas.microsoft.com/office/powerpoint/2010/main" val="1464742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380BFD-5FB6-4433-AE46-7192D61307A1}"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C5EC3-2DA9-4BA5-BCE2-B2C812E8996A}" type="slidenum">
              <a:rPr lang="en-US" smtClean="0"/>
              <a:t>‹#›</a:t>
            </a:fld>
            <a:endParaRPr lang="en-US"/>
          </a:p>
        </p:txBody>
      </p:sp>
    </p:spTree>
    <p:extLst>
      <p:ext uri="{BB962C8B-B14F-4D97-AF65-F5344CB8AC3E}">
        <p14:creationId xmlns:p14="http://schemas.microsoft.com/office/powerpoint/2010/main" val="1462092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91680" y="274638"/>
            <a:ext cx="6995120" cy="778098"/>
          </a:xfrm>
        </p:spPr>
        <p:txBody>
          <a:bodyPr>
            <a:normAutofit/>
          </a:bodyPr>
          <a:lstStyle>
            <a:lvl1pPr algn="r">
              <a:defRPr sz="3200">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952F6BAA-CDCD-4181-81A3-B96920CD11D3}"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C5EC3-2DA9-4BA5-BCE2-B2C812E8996A}" type="slidenum">
              <a:rPr lang="en-US" smtClean="0"/>
              <a:pPr/>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192" y="113590"/>
            <a:ext cx="1187423" cy="1187423"/>
          </a:xfrm>
          <a:prstGeom prst="rect">
            <a:avLst/>
          </a:prstGeom>
        </p:spPr>
      </p:pic>
      <p:cxnSp>
        <p:nvCxnSpPr>
          <p:cNvPr id="9" name="Straight Connector 8"/>
          <p:cNvCxnSpPr/>
          <p:nvPr userDrawn="1"/>
        </p:nvCxnSpPr>
        <p:spPr>
          <a:xfrm>
            <a:off x="1691680" y="1261258"/>
            <a:ext cx="6984776" cy="0"/>
          </a:xfrm>
          <a:prstGeom prst="line">
            <a:avLst/>
          </a:prstGeom>
          <a:ln w="69850" cmpd="thinThick">
            <a:solidFill>
              <a:srgbClr val="C8102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281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91680" y="274638"/>
            <a:ext cx="6995120" cy="778098"/>
          </a:xfrm>
        </p:spPr>
        <p:txBody>
          <a:bodyPr>
            <a:normAutofit/>
          </a:bodyPr>
          <a:lstStyle>
            <a:lvl1pPr algn="r">
              <a:defRPr sz="3200">
                <a:latin typeface="+mj-lt"/>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94AED05C-EAE7-444D-8408-F7323EFF41B6}"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C5EC3-2DA9-4BA5-BCE2-B2C812E8996A}" type="slidenum">
              <a:rPr lang="en-US" smtClean="0"/>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192" y="113590"/>
            <a:ext cx="1187423" cy="1187423"/>
          </a:xfrm>
          <a:prstGeom prst="rect">
            <a:avLst/>
          </a:prstGeom>
        </p:spPr>
      </p:pic>
      <p:cxnSp>
        <p:nvCxnSpPr>
          <p:cNvPr id="9" name="Straight Connector 8"/>
          <p:cNvCxnSpPr/>
          <p:nvPr userDrawn="1"/>
        </p:nvCxnSpPr>
        <p:spPr>
          <a:xfrm>
            <a:off x="1691680" y="1261258"/>
            <a:ext cx="6984776" cy="0"/>
          </a:xfrm>
          <a:prstGeom prst="line">
            <a:avLst/>
          </a:prstGeom>
          <a:ln w="69850" cmpd="thinThick">
            <a:solidFill>
              <a:srgbClr val="C8102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356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8F4471-6FB6-49AB-8D25-17CA27EB34B5}" type="datetime1">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C5EC3-2DA9-4BA5-BCE2-B2C812E8996A}" type="slidenum">
              <a:rPr lang="en-US" smtClean="0"/>
              <a:t>‹#›</a:t>
            </a:fld>
            <a:endParaRPr lang="en-US"/>
          </a:p>
        </p:txBody>
      </p:sp>
    </p:spTree>
    <p:extLst>
      <p:ext uri="{BB962C8B-B14F-4D97-AF65-F5344CB8AC3E}">
        <p14:creationId xmlns:p14="http://schemas.microsoft.com/office/powerpoint/2010/main" val="1743783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215E5E-899B-453D-8181-562DC3AFE46A}" type="datetime1">
              <a:rPr lang="en-US" smtClean="0"/>
              <a:t>3/26/2018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C5EC3-2DA9-4BA5-BCE2-B2C812E8996A}" type="slidenum">
              <a:rPr lang="en-US" smtClean="0"/>
              <a:t>‹#›</a:t>
            </a:fld>
            <a:endParaRPr lang="en-US"/>
          </a:p>
        </p:txBody>
      </p:sp>
    </p:spTree>
    <p:extLst>
      <p:ext uri="{BB962C8B-B14F-4D97-AF65-F5344CB8AC3E}">
        <p14:creationId xmlns:p14="http://schemas.microsoft.com/office/powerpoint/2010/main" val="2656391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B12BE91-E3F2-4A25-B3D6-785DDF6AE743}" type="datetime1">
              <a:rPr lang="en-US" smtClean="0"/>
              <a:t>3/26/2018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BC5EC3-2DA9-4BA5-BCE2-B2C812E8996A}" type="slidenum">
              <a:rPr lang="en-US" smtClean="0"/>
              <a:t>‹#›</a:t>
            </a:fld>
            <a:endParaRPr lang="en-US"/>
          </a:p>
        </p:txBody>
      </p:sp>
    </p:spTree>
    <p:extLst>
      <p:ext uri="{BB962C8B-B14F-4D97-AF65-F5344CB8AC3E}">
        <p14:creationId xmlns:p14="http://schemas.microsoft.com/office/powerpoint/2010/main" val="59128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1A1111-E4A5-486E-8FCC-20D8B08525CC}" type="datetime1">
              <a:rPr lang="en-US" smtClean="0"/>
              <a:t>3/26/2018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BC5EC3-2DA9-4BA5-BCE2-B2C812E8996A}" type="slidenum">
              <a:rPr lang="en-US" smtClean="0"/>
              <a:t>‹#›</a:t>
            </a:fld>
            <a:endParaRPr lang="en-US"/>
          </a:p>
        </p:txBody>
      </p:sp>
    </p:spTree>
    <p:extLst>
      <p:ext uri="{BB962C8B-B14F-4D97-AF65-F5344CB8AC3E}">
        <p14:creationId xmlns:p14="http://schemas.microsoft.com/office/powerpoint/2010/main" val="486258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886A06-96D3-422F-A4E6-0EEFB0565E64}" type="datetime1">
              <a:rPr lang="en-US" smtClean="0"/>
              <a:t>3/26/2018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C5EC3-2DA9-4BA5-BCE2-B2C812E8996A}" type="slidenum">
              <a:rPr lang="en-US" smtClean="0"/>
              <a:t>‹#›</a:t>
            </a:fld>
            <a:endParaRPr lang="en-US"/>
          </a:p>
        </p:txBody>
      </p:sp>
    </p:spTree>
    <p:extLst>
      <p:ext uri="{BB962C8B-B14F-4D97-AF65-F5344CB8AC3E}">
        <p14:creationId xmlns:p14="http://schemas.microsoft.com/office/powerpoint/2010/main" val="2962928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D4D47-41EA-4FFB-B338-7BD677A16A0D}" type="datetime1">
              <a:rPr lang="en-US" smtClean="0"/>
              <a:t>3/26/2018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C5EC3-2DA9-4BA5-BCE2-B2C812E8996A}" type="slidenum">
              <a:rPr lang="en-US" smtClean="0"/>
              <a:t>‹#›</a:t>
            </a:fld>
            <a:endParaRPr lang="en-US"/>
          </a:p>
        </p:txBody>
      </p:sp>
    </p:spTree>
    <p:extLst>
      <p:ext uri="{BB962C8B-B14F-4D97-AF65-F5344CB8AC3E}">
        <p14:creationId xmlns:p14="http://schemas.microsoft.com/office/powerpoint/2010/main" val="187983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91680" y="274638"/>
            <a:ext cx="6995119" cy="778098"/>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7CDCA-1DBA-4103-BAD0-D3E8D2EE1203}" type="datetime1">
              <a:rPr lang="en-US" smtClean="0"/>
              <a:t>3/26/2018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a:t>
            </a:r>
            <a:fld id="{4CBC5EC3-2DA9-4BA5-BCE2-B2C812E8996A}" type="slidenum">
              <a:rPr lang="en-US" smtClean="0"/>
              <a:pPr/>
              <a:t>‹#›</a:t>
            </a:fld>
            <a:endParaRPr lang="en-US" dirty="0"/>
          </a:p>
        </p:txBody>
      </p:sp>
      <p:pic>
        <p:nvPicPr>
          <p:cNvPr id="13" name="Picture 12"/>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68192" y="113590"/>
            <a:ext cx="1187423" cy="1187423"/>
          </a:xfrm>
          <a:prstGeom prst="rect">
            <a:avLst/>
          </a:prstGeom>
        </p:spPr>
      </p:pic>
      <p:cxnSp>
        <p:nvCxnSpPr>
          <p:cNvPr id="14" name="Straight Connector 13"/>
          <p:cNvCxnSpPr/>
          <p:nvPr userDrawn="1"/>
        </p:nvCxnSpPr>
        <p:spPr>
          <a:xfrm>
            <a:off x="1691680" y="1261258"/>
            <a:ext cx="6984776" cy="0"/>
          </a:xfrm>
          <a:prstGeom prst="line">
            <a:avLst/>
          </a:prstGeom>
          <a:ln w="69850" cmpd="thinThick">
            <a:solidFill>
              <a:srgbClr val="C8102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237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5" r:id="rId7"/>
    <p:sldLayoutId id="2147483656" r:id="rId8"/>
    <p:sldLayoutId id="2147483657" r:id="rId9"/>
    <p:sldLayoutId id="2147483658" r:id="rId10"/>
    <p:sldLayoutId id="2147483659" r:id="rId11"/>
  </p:sldLayoutIdLst>
  <p:hf hdr="0" ftr="0" dt="0"/>
  <p:txStyles>
    <p:titleStyle>
      <a:lvl1pPr algn="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Breakage of Single Droplets in 2-D Inertial Flows</a:t>
            </a:r>
            <a:br>
              <a:rPr lang="en-US" sz="2400" dirty="0" smtClean="0"/>
            </a:br>
            <a:r>
              <a:rPr lang="en-US" sz="2000" dirty="0" smtClean="0"/>
              <a:t>Supplementary </a:t>
            </a:r>
            <a:r>
              <a:rPr lang="en-US" sz="2000" dirty="0" smtClean="0"/>
              <a:t>Droplet Break-up Video</a:t>
            </a:r>
            <a:endParaRPr lang="en-US" sz="2000" dirty="0"/>
          </a:p>
        </p:txBody>
      </p:sp>
      <p:sp>
        <p:nvSpPr>
          <p:cNvPr id="4" name="Content Placeholder 3"/>
          <p:cNvSpPr>
            <a:spLocks noGrp="1"/>
          </p:cNvSpPr>
          <p:nvPr>
            <p:ph idx="1"/>
          </p:nvPr>
        </p:nvSpPr>
        <p:spPr/>
        <p:txBody>
          <a:bodyPr>
            <a:normAutofit/>
          </a:bodyPr>
          <a:lstStyle/>
          <a:p>
            <a:pPr marL="0" indent="0">
              <a:buNone/>
            </a:pPr>
            <a:r>
              <a:rPr lang="en-US" sz="1400" dirty="0" smtClean="0"/>
              <a:t>This file contains supplementary information for th</a:t>
            </a:r>
            <a:r>
              <a:rPr lang="en-US" sz="1400" dirty="0" smtClean="0"/>
              <a:t>e Ph.D. dissertation “Breakage of Single Droplets in 2-D Inertial Flows” by Derrick I. </a:t>
            </a:r>
            <a:r>
              <a:rPr lang="en-US" sz="1400" dirty="0" err="1" smtClean="0"/>
              <a:t>Ko</a:t>
            </a:r>
            <a:r>
              <a:rPr lang="en-US" sz="1400" dirty="0"/>
              <a:t> </a:t>
            </a:r>
            <a:r>
              <a:rPr lang="en-US" sz="1400" dirty="0" smtClean="0"/>
              <a:t>(University of Maryland).  There are droplet break-up videos corresponding to each of the figures in Sections 4.2.4 (turbulent flow) and 5.2.3 (laminar flow).  With each video:</a:t>
            </a:r>
          </a:p>
          <a:p>
            <a:pPr marL="0" indent="0">
              <a:buNone/>
            </a:pPr>
            <a:endParaRPr lang="en-US" sz="1400" dirty="0" smtClean="0"/>
          </a:p>
          <a:p>
            <a:pPr marL="719138"/>
            <a:r>
              <a:rPr lang="en-US" sz="1400" dirty="0" smtClean="0"/>
              <a:t>The droplet and flow parameters are presented on the upper left, </a:t>
            </a:r>
          </a:p>
          <a:p>
            <a:pPr marL="719138"/>
            <a:r>
              <a:rPr lang="en-US" sz="1400" dirty="0" smtClean="0"/>
              <a:t>The breakage event is described on the upper right, and</a:t>
            </a:r>
          </a:p>
          <a:p>
            <a:pPr marL="719138"/>
            <a:r>
              <a:rPr lang="en-US" sz="1400" dirty="0" smtClean="0"/>
              <a:t>Parameters of the imaging system are shown at the bottom.</a:t>
            </a:r>
          </a:p>
          <a:p>
            <a:endParaRPr lang="en-US" sz="1400" dirty="0" smtClean="0"/>
          </a:p>
          <a:p>
            <a:pPr marL="0" indent="0">
              <a:buNone/>
            </a:pPr>
            <a:r>
              <a:rPr lang="en-US" sz="1400" dirty="0" smtClean="0"/>
              <a:t>The coordinate convention and shape of the flow are shown below.</a:t>
            </a:r>
            <a:endParaRPr lang="en-US" sz="1400" dirty="0"/>
          </a:p>
        </p:txBody>
      </p:sp>
      <p:pic>
        <p:nvPicPr>
          <p:cNvPr id="6" name="Picture 2" descr="E:\Projects\Brkg Drop\Contraction Flow Exp\Analysis_CO70FG\161027_Re07700\A_Center\binary\Run07_Drop01_binary.tif"/>
          <p:cNvPicPr>
            <a:picLocks noChangeAspect="1" noChangeArrowheads="1"/>
          </p:cNvPicPr>
          <p:nvPr/>
        </p:nvPicPr>
        <p:blipFill rotWithShape="1">
          <a:blip r:embed="rId3">
            <a:extLst>
              <a:ext uri="{28A0092B-C50C-407E-A947-70E740481C1C}">
                <a14:useLocalDpi xmlns:a14="http://schemas.microsoft.com/office/drawing/2010/main" val="0"/>
              </a:ext>
            </a:extLst>
          </a:blip>
          <a:srcRect l="11011" t="24009" r="21641" b="37995"/>
          <a:stretch/>
        </p:blipFill>
        <p:spPr bwMode="auto">
          <a:xfrm>
            <a:off x="1661700" y="4009617"/>
            <a:ext cx="5833872" cy="2459041"/>
          </a:xfrm>
          <a:prstGeom prst="rect">
            <a:avLst/>
          </a:prstGeom>
          <a:noFill/>
          <a:extLst>
            <a:ext uri="{909E8E84-426E-40DD-AFC4-6F175D3DCCD1}">
              <a14:hiddenFill xmlns:a14="http://schemas.microsoft.com/office/drawing/2010/main">
                <a:solidFill>
                  <a:srgbClr val="FFFFFF"/>
                </a:solidFill>
              </a14:hiddenFill>
            </a:ext>
          </a:extLst>
        </p:spPr>
      </p:pic>
      <p:sp>
        <p:nvSpPr>
          <p:cNvPr id="7" name="Freeform 6"/>
          <p:cNvSpPr/>
          <p:nvPr/>
        </p:nvSpPr>
        <p:spPr bwMode="auto">
          <a:xfrm>
            <a:off x="3729768" y="5486800"/>
            <a:ext cx="2194560" cy="813600"/>
          </a:xfrm>
          <a:custGeom>
            <a:avLst/>
            <a:gdLst>
              <a:gd name="connsiteX0" fmla="*/ 0 w 1647825"/>
              <a:gd name="connsiteY0" fmla="*/ 0 h 642937"/>
              <a:gd name="connsiteX1" fmla="*/ 733425 w 1647825"/>
              <a:gd name="connsiteY1" fmla="*/ 142875 h 642937"/>
              <a:gd name="connsiteX2" fmla="*/ 1647825 w 1647825"/>
              <a:gd name="connsiteY2" fmla="*/ 642937 h 642937"/>
            </a:gdLst>
            <a:ahLst/>
            <a:cxnLst>
              <a:cxn ang="0">
                <a:pos x="connsiteX0" y="connsiteY0"/>
              </a:cxn>
              <a:cxn ang="0">
                <a:pos x="connsiteX1" y="connsiteY1"/>
              </a:cxn>
              <a:cxn ang="0">
                <a:pos x="connsiteX2" y="connsiteY2"/>
              </a:cxn>
            </a:cxnLst>
            <a:rect l="l" t="t" r="r" b="b"/>
            <a:pathLst>
              <a:path w="1647825" h="642937">
                <a:moveTo>
                  <a:pt x="0" y="0"/>
                </a:moveTo>
                <a:cubicBezTo>
                  <a:pt x="229394" y="17859"/>
                  <a:pt x="458788" y="35719"/>
                  <a:pt x="733425" y="142875"/>
                </a:cubicBezTo>
                <a:cubicBezTo>
                  <a:pt x="1008062" y="250031"/>
                  <a:pt x="1327943" y="446484"/>
                  <a:pt x="1647825" y="642937"/>
                </a:cubicBezTo>
              </a:path>
            </a:pathLst>
          </a:custGeom>
          <a:noFill/>
          <a:ln w="9525" cap="flat" cmpd="sng" algn="ctr">
            <a:solidFill>
              <a:srgbClr val="3333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CA"/>
          </a:p>
        </p:txBody>
      </p:sp>
      <p:sp>
        <p:nvSpPr>
          <p:cNvPr id="8" name="Freeform 7"/>
          <p:cNvSpPr/>
          <p:nvPr/>
        </p:nvSpPr>
        <p:spPr bwMode="auto">
          <a:xfrm>
            <a:off x="3194248" y="5418033"/>
            <a:ext cx="468000" cy="72000"/>
          </a:xfrm>
          <a:custGeom>
            <a:avLst/>
            <a:gdLst>
              <a:gd name="connsiteX0" fmla="*/ 0 w 366712"/>
              <a:gd name="connsiteY0" fmla="*/ 57167 h 57167"/>
              <a:gd name="connsiteX1" fmla="*/ 180975 w 366712"/>
              <a:gd name="connsiteY1" fmla="*/ 17 h 57167"/>
              <a:gd name="connsiteX2" fmla="*/ 366712 w 366712"/>
              <a:gd name="connsiteY2" fmla="*/ 52404 h 57167"/>
            </a:gdLst>
            <a:ahLst/>
            <a:cxnLst>
              <a:cxn ang="0">
                <a:pos x="connsiteX0" y="connsiteY0"/>
              </a:cxn>
              <a:cxn ang="0">
                <a:pos x="connsiteX1" y="connsiteY1"/>
              </a:cxn>
              <a:cxn ang="0">
                <a:pos x="connsiteX2" y="connsiteY2"/>
              </a:cxn>
            </a:cxnLst>
            <a:rect l="l" t="t" r="r" b="b"/>
            <a:pathLst>
              <a:path w="366712" h="57167">
                <a:moveTo>
                  <a:pt x="0" y="57167"/>
                </a:moveTo>
                <a:cubicBezTo>
                  <a:pt x="59928" y="28989"/>
                  <a:pt x="119856" y="811"/>
                  <a:pt x="180975" y="17"/>
                </a:cubicBezTo>
                <a:cubicBezTo>
                  <a:pt x="242094" y="-777"/>
                  <a:pt x="326231" y="26210"/>
                  <a:pt x="366712" y="52404"/>
                </a:cubicBezTo>
              </a:path>
            </a:pathLst>
          </a:custGeom>
          <a:noFill/>
          <a:ln w="9525" cap="flat" cmpd="sng" algn="ctr">
            <a:solidFill>
              <a:srgbClr val="3333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CA"/>
          </a:p>
        </p:txBody>
      </p:sp>
      <p:sp>
        <p:nvSpPr>
          <p:cNvPr id="9" name="Arc 8"/>
          <p:cNvSpPr/>
          <p:nvPr/>
        </p:nvSpPr>
        <p:spPr bwMode="auto">
          <a:xfrm>
            <a:off x="4244367" y="4282786"/>
            <a:ext cx="540000" cy="540000"/>
          </a:xfrm>
          <a:prstGeom prst="arc">
            <a:avLst>
              <a:gd name="adj1" fmla="val 16200000"/>
              <a:gd name="adj2" fmla="val 13662443"/>
            </a:avLst>
          </a:prstGeom>
          <a:noFill/>
          <a:ln w="19050" cap="flat" cmpd="sng" algn="ctr">
            <a:solidFill>
              <a:srgbClr val="3333FF"/>
            </a:solidFill>
            <a:prstDash val="solid"/>
            <a:round/>
            <a:headEnd type="arrow" w="med" len="med"/>
            <a:tailEnd type="none"/>
          </a:ln>
          <a:effectLst/>
          <a:extLst/>
        </p:spPr>
        <p:txBody>
          <a:bodyPr rtlCol="0" anchor="ctr"/>
          <a:lstStyle/>
          <a:p>
            <a:pPr algn="ctr"/>
            <a:endParaRPr lang="en-CA"/>
          </a:p>
        </p:txBody>
      </p:sp>
      <p:sp>
        <p:nvSpPr>
          <p:cNvPr id="10" name="Arc 9"/>
          <p:cNvSpPr/>
          <p:nvPr/>
        </p:nvSpPr>
        <p:spPr bwMode="auto">
          <a:xfrm>
            <a:off x="3848367" y="5677448"/>
            <a:ext cx="396000" cy="396000"/>
          </a:xfrm>
          <a:prstGeom prst="arc">
            <a:avLst>
              <a:gd name="adj1" fmla="val 16200000"/>
              <a:gd name="adj2" fmla="val 13662443"/>
            </a:avLst>
          </a:prstGeom>
          <a:noFill/>
          <a:ln w="19050" cap="flat" cmpd="sng" algn="ctr">
            <a:solidFill>
              <a:srgbClr val="3333FF"/>
            </a:solidFill>
            <a:prstDash val="solid"/>
            <a:round/>
            <a:headEnd type="none" w="med" len="med"/>
            <a:tailEnd type="arrow"/>
          </a:ln>
          <a:effectLst/>
          <a:extLst/>
        </p:spPr>
        <p:txBody>
          <a:bodyPr rtlCol="0" anchor="ctr"/>
          <a:lstStyle/>
          <a:p>
            <a:pPr algn="ctr"/>
            <a:endParaRPr lang="en-CA"/>
          </a:p>
        </p:txBody>
      </p:sp>
      <p:sp>
        <p:nvSpPr>
          <p:cNvPr id="11" name="TextBox 10"/>
          <p:cNvSpPr txBox="1"/>
          <p:nvPr/>
        </p:nvSpPr>
        <p:spPr>
          <a:xfrm>
            <a:off x="3729768" y="5868199"/>
            <a:ext cx="2385280" cy="461665"/>
          </a:xfrm>
          <a:prstGeom prst="rect">
            <a:avLst/>
          </a:prstGeom>
          <a:noFill/>
        </p:spPr>
        <p:txBody>
          <a:bodyPr wrap="square" rtlCol="0">
            <a:spAutoFit/>
          </a:bodyPr>
          <a:lstStyle/>
          <a:p>
            <a:pPr algn="ctr"/>
            <a:r>
              <a:rPr lang="en-CA" sz="1200" baseline="0" dirty="0" smtClean="0">
                <a:solidFill>
                  <a:srgbClr val="3333FF"/>
                </a:solidFill>
                <a:latin typeface="Cambria" panose="02040503050406030204" pitchFamily="18" charset="0"/>
              </a:rPr>
              <a:t>Small Wake Region</a:t>
            </a:r>
          </a:p>
          <a:p>
            <a:pPr algn="ctr"/>
            <a:r>
              <a:rPr lang="en-CA" sz="1200" dirty="0" smtClean="0">
                <a:solidFill>
                  <a:srgbClr val="3333FF"/>
                </a:solidFill>
                <a:latin typeface="Cambria" panose="02040503050406030204" pitchFamily="18" charset="0"/>
              </a:rPr>
              <a:t>(Low Pressure)</a:t>
            </a:r>
            <a:endParaRPr lang="en-CA" sz="1200" baseline="0" dirty="0" smtClean="0">
              <a:solidFill>
                <a:srgbClr val="3333FF"/>
              </a:solidFill>
              <a:latin typeface="Cambria" panose="02040503050406030204" pitchFamily="18" charset="0"/>
            </a:endParaRPr>
          </a:p>
        </p:txBody>
      </p:sp>
      <p:sp>
        <p:nvSpPr>
          <p:cNvPr id="12" name="TextBox 11"/>
          <p:cNvSpPr txBox="1"/>
          <p:nvPr/>
        </p:nvSpPr>
        <p:spPr>
          <a:xfrm>
            <a:off x="4891317" y="4361121"/>
            <a:ext cx="1442704" cy="461665"/>
          </a:xfrm>
          <a:prstGeom prst="rect">
            <a:avLst/>
          </a:prstGeom>
          <a:noFill/>
        </p:spPr>
        <p:txBody>
          <a:bodyPr wrap="none" rtlCol="0">
            <a:spAutoFit/>
          </a:bodyPr>
          <a:lstStyle/>
          <a:p>
            <a:pPr algn="ctr"/>
            <a:r>
              <a:rPr lang="en-CA" sz="1200" baseline="0" dirty="0" smtClean="0">
                <a:solidFill>
                  <a:srgbClr val="3333FF"/>
                </a:solidFill>
                <a:latin typeface="Cambria" panose="02040503050406030204" pitchFamily="18" charset="0"/>
              </a:rPr>
              <a:t>Large Wake Region</a:t>
            </a:r>
          </a:p>
          <a:p>
            <a:pPr algn="ctr"/>
            <a:r>
              <a:rPr lang="en-CA" sz="1200" dirty="0" smtClean="0">
                <a:solidFill>
                  <a:srgbClr val="3333FF"/>
                </a:solidFill>
                <a:latin typeface="Cambria" panose="02040503050406030204" pitchFamily="18" charset="0"/>
              </a:rPr>
              <a:t>(High Pressure)</a:t>
            </a:r>
            <a:endParaRPr lang="en-CA" sz="1200" baseline="0" dirty="0" smtClean="0">
              <a:solidFill>
                <a:srgbClr val="3333FF"/>
              </a:solidFill>
              <a:latin typeface="Cambria" panose="02040503050406030204" pitchFamily="18" charset="0"/>
            </a:endParaRPr>
          </a:p>
        </p:txBody>
      </p:sp>
      <p:sp>
        <p:nvSpPr>
          <p:cNvPr id="13" name="Freeform 12"/>
          <p:cNvSpPr/>
          <p:nvPr/>
        </p:nvSpPr>
        <p:spPr bwMode="auto">
          <a:xfrm flipV="1">
            <a:off x="3194248" y="4953703"/>
            <a:ext cx="468000" cy="72000"/>
          </a:xfrm>
          <a:custGeom>
            <a:avLst/>
            <a:gdLst>
              <a:gd name="connsiteX0" fmla="*/ 0 w 366712"/>
              <a:gd name="connsiteY0" fmla="*/ 57167 h 57167"/>
              <a:gd name="connsiteX1" fmla="*/ 180975 w 366712"/>
              <a:gd name="connsiteY1" fmla="*/ 17 h 57167"/>
              <a:gd name="connsiteX2" fmla="*/ 366712 w 366712"/>
              <a:gd name="connsiteY2" fmla="*/ 52404 h 57167"/>
            </a:gdLst>
            <a:ahLst/>
            <a:cxnLst>
              <a:cxn ang="0">
                <a:pos x="connsiteX0" y="connsiteY0"/>
              </a:cxn>
              <a:cxn ang="0">
                <a:pos x="connsiteX1" y="connsiteY1"/>
              </a:cxn>
              <a:cxn ang="0">
                <a:pos x="connsiteX2" y="connsiteY2"/>
              </a:cxn>
            </a:cxnLst>
            <a:rect l="l" t="t" r="r" b="b"/>
            <a:pathLst>
              <a:path w="366712" h="57167">
                <a:moveTo>
                  <a:pt x="0" y="57167"/>
                </a:moveTo>
                <a:cubicBezTo>
                  <a:pt x="59928" y="28989"/>
                  <a:pt x="119856" y="811"/>
                  <a:pt x="180975" y="17"/>
                </a:cubicBezTo>
                <a:cubicBezTo>
                  <a:pt x="242094" y="-777"/>
                  <a:pt x="326231" y="26210"/>
                  <a:pt x="366712" y="52404"/>
                </a:cubicBezTo>
              </a:path>
            </a:pathLst>
          </a:custGeom>
          <a:noFill/>
          <a:ln w="9525" cap="flat" cmpd="sng" algn="ctr">
            <a:solidFill>
              <a:srgbClr val="3333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CA"/>
          </a:p>
        </p:txBody>
      </p:sp>
      <p:cxnSp>
        <p:nvCxnSpPr>
          <p:cNvPr id="14" name="Straight Arrow Connector 13"/>
          <p:cNvCxnSpPr/>
          <p:nvPr/>
        </p:nvCxnSpPr>
        <p:spPr>
          <a:xfrm>
            <a:off x="3201829" y="5224774"/>
            <a:ext cx="320040" cy="0"/>
          </a:xfrm>
          <a:prstGeom prst="straightConnector1">
            <a:avLst/>
          </a:prstGeom>
          <a:ln w="127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3210455" y="4911978"/>
            <a:ext cx="0" cy="315881"/>
          </a:xfrm>
          <a:prstGeom prst="straightConnector1">
            <a:avLst/>
          </a:prstGeom>
          <a:ln w="127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977736" y="4818195"/>
            <a:ext cx="266420" cy="276999"/>
          </a:xfrm>
          <a:prstGeom prst="rect">
            <a:avLst/>
          </a:prstGeom>
          <a:noFill/>
          <a:ln>
            <a:noFill/>
          </a:ln>
        </p:spPr>
        <p:txBody>
          <a:bodyPr wrap="none" rtlCol="0">
            <a:spAutoFit/>
          </a:bodyPr>
          <a:lstStyle/>
          <a:p>
            <a:r>
              <a:rPr lang="en-US" sz="1200" b="1" baseline="0" dirty="0" smtClean="0">
                <a:solidFill>
                  <a:srgbClr val="00B050"/>
                </a:solidFill>
                <a:latin typeface="Cambria" panose="02040503050406030204" pitchFamily="18" charset="0"/>
              </a:rPr>
              <a:t>y</a:t>
            </a:r>
            <a:endParaRPr lang="en-US" sz="1200" b="1" baseline="0" dirty="0">
              <a:solidFill>
                <a:srgbClr val="00B050"/>
              </a:solidFill>
              <a:latin typeface="Cambria" panose="02040503050406030204" pitchFamily="18" charset="0"/>
            </a:endParaRPr>
          </a:p>
        </p:txBody>
      </p:sp>
      <p:sp>
        <p:nvSpPr>
          <p:cNvPr id="17" name="TextBox 16"/>
          <p:cNvSpPr txBox="1"/>
          <p:nvPr/>
        </p:nvSpPr>
        <p:spPr>
          <a:xfrm>
            <a:off x="3333496" y="5187745"/>
            <a:ext cx="258404" cy="276999"/>
          </a:xfrm>
          <a:prstGeom prst="rect">
            <a:avLst/>
          </a:prstGeom>
          <a:noFill/>
          <a:ln>
            <a:noFill/>
          </a:ln>
        </p:spPr>
        <p:txBody>
          <a:bodyPr wrap="none" rtlCol="0">
            <a:spAutoFit/>
          </a:bodyPr>
          <a:lstStyle/>
          <a:p>
            <a:r>
              <a:rPr lang="en-US" sz="1200" b="1" baseline="0" dirty="0" smtClean="0">
                <a:solidFill>
                  <a:srgbClr val="00B050"/>
                </a:solidFill>
                <a:latin typeface="Cambria" panose="02040503050406030204" pitchFamily="18" charset="0"/>
              </a:rPr>
              <a:t>z</a:t>
            </a:r>
            <a:endParaRPr lang="en-US" sz="1200" b="1" baseline="0" dirty="0">
              <a:solidFill>
                <a:srgbClr val="00B050"/>
              </a:solidFill>
              <a:latin typeface="Cambria" panose="02040503050406030204" pitchFamily="18" charset="0"/>
            </a:endParaRPr>
          </a:p>
        </p:txBody>
      </p:sp>
      <p:cxnSp>
        <p:nvCxnSpPr>
          <p:cNvPr id="18" name="Straight Arrow Connector 17"/>
          <p:cNvCxnSpPr/>
          <p:nvPr/>
        </p:nvCxnSpPr>
        <p:spPr>
          <a:xfrm flipV="1">
            <a:off x="3705275" y="4948058"/>
            <a:ext cx="0" cy="538742"/>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679148" y="5083352"/>
            <a:ext cx="1164101" cy="276999"/>
          </a:xfrm>
          <a:prstGeom prst="rect">
            <a:avLst/>
          </a:prstGeom>
          <a:noFill/>
        </p:spPr>
        <p:txBody>
          <a:bodyPr wrap="none" rtlCol="0">
            <a:spAutoFit/>
          </a:bodyPr>
          <a:lstStyle/>
          <a:p>
            <a:r>
              <a:rPr lang="en-US" sz="1200" baseline="0" dirty="0" smtClean="0">
                <a:latin typeface="Cambria" panose="02040503050406030204" pitchFamily="18" charset="0"/>
              </a:rPr>
              <a:t>2</a:t>
            </a:r>
            <a:r>
              <a:rPr lang="el-GR" sz="1200" baseline="0" dirty="0" smtClean="0">
                <a:latin typeface="Cambria" panose="02040503050406030204" pitchFamily="18" charset="0"/>
              </a:rPr>
              <a:t>δ</a:t>
            </a:r>
            <a:r>
              <a:rPr lang="en-US" sz="1200" baseline="0" dirty="0" smtClean="0">
                <a:latin typeface="Cambria" panose="02040503050406030204" pitchFamily="18" charset="0"/>
              </a:rPr>
              <a:t> = 3.175 </a:t>
            </a:r>
            <a:r>
              <a:rPr lang="en-CA" sz="1200" baseline="0" dirty="0" smtClean="0">
                <a:latin typeface="Cambria" panose="02040503050406030204" pitchFamily="18" charset="0"/>
              </a:rPr>
              <a:t>mm</a:t>
            </a:r>
            <a:endParaRPr lang="en-US" sz="1200" baseline="0" dirty="0">
              <a:latin typeface="Cambria" panose="02040503050406030204" pitchFamily="18" charset="0"/>
            </a:endParaRPr>
          </a:p>
        </p:txBody>
      </p:sp>
      <p:cxnSp>
        <p:nvCxnSpPr>
          <p:cNvPr id="20" name="Straight Arrow Connector 19"/>
          <p:cNvCxnSpPr/>
          <p:nvPr/>
        </p:nvCxnSpPr>
        <p:spPr>
          <a:xfrm flipV="1">
            <a:off x="6559468" y="4139231"/>
            <a:ext cx="0" cy="2142119"/>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583015" y="4640271"/>
            <a:ext cx="1019831" cy="276999"/>
          </a:xfrm>
          <a:prstGeom prst="rect">
            <a:avLst/>
          </a:prstGeom>
          <a:noFill/>
        </p:spPr>
        <p:txBody>
          <a:bodyPr wrap="none" rtlCol="0">
            <a:spAutoFit/>
          </a:bodyPr>
          <a:lstStyle/>
          <a:p>
            <a:r>
              <a:rPr lang="en-US" sz="1200" baseline="0" dirty="0" smtClean="0">
                <a:latin typeface="Cambria" panose="02040503050406030204" pitchFamily="18" charset="0"/>
              </a:rPr>
              <a:t>H = 12.7 </a:t>
            </a:r>
            <a:r>
              <a:rPr lang="en-CA" sz="1200" baseline="0" dirty="0" smtClean="0">
                <a:latin typeface="Cambria" panose="02040503050406030204" pitchFamily="18" charset="0"/>
              </a:rPr>
              <a:t>mm</a:t>
            </a:r>
            <a:endParaRPr lang="en-US" sz="1200" baseline="0" dirty="0">
              <a:latin typeface="Cambria" panose="02040503050406030204" pitchFamily="18" charset="0"/>
            </a:endParaRPr>
          </a:p>
        </p:txBody>
      </p:sp>
      <p:sp>
        <p:nvSpPr>
          <p:cNvPr id="22" name="Freeform 21"/>
          <p:cNvSpPr/>
          <p:nvPr/>
        </p:nvSpPr>
        <p:spPr>
          <a:xfrm rot="5400000" flipH="1">
            <a:off x="5342740" y="3345669"/>
            <a:ext cx="539858" cy="3748870"/>
          </a:xfrm>
          <a:custGeom>
            <a:avLst/>
            <a:gdLst>
              <a:gd name="connsiteX0" fmla="*/ 404751 w 404751"/>
              <a:gd name="connsiteY0" fmla="*/ 2931091 h 2931091"/>
              <a:gd name="connsiteX1" fmla="*/ 392225 w 404751"/>
              <a:gd name="connsiteY1" fmla="*/ 2317315 h 2931091"/>
              <a:gd name="connsiteX2" fmla="*/ 367173 w 404751"/>
              <a:gd name="connsiteY2" fmla="*/ 1678488 h 2931091"/>
              <a:gd name="connsiteX3" fmla="*/ 166756 w 404751"/>
              <a:gd name="connsiteY3" fmla="*/ 1039660 h 2931091"/>
              <a:gd name="connsiteX4" fmla="*/ 3918 w 404751"/>
              <a:gd name="connsiteY4" fmla="*/ 450937 h 2931091"/>
              <a:gd name="connsiteX5" fmla="*/ 66548 w 404751"/>
              <a:gd name="connsiteY5" fmla="*/ 0 h 2931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751" h="2931091">
                <a:moveTo>
                  <a:pt x="404751" y="2931091"/>
                </a:moveTo>
                <a:cubicBezTo>
                  <a:pt x="401619" y="2728586"/>
                  <a:pt x="398488" y="2526082"/>
                  <a:pt x="392225" y="2317315"/>
                </a:cubicBezTo>
                <a:cubicBezTo>
                  <a:pt x="385962" y="2108548"/>
                  <a:pt x="404751" y="1891430"/>
                  <a:pt x="367173" y="1678488"/>
                </a:cubicBezTo>
                <a:cubicBezTo>
                  <a:pt x="329595" y="1465546"/>
                  <a:pt x="227298" y="1244252"/>
                  <a:pt x="166756" y="1039660"/>
                </a:cubicBezTo>
                <a:cubicBezTo>
                  <a:pt x="106214" y="835068"/>
                  <a:pt x="20619" y="624214"/>
                  <a:pt x="3918" y="450937"/>
                </a:cubicBezTo>
                <a:cubicBezTo>
                  <a:pt x="-12783" y="277660"/>
                  <a:pt x="26882" y="138830"/>
                  <a:pt x="66548" y="0"/>
                </a:cubicBezTo>
              </a:path>
            </a:pathLst>
          </a:custGeom>
          <a:noFill/>
          <a:ln w="95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Cambria" panose="02040503050406030204" pitchFamily="18" charset="0"/>
            </a:endParaRPr>
          </a:p>
        </p:txBody>
      </p:sp>
      <p:sp>
        <p:nvSpPr>
          <p:cNvPr id="27" name="Slide Number Placeholder 26"/>
          <p:cNvSpPr>
            <a:spLocks noGrp="1"/>
          </p:cNvSpPr>
          <p:nvPr>
            <p:ph type="sldNum" sz="quarter" idx="12"/>
          </p:nvPr>
        </p:nvSpPr>
        <p:spPr/>
        <p:txBody>
          <a:bodyPr/>
          <a:lstStyle/>
          <a:p>
            <a:fld id="{4CBC5EC3-2DA9-4BA5-BCE2-B2C812E8996A}" type="slidenum">
              <a:rPr lang="en-US" smtClean="0"/>
              <a:pPr/>
              <a:t>1</a:t>
            </a:fld>
            <a:endParaRPr lang="en-US" dirty="0"/>
          </a:p>
        </p:txBody>
      </p:sp>
    </p:spTree>
    <p:extLst>
      <p:ext uri="{BB962C8B-B14F-4D97-AF65-F5344CB8AC3E}">
        <p14:creationId xmlns:p14="http://schemas.microsoft.com/office/powerpoint/2010/main" val="28822728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Breakage of Single Droplets in 2-D Inertial Flows</a:t>
            </a:r>
            <a:r>
              <a:rPr lang="en-US" dirty="0"/>
              <a:t/>
            </a:r>
            <a:br>
              <a:rPr lang="en-US" dirty="0"/>
            </a:br>
            <a:r>
              <a:rPr lang="en-US" sz="2200" dirty="0" smtClean="0"/>
              <a:t>Supplementary Droplet Break-up Video</a:t>
            </a:r>
            <a:endParaRPr lang="en-US" sz="2200" dirty="0"/>
          </a:p>
        </p:txBody>
      </p:sp>
      <p:sp>
        <p:nvSpPr>
          <p:cNvPr id="7" name="TextBox 6"/>
          <p:cNvSpPr txBox="1"/>
          <p:nvPr/>
        </p:nvSpPr>
        <p:spPr>
          <a:xfrm>
            <a:off x="2400657" y="1412776"/>
            <a:ext cx="4331583" cy="400110"/>
          </a:xfrm>
          <a:prstGeom prst="rect">
            <a:avLst/>
          </a:prstGeom>
          <a:noFill/>
        </p:spPr>
        <p:txBody>
          <a:bodyPr wrap="square" rtlCol="0">
            <a:spAutoFit/>
          </a:bodyPr>
          <a:lstStyle/>
          <a:p>
            <a:pPr algn="ctr"/>
            <a:r>
              <a:rPr lang="en-US" sz="2000" b="1" dirty="0" smtClean="0">
                <a:solidFill>
                  <a:srgbClr val="FF0000"/>
                </a:solidFill>
              </a:rPr>
              <a:t>Successive Fracture </a:t>
            </a:r>
            <a:r>
              <a:rPr lang="en-US" sz="2000" b="1" dirty="0" smtClean="0">
                <a:solidFill>
                  <a:srgbClr val="FF0000"/>
                </a:solidFill>
              </a:rPr>
              <a:t>Break-up</a:t>
            </a:r>
            <a:endParaRPr lang="en-US" sz="2000" b="1" dirty="0">
              <a:solidFill>
                <a:srgbClr val="FF0000"/>
              </a:solidFill>
            </a:endParaRPr>
          </a:p>
        </p:txBody>
      </p:sp>
      <p:grpSp>
        <p:nvGrpSpPr>
          <p:cNvPr id="8" name="Group 7"/>
          <p:cNvGrpSpPr/>
          <p:nvPr/>
        </p:nvGrpSpPr>
        <p:grpSpPr>
          <a:xfrm>
            <a:off x="333840" y="1802977"/>
            <a:ext cx="3683388" cy="1513963"/>
            <a:chOff x="4367598" y="1700808"/>
            <a:chExt cx="3683388" cy="1513963"/>
          </a:xfrm>
        </p:grpSpPr>
        <p:sp>
          <p:nvSpPr>
            <p:cNvPr id="9" name="TextBox 8"/>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10" name="TextBox 9"/>
            <p:cNvSpPr txBox="1"/>
            <p:nvPr/>
          </p:nvSpPr>
          <p:spPr>
            <a:xfrm>
              <a:off x="5940152" y="1701536"/>
              <a:ext cx="2110834"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a:t>
              </a:r>
              <a:r>
                <a:rPr lang="en-US" sz="1400" b="1" dirty="0" smtClean="0"/>
                <a:t>600 </a:t>
              </a:r>
              <a:r>
                <a:rPr lang="en-US" sz="1400" b="1" dirty="0" smtClean="0"/>
                <a:t>(Laminar)</a:t>
              </a:r>
              <a:endParaRPr lang="en-US" sz="1400" b="1" dirty="0"/>
            </a:p>
            <a:p>
              <a:pPr>
                <a:spcAft>
                  <a:spcPts val="200"/>
                </a:spcAft>
              </a:pPr>
              <a:r>
                <a:rPr lang="en-US" sz="1400" dirty="0" smtClean="0"/>
                <a:t>CO70FG (</a:t>
              </a:r>
              <a:r>
                <a:rPr lang="el-GR" sz="1400" i="1" dirty="0" smtClean="0"/>
                <a:t>μ</a:t>
              </a:r>
              <a:r>
                <a:rPr lang="en-US" sz="1400" i="1" baseline="-25000" dirty="0" smtClean="0"/>
                <a:t>c</a:t>
              </a:r>
              <a:r>
                <a:rPr lang="en-US" sz="1400" dirty="0" smtClean="0"/>
                <a:t> = 0.0202 Pa-s)</a:t>
              </a:r>
            </a:p>
            <a:p>
              <a:pPr>
                <a:spcAft>
                  <a:spcPts val="200"/>
                </a:spcAft>
              </a:pPr>
              <a:r>
                <a:rPr lang="en-US" sz="1400" dirty="0" smtClean="0"/>
                <a:t>Water</a:t>
              </a:r>
            </a:p>
            <a:p>
              <a:pPr>
                <a:spcAft>
                  <a:spcPts val="200"/>
                </a:spcAft>
              </a:pPr>
              <a:r>
                <a:rPr lang="en-US" sz="1400" i="1" dirty="0" smtClean="0"/>
                <a:t>D</a:t>
              </a:r>
              <a:r>
                <a:rPr lang="en-US" sz="1400" dirty="0" smtClean="0"/>
                <a:t> = </a:t>
              </a:r>
              <a:r>
                <a:rPr lang="en-US" sz="1400" dirty="0" smtClean="0"/>
                <a:t>690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a:t>
              </a:r>
              <a:r>
                <a:rPr lang="en-US" sz="1400" dirty="0" smtClean="0"/>
                <a:t>–4.1 </a:t>
              </a:r>
              <a:r>
                <a:rPr lang="en-US" sz="1400" dirty="0" smtClean="0"/>
                <a:t>mm</a:t>
              </a:r>
            </a:p>
            <a:p>
              <a:pPr>
                <a:spcAft>
                  <a:spcPts val="200"/>
                </a:spcAft>
              </a:pPr>
              <a:r>
                <a:rPr lang="en-US" sz="1400" dirty="0" smtClean="0"/>
                <a:t>Figure </a:t>
              </a:r>
              <a:r>
                <a:rPr lang="en-US" sz="1400" dirty="0" smtClean="0"/>
                <a:t>5.9</a:t>
              </a:r>
              <a:endParaRPr lang="en-US" sz="1400" dirty="0" smtClean="0"/>
            </a:p>
          </p:txBody>
        </p:sp>
      </p:grpSp>
      <p:grpSp>
        <p:nvGrpSpPr>
          <p:cNvPr id="11" name="Group 10"/>
          <p:cNvGrpSpPr/>
          <p:nvPr/>
        </p:nvGrpSpPr>
        <p:grpSpPr>
          <a:xfrm>
            <a:off x="3372930" y="5731192"/>
            <a:ext cx="3141526" cy="1031779"/>
            <a:chOff x="3185784" y="5670810"/>
            <a:chExt cx="3141526" cy="1031779"/>
          </a:xfrm>
        </p:grpSpPr>
        <p:sp>
          <p:nvSpPr>
            <p:cNvPr id="12" name="TextBox 11"/>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13" name="TextBox 12"/>
            <p:cNvSpPr txBox="1"/>
            <p:nvPr/>
          </p:nvSpPr>
          <p:spPr>
            <a:xfrm>
              <a:off x="4321696" y="5671538"/>
              <a:ext cx="2005614"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4,510 </a:t>
              </a:r>
              <a:r>
                <a:rPr lang="en-US" sz="1400" dirty="0" smtClean="0"/>
                <a:t>fps</a:t>
              </a:r>
            </a:p>
            <a:p>
              <a:pPr>
                <a:spcAft>
                  <a:spcPts val="200"/>
                </a:spcAft>
              </a:pPr>
              <a:r>
                <a:rPr lang="en-US" sz="1400" dirty="0" smtClean="0"/>
                <a:t>33 fps (</a:t>
              </a:r>
              <a:r>
                <a:rPr lang="en-US" sz="1400" dirty="0" smtClean="0"/>
                <a:t>1/137</a:t>
              </a:r>
              <a:r>
                <a:rPr lang="en-US" sz="1400" baseline="30000" dirty="0" smtClean="0"/>
                <a:t>th</a:t>
              </a:r>
              <a:r>
                <a:rPr lang="en-US" sz="1400" dirty="0" smtClean="0"/>
                <a:t> </a:t>
              </a:r>
              <a:r>
                <a:rPr lang="en-US" sz="1400" dirty="0" smtClean="0"/>
                <a:t>real time)</a:t>
              </a:r>
            </a:p>
            <a:p>
              <a:pPr>
                <a:spcAft>
                  <a:spcPts val="200"/>
                </a:spcAft>
              </a:pPr>
              <a:r>
                <a:rPr lang="en-US" sz="1400" dirty="0" smtClean="0"/>
                <a:t>5.8 </a:t>
              </a:r>
              <a:r>
                <a:rPr lang="en-US" sz="1400" dirty="0" smtClean="0"/>
                <a:t>s </a:t>
              </a:r>
              <a:r>
                <a:rPr lang="en-US" sz="1400" dirty="0" smtClean="0"/>
                <a:t>(192 </a:t>
              </a:r>
              <a:r>
                <a:rPr lang="en-US" sz="1400" dirty="0" smtClean="0"/>
                <a:t>frames)</a:t>
              </a:r>
            </a:p>
          </p:txBody>
        </p:sp>
      </p:gr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733" y="3327512"/>
            <a:ext cx="10965600" cy="2417613"/>
          </a:xfrm>
          <a:prstGeom prst="rect">
            <a:avLst/>
          </a:prstGeom>
        </p:spPr>
      </p:pic>
      <p:sp>
        <p:nvSpPr>
          <p:cNvPr id="14" name="TextBox 13"/>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This image sequence shows a smaller droplet with the same incoming trajectory at a higher channel Reynolds number.  The droplet extends the droplet more strongly, producing seven daughter droplets via successive </a:t>
            </a:r>
            <a:r>
              <a:rPr lang="en-US" sz="1400" dirty="0" err="1" smtClean="0"/>
              <a:t>elongative</a:t>
            </a:r>
            <a:r>
              <a:rPr lang="en-US" sz="1400" dirty="0" smtClean="0"/>
              <a:t> end-pinching.</a:t>
            </a:r>
            <a:endParaRPr lang="en-US" sz="1400" dirty="0" smtClean="0"/>
          </a:p>
          <a:p>
            <a:pPr>
              <a:spcAft>
                <a:spcPts val="200"/>
              </a:spcAft>
            </a:pPr>
            <a:endParaRPr lang="en-US" sz="1400" dirty="0" smtClean="0"/>
          </a:p>
        </p:txBody>
      </p:sp>
      <p:sp>
        <p:nvSpPr>
          <p:cNvPr id="5" name="Slide Number Placeholder 4"/>
          <p:cNvSpPr>
            <a:spLocks noGrp="1"/>
          </p:cNvSpPr>
          <p:nvPr>
            <p:ph type="sldNum" sz="quarter" idx="12"/>
          </p:nvPr>
        </p:nvSpPr>
        <p:spPr/>
        <p:txBody>
          <a:bodyPr/>
          <a:lstStyle/>
          <a:p>
            <a:fld id="{4CBC5EC3-2DA9-4BA5-BCE2-B2C812E8996A}" type="slidenum">
              <a:rPr lang="en-US" smtClean="0"/>
              <a:t>10</a:t>
            </a:fld>
            <a:endParaRPr lang="en-US"/>
          </a:p>
        </p:txBody>
      </p:sp>
    </p:spTree>
    <p:extLst>
      <p:ext uri="{BB962C8B-B14F-4D97-AF65-F5344CB8AC3E}">
        <p14:creationId xmlns:p14="http://schemas.microsoft.com/office/powerpoint/2010/main" val="2425884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Breakage of Single Droplets in 2-D Inertial Flows</a:t>
            </a:r>
            <a:r>
              <a:rPr lang="en-US" dirty="0"/>
              <a:t/>
            </a:r>
            <a:br>
              <a:rPr lang="en-US" dirty="0"/>
            </a:br>
            <a:r>
              <a:rPr lang="en-US" sz="2200" dirty="0" smtClean="0"/>
              <a:t>Supplementary Droplet Break-up Video</a:t>
            </a:r>
            <a:endParaRPr lang="en-US" sz="2200" dirty="0"/>
          </a:p>
        </p:txBody>
      </p:sp>
      <p:sp>
        <p:nvSpPr>
          <p:cNvPr id="7" name="TextBox 6"/>
          <p:cNvSpPr txBox="1"/>
          <p:nvPr/>
        </p:nvSpPr>
        <p:spPr>
          <a:xfrm>
            <a:off x="2400657" y="1412776"/>
            <a:ext cx="4331583" cy="400110"/>
          </a:xfrm>
          <a:prstGeom prst="rect">
            <a:avLst/>
          </a:prstGeom>
          <a:noFill/>
        </p:spPr>
        <p:txBody>
          <a:bodyPr wrap="square" rtlCol="0">
            <a:spAutoFit/>
          </a:bodyPr>
          <a:lstStyle/>
          <a:p>
            <a:pPr algn="ctr"/>
            <a:r>
              <a:rPr lang="en-US" sz="2000" b="1" dirty="0" smtClean="0">
                <a:solidFill>
                  <a:srgbClr val="FF0000"/>
                </a:solidFill>
              </a:rPr>
              <a:t>Erosion </a:t>
            </a:r>
            <a:r>
              <a:rPr lang="en-US" sz="2000" b="1" dirty="0" smtClean="0">
                <a:solidFill>
                  <a:srgbClr val="FF0000"/>
                </a:solidFill>
              </a:rPr>
              <a:t>Break-up</a:t>
            </a:r>
            <a:endParaRPr lang="en-US" sz="2000" b="1" dirty="0">
              <a:solidFill>
                <a:srgbClr val="FF0000"/>
              </a:solidFill>
            </a:endParaRPr>
          </a:p>
        </p:txBody>
      </p:sp>
      <p:grpSp>
        <p:nvGrpSpPr>
          <p:cNvPr id="8" name="Group 7"/>
          <p:cNvGrpSpPr/>
          <p:nvPr/>
        </p:nvGrpSpPr>
        <p:grpSpPr>
          <a:xfrm>
            <a:off x="333840" y="1802977"/>
            <a:ext cx="3683388" cy="1513963"/>
            <a:chOff x="4367598" y="1700808"/>
            <a:chExt cx="3683388" cy="1513963"/>
          </a:xfrm>
        </p:grpSpPr>
        <p:sp>
          <p:nvSpPr>
            <p:cNvPr id="9" name="TextBox 8"/>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10" name="TextBox 9"/>
            <p:cNvSpPr txBox="1"/>
            <p:nvPr/>
          </p:nvSpPr>
          <p:spPr>
            <a:xfrm>
              <a:off x="5940152" y="1701536"/>
              <a:ext cx="2110834"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a:t>
              </a:r>
              <a:r>
                <a:rPr lang="en-US" sz="1400" b="1" dirty="0" smtClean="0"/>
                <a:t>330 </a:t>
              </a:r>
              <a:r>
                <a:rPr lang="en-US" sz="1400" b="1" dirty="0" smtClean="0"/>
                <a:t>(Laminar)</a:t>
              </a:r>
              <a:endParaRPr lang="en-US" sz="1400" b="1" dirty="0"/>
            </a:p>
            <a:p>
              <a:pPr>
                <a:spcAft>
                  <a:spcPts val="200"/>
                </a:spcAft>
              </a:pPr>
              <a:r>
                <a:rPr lang="en-US" sz="1400" dirty="0" smtClean="0"/>
                <a:t>CO70FG (</a:t>
              </a:r>
              <a:r>
                <a:rPr lang="el-GR" sz="1400" i="1" dirty="0" smtClean="0"/>
                <a:t>μ</a:t>
              </a:r>
              <a:r>
                <a:rPr lang="en-US" sz="1400" i="1" baseline="-25000" dirty="0" smtClean="0"/>
                <a:t>c</a:t>
              </a:r>
              <a:r>
                <a:rPr lang="en-US" sz="1400" dirty="0" smtClean="0"/>
                <a:t> = 0.0202 Pa-s)</a:t>
              </a:r>
            </a:p>
            <a:p>
              <a:pPr>
                <a:spcAft>
                  <a:spcPts val="200"/>
                </a:spcAft>
              </a:pPr>
              <a:r>
                <a:rPr lang="en-US" sz="1400" dirty="0" smtClean="0"/>
                <a:t>Water</a:t>
              </a:r>
            </a:p>
            <a:p>
              <a:pPr>
                <a:spcAft>
                  <a:spcPts val="200"/>
                </a:spcAft>
              </a:pPr>
              <a:r>
                <a:rPr lang="en-US" sz="1400" i="1" dirty="0" smtClean="0"/>
                <a:t>D</a:t>
              </a:r>
              <a:r>
                <a:rPr lang="en-US" sz="1400" dirty="0" smtClean="0"/>
                <a:t> = </a:t>
              </a:r>
              <a:r>
                <a:rPr lang="en-US" sz="1400" dirty="0" smtClean="0"/>
                <a:t>930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a:t>
              </a:r>
              <a:r>
                <a:rPr lang="en-US" sz="1400" dirty="0" smtClean="0"/>
                <a:t>2.7 </a:t>
              </a:r>
              <a:r>
                <a:rPr lang="en-US" sz="1400" dirty="0" smtClean="0"/>
                <a:t>mm</a:t>
              </a:r>
            </a:p>
            <a:p>
              <a:pPr>
                <a:spcAft>
                  <a:spcPts val="200"/>
                </a:spcAft>
              </a:pPr>
              <a:r>
                <a:rPr lang="en-US" sz="1400" dirty="0" smtClean="0"/>
                <a:t>Figure </a:t>
              </a:r>
              <a:r>
                <a:rPr lang="en-US" sz="1400" dirty="0" smtClean="0"/>
                <a:t>5.10</a:t>
              </a:r>
              <a:endParaRPr lang="en-US" sz="1400" dirty="0" smtClean="0"/>
            </a:p>
          </p:txBody>
        </p:sp>
      </p:grpSp>
      <p:grpSp>
        <p:nvGrpSpPr>
          <p:cNvPr id="11" name="Group 10"/>
          <p:cNvGrpSpPr/>
          <p:nvPr/>
        </p:nvGrpSpPr>
        <p:grpSpPr>
          <a:xfrm>
            <a:off x="3372930" y="5731192"/>
            <a:ext cx="3050154" cy="1031779"/>
            <a:chOff x="3185784" y="5670810"/>
            <a:chExt cx="3050154" cy="1031779"/>
          </a:xfrm>
        </p:grpSpPr>
        <p:sp>
          <p:nvSpPr>
            <p:cNvPr id="12" name="TextBox 11"/>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13" name="TextBox 12"/>
            <p:cNvSpPr txBox="1"/>
            <p:nvPr/>
          </p:nvSpPr>
          <p:spPr>
            <a:xfrm>
              <a:off x="4321696" y="5671538"/>
              <a:ext cx="1914242"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2,500 </a:t>
              </a:r>
              <a:r>
                <a:rPr lang="en-US" sz="1400" dirty="0" smtClean="0"/>
                <a:t>fps</a:t>
              </a:r>
            </a:p>
            <a:p>
              <a:pPr>
                <a:spcAft>
                  <a:spcPts val="200"/>
                </a:spcAft>
              </a:pPr>
              <a:r>
                <a:rPr lang="en-US" sz="1400" dirty="0" smtClean="0"/>
                <a:t>33 fps (</a:t>
              </a:r>
              <a:r>
                <a:rPr lang="en-US" sz="1400" dirty="0" smtClean="0"/>
                <a:t>1/76</a:t>
              </a:r>
              <a:r>
                <a:rPr lang="en-US" sz="1400" baseline="30000" dirty="0" smtClean="0"/>
                <a:t>th</a:t>
              </a:r>
              <a:r>
                <a:rPr lang="en-US" sz="1400" dirty="0" smtClean="0"/>
                <a:t> </a:t>
              </a:r>
              <a:r>
                <a:rPr lang="en-US" sz="1400" dirty="0" smtClean="0"/>
                <a:t>real time)</a:t>
              </a:r>
            </a:p>
            <a:p>
              <a:pPr>
                <a:spcAft>
                  <a:spcPts val="200"/>
                </a:spcAft>
              </a:pPr>
              <a:r>
                <a:rPr lang="en-US" sz="1400" dirty="0" smtClean="0"/>
                <a:t>5.1 </a:t>
              </a:r>
              <a:r>
                <a:rPr lang="en-US" sz="1400" dirty="0" smtClean="0"/>
                <a:t>s </a:t>
              </a:r>
              <a:r>
                <a:rPr lang="en-US" sz="1400" dirty="0" smtClean="0"/>
                <a:t>(170 </a:t>
              </a:r>
              <a:r>
                <a:rPr lang="en-US" sz="1400" dirty="0" smtClean="0"/>
                <a:t>frames)</a:t>
              </a:r>
            </a:p>
          </p:txBody>
        </p:sp>
      </p:grpSp>
      <p:sp>
        <p:nvSpPr>
          <p:cNvPr id="14" name="TextBox 13"/>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Under conditions with relatively moderate Weber number, the fluid inside the droplet redistributes easily and limits the formation of a bulb at the trailing end.  The thin tail that forms can still break into tiny droplets.  In this case, two droplets are produced from this tail.</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070" y="3306911"/>
            <a:ext cx="10512000" cy="2374369"/>
          </a:xfrm>
          <a:prstGeom prst="rect">
            <a:avLst/>
          </a:prstGeom>
        </p:spPr>
      </p:pic>
      <p:sp>
        <p:nvSpPr>
          <p:cNvPr id="17" name="Slide Number Placeholder 16"/>
          <p:cNvSpPr>
            <a:spLocks noGrp="1"/>
          </p:cNvSpPr>
          <p:nvPr>
            <p:ph type="sldNum" sz="quarter" idx="12"/>
          </p:nvPr>
        </p:nvSpPr>
        <p:spPr/>
        <p:txBody>
          <a:bodyPr/>
          <a:lstStyle/>
          <a:p>
            <a:fld id="{4CBC5EC3-2DA9-4BA5-BCE2-B2C812E8996A}" type="slidenum">
              <a:rPr lang="en-US" smtClean="0"/>
              <a:t>11</a:t>
            </a:fld>
            <a:endParaRPr lang="en-US"/>
          </a:p>
        </p:txBody>
      </p:sp>
    </p:spTree>
    <p:extLst>
      <p:ext uri="{BB962C8B-B14F-4D97-AF65-F5344CB8AC3E}">
        <p14:creationId xmlns:p14="http://schemas.microsoft.com/office/powerpoint/2010/main" val="39400755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Breakage of Single Droplets in 2-D Inertial Flows</a:t>
            </a:r>
            <a:r>
              <a:rPr lang="en-US" dirty="0"/>
              <a:t/>
            </a:r>
            <a:br>
              <a:rPr lang="en-US" dirty="0"/>
            </a:br>
            <a:r>
              <a:rPr lang="en-US" sz="2200" dirty="0" smtClean="0"/>
              <a:t>Supplementary Droplet Break-up Video</a:t>
            </a:r>
            <a:endParaRPr lang="en-US" sz="2200" dirty="0"/>
          </a:p>
        </p:txBody>
      </p:sp>
      <p:sp>
        <p:nvSpPr>
          <p:cNvPr id="7" name="TextBox 6"/>
          <p:cNvSpPr txBox="1"/>
          <p:nvPr/>
        </p:nvSpPr>
        <p:spPr>
          <a:xfrm>
            <a:off x="2400657" y="1412776"/>
            <a:ext cx="4331583" cy="400110"/>
          </a:xfrm>
          <a:prstGeom prst="rect">
            <a:avLst/>
          </a:prstGeom>
          <a:noFill/>
        </p:spPr>
        <p:txBody>
          <a:bodyPr wrap="square" rtlCol="0">
            <a:spAutoFit/>
          </a:bodyPr>
          <a:lstStyle/>
          <a:p>
            <a:pPr algn="ctr"/>
            <a:r>
              <a:rPr lang="en-US" sz="2000" b="1" dirty="0" smtClean="0">
                <a:solidFill>
                  <a:srgbClr val="FF0000"/>
                </a:solidFill>
              </a:rPr>
              <a:t>Combination of Fracture and Erosion</a:t>
            </a:r>
            <a:endParaRPr lang="en-US" sz="2000" b="1" dirty="0">
              <a:solidFill>
                <a:srgbClr val="FF0000"/>
              </a:solidFill>
            </a:endParaRPr>
          </a:p>
        </p:txBody>
      </p:sp>
      <p:grpSp>
        <p:nvGrpSpPr>
          <p:cNvPr id="8" name="Group 7"/>
          <p:cNvGrpSpPr/>
          <p:nvPr/>
        </p:nvGrpSpPr>
        <p:grpSpPr>
          <a:xfrm>
            <a:off x="333840" y="1802977"/>
            <a:ext cx="3683388" cy="1513963"/>
            <a:chOff x="4367598" y="1700808"/>
            <a:chExt cx="3683388" cy="1513963"/>
          </a:xfrm>
        </p:grpSpPr>
        <p:sp>
          <p:nvSpPr>
            <p:cNvPr id="9" name="TextBox 8"/>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10" name="TextBox 9"/>
            <p:cNvSpPr txBox="1"/>
            <p:nvPr/>
          </p:nvSpPr>
          <p:spPr>
            <a:xfrm>
              <a:off x="5940152" y="1701536"/>
              <a:ext cx="2110834"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a:t>
              </a:r>
              <a:r>
                <a:rPr lang="en-US" sz="1400" b="1" dirty="0" smtClean="0"/>
                <a:t>450 </a:t>
              </a:r>
              <a:r>
                <a:rPr lang="en-US" sz="1400" b="1" dirty="0" smtClean="0"/>
                <a:t>(Laminar)</a:t>
              </a:r>
              <a:endParaRPr lang="en-US" sz="1400" b="1" dirty="0"/>
            </a:p>
            <a:p>
              <a:pPr>
                <a:spcAft>
                  <a:spcPts val="200"/>
                </a:spcAft>
              </a:pPr>
              <a:r>
                <a:rPr lang="en-US" sz="1400" dirty="0" smtClean="0"/>
                <a:t>CO70FG (</a:t>
              </a:r>
              <a:r>
                <a:rPr lang="el-GR" sz="1400" i="1" dirty="0" smtClean="0"/>
                <a:t>μ</a:t>
              </a:r>
              <a:r>
                <a:rPr lang="en-US" sz="1400" i="1" baseline="-25000" dirty="0" smtClean="0"/>
                <a:t>c</a:t>
              </a:r>
              <a:r>
                <a:rPr lang="en-US" sz="1400" dirty="0" smtClean="0"/>
                <a:t> = 0.0202 Pa-s)</a:t>
              </a:r>
            </a:p>
            <a:p>
              <a:pPr>
                <a:spcAft>
                  <a:spcPts val="200"/>
                </a:spcAft>
              </a:pPr>
              <a:r>
                <a:rPr lang="en-US" sz="1400" dirty="0" smtClean="0"/>
                <a:t>Water</a:t>
              </a:r>
            </a:p>
            <a:p>
              <a:pPr>
                <a:spcAft>
                  <a:spcPts val="200"/>
                </a:spcAft>
              </a:pPr>
              <a:r>
                <a:rPr lang="en-US" sz="1400" i="1" dirty="0" smtClean="0"/>
                <a:t>D</a:t>
              </a:r>
              <a:r>
                <a:rPr lang="en-US" sz="1400" dirty="0" smtClean="0"/>
                <a:t> = </a:t>
              </a:r>
              <a:r>
                <a:rPr lang="en-US" sz="1400" dirty="0" smtClean="0"/>
                <a:t>730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a:t>
              </a:r>
              <a:r>
                <a:rPr lang="en-US" sz="1400" dirty="0" smtClean="0"/>
                <a:t>–2.2 </a:t>
              </a:r>
              <a:r>
                <a:rPr lang="en-US" sz="1400" dirty="0" smtClean="0"/>
                <a:t>mm</a:t>
              </a:r>
            </a:p>
            <a:p>
              <a:pPr>
                <a:spcAft>
                  <a:spcPts val="200"/>
                </a:spcAft>
              </a:pPr>
              <a:r>
                <a:rPr lang="en-US" sz="1400" dirty="0" smtClean="0"/>
                <a:t>Figure </a:t>
              </a:r>
              <a:r>
                <a:rPr lang="en-US" sz="1400" dirty="0" smtClean="0"/>
                <a:t>5.11</a:t>
              </a:r>
              <a:endParaRPr lang="en-US" sz="1400" dirty="0" smtClean="0"/>
            </a:p>
          </p:txBody>
        </p:sp>
      </p:grpSp>
      <p:grpSp>
        <p:nvGrpSpPr>
          <p:cNvPr id="11" name="Group 10"/>
          <p:cNvGrpSpPr/>
          <p:nvPr/>
        </p:nvGrpSpPr>
        <p:grpSpPr>
          <a:xfrm>
            <a:off x="3372930" y="5731192"/>
            <a:ext cx="3050154" cy="1031779"/>
            <a:chOff x="3185784" y="5670810"/>
            <a:chExt cx="3050154" cy="1031779"/>
          </a:xfrm>
        </p:grpSpPr>
        <p:sp>
          <p:nvSpPr>
            <p:cNvPr id="12" name="TextBox 11"/>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13" name="TextBox 12"/>
            <p:cNvSpPr txBox="1"/>
            <p:nvPr/>
          </p:nvSpPr>
          <p:spPr>
            <a:xfrm>
              <a:off x="4321696" y="5671538"/>
              <a:ext cx="1914242"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3,380 </a:t>
              </a:r>
              <a:r>
                <a:rPr lang="en-US" sz="1400" dirty="0" smtClean="0"/>
                <a:t>fps</a:t>
              </a:r>
            </a:p>
            <a:p>
              <a:pPr>
                <a:spcAft>
                  <a:spcPts val="200"/>
                </a:spcAft>
              </a:pPr>
              <a:r>
                <a:rPr lang="en-US" sz="1400" dirty="0" smtClean="0"/>
                <a:t>6 </a:t>
              </a:r>
              <a:r>
                <a:rPr lang="en-US" sz="1400" dirty="0" smtClean="0"/>
                <a:t>fps (</a:t>
              </a:r>
              <a:r>
                <a:rPr lang="en-US" sz="1400" dirty="0" smtClean="0"/>
                <a:t>1/563</a:t>
              </a:r>
              <a:r>
                <a:rPr lang="en-US" sz="1400" baseline="30000" dirty="0" smtClean="0"/>
                <a:t>th</a:t>
              </a:r>
              <a:r>
                <a:rPr lang="en-US" sz="1400" dirty="0" smtClean="0"/>
                <a:t> </a:t>
              </a:r>
              <a:r>
                <a:rPr lang="en-US" sz="1400" dirty="0" smtClean="0"/>
                <a:t>real time)</a:t>
              </a:r>
            </a:p>
            <a:p>
              <a:pPr>
                <a:spcAft>
                  <a:spcPts val="200"/>
                </a:spcAft>
              </a:pPr>
              <a:r>
                <a:rPr lang="en-US" sz="1400" dirty="0" smtClean="0"/>
                <a:t>6.3 </a:t>
              </a:r>
              <a:r>
                <a:rPr lang="en-US" sz="1400" dirty="0" smtClean="0"/>
                <a:t>s </a:t>
              </a:r>
              <a:r>
                <a:rPr lang="en-US" sz="1400" dirty="0" smtClean="0"/>
                <a:t>(37 </a:t>
              </a:r>
              <a:r>
                <a:rPr lang="en-US" sz="1400" dirty="0" smtClean="0"/>
                <a:t>frames)</a:t>
              </a:r>
            </a:p>
          </p:txBody>
        </p:sp>
      </p:grpSp>
      <p:sp>
        <p:nvSpPr>
          <p:cNvPr id="14" name="TextBox 13"/>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This video shows both successive erosion and fracture mechanisms at a slower rate, allowing for a clearer view of the break-up details.  The thin elongated tail produces five tiny daughter droplets before the main region of the droplet fractures successively twice from each end.</a:t>
            </a:r>
            <a:endParaRPr lang="en-US" sz="1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784" y="3293968"/>
            <a:ext cx="9360000" cy="2421064"/>
          </a:xfrm>
          <a:prstGeom prst="rect">
            <a:avLst/>
          </a:prstGeom>
        </p:spPr>
      </p:pic>
      <p:sp>
        <p:nvSpPr>
          <p:cNvPr id="5" name="Slide Number Placeholder 4"/>
          <p:cNvSpPr>
            <a:spLocks noGrp="1"/>
          </p:cNvSpPr>
          <p:nvPr>
            <p:ph type="sldNum" sz="quarter" idx="12"/>
          </p:nvPr>
        </p:nvSpPr>
        <p:spPr/>
        <p:txBody>
          <a:bodyPr/>
          <a:lstStyle/>
          <a:p>
            <a:fld id="{4CBC5EC3-2DA9-4BA5-BCE2-B2C812E8996A}" type="slidenum">
              <a:rPr lang="en-US" smtClean="0"/>
              <a:t>12</a:t>
            </a:fld>
            <a:endParaRPr lang="en-US"/>
          </a:p>
        </p:txBody>
      </p:sp>
    </p:spTree>
    <p:extLst>
      <p:ext uri="{BB962C8B-B14F-4D97-AF65-F5344CB8AC3E}">
        <p14:creationId xmlns:p14="http://schemas.microsoft.com/office/powerpoint/2010/main" val="40694616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Breakage of Single Droplets in 2-D Inertial Flows</a:t>
            </a:r>
            <a:br>
              <a:rPr lang="en-US" sz="2400" dirty="0"/>
            </a:br>
            <a:r>
              <a:rPr lang="en-US" sz="2000" dirty="0" smtClean="0"/>
              <a:t>Supplementary Droplet Break-up Video</a:t>
            </a:r>
            <a:endParaRPr lang="en-US" sz="2000" dirty="0"/>
          </a:p>
        </p:txBody>
      </p:sp>
      <p:sp>
        <p:nvSpPr>
          <p:cNvPr id="4" name="TextBox 3"/>
          <p:cNvSpPr txBox="1"/>
          <p:nvPr/>
        </p:nvSpPr>
        <p:spPr>
          <a:xfrm>
            <a:off x="1956852" y="1412776"/>
            <a:ext cx="5227706" cy="400110"/>
          </a:xfrm>
          <a:prstGeom prst="rect">
            <a:avLst/>
          </a:prstGeom>
          <a:noFill/>
        </p:spPr>
        <p:txBody>
          <a:bodyPr wrap="square" rtlCol="0">
            <a:spAutoFit/>
          </a:bodyPr>
          <a:lstStyle/>
          <a:p>
            <a:pPr algn="ctr"/>
            <a:r>
              <a:rPr lang="en-US" sz="2000" b="1" dirty="0" smtClean="0">
                <a:solidFill>
                  <a:srgbClr val="FF0000"/>
                </a:solidFill>
              </a:rPr>
              <a:t>Initial Binary Break-up </a:t>
            </a:r>
            <a:r>
              <a:rPr lang="en-US" sz="2000" b="1" dirty="0">
                <a:solidFill>
                  <a:srgbClr val="FF0000"/>
                </a:solidFill>
              </a:rPr>
              <a:t>at </a:t>
            </a:r>
            <a:r>
              <a:rPr lang="en-US" sz="2000" b="1" dirty="0" smtClean="0">
                <a:solidFill>
                  <a:srgbClr val="FF0000"/>
                </a:solidFill>
              </a:rPr>
              <a:t>Trailing Edge </a:t>
            </a:r>
            <a:r>
              <a:rPr lang="en-US" sz="2000" b="1" dirty="0">
                <a:solidFill>
                  <a:srgbClr val="FF0000"/>
                </a:solidFill>
              </a:rPr>
              <a:t>of </a:t>
            </a:r>
            <a:r>
              <a:rPr lang="en-US" sz="2000" b="1" dirty="0" smtClean="0">
                <a:solidFill>
                  <a:srgbClr val="FF0000"/>
                </a:solidFill>
              </a:rPr>
              <a:t>Orifice</a:t>
            </a:r>
            <a:endParaRPr lang="en-US" sz="2000" b="1" dirty="0">
              <a:solidFill>
                <a:srgbClr val="FF0000"/>
              </a:solidFill>
            </a:endParaRPr>
          </a:p>
        </p:txBody>
      </p:sp>
      <p:grpSp>
        <p:nvGrpSpPr>
          <p:cNvPr id="10" name="Group 9"/>
          <p:cNvGrpSpPr/>
          <p:nvPr/>
        </p:nvGrpSpPr>
        <p:grpSpPr>
          <a:xfrm>
            <a:off x="333840" y="1802977"/>
            <a:ext cx="3604777" cy="1513963"/>
            <a:chOff x="4367598" y="1700808"/>
            <a:chExt cx="3604777" cy="1513963"/>
          </a:xfrm>
        </p:grpSpPr>
        <p:sp>
          <p:nvSpPr>
            <p:cNvPr id="5" name="TextBox 4"/>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6" name="TextBox 5"/>
            <p:cNvSpPr txBox="1"/>
            <p:nvPr/>
          </p:nvSpPr>
          <p:spPr>
            <a:xfrm>
              <a:off x="5940152" y="1701536"/>
              <a:ext cx="2032223"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10,000 (Turbulent)</a:t>
              </a:r>
              <a:endParaRPr lang="en-US" sz="1400" b="1" dirty="0"/>
            </a:p>
            <a:p>
              <a:pPr>
                <a:spcAft>
                  <a:spcPts val="200"/>
                </a:spcAft>
              </a:pPr>
              <a:r>
                <a:rPr lang="en-US" sz="1400" dirty="0" smtClean="0"/>
                <a:t>Water</a:t>
              </a:r>
            </a:p>
            <a:p>
              <a:pPr>
                <a:spcAft>
                  <a:spcPts val="200"/>
                </a:spcAft>
              </a:pPr>
              <a:r>
                <a:rPr lang="en-US" sz="1400" dirty="0" smtClean="0"/>
                <a:t>Oil (CO70FG)</a:t>
              </a:r>
            </a:p>
            <a:p>
              <a:pPr>
                <a:spcAft>
                  <a:spcPts val="200"/>
                </a:spcAft>
              </a:pPr>
              <a:r>
                <a:rPr lang="en-US" sz="1400" i="1" dirty="0" smtClean="0"/>
                <a:t>D</a:t>
              </a:r>
              <a:r>
                <a:rPr lang="en-US" sz="1400" dirty="0" smtClean="0"/>
                <a:t> = 750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3.0 mm</a:t>
              </a:r>
            </a:p>
            <a:p>
              <a:pPr>
                <a:spcAft>
                  <a:spcPts val="200"/>
                </a:spcAft>
              </a:pPr>
              <a:r>
                <a:rPr lang="en-US" sz="1400" dirty="0" smtClean="0"/>
                <a:t>Figure 4.7</a:t>
              </a:r>
            </a:p>
          </p:txBody>
        </p:sp>
      </p:grpSp>
      <p:grpSp>
        <p:nvGrpSpPr>
          <p:cNvPr id="11" name="Group 10"/>
          <p:cNvGrpSpPr/>
          <p:nvPr/>
        </p:nvGrpSpPr>
        <p:grpSpPr>
          <a:xfrm>
            <a:off x="3372930" y="5731192"/>
            <a:ext cx="3141526" cy="1031779"/>
            <a:chOff x="3185784" y="5670810"/>
            <a:chExt cx="3141526" cy="1031779"/>
          </a:xfrm>
        </p:grpSpPr>
        <p:sp>
          <p:nvSpPr>
            <p:cNvPr id="7" name="TextBox 6"/>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8" name="TextBox 7"/>
            <p:cNvSpPr txBox="1"/>
            <p:nvPr/>
          </p:nvSpPr>
          <p:spPr>
            <a:xfrm>
              <a:off x="4321696" y="5671538"/>
              <a:ext cx="2005614"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1,000 fps</a:t>
              </a:r>
            </a:p>
            <a:p>
              <a:pPr>
                <a:spcAft>
                  <a:spcPts val="200"/>
                </a:spcAft>
              </a:pPr>
              <a:r>
                <a:rPr lang="en-US" sz="1400" dirty="0"/>
                <a:t>1</a:t>
              </a:r>
              <a:r>
                <a:rPr lang="en-US" sz="1400" dirty="0" smtClean="0"/>
                <a:t>0 fps (1/100</a:t>
              </a:r>
              <a:r>
                <a:rPr lang="en-US" sz="1400" baseline="30000" dirty="0" smtClean="0"/>
                <a:t>th</a:t>
              </a:r>
              <a:r>
                <a:rPr lang="en-US" sz="1400" dirty="0" smtClean="0"/>
                <a:t> real time)</a:t>
              </a:r>
            </a:p>
            <a:p>
              <a:pPr>
                <a:spcAft>
                  <a:spcPts val="200"/>
                </a:spcAft>
              </a:pPr>
              <a:r>
                <a:rPr lang="en-US" sz="1400" dirty="0" smtClean="0"/>
                <a:t>6.0 s (60 frames)</a:t>
              </a:r>
            </a:p>
          </p:txBody>
        </p:sp>
      </p:grpSp>
      <p:sp>
        <p:nvSpPr>
          <p:cNvPr id="12" name="TextBox 11"/>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This droplet extends to a moderate extent and, initially, breaks into two primary daughter droplets and no satellites.  The daughters remain in the edge of the orifice jet, resulting in subsequent breakage events.</a:t>
            </a:r>
            <a:endParaRPr lang="en-US" sz="1400" dirty="0" smtClean="0"/>
          </a:p>
        </p:txBody>
      </p:sp>
      <p:pic>
        <p:nvPicPr>
          <p:cNvPr id="2050" name="Picture 2" descr="E:\Projects\Brkg Drop\Contraction Flow Exp\Animations_Turbulent\Re10000\Oil_Re10000_Run04_Drop10.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5279" y="3369728"/>
            <a:ext cx="8992800" cy="2276303"/>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p:cNvSpPr>
            <a:spLocks noGrp="1"/>
          </p:cNvSpPr>
          <p:nvPr>
            <p:ph type="sldNum" sz="quarter" idx="12"/>
          </p:nvPr>
        </p:nvSpPr>
        <p:spPr/>
        <p:txBody>
          <a:bodyPr/>
          <a:lstStyle/>
          <a:p>
            <a:fld id="{4CBC5EC3-2DA9-4BA5-BCE2-B2C812E8996A}" type="slidenum">
              <a:rPr lang="en-US" smtClean="0"/>
              <a:t>2</a:t>
            </a:fld>
            <a:endParaRPr lang="en-US"/>
          </a:p>
        </p:txBody>
      </p:sp>
    </p:spTree>
    <p:extLst>
      <p:ext uri="{BB962C8B-B14F-4D97-AF65-F5344CB8AC3E}">
        <p14:creationId xmlns:p14="http://schemas.microsoft.com/office/powerpoint/2010/main" val="4134076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Breakage of Single Droplets in 2-D Inertial Flows</a:t>
            </a:r>
            <a:br>
              <a:rPr lang="en-US" sz="2400" dirty="0"/>
            </a:br>
            <a:r>
              <a:rPr lang="en-US" sz="2000" dirty="0" smtClean="0"/>
              <a:t>Supplementary Droplet Break-up Video</a:t>
            </a:r>
            <a:endParaRPr lang="en-US" sz="2000" dirty="0"/>
          </a:p>
        </p:txBody>
      </p:sp>
      <p:pic>
        <p:nvPicPr>
          <p:cNvPr id="3" name="Picture 8" descr="C:\Users\Derrick\Dropbox\Research\AIChE 2017\Animations_Re10000\Oil_Re10000_Run04_Drop02.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3104" y="3369694"/>
            <a:ext cx="9000000" cy="22781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400657" y="1412776"/>
            <a:ext cx="4331583" cy="400110"/>
          </a:xfrm>
          <a:prstGeom prst="rect">
            <a:avLst/>
          </a:prstGeom>
          <a:noFill/>
        </p:spPr>
        <p:txBody>
          <a:bodyPr wrap="square" rtlCol="0">
            <a:spAutoFit/>
          </a:bodyPr>
          <a:lstStyle/>
          <a:p>
            <a:pPr algn="ctr"/>
            <a:r>
              <a:rPr lang="en-US" sz="2000" b="1" dirty="0">
                <a:solidFill>
                  <a:srgbClr val="FF0000"/>
                </a:solidFill>
              </a:rPr>
              <a:t>Break-up at </a:t>
            </a:r>
            <a:r>
              <a:rPr lang="en-US" sz="2000" b="1" dirty="0" smtClean="0">
                <a:solidFill>
                  <a:srgbClr val="FF0000"/>
                </a:solidFill>
              </a:rPr>
              <a:t>Trailing Edge </a:t>
            </a:r>
            <a:r>
              <a:rPr lang="en-US" sz="2000" b="1" dirty="0">
                <a:solidFill>
                  <a:srgbClr val="FF0000"/>
                </a:solidFill>
              </a:rPr>
              <a:t>of </a:t>
            </a:r>
            <a:r>
              <a:rPr lang="en-US" sz="2000" b="1" dirty="0" smtClean="0">
                <a:solidFill>
                  <a:srgbClr val="FF0000"/>
                </a:solidFill>
              </a:rPr>
              <a:t>Orifice</a:t>
            </a:r>
            <a:endParaRPr lang="en-US" sz="2000" b="1" dirty="0">
              <a:solidFill>
                <a:srgbClr val="FF0000"/>
              </a:solidFill>
            </a:endParaRPr>
          </a:p>
        </p:txBody>
      </p:sp>
      <p:grpSp>
        <p:nvGrpSpPr>
          <p:cNvPr id="10" name="Group 9"/>
          <p:cNvGrpSpPr/>
          <p:nvPr/>
        </p:nvGrpSpPr>
        <p:grpSpPr>
          <a:xfrm>
            <a:off x="333840" y="1802977"/>
            <a:ext cx="3604777" cy="1513963"/>
            <a:chOff x="4367598" y="1700808"/>
            <a:chExt cx="3604777" cy="1513963"/>
          </a:xfrm>
        </p:grpSpPr>
        <p:sp>
          <p:nvSpPr>
            <p:cNvPr id="5" name="TextBox 4"/>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6" name="TextBox 5"/>
            <p:cNvSpPr txBox="1"/>
            <p:nvPr/>
          </p:nvSpPr>
          <p:spPr>
            <a:xfrm>
              <a:off x="5940152" y="1701536"/>
              <a:ext cx="2032223"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10,000 (Turbulent)</a:t>
              </a:r>
              <a:endParaRPr lang="en-US" sz="1400" b="1" dirty="0"/>
            </a:p>
            <a:p>
              <a:pPr>
                <a:spcAft>
                  <a:spcPts val="200"/>
                </a:spcAft>
              </a:pPr>
              <a:r>
                <a:rPr lang="en-US" sz="1400" dirty="0" smtClean="0"/>
                <a:t>Water</a:t>
              </a:r>
            </a:p>
            <a:p>
              <a:pPr>
                <a:spcAft>
                  <a:spcPts val="200"/>
                </a:spcAft>
              </a:pPr>
              <a:r>
                <a:rPr lang="en-US" sz="1400" dirty="0" smtClean="0"/>
                <a:t>Oil (CO70FG)</a:t>
              </a:r>
            </a:p>
            <a:p>
              <a:pPr>
                <a:spcAft>
                  <a:spcPts val="200"/>
                </a:spcAft>
              </a:pPr>
              <a:r>
                <a:rPr lang="en-US" sz="1400" i="1" dirty="0" smtClean="0"/>
                <a:t>D</a:t>
              </a:r>
              <a:r>
                <a:rPr lang="en-US" sz="1400" dirty="0" smtClean="0"/>
                <a:t> = 760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3.4 mm</a:t>
              </a:r>
            </a:p>
            <a:p>
              <a:pPr>
                <a:spcAft>
                  <a:spcPts val="200"/>
                </a:spcAft>
              </a:pPr>
              <a:r>
                <a:rPr lang="en-US" sz="1400" dirty="0" smtClean="0"/>
                <a:t>Figure 4.8</a:t>
              </a:r>
            </a:p>
          </p:txBody>
        </p:sp>
      </p:grpSp>
      <p:grpSp>
        <p:nvGrpSpPr>
          <p:cNvPr id="11" name="Group 10"/>
          <p:cNvGrpSpPr/>
          <p:nvPr/>
        </p:nvGrpSpPr>
        <p:grpSpPr>
          <a:xfrm>
            <a:off x="3372930" y="5731192"/>
            <a:ext cx="3141526" cy="1031779"/>
            <a:chOff x="3185784" y="5670810"/>
            <a:chExt cx="3141526" cy="1031779"/>
          </a:xfrm>
        </p:grpSpPr>
        <p:sp>
          <p:nvSpPr>
            <p:cNvPr id="7" name="TextBox 6"/>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8" name="TextBox 7"/>
            <p:cNvSpPr txBox="1"/>
            <p:nvPr/>
          </p:nvSpPr>
          <p:spPr>
            <a:xfrm>
              <a:off x="4321696" y="5671538"/>
              <a:ext cx="2005614"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1,000 fps</a:t>
              </a:r>
            </a:p>
            <a:p>
              <a:pPr>
                <a:spcAft>
                  <a:spcPts val="200"/>
                </a:spcAft>
              </a:pPr>
              <a:r>
                <a:rPr lang="en-US" sz="1400" dirty="0"/>
                <a:t>1</a:t>
              </a:r>
              <a:r>
                <a:rPr lang="en-US" sz="1400" dirty="0" smtClean="0"/>
                <a:t>0 fps (1/100</a:t>
              </a:r>
              <a:r>
                <a:rPr lang="en-US" sz="1400" baseline="30000" dirty="0" smtClean="0"/>
                <a:t>th</a:t>
              </a:r>
              <a:r>
                <a:rPr lang="en-US" sz="1400" dirty="0" smtClean="0"/>
                <a:t> real time)</a:t>
              </a:r>
            </a:p>
            <a:p>
              <a:pPr>
                <a:spcAft>
                  <a:spcPts val="200"/>
                </a:spcAft>
              </a:pPr>
              <a:r>
                <a:rPr lang="en-US" sz="1400" dirty="0" smtClean="0"/>
                <a:t>7.1 s (71 frames)</a:t>
              </a:r>
            </a:p>
          </p:txBody>
        </p:sp>
      </p:grpSp>
      <p:sp>
        <p:nvSpPr>
          <p:cNvPr id="12" name="TextBox 11"/>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This droplet widens considerably as it passes through the orifice, causing a counter-clockwise tumbling motion that creates a folded shape.  A number of nodes form along the curve of the folded droplet, producing over six daughter droplets.</a:t>
            </a:r>
            <a:endParaRPr lang="en-US" sz="1400" dirty="0" smtClean="0"/>
          </a:p>
        </p:txBody>
      </p:sp>
      <p:sp>
        <p:nvSpPr>
          <p:cNvPr id="13" name="Slide Number Placeholder 12"/>
          <p:cNvSpPr>
            <a:spLocks noGrp="1"/>
          </p:cNvSpPr>
          <p:nvPr>
            <p:ph type="sldNum" sz="quarter" idx="12"/>
          </p:nvPr>
        </p:nvSpPr>
        <p:spPr/>
        <p:txBody>
          <a:bodyPr/>
          <a:lstStyle/>
          <a:p>
            <a:fld id="{4CBC5EC3-2DA9-4BA5-BCE2-B2C812E8996A}" type="slidenum">
              <a:rPr lang="en-US" smtClean="0"/>
              <a:t>3</a:t>
            </a:fld>
            <a:endParaRPr lang="en-US"/>
          </a:p>
        </p:txBody>
      </p:sp>
    </p:spTree>
    <p:extLst>
      <p:ext uri="{BB962C8B-B14F-4D97-AF65-F5344CB8AC3E}">
        <p14:creationId xmlns:p14="http://schemas.microsoft.com/office/powerpoint/2010/main" val="21605398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Breakage of Single Droplets in 2-D Inertial Flows</a:t>
            </a:r>
            <a:r>
              <a:rPr lang="en-US" dirty="0"/>
              <a:t/>
            </a:r>
            <a:br>
              <a:rPr lang="en-US" dirty="0"/>
            </a:br>
            <a:r>
              <a:rPr lang="en-US" sz="2200" dirty="0" smtClean="0"/>
              <a:t>Supplementary Droplet Break-up Video</a:t>
            </a:r>
            <a:endParaRPr lang="en-US" sz="2200" dirty="0"/>
          </a:p>
        </p:txBody>
      </p:sp>
      <p:sp>
        <p:nvSpPr>
          <p:cNvPr id="5" name="TextBox 4"/>
          <p:cNvSpPr txBox="1"/>
          <p:nvPr/>
        </p:nvSpPr>
        <p:spPr>
          <a:xfrm>
            <a:off x="2078121" y="1412776"/>
            <a:ext cx="4979655" cy="400110"/>
          </a:xfrm>
          <a:prstGeom prst="rect">
            <a:avLst/>
          </a:prstGeom>
          <a:noFill/>
        </p:spPr>
        <p:txBody>
          <a:bodyPr wrap="square" rtlCol="0">
            <a:spAutoFit/>
          </a:bodyPr>
          <a:lstStyle/>
          <a:p>
            <a:pPr algn="ctr"/>
            <a:r>
              <a:rPr lang="en-US" sz="2000" b="1" dirty="0" smtClean="0">
                <a:solidFill>
                  <a:srgbClr val="FF0000"/>
                </a:solidFill>
              </a:rPr>
              <a:t>Break-up at Edge of Jet (Low Pressure Side)</a:t>
            </a:r>
            <a:endParaRPr lang="en-US" sz="2000" b="1" dirty="0">
              <a:solidFill>
                <a:srgbClr val="FF0000"/>
              </a:solidFill>
            </a:endParaRPr>
          </a:p>
        </p:txBody>
      </p:sp>
      <p:grpSp>
        <p:nvGrpSpPr>
          <p:cNvPr id="6" name="Group 5"/>
          <p:cNvGrpSpPr/>
          <p:nvPr/>
        </p:nvGrpSpPr>
        <p:grpSpPr>
          <a:xfrm>
            <a:off x="333840" y="1802977"/>
            <a:ext cx="3604777" cy="1513963"/>
            <a:chOff x="4367598" y="1700808"/>
            <a:chExt cx="3604777" cy="1513963"/>
          </a:xfrm>
        </p:grpSpPr>
        <p:sp>
          <p:nvSpPr>
            <p:cNvPr id="7" name="TextBox 6"/>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8" name="TextBox 7"/>
            <p:cNvSpPr txBox="1"/>
            <p:nvPr/>
          </p:nvSpPr>
          <p:spPr>
            <a:xfrm>
              <a:off x="5940152" y="1701536"/>
              <a:ext cx="2032223"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14,000 (Turbulent)</a:t>
              </a:r>
              <a:endParaRPr lang="en-US" sz="1400" b="1" dirty="0"/>
            </a:p>
            <a:p>
              <a:pPr>
                <a:spcAft>
                  <a:spcPts val="200"/>
                </a:spcAft>
              </a:pPr>
              <a:r>
                <a:rPr lang="en-US" sz="1400" dirty="0" smtClean="0"/>
                <a:t>Water</a:t>
              </a:r>
            </a:p>
            <a:p>
              <a:pPr>
                <a:spcAft>
                  <a:spcPts val="200"/>
                </a:spcAft>
              </a:pPr>
              <a:r>
                <a:rPr lang="en-US" sz="1400" dirty="0" smtClean="0"/>
                <a:t>Oil (CO70FG)</a:t>
              </a:r>
            </a:p>
            <a:p>
              <a:pPr>
                <a:spcAft>
                  <a:spcPts val="200"/>
                </a:spcAft>
              </a:pPr>
              <a:r>
                <a:rPr lang="en-US" sz="1400" i="1" dirty="0" smtClean="0"/>
                <a:t>D</a:t>
              </a:r>
              <a:r>
                <a:rPr lang="en-US" sz="1400" dirty="0" smtClean="0"/>
                <a:t> = 680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–1.7 mm</a:t>
              </a:r>
            </a:p>
            <a:p>
              <a:pPr>
                <a:spcAft>
                  <a:spcPts val="200"/>
                </a:spcAft>
              </a:pPr>
              <a:r>
                <a:rPr lang="en-US" sz="1400" dirty="0" smtClean="0"/>
                <a:t>Figure 4.9</a:t>
              </a:r>
            </a:p>
          </p:txBody>
        </p:sp>
      </p:grpSp>
      <p:grpSp>
        <p:nvGrpSpPr>
          <p:cNvPr id="9" name="Group 8"/>
          <p:cNvGrpSpPr/>
          <p:nvPr/>
        </p:nvGrpSpPr>
        <p:grpSpPr>
          <a:xfrm>
            <a:off x="3372930" y="5731192"/>
            <a:ext cx="3141526" cy="1031779"/>
            <a:chOff x="3185784" y="5670810"/>
            <a:chExt cx="3141526" cy="1031779"/>
          </a:xfrm>
        </p:grpSpPr>
        <p:sp>
          <p:nvSpPr>
            <p:cNvPr id="10" name="TextBox 9"/>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11" name="TextBox 10"/>
            <p:cNvSpPr txBox="1"/>
            <p:nvPr/>
          </p:nvSpPr>
          <p:spPr>
            <a:xfrm>
              <a:off x="4321696" y="5671538"/>
              <a:ext cx="2005614"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1,400 fps</a:t>
              </a:r>
            </a:p>
            <a:p>
              <a:pPr>
                <a:spcAft>
                  <a:spcPts val="200"/>
                </a:spcAft>
              </a:pPr>
              <a:r>
                <a:rPr lang="en-US" sz="1400" dirty="0"/>
                <a:t>1</a:t>
              </a:r>
              <a:r>
                <a:rPr lang="en-US" sz="1400" dirty="0" smtClean="0"/>
                <a:t>0 fps (1/140</a:t>
              </a:r>
              <a:r>
                <a:rPr lang="en-US" sz="1400" baseline="30000" dirty="0" smtClean="0"/>
                <a:t>th</a:t>
              </a:r>
              <a:r>
                <a:rPr lang="en-US" sz="1400" dirty="0" smtClean="0"/>
                <a:t> real time)</a:t>
              </a:r>
            </a:p>
            <a:p>
              <a:pPr>
                <a:spcAft>
                  <a:spcPts val="200"/>
                </a:spcAft>
              </a:pPr>
              <a:r>
                <a:rPr lang="en-US" sz="1400" dirty="0" smtClean="0"/>
                <a:t>7.1 s (71 frames)</a:t>
              </a:r>
            </a:p>
          </p:txBody>
        </p:sp>
      </p:grpSp>
      <p:sp>
        <p:nvSpPr>
          <p:cNvPr id="13" name="TextBox 12"/>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The droplet reaches the end of the small wake region, and slows down as it encounters the channel wall.  It is at this time, as it is changing direction, that the droplet strongly extends and breaks.</a:t>
            </a:r>
            <a:endParaRPr lang="en-US" sz="1400" dirty="0" smtClean="0"/>
          </a:p>
        </p:txBody>
      </p:sp>
      <p:pic>
        <p:nvPicPr>
          <p:cNvPr id="12" name="Picture 3" descr="E:\Projects\Brkg Drop\Contraction Flow Exp\Animations_Turbulent\Re14000\Oil_Re14000_Run02_Drop04.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10204" y="3369691"/>
            <a:ext cx="8985600" cy="227448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4CBC5EC3-2DA9-4BA5-BCE2-B2C812E8996A}" type="slidenum">
              <a:rPr lang="en-US" smtClean="0"/>
              <a:t>4</a:t>
            </a:fld>
            <a:endParaRPr lang="en-US"/>
          </a:p>
        </p:txBody>
      </p:sp>
    </p:spTree>
    <p:extLst>
      <p:ext uri="{BB962C8B-B14F-4D97-AF65-F5344CB8AC3E}">
        <p14:creationId xmlns:p14="http://schemas.microsoft.com/office/powerpoint/2010/main" val="610505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Breakage of Single Droplets in 2-D Inertial Flows</a:t>
            </a:r>
            <a:r>
              <a:rPr lang="en-US" dirty="0"/>
              <a:t/>
            </a:r>
            <a:br>
              <a:rPr lang="en-US" dirty="0"/>
            </a:br>
            <a:r>
              <a:rPr lang="en-US" sz="2200" dirty="0" smtClean="0"/>
              <a:t>Supplementary Droplet Break-up Video</a:t>
            </a:r>
            <a:endParaRPr lang="en-US" sz="2200" dirty="0"/>
          </a:p>
        </p:txBody>
      </p:sp>
      <p:pic>
        <p:nvPicPr>
          <p:cNvPr id="3" name="Picture 9" descr="C:\Users\Derrick\Dropbox\Research\AIChE 2017\Animations_Re10000\Oil_Re10000_Run06_Drop10.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8404" y="3369690"/>
            <a:ext cx="8982000" cy="22735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187110" y="1412776"/>
            <a:ext cx="4763631" cy="400110"/>
          </a:xfrm>
          <a:prstGeom prst="rect">
            <a:avLst/>
          </a:prstGeom>
          <a:noFill/>
        </p:spPr>
        <p:txBody>
          <a:bodyPr wrap="square" rtlCol="0">
            <a:spAutoFit/>
          </a:bodyPr>
          <a:lstStyle/>
          <a:p>
            <a:pPr algn="ctr"/>
            <a:r>
              <a:rPr lang="en-US" sz="2000" b="1" dirty="0">
                <a:solidFill>
                  <a:srgbClr val="FF0000"/>
                </a:solidFill>
              </a:rPr>
              <a:t>Break-up at </a:t>
            </a:r>
            <a:r>
              <a:rPr lang="en-US" sz="2000" b="1" dirty="0" smtClean="0">
                <a:solidFill>
                  <a:srgbClr val="FF0000"/>
                </a:solidFill>
              </a:rPr>
              <a:t>Edge of Jet (High Pressure Side)</a:t>
            </a:r>
            <a:endParaRPr lang="en-US" sz="2000" b="1" dirty="0">
              <a:solidFill>
                <a:srgbClr val="FF0000"/>
              </a:solidFill>
            </a:endParaRPr>
          </a:p>
        </p:txBody>
      </p:sp>
      <p:grpSp>
        <p:nvGrpSpPr>
          <p:cNvPr id="6" name="Group 5"/>
          <p:cNvGrpSpPr/>
          <p:nvPr/>
        </p:nvGrpSpPr>
        <p:grpSpPr>
          <a:xfrm>
            <a:off x="333840" y="1802977"/>
            <a:ext cx="3604777" cy="1513963"/>
            <a:chOff x="4367598" y="1700808"/>
            <a:chExt cx="3604777" cy="1513963"/>
          </a:xfrm>
        </p:grpSpPr>
        <p:sp>
          <p:nvSpPr>
            <p:cNvPr id="7" name="TextBox 6"/>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8" name="TextBox 7"/>
            <p:cNvSpPr txBox="1"/>
            <p:nvPr/>
          </p:nvSpPr>
          <p:spPr>
            <a:xfrm>
              <a:off x="5940152" y="1701536"/>
              <a:ext cx="2032223"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10,000 (Turbulent)</a:t>
              </a:r>
              <a:endParaRPr lang="en-US" sz="1400" b="1" dirty="0"/>
            </a:p>
            <a:p>
              <a:pPr>
                <a:spcAft>
                  <a:spcPts val="200"/>
                </a:spcAft>
              </a:pPr>
              <a:r>
                <a:rPr lang="en-US" sz="1400" dirty="0" smtClean="0"/>
                <a:t>Water</a:t>
              </a:r>
            </a:p>
            <a:p>
              <a:pPr>
                <a:spcAft>
                  <a:spcPts val="200"/>
                </a:spcAft>
              </a:pPr>
              <a:r>
                <a:rPr lang="en-US" sz="1400" dirty="0" smtClean="0"/>
                <a:t>Oil (CO70FG)</a:t>
              </a:r>
            </a:p>
            <a:p>
              <a:pPr>
                <a:spcAft>
                  <a:spcPts val="200"/>
                </a:spcAft>
              </a:pPr>
              <a:r>
                <a:rPr lang="en-US" sz="1400" i="1" dirty="0" smtClean="0"/>
                <a:t>D</a:t>
              </a:r>
              <a:r>
                <a:rPr lang="en-US" sz="1400" dirty="0" smtClean="0"/>
                <a:t> = 560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3.9 mm</a:t>
              </a:r>
            </a:p>
            <a:p>
              <a:pPr>
                <a:spcAft>
                  <a:spcPts val="200"/>
                </a:spcAft>
              </a:pPr>
              <a:r>
                <a:rPr lang="en-US" sz="1400" dirty="0" smtClean="0"/>
                <a:t>Figure 4.10</a:t>
              </a:r>
            </a:p>
          </p:txBody>
        </p:sp>
      </p:grpSp>
      <p:grpSp>
        <p:nvGrpSpPr>
          <p:cNvPr id="9" name="Group 8"/>
          <p:cNvGrpSpPr/>
          <p:nvPr/>
        </p:nvGrpSpPr>
        <p:grpSpPr>
          <a:xfrm>
            <a:off x="3372930" y="5731192"/>
            <a:ext cx="3141526" cy="1031779"/>
            <a:chOff x="3185784" y="5670810"/>
            <a:chExt cx="3141526" cy="1031779"/>
          </a:xfrm>
        </p:grpSpPr>
        <p:sp>
          <p:nvSpPr>
            <p:cNvPr id="10" name="TextBox 9"/>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11" name="TextBox 10"/>
            <p:cNvSpPr txBox="1"/>
            <p:nvPr/>
          </p:nvSpPr>
          <p:spPr>
            <a:xfrm>
              <a:off x="4321696" y="5671538"/>
              <a:ext cx="2005614"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1,000 fps</a:t>
              </a:r>
            </a:p>
            <a:p>
              <a:pPr>
                <a:spcAft>
                  <a:spcPts val="200"/>
                </a:spcAft>
              </a:pPr>
              <a:r>
                <a:rPr lang="en-US" sz="1400" dirty="0"/>
                <a:t>1</a:t>
              </a:r>
              <a:r>
                <a:rPr lang="en-US" sz="1400" dirty="0" smtClean="0"/>
                <a:t>0 fps (1/100</a:t>
              </a:r>
              <a:r>
                <a:rPr lang="en-US" sz="1400" baseline="30000" dirty="0" smtClean="0"/>
                <a:t>th</a:t>
              </a:r>
              <a:r>
                <a:rPr lang="en-US" sz="1400" dirty="0" smtClean="0"/>
                <a:t> real time)</a:t>
              </a:r>
            </a:p>
            <a:p>
              <a:pPr>
                <a:spcAft>
                  <a:spcPts val="200"/>
                </a:spcAft>
              </a:pPr>
              <a:r>
                <a:rPr lang="en-US" sz="1400" dirty="0" smtClean="0"/>
                <a:t>8.9 s (89 frames)</a:t>
              </a:r>
            </a:p>
          </p:txBody>
        </p:sp>
      </p:grpSp>
      <p:sp>
        <p:nvSpPr>
          <p:cNvPr id="12" name="TextBox 11"/>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This droplet does not deform significantly within the orifice, but may be tumbling as it exits the orifice.  It slows and breaks as it passes into the edge of the orifice jet.</a:t>
            </a:r>
            <a:endParaRPr lang="en-US" sz="1400" dirty="0" smtClean="0"/>
          </a:p>
        </p:txBody>
      </p:sp>
      <p:sp>
        <p:nvSpPr>
          <p:cNvPr id="13" name="Slide Number Placeholder 12"/>
          <p:cNvSpPr>
            <a:spLocks noGrp="1"/>
          </p:cNvSpPr>
          <p:nvPr>
            <p:ph type="sldNum" sz="quarter" idx="12"/>
          </p:nvPr>
        </p:nvSpPr>
        <p:spPr/>
        <p:txBody>
          <a:bodyPr/>
          <a:lstStyle/>
          <a:p>
            <a:fld id="{4CBC5EC3-2DA9-4BA5-BCE2-B2C812E8996A}" type="slidenum">
              <a:rPr lang="en-US" smtClean="0"/>
              <a:t>5</a:t>
            </a:fld>
            <a:endParaRPr lang="en-US"/>
          </a:p>
        </p:txBody>
      </p:sp>
    </p:spTree>
    <p:extLst>
      <p:ext uri="{BB962C8B-B14F-4D97-AF65-F5344CB8AC3E}">
        <p14:creationId xmlns:p14="http://schemas.microsoft.com/office/powerpoint/2010/main" val="3485556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Breakage of Single Droplets in 2-D Inertial Flows</a:t>
            </a:r>
            <a:r>
              <a:rPr lang="en-US" dirty="0"/>
              <a:t/>
            </a:r>
            <a:br>
              <a:rPr lang="en-US" dirty="0"/>
            </a:br>
            <a:r>
              <a:rPr lang="en-US" sz="2200" dirty="0" smtClean="0"/>
              <a:t>Supplementary Droplet Break-up Video</a:t>
            </a:r>
            <a:endParaRPr lang="en-US" sz="2200" dirty="0"/>
          </a:p>
        </p:txBody>
      </p:sp>
      <p:pic>
        <p:nvPicPr>
          <p:cNvPr id="20" name="Picture 4" descr="C:\Users\Derrick\Dropbox\Research\AIChE 2017\Oil_Re14000_Run02_Drop02.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8521" y="3368662"/>
            <a:ext cx="8992800" cy="227630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2400657" y="1412776"/>
            <a:ext cx="4331583" cy="400110"/>
          </a:xfrm>
          <a:prstGeom prst="rect">
            <a:avLst/>
          </a:prstGeom>
          <a:noFill/>
        </p:spPr>
        <p:txBody>
          <a:bodyPr wrap="square" rtlCol="0">
            <a:spAutoFit/>
          </a:bodyPr>
          <a:lstStyle/>
          <a:p>
            <a:pPr algn="ctr"/>
            <a:r>
              <a:rPr lang="en-US" sz="2000" b="1" dirty="0">
                <a:solidFill>
                  <a:srgbClr val="FF0000"/>
                </a:solidFill>
              </a:rPr>
              <a:t>Break-up </a:t>
            </a:r>
            <a:r>
              <a:rPr lang="en-US" sz="2000" b="1" dirty="0" smtClean="0">
                <a:solidFill>
                  <a:srgbClr val="FF0000"/>
                </a:solidFill>
              </a:rPr>
              <a:t>in Orifice Separation Zone</a:t>
            </a:r>
            <a:endParaRPr lang="en-US" sz="2000" b="1" dirty="0">
              <a:solidFill>
                <a:srgbClr val="FF0000"/>
              </a:solidFill>
            </a:endParaRPr>
          </a:p>
        </p:txBody>
      </p:sp>
      <p:grpSp>
        <p:nvGrpSpPr>
          <p:cNvPr id="23" name="Group 22"/>
          <p:cNvGrpSpPr/>
          <p:nvPr/>
        </p:nvGrpSpPr>
        <p:grpSpPr>
          <a:xfrm>
            <a:off x="333840" y="1802977"/>
            <a:ext cx="3604777" cy="1513963"/>
            <a:chOff x="4367598" y="1700808"/>
            <a:chExt cx="3604777" cy="1513963"/>
          </a:xfrm>
        </p:grpSpPr>
        <p:sp>
          <p:nvSpPr>
            <p:cNvPr id="24" name="TextBox 23"/>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25" name="TextBox 24"/>
            <p:cNvSpPr txBox="1"/>
            <p:nvPr/>
          </p:nvSpPr>
          <p:spPr>
            <a:xfrm>
              <a:off x="5940152" y="1701536"/>
              <a:ext cx="2032223"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14,000 (Turbulent)</a:t>
              </a:r>
              <a:endParaRPr lang="en-US" sz="1400" b="1" dirty="0"/>
            </a:p>
            <a:p>
              <a:pPr>
                <a:spcAft>
                  <a:spcPts val="200"/>
                </a:spcAft>
              </a:pPr>
              <a:r>
                <a:rPr lang="en-US" sz="1400" dirty="0" smtClean="0"/>
                <a:t>Water</a:t>
              </a:r>
            </a:p>
            <a:p>
              <a:pPr>
                <a:spcAft>
                  <a:spcPts val="200"/>
                </a:spcAft>
              </a:pPr>
              <a:r>
                <a:rPr lang="en-US" sz="1400" dirty="0" smtClean="0"/>
                <a:t>Oil (CO70FG)</a:t>
              </a:r>
            </a:p>
            <a:p>
              <a:pPr>
                <a:spcAft>
                  <a:spcPts val="200"/>
                </a:spcAft>
              </a:pPr>
              <a:r>
                <a:rPr lang="en-US" sz="1400" i="1" dirty="0" smtClean="0"/>
                <a:t>D</a:t>
              </a:r>
              <a:r>
                <a:rPr lang="en-US" sz="1400" dirty="0" smtClean="0"/>
                <a:t> = 700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–3.7 mm</a:t>
              </a:r>
            </a:p>
            <a:p>
              <a:pPr>
                <a:spcAft>
                  <a:spcPts val="200"/>
                </a:spcAft>
              </a:pPr>
              <a:r>
                <a:rPr lang="en-US" sz="1400" dirty="0" smtClean="0"/>
                <a:t>compare to 4.11</a:t>
              </a:r>
            </a:p>
          </p:txBody>
        </p:sp>
      </p:grpSp>
      <p:grpSp>
        <p:nvGrpSpPr>
          <p:cNvPr id="26" name="Group 25"/>
          <p:cNvGrpSpPr/>
          <p:nvPr/>
        </p:nvGrpSpPr>
        <p:grpSpPr>
          <a:xfrm>
            <a:off x="3372930" y="5731192"/>
            <a:ext cx="3141526" cy="1031779"/>
            <a:chOff x="3185784" y="5670810"/>
            <a:chExt cx="3141526" cy="1031779"/>
          </a:xfrm>
        </p:grpSpPr>
        <p:sp>
          <p:nvSpPr>
            <p:cNvPr id="27" name="TextBox 26"/>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28" name="TextBox 27"/>
            <p:cNvSpPr txBox="1"/>
            <p:nvPr/>
          </p:nvSpPr>
          <p:spPr>
            <a:xfrm>
              <a:off x="4321696" y="5671538"/>
              <a:ext cx="2005614"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1,400 fps</a:t>
              </a:r>
            </a:p>
            <a:p>
              <a:pPr>
                <a:spcAft>
                  <a:spcPts val="200"/>
                </a:spcAft>
              </a:pPr>
              <a:r>
                <a:rPr lang="en-US" sz="1400" dirty="0"/>
                <a:t>1</a:t>
              </a:r>
              <a:r>
                <a:rPr lang="en-US" sz="1400" dirty="0" smtClean="0"/>
                <a:t>0 fps (1/140</a:t>
              </a:r>
              <a:r>
                <a:rPr lang="en-US" sz="1400" baseline="30000" dirty="0" smtClean="0"/>
                <a:t>th</a:t>
              </a:r>
              <a:r>
                <a:rPr lang="en-US" sz="1400" dirty="0" smtClean="0"/>
                <a:t> real time)</a:t>
              </a:r>
            </a:p>
            <a:p>
              <a:pPr>
                <a:spcAft>
                  <a:spcPts val="200"/>
                </a:spcAft>
              </a:pPr>
              <a:r>
                <a:rPr lang="en-US" sz="1400" dirty="0" smtClean="0"/>
                <a:t>29.4 s (294 frames)</a:t>
              </a:r>
            </a:p>
          </p:txBody>
        </p:sp>
      </p:grpSp>
      <p:sp>
        <p:nvSpPr>
          <p:cNvPr id="29" name="TextBox 28"/>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Portions of large droplets can get captured (in part) within the orifice separation zone if they approach the orifice near the channel wall.  The droplet can remain in the orifice, shedding smaller droplets, over a relatively long time. </a:t>
            </a:r>
            <a:endParaRPr lang="en-US" sz="1400" dirty="0" smtClean="0"/>
          </a:p>
        </p:txBody>
      </p:sp>
      <p:sp>
        <p:nvSpPr>
          <p:cNvPr id="4" name="Slide Number Placeholder 3"/>
          <p:cNvSpPr>
            <a:spLocks noGrp="1"/>
          </p:cNvSpPr>
          <p:nvPr>
            <p:ph type="sldNum" sz="quarter" idx="12"/>
          </p:nvPr>
        </p:nvSpPr>
        <p:spPr/>
        <p:txBody>
          <a:bodyPr/>
          <a:lstStyle/>
          <a:p>
            <a:fld id="{4CBC5EC3-2DA9-4BA5-BCE2-B2C812E8996A}" type="slidenum">
              <a:rPr lang="en-US" smtClean="0"/>
              <a:t>6</a:t>
            </a:fld>
            <a:endParaRPr lang="en-US"/>
          </a:p>
        </p:txBody>
      </p:sp>
    </p:spTree>
    <p:extLst>
      <p:ext uri="{BB962C8B-B14F-4D97-AF65-F5344CB8AC3E}">
        <p14:creationId xmlns:p14="http://schemas.microsoft.com/office/powerpoint/2010/main" val="1736285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Breakage of Single Droplets in 2-D Inertial Flows</a:t>
            </a:r>
            <a:r>
              <a:rPr lang="en-US" dirty="0"/>
              <a:t/>
            </a:r>
            <a:br>
              <a:rPr lang="en-US" dirty="0"/>
            </a:br>
            <a:r>
              <a:rPr lang="en-US" sz="2200" dirty="0" smtClean="0"/>
              <a:t>Supplementary Droplet Break-up Video</a:t>
            </a:r>
            <a:endParaRPr lang="en-US" sz="2200" dirty="0"/>
          </a:p>
        </p:txBody>
      </p:sp>
      <p:pic>
        <p:nvPicPr>
          <p:cNvPr id="3" name="Picture 5" descr="C:\Users\Derrick\Dropbox\Research\AIChE 2017\Oil_Re14000_Run07_Drop02.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6298" y="3369799"/>
            <a:ext cx="8992800" cy="22763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00657" y="1412776"/>
            <a:ext cx="4331583" cy="400110"/>
          </a:xfrm>
          <a:prstGeom prst="rect">
            <a:avLst/>
          </a:prstGeom>
          <a:noFill/>
        </p:spPr>
        <p:txBody>
          <a:bodyPr wrap="square" rtlCol="0">
            <a:spAutoFit/>
          </a:bodyPr>
          <a:lstStyle/>
          <a:p>
            <a:pPr algn="ctr"/>
            <a:r>
              <a:rPr lang="en-US" sz="2000" b="1" dirty="0" smtClean="0">
                <a:solidFill>
                  <a:srgbClr val="FF0000"/>
                </a:solidFill>
              </a:rPr>
              <a:t>Re-entrainment into </a:t>
            </a:r>
            <a:r>
              <a:rPr lang="en-US" sz="2000" b="1" dirty="0">
                <a:solidFill>
                  <a:srgbClr val="FF0000"/>
                </a:solidFill>
              </a:rPr>
              <a:t>Orifice</a:t>
            </a:r>
          </a:p>
        </p:txBody>
      </p:sp>
      <p:grpSp>
        <p:nvGrpSpPr>
          <p:cNvPr id="6" name="Group 5"/>
          <p:cNvGrpSpPr/>
          <p:nvPr/>
        </p:nvGrpSpPr>
        <p:grpSpPr>
          <a:xfrm>
            <a:off x="333840" y="1802977"/>
            <a:ext cx="3604777" cy="1513963"/>
            <a:chOff x="4367598" y="1700808"/>
            <a:chExt cx="3604777" cy="1513963"/>
          </a:xfrm>
        </p:grpSpPr>
        <p:sp>
          <p:nvSpPr>
            <p:cNvPr id="7" name="TextBox 6"/>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8" name="TextBox 7"/>
            <p:cNvSpPr txBox="1"/>
            <p:nvPr/>
          </p:nvSpPr>
          <p:spPr>
            <a:xfrm>
              <a:off x="5940152" y="1701536"/>
              <a:ext cx="2032223"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14,000 (Turbulent)</a:t>
              </a:r>
              <a:endParaRPr lang="en-US" sz="1400" b="1" dirty="0"/>
            </a:p>
            <a:p>
              <a:pPr>
                <a:spcAft>
                  <a:spcPts val="200"/>
                </a:spcAft>
              </a:pPr>
              <a:r>
                <a:rPr lang="en-US" sz="1400" dirty="0" smtClean="0"/>
                <a:t>Water</a:t>
              </a:r>
            </a:p>
            <a:p>
              <a:pPr>
                <a:spcAft>
                  <a:spcPts val="200"/>
                </a:spcAft>
              </a:pPr>
              <a:r>
                <a:rPr lang="en-US" sz="1400" dirty="0" smtClean="0"/>
                <a:t>Oil (CO70FG)</a:t>
              </a:r>
            </a:p>
            <a:p>
              <a:pPr>
                <a:spcAft>
                  <a:spcPts val="200"/>
                </a:spcAft>
              </a:pPr>
              <a:r>
                <a:rPr lang="en-US" sz="1400" i="1" dirty="0" smtClean="0"/>
                <a:t>D</a:t>
              </a:r>
              <a:r>
                <a:rPr lang="en-US" sz="1400" dirty="0" smtClean="0"/>
                <a:t> = 630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–0.80 mm</a:t>
              </a:r>
            </a:p>
            <a:p>
              <a:pPr>
                <a:spcAft>
                  <a:spcPts val="200"/>
                </a:spcAft>
              </a:pPr>
              <a:r>
                <a:rPr lang="en-US" sz="1400" dirty="0" smtClean="0"/>
                <a:t>Figure 4.12</a:t>
              </a:r>
            </a:p>
          </p:txBody>
        </p:sp>
      </p:grpSp>
      <p:grpSp>
        <p:nvGrpSpPr>
          <p:cNvPr id="9" name="Group 8"/>
          <p:cNvGrpSpPr/>
          <p:nvPr/>
        </p:nvGrpSpPr>
        <p:grpSpPr>
          <a:xfrm>
            <a:off x="3372930" y="5731192"/>
            <a:ext cx="3141526" cy="1031779"/>
            <a:chOff x="3185784" y="5670810"/>
            <a:chExt cx="3141526" cy="1031779"/>
          </a:xfrm>
        </p:grpSpPr>
        <p:sp>
          <p:nvSpPr>
            <p:cNvPr id="10" name="TextBox 9"/>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11" name="TextBox 10"/>
            <p:cNvSpPr txBox="1"/>
            <p:nvPr/>
          </p:nvSpPr>
          <p:spPr>
            <a:xfrm>
              <a:off x="4321696" y="5671538"/>
              <a:ext cx="2005614"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1,400 fps</a:t>
              </a:r>
            </a:p>
            <a:p>
              <a:pPr>
                <a:spcAft>
                  <a:spcPts val="200"/>
                </a:spcAft>
              </a:pPr>
              <a:r>
                <a:rPr lang="en-US" sz="1400" dirty="0"/>
                <a:t>1</a:t>
              </a:r>
              <a:r>
                <a:rPr lang="en-US" sz="1400" dirty="0" smtClean="0"/>
                <a:t>0 fps (1/140</a:t>
              </a:r>
              <a:r>
                <a:rPr lang="en-US" sz="1400" baseline="30000" dirty="0" smtClean="0"/>
                <a:t>th</a:t>
              </a:r>
              <a:r>
                <a:rPr lang="en-US" sz="1400" dirty="0" smtClean="0"/>
                <a:t> real time)</a:t>
              </a:r>
            </a:p>
            <a:p>
              <a:pPr>
                <a:spcAft>
                  <a:spcPts val="200"/>
                </a:spcAft>
              </a:pPr>
              <a:r>
                <a:rPr lang="en-US" sz="1400" dirty="0" smtClean="0"/>
                <a:t>30.4 s (304 frames)</a:t>
              </a:r>
            </a:p>
          </p:txBody>
        </p:sp>
      </p:grpSp>
      <p:sp>
        <p:nvSpPr>
          <p:cNvPr id="13" name="TextBox 12"/>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This droplet passes through the central region of the orifice but breaks in the upper edge of the orifice jet.  The two daughters return to the orifice in the large wake region.  Th</a:t>
            </a:r>
            <a:r>
              <a:rPr lang="en-US" sz="1400" dirty="0" smtClean="0"/>
              <a:t>ey are pulled into the orifice separation zone and break into small daughters in the high-shear region.</a:t>
            </a:r>
            <a:endParaRPr lang="en-US" sz="1400" dirty="0" smtClean="0"/>
          </a:p>
        </p:txBody>
      </p:sp>
      <p:sp>
        <p:nvSpPr>
          <p:cNvPr id="12" name="Slide Number Placeholder 11"/>
          <p:cNvSpPr>
            <a:spLocks noGrp="1"/>
          </p:cNvSpPr>
          <p:nvPr>
            <p:ph type="sldNum" sz="quarter" idx="12"/>
          </p:nvPr>
        </p:nvSpPr>
        <p:spPr/>
        <p:txBody>
          <a:bodyPr/>
          <a:lstStyle/>
          <a:p>
            <a:fld id="{4CBC5EC3-2DA9-4BA5-BCE2-B2C812E8996A}" type="slidenum">
              <a:rPr lang="en-US" smtClean="0"/>
              <a:t>7</a:t>
            </a:fld>
            <a:endParaRPr lang="en-US"/>
          </a:p>
        </p:txBody>
      </p:sp>
    </p:spTree>
    <p:extLst>
      <p:ext uri="{BB962C8B-B14F-4D97-AF65-F5344CB8AC3E}">
        <p14:creationId xmlns:p14="http://schemas.microsoft.com/office/powerpoint/2010/main" val="9462183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Breakage of Single Droplets in 2-D Inertial Flows</a:t>
            </a:r>
            <a:r>
              <a:rPr lang="en-US" dirty="0"/>
              <a:t/>
            </a:r>
            <a:br>
              <a:rPr lang="en-US" dirty="0"/>
            </a:br>
            <a:r>
              <a:rPr lang="en-US" sz="2200" dirty="0" smtClean="0"/>
              <a:t>Supplementary Droplet Break-up Video</a:t>
            </a:r>
            <a:endParaRPr lang="en-US" sz="2200" dirty="0"/>
          </a:p>
        </p:txBody>
      </p:sp>
      <p:pic>
        <p:nvPicPr>
          <p:cNvPr id="6" name="Picture 2" descr="C:\Users\Derrick\Dropbox\Research\AIChE 2017\Animations_Re10000\Air_Re10000_Run04_Drop04.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6870" y="3371069"/>
            <a:ext cx="8632800" cy="227150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400657" y="1412776"/>
            <a:ext cx="4331583" cy="400110"/>
          </a:xfrm>
          <a:prstGeom prst="rect">
            <a:avLst/>
          </a:prstGeom>
          <a:noFill/>
        </p:spPr>
        <p:txBody>
          <a:bodyPr wrap="square" rtlCol="0">
            <a:spAutoFit/>
          </a:bodyPr>
          <a:lstStyle/>
          <a:p>
            <a:pPr algn="ctr"/>
            <a:r>
              <a:rPr lang="en-US" sz="2000" b="1" dirty="0">
                <a:solidFill>
                  <a:srgbClr val="FF0000"/>
                </a:solidFill>
              </a:rPr>
              <a:t>Break-up and </a:t>
            </a:r>
            <a:r>
              <a:rPr lang="en-US" sz="2000" b="1" dirty="0" smtClean="0">
                <a:solidFill>
                  <a:srgbClr val="FF0000"/>
                </a:solidFill>
              </a:rPr>
              <a:t>Coalescence</a:t>
            </a:r>
            <a:endParaRPr lang="en-US" sz="2000" b="1" dirty="0">
              <a:solidFill>
                <a:srgbClr val="FF0000"/>
              </a:solidFill>
            </a:endParaRPr>
          </a:p>
        </p:txBody>
      </p:sp>
      <p:grpSp>
        <p:nvGrpSpPr>
          <p:cNvPr id="8" name="Group 7"/>
          <p:cNvGrpSpPr/>
          <p:nvPr/>
        </p:nvGrpSpPr>
        <p:grpSpPr>
          <a:xfrm>
            <a:off x="333840" y="1802977"/>
            <a:ext cx="3604777" cy="1513963"/>
            <a:chOff x="4367598" y="1700808"/>
            <a:chExt cx="3604777" cy="1513963"/>
          </a:xfrm>
        </p:grpSpPr>
        <p:sp>
          <p:nvSpPr>
            <p:cNvPr id="9" name="TextBox 8"/>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10" name="TextBox 9"/>
            <p:cNvSpPr txBox="1"/>
            <p:nvPr/>
          </p:nvSpPr>
          <p:spPr>
            <a:xfrm>
              <a:off x="5940152" y="1701536"/>
              <a:ext cx="2032223"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10,000 (Turbulent)</a:t>
              </a:r>
              <a:endParaRPr lang="en-US" sz="1400" b="1" dirty="0"/>
            </a:p>
            <a:p>
              <a:pPr>
                <a:spcAft>
                  <a:spcPts val="200"/>
                </a:spcAft>
              </a:pPr>
              <a:r>
                <a:rPr lang="en-US" sz="1400" dirty="0" smtClean="0"/>
                <a:t>Water</a:t>
              </a:r>
            </a:p>
            <a:p>
              <a:pPr>
                <a:spcAft>
                  <a:spcPts val="200"/>
                </a:spcAft>
              </a:pPr>
              <a:r>
                <a:rPr lang="en-US" sz="1400" dirty="0" smtClean="0"/>
                <a:t>Air</a:t>
              </a:r>
            </a:p>
            <a:p>
              <a:pPr>
                <a:spcAft>
                  <a:spcPts val="200"/>
                </a:spcAft>
              </a:pPr>
              <a:r>
                <a:rPr lang="en-US" sz="1400" i="1" dirty="0" smtClean="0"/>
                <a:t>D</a:t>
              </a:r>
              <a:r>
                <a:rPr lang="en-US" sz="1400" dirty="0" smtClean="0"/>
                <a:t> = 700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–0.62 mm</a:t>
              </a:r>
            </a:p>
            <a:p>
              <a:pPr>
                <a:spcAft>
                  <a:spcPts val="200"/>
                </a:spcAft>
              </a:pPr>
              <a:r>
                <a:rPr lang="en-US" sz="1400" dirty="0" smtClean="0"/>
                <a:t>Figure 4.13</a:t>
              </a:r>
            </a:p>
          </p:txBody>
        </p:sp>
      </p:grpSp>
      <p:grpSp>
        <p:nvGrpSpPr>
          <p:cNvPr id="11" name="Group 10"/>
          <p:cNvGrpSpPr/>
          <p:nvPr/>
        </p:nvGrpSpPr>
        <p:grpSpPr>
          <a:xfrm>
            <a:off x="3372930" y="5731192"/>
            <a:ext cx="3141526" cy="1031779"/>
            <a:chOff x="3185784" y="5670810"/>
            <a:chExt cx="3141526" cy="1031779"/>
          </a:xfrm>
        </p:grpSpPr>
        <p:sp>
          <p:nvSpPr>
            <p:cNvPr id="12" name="TextBox 11"/>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13" name="TextBox 12"/>
            <p:cNvSpPr txBox="1"/>
            <p:nvPr/>
          </p:nvSpPr>
          <p:spPr>
            <a:xfrm>
              <a:off x="4321696" y="5671538"/>
              <a:ext cx="2005614"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1,000 fps</a:t>
              </a:r>
            </a:p>
            <a:p>
              <a:pPr>
                <a:spcAft>
                  <a:spcPts val="200"/>
                </a:spcAft>
              </a:pPr>
              <a:r>
                <a:rPr lang="en-US" sz="1400" dirty="0"/>
                <a:t>1</a:t>
              </a:r>
              <a:r>
                <a:rPr lang="en-US" sz="1400" dirty="0" smtClean="0"/>
                <a:t>0 fps (1/100</a:t>
              </a:r>
              <a:r>
                <a:rPr lang="en-US" sz="1400" baseline="30000" dirty="0" smtClean="0"/>
                <a:t>th</a:t>
              </a:r>
              <a:r>
                <a:rPr lang="en-US" sz="1400" dirty="0" smtClean="0"/>
                <a:t> real time)</a:t>
              </a:r>
            </a:p>
            <a:p>
              <a:pPr>
                <a:spcAft>
                  <a:spcPts val="200"/>
                </a:spcAft>
              </a:pPr>
              <a:r>
                <a:rPr lang="en-US" sz="1400" dirty="0" smtClean="0"/>
                <a:t>30.2 s (302 frames)</a:t>
              </a:r>
            </a:p>
          </p:txBody>
        </p:sp>
      </p:grpSp>
      <p:sp>
        <p:nvSpPr>
          <p:cNvPr id="14" name="TextBox 13"/>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This air bubble enters the orifice near the </a:t>
            </a:r>
            <a:r>
              <a:rPr lang="en-US" sz="1400" dirty="0" err="1" smtClean="0"/>
              <a:t>centre</a:t>
            </a:r>
            <a:r>
              <a:rPr lang="en-US" sz="1400" dirty="0" smtClean="0"/>
              <a:t> but translates into the lower jet edge due to the pressure across the jet.  The bubble breaks in the lower edge of the orifice jet but coalesces after it enters the small wake region. The bubble eventually breaks again within the small wake region.</a:t>
            </a:r>
            <a:endParaRPr lang="en-US" sz="1400" dirty="0" smtClean="0"/>
          </a:p>
        </p:txBody>
      </p:sp>
      <p:sp>
        <p:nvSpPr>
          <p:cNvPr id="4" name="Slide Number Placeholder 3"/>
          <p:cNvSpPr>
            <a:spLocks noGrp="1"/>
          </p:cNvSpPr>
          <p:nvPr>
            <p:ph type="sldNum" sz="quarter" idx="12"/>
          </p:nvPr>
        </p:nvSpPr>
        <p:spPr/>
        <p:txBody>
          <a:bodyPr/>
          <a:lstStyle/>
          <a:p>
            <a:fld id="{4CBC5EC3-2DA9-4BA5-BCE2-B2C812E8996A}" type="slidenum">
              <a:rPr lang="en-US" smtClean="0"/>
              <a:t>8</a:t>
            </a:fld>
            <a:endParaRPr lang="en-US"/>
          </a:p>
        </p:txBody>
      </p:sp>
    </p:spTree>
    <p:extLst>
      <p:ext uri="{BB962C8B-B14F-4D97-AF65-F5344CB8AC3E}">
        <p14:creationId xmlns:p14="http://schemas.microsoft.com/office/powerpoint/2010/main" val="6073622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Breakage of Single Droplets in 2-D Inertial Flows</a:t>
            </a:r>
            <a:r>
              <a:rPr lang="en-US" dirty="0"/>
              <a:t/>
            </a:r>
            <a:br>
              <a:rPr lang="en-US" dirty="0"/>
            </a:br>
            <a:r>
              <a:rPr lang="en-US" sz="2200" dirty="0" smtClean="0"/>
              <a:t>Supplementary Droplet Break-up Video</a:t>
            </a:r>
            <a:endParaRPr lang="en-US" sz="2200" dirty="0"/>
          </a:p>
        </p:txBody>
      </p:sp>
      <p:sp>
        <p:nvSpPr>
          <p:cNvPr id="7" name="TextBox 6"/>
          <p:cNvSpPr txBox="1"/>
          <p:nvPr/>
        </p:nvSpPr>
        <p:spPr>
          <a:xfrm>
            <a:off x="2400657" y="1412776"/>
            <a:ext cx="4331583" cy="400110"/>
          </a:xfrm>
          <a:prstGeom prst="rect">
            <a:avLst/>
          </a:prstGeom>
          <a:noFill/>
        </p:spPr>
        <p:txBody>
          <a:bodyPr wrap="square" rtlCol="0">
            <a:spAutoFit/>
          </a:bodyPr>
          <a:lstStyle/>
          <a:p>
            <a:pPr algn="ctr"/>
            <a:r>
              <a:rPr lang="en-US" sz="2000" b="1" dirty="0" smtClean="0">
                <a:solidFill>
                  <a:srgbClr val="FF0000"/>
                </a:solidFill>
              </a:rPr>
              <a:t>Simple Fracture Break-up</a:t>
            </a:r>
            <a:endParaRPr lang="en-US" sz="2000" b="1" dirty="0">
              <a:solidFill>
                <a:srgbClr val="FF0000"/>
              </a:solidFill>
            </a:endParaRPr>
          </a:p>
        </p:txBody>
      </p:sp>
      <p:grpSp>
        <p:nvGrpSpPr>
          <p:cNvPr id="8" name="Group 7"/>
          <p:cNvGrpSpPr/>
          <p:nvPr/>
        </p:nvGrpSpPr>
        <p:grpSpPr>
          <a:xfrm>
            <a:off x="333840" y="1802977"/>
            <a:ext cx="3683388" cy="1513963"/>
            <a:chOff x="4367598" y="1700808"/>
            <a:chExt cx="3683388" cy="1513963"/>
          </a:xfrm>
        </p:grpSpPr>
        <p:sp>
          <p:nvSpPr>
            <p:cNvPr id="9" name="TextBox 8"/>
            <p:cNvSpPr txBox="1"/>
            <p:nvPr/>
          </p:nvSpPr>
          <p:spPr>
            <a:xfrm>
              <a:off x="4367598" y="1700808"/>
              <a:ext cx="1674433" cy="1513235"/>
            </a:xfrm>
            <a:prstGeom prst="rect">
              <a:avLst/>
            </a:prstGeom>
            <a:noFill/>
          </p:spPr>
          <p:txBody>
            <a:bodyPr wrap="none" rtlCol="0">
              <a:spAutoFit/>
            </a:bodyPr>
            <a:lstStyle/>
            <a:p>
              <a:pPr algn="r">
                <a:spcAft>
                  <a:spcPts val="200"/>
                </a:spcAft>
              </a:pPr>
              <a:r>
                <a:rPr lang="en-US" sz="1400" b="1" dirty="0"/>
                <a:t>Reynolds </a:t>
              </a:r>
              <a:r>
                <a:rPr lang="en-US" sz="1400" b="1" dirty="0" smtClean="0"/>
                <a:t>Number:</a:t>
              </a:r>
              <a:endParaRPr lang="en-US" sz="1400" b="1" dirty="0"/>
            </a:p>
            <a:p>
              <a:pPr algn="r">
                <a:spcAft>
                  <a:spcPts val="200"/>
                </a:spcAft>
              </a:pPr>
              <a:r>
                <a:rPr lang="en-US" sz="1400" dirty="0" smtClean="0"/>
                <a:t>Continuous Phase:</a:t>
              </a:r>
            </a:p>
            <a:p>
              <a:pPr algn="r">
                <a:spcAft>
                  <a:spcPts val="200"/>
                </a:spcAft>
              </a:pPr>
              <a:r>
                <a:rPr lang="en-US" sz="1400" dirty="0" smtClean="0"/>
                <a:t>Dispersed Phase:</a:t>
              </a:r>
            </a:p>
            <a:p>
              <a:pPr algn="r">
                <a:spcAft>
                  <a:spcPts val="200"/>
                </a:spcAft>
              </a:pPr>
              <a:r>
                <a:rPr lang="en-US" sz="1400" dirty="0" smtClean="0"/>
                <a:t>Diameter:</a:t>
              </a:r>
            </a:p>
            <a:p>
              <a:pPr algn="r">
                <a:spcAft>
                  <a:spcPts val="200"/>
                </a:spcAft>
              </a:pPr>
              <a:r>
                <a:rPr lang="en-US" sz="1400" dirty="0" smtClean="0"/>
                <a:t>Incoming Trajectory:</a:t>
              </a:r>
            </a:p>
            <a:p>
              <a:pPr algn="r">
                <a:spcAft>
                  <a:spcPts val="200"/>
                </a:spcAft>
              </a:pPr>
              <a:r>
                <a:rPr lang="en-US" sz="1400" dirty="0" smtClean="0"/>
                <a:t>Figure Reference:</a:t>
              </a:r>
            </a:p>
          </p:txBody>
        </p:sp>
        <p:sp>
          <p:nvSpPr>
            <p:cNvPr id="10" name="TextBox 9"/>
            <p:cNvSpPr txBox="1"/>
            <p:nvPr/>
          </p:nvSpPr>
          <p:spPr>
            <a:xfrm>
              <a:off x="5940152" y="1701536"/>
              <a:ext cx="2110834" cy="1513235"/>
            </a:xfrm>
            <a:prstGeom prst="rect">
              <a:avLst/>
            </a:prstGeom>
            <a:noFill/>
          </p:spPr>
          <p:txBody>
            <a:bodyPr wrap="none" rtlCol="0">
              <a:spAutoFit/>
            </a:bodyPr>
            <a:lstStyle/>
            <a:p>
              <a:pPr>
                <a:spcAft>
                  <a:spcPts val="200"/>
                </a:spcAft>
              </a:pPr>
              <a:r>
                <a:rPr lang="en-US" sz="1400" b="1" i="1" dirty="0" err="1" smtClean="0"/>
                <a:t>Re</a:t>
              </a:r>
              <a:r>
                <a:rPr lang="en-US" sz="1400" b="1" i="1" baseline="-25000" dirty="0" err="1" smtClean="0"/>
                <a:t>ch</a:t>
              </a:r>
              <a:r>
                <a:rPr lang="en-US" sz="1400" b="1" dirty="0" smtClean="0"/>
                <a:t> = 240 (Laminar)</a:t>
              </a:r>
              <a:endParaRPr lang="en-US" sz="1400" b="1" dirty="0"/>
            </a:p>
            <a:p>
              <a:pPr>
                <a:spcAft>
                  <a:spcPts val="200"/>
                </a:spcAft>
              </a:pPr>
              <a:r>
                <a:rPr lang="en-US" sz="1400" dirty="0" smtClean="0"/>
                <a:t>CO70FG (</a:t>
              </a:r>
              <a:r>
                <a:rPr lang="el-GR" sz="1400" i="1" dirty="0" smtClean="0"/>
                <a:t>μ</a:t>
              </a:r>
              <a:r>
                <a:rPr lang="en-US" sz="1400" i="1" baseline="-25000" dirty="0" smtClean="0"/>
                <a:t>c</a:t>
              </a:r>
              <a:r>
                <a:rPr lang="en-US" sz="1400" dirty="0" smtClean="0"/>
                <a:t> = 0.0202 Pa-s)</a:t>
              </a:r>
            </a:p>
            <a:p>
              <a:pPr>
                <a:spcAft>
                  <a:spcPts val="200"/>
                </a:spcAft>
              </a:pPr>
              <a:r>
                <a:rPr lang="en-US" sz="1400" dirty="0" smtClean="0"/>
                <a:t>Water</a:t>
              </a:r>
            </a:p>
            <a:p>
              <a:pPr>
                <a:spcAft>
                  <a:spcPts val="200"/>
                </a:spcAft>
              </a:pPr>
              <a:r>
                <a:rPr lang="en-US" sz="1400" i="1" dirty="0" smtClean="0"/>
                <a:t>D</a:t>
              </a:r>
              <a:r>
                <a:rPr lang="en-US" sz="1400" dirty="0" smtClean="0"/>
                <a:t> = 1,170 </a:t>
              </a:r>
              <a:r>
                <a:rPr lang="el-GR" sz="1400" dirty="0" smtClean="0"/>
                <a:t>μ</a:t>
              </a:r>
              <a:r>
                <a:rPr lang="en-US" sz="1400" dirty="0" smtClean="0"/>
                <a:t>m</a:t>
              </a:r>
            </a:p>
            <a:p>
              <a:pPr>
                <a:spcAft>
                  <a:spcPts val="200"/>
                </a:spcAft>
              </a:pPr>
              <a:r>
                <a:rPr lang="en-US" sz="1400" i="1" dirty="0" err="1" smtClean="0"/>
                <a:t>y</a:t>
              </a:r>
              <a:r>
                <a:rPr lang="en-US" sz="1400" i="1" baseline="-25000" dirty="0" err="1" smtClean="0"/>
                <a:t>inc</a:t>
              </a:r>
              <a:r>
                <a:rPr lang="en-US" sz="1400" dirty="0" smtClean="0"/>
                <a:t> = –4.1 mm</a:t>
              </a:r>
            </a:p>
            <a:p>
              <a:pPr>
                <a:spcAft>
                  <a:spcPts val="200"/>
                </a:spcAft>
              </a:pPr>
              <a:r>
                <a:rPr lang="en-US" sz="1400" dirty="0" smtClean="0"/>
                <a:t>Figure 5.8</a:t>
              </a:r>
            </a:p>
          </p:txBody>
        </p:sp>
      </p:grpSp>
      <p:grpSp>
        <p:nvGrpSpPr>
          <p:cNvPr id="11" name="Group 10"/>
          <p:cNvGrpSpPr/>
          <p:nvPr/>
        </p:nvGrpSpPr>
        <p:grpSpPr>
          <a:xfrm>
            <a:off x="3372930" y="5731192"/>
            <a:ext cx="3050154" cy="1031779"/>
            <a:chOff x="3185784" y="5670810"/>
            <a:chExt cx="3050154" cy="1031779"/>
          </a:xfrm>
        </p:grpSpPr>
        <p:sp>
          <p:nvSpPr>
            <p:cNvPr id="12" name="TextBox 11"/>
            <p:cNvSpPr txBox="1"/>
            <p:nvPr/>
          </p:nvSpPr>
          <p:spPr>
            <a:xfrm>
              <a:off x="3185784" y="5670810"/>
              <a:ext cx="1242200" cy="1031051"/>
            </a:xfrm>
            <a:prstGeom prst="rect">
              <a:avLst/>
            </a:prstGeom>
            <a:noFill/>
          </p:spPr>
          <p:txBody>
            <a:bodyPr wrap="none" rtlCol="0">
              <a:spAutoFit/>
            </a:bodyPr>
            <a:lstStyle/>
            <a:p>
              <a:pPr algn="r">
                <a:spcAft>
                  <a:spcPts val="200"/>
                </a:spcAft>
              </a:pPr>
              <a:r>
                <a:rPr lang="en-US" sz="1400" b="1" dirty="0" smtClean="0"/>
                <a:t>Camera:</a:t>
              </a:r>
              <a:endParaRPr lang="en-US" sz="1400" b="1" dirty="0"/>
            </a:p>
            <a:p>
              <a:pPr algn="r">
                <a:spcAft>
                  <a:spcPts val="200"/>
                </a:spcAft>
              </a:pPr>
              <a:r>
                <a:rPr lang="en-US" sz="1400" dirty="0" smtClean="0"/>
                <a:t>Imaging Rate:</a:t>
              </a:r>
            </a:p>
            <a:p>
              <a:pPr algn="r">
                <a:spcAft>
                  <a:spcPts val="200"/>
                </a:spcAft>
              </a:pPr>
              <a:r>
                <a:rPr lang="en-US" sz="1400" dirty="0" smtClean="0"/>
                <a:t>Playback Rate:</a:t>
              </a:r>
            </a:p>
            <a:p>
              <a:pPr algn="r">
                <a:spcAft>
                  <a:spcPts val="200"/>
                </a:spcAft>
              </a:pPr>
              <a:r>
                <a:rPr lang="en-US" sz="1400" dirty="0" smtClean="0"/>
                <a:t>Duration:</a:t>
              </a:r>
            </a:p>
          </p:txBody>
        </p:sp>
        <p:sp>
          <p:nvSpPr>
            <p:cNvPr id="13" name="TextBox 12"/>
            <p:cNvSpPr txBox="1"/>
            <p:nvPr/>
          </p:nvSpPr>
          <p:spPr>
            <a:xfrm>
              <a:off x="4321696" y="5671538"/>
              <a:ext cx="1914242" cy="1031051"/>
            </a:xfrm>
            <a:prstGeom prst="rect">
              <a:avLst/>
            </a:prstGeom>
            <a:noFill/>
          </p:spPr>
          <p:txBody>
            <a:bodyPr wrap="none" rtlCol="0">
              <a:spAutoFit/>
            </a:bodyPr>
            <a:lstStyle/>
            <a:p>
              <a:pPr>
                <a:spcAft>
                  <a:spcPts val="200"/>
                </a:spcAft>
              </a:pPr>
              <a:r>
                <a:rPr lang="en-US" sz="1400" b="1" dirty="0" smtClean="0"/>
                <a:t>Phantom v640</a:t>
              </a:r>
              <a:endParaRPr lang="en-US" sz="1400" b="1" dirty="0"/>
            </a:p>
            <a:p>
              <a:pPr>
                <a:spcAft>
                  <a:spcPts val="200"/>
                </a:spcAft>
              </a:pPr>
              <a:r>
                <a:rPr lang="en-US" sz="1400" dirty="0" smtClean="0"/>
                <a:t>1,800 fps</a:t>
              </a:r>
            </a:p>
            <a:p>
              <a:pPr>
                <a:spcAft>
                  <a:spcPts val="200"/>
                </a:spcAft>
              </a:pPr>
              <a:r>
                <a:rPr lang="en-US" sz="1400" dirty="0" smtClean="0"/>
                <a:t>33 fps (1/55</a:t>
              </a:r>
              <a:r>
                <a:rPr lang="en-US" sz="1400" baseline="30000" dirty="0" smtClean="0"/>
                <a:t>th</a:t>
              </a:r>
              <a:r>
                <a:rPr lang="en-US" sz="1400" dirty="0" smtClean="0"/>
                <a:t> real time)</a:t>
              </a:r>
            </a:p>
            <a:p>
              <a:pPr>
                <a:spcAft>
                  <a:spcPts val="200"/>
                </a:spcAft>
              </a:pPr>
              <a:r>
                <a:rPr lang="en-US" sz="1400" dirty="0" smtClean="0"/>
                <a:t>6.4 s (212 frames)</a:t>
              </a:r>
            </a:p>
          </p:txBody>
        </p:sp>
      </p:grpSp>
      <p:sp>
        <p:nvSpPr>
          <p:cNvPr id="14" name="TextBox 13"/>
          <p:cNvSpPr txBox="1"/>
          <p:nvPr/>
        </p:nvSpPr>
        <p:spPr>
          <a:xfrm>
            <a:off x="4355976" y="1798694"/>
            <a:ext cx="4320480" cy="1517518"/>
          </a:xfrm>
          <a:prstGeom prst="rect">
            <a:avLst/>
          </a:prstGeom>
          <a:noFill/>
        </p:spPr>
        <p:txBody>
          <a:bodyPr wrap="square" rtlCol="0">
            <a:noAutofit/>
          </a:bodyPr>
          <a:lstStyle/>
          <a:p>
            <a:pPr>
              <a:spcAft>
                <a:spcPts val="200"/>
              </a:spcAft>
            </a:pPr>
            <a:r>
              <a:rPr lang="en-US" sz="1400" b="1" i="1" dirty="0" smtClean="0"/>
              <a:t>Description</a:t>
            </a:r>
          </a:p>
          <a:p>
            <a:pPr>
              <a:spcAft>
                <a:spcPts val="200"/>
              </a:spcAft>
            </a:pPr>
            <a:r>
              <a:rPr lang="en-US" sz="1400" dirty="0" smtClean="0"/>
              <a:t>This is a simple fracture, breaking </a:t>
            </a:r>
            <a:r>
              <a:rPr lang="en-US" sz="1400" dirty="0" smtClean="0"/>
              <a:t>into two primary daughter droplets and a single satellite droplet.  The satellite is small, not large enough to be readily identified as an object by the image processing scripts in all frames.</a:t>
            </a:r>
            <a:endParaRPr lang="en-US" sz="1400" dirty="0" smtClean="0"/>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104" y="3360208"/>
            <a:ext cx="9892800" cy="2267997"/>
          </a:xfrm>
          <a:prstGeom prst="rect">
            <a:avLst/>
          </a:prstGeom>
        </p:spPr>
      </p:pic>
      <p:sp>
        <p:nvSpPr>
          <p:cNvPr id="5" name="Slide Number Placeholder 4"/>
          <p:cNvSpPr>
            <a:spLocks noGrp="1"/>
          </p:cNvSpPr>
          <p:nvPr>
            <p:ph type="sldNum" sz="quarter" idx="12"/>
          </p:nvPr>
        </p:nvSpPr>
        <p:spPr/>
        <p:txBody>
          <a:bodyPr/>
          <a:lstStyle/>
          <a:p>
            <a:fld id="{4CBC5EC3-2DA9-4BA5-BCE2-B2C812E8996A}" type="slidenum">
              <a:rPr lang="en-US" smtClean="0"/>
              <a:t>9</a:t>
            </a:fld>
            <a:endParaRPr lang="en-US"/>
          </a:p>
        </p:txBody>
      </p:sp>
    </p:spTree>
    <p:extLst>
      <p:ext uri="{BB962C8B-B14F-4D97-AF65-F5344CB8AC3E}">
        <p14:creationId xmlns:p14="http://schemas.microsoft.com/office/powerpoint/2010/main" val="658598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3286</TotalTime>
  <Words>1541</Words>
  <Application>Microsoft Office PowerPoint</Application>
  <PresentationFormat>On-screen Show (4:3)</PresentationFormat>
  <Paragraphs>297</Paragraphs>
  <Slides>12</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Cambria</vt:lpstr>
      <vt:lpstr>Office Theme</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lpstr>Breakage of Single Droplets in 2-D Inertial Flows Supplementary Droplet Break-up Video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Breakage of Single Droplets  in 2-D Inertial Flows</dc:title>
  <dc:creator>Derrick</dc:creator>
  <cp:lastModifiedBy>Derrick</cp:lastModifiedBy>
  <cp:revision>158</cp:revision>
  <dcterms:created xsi:type="dcterms:W3CDTF">2017-05-31T20:55:35Z</dcterms:created>
  <dcterms:modified xsi:type="dcterms:W3CDTF">2018-03-27T01:52:36Z</dcterms:modified>
</cp:coreProperties>
</file>