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9"/>
  </p:notesMasterIdLst>
  <p:sldIdLst>
    <p:sldId id="256" r:id="rId2"/>
    <p:sldId id="257" r:id="rId3"/>
    <p:sldId id="259" r:id="rId4"/>
    <p:sldId id="260" r:id="rId5"/>
    <p:sldId id="262" r:id="rId6"/>
    <p:sldId id="263" r:id="rId7"/>
    <p:sldId id="264" r:id="rId8"/>
    <p:sldId id="265" r:id="rId9"/>
    <p:sldId id="266" r:id="rId10"/>
    <p:sldId id="267" r:id="rId11"/>
    <p:sldId id="268" r:id="rId12"/>
    <p:sldId id="269" r:id="rId13"/>
    <p:sldId id="272" r:id="rId14"/>
    <p:sldId id="271" r:id="rId15"/>
    <p:sldId id="270" r:id="rId16"/>
    <p:sldId id="274" r:id="rId17"/>
    <p:sldId id="273" r:id="rId18"/>
  </p:sldIdLst>
  <p:sldSz cx="12192000" cy="6858000"/>
  <p:notesSz cx="6950075"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66"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37000" y="0"/>
            <a:ext cx="3011488" cy="463550"/>
          </a:xfrm>
          <a:prstGeom prst="rect">
            <a:avLst/>
          </a:prstGeom>
        </p:spPr>
        <p:txBody>
          <a:bodyPr vert="horz" lIns="91440" tIns="45720" rIns="91440" bIns="45720" rtlCol="0"/>
          <a:lstStyle>
            <a:lvl1pPr algn="r">
              <a:defRPr sz="1200"/>
            </a:lvl1pPr>
          </a:lstStyle>
          <a:p>
            <a:fld id="{C2D85FD6-A6C0-4E81-BF1E-728323A8BF48}" type="datetimeFigureOut">
              <a:rPr lang="en-US" smtClean="0"/>
              <a:t>6/8/2015</a:t>
            </a:fld>
            <a:endParaRPr lang="en-US"/>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45000"/>
            <a:ext cx="5559425" cy="36369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37000" y="8772525"/>
            <a:ext cx="3011488" cy="463550"/>
          </a:xfrm>
          <a:prstGeom prst="rect">
            <a:avLst/>
          </a:prstGeom>
        </p:spPr>
        <p:txBody>
          <a:bodyPr vert="horz" lIns="91440" tIns="45720" rIns="91440" bIns="45720" rtlCol="0" anchor="b"/>
          <a:lstStyle>
            <a:lvl1pPr algn="r">
              <a:defRPr sz="1200"/>
            </a:lvl1pPr>
          </a:lstStyle>
          <a:p>
            <a:fld id="{954D1E84-BD12-4AFF-BC06-875EA2FA9462}" type="slidenum">
              <a:rPr lang="en-US" smtClean="0"/>
              <a:t>‹#›</a:t>
            </a:fld>
            <a:endParaRPr lang="en-US"/>
          </a:p>
        </p:txBody>
      </p:sp>
    </p:spTree>
    <p:extLst>
      <p:ext uri="{BB962C8B-B14F-4D97-AF65-F5344CB8AC3E}">
        <p14:creationId xmlns:p14="http://schemas.microsoft.com/office/powerpoint/2010/main" val="1351105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1</a:t>
            </a:fld>
            <a:endParaRPr lang="en-US"/>
          </a:p>
        </p:txBody>
      </p:sp>
    </p:spTree>
    <p:extLst>
      <p:ext uri="{BB962C8B-B14F-4D97-AF65-F5344CB8AC3E}">
        <p14:creationId xmlns:p14="http://schemas.microsoft.com/office/powerpoint/2010/main" val="3952405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10</a:t>
            </a:fld>
            <a:endParaRPr lang="en-US"/>
          </a:p>
        </p:txBody>
      </p:sp>
    </p:spTree>
    <p:extLst>
      <p:ext uri="{BB962C8B-B14F-4D97-AF65-F5344CB8AC3E}">
        <p14:creationId xmlns:p14="http://schemas.microsoft.com/office/powerpoint/2010/main" val="20758211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11</a:t>
            </a:fld>
            <a:endParaRPr lang="en-US"/>
          </a:p>
        </p:txBody>
      </p:sp>
    </p:spTree>
    <p:extLst>
      <p:ext uri="{BB962C8B-B14F-4D97-AF65-F5344CB8AC3E}">
        <p14:creationId xmlns:p14="http://schemas.microsoft.com/office/powerpoint/2010/main" val="2028660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12</a:t>
            </a:fld>
            <a:endParaRPr lang="en-US"/>
          </a:p>
        </p:txBody>
      </p:sp>
    </p:spTree>
    <p:extLst>
      <p:ext uri="{BB962C8B-B14F-4D97-AF65-F5344CB8AC3E}">
        <p14:creationId xmlns:p14="http://schemas.microsoft.com/office/powerpoint/2010/main" val="7686666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13</a:t>
            </a:fld>
            <a:endParaRPr lang="en-US"/>
          </a:p>
        </p:txBody>
      </p:sp>
    </p:spTree>
    <p:extLst>
      <p:ext uri="{BB962C8B-B14F-4D97-AF65-F5344CB8AC3E}">
        <p14:creationId xmlns:p14="http://schemas.microsoft.com/office/powerpoint/2010/main" val="2013177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14</a:t>
            </a:fld>
            <a:endParaRPr lang="en-US"/>
          </a:p>
        </p:txBody>
      </p:sp>
    </p:spTree>
    <p:extLst>
      <p:ext uri="{BB962C8B-B14F-4D97-AF65-F5344CB8AC3E}">
        <p14:creationId xmlns:p14="http://schemas.microsoft.com/office/powerpoint/2010/main" val="17892725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15</a:t>
            </a:fld>
            <a:endParaRPr lang="en-US"/>
          </a:p>
        </p:txBody>
      </p:sp>
    </p:spTree>
    <p:extLst>
      <p:ext uri="{BB962C8B-B14F-4D97-AF65-F5344CB8AC3E}">
        <p14:creationId xmlns:p14="http://schemas.microsoft.com/office/powerpoint/2010/main" val="2891505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16</a:t>
            </a:fld>
            <a:endParaRPr lang="en-US"/>
          </a:p>
        </p:txBody>
      </p:sp>
    </p:spTree>
    <p:extLst>
      <p:ext uri="{BB962C8B-B14F-4D97-AF65-F5344CB8AC3E}">
        <p14:creationId xmlns:p14="http://schemas.microsoft.com/office/powerpoint/2010/main" val="24424923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17</a:t>
            </a:fld>
            <a:endParaRPr lang="en-US"/>
          </a:p>
        </p:txBody>
      </p:sp>
    </p:spTree>
    <p:extLst>
      <p:ext uri="{BB962C8B-B14F-4D97-AF65-F5344CB8AC3E}">
        <p14:creationId xmlns:p14="http://schemas.microsoft.com/office/powerpoint/2010/main" val="1077300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2</a:t>
            </a:fld>
            <a:endParaRPr lang="en-US"/>
          </a:p>
        </p:txBody>
      </p:sp>
    </p:spTree>
    <p:extLst>
      <p:ext uri="{BB962C8B-B14F-4D97-AF65-F5344CB8AC3E}">
        <p14:creationId xmlns:p14="http://schemas.microsoft.com/office/powerpoint/2010/main" val="11921243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3</a:t>
            </a:fld>
            <a:endParaRPr lang="en-US"/>
          </a:p>
        </p:txBody>
      </p:sp>
    </p:spTree>
    <p:extLst>
      <p:ext uri="{BB962C8B-B14F-4D97-AF65-F5344CB8AC3E}">
        <p14:creationId xmlns:p14="http://schemas.microsoft.com/office/powerpoint/2010/main" val="757019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4</a:t>
            </a:fld>
            <a:endParaRPr lang="en-US"/>
          </a:p>
        </p:txBody>
      </p:sp>
    </p:spTree>
    <p:extLst>
      <p:ext uri="{BB962C8B-B14F-4D97-AF65-F5344CB8AC3E}">
        <p14:creationId xmlns:p14="http://schemas.microsoft.com/office/powerpoint/2010/main" val="1683764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5</a:t>
            </a:fld>
            <a:endParaRPr lang="en-US"/>
          </a:p>
        </p:txBody>
      </p:sp>
    </p:spTree>
    <p:extLst>
      <p:ext uri="{BB962C8B-B14F-4D97-AF65-F5344CB8AC3E}">
        <p14:creationId xmlns:p14="http://schemas.microsoft.com/office/powerpoint/2010/main" val="989144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6</a:t>
            </a:fld>
            <a:endParaRPr lang="en-US"/>
          </a:p>
        </p:txBody>
      </p:sp>
    </p:spTree>
    <p:extLst>
      <p:ext uri="{BB962C8B-B14F-4D97-AF65-F5344CB8AC3E}">
        <p14:creationId xmlns:p14="http://schemas.microsoft.com/office/powerpoint/2010/main" val="2076497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7</a:t>
            </a:fld>
            <a:endParaRPr lang="en-US"/>
          </a:p>
        </p:txBody>
      </p:sp>
    </p:spTree>
    <p:extLst>
      <p:ext uri="{BB962C8B-B14F-4D97-AF65-F5344CB8AC3E}">
        <p14:creationId xmlns:p14="http://schemas.microsoft.com/office/powerpoint/2010/main" val="5599999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8</a:t>
            </a:fld>
            <a:endParaRPr lang="en-US"/>
          </a:p>
        </p:txBody>
      </p:sp>
    </p:spTree>
    <p:extLst>
      <p:ext uri="{BB962C8B-B14F-4D97-AF65-F5344CB8AC3E}">
        <p14:creationId xmlns:p14="http://schemas.microsoft.com/office/powerpoint/2010/main" val="14213575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D1E84-BD12-4AFF-BC06-875EA2FA9462}" type="slidenum">
              <a:rPr lang="en-US" smtClean="0"/>
              <a:t>9</a:t>
            </a:fld>
            <a:endParaRPr lang="en-US"/>
          </a:p>
        </p:txBody>
      </p:sp>
    </p:spTree>
    <p:extLst>
      <p:ext uri="{BB962C8B-B14F-4D97-AF65-F5344CB8AC3E}">
        <p14:creationId xmlns:p14="http://schemas.microsoft.com/office/powerpoint/2010/main" val="15094548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6/8/2015</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dirty="0"/>
              <a:t>6/8/2015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6/8/2015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6/8/2015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6/8/2015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6/8/2015</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2.JPG"/><Relationship Id="rId3" Type="http://schemas.openxmlformats.org/officeDocument/2006/relationships/image" Target="../media/image27.JPG"/><Relationship Id="rId7" Type="http://schemas.openxmlformats.org/officeDocument/2006/relationships/image" Target="../media/image31.JP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30.JPG"/><Relationship Id="rId5" Type="http://schemas.openxmlformats.org/officeDocument/2006/relationships/image" Target="../media/image29.JPG"/><Relationship Id="rId4" Type="http://schemas.openxmlformats.org/officeDocument/2006/relationships/image" Target="../media/image28.JPG"/><Relationship Id="rId9" Type="http://schemas.openxmlformats.org/officeDocument/2006/relationships/image" Target="../media/image33.jpg"/></Relationships>
</file>

<file path=ppt/slides/_rels/slide11.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6.JPG"/><Relationship Id="rId4" Type="http://schemas.openxmlformats.org/officeDocument/2006/relationships/image" Target="../media/image35.JPG"/></Relationships>
</file>

<file path=ppt/slides/_rels/slide12.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20.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G"/></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7" Type="http://schemas.openxmlformats.org/officeDocument/2006/relationships/image" Target="../media/image25.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4.JPG"/><Relationship Id="rId5" Type="http://schemas.openxmlformats.org/officeDocument/2006/relationships/image" Target="../media/image23.JPG"/><Relationship Id="rId4" Type="http://schemas.openxmlformats.org/officeDocument/2006/relationships/image" Target="../media/image22.JP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92398" y="1871131"/>
            <a:ext cx="6815669" cy="1941744"/>
          </a:xfrm>
        </p:spPr>
        <p:txBody>
          <a:bodyPr/>
          <a:lstStyle/>
          <a:p>
            <a:r>
              <a:rPr lang="en-US" sz="3200" b="1" i="1" dirty="0" smtClean="0"/>
              <a:t/>
            </a:r>
            <a:br>
              <a:rPr lang="en-US" sz="3200" b="1" i="1" dirty="0" smtClean="0"/>
            </a:br>
            <a:r>
              <a:rPr lang="en-US" sz="3200" b="1" i="1" dirty="0"/>
              <a:t/>
            </a:r>
            <a:br>
              <a:rPr lang="en-US" sz="3200" b="1" i="1" dirty="0"/>
            </a:br>
            <a:r>
              <a:rPr lang="en-US" sz="3200" b="1" i="1" dirty="0" smtClean="0"/>
              <a:t/>
            </a:r>
            <a:br>
              <a:rPr lang="en-US" sz="3200" b="1" i="1" dirty="0" smtClean="0"/>
            </a:br>
            <a:r>
              <a:rPr lang="en-US" sz="3200" b="1" i="1" dirty="0" smtClean="0"/>
              <a:t/>
            </a:r>
            <a:br>
              <a:rPr lang="en-US" sz="3200" b="1" i="1" dirty="0" smtClean="0"/>
            </a:br>
            <a:r>
              <a:rPr lang="en-US" sz="3200" b="1" i="1" dirty="0"/>
              <a:t/>
            </a:r>
            <a:br>
              <a:rPr lang="en-US" sz="3200" b="1" i="1" dirty="0"/>
            </a:br>
            <a:r>
              <a:rPr lang="en-US" sz="4000" b="1" i="1" dirty="0" smtClean="0"/>
              <a:t>Globalizing Librarianship:</a:t>
            </a:r>
            <a:br>
              <a:rPr lang="en-US" sz="4000" b="1" i="1" dirty="0" smtClean="0"/>
            </a:br>
            <a:r>
              <a:rPr lang="en-US" sz="3200" b="1" i="1" dirty="0"/>
              <a:t>A Study-Abroad Class in Russia</a:t>
            </a:r>
            <a:r>
              <a:rPr lang="en-US" sz="3200" dirty="0"/>
              <a:t/>
            </a:r>
            <a:br>
              <a:rPr lang="en-US" sz="3200" dirty="0"/>
            </a:br>
            <a:endParaRPr lang="en-US" sz="3200" dirty="0"/>
          </a:p>
        </p:txBody>
      </p:sp>
      <p:sp>
        <p:nvSpPr>
          <p:cNvPr id="3" name="Subtitle 2"/>
          <p:cNvSpPr>
            <a:spLocks noGrp="1"/>
          </p:cNvSpPr>
          <p:nvPr>
            <p:ph type="subTitle" idx="1"/>
          </p:nvPr>
        </p:nvSpPr>
        <p:spPr/>
        <p:txBody>
          <a:bodyPr>
            <a:normAutofit lnSpcReduction="10000"/>
          </a:bodyPr>
          <a:lstStyle/>
          <a:p>
            <a:r>
              <a:rPr lang="en-US" dirty="0" smtClean="0"/>
              <a:t>Yelena Luckert</a:t>
            </a:r>
          </a:p>
          <a:p>
            <a:r>
              <a:rPr lang="en-US" dirty="0" smtClean="0"/>
              <a:t>University of Maryland</a:t>
            </a:r>
          </a:p>
          <a:p>
            <a:r>
              <a:rPr lang="en-US" dirty="0" smtClean="0"/>
              <a:t>July 2, 2015</a:t>
            </a:r>
            <a:endParaRPr lang="en-US" dirty="0"/>
          </a:p>
        </p:txBody>
      </p:sp>
    </p:spTree>
    <p:extLst>
      <p:ext uri="{BB962C8B-B14F-4D97-AF65-F5344CB8AC3E}">
        <p14:creationId xmlns:p14="http://schemas.microsoft.com/office/powerpoint/2010/main" val="25021763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3812" y="1729946"/>
            <a:ext cx="3426470" cy="337751"/>
          </a:xfrm>
        </p:spPr>
        <p:txBody>
          <a:bodyPr>
            <a:normAutofit fontScale="90000"/>
          </a:bodyPr>
          <a:lstStyle/>
          <a:p>
            <a:r>
              <a:rPr lang="en-US" dirty="0" smtClean="0"/>
              <a:t>Library visits</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58714" y="965759"/>
            <a:ext cx="2580994" cy="1942198"/>
          </a:xfrm>
        </p:spPr>
      </p:pic>
      <p:sp>
        <p:nvSpPr>
          <p:cNvPr id="4" name="Text Placeholder 3"/>
          <p:cNvSpPr>
            <a:spLocks noGrp="1"/>
          </p:cNvSpPr>
          <p:nvPr>
            <p:ph type="body" sz="half" idx="2"/>
          </p:nvPr>
        </p:nvSpPr>
        <p:spPr>
          <a:xfrm>
            <a:off x="1293811" y="2578443"/>
            <a:ext cx="3718455" cy="2891025"/>
          </a:xfrm>
        </p:spPr>
        <p:txBody>
          <a:bodyPr>
            <a:normAutofit lnSpcReduction="10000"/>
          </a:bodyPr>
          <a:lstStyle/>
          <a:p>
            <a:r>
              <a:rPr lang="en-US" sz="1400" dirty="0" smtClean="0"/>
              <a:t>Library of Russian Academy of Sciences (BAN)</a:t>
            </a:r>
          </a:p>
          <a:p>
            <a:r>
              <a:rPr lang="en-US" sz="1400" dirty="0" smtClean="0"/>
              <a:t>National Library of Russia</a:t>
            </a:r>
          </a:p>
          <a:p>
            <a:r>
              <a:rPr lang="en-US" sz="1400" dirty="0" smtClean="0"/>
              <a:t>Boris Yeltsin Presidential Library </a:t>
            </a:r>
          </a:p>
          <a:p>
            <a:r>
              <a:rPr lang="en-US" sz="1400" dirty="0" err="1" smtClean="0"/>
              <a:t>Mayakovsky</a:t>
            </a:r>
            <a:r>
              <a:rPr lang="en-US" sz="1400" dirty="0" smtClean="0"/>
              <a:t> Central City Library </a:t>
            </a:r>
          </a:p>
          <a:p>
            <a:r>
              <a:rPr lang="en-US" sz="1400" dirty="0" smtClean="0"/>
              <a:t>Pushkin City Children Library </a:t>
            </a:r>
          </a:p>
          <a:p>
            <a:r>
              <a:rPr lang="en-US" sz="1400" dirty="0" smtClean="0"/>
              <a:t>St</a:t>
            </a:r>
            <a:r>
              <a:rPr lang="en-US" sz="1400" dirty="0"/>
              <a:t>. </a:t>
            </a:r>
            <a:r>
              <a:rPr lang="en-US" sz="1400" dirty="0" smtClean="0"/>
              <a:t>Petersburg State University </a:t>
            </a:r>
          </a:p>
          <a:p>
            <a:r>
              <a:rPr lang="en-US" sz="1400" dirty="0" smtClean="0"/>
              <a:t>St. Petersburg State University </a:t>
            </a:r>
            <a:r>
              <a:rPr lang="en-US" sz="1400" dirty="0"/>
              <a:t>of </a:t>
            </a:r>
            <a:r>
              <a:rPr lang="en-US" sz="1400" dirty="0" smtClean="0"/>
              <a:t>Culture </a:t>
            </a:r>
            <a:r>
              <a:rPr lang="en-US" sz="1400" dirty="0"/>
              <a:t>and </a:t>
            </a:r>
            <a:r>
              <a:rPr lang="en-US" sz="1400" dirty="0" smtClean="0"/>
              <a:t>Arts </a:t>
            </a:r>
          </a:p>
          <a:p>
            <a:r>
              <a:rPr lang="en-US" sz="1400" dirty="0" smtClean="0"/>
              <a:t>Hermitage library </a:t>
            </a:r>
          </a:p>
          <a:p>
            <a:r>
              <a:rPr lang="en-US" sz="1400" dirty="0" err="1" smtClean="0"/>
              <a:t>Pushkinskii</a:t>
            </a:r>
            <a:r>
              <a:rPr lang="en-US" sz="1400" dirty="0" smtClean="0"/>
              <a:t> </a:t>
            </a:r>
            <a:r>
              <a:rPr lang="en-US" sz="1400" dirty="0"/>
              <a:t>Dom</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1940" y="4196169"/>
            <a:ext cx="2308654" cy="1737262"/>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23935" y="3151704"/>
            <a:ext cx="2545492" cy="1913096"/>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50137" y="4563895"/>
            <a:ext cx="1979141" cy="1489304"/>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80040" y="965759"/>
            <a:ext cx="2232454" cy="1674341"/>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47652" y="2242993"/>
            <a:ext cx="1398944" cy="1865259"/>
          </a:xfrm>
          <a:prstGeom prst="rect">
            <a:avLst/>
          </a:prstGeom>
        </p:spPr>
      </p:pic>
      <p:pic>
        <p:nvPicPr>
          <p:cNvPr id="12" name="Pictur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572262" y="2509641"/>
            <a:ext cx="1102832" cy="1653120"/>
          </a:xfrm>
          <a:prstGeom prst="rect">
            <a:avLst/>
          </a:prstGeom>
        </p:spPr>
      </p:pic>
    </p:spTree>
    <p:extLst>
      <p:ext uri="{BB962C8B-B14F-4D97-AF65-F5344CB8AC3E}">
        <p14:creationId xmlns:p14="http://schemas.microsoft.com/office/powerpoint/2010/main" val="894139017"/>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SPBGIK 2012</a:t>
            </a:r>
            <a:endParaRPr lang="en-US" dirty="0"/>
          </a:p>
        </p:txBody>
      </p:sp>
      <p:sp>
        <p:nvSpPr>
          <p:cNvPr id="3" name="Content Placeholder 2"/>
          <p:cNvSpPr>
            <a:spLocks noGrp="1"/>
          </p:cNvSpPr>
          <p:nvPr>
            <p:ph idx="1"/>
          </p:nvPr>
        </p:nvSpPr>
        <p:spPr/>
        <p:txBody>
          <a:bodyPr/>
          <a:lstStyle/>
          <a:p>
            <a:pPr lvl="2"/>
            <a:r>
              <a:rPr lang="en-US" dirty="0" smtClean="0"/>
              <a:t>No pre-work or coordination  </a:t>
            </a:r>
            <a:endParaRPr lang="en-US" dirty="0"/>
          </a:p>
          <a:p>
            <a:pPr lvl="2"/>
            <a:r>
              <a:rPr lang="en-US" dirty="0" smtClean="0"/>
              <a:t>UM </a:t>
            </a:r>
            <a:r>
              <a:rPr lang="en-US" dirty="0"/>
              <a:t>students </a:t>
            </a:r>
            <a:r>
              <a:rPr lang="en-US" dirty="0" smtClean="0"/>
              <a:t>prepared presentation</a:t>
            </a:r>
            <a:endParaRPr lang="en-US" dirty="0"/>
          </a:p>
          <a:p>
            <a:pPr lvl="2"/>
            <a:r>
              <a:rPr lang="en-US" dirty="0" smtClean="0"/>
              <a:t>Dean of Library School at SPGBIK gave a talk</a:t>
            </a:r>
            <a:endParaRPr lang="en-US" dirty="0"/>
          </a:p>
          <a:p>
            <a:pPr lvl="2"/>
            <a:r>
              <a:rPr lang="en-US" dirty="0" smtClean="0"/>
              <a:t>Interaction </a:t>
            </a:r>
            <a:r>
              <a:rPr lang="en-US" dirty="0"/>
              <a:t>between </a:t>
            </a:r>
            <a:r>
              <a:rPr lang="en-US" dirty="0" smtClean="0"/>
              <a:t>two student bodies was missing </a:t>
            </a:r>
            <a:endParaRPr lang="en-US" dirty="0"/>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2040" y="1056375"/>
            <a:ext cx="2374557" cy="1786854"/>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30176" y="3015049"/>
            <a:ext cx="2356575" cy="1773323"/>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67849" y="4209133"/>
            <a:ext cx="2537254" cy="1906905"/>
          </a:xfrm>
          <a:prstGeom prst="rect">
            <a:avLst/>
          </a:prstGeom>
        </p:spPr>
      </p:pic>
    </p:spTree>
    <p:extLst>
      <p:ext uri="{BB962C8B-B14F-4D97-AF65-F5344CB8AC3E}">
        <p14:creationId xmlns:p14="http://schemas.microsoft.com/office/powerpoint/2010/main" val="3737629889"/>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SPBGIK </a:t>
            </a:r>
            <a:r>
              <a:rPr lang="en-US" dirty="0" smtClean="0"/>
              <a:t>2014:  International Library School</a:t>
            </a:r>
            <a:endParaRPr lang="en-US" dirty="0"/>
          </a:p>
        </p:txBody>
      </p:sp>
      <p:sp>
        <p:nvSpPr>
          <p:cNvPr id="3" name="Content Placeholder 2"/>
          <p:cNvSpPr>
            <a:spLocks noGrp="1"/>
          </p:cNvSpPr>
          <p:nvPr>
            <p:ph idx="1"/>
          </p:nvPr>
        </p:nvSpPr>
        <p:spPr/>
        <p:txBody>
          <a:bodyPr>
            <a:normAutofit/>
          </a:bodyPr>
          <a:lstStyle/>
          <a:p>
            <a:pPr lvl="2"/>
            <a:r>
              <a:rPr lang="en-US" dirty="0" smtClean="0"/>
              <a:t>Discussions and program planning for the visit began in the Fall 2013.</a:t>
            </a:r>
            <a:endParaRPr lang="en-US" dirty="0"/>
          </a:p>
          <a:p>
            <a:pPr lvl="2"/>
            <a:r>
              <a:rPr lang="en-US" dirty="0" smtClean="0"/>
              <a:t>Reflector for students of both sides set up in March 2014. </a:t>
            </a:r>
          </a:p>
          <a:p>
            <a:pPr lvl="2"/>
            <a:r>
              <a:rPr lang="en-US" dirty="0" smtClean="0"/>
              <a:t>The </a:t>
            </a:r>
            <a:r>
              <a:rPr lang="en-US" dirty="0"/>
              <a:t>visit in St Petersburg consisted of tours, lectures, presentations, discussions, </a:t>
            </a:r>
            <a:r>
              <a:rPr lang="en-US" dirty="0" smtClean="0"/>
              <a:t>joint </a:t>
            </a:r>
            <a:r>
              <a:rPr lang="en-US" dirty="0"/>
              <a:t>program with BAN, </a:t>
            </a:r>
            <a:r>
              <a:rPr lang="en-US" dirty="0" err="1"/>
              <a:t>Bibliofest</a:t>
            </a:r>
            <a:r>
              <a:rPr lang="en-US" dirty="0"/>
              <a:t>, and even a </a:t>
            </a:r>
            <a:r>
              <a:rPr lang="en-US" dirty="0" smtClean="0"/>
              <a:t>concert. Students of both sides participated </a:t>
            </a:r>
            <a:r>
              <a:rPr lang="en-US" dirty="0"/>
              <a:t>together.  </a:t>
            </a:r>
            <a:endParaRPr lang="en-US" dirty="0" smtClean="0"/>
          </a:p>
          <a:p>
            <a:pPr lvl="2"/>
            <a:r>
              <a:rPr lang="en-US" dirty="0" smtClean="0"/>
              <a:t>Some independent socializing between students occurred.</a:t>
            </a:r>
            <a:endParaRPr lang="en-US" dirty="0"/>
          </a:p>
          <a:p>
            <a:pPr marL="0" indent="0">
              <a:buNone/>
            </a:pP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8939" y="4013299"/>
            <a:ext cx="3201709" cy="2133502"/>
          </a:xfrm>
          <a:prstGeom prst="rect">
            <a:avLst/>
          </a:prstGeom>
        </p:spPr>
      </p:pic>
    </p:spTree>
    <p:extLst>
      <p:ext uri="{BB962C8B-B14F-4D97-AF65-F5344CB8AC3E}">
        <p14:creationId xmlns:p14="http://schemas.microsoft.com/office/powerpoint/2010/main" val="1657632357"/>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half" idx="1"/>
            <p:extLst>
              <p:ext uri="{D42A27DB-BD31-4B8C-83A1-F6EECF244321}">
                <p14:modId xmlns:p14="http://schemas.microsoft.com/office/powerpoint/2010/main" val="3544253231"/>
              </p:ext>
            </p:extLst>
          </p:nvPr>
        </p:nvGraphicFramePr>
        <p:xfrm>
          <a:off x="1298576" y="2560320"/>
          <a:ext cx="3948928" cy="3312067"/>
        </p:xfrm>
        <a:graphic>
          <a:graphicData uri="http://schemas.openxmlformats.org/drawingml/2006/table">
            <a:tbl>
              <a:tblPr firstRow="1" firstCol="1" lastRow="1" lastCol="1" bandRow="1" bandCol="1">
                <a:tableStyleId>{5C22544A-7EE6-4342-B048-85BDC9FD1C3A}</a:tableStyleId>
              </a:tblPr>
              <a:tblGrid>
                <a:gridCol w="638761"/>
                <a:gridCol w="3310167"/>
              </a:tblGrid>
              <a:tr h="201857">
                <a:tc gridSpan="2">
                  <a:txBody>
                    <a:bodyPr/>
                    <a:lstStyle/>
                    <a:p>
                      <a:pPr marL="0" marR="0">
                        <a:spcBef>
                          <a:spcPts val="0"/>
                        </a:spcBef>
                        <a:spcAft>
                          <a:spcPts val="0"/>
                        </a:spcAft>
                      </a:pPr>
                      <a:r>
                        <a:rPr lang="en-US" sz="1100">
                          <a:effectLst/>
                        </a:rPr>
                        <a:t>May </a:t>
                      </a:r>
                      <a:r>
                        <a:rPr lang="ru-RU" sz="1100">
                          <a:effectLst/>
                        </a:rPr>
                        <a:t>27, 2014, </a:t>
                      </a:r>
                      <a:r>
                        <a:rPr lang="en-US" sz="1100">
                          <a:effectLst/>
                        </a:rPr>
                        <a:t>Tuesday</a:t>
                      </a:r>
                      <a:endParaRPr lang="en-US" sz="900">
                        <a:effectLst/>
                        <a:latin typeface="Times New Roman" panose="02020603050405020304" pitchFamily="18" charset="0"/>
                        <a:ea typeface="Times New Roman" panose="02020603050405020304" pitchFamily="18" charset="0"/>
                      </a:endParaRPr>
                    </a:p>
                  </a:txBody>
                  <a:tcPr marL="53244" marR="53244" marT="0" marB="0"/>
                </a:tc>
                <a:tc hMerge="1">
                  <a:txBody>
                    <a:bodyPr/>
                    <a:lstStyle/>
                    <a:p>
                      <a:endParaRPr lang="en-US"/>
                    </a:p>
                  </a:txBody>
                  <a:tcPr/>
                </a:tc>
              </a:tr>
              <a:tr h="201857">
                <a:tc gridSpan="2">
                  <a:txBody>
                    <a:bodyPr/>
                    <a:lstStyle/>
                    <a:p>
                      <a:pPr marL="0" marR="0">
                        <a:spcBef>
                          <a:spcPts val="0"/>
                        </a:spcBef>
                        <a:spcAft>
                          <a:spcPts val="0"/>
                        </a:spcAft>
                      </a:pPr>
                      <a:r>
                        <a:rPr lang="en-US" sz="1100">
                          <a:effectLst/>
                        </a:rPr>
                        <a:t>Library of the Russian Academy of Sciences, Birzhevaia liniia, 1</a:t>
                      </a:r>
                      <a:endParaRPr lang="en-US" sz="900">
                        <a:effectLst/>
                        <a:latin typeface="Times New Roman" panose="02020603050405020304" pitchFamily="18" charset="0"/>
                        <a:ea typeface="Times New Roman" panose="02020603050405020304" pitchFamily="18" charset="0"/>
                      </a:endParaRPr>
                    </a:p>
                  </a:txBody>
                  <a:tcPr marL="53244" marR="53244" marT="0" marB="0"/>
                </a:tc>
                <a:tc hMerge="1">
                  <a:txBody>
                    <a:bodyPr/>
                    <a:lstStyle/>
                    <a:p>
                      <a:endParaRPr lang="en-US"/>
                    </a:p>
                  </a:txBody>
                  <a:tcPr/>
                </a:tc>
              </a:tr>
              <a:tr h="512897">
                <a:tc>
                  <a:txBody>
                    <a:bodyPr/>
                    <a:lstStyle/>
                    <a:p>
                      <a:pPr marL="0" marR="0">
                        <a:spcBef>
                          <a:spcPts val="0"/>
                        </a:spcBef>
                        <a:spcAft>
                          <a:spcPts val="0"/>
                        </a:spcAft>
                      </a:pPr>
                      <a:r>
                        <a:rPr lang="ru-RU" sz="900">
                          <a:effectLst/>
                        </a:rPr>
                        <a:t>10.00 – 10.10</a:t>
                      </a:r>
                      <a:endParaRPr lang="en-US" sz="900">
                        <a:effectLst/>
                        <a:latin typeface="Times New Roman" panose="02020603050405020304" pitchFamily="18" charset="0"/>
                        <a:ea typeface="Times New Roman" panose="02020603050405020304" pitchFamily="18" charset="0"/>
                      </a:endParaRPr>
                    </a:p>
                  </a:txBody>
                  <a:tcPr marL="53244" marR="53244" marT="0" marB="0"/>
                </a:tc>
                <a:tc>
                  <a:txBody>
                    <a:bodyPr/>
                    <a:lstStyle/>
                    <a:p>
                      <a:pPr marL="0" marR="0">
                        <a:spcBef>
                          <a:spcPts val="0"/>
                        </a:spcBef>
                        <a:spcAft>
                          <a:spcPts val="0"/>
                        </a:spcAft>
                      </a:pPr>
                      <a:r>
                        <a:rPr lang="en-US" sz="900">
                          <a:effectLst/>
                        </a:rPr>
                        <a:t>Greetings of Valerii Leonov, Doctor of Pedagogical Sciences, Professor, Director of the Russian Academy of Sciences Library</a:t>
                      </a:r>
                    </a:p>
                    <a:p>
                      <a:pPr marL="0" marR="0">
                        <a:spcBef>
                          <a:spcPts val="0"/>
                        </a:spcBef>
                        <a:spcAft>
                          <a:spcPts val="0"/>
                        </a:spcAft>
                      </a:pPr>
                      <a:r>
                        <a:rPr lang="en-US" sz="900">
                          <a:effectLst/>
                        </a:rPr>
                        <a:t>Main Reading Room</a:t>
                      </a:r>
                      <a:endParaRPr lang="en-US" sz="900">
                        <a:effectLst/>
                        <a:latin typeface="Times New Roman" panose="02020603050405020304" pitchFamily="18" charset="0"/>
                        <a:ea typeface="Times New Roman" panose="02020603050405020304" pitchFamily="18" charset="0"/>
                      </a:endParaRPr>
                    </a:p>
                  </a:txBody>
                  <a:tcPr marL="53244" marR="53244" marT="0" marB="0"/>
                </a:tc>
              </a:tr>
              <a:tr h="512897">
                <a:tc>
                  <a:txBody>
                    <a:bodyPr/>
                    <a:lstStyle/>
                    <a:p>
                      <a:pPr marL="0" marR="0">
                        <a:spcBef>
                          <a:spcPts val="0"/>
                        </a:spcBef>
                        <a:spcAft>
                          <a:spcPts val="0"/>
                        </a:spcAft>
                      </a:pPr>
                      <a:r>
                        <a:rPr lang="ru-RU" sz="900">
                          <a:effectLst/>
                        </a:rPr>
                        <a:t>10.10 – 10.20</a:t>
                      </a:r>
                      <a:endParaRPr lang="en-US" sz="900">
                        <a:effectLst/>
                        <a:latin typeface="Times New Roman" panose="02020603050405020304" pitchFamily="18" charset="0"/>
                        <a:ea typeface="Times New Roman" panose="02020603050405020304" pitchFamily="18" charset="0"/>
                      </a:endParaRPr>
                    </a:p>
                  </a:txBody>
                  <a:tcPr marL="53244" marR="53244" marT="0" marB="0"/>
                </a:tc>
                <a:tc>
                  <a:txBody>
                    <a:bodyPr/>
                    <a:lstStyle/>
                    <a:p>
                      <a:pPr marL="0" marR="0">
                        <a:spcBef>
                          <a:spcPts val="0"/>
                        </a:spcBef>
                        <a:spcAft>
                          <a:spcPts val="0"/>
                        </a:spcAft>
                      </a:pPr>
                      <a:r>
                        <a:rPr lang="en-US" sz="900">
                          <a:effectLst/>
                        </a:rPr>
                        <a:t>Greetings of the U.S. Consulate General in St. Petersburg Steven Labensky, Public Affairs Officer</a:t>
                      </a:r>
                    </a:p>
                    <a:p>
                      <a:pPr marL="0" marR="0">
                        <a:spcBef>
                          <a:spcPts val="0"/>
                        </a:spcBef>
                        <a:spcAft>
                          <a:spcPts val="0"/>
                        </a:spcAft>
                      </a:pPr>
                      <a:r>
                        <a:rPr lang="en-US" sz="900">
                          <a:effectLst/>
                        </a:rPr>
                        <a:t>Main Reading Room</a:t>
                      </a:r>
                      <a:endParaRPr lang="en-US" sz="900">
                        <a:effectLst/>
                        <a:latin typeface="Times New Roman" panose="02020603050405020304" pitchFamily="18" charset="0"/>
                        <a:ea typeface="Times New Roman" panose="02020603050405020304" pitchFamily="18" charset="0"/>
                      </a:endParaRPr>
                    </a:p>
                  </a:txBody>
                  <a:tcPr marL="53244" marR="53244" marT="0" marB="0"/>
                </a:tc>
              </a:tr>
              <a:tr h="512897">
                <a:tc>
                  <a:txBody>
                    <a:bodyPr/>
                    <a:lstStyle/>
                    <a:p>
                      <a:pPr marL="0" marR="0">
                        <a:spcBef>
                          <a:spcPts val="0"/>
                        </a:spcBef>
                        <a:spcAft>
                          <a:spcPts val="0"/>
                        </a:spcAft>
                      </a:pPr>
                      <a:r>
                        <a:rPr lang="ru-RU" sz="900">
                          <a:effectLst/>
                        </a:rPr>
                        <a:t>10.20 – 10.30</a:t>
                      </a:r>
                      <a:endParaRPr lang="en-US" sz="900">
                        <a:effectLst/>
                      </a:endParaRPr>
                    </a:p>
                    <a:p>
                      <a:pPr marL="0" marR="0">
                        <a:spcBef>
                          <a:spcPts val="0"/>
                        </a:spcBef>
                        <a:spcAft>
                          <a:spcPts val="0"/>
                        </a:spcAft>
                      </a:pPr>
                      <a:r>
                        <a:rPr lang="ru-RU" sz="900">
                          <a:effectLst/>
                        </a:rPr>
                        <a:t> </a:t>
                      </a:r>
                      <a:endParaRPr lang="en-US" sz="900">
                        <a:effectLst/>
                        <a:latin typeface="Times New Roman" panose="02020603050405020304" pitchFamily="18" charset="0"/>
                        <a:ea typeface="Times New Roman" panose="02020603050405020304" pitchFamily="18" charset="0"/>
                      </a:endParaRPr>
                    </a:p>
                  </a:txBody>
                  <a:tcPr marL="53244" marR="53244" marT="0" marB="0"/>
                </a:tc>
                <a:tc>
                  <a:txBody>
                    <a:bodyPr/>
                    <a:lstStyle/>
                    <a:p>
                      <a:pPr marL="0" marR="0">
                        <a:spcBef>
                          <a:spcPts val="0"/>
                        </a:spcBef>
                        <a:spcAft>
                          <a:spcPts val="0"/>
                        </a:spcAft>
                      </a:pPr>
                      <a:r>
                        <a:rPr lang="en-US" sz="900">
                          <a:effectLst/>
                        </a:rPr>
                        <a:t>Greetings of Yelena Luckert, Head of Research Services University of Maryland Libraries</a:t>
                      </a:r>
                    </a:p>
                    <a:p>
                      <a:pPr marL="0" marR="0">
                        <a:spcBef>
                          <a:spcPts val="0"/>
                        </a:spcBef>
                        <a:spcAft>
                          <a:spcPts val="0"/>
                        </a:spcAft>
                      </a:pPr>
                      <a:r>
                        <a:rPr lang="en-US" sz="900">
                          <a:effectLst/>
                        </a:rPr>
                        <a:t>Main Reading Room</a:t>
                      </a:r>
                      <a:endParaRPr lang="en-US" sz="900">
                        <a:effectLst/>
                        <a:latin typeface="Times New Roman" panose="02020603050405020304" pitchFamily="18" charset="0"/>
                        <a:ea typeface="Times New Roman" panose="02020603050405020304" pitchFamily="18" charset="0"/>
                      </a:endParaRPr>
                    </a:p>
                  </a:txBody>
                  <a:tcPr marL="53244" marR="53244" marT="0" marB="0"/>
                </a:tc>
              </a:tr>
              <a:tr h="683862">
                <a:tc>
                  <a:txBody>
                    <a:bodyPr/>
                    <a:lstStyle/>
                    <a:p>
                      <a:pPr marL="0" marR="0">
                        <a:spcBef>
                          <a:spcPts val="0"/>
                        </a:spcBef>
                        <a:spcAft>
                          <a:spcPts val="0"/>
                        </a:spcAft>
                      </a:pPr>
                      <a:r>
                        <a:rPr lang="en-US" sz="900">
                          <a:effectLst/>
                        </a:rPr>
                        <a:t>10.</a:t>
                      </a:r>
                      <a:r>
                        <a:rPr lang="ru-RU" sz="900">
                          <a:effectLst/>
                        </a:rPr>
                        <a:t>30 – 10.40</a:t>
                      </a:r>
                      <a:endParaRPr lang="en-US" sz="900">
                        <a:effectLst/>
                        <a:latin typeface="Times New Roman" panose="02020603050405020304" pitchFamily="18" charset="0"/>
                        <a:ea typeface="Times New Roman" panose="02020603050405020304" pitchFamily="18" charset="0"/>
                      </a:endParaRPr>
                    </a:p>
                  </a:txBody>
                  <a:tcPr marL="53244" marR="53244" marT="0" marB="0"/>
                </a:tc>
                <a:tc>
                  <a:txBody>
                    <a:bodyPr/>
                    <a:lstStyle/>
                    <a:p>
                      <a:pPr marL="0" marR="0">
                        <a:spcBef>
                          <a:spcPts val="0"/>
                        </a:spcBef>
                        <a:spcAft>
                          <a:spcPts val="0"/>
                        </a:spcAft>
                      </a:pPr>
                      <a:r>
                        <a:rPr lang="en-US" sz="900">
                          <a:effectLst/>
                        </a:rPr>
                        <a:t>Opening of International Summer Library School </a:t>
                      </a:r>
                    </a:p>
                    <a:p>
                      <a:pPr marL="0" marR="0">
                        <a:spcBef>
                          <a:spcPts val="0"/>
                        </a:spcBef>
                        <a:spcAft>
                          <a:spcPts val="0"/>
                        </a:spcAft>
                      </a:pPr>
                      <a:r>
                        <a:rPr lang="en-US" sz="900">
                          <a:effectLst/>
                        </a:rPr>
                        <a:t>Ludmila Prokhorova, Candidate of Political Sciences, Director of the Center for Additional Professional Education </a:t>
                      </a:r>
                    </a:p>
                    <a:p>
                      <a:pPr marL="0" marR="0">
                        <a:spcBef>
                          <a:spcPts val="0"/>
                        </a:spcBef>
                        <a:spcAft>
                          <a:spcPts val="0"/>
                        </a:spcAft>
                      </a:pPr>
                      <a:r>
                        <a:rPr lang="en-US" sz="900">
                          <a:effectLst/>
                        </a:rPr>
                        <a:t>Main Reading Room</a:t>
                      </a:r>
                      <a:endParaRPr lang="en-US" sz="900">
                        <a:effectLst/>
                        <a:latin typeface="Times New Roman" panose="02020603050405020304" pitchFamily="18" charset="0"/>
                        <a:ea typeface="Times New Roman" panose="02020603050405020304" pitchFamily="18" charset="0"/>
                      </a:endParaRPr>
                    </a:p>
                  </a:txBody>
                  <a:tcPr marL="53244" marR="53244" marT="0" marB="0"/>
                </a:tc>
              </a:tr>
              <a:tr h="683862">
                <a:tc>
                  <a:txBody>
                    <a:bodyPr/>
                    <a:lstStyle/>
                    <a:p>
                      <a:pPr marL="0" marR="0">
                        <a:spcBef>
                          <a:spcPts val="0"/>
                        </a:spcBef>
                        <a:spcAft>
                          <a:spcPts val="0"/>
                        </a:spcAft>
                      </a:pPr>
                      <a:r>
                        <a:rPr lang="en-US" sz="900">
                          <a:effectLst/>
                        </a:rPr>
                        <a:t>10.45 – 12.00</a:t>
                      </a:r>
                      <a:endParaRPr lang="en-US" sz="900">
                        <a:effectLst/>
                        <a:latin typeface="Times New Roman" panose="02020603050405020304" pitchFamily="18" charset="0"/>
                        <a:ea typeface="Times New Roman" panose="02020603050405020304" pitchFamily="18" charset="0"/>
                      </a:endParaRPr>
                    </a:p>
                  </a:txBody>
                  <a:tcPr marL="53244" marR="53244" marT="0" marB="0"/>
                </a:tc>
                <a:tc>
                  <a:txBody>
                    <a:bodyPr/>
                    <a:lstStyle/>
                    <a:p>
                      <a:pPr marL="0" marR="0">
                        <a:spcBef>
                          <a:spcPts val="0"/>
                        </a:spcBef>
                        <a:spcAft>
                          <a:spcPts val="0"/>
                        </a:spcAft>
                      </a:pPr>
                      <a:r>
                        <a:rPr lang="en-US" sz="900" dirty="0">
                          <a:effectLst/>
                        </a:rPr>
                        <a:t>Tour of the Library (including Manuscript and Rare Books Departments)</a:t>
                      </a:r>
                    </a:p>
                    <a:p>
                      <a:pPr marL="0" marR="0">
                        <a:spcBef>
                          <a:spcPts val="0"/>
                        </a:spcBef>
                        <a:spcAft>
                          <a:spcPts val="0"/>
                        </a:spcAft>
                      </a:pPr>
                      <a:r>
                        <a:rPr lang="en-US" sz="900" dirty="0">
                          <a:effectLst/>
                        </a:rPr>
                        <a:t>Exhibition: Materials about the U.S. in the Russian Academy of Sciences Library  </a:t>
                      </a:r>
                    </a:p>
                    <a:p>
                      <a:pPr marL="0" marR="0">
                        <a:spcBef>
                          <a:spcPts val="0"/>
                        </a:spcBef>
                        <a:spcAft>
                          <a:spcPts val="0"/>
                        </a:spcAft>
                      </a:pPr>
                      <a:r>
                        <a:rPr lang="en-US" sz="900" dirty="0">
                          <a:effectLst/>
                        </a:rPr>
                        <a:t>Main Reading Room</a:t>
                      </a:r>
                      <a:endParaRPr lang="en-US" sz="900" dirty="0">
                        <a:effectLst/>
                        <a:latin typeface="Times New Roman" panose="02020603050405020304" pitchFamily="18" charset="0"/>
                        <a:ea typeface="Times New Roman" panose="02020603050405020304" pitchFamily="18" charset="0"/>
                      </a:endParaRPr>
                    </a:p>
                  </a:txBody>
                  <a:tcPr marL="53244" marR="53244" marT="0" marB="0"/>
                </a:tc>
              </a:tr>
            </a:tbl>
          </a:graphicData>
        </a:graphic>
      </p:graphicFrame>
      <p:graphicFrame>
        <p:nvGraphicFramePr>
          <p:cNvPr id="7" name="Content Placeholder 6"/>
          <p:cNvGraphicFramePr>
            <a:graphicFrameLocks noGrp="1"/>
          </p:cNvGraphicFramePr>
          <p:nvPr>
            <p:ph sz="half" idx="2"/>
            <p:extLst>
              <p:ext uri="{D42A27DB-BD31-4B8C-83A1-F6EECF244321}">
                <p14:modId xmlns:p14="http://schemas.microsoft.com/office/powerpoint/2010/main" val="2645478580"/>
              </p:ext>
            </p:extLst>
          </p:nvPr>
        </p:nvGraphicFramePr>
        <p:xfrm>
          <a:off x="5626443" y="2388119"/>
          <a:ext cx="5560541" cy="3740832"/>
        </p:xfrm>
        <a:graphic>
          <a:graphicData uri="http://schemas.openxmlformats.org/drawingml/2006/table">
            <a:tbl>
              <a:tblPr firstRow="1" firstCol="1" lastRow="1" lastCol="1" bandRow="1" bandCol="1">
                <a:tableStyleId>{5C22544A-7EE6-4342-B048-85BDC9FD1C3A}</a:tableStyleId>
              </a:tblPr>
              <a:tblGrid>
                <a:gridCol w="899448"/>
                <a:gridCol w="4661093"/>
              </a:tblGrid>
              <a:tr h="127116">
                <a:tc gridSpan="2">
                  <a:txBody>
                    <a:bodyPr/>
                    <a:lstStyle/>
                    <a:p>
                      <a:pPr marL="0" marR="0">
                        <a:spcBef>
                          <a:spcPts val="0"/>
                        </a:spcBef>
                        <a:spcAft>
                          <a:spcPts val="0"/>
                        </a:spcAft>
                      </a:pPr>
                      <a:r>
                        <a:rPr lang="en-US" sz="700">
                          <a:effectLst/>
                        </a:rPr>
                        <a:t>May </a:t>
                      </a:r>
                      <a:r>
                        <a:rPr lang="ru-RU" sz="700">
                          <a:effectLst/>
                        </a:rPr>
                        <a:t>28</a:t>
                      </a:r>
                      <a:r>
                        <a:rPr lang="en-US" sz="700">
                          <a:effectLst/>
                        </a:rPr>
                        <a:t>, </a:t>
                      </a:r>
                      <a:r>
                        <a:rPr lang="ru-RU" sz="700">
                          <a:effectLst/>
                        </a:rPr>
                        <a:t>2014</a:t>
                      </a:r>
                      <a:r>
                        <a:rPr lang="en-US" sz="700">
                          <a:effectLst/>
                        </a:rPr>
                        <a:t>, Wednesday</a:t>
                      </a:r>
                      <a:endParaRPr lang="en-US" sz="600">
                        <a:effectLst/>
                        <a:latin typeface="Times New Roman" panose="02020603050405020304" pitchFamily="18" charset="0"/>
                        <a:ea typeface="Times New Roman" panose="02020603050405020304" pitchFamily="18" charset="0"/>
                      </a:endParaRPr>
                    </a:p>
                  </a:txBody>
                  <a:tcPr marL="36152" marR="36152" marT="0" marB="0"/>
                </a:tc>
                <a:tc hMerge="1">
                  <a:txBody>
                    <a:bodyPr/>
                    <a:lstStyle/>
                    <a:p>
                      <a:endParaRPr lang="en-US"/>
                    </a:p>
                  </a:txBody>
                  <a:tcPr/>
                </a:tc>
              </a:tr>
              <a:tr h="127116">
                <a:tc gridSpan="2">
                  <a:txBody>
                    <a:bodyPr/>
                    <a:lstStyle/>
                    <a:p>
                      <a:pPr marL="0" marR="0">
                        <a:spcBef>
                          <a:spcPts val="0"/>
                        </a:spcBef>
                        <a:spcAft>
                          <a:spcPts val="0"/>
                        </a:spcAft>
                      </a:pPr>
                      <a:r>
                        <a:rPr lang="en-US" sz="700">
                          <a:effectLst/>
                        </a:rPr>
                        <a:t>Saint Petersburg State University of Culture and Arts</a:t>
                      </a:r>
                      <a:endParaRPr lang="en-US" sz="600">
                        <a:effectLst/>
                        <a:latin typeface="Times New Roman" panose="02020603050405020304" pitchFamily="18" charset="0"/>
                        <a:ea typeface="Times New Roman" panose="02020603050405020304" pitchFamily="18" charset="0"/>
                      </a:endParaRPr>
                    </a:p>
                  </a:txBody>
                  <a:tcPr marL="36152" marR="36152" marT="0" marB="0"/>
                </a:tc>
                <a:tc hMerge="1">
                  <a:txBody>
                    <a:bodyPr/>
                    <a:lstStyle/>
                    <a:p>
                      <a:endParaRPr lang="en-US"/>
                    </a:p>
                  </a:txBody>
                  <a:tcPr/>
                </a:tc>
              </a:tr>
              <a:tr h="544781">
                <a:tc>
                  <a:txBody>
                    <a:bodyPr/>
                    <a:lstStyle/>
                    <a:p>
                      <a:pPr marL="0" marR="0">
                        <a:spcBef>
                          <a:spcPts val="0"/>
                        </a:spcBef>
                        <a:spcAft>
                          <a:spcPts val="0"/>
                        </a:spcAft>
                      </a:pPr>
                      <a:r>
                        <a:rPr lang="ru-RU" sz="600">
                          <a:effectLst/>
                        </a:rPr>
                        <a:t>10.00 – 11.00</a:t>
                      </a:r>
                      <a:endParaRPr lang="en-US" sz="600">
                        <a:effectLst/>
                        <a:latin typeface="Times New Roman" panose="02020603050405020304" pitchFamily="18" charset="0"/>
                        <a:ea typeface="Times New Roman" panose="02020603050405020304" pitchFamily="18" charset="0"/>
                      </a:endParaRPr>
                    </a:p>
                  </a:txBody>
                  <a:tcPr marL="36152" marR="36152" marT="0" marB="0"/>
                </a:tc>
                <a:tc>
                  <a:txBody>
                    <a:bodyPr/>
                    <a:lstStyle/>
                    <a:p>
                      <a:pPr marL="0" marR="0">
                        <a:spcBef>
                          <a:spcPts val="0"/>
                        </a:spcBef>
                        <a:spcAft>
                          <a:spcPts val="0"/>
                        </a:spcAft>
                      </a:pPr>
                      <a:r>
                        <a:rPr lang="en-US" sz="600">
                          <a:effectLst/>
                        </a:rPr>
                        <a:t>Tour of the University and of the University Library: University Library as Research Center for Students; Traditional and Electronic Resources. </a:t>
                      </a:r>
                    </a:p>
                    <a:p>
                      <a:pPr marL="0" marR="0">
                        <a:spcBef>
                          <a:spcPts val="0"/>
                        </a:spcBef>
                        <a:spcAft>
                          <a:spcPts val="0"/>
                        </a:spcAft>
                      </a:pPr>
                      <a:r>
                        <a:rPr lang="en-US" sz="600">
                          <a:effectLst/>
                        </a:rPr>
                        <a:t>Anastasia Kireeva, senior lecturer of the sub department of bibliology and information analysis </a:t>
                      </a:r>
                    </a:p>
                    <a:p>
                      <a:pPr marL="0" marR="0">
                        <a:spcBef>
                          <a:spcPts val="0"/>
                        </a:spcBef>
                        <a:spcAft>
                          <a:spcPts val="0"/>
                        </a:spcAft>
                      </a:pPr>
                      <a:r>
                        <a:rPr lang="en-US" sz="600">
                          <a:effectLst/>
                        </a:rPr>
                        <a:t>Dvortsovaya Nab., 2</a:t>
                      </a:r>
                      <a:endParaRPr lang="en-US" sz="600">
                        <a:effectLst/>
                        <a:latin typeface="Times New Roman" panose="02020603050405020304" pitchFamily="18" charset="0"/>
                        <a:ea typeface="Times New Roman" panose="02020603050405020304" pitchFamily="18" charset="0"/>
                      </a:endParaRPr>
                    </a:p>
                  </a:txBody>
                  <a:tcPr marL="36152" marR="36152" marT="0" marB="0"/>
                </a:tc>
              </a:tr>
              <a:tr h="544781">
                <a:tc>
                  <a:txBody>
                    <a:bodyPr/>
                    <a:lstStyle/>
                    <a:p>
                      <a:pPr marL="0" marR="0">
                        <a:spcBef>
                          <a:spcPts val="0"/>
                        </a:spcBef>
                        <a:spcAft>
                          <a:spcPts val="0"/>
                        </a:spcAft>
                      </a:pPr>
                      <a:r>
                        <a:rPr lang="ru-RU" sz="600">
                          <a:effectLst/>
                        </a:rPr>
                        <a:t>11.00 – 11.30</a:t>
                      </a:r>
                      <a:endParaRPr lang="en-US" sz="600">
                        <a:effectLst/>
                        <a:latin typeface="Times New Roman" panose="02020603050405020304" pitchFamily="18" charset="0"/>
                        <a:ea typeface="Times New Roman" panose="02020603050405020304" pitchFamily="18" charset="0"/>
                      </a:endParaRPr>
                    </a:p>
                  </a:txBody>
                  <a:tcPr marL="36152" marR="36152" marT="0" marB="0"/>
                </a:tc>
                <a:tc>
                  <a:txBody>
                    <a:bodyPr/>
                    <a:lstStyle/>
                    <a:p>
                      <a:pPr marL="0" marR="0">
                        <a:spcBef>
                          <a:spcPts val="0"/>
                        </a:spcBef>
                        <a:spcAft>
                          <a:spcPts val="0"/>
                        </a:spcAft>
                      </a:pPr>
                      <a:r>
                        <a:rPr lang="en-US" sz="600">
                          <a:effectLst/>
                        </a:rPr>
                        <a:t>Lecture: Traditions and Perspectives of Specialists Training for Library and Information Institutions at the Library and Information Science Department</a:t>
                      </a:r>
                    </a:p>
                    <a:p>
                      <a:pPr marL="0" marR="0">
                        <a:spcBef>
                          <a:spcPts val="0"/>
                        </a:spcBef>
                        <a:spcAft>
                          <a:spcPts val="0"/>
                        </a:spcAft>
                      </a:pPr>
                      <a:r>
                        <a:rPr lang="en-US" sz="600">
                          <a:effectLst/>
                        </a:rPr>
                        <a:t>Valentina Brezhneva, Doctor of Pedagogical Sciences, Professor, Dean of LIS department</a:t>
                      </a:r>
                    </a:p>
                    <a:p>
                      <a:pPr marL="0" marR="0">
                        <a:spcBef>
                          <a:spcPts val="0"/>
                        </a:spcBef>
                        <a:spcAft>
                          <a:spcPts val="0"/>
                        </a:spcAft>
                      </a:pPr>
                      <a:r>
                        <a:rPr lang="en-US" sz="600">
                          <a:effectLst/>
                        </a:rPr>
                        <a:t>Lecture room 211, Millionnaya ul.,7</a:t>
                      </a:r>
                      <a:endParaRPr lang="en-US" sz="600">
                        <a:effectLst/>
                        <a:latin typeface="Times New Roman" panose="02020603050405020304" pitchFamily="18" charset="0"/>
                        <a:ea typeface="Times New Roman" panose="02020603050405020304" pitchFamily="18" charset="0"/>
                      </a:endParaRPr>
                    </a:p>
                  </a:txBody>
                  <a:tcPr marL="36152" marR="36152" marT="0" marB="0"/>
                </a:tc>
              </a:tr>
              <a:tr h="544781">
                <a:tc>
                  <a:txBody>
                    <a:bodyPr/>
                    <a:lstStyle/>
                    <a:p>
                      <a:pPr marL="0" marR="0">
                        <a:spcBef>
                          <a:spcPts val="0"/>
                        </a:spcBef>
                        <a:spcAft>
                          <a:spcPts val="0"/>
                        </a:spcAft>
                      </a:pPr>
                      <a:r>
                        <a:rPr lang="en-US" sz="600">
                          <a:effectLst/>
                        </a:rPr>
                        <a:t>11.30 – 12.00</a:t>
                      </a:r>
                      <a:endParaRPr lang="en-US" sz="600">
                        <a:effectLst/>
                        <a:latin typeface="Times New Roman" panose="02020603050405020304" pitchFamily="18" charset="0"/>
                        <a:ea typeface="Times New Roman" panose="02020603050405020304" pitchFamily="18" charset="0"/>
                      </a:endParaRPr>
                    </a:p>
                  </a:txBody>
                  <a:tcPr marL="36152" marR="36152" marT="0" marB="0"/>
                </a:tc>
                <a:tc>
                  <a:txBody>
                    <a:bodyPr/>
                    <a:lstStyle/>
                    <a:p>
                      <a:pPr marL="0" marR="0">
                        <a:spcBef>
                          <a:spcPts val="0"/>
                        </a:spcBef>
                        <a:spcAft>
                          <a:spcPts val="0"/>
                        </a:spcAft>
                      </a:pPr>
                      <a:r>
                        <a:rPr lang="en-US" sz="600">
                          <a:effectLst/>
                        </a:rPr>
                        <a:t>Presentation: Bibliofest as LIS Students Project </a:t>
                      </a:r>
                    </a:p>
                    <a:p>
                      <a:pPr marL="0" marR="0">
                        <a:spcBef>
                          <a:spcPts val="0"/>
                        </a:spcBef>
                        <a:spcAft>
                          <a:spcPts val="0"/>
                        </a:spcAft>
                      </a:pPr>
                      <a:r>
                        <a:rPr lang="en-US" sz="600">
                          <a:effectLst/>
                        </a:rPr>
                        <a:t>Ekaterina Mokshanova, Candidate of Pedagogical Sciences, Deputy Dean of LIS department</a:t>
                      </a:r>
                    </a:p>
                    <a:p>
                      <a:pPr marL="0" marR="0">
                        <a:spcBef>
                          <a:spcPts val="0"/>
                        </a:spcBef>
                        <a:spcAft>
                          <a:spcPts val="0"/>
                        </a:spcAft>
                      </a:pPr>
                      <a:r>
                        <a:rPr lang="en-US" sz="600">
                          <a:effectLst/>
                        </a:rPr>
                        <a:t>Linara Khabibulina, lecturer of the Information Management Department</a:t>
                      </a:r>
                    </a:p>
                    <a:p>
                      <a:pPr marL="0" marR="0">
                        <a:spcBef>
                          <a:spcPts val="0"/>
                        </a:spcBef>
                        <a:spcAft>
                          <a:spcPts val="0"/>
                        </a:spcAft>
                      </a:pPr>
                      <a:r>
                        <a:rPr lang="en-US" sz="600">
                          <a:effectLst/>
                        </a:rPr>
                        <a:t>Lecture room 211, Millionnaya ul.,7</a:t>
                      </a:r>
                      <a:endParaRPr lang="en-US" sz="600">
                        <a:effectLst/>
                        <a:latin typeface="Times New Roman" panose="02020603050405020304" pitchFamily="18" charset="0"/>
                        <a:ea typeface="Times New Roman" panose="02020603050405020304" pitchFamily="18" charset="0"/>
                      </a:endParaRPr>
                    </a:p>
                  </a:txBody>
                  <a:tcPr marL="36152" marR="36152" marT="0" marB="0"/>
                </a:tc>
              </a:tr>
              <a:tr h="544781">
                <a:tc>
                  <a:txBody>
                    <a:bodyPr/>
                    <a:lstStyle/>
                    <a:p>
                      <a:pPr marL="0" marR="0">
                        <a:spcBef>
                          <a:spcPts val="0"/>
                        </a:spcBef>
                        <a:spcAft>
                          <a:spcPts val="0"/>
                        </a:spcAft>
                      </a:pPr>
                      <a:r>
                        <a:rPr lang="en-US" sz="600">
                          <a:effectLst/>
                        </a:rPr>
                        <a:t>12.00 – 13.00</a:t>
                      </a:r>
                      <a:endParaRPr lang="en-US" sz="600">
                        <a:effectLst/>
                        <a:latin typeface="Times New Roman" panose="02020603050405020304" pitchFamily="18" charset="0"/>
                        <a:ea typeface="Times New Roman" panose="02020603050405020304" pitchFamily="18" charset="0"/>
                      </a:endParaRPr>
                    </a:p>
                  </a:txBody>
                  <a:tcPr marL="36152" marR="36152" marT="0" marB="0"/>
                </a:tc>
                <a:tc>
                  <a:txBody>
                    <a:bodyPr/>
                    <a:lstStyle/>
                    <a:p>
                      <a:pPr marL="0" marR="0">
                        <a:spcBef>
                          <a:spcPts val="0"/>
                        </a:spcBef>
                        <a:spcAft>
                          <a:spcPts val="0"/>
                        </a:spcAft>
                      </a:pPr>
                      <a:r>
                        <a:rPr lang="en-US" sz="600">
                          <a:effectLst/>
                        </a:rPr>
                        <a:t>Discussion: Library Profession in Russia and the USA</a:t>
                      </a:r>
                    </a:p>
                    <a:p>
                      <a:pPr marL="0" marR="0">
                        <a:spcBef>
                          <a:spcPts val="0"/>
                        </a:spcBef>
                        <a:spcAft>
                          <a:spcPts val="0"/>
                        </a:spcAft>
                      </a:pPr>
                      <a:r>
                        <a:rPr lang="en-US" sz="600">
                          <a:effectLst/>
                        </a:rPr>
                        <a:t>Moderators: Ann Carlson Weeks, Professor and Associate Dean for Academic Programs, School of Information Studies, University of Maryland and Yelena Luckert, Head of Research Services University of Maryland Libraries</a:t>
                      </a:r>
                    </a:p>
                    <a:p>
                      <a:pPr marL="0" marR="0">
                        <a:spcBef>
                          <a:spcPts val="0"/>
                        </a:spcBef>
                        <a:spcAft>
                          <a:spcPts val="0"/>
                        </a:spcAft>
                      </a:pPr>
                      <a:r>
                        <a:rPr lang="en-US" sz="600">
                          <a:effectLst/>
                        </a:rPr>
                        <a:t>Lecture room 211, Millionnaya ul.,7</a:t>
                      </a:r>
                      <a:endParaRPr lang="en-US" sz="600">
                        <a:effectLst/>
                        <a:latin typeface="Times New Roman" panose="02020603050405020304" pitchFamily="18" charset="0"/>
                        <a:ea typeface="Times New Roman" panose="02020603050405020304" pitchFamily="18" charset="0"/>
                      </a:endParaRPr>
                    </a:p>
                  </a:txBody>
                  <a:tcPr marL="36152" marR="36152" marT="0" marB="0"/>
                </a:tc>
              </a:tr>
              <a:tr h="217913">
                <a:tc>
                  <a:txBody>
                    <a:bodyPr/>
                    <a:lstStyle/>
                    <a:p>
                      <a:pPr marL="0" marR="0">
                        <a:spcBef>
                          <a:spcPts val="0"/>
                        </a:spcBef>
                        <a:spcAft>
                          <a:spcPts val="0"/>
                        </a:spcAft>
                      </a:pPr>
                      <a:r>
                        <a:rPr lang="en-US" sz="600">
                          <a:effectLst/>
                        </a:rPr>
                        <a:t>13.00 – 14.00</a:t>
                      </a:r>
                      <a:endParaRPr lang="en-US" sz="600">
                        <a:effectLst/>
                        <a:latin typeface="Times New Roman" panose="02020603050405020304" pitchFamily="18" charset="0"/>
                        <a:ea typeface="Times New Roman" panose="02020603050405020304" pitchFamily="18" charset="0"/>
                      </a:endParaRPr>
                    </a:p>
                  </a:txBody>
                  <a:tcPr marL="36152" marR="36152" marT="0" marB="0"/>
                </a:tc>
                <a:tc>
                  <a:txBody>
                    <a:bodyPr/>
                    <a:lstStyle/>
                    <a:p>
                      <a:pPr marL="0" marR="0">
                        <a:spcBef>
                          <a:spcPts val="0"/>
                        </a:spcBef>
                        <a:spcAft>
                          <a:spcPts val="0"/>
                        </a:spcAft>
                      </a:pPr>
                      <a:r>
                        <a:rPr lang="en-US" sz="600">
                          <a:effectLst/>
                        </a:rPr>
                        <a:t>Lunch break</a:t>
                      </a:r>
                    </a:p>
                    <a:p>
                      <a:pPr marL="0" marR="0">
                        <a:spcBef>
                          <a:spcPts val="0"/>
                        </a:spcBef>
                        <a:spcAft>
                          <a:spcPts val="0"/>
                        </a:spcAft>
                      </a:pPr>
                      <a:r>
                        <a:rPr lang="en-US" sz="600">
                          <a:effectLst/>
                        </a:rPr>
                        <a:t>University café, Millionnaya ul.,7</a:t>
                      </a:r>
                      <a:endParaRPr lang="en-US" sz="600">
                        <a:effectLst/>
                        <a:latin typeface="Times New Roman" panose="02020603050405020304" pitchFamily="18" charset="0"/>
                        <a:ea typeface="Times New Roman" panose="02020603050405020304" pitchFamily="18" charset="0"/>
                      </a:endParaRPr>
                    </a:p>
                  </a:txBody>
                  <a:tcPr marL="36152" marR="36152" marT="0" marB="0"/>
                </a:tc>
              </a:tr>
              <a:tr h="217913">
                <a:tc>
                  <a:txBody>
                    <a:bodyPr/>
                    <a:lstStyle/>
                    <a:p>
                      <a:pPr marL="0" marR="0">
                        <a:spcBef>
                          <a:spcPts val="0"/>
                        </a:spcBef>
                        <a:spcAft>
                          <a:spcPts val="0"/>
                        </a:spcAft>
                      </a:pPr>
                      <a:r>
                        <a:rPr lang="en-US" sz="600">
                          <a:effectLst/>
                        </a:rPr>
                        <a:t>14.00 – 15.30</a:t>
                      </a:r>
                      <a:endParaRPr lang="en-US" sz="600">
                        <a:effectLst/>
                        <a:latin typeface="Times New Roman" panose="02020603050405020304" pitchFamily="18" charset="0"/>
                        <a:ea typeface="Times New Roman" panose="02020603050405020304" pitchFamily="18" charset="0"/>
                      </a:endParaRPr>
                    </a:p>
                  </a:txBody>
                  <a:tcPr marL="36152" marR="36152" marT="0" marB="0"/>
                </a:tc>
                <a:tc>
                  <a:txBody>
                    <a:bodyPr/>
                    <a:lstStyle/>
                    <a:p>
                      <a:pPr marL="0" marR="0">
                        <a:spcBef>
                          <a:spcPts val="0"/>
                        </a:spcBef>
                        <a:spcAft>
                          <a:spcPts val="0"/>
                        </a:spcAft>
                      </a:pPr>
                      <a:r>
                        <a:rPr lang="en-US" sz="600">
                          <a:effectLst/>
                        </a:rPr>
                        <a:t>Participation in Bibliofest</a:t>
                      </a:r>
                    </a:p>
                    <a:p>
                      <a:pPr marL="0" marR="0">
                        <a:spcBef>
                          <a:spcPts val="0"/>
                        </a:spcBef>
                        <a:spcAft>
                          <a:spcPts val="0"/>
                        </a:spcAft>
                      </a:pPr>
                      <a:r>
                        <a:rPr lang="en-US" sz="600">
                          <a:effectLst/>
                        </a:rPr>
                        <a:t>Lecture room 211, Millionnaya ul.,7</a:t>
                      </a:r>
                      <a:endParaRPr lang="en-US" sz="600">
                        <a:effectLst/>
                        <a:latin typeface="Times New Roman" panose="02020603050405020304" pitchFamily="18" charset="0"/>
                        <a:ea typeface="Times New Roman" panose="02020603050405020304" pitchFamily="18" charset="0"/>
                      </a:endParaRPr>
                    </a:p>
                  </a:txBody>
                  <a:tcPr marL="36152" marR="36152" marT="0" marB="0"/>
                </a:tc>
              </a:tr>
              <a:tr h="653737">
                <a:tc>
                  <a:txBody>
                    <a:bodyPr/>
                    <a:lstStyle/>
                    <a:p>
                      <a:pPr marL="0" marR="0">
                        <a:spcBef>
                          <a:spcPts val="0"/>
                        </a:spcBef>
                        <a:spcAft>
                          <a:spcPts val="0"/>
                        </a:spcAft>
                      </a:pPr>
                      <a:r>
                        <a:rPr lang="en-US" sz="600">
                          <a:effectLst/>
                        </a:rPr>
                        <a:t>15.30 – 16.00</a:t>
                      </a:r>
                      <a:endParaRPr lang="en-US" sz="600">
                        <a:effectLst/>
                        <a:latin typeface="Times New Roman" panose="02020603050405020304" pitchFamily="18" charset="0"/>
                        <a:ea typeface="Times New Roman" panose="02020603050405020304" pitchFamily="18" charset="0"/>
                      </a:endParaRPr>
                    </a:p>
                  </a:txBody>
                  <a:tcPr marL="36152" marR="36152" marT="0" marB="0"/>
                </a:tc>
                <a:tc>
                  <a:txBody>
                    <a:bodyPr/>
                    <a:lstStyle/>
                    <a:p>
                      <a:pPr marL="0" marR="0">
                        <a:spcBef>
                          <a:spcPts val="0"/>
                        </a:spcBef>
                        <a:spcAft>
                          <a:spcPts val="0"/>
                        </a:spcAft>
                      </a:pPr>
                      <a:r>
                        <a:rPr lang="en-US" sz="600">
                          <a:effectLst/>
                        </a:rPr>
                        <a:t>Certificates Presentation Ceremony</a:t>
                      </a:r>
                    </a:p>
                    <a:p>
                      <a:pPr marL="0" marR="0">
                        <a:spcBef>
                          <a:spcPts val="0"/>
                        </a:spcBef>
                        <a:spcAft>
                          <a:spcPts val="0"/>
                        </a:spcAft>
                      </a:pPr>
                      <a:r>
                        <a:rPr lang="en-US" sz="600">
                          <a:effectLst/>
                        </a:rPr>
                        <a:t>Valentina Brezhneva, Doctor of Pedagogical Sciences, Professor, Dean of LIS department</a:t>
                      </a:r>
                    </a:p>
                    <a:p>
                      <a:pPr marL="0" marR="0">
                        <a:spcBef>
                          <a:spcPts val="0"/>
                        </a:spcBef>
                        <a:spcAft>
                          <a:spcPts val="0"/>
                        </a:spcAft>
                      </a:pPr>
                      <a:r>
                        <a:rPr lang="en-US" sz="600">
                          <a:effectLst/>
                        </a:rPr>
                        <a:t>Ludmila Prokhorova, Candidate of Political Sciences, Director of the Center for Additional Professional Education</a:t>
                      </a:r>
                    </a:p>
                    <a:p>
                      <a:pPr marL="0" marR="0">
                        <a:spcBef>
                          <a:spcPts val="0"/>
                        </a:spcBef>
                        <a:spcAft>
                          <a:spcPts val="0"/>
                        </a:spcAft>
                      </a:pPr>
                      <a:r>
                        <a:rPr lang="en-US" sz="600">
                          <a:effectLst/>
                        </a:rPr>
                        <a:t>Lecture room 211, Millionnaya ul.,7</a:t>
                      </a:r>
                      <a:endParaRPr lang="en-US" sz="600">
                        <a:effectLst/>
                        <a:latin typeface="Times New Roman" panose="02020603050405020304" pitchFamily="18" charset="0"/>
                        <a:ea typeface="Times New Roman" panose="02020603050405020304" pitchFamily="18" charset="0"/>
                      </a:endParaRPr>
                    </a:p>
                  </a:txBody>
                  <a:tcPr marL="36152" marR="36152" marT="0" marB="0"/>
                </a:tc>
              </a:tr>
              <a:tr h="217913">
                <a:tc>
                  <a:txBody>
                    <a:bodyPr/>
                    <a:lstStyle/>
                    <a:p>
                      <a:pPr marL="0" marR="0">
                        <a:spcBef>
                          <a:spcPts val="0"/>
                        </a:spcBef>
                        <a:spcAft>
                          <a:spcPts val="0"/>
                        </a:spcAft>
                      </a:pPr>
                      <a:r>
                        <a:rPr lang="ru-RU" sz="600">
                          <a:effectLst/>
                        </a:rPr>
                        <a:t>16.00 – 16.30 </a:t>
                      </a:r>
                      <a:endParaRPr lang="en-US" sz="600">
                        <a:effectLst/>
                        <a:latin typeface="Times New Roman" panose="02020603050405020304" pitchFamily="18" charset="0"/>
                        <a:ea typeface="Times New Roman" panose="02020603050405020304" pitchFamily="18" charset="0"/>
                      </a:endParaRPr>
                    </a:p>
                  </a:txBody>
                  <a:tcPr marL="36152" marR="36152" marT="0" marB="0"/>
                </a:tc>
                <a:tc>
                  <a:txBody>
                    <a:bodyPr/>
                    <a:lstStyle/>
                    <a:p>
                      <a:pPr marL="0" marR="0">
                        <a:spcBef>
                          <a:spcPts val="0"/>
                        </a:spcBef>
                        <a:spcAft>
                          <a:spcPts val="0"/>
                        </a:spcAft>
                      </a:pPr>
                      <a:r>
                        <a:rPr lang="en-US" sz="600" dirty="0">
                          <a:effectLst/>
                        </a:rPr>
                        <a:t>Concert of students of Russian songs art department </a:t>
                      </a:r>
                    </a:p>
                    <a:p>
                      <a:pPr marL="0" marR="0">
                        <a:spcBef>
                          <a:spcPts val="0"/>
                        </a:spcBef>
                        <a:spcAft>
                          <a:spcPts val="0"/>
                        </a:spcAft>
                      </a:pPr>
                      <a:r>
                        <a:rPr lang="en-US" sz="600" dirty="0">
                          <a:effectLst/>
                        </a:rPr>
                        <a:t>Lecture room 211, </a:t>
                      </a:r>
                      <a:r>
                        <a:rPr lang="en-US" sz="600" dirty="0" err="1">
                          <a:effectLst/>
                        </a:rPr>
                        <a:t>Millionnaya</a:t>
                      </a:r>
                      <a:r>
                        <a:rPr lang="en-US" sz="600" dirty="0">
                          <a:effectLst/>
                        </a:rPr>
                        <a:t> ul.,7</a:t>
                      </a:r>
                      <a:endParaRPr lang="en-US" sz="600" dirty="0">
                        <a:effectLst/>
                        <a:latin typeface="Times New Roman" panose="02020603050405020304" pitchFamily="18" charset="0"/>
                        <a:ea typeface="Times New Roman" panose="02020603050405020304" pitchFamily="18" charset="0"/>
                      </a:endParaRPr>
                    </a:p>
                  </a:txBody>
                  <a:tcPr marL="36152" marR="36152" marT="0" marB="0"/>
                </a:tc>
              </a:tr>
            </a:tbl>
          </a:graphicData>
        </a:graphic>
      </p:graphicFrame>
      <p:sp>
        <p:nvSpPr>
          <p:cNvPr id="5" name="Rectangle 1"/>
          <p:cNvSpPr>
            <a:spLocks noGrp="1" noChangeArrowheads="1"/>
          </p:cNvSpPr>
          <p:nvPr>
            <p:ph type="title"/>
          </p:nvPr>
        </p:nvSpPr>
        <p:spPr bwMode="auto">
          <a:xfrm>
            <a:off x="3825314" y="880013"/>
            <a:ext cx="4541371"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ea typeface="Times New Roman" panose="02020603050405020304" pitchFamily="18" charset="0"/>
              </a:rPr>
              <a:t>Saint Petersburg State University of Culture and Arts</a:t>
            </a:r>
            <a:endParaRPr kumimoji="0" lang="en-US" altLang="en-US" sz="8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ea typeface="Times New Roman" panose="02020603050405020304" pitchFamily="18" charset="0"/>
              </a:rPr>
              <a:t>Library and Information Science Department</a:t>
            </a:r>
            <a:endParaRPr kumimoji="0" lang="en-US" altLang="en-US" sz="8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ea typeface="Times New Roman" panose="02020603050405020304" pitchFamily="18" charset="0"/>
              </a:rPr>
              <a:t>Center for Additional Professional Education</a:t>
            </a:r>
            <a:endParaRPr kumimoji="0" lang="en-US" altLang="en-US" sz="8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ea typeface="Times New Roman" panose="02020603050405020304" pitchFamily="18" charset="0"/>
              </a:rPr>
              <a:t>Russian Academy of Sciences Library</a:t>
            </a:r>
            <a:endParaRPr kumimoji="0" lang="en-US" altLang="en-US" sz="8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ea typeface="Times New Roman" panose="02020603050405020304" pitchFamily="18" charset="0"/>
              </a:rPr>
              <a:t>With the support of the U.S. Consulate General in Saint Petersburg</a:t>
            </a:r>
            <a:endParaRPr kumimoji="0" lang="en-US" altLang="en-US" sz="8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ea typeface="Times New Roman" panose="02020603050405020304" pitchFamily="18" charset="0"/>
              </a:rPr>
              <a:t>International Summer Library School</a:t>
            </a:r>
            <a:endParaRPr kumimoji="0" lang="en-US" altLang="en-US" sz="8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ea typeface="Times New Roman" panose="02020603050405020304" pitchFamily="18" charset="0"/>
              </a:rPr>
              <a:t>May 5 – 28, 2014</a:t>
            </a:r>
            <a:endParaRPr kumimoji="0" lang="en-US" altLang="en-US" sz="18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2802388746"/>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obligations </a:t>
            </a:r>
            <a:endParaRPr lang="en-US" dirty="0"/>
          </a:p>
        </p:txBody>
      </p:sp>
      <p:sp>
        <p:nvSpPr>
          <p:cNvPr id="3" name="Content Placeholder 2"/>
          <p:cNvSpPr>
            <a:spLocks noGrp="1"/>
          </p:cNvSpPr>
          <p:nvPr>
            <p:ph idx="1"/>
          </p:nvPr>
        </p:nvSpPr>
        <p:spPr/>
        <p:txBody>
          <a:bodyPr/>
          <a:lstStyle/>
          <a:p>
            <a:r>
              <a:rPr lang="en-US" dirty="0"/>
              <a:t>Literature review before the trip</a:t>
            </a:r>
          </a:p>
          <a:p>
            <a:r>
              <a:rPr lang="en-US" dirty="0"/>
              <a:t>Mandatory pre-trip preparation</a:t>
            </a:r>
          </a:p>
          <a:p>
            <a:r>
              <a:rPr lang="en-US" dirty="0"/>
              <a:t>Reflector, blog</a:t>
            </a:r>
          </a:p>
          <a:p>
            <a:r>
              <a:rPr lang="en-US" dirty="0"/>
              <a:t>Daily journal (which was graded)</a:t>
            </a:r>
          </a:p>
          <a:p>
            <a:r>
              <a:rPr lang="en-US" dirty="0"/>
              <a:t>Final paper. </a:t>
            </a:r>
          </a:p>
          <a:p>
            <a:endParaRPr lang="en-US" dirty="0"/>
          </a:p>
        </p:txBody>
      </p:sp>
      <p:pic>
        <p:nvPicPr>
          <p:cNvPr id="4" name="Picture 3"/>
          <p:cNvPicPr>
            <a:picLocks noChangeAspect="1"/>
          </p:cNvPicPr>
          <p:nvPr/>
        </p:nvPicPr>
        <p:blipFill>
          <a:blip r:embed="rId3"/>
          <a:stretch>
            <a:fillRect/>
          </a:stretch>
        </p:blipFill>
        <p:spPr>
          <a:xfrm>
            <a:off x="5917215" y="2685535"/>
            <a:ext cx="4613230" cy="2486453"/>
          </a:xfrm>
          <a:prstGeom prst="rect">
            <a:avLst/>
          </a:prstGeom>
        </p:spPr>
      </p:pic>
    </p:spTree>
    <p:extLst>
      <p:ext uri="{BB962C8B-B14F-4D97-AF65-F5344CB8AC3E}">
        <p14:creationId xmlns:p14="http://schemas.microsoft.com/office/powerpoint/2010/main" val="3693595659"/>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3811" y="1285336"/>
            <a:ext cx="3718455" cy="1474798"/>
          </a:xfrm>
        </p:spPr>
        <p:txBody>
          <a:bodyPr>
            <a:normAutofit fontScale="90000"/>
          </a:bodyPr>
          <a:lstStyle/>
          <a:p>
            <a:r>
              <a:rPr lang="en-US" sz="3200" i="1" dirty="0" smtClean="0"/>
              <a:t>A life changing experience</a:t>
            </a:r>
            <a:r>
              <a:rPr lang="en-US" sz="3200" dirty="0" smtClean="0"/>
              <a:t>.</a:t>
            </a:r>
            <a:br>
              <a:rPr lang="en-US" sz="3200" dirty="0" smtClean="0"/>
            </a:br>
            <a:r>
              <a:rPr lang="en-US" sz="3200" dirty="0" smtClean="0"/>
              <a:t/>
            </a:r>
            <a:br>
              <a:rPr lang="en-US" sz="3200" dirty="0" smtClean="0"/>
            </a:br>
            <a:r>
              <a:rPr lang="en-US" dirty="0" smtClean="0"/>
              <a:t>What was learned </a:t>
            </a:r>
            <a:endParaRPr lang="en-US" dirty="0"/>
          </a:p>
        </p:txBody>
      </p:sp>
      <p:sp>
        <p:nvSpPr>
          <p:cNvPr id="4" name="Text Placeholder 3"/>
          <p:cNvSpPr>
            <a:spLocks noGrp="1"/>
          </p:cNvSpPr>
          <p:nvPr>
            <p:ph type="body" sz="half" idx="2"/>
          </p:nvPr>
        </p:nvSpPr>
        <p:spPr>
          <a:xfrm>
            <a:off x="1293811" y="3031064"/>
            <a:ext cx="4201215" cy="2705501"/>
          </a:xfrm>
        </p:spPr>
        <p:txBody>
          <a:bodyPr>
            <a:normAutofit/>
          </a:bodyPr>
          <a:lstStyle/>
          <a:p>
            <a:r>
              <a:rPr lang="en-US" dirty="0" smtClean="0"/>
              <a:t>Russian students have more fun</a:t>
            </a:r>
          </a:p>
          <a:p>
            <a:r>
              <a:rPr lang="en-US" dirty="0" smtClean="0"/>
              <a:t>American students are less shy in classrooms</a:t>
            </a:r>
          </a:p>
          <a:p>
            <a:r>
              <a:rPr lang="en-US" dirty="0" smtClean="0"/>
              <a:t>Russian librarians are very dedicated and work in difficult environment</a:t>
            </a:r>
          </a:p>
          <a:p>
            <a:r>
              <a:rPr lang="en-US" dirty="0" smtClean="0"/>
              <a:t>Huge discrepancy on how libraries are funded, have and have not's</a:t>
            </a:r>
          </a:p>
          <a:p>
            <a:r>
              <a:rPr lang="en-US" dirty="0" smtClean="0"/>
              <a:t>Russian libraries do a lot for their users, but there is still a need for better information sharing</a:t>
            </a:r>
            <a:endParaRPr lang="en-US"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711436" y="1468886"/>
            <a:ext cx="5081681" cy="3387786"/>
          </a:xfrm>
        </p:spPr>
      </p:pic>
    </p:spTree>
    <p:extLst>
      <p:ext uri="{BB962C8B-B14F-4D97-AF65-F5344CB8AC3E}">
        <p14:creationId xmlns:p14="http://schemas.microsoft.com/office/powerpoint/2010/main" val="3400319667"/>
      </p:ext>
    </p:extLst>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Next steps</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Another class possibly in 2016</a:t>
            </a:r>
          </a:p>
          <a:p>
            <a:r>
              <a:rPr lang="en-US" dirty="0" smtClean="0"/>
              <a:t>Working on a grant </a:t>
            </a:r>
          </a:p>
          <a:p>
            <a:pPr lvl="1"/>
            <a:r>
              <a:rPr lang="en-US" dirty="0" smtClean="0"/>
              <a:t>Digitization project between BAN and University of Maryland </a:t>
            </a:r>
          </a:p>
          <a:p>
            <a:pPr lvl="1"/>
            <a:r>
              <a:rPr lang="en-US" dirty="0" smtClean="0"/>
              <a:t>Curriculum projects between iSchool and </a:t>
            </a:r>
            <a:r>
              <a:rPr lang="en-US" dirty="0" err="1" smtClean="0"/>
              <a:t>StPGUKI</a:t>
            </a:r>
            <a:endParaRPr lang="en-US" dirty="0" smtClean="0"/>
          </a:p>
          <a:p>
            <a:endParaRPr lang="en-US" dirty="0" smtClean="0"/>
          </a:p>
          <a:p>
            <a:endParaRPr lang="en-US" dirty="0" smtClean="0"/>
          </a:p>
          <a:p>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9582" y="760562"/>
            <a:ext cx="3786817" cy="2754049"/>
          </a:xfrm>
          <a:prstGeom prst="rect">
            <a:avLst/>
          </a:prstGeom>
        </p:spPr>
      </p:pic>
    </p:spTree>
    <p:extLst>
      <p:ext uri="{BB962C8B-B14F-4D97-AF65-F5344CB8AC3E}">
        <p14:creationId xmlns:p14="http://schemas.microsoft.com/office/powerpoint/2010/main" val="2621198339"/>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pic>
        <p:nvPicPr>
          <p:cNvPr id="4" name="Content Placeholder 3"/>
          <p:cNvPicPr>
            <a:picLocks noGrp="1" noChangeAspect="1"/>
          </p:cNvPicPr>
          <p:nvPr>
            <p:ph idx="1"/>
          </p:nvPr>
        </p:nvPicPr>
        <p:blipFill>
          <a:blip r:embed="rId3"/>
          <a:stretch>
            <a:fillRect/>
          </a:stretch>
        </p:blipFill>
        <p:spPr>
          <a:xfrm>
            <a:off x="3925636" y="2588627"/>
            <a:ext cx="4340728" cy="3255546"/>
          </a:xfrm>
          <a:prstGeom prst="rect">
            <a:avLst/>
          </a:prstGeom>
        </p:spPr>
      </p:pic>
    </p:spTree>
    <p:extLst>
      <p:ext uri="{BB962C8B-B14F-4D97-AF65-F5344CB8AC3E}">
        <p14:creationId xmlns:p14="http://schemas.microsoft.com/office/powerpoint/2010/main" val="131526594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PARTNERS</a:t>
            </a:r>
            <a:endParaRPr lang="en-US" dirty="0"/>
          </a:p>
        </p:txBody>
      </p:sp>
      <p:sp>
        <p:nvSpPr>
          <p:cNvPr id="3" name="Content Placeholder 2"/>
          <p:cNvSpPr>
            <a:spLocks noGrp="1"/>
          </p:cNvSpPr>
          <p:nvPr>
            <p:ph idx="1"/>
          </p:nvPr>
        </p:nvSpPr>
        <p:spPr/>
        <p:txBody>
          <a:bodyPr/>
          <a:lstStyle/>
          <a:p>
            <a:r>
              <a:rPr lang="en-US" dirty="0"/>
              <a:t>University of Maryland </a:t>
            </a:r>
            <a:r>
              <a:rPr lang="en-US" dirty="0" smtClean="0"/>
              <a:t>Libraries </a:t>
            </a:r>
          </a:p>
          <a:p>
            <a:r>
              <a:rPr lang="en-US" dirty="0" smtClean="0"/>
              <a:t>University </a:t>
            </a:r>
            <a:r>
              <a:rPr lang="en-US" dirty="0"/>
              <a:t>of Maryland College of Information </a:t>
            </a:r>
            <a:r>
              <a:rPr lang="en-US" dirty="0" smtClean="0"/>
              <a:t>Science (iSchool)</a:t>
            </a:r>
          </a:p>
          <a:p>
            <a:r>
              <a:rPr lang="en-US" dirty="0" smtClean="0"/>
              <a:t>Library </a:t>
            </a:r>
            <a:r>
              <a:rPr lang="en-US" dirty="0"/>
              <a:t>of Russian Academy of Sciences (BAN) </a:t>
            </a:r>
            <a:endParaRPr lang="en-US" dirty="0" smtClean="0"/>
          </a:p>
          <a:p>
            <a:r>
              <a:rPr lang="en-US" dirty="0" smtClean="0"/>
              <a:t>Library </a:t>
            </a:r>
            <a:r>
              <a:rPr lang="en-US" dirty="0"/>
              <a:t>and Information department of the St. Petersburg State University of Culture and </a:t>
            </a:r>
            <a:r>
              <a:rPr lang="en-US" dirty="0" smtClean="0"/>
              <a:t>Arts  </a:t>
            </a:r>
            <a:endParaRPr lang="en-US" dirty="0"/>
          </a:p>
        </p:txBody>
      </p:sp>
      <p:pic>
        <p:nvPicPr>
          <p:cNvPr id="4" name="Picture 3"/>
          <p:cNvPicPr>
            <a:picLocks noChangeAspect="1"/>
          </p:cNvPicPr>
          <p:nvPr/>
        </p:nvPicPr>
        <p:blipFill>
          <a:blip r:embed="rId3"/>
          <a:stretch>
            <a:fillRect/>
          </a:stretch>
        </p:blipFill>
        <p:spPr>
          <a:xfrm>
            <a:off x="4154124" y="990387"/>
            <a:ext cx="1534940" cy="1331131"/>
          </a:xfrm>
          <a:prstGeom prst="rect">
            <a:avLst/>
          </a:prstGeom>
        </p:spPr>
      </p:pic>
      <p:pic>
        <p:nvPicPr>
          <p:cNvPr id="5" name="Picture 4"/>
          <p:cNvPicPr>
            <a:picLocks noChangeAspect="1"/>
          </p:cNvPicPr>
          <p:nvPr/>
        </p:nvPicPr>
        <p:blipFill>
          <a:blip r:embed="rId4"/>
          <a:stretch>
            <a:fillRect/>
          </a:stretch>
        </p:blipFill>
        <p:spPr>
          <a:xfrm>
            <a:off x="1295401" y="711199"/>
            <a:ext cx="2384339" cy="1335230"/>
          </a:xfrm>
          <a:prstGeom prst="rect">
            <a:avLst/>
          </a:prstGeom>
        </p:spPr>
      </p:pic>
      <p:pic>
        <p:nvPicPr>
          <p:cNvPr id="7" name="Picture 6"/>
          <p:cNvPicPr>
            <a:picLocks noChangeAspect="1"/>
          </p:cNvPicPr>
          <p:nvPr/>
        </p:nvPicPr>
        <p:blipFill>
          <a:blip r:embed="rId5"/>
          <a:stretch>
            <a:fillRect/>
          </a:stretch>
        </p:blipFill>
        <p:spPr>
          <a:xfrm>
            <a:off x="6759661" y="4611407"/>
            <a:ext cx="2211345" cy="1511086"/>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68714" y="1397098"/>
            <a:ext cx="2245710" cy="1687792"/>
          </a:xfrm>
          <a:prstGeom prst="rect">
            <a:avLst/>
          </a:prstGeom>
        </p:spPr>
      </p:pic>
    </p:spTree>
    <p:extLst>
      <p:ext uri="{BB962C8B-B14F-4D97-AF65-F5344CB8AC3E}">
        <p14:creationId xmlns:p14="http://schemas.microsoft.com/office/powerpoint/2010/main" val="69986804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a:t>LBSC 729: </a:t>
            </a:r>
            <a:r>
              <a:rPr lang="en-US" sz="2800" i="1" dirty="0" smtClean="0"/>
              <a:t>International </a:t>
            </a:r>
            <a:r>
              <a:rPr lang="en-US" sz="2800" i="1" dirty="0"/>
              <a:t>Opportunities in Information Studies; Libraries and Cultural Heritage Institutions of St. Petersburg, Russia</a:t>
            </a:r>
            <a:endParaRPr lang="en-US" sz="2800" dirty="0"/>
          </a:p>
        </p:txBody>
      </p:sp>
      <p:sp>
        <p:nvSpPr>
          <p:cNvPr id="3" name="Text Placeholder 2"/>
          <p:cNvSpPr>
            <a:spLocks noGrp="1"/>
          </p:cNvSpPr>
          <p:nvPr>
            <p:ph type="body" idx="1"/>
          </p:nvPr>
        </p:nvSpPr>
        <p:spPr/>
        <p:txBody>
          <a:bodyPr/>
          <a:lstStyle/>
          <a:p>
            <a:pPr algn="ctr"/>
            <a:r>
              <a:rPr lang="en-US" dirty="0" smtClean="0"/>
              <a:t>2012</a:t>
            </a:r>
            <a:endParaRPr lang="en-US" dirty="0"/>
          </a:p>
        </p:txBody>
      </p:sp>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899708" y="3243263"/>
            <a:ext cx="3509433" cy="2632075"/>
          </a:xfrm>
        </p:spPr>
      </p:pic>
      <p:sp>
        <p:nvSpPr>
          <p:cNvPr id="5" name="Text Placeholder 4"/>
          <p:cNvSpPr>
            <a:spLocks noGrp="1"/>
          </p:cNvSpPr>
          <p:nvPr>
            <p:ph type="body" sz="quarter" idx="3"/>
          </p:nvPr>
        </p:nvSpPr>
        <p:spPr/>
        <p:txBody>
          <a:bodyPr/>
          <a:lstStyle/>
          <a:p>
            <a:pPr algn="ctr"/>
            <a:r>
              <a:rPr lang="en-US" dirty="0" smtClean="0"/>
              <a:t>2014</a:t>
            </a:r>
            <a:endParaRPr lang="en-US" dirty="0"/>
          </a:p>
        </p:txBody>
      </p:sp>
      <p:pic>
        <p:nvPicPr>
          <p:cNvPr id="1026" name="Picture 2" descr="http://im1.shutterfly.com/media/47a4cc03b3127ccef7b8bb8c1ac200000040O00AaOGzNu4cOWIPbz4M/cC/f%3D0/ls%3D00109887368420141222155945771.JPG/ps%3D50/r%3D0/rx%3D550/ry%3D400/"/>
          <p:cNvPicPr>
            <a:picLocks noGrp="1" noChangeAspect="1" noChangeArrowheads="1"/>
          </p:cNvPicPr>
          <p:nvPr>
            <p:ph sz="quarter" idx="4"/>
          </p:nvPr>
        </p:nvPicPr>
        <p:blipFill>
          <a:blip r:embed="rId4">
            <a:extLst>
              <a:ext uri="{28A0092B-C50C-407E-A947-70E740481C1C}">
                <a14:useLocalDpi xmlns:a14="http://schemas.microsoft.com/office/drawing/2010/main" val="0"/>
              </a:ext>
            </a:extLst>
          </a:blip>
          <a:srcRect/>
          <a:stretch>
            <a:fillRect/>
          </a:stretch>
        </p:blipFill>
        <p:spPr bwMode="auto">
          <a:xfrm>
            <a:off x="6729611" y="3243263"/>
            <a:ext cx="3619103" cy="2632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3499487"/>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Why we need such courses?</a:t>
            </a:r>
            <a:endParaRPr lang="en-US" dirty="0"/>
          </a:p>
        </p:txBody>
      </p:sp>
      <p:sp>
        <p:nvSpPr>
          <p:cNvPr id="3" name="Content Placeholder 2"/>
          <p:cNvSpPr>
            <a:spLocks noGrp="1"/>
          </p:cNvSpPr>
          <p:nvPr>
            <p:ph idx="1"/>
          </p:nvPr>
        </p:nvSpPr>
        <p:spPr/>
        <p:txBody>
          <a:bodyPr>
            <a:normAutofit/>
          </a:bodyPr>
          <a:lstStyle/>
          <a:p>
            <a:pPr lvl="0"/>
            <a:r>
              <a:rPr lang="en-US" dirty="0"/>
              <a:t>I</a:t>
            </a:r>
            <a:r>
              <a:rPr lang="en-US" dirty="0" smtClean="0"/>
              <a:t>nformation </a:t>
            </a:r>
            <a:r>
              <a:rPr lang="en-US" dirty="0"/>
              <a:t>travels with a speed of light across political and geographical boarders, religious strongholds and various prejudices.  </a:t>
            </a:r>
          </a:p>
          <a:p>
            <a:pPr lvl="0"/>
            <a:r>
              <a:rPr lang="en-US" dirty="0" smtClean="0"/>
              <a:t>Need for globally </a:t>
            </a:r>
            <a:r>
              <a:rPr lang="en-US" dirty="0"/>
              <a:t>conscientious citizens, i.e. people who can function in the increasingly global environment.  </a:t>
            </a:r>
          </a:p>
          <a:p>
            <a:pPr lvl="0"/>
            <a:r>
              <a:rPr lang="en-US" dirty="0"/>
              <a:t>Russia and US have very different information and library </a:t>
            </a:r>
            <a:r>
              <a:rPr lang="en-US" dirty="0" smtClean="0"/>
              <a:t>systems and lots of misunderstanding.  </a:t>
            </a:r>
            <a:endParaRPr lang="en-US" dirty="0"/>
          </a:p>
        </p:txBody>
      </p:sp>
      <p:pic>
        <p:nvPicPr>
          <p:cNvPr id="4" name="Picture 3"/>
          <p:cNvPicPr>
            <a:picLocks noChangeAspect="1"/>
          </p:cNvPicPr>
          <p:nvPr/>
        </p:nvPicPr>
        <p:blipFill>
          <a:blip r:embed="rId3"/>
          <a:stretch>
            <a:fillRect/>
          </a:stretch>
        </p:blipFill>
        <p:spPr>
          <a:xfrm>
            <a:off x="1097564" y="625560"/>
            <a:ext cx="1955084" cy="2017010"/>
          </a:xfrm>
          <a:prstGeom prst="rect">
            <a:avLst/>
          </a:prstGeom>
        </p:spPr>
      </p:pic>
      <p:pic>
        <p:nvPicPr>
          <p:cNvPr id="5" name="Picture 4"/>
          <p:cNvPicPr>
            <a:picLocks noChangeAspect="1"/>
          </p:cNvPicPr>
          <p:nvPr/>
        </p:nvPicPr>
        <p:blipFill>
          <a:blip r:embed="rId4"/>
          <a:stretch>
            <a:fillRect/>
          </a:stretch>
        </p:blipFill>
        <p:spPr>
          <a:xfrm>
            <a:off x="5905887" y="4862383"/>
            <a:ext cx="1112752" cy="1112752"/>
          </a:xfrm>
          <a:prstGeom prst="rect">
            <a:avLst/>
          </a:prstGeom>
        </p:spPr>
      </p:pic>
      <p:pic>
        <p:nvPicPr>
          <p:cNvPr id="6" name="Picture 5"/>
          <p:cNvPicPr>
            <a:picLocks noChangeAspect="1"/>
          </p:cNvPicPr>
          <p:nvPr/>
        </p:nvPicPr>
        <p:blipFill>
          <a:blip r:embed="rId5"/>
          <a:stretch>
            <a:fillRect/>
          </a:stretch>
        </p:blipFill>
        <p:spPr>
          <a:xfrm>
            <a:off x="7690022" y="4972565"/>
            <a:ext cx="914400" cy="685800"/>
          </a:xfrm>
          <a:prstGeom prst="rect">
            <a:avLst/>
          </a:prstGeom>
        </p:spPr>
      </p:pic>
    </p:spTree>
    <p:extLst>
      <p:ext uri="{BB962C8B-B14F-4D97-AF65-F5344CB8AC3E}">
        <p14:creationId xmlns:p14="http://schemas.microsoft.com/office/powerpoint/2010/main" val="2194128357"/>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399" y="1362974"/>
            <a:ext cx="6241816" cy="560717"/>
          </a:xfrm>
        </p:spPr>
        <p:txBody>
          <a:bodyPr/>
          <a:lstStyle/>
          <a:p>
            <a:r>
              <a:rPr lang="en-US" dirty="0"/>
              <a:t>Goals for the course</a:t>
            </a:r>
          </a:p>
        </p:txBody>
      </p:sp>
      <p:sp>
        <p:nvSpPr>
          <p:cNvPr id="4" name="Text Placeholder 3"/>
          <p:cNvSpPr>
            <a:spLocks noGrp="1"/>
          </p:cNvSpPr>
          <p:nvPr>
            <p:ph type="body" sz="half" idx="2"/>
          </p:nvPr>
        </p:nvSpPr>
        <p:spPr>
          <a:xfrm>
            <a:off x="1295399" y="2018581"/>
            <a:ext cx="6241816" cy="3476445"/>
          </a:xfrm>
        </p:spPr>
        <p:txBody>
          <a:bodyPr>
            <a:normAutofit lnSpcReduction="10000"/>
          </a:bodyPr>
          <a:lstStyle/>
          <a:p>
            <a:pPr algn="l"/>
            <a:r>
              <a:rPr lang="en-US" sz="2000" dirty="0"/>
              <a:t>To introduce our students of information sciences to libraries and cultural organizations in Russia on the example of St. Petersburg:  </a:t>
            </a:r>
          </a:p>
          <a:p>
            <a:pPr marL="800100" lvl="1" indent="-342900">
              <a:buFont typeface="Arial" panose="020B0604020202020204" pitchFamily="34" charset="0"/>
              <a:buChar char="•"/>
            </a:pPr>
            <a:r>
              <a:rPr lang="en-US" sz="2000" dirty="0"/>
              <a:t>how libraries work</a:t>
            </a:r>
          </a:p>
          <a:p>
            <a:pPr marL="800100" lvl="1" indent="-342900">
              <a:buFont typeface="Arial" panose="020B0604020202020204" pitchFamily="34" charset="0"/>
              <a:buChar char="•"/>
            </a:pPr>
            <a:r>
              <a:rPr lang="en-US" sz="2000" dirty="0"/>
              <a:t>library treasures </a:t>
            </a:r>
          </a:p>
          <a:p>
            <a:pPr marL="800100" lvl="1" indent="-342900">
              <a:buFont typeface="Arial" panose="020B0604020202020204" pitchFamily="34" charset="0"/>
              <a:buChar char="•"/>
            </a:pPr>
            <a:r>
              <a:rPr lang="en-US" sz="2000" dirty="0"/>
              <a:t>exchange and management of information</a:t>
            </a:r>
          </a:p>
          <a:p>
            <a:pPr marL="800100" lvl="1" indent="-342900">
              <a:buFont typeface="Arial" panose="020B0604020202020204" pitchFamily="34" charset="0"/>
              <a:buChar char="•"/>
            </a:pPr>
            <a:r>
              <a:rPr lang="en-US" sz="2000" dirty="0"/>
              <a:t>network of library system,  </a:t>
            </a:r>
          </a:p>
          <a:p>
            <a:pPr marL="800100" lvl="1" indent="-342900">
              <a:buFont typeface="Arial" panose="020B0604020202020204" pitchFamily="34" charset="0"/>
              <a:buChar char="•"/>
            </a:pPr>
            <a:r>
              <a:rPr lang="en-US" sz="2000" dirty="0"/>
              <a:t>issues of readerships </a:t>
            </a:r>
          </a:p>
          <a:p>
            <a:pPr marL="800100" lvl="1" indent="-342900">
              <a:buFont typeface="Arial" panose="020B0604020202020204" pitchFamily="34" charset="0"/>
              <a:buChar char="•"/>
            </a:pPr>
            <a:r>
              <a:rPr lang="en-US" sz="2000" dirty="0"/>
              <a:t>etc.   </a:t>
            </a:r>
          </a:p>
          <a:p>
            <a:endParaRPr lang="en-US" dirty="0"/>
          </a:p>
        </p:txBody>
      </p:sp>
      <p:sp>
        <p:nvSpPr>
          <p:cNvPr id="5" name="Picture Placeholder 2"/>
          <p:cNvSpPr txBox="1">
            <a:spLocks/>
          </p:cNvSpPr>
          <p:nvPr/>
        </p:nvSpPr>
        <p:spPr>
          <a:xfrm>
            <a:off x="8077578" y="101552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sp>
      <p:sp>
        <p:nvSpPr>
          <p:cNvPr id="7" name="Picture Placeholder 2"/>
          <p:cNvSpPr txBox="1">
            <a:spLocks/>
          </p:cNvSpPr>
          <p:nvPr/>
        </p:nvSpPr>
        <p:spPr>
          <a:xfrm>
            <a:off x="8077578" y="101552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sp>
      <p:pic>
        <p:nvPicPr>
          <p:cNvPr id="10" name="Picture Placeholder 9"/>
          <p:cNvPicPr>
            <a:picLocks noGrp="1" noChangeAspect="1"/>
          </p:cNvPicPr>
          <p:nvPr>
            <p:ph type="pic" idx="1"/>
          </p:nvPr>
        </p:nvPicPr>
        <p:blipFill>
          <a:blip r:embed="rId3">
            <a:extLst>
              <a:ext uri="{28A0092B-C50C-407E-A947-70E740481C1C}">
                <a14:useLocalDpi xmlns:a14="http://schemas.microsoft.com/office/drawing/2010/main" val="0"/>
              </a:ext>
            </a:extLst>
          </a:blip>
          <a:srcRect l="28622" r="28622"/>
          <a:stretch>
            <a:fillRect/>
          </a:stretch>
        </p:blipFill>
        <p:spPr>
          <a:xfrm>
            <a:off x="8172468" y="1015520"/>
            <a:ext cx="3063347" cy="4775200"/>
          </a:xfrm>
        </p:spPr>
      </p:pic>
    </p:spTree>
    <p:extLst>
      <p:ext uri="{BB962C8B-B14F-4D97-AF65-F5344CB8AC3E}">
        <p14:creationId xmlns:p14="http://schemas.microsoft.com/office/powerpoint/2010/main" val="328991705"/>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860766"/>
          </a:xfrm>
        </p:spPr>
        <p:txBody>
          <a:bodyPr>
            <a:noAutofit/>
          </a:bodyPr>
          <a:lstStyle/>
          <a:p>
            <a:r>
              <a:rPr lang="en-US" sz="3600" dirty="0" smtClean="0"/>
              <a:t>Why St. Petersburg? </a:t>
            </a:r>
            <a:endParaRPr lang="en-US" sz="3600" dirty="0"/>
          </a:p>
        </p:txBody>
      </p:sp>
      <p:pic>
        <p:nvPicPr>
          <p:cNvPr id="7" name="Picture Placeholder 6"/>
          <p:cNvPicPr>
            <a:picLocks noGrp="1" noChangeAspect="1"/>
          </p:cNvPicPr>
          <p:nvPr>
            <p:ph type="pic" idx="1"/>
          </p:nvPr>
        </p:nvPicPr>
        <p:blipFill>
          <a:blip r:embed="rId3">
            <a:extLst>
              <a:ext uri="{28A0092B-C50C-407E-A947-70E740481C1C}">
                <a14:useLocalDpi xmlns:a14="http://schemas.microsoft.com/office/drawing/2010/main" val="0"/>
              </a:ext>
            </a:extLst>
          </a:blip>
          <a:srcRect t="28071" b="28071"/>
          <a:stretch>
            <a:fillRect/>
          </a:stretch>
        </p:blipFill>
        <p:spPr>
          <a:xfrm>
            <a:off x="1047248" y="854017"/>
            <a:ext cx="10105972" cy="3747540"/>
          </a:xfrm>
        </p:spPr>
      </p:pic>
      <p:sp>
        <p:nvSpPr>
          <p:cNvPr id="4" name="Text Placeholder 3"/>
          <p:cNvSpPr>
            <a:spLocks noGrp="1"/>
          </p:cNvSpPr>
          <p:nvPr>
            <p:ph type="body" sz="half" idx="2"/>
          </p:nvPr>
        </p:nvSpPr>
        <p:spPr/>
        <p:txBody>
          <a:bodyPr/>
          <a:lstStyle/>
          <a:p>
            <a:endParaRPr lang="en-US" dirty="0"/>
          </a:p>
        </p:txBody>
      </p:sp>
    </p:spTree>
    <p:extLst>
      <p:ext uri="{BB962C8B-B14F-4D97-AF65-F5344CB8AC3E}">
        <p14:creationId xmlns:p14="http://schemas.microsoft.com/office/powerpoint/2010/main" val="172531855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1112808"/>
            <a:ext cx="9601196" cy="1173191"/>
          </a:xfrm>
        </p:spPr>
        <p:txBody>
          <a:bodyPr>
            <a:normAutofit fontScale="90000"/>
          </a:bodyPr>
          <a:lstStyle/>
          <a:p>
            <a:r>
              <a:rPr lang="en-US" sz="2200" dirty="0" smtClean="0"/>
              <a:t/>
            </a:r>
            <a:br>
              <a:rPr lang="en-US" sz="2200" dirty="0" smtClean="0"/>
            </a:br>
            <a:r>
              <a:rPr lang="en-US" sz="2200" dirty="0"/>
              <a:t/>
            </a:r>
            <a:br>
              <a:rPr lang="en-US" sz="2200" dirty="0"/>
            </a:br>
            <a:r>
              <a:rPr lang="en-US" sz="4000" dirty="0" smtClean="0"/>
              <a:t>Why summer?</a:t>
            </a:r>
            <a:br>
              <a:rPr lang="en-US" sz="4000" dirty="0" smtClean="0"/>
            </a:br>
            <a:r>
              <a:rPr lang="en-US" sz="2200" dirty="0" smtClean="0"/>
              <a:t>easier </a:t>
            </a:r>
            <a:r>
              <a:rPr lang="en-US" sz="2200" dirty="0"/>
              <a:t>to organize payments, include non-UM students, </a:t>
            </a:r>
            <a:r>
              <a:rPr lang="en-US" sz="2200" dirty="0" smtClean="0"/>
              <a:t>control length </a:t>
            </a:r>
            <a:r>
              <a:rPr lang="en-US" sz="2200" dirty="0"/>
              <a:t>of the course, time of </a:t>
            </a:r>
            <a:r>
              <a:rPr lang="en-US" sz="2200" dirty="0" smtClean="0"/>
              <a:t>registration, number of students</a:t>
            </a:r>
            <a:r>
              <a:rPr lang="en-US" dirty="0"/>
              <a:t/>
            </a:r>
            <a:br>
              <a:rPr lang="en-US" dirty="0"/>
            </a:br>
            <a:r>
              <a:rPr lang="en-US" dirty="0" smtClean="0"/>
              <a:t>  </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9199" y="2396226"/>
            <a:ext cx="3283789" cy="2462842"/>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4876" y="2573068"/>
            <a:ext cx="3048000" cy="2286000"/>
          </a:xfrm>
          <a:prstGeom prst="rect">
            <a:avLst/>
          </a:prstGeom>
        </p:spPr>
      </p:pic>
      <p:pic>
        <p:nvPicPr>
          <p:cNvPr id="10" name="Picture 9"/>
          <p:cNvPicPr>
            <a:picLocks noChangeAspect="1"/>
          </p:cNvPicPr>
          <p:nvPr/>
        </p:nvPicPr>
        <p:blipFill>
          <a:blip r:embed="rId5"/>
          <a:stretch>
            <a:fillRect/>
          </a:stretch>
        </p:blipFill>
        <p:spPr>
          <a:xfrm>
            <a:off x="7741384" y="4222468"/>
            <a:ext cx="3155214" cy="1847338"/>
          </a:xfrm>
          <a:prstGeom prst="rect">
            <a:avLst/>
          </a:prstGeom>
        </p:spPr>
      </p:pic>
      <p:pic>
        <p:nvPicPr>
          <p:cNvPr id="11" name="Picture 10"/>
          <p:cNvPicPr>
            <a:picLocks noChangeAspect="1"/>
          </p:cNvPicPr>
          <p:nvPr/>
        </p:nvPicPr>
        <p:blipFill>
          <a:blip r:embed="rId6"/>
          <a:stretch>
            <a:fillRect/>
          </a:stretch>
        </p:blipFill>
        <p:spPr>
          <a:xfrm>
            <a:off x="1788738" y="4337574"/>
            <a:ext cx="2887564" cy="1925043"/>
          </a:xfrm>
          <a:prstGeom prst="rect">
            <a:avLst/>
          </a:prstGeom>
        </p:spPr>
      </p:pic>
      <p:pic>
        <p:nvPicPr>
          <p:cNvPr id="15" name="Content Placeholder 14"/>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4737587" y="3230454"/>
            <a:ext cx="2942512" cy="2214240"/>
          </a:xfrm>
        </p:spPr>
      </p:pic>
    </p:spTree>
    <p:extLst>
      <p:ext uri="{BB962C8B-B14F-4D97-AF65-F5344CB8AC3E}">
        <p14:creationId xmlns:p14="http://schemas.microsoft.com/office/powerpoint/2010/main" val="263942707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Logistics</a:t>
            </a:r>
            <a:endParaRPr lang="en-US" dirty="0"/>
          </a:p>
        </p:txBody>
      </p:sp>
      <p:sp>
        <p:nvSpPr>
          <p:cNvPr id="3" name="Content Placeholder 2"/>
          <p:cNvSpPr>
            <a:spLocks noGrp="1"/>
          </p:cNvSpPr>
          <p:nvPr>
            <p:ph idx="1"/>
          </p:nvPr>
        </p:nvSpPr>
        <p:spPr>
          <a:xfrm>
            <a:off x="1295402" y="2656936"/>
            <a:ext cx="9601196" cy="3727891"/>
          </a:xfrm>
        </p:spPr>
        <p:txBody>
          <a:bodyPr/>
          <a:lstStyle/>
          <a:p>
            <a:r>
              <a:rPr lang="en-US" dirty="0" smtClean="0"/>
              <a:t>Development of contacts   </a:t>
            </a:r>
          </a:p>
          <a:p>
            <a:r>
              <a:rPr lang="en-US" dirty="0" smtClean="0"/>
              <a:t>Resources</a:t>
            </a:r>
          </a:p>
          <a:p>
            <a:r>
              <a:rPr lang="en-US" dirty="0" smtClean="0"/>
              <a:t>Visas</a:t>
            </a:r>
          </a:p>
          <a:p>
            <a:r>
              <a:rPr lang="en-US" dirty="0" smtClean="0"/>
              <a:t>Language</a:t>
            </a:r>
          </a:p>
          <a:p>
            <a:r>
              <a:rPr lang="en-US" dirty="0" smtClean="0"/>
              <a:t>Living there</a:t>
            </a:r>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0555" y="3224532"/>
            <a:ext cx="2613454" cy="1966624"/>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02806" y="2878893"/>
            <a:ext cx="2380735" cy="1785551"/>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8451" y="4332980"/>
            <a:ext cx="2475465" cy="1856599"/>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9463" y="758629"/>
            <a:ext cx="2531076" cy="1898307"/>
          </a:xfrm>
          <a:prstGeom prst="rect">
            <a:avLst/>
          </a:prstGeom>
        </p:spPr>
      </p:pic>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80631" y="994486"/>
            <a:ext cx="2512542" cy="1884407"/>
          </a:xfrm>
          <a:prstGeom prst="rect">
            <a:avLst/>
          </a:prstGeom>
        </p:spPr>
      </p:pic>
    </p:spTree>
    <p:extLst>
      <p:ext uri="{BB962C8B-B14F-4D97-AF65-F5344CB8AC3E}">
        <p14:creationId xmlns:p14="http://schemas.microsoft.com/office/powerpoint/2010/main" val="122346243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a:t>
            </a:r>
            <a:endParaRPr lang="en-US" dirty="0"/>
          </a:p>
        </p:txBody>
      </p:sp>
      <p:sp>
        <p:nvSpPr>
          <p:cNvPr id="3" name="Content Placeholder 2"/>
          <p:cNvSpPr>
            <a:spLocks noGrp="1"/>
          </p:cNvSpPr>
          <p:nvPr>
            <p:ph idx="1"/>
          </p:nvPr>
        </p:nvSpPr>
        <p:spPr/>
        <p:txBody>
          <a:bodyPr/>
          <a:lstStyle/>
          <a:p>
            <a:r>
              <a:rPr lang="en-US" dirty="0" smtClean="0"/>
              <a:t>Pre-work reading</a:t>
            </a:r>
          </a:p>
          <a:p>
            <a:r>
              <a:rPr lang="en-US" dirty="0" smtClean="0"/>
              <a:t>Two-day pre-trip preparation</a:t>
            </a:r>
          </a:p>
          <a:p>
            <a:r>
              <a:rPr lang="en-US" dirty="0" smtClean="0"/>
              <a:t>In Russia:</a:t>
            </a:r>
          </a:p>
          <a:p>
            <a:pPr lvl="1"/>
            <a:r>
              <a:rPr lang="en-US" dirty="0" smtClean="0"/>
              <a:t>St. Petersburg University of Culture and Arts</a:t>
            </a:r>
          </a:p>
          <a:p>
            <a:pPr lvl="1"/>
            <a:r>
              <a:rPr lang="en-US" dirty="0" smtClean="0"/>
              <a:t>Visit to libraries of different types</a:t>
            </a:r>
          </a:p>
          <a:p>
            <a:pPr lvl="1"/>
            <a:r>
              <a:rPr lang="en-US" dirty="0" smtClean="0"/>
              <a:t>Touring </a:t>
            </a:r>
            <a:endParaRPr lang="en-US" dirty="0"/>
          </a:p>
        </p:txBody>
      </p:sp>
      <p:pic>
        <p:nvPicPr>
          <p:cNvPr id="4" name="Picture 3"/>
          <p:cNvPicPr>
            <a:picLocks noChangeAspect="1"/>
          </p:cNvPicPr>
          <p:nvPr/>
        </p:nvPicPr>
        <p:blipFill>
          <a:blip r:embed="rId3"/>
          <a:stretch>
            <a:fillRect/>
          </a:stretch>
        </p:blipFill>
        <p:spPr>
          <a:xfrm>
            <a:off x="6759779" y="2636146"/>
            <a:ext cx="4389500" cy="2920237"/>
          </a:xfrm>
          <a:prstGeom prst="rect">
            <a:avLst/>
          </a:prstGeom>
        </p:spPr>
      </p:pic>
    </p:spTree>
    <p:extLst>
      <p:ext uri="{BB962C8B-B14F-4D97-AF65-F5344CB8AC3E}">
        <p14:creationId xmlns:p14="http://schemas.microsoft.com/office/powerpoint/2010/main" val="1713976939"/>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331</TotalTime>
  <Words>939</Words>
  <Application>Microsoft Office PowerPoint</Application>
  <PresentationFormat>Widescreen</PresentationFormat>
  <Paragraphs>157</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Garamond</vt:lpstr>
      <vt:lpstr>Times New Roman</vt:lpstr>
      <vt:lpstr>Organic</vt:lpstr>
      <vt:lpstr>     Globalizing Librarianship: A Study-Abroad Class in Russia </vt:lpstr>
      <vt:lpstr>       PARTNERS</vt:lpstr>
      <vt:lpstr>LBSC 729: International Opportunities in Information Studies; Libraries and Cultural Heritage Institutions of St. Petersburg, Russia</vt:lpstr>
      <vt:lpstr>  Why we need such courses?</vt:lpstr>
      <vt:lpstr>Goals for the course</vt:lpstr>
      <vt:lpstr>Why St. Petersburg? </vt:lpstr>
      <vt:lpstr>  Why summer? easier to organize payments, include non-UM students, control length of the course, time of registration, number of students   </vt:lpstr>
      <vt:lpstr>Logistics</vt:lpstr>
      <vt:lpstr>Curriculum</vt:lpstr>
      <vt:lpstr>Library visits</vt:lpstr>
      <vt:lpstr>SPBGIK 2012</vt:lpstr>
      <vt:lpstr>SPBGIK 2014:  International Library School</vt:lpstr>
      <vt:lpstr>Saint Petersburg State University of Culture and Arts Library and Information Science Department Center for Additional Professional Education Russian Academy of Sciences Library With the support of the U.S. Consulate General in Saint Petersburg International Summer Library School May 5 – 28, 2014</vt:lpstr>
      <vt:lpstr>Class obligations </vt:lpstr>
      <vt:lpstr>A life changing experience.  What was learned </vt:lpstr>
      <vt:lpstr>       Next steps</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Globalizing Librarianship: A Study-Abroad Class in Russia</dc:title>
  <dc:creator>Yelena Luckert</dc:creator>
  <cp:lastModifiedBy>Yelena Luckert</cp:lastModifiedBy>
  <cp:revision>39</cp:revision>
  <cp:lastPrinted>2015-06-08T13:56:03Z</cp:lastPrinted>
  <dcterms:created xsi:type="dcterms:W3CDTF">2015-05-12T19:37:41Z</dcterms:created>
  <dcterms:modified xsi:type="dcterms:W3CDTF">2015-06-08T14:10:50Z</dcterms:modified>
</cp:coreProperties>
</file>