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76" r:id="rId1"/>
  </p:sldMasterIdLst>
  <p:sldIdLst>
    <p:sldId id="256" r:id="rId2"/>
    <p:sldId id="257" r:id="rId3"/>
    <p:sldId id="258" r:id="rId4"/>
    <p:sldId id="260" r:id="rId5"/>
    <p:sldId id="263" r:id="rId6"/>
    <p:sldId id="270" r:id="rId7"/>
    <p:sldId id="281" r:id="rId8"/>
    <p:sldId id="264" r:id="rId9"/>
    <p:sldId id="272" r:id="rId10"/>
    <p:sldId id="271" r:id="rId11"/>
    <p:sldId id="277" r:id="rId12"/>
    <p:sldId id="265" r:id="rId13"/>
    <p:sldId id="278" r:id="rId14"/>
    <p:sldId id="279" r:id="rId15"/>
    <p:sldId id="280" r:id="rId16"/>
    <p:sldId id="266" r:id="rId17"/>
    <p:sldId id="273" r:id="rId18"/>
    <p:sldId id="274" r:id="rId19"/>
    <p:sldId id="267" r:id="rId20"/>
    <p:sldId id="276" r:id="rId21"/>
    <p:sldId id="27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authors.xml><?xml version="1.0" encoding="utf-8"?>
<p188:authorLst xmlns:a="http://schemas.openxmlformats.org/drawingml/2006/main" xmlns:r="http://schemas.openxmlformats.org/officeDocument/2006/relationships" xmlns:p188="http://schemas.microsoft.com/office/powerpoint/2018/8/main">
  <p188:author id="{B3CFF201-AFD5-3F4B-8E3C-694861FDFF79}" name="Madison Wicks" initials="MW" userId="02636f5b68a2b38f"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14"/>
    <p:restoredTop sz="94607"/>
  </p:normalViewPr>
  <p:slideViewPr>
    <p:cSldViewPr snapToGrid="0">
      <p:cViewPr varScale="1">
        <p:scale>
          <a:sx n="88" d="100"/>
          <a:sy n="88" d="100"/>
        </p:scale>
        <p:origin x="176" y="5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8/10/relationships/authors" Targe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87050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14678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694463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00690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57306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66191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80268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11787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76619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50338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smtClean="0"/>
              <a:pPr/>
              <a:t>5/17/26</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06965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smtClean="0"/>
              <a:pPr/>
              <a:t>5/17/26</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89846441"/>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sv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L5rVH1KGBCY" TargetMode="Externa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hyperlink" Target="https://www.stillsurviving.net/" TargetMode="External"/><Relationship Id="rId3" Type="http://schemas.openxmlformats.org/officeDocument/2006/relationships/hyperlink" Target="https://storymaps.arcgis.com/stories/6acd1b7e6cce4e0bbcbe5b8dcac3ac06" TargetMode="External"/><Relationship Id="rId7" Type="http://schemas.openxmlformats.org/officeDocument/2006/relationships/image" Target="../media/image6.png"/><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giza.fas.harvard.edu/giza3d/" TargetMode="Externa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svg"/><Relationship Id="rId1" Type="http://schemas.openxmlformats.org/officeDocument/2006/relationships/slideLayout" Target="../slideLayouts/slideLayout5.xml"/><Relationship Id="rId5" Type="http://schemas.openxmlformats.org/officeDocument/2006/relationships/slide" Target="slide4.xml"/><Relationship Id="rId4" Type="http://schemas.openxmlformats.org/officeDocument/2006/relationships/image" Target="../media/image9.svg"/></Relationships>
</file>

<file path=ppt/slides/_rels/slide1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libguides.shadygrove.umd.edu/Research-Posters"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slide" Target="slide4.xml"/></Relationships>
</file>

<file path=ppt/slides/_rels/slide2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hyperlink" Target="https://www.cur.org/resources-publications/student-resources/student-journals/undergraduate-research-journal-listing/"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8.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slide" Target="slide16.xml"/><Relationship Id="rId4" Type="http://schemas.openxmlformats.org/officeDocument/2006/relationships/slide" Target="slide19.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copyright.gov/title17/" TargetMode="External"/><Relationship Id="rId2" Type="http://schemas.openxmlformats.org/officeDocument/2006/relationships/slide" Target="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7CBBDD0-4420-4A50-96AB-392F9B97CF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65BA403-54B9-4A0B-BC79-028C495C03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7" y="761999"/>
            <a:ext cx="7552943"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22B89E73-F7C1-E71A-96A6-E61BAD4F8A1E}"/>
              </a:ext>
            </a:extLst>
          </p:cNvPr>
          <p:cNvSpPr>
            <a:spLocks noGrp="1"/>
          </p:cNvSpPr>
          <p:nvPr>
            <p:ph type="ctrTitle"/>
          </p:nvPr>
        </p:nvSpPr>
        <p:spPr>
          <a:xfrm>
            <a:off x="5054082" y="1298448"/>
            <a:ext cx="6068070" cy="3255264"/>
          </a:xfrm>
        </p:spPr>
        <p:txBody>
          <a:bodyPr>
            <a:normAutofit/>
          </a:bodyPr>
          <a:lstStyle/>
          <a:p>
            <a:r>
              <a:rPr lang="en-US"/>
              <a:t>Welcome to the ScholComm Classroom</a:t>
            </a:r>
          </a:p>
        </p:txBody>
      </p:sp>
      <p:sp>
        <p:nvSpPr>
          <p:cNvPr id="3" name="Subtitle 2">
            <a:extLst>
              <a:ext uri="{FF2B5EF4-FFF2-40B4-BE49-F238E27FC236}">
                <a16:creationId xmlns:a16="http://schemas.microsoft.com/office/drawing/2014/main" id="{76E7455F-27E9-10BB-CA4E-02951A21DC41}"/>
              </a:ext>
            </a:extLst>
          </p:cNvPr>
          <p:cNvSpPr>
            <a:spLocks noGrp="1"/>
          </p:cNvSpPr>
          <p:nvPr>
            <p:ph type="subTitle" idx="1"/>
          </p:nvPr>
        </p:nvSpPr>
        <p:spPr>
          <a:xfrm>
            <a:off x="5054083" y="4670246"/>
            <a:ext cx="6037903" cy="914400"/>
          </a:xfrm>
        </p:spPr>
        <p:txBody>
          <a:bodyPr>
            <a:normAutofit/>
          </a:bodyPr>
          <a:lstStyle/>
          <a:p>
            <a:endParaRPr lang="en-US"/>
          </a:p>
        </p:txBody>
      </p:sp>
      <p:sp>
        <p:nvSpPr>
          <p:cNvPr id="14" name="Rectangle 13">
            <a:extLst>
              <a:ext uri="{FF2B5EF4-FFF2-40B4-BE49-F238E27FC236}">
                <a16:creationId xmlns:a16="http://schemas.microsoft.com/office/drawing/2014/main" id="{DC8C6883-513A-4FE8-8B55-7AA2A13A9B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2"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7" name="Graphic 6" descr="Books">
            <a:extLst>
              <a:ext uri="{FF2B5EF4-FFF2-40B4-BE49-F238E27FC236}">
                <a16:creationId xmlns:a16="http://schemas.microsoft.com/office/drawing/2014/main" id="{92D92F2D-7F9A-3ABE-389D-784098DE0C44}"/>
              </a:ext>
            </a:extLst>
          </p:cNvPr>
          <p:cNvPicPr>
            <a:picLocks noChangeAspect="1"/>
          </p:cNvPicPr>
          <p:nvPr/>
        </p:nvPicPr>
        <p:blipFill>
          <a:blip>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696177" y="1695799"/>
            <a:ext cx="3458249" cy="3458249"/>
          </a:xfrm>
          <a:prstGeom prst="rect">
            <a:avLst/>
          </a:prstGeom>
        </p:spPr>
      </p:pic>
    </p:spTree>
    <p:extLst>
      <p:ext uri="{BB962C8B-B14F-4D97-AF65-F5344CB8AC3E}">
        <p14:creationId xmlns:p14="http://schemas.microsoft.com/office/powerpoint/2010/main" val="3791804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C6A92934-B5DB-5AE8-B2C3-8A25E0B5D3C3}"/>
              </a:ext>
            </a:extLst>
          </p:cNvPr>
          <p:cNvSpPr>
            <a:spLocks noGrp="1"/>
          </p:cNvSpPr>
          <p:nvPr>
            <p:ph type="title"/>
          </p:nvPr>
        </p:nvSpPr>
        <p:spPr>
          <a:xfrm>
            <a:off x="494260" y="1683144"/>
            <a:ext cx="2774922" cy="3491712"/>
          </a:xfrm>
        </p:spPr>
        <p:txBody>
          <a:bodyPr>
            <a:normAutofit/>
          </a:bodyPr>
          <a:lstStyle/>
          <a:p>
            <a:r>
              <a:rPr lang="en-US" sz="2800"/>
              <a:t>Talk with your librarian about what journals your university subscribes to!</a:t>
            </a:r>
          </a:p>
        </p:txBody>
      </p:sp>
      <p:sp>
        <p:nvSpPr>
          <p:cNvPr id="12" name="Freeform: Shape 11">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7" name="Content Placeholder 6">
            <a:extLst>
              <a:ext uri="{FF2B5EF4-FFF2-40B4-BE49-F238E27FC236}">
                <a16:creationId xmlns:a16="http://schemas.microsoft.com/office/drawing/2014/main" id="{27EED3B2-A69A-8161-5A11-61B4BED7F6FA}"/>
              </a:ext>
            </a:extLst>
          </p:cNvPr>
          <p:cNvSpPr>
            <a:spLocks noGrp="1"/>
          </p:cNvSpPr>
          <p:nvPr>
            <p:ph idx="1"/>
          </p:nvPr>
        </p:nvSpPr>
        <p:spPr>
          <a:xfrm>
            <a:off x="4325913" y="762000"/>
            <a:ext cx="7315200" cy="819036"/>
          </a:xfrm>
        </p:spPr>
        <p:txBody>
          <a:bodyPr>
            <a:normAutofit/>
          </a:bodyPr>
          <a:lstStyle/>
          <a:p>
            <a:pPr marL="0" indent="0">
              <a:buNone/>
            </a:pPr>
            <a:r>
              <a:rPr lang="en-US" sz="3600">
                <a:solidFill>
                  <a:schemeClr val="accent4"/>
                </a:solidFill>
                <a:latin typeface="+mj-lt"/>
              </a:rPr>
              <a:t>Academic Journals</a:t>
            </a:r>
          </a:p>
        </p:txBody>
      </p:sp>
      <p:sp>
        <p:nvSpPr>
          <p:cNvPr id="9" name="Rectangle 8">
            <a:extLst>
              <a:ext uri="{FF2B5EF4-FFF2-40B4-BE49-F238E27FC236}">
                <a16:creationId xmlns:a16="http://schemas.microsoft.com/office/drawing/2014/main" id="{D086ADD2-2E29-0859-3A4F-1BEDA0F057AB}"/>
              </a:ext>
            </a:extLst>
          </p:cNvPr>
          <p:cNvSpPr/>
          <p:nvPr/>
        </p:nvSpPr>
        <p:spPr>
          <a:xfrm>
            <a:off x="10430330" y="6153766"/>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
        <p:nvSpPr>
          <p:cNvPr id="11" name="Rectangle 10">
            <a:hlinkClick r:id="rId2" action="ppaction://hlinksldjump"/>
            <a:extLst>
              <a:ext uri="{FF2B5EF4-FFF2-40B4-BE49-F238E27FC236}">
                <a16:creationId xmlns:a16="http://schemas.microsoft.com/office/drawing/2014/main" id="{6A34DBE3-803A-60C6-000C-952A22CE0A3B}"/>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
        <p:nvSpPr>
          <p:cNvPr id="15" name="TextBox 14">
            <a:extLst>
              <a:ext uri="{FF2B5EF4-FFF2-40B4-BE49-F238E27FC236}">
                <a16:creationId xmlns:a16="http://schemas.microsoft.com/office/drawing/2014/main" id="{79BD8501-F528-AFE3-B316-49BCBFD52712}"/>
              </a:ext>
            </a:extLst>
          </p:cNvPr>
          <p:cNvSpPr txBox="1"/>
          <p:nvPr/>
        </p:nvSpPr>
        <p:spPr>
          <a:xfrm>
            <a:off x="4325913" y="1581036"/>
            <a:ext cx="6864604" cy="4401205"/>
          </a:xfrm>
          <a:prstGeom prst="rect">
            <a:avLst/>
          </a:prstGeom>
          <a:noFill/>
        </p:spPr>
        <p:txBody>
          <a:bodyPr wrap="square" rtlCol="0">
            <a:spAutoFit/>
          </a:bodyPr>
          <a:lstStyle/>
          <a:p>
            <a:r>
              <a:rPr lang="en-US" sz="2000">
                <a:solidFill>
                  <a:schemeClr val="tx2"/>
                </a:solidFill>
              </a:rPr>
              <a:t>Academic journals are the customary platform for scholarly publishing.  Journals are collections of articles themed by a topic or discipline.</a:t>
            </a:r>
          </a:p>
          <a:p>
            <a:endParaRPr lang="en-US" sz="2000">
              <a:solidFill>
                <a:schemeClr val="tx2"/>
              </a:solidFill>
            </a:endParaRPr>
          </a:p>
          <a:p>
            <a:r>
              <a:rPr lang="en-US" sz="2000">
                <a:solidFill>
                  <a:schemeClr val="tx2"/>
                </a:solidFill>
              </a:rPr>
              <a:t>You can find academic journals in your university library’s catalog or through a database search. Journals might be subscription based – meaning you’ll likely need to access them through an institution log in like your university – or Open Access which means it is free for everyone to read.</a:t>
            </a:r>
            <a:r>
              <a:rPr lang="en-US" sz="2000" b="1">
                <a:solidFill>
                  <a:schemeClr val="tx2"/>
                </a:solidFill>
              </a:rPr>
              <a:t> Both types are peer reviewed!</a:t>
            </a:r>
          </a:p>
          <a:p>
            <a:endParaRPr lang="en-US" sz="2000" b="1">
              <a:solidFill>
                <a:schemeClr val="tx2"/>
              </a:solidFill>
            </a:endParaRPr>
          </a:p>
          <a:p>
            <a:r>
              <a:rPr lang="en-US" sz="2000">
                <a:solidFill>
                  <a:schemeClr val="tx2"/>
                </a:solidFill>
              </a:rPr>
              <a:t>Open access is an interesting movement to make information more accessible. If you’re interested you can learn more by watching </a:t>
            </a:r>
            <a:r>
              <a:rPr lang="en-US" sz="2000">
                <a:solidFill>
                  <a:schemeClr val="tx2"/>
                </a:solidFill>
                <a:hlinkClick r:id="rId3"/>
              </a:rPr>
              <a:t>this video.</a:t>
            </a:r>
            <a:endParaRPr lang="en-US" sz="2000">
              <a:solidFill>
                <a:schemeClr val="tx2"/>
              </a:solidFill>
            </a:endParaRPr>
          </a:p>
        </p:txBody>
      </p:sp>
    </p:spTree>
    <p:extLst>
      <p:ext uri="{BB962C8B-B14F-4D97-AF65-F5344CB8AC3E}">
        <p14:creationId xmlns:p14="http://schemas.microsoft.com/office/powerpoint/2010/main" val="529735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95998-A110-E703-2CD9-AD6D5391F5BE}"/>
              </a:ext>
            </a:extLst>
          </p:cNvPr>
          <p:cNvSpPr>
            <a:spLocks noGrp="1"/>
          </p:cNvSpPr>
          <p:nvPr>
            <p:ph type="title"/>
          </p:nvPr>
        </p:nvSpPr>
        <p:spPr/>
        <p:txBody>
          <a:bodyPr/>
          <a:lstStyle/>
          <a:p>
            <a:r>
              <a:rPr lang="en-US"/>
              <a:t>Your turn!</a:t>
            </a:r>
          </a:p>
        </p:txBody>
      </p:sp>
      <p:sp>
        <p:nvSpPr>
          <p:cNvPr id="3" name="Content Placeholder 2">
            <a:extLst>
              <a:ext uri="{FF2B5EF4-FFF2-40B4-BE49-F238E27FC236}">
                <a16:creationId xmlns:a16="http://schemas.microsoft.com/office/drawing/2014/main" id="{D11E08E6-68AF-483B-DBE4-A5FF6ADDA25B}"/>
              </a:ext>
            </a:extLst>
          </p:cNvPr>
          <p:cNvSpPr>
            <a:spLocks noGrp="1"/>
          </p:cNvSpPr>
          <p:nvPr>
            <p:ph idx="1"/>
          </p:nvPr>
        </p:nvSpPr>
        <p:spPr>
          <a:xfrm>
            <a:off x="3869268" y="1785256"/>
            <a:ext cx="7315200" cy="4199491"/>
          </a:xfrm>
        </p:spPr>
        <p:txBody>
          <a:bodyPr>
            <a:normAutofit/>
          </a:bodyPr>
          <a:lstStyle/>
          <a:p>
            <a:pPr marL="0" indent="0">
              <a:buNone/>
            </a:pPr>
            <a:r>
              <a:rPr lang="en-US" sz="2400"/>
              <a:t>Select an academic journal that interests you or is related to your field of study. Take a look at its website to learn more about its processes and standards.</a:t>
            </a:r>
          </a:p>
          <a:p>
            <a:pPr>
              <a:buClr>
                <a:schemeClr val="accent3"/>
              </a:buClr>
              <a:buFont typeface="Wingdings" pitchFamily="2" charset="2"/>
              <a:buChar char="v"/>
            </a:pPr>
            <a:r>
              <a:rPr lang="en-US" sz="2400"/>
              <a:t> What topics does this journal publish?</a:t>
            </a:r>
          </a:p>
          <a:p>
            <a:pPr>
              <a:buClr>
                <a:schemeClr val="accent3"/>
              </a:buClr>
              <a:buFont typeface="Wingdings" pitchFamily="2" charset="2"/>
              <a:buChar char="v"/>
            </a:pPr>
            <a:r>
              <a:rPr lang="en-US" sz="2400"/>
              <a:t> What organizations or institutions publish in this journal? Hint: browse the most recent edition?</a:t>
            </a:r>
          </a:p>
          <a:p>
            <a:pPr>
              <a:buClr>
                <a:schemeClr val="accent3"/>
              </a:buClr>
              <a:buFont typeface="Wingdings" pitchFamily="2" charset="2"/>
              <a:buChar char="v"/>
            </a:pPr>
            <a:r>
              <a:rPr lang="en-US" sz="2400"/>
              <a:t> How often is the journal published?</a:t>
            </a:r>
          </a:p>
          <a:p>
            <a:pPr>
              <a:buClr>
                <a:schemeClr val="accent3"/>
              </a:buClr>
              <a:buFont typeface="Wingdings" pitchFamily="2" charset="2"/>
              <a:buChar char="v"/>
            </a:pPr>
            <a:r>
              <a:rPr lang="en-US" sz="2400"/>
              <a:t> Are there any notable submission requirements? Is there a fee?</a:t>
            </a:r>
          </a:p>
        </p:txBody>
      </p:sp>
      <p:sp>
        <p:nvSpPr>
          <p:cNvPr id="4" name="Content Placeholder 6">
            <a:extLst>
              <a:ext uri="{FF2B5EF4-FFF2-40B4-BE49-F238E27FC236}">
                <a16:creationId xmlns:a16="http://schemas.microsoft.com/office/drawing/2014/main" id="{E8882741-AA96-26E4-E58E-EAA0C744845A}"/>
              </a:ext>
            </a:extLst>
          </p:cNvPr>
          <p:cNvSpPr txBox="1">
            <a:spLocks/>
          </p:cNvSpPr>
          <p:nvPr/>
        </p:nvSpPr>
        <p:spPr>
          <a:xfrm>
            <a:off x="3869268" y="873253"/>
            <a:ext cx="7315200" cy="819036"/>
          </a:xfrm>
          <a:prstGeom prst="rect">
            <a:avLst/>
          </a:prstGeom>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Font typeface="Wingdings 2" pitchFamily="18" charset="2"/>
              <a:buNone/>
            </a:pPr>
            <a:r>
              <a:rPr lang="en-US" sz="3600">
                <a:solidFill>
                  <a:schemeClr val="accent4"/>
                </a:solidFill>
                <a:latin typeface="+mj-lt"/>
              </a:rPr>
              <a:t>Explore Academic Journals</a:t>
            </a:r>
          </a:p>
        </p:txBody>
      </p:sp>
      <p:sp>
        <p:nvSpPr>
          <p:cNvPr id="6" name="Rectangle 5">
            <a:hlinkClick r:id="rId2" action="ppaction://hlinksldjump"/>
            <a:extLst>
              <a:ext uri="{FF2B5EF4-FFF2-40B4-BE49-F238E27FC236}">
                <a16:creationId xmlns:a16="http://schemas.microsoft.com/office/drawing/2014/main" id="{981316FD-9458-B081-5A98-0A0AF3A33A96}"/>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1593242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DCF72F-A011-7A36-4EA5-2C8DBFFB73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DCEB8F-F11F-42B7-BEAB-A68CA253F621}"/>
              </a:ext>
            </a:extLst>
          </p:cNvPr>
          <p:cNvSpPr>
            <a:spLocks noGrp="1"/>
          </p:cNvSpPr>
          <p:nvPr>
            <p:ph type="title"/>
          </p:nvPr>
        </p:nvSpPr>
        <p:spPr>
          <a:xfrm>
            <a:off x="3867912" y="759097"/>
            <a:ext cx="7315200" cy="1023838"/>
          </a:xfrm>
        </p:spPr>
        <p:txBody>
          <a:bodyPr anchor="t"/>
          <a:lstStyle/>
          <a:p>
            <a:r>
              <a:rPr lang="en-US" sz="5400">
                <a:solidFill>
                  <a:schemeClr val="accent4"/>
                </a:solidFill>
              </a:rPr>
              <a:t>Digital Scholarship</a:t>
            </a:r>
          </a:p>
        </p:txBody>
      </p:sp>
      <p:sp>
        <p:nvSpPr>
          <p:cNvPr id="3" name="Text Placeholder 2">
            <a:extLst>
              <a:ext uri="{FF2B5EF4-FFF2-40B4-BE49-F238E27FC236}">
                <a16:creationId xmlns:a16="http://schemas.microsoft.com/office/drawing/2014/main" id="{18E8880E-4AFA-FDDB-2EC8-0041D0876305}"/>
              </a:ext>
            </a:extLst>
          </p:cNvPr>
          <p:cNvSpPr>
            <a:spLocks noGrp="1"/>
          </p:cNvSpPr>
          <p:nvPr>
            <p:ph type="body" idx="1"/>
          </p:nvPr>
        </p:nvSpPr>
        <p:spPr>
          <a:xfrm>
            <a:off x="4876800" y="2060763"/>
            <a:ext cx="6821714" cy="4038139"/>
          </a:xfrm>
        </p:spPr>
        <p:txBody>
          <a:bodyPr/>
          <a:lstStyle/>
          <a:p>
            <a:r>
              <a:rPr lang="en-US"/>
              <a:t>Scholarship can take many forms when we incorporate new technologies!</a:t>
            </a:r>
          </a:p>
          <a:p>
            <a:endParaRPr lang="en-US"/>
          </a:p>
          <a:p>
            <a:r>
              <a:rPr lang="en-US"/>
              <a:t>In this module, learn about:</a:t>
            </a:r>
          </a:p>
          <a:p>
            <a:pPr marL="342900" indent="-342900">
              <a:buClr>
                <a:schemeClr val="accent3"/>
              </a:buClr>
              <a:buFont typeface="Wingdings" pitchFamily="2" charset="2"/>
              <a:buChar char="v"/>
            </a:pPr>
            <a:r>
              <a:rPr lang="en-US"/>
              <a:t>Different types of digital scholarship</a:t>
            </a:r>
          </a:p>
          <a:p>
            <a:pPr marL="342900" indent="-342900">
              <a:buClr>
                <a:schemeClr val="accent3"/>
              </a:buClr>
              <a:buFont typeface="Wingdings" pitchFamily="2" charset="2"/>
              <a:buChar char="v"/>
            </a:pPr>
            <a:r>
              <a:rPr lang="en-US"/>
              <a:t>Other forms to try with your own work</a:t>
            </a:r>
          </a:p>
          <a:p>
            <a:pPr marL="342900" indent="-342900">
              <a:buFont typeface="Wingdings" pitchFamily="2" charset="2"/>
              <a:buChar char="v"/>
            </a:pPr>
            <a:endParaRPr lang="en-US"/>
          </a:p>
        </p:txBody>
      </p:sp>
      <p:pic>
        <p:nvPicPr>
          <p:cNvPr id="4" name="Picture 3">
            <a:extLst>
              <a:ext uri="{FF2B5EF4-FFF2-40B4-BE49-F238E27FC236}">
                <a16:creationId xmlns:a16="http://schemas.microsoft.com/office/drawing/2014/main" id="{87DF75BA-9892-CC69-F1B2-DD6A23ED21B1}"/>
              </a:ext>
            </a:extLst>
          </p:cNvPr>
          <p:cNvPicPr>
            <a:picLocks noChangeAspect="1"/>
          </p:cNvPicPr>
          <p:nvPr/>
        </p:nvPicPr>
        <p:blipFill>
          <a:blip r:embed="rId2"/>
          <a:srcRect l="49113" t="60872" r="29225" b="9581"/>
          <a:stretch>
            <a:fillRect/>
          </a:stretch>
        </p:blipFill>
        <p:spPr>
          <a:xfrm>
            <a:off x="990600" y="2060764"/>
            <a:ext cx="3566641" cy="2736472"/>
          </a:xfrm>
          <a:prstGeom prst="rect">
            <a:avLst/>
          </a:prstGeom>
        </p:spPr>
      </p:pic>
      <p:sp>
        <p:nvSpPr>
          <p:cNvPr id="5" name="Rectangle 4">
            <a:extLst>
              <a:ext uri="{FF2B5EF4-FFF2-40B4-BE49-F238E27FC236}">
                <a16:creationId xmlns:a16="http://schemas.microsoft.com/office/drawing/2014/main" id="{AD8C2CCE-95B8-3B9C-AEEC-0804CEE6D881}"/>
              </a:ext>
            </a:extLst>
          </p:cNvPr>
          <p:cNvSpPr/>
          <p:nvPr/>
        </p:nvSpPr>
        <p:spPr>
          <a:xfrm>
            <a:off x="10430330" y="6139252"/>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
        <p:nvSpPr>
          <p:cNvPr id="6" name="Rectangle 5">
            <a:hlinkClick r:id="rId3" action="ppaction://hlinksldjump"/>
            <a:extLst>
              <a:ext uri="{FF2B5EF4-FFF2-40B4-BE49-F238E27FC236}">
                <a16:creationId xmlns:a16="http://schemas.microsoft.com/office/drawing/2014/main" id="{5404BF31-5CA9-4F64-5862-E12D67703483}"/>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1529406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120F7A-F18C-9DEE-16F2-544D6A770F3F}"/>
              </a:ext>
            </a:extLst>
          </p:cNvPr>
          <p:cNvSpPr>
            <a:spLocks noGrp="1"/>
          </p:cNvSpPr>
          <p:nvPr>
            <p:ph type="title"/>
          </p:nvPr>
        </p:nvSpPr>
        <p:spPr/>
        <p:txBody>
          <a:bodyPr/>
          <a:lstStyle/>
          <a:p>
            <a:r>
              <a:rPr lang="en-US"/>
              <a:t>What is Digital Scholarship?</a:t>
            </a:r>
          </a:p>
        </p:txBody>
      </p:sp>
      <p:sp>
        <p:nvSpPr>
          <p:cNvPr id="5" name="Content Placeholder 4">
            <a:extLst>
              <a:ext uri="{FF2B5EF4-FFF2-40B4-BE49-F238E27FC236}">
                <a16:creationId xmlns:a16="http://schemas.microsoft.com/office/drawing/2014/main" id="{0B48E9EC-3D0B-FC59-D6B3-8DD0C7516125}"/>
              </a:ext>
            </a:extLst>
          </p:cNvPr>
          <p:cNvSpPr>
            <a:spLocks noGrp="1"/>
          </p:cNvSpPr>
          <p:nvPr>
            <p:ph idx="1"/>
          </p:nvPr>
        </p:nvSpPr>
        <p:spPr>
          <a:xfrm>
            <a:off x="3869268" y="864108"/>
            <a:ext cx="7315200" cy="1356578"/>
          </a:xfrm>
        </p:spPr>
        <p:txBody>
          <a:bodyPr/>
          <a:lstStyle/>
          <a:p>
            <a:pPr marL="0" indent="0">
              <a:buNone/>
            </a:pPr>
            <a:r>
              <a:rPr lang="en-US"/>
              <a:t>Digital Scholarship takes advantage of other technologies and tools to present research and data in innovative ways outside of the traditional academic journal. Explore these examples to see how different disciplines create digital scholarship</a:t>
            </a:r>
          </a:p>
        </p:txBody>
      </p:sp>
      <p:sp>
        <p:nvSpPr>
          <p:cNvPr id="6" name="Rectangle 5">
            <a:hlinkClick r:id="rId2" action="ppaction://hlinksldjump"/>
            <a:extLst>
              <a:ext uri="{FF2B5EF4-FFF2-40B4-BE49-F238E27FC236}">
                <a16:creationId xmlns:a16="http://schemas.microsoft.com/office/drawing/2014/main" id="{BDA6B162-029C-B8D6-A2B8-005E6C8B579A}"/>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
        <p:nvSpPr>
          <p:cNvPr id="7" name="TextBox 6">
            <a:extLst>
              <a:ext uri="{FF2B5EF4-FFF2-40B4-BE49-F238E27FC236}">
                <a16:creationId xmlns:a16="http://schemas.microsoft.com/office/drawing/2014/main" id="{526CB92A-58C3-DDC5-0132-DA907D056088}"/>
              </a:ext>
            </a:extLst>
          </p:cNvPr>
          <p:cNvSpPr txBox="1"/>
          <p:nvPr/>
        </p:nvSpPr>
        <p:spPr>
          <a:xfrm>
            <a:off x="4016475" y="4397829"/>
            <a:ext cx="2090057" cy="1323439"/>
          </a:xfrm>
          <a:prstGeom prst="rect">
            <a:avLst/>
          </a:prstGeom>
          <a:noFill/>
        </p:spPr>
        <p:txBody>
          <a:bodyPr wrap="square" rtlCol="0">
            <a:spAutoFit/>
          </a:bodyPr>
          <a:lstStyle/>
          <a:p>
            <a:pPr algn="ctr"/>
            <a:r>
              <a:rPr lang="en-US" sz="2000">
                <a:hlinkClick r:id="rId3"/>
              </a:rPr>
              <a:t>Understanding Food Insecurity in San Antonio, Texas</a:t>
            </a:r>
            <a:endParaRPr lang="en-US" sz="2000"/>
          </a:p>
        </p:txBody>
      </p:sp>
      <p:pic>
        <p:nvPicPr>
          <p:cNvPr id="9" name="Picture 8">
            <a:extLst>
              <a:ext uri="{FF2B5EF4-FFF2-40B4-BE49-F238E27FC236}">
                <a16:creationId xmlns:a16="http://schemas.microsoft.com/office/drawing/2014/main" id="{ED49C600-F464-74D1-687D-A8E4003530B6}"/>
              </a:ext>
            </a:extLst>
          </p:cNvPr>
          <p:cNvPicPr>
            <a:picLocks noChangeAspect="1"/>
          </p:cNvPicPr>
          <p:nvPr/>
        </p:nvPicPr>
        <p:blipFill>
          <a:blip r:embed="rId4"/>
          <a:stretch>
            <a:fillRect/>
          </a:stretch>
        </p:blipFill>
        <p:spPr>
          <a:xfrm>
            <a:off x="3707695" y="2220686"/>
            <a:ext cx="2707619" cy="2024743"/>
          </a:xfrm>
          <a:prstGeom prst="rect">
            <a:avLst/>
          </a:prstGeom>
        </p:spPr>
      </p:pic>
      <p:sp>
        <p:nvSpPr>
          <p:cNvPr id="10" name="TextBox 9">
            <a:extLst>
              <a:ext uri="{FF2B5EF4-FFF2-40B4-BE49-F238E27FC236}">
                <a16:creationId xmlns:a16="http://schemas.microsoft.com/office/drawing/2014/main" id="{D75F1ECF-6CD3-1CCD-5496-FBA1E1C16457}"/>
              </a:ext>
            </a:extLst>
          </p:cNvPr>
          <p:cNvSpPr txBox="1"/>
          <p:nvPr/>
        </p:nvSpPr>
        <p:spPr>
          <a:xfrm>
            <a:off x="6651512" y="4513943"/>
            <a:ext cx="2032000" cy="400110"/>
          </a:xfrm>
          <a:prstGeom prst="rect">
            <a:avLst/>
          </a:prstGeom>
          <a:noFill/>
        </p:spPr>
        <p:txBody>
          <a:bodyPr wrap="square" rtlCol="0">
            <a:spAutoFit/>
          </a:bodyPr>
          <a:lstStyle/>
          <a:p>
            <a:pPr algn="ctr"/>
            <a:r>
              <a:rPr lang="en-US" sz="2000">
                <a:hlinkClick r:id="rId5"/>
              </a:rPr>
              <a:t>The Giza Project</a:t>
            </a:r>
            <a:endParaRPr lang="en-US" sz="2000"/>
          </a:p>
        </p:txBody>
      </p:sp>
      <p:pic>
        <p:nvPicPr>
          <p:cNvPr id="12" name="Picture 11">
            <a:extLst>
              <a:ext uri="{FF2B5EF4-FFF2-40B4-BE49-F238E27FC236}">
                <a16:creationId xmlns:a16="http://schemas.microsoft.com/office/drawing/2014/main" id="{D25357D7-F40A-A81F-F187-81C7F1405717}"/>
              </a:ext>
            </a:extLst>
          </p:cNvPr>
          <p:cNvPicPr>
            <a:picLocks noChangeAspect="1"/>
          </p:cNvPicPr>
          <p:nvPr/>
        </p:nvPicPr>
        <p:blipFill>
          <a:blip r:embed="rId6"/>
          <a:srcRect l="-1" r="-49514"/>
          <a:stretch>
            <a:fillRect/>
          </a:stretch>
        </p:blipFill>
        <p:spPr>
          <a:xfrm>
            <a:off x="6567715" y="2255157"/>
            <a:ext cx="3352800" cy="1943100"/>
          </a:xfrm>
          <a:prstGeom prst="rect">
            <a:avLst/>
          </a:prstGeom>
        </p:spPr>
      </p:pic>
      <p:pic>
        <p:nvPicPr>
          <p:cNvPr id="14" name="Picture 13">
            <a:extLst>
              <a:ext uri="{FF2B5EF4-FFF2-40B4-BE49-F238E27FC236}">
                <a16:creationId xmlns:a16="http://schemas.microsoft.com/office/drawing/2014/main" id="{AF150364-BE75-E5EC-E44D-AD3788864C16}"/>
              </a:ext>
            </a:extLst>
          </p:cNvPr>
          <p:cNvPicPr>
            <a:picLocks noChangeAspect="1"/>
          </p:cNvPicPr>
          <p:nvPr/>
        </p:nvPicPr>
        <p:blipFill>
          <a:blip r:embed="rId7"/>
          <a:stretch>
            <a:fillRect/>
          </a:stretch>
        </p:blipFill>
        <p:spPr>
          <a:xfrm>
            <a:off x="8984343" y="2161267"/>
            <a:ext cx="2520300" cy="2130879"/>
          </a:xfrm>
          <a:prstGeom prst="rect">
            <a:avLst/>
          </a:prstGeom>
        </p:spPr>
      </p:pic>
      <p:sp>
        <p:nvSpPr>
          <p:cNvPr id="15" name="TextBox 14">
            <a:extLst>
              <a:ext uri="{FF2B5EF4-FFF2-40B4-BE49-F238E27FC236}">
                <a16:creationId xmlns:a16="http://schemas.microsoft.com/office/drawing/2014/main" id="{1D4EEE5B-7684-0E63-44A1-CC562CE1D7F2}"/>
              </a:ext>
            </a:extLst>
          </p:cNvPr>
          <p:cNvSpPr txBox="1"/>
          <p:nvPr/>
        </p:nvSpPr>
        <p:spPr>
          <a:xfrm>
            <a:off x="9228493" y="4513943"/>
            <a:ext cx="2032000" cy="400110"/>
          </a:xfrm>
          <a:prstGeom prst="rect">
            <a:avLst/>
          </a:prstGeom>
          <a:noFill/>
        </p:spPr>
        <p:txBody>
          <a:bodyPr wrap="square" rtlCol="0">
            <a:spAutoFit/>
          </a:bodyPr>
          <a:lstStyle/>
          <a:p>
            <a:pPr algn="ctr"/>
            <a:r>
              <a:rPr lang="en-US" sz="2000">
                <a:hlinkClick r:id="rId8"/>
              </a:rPr>
              <a:t>I’m Still Surviving</a:t>
            </a:r>
            <a:endParaRPr lang="en-US" sz="2000"/>
          </a:p>
        </p:txBody>
      </p:sp>
      <p:sp>
        <p:nvSpPr>
          <p:cNvPr id="16" name="Rectangle 15">
            <a:extLst>
              <a:ext uri="{FF2B5EF4-FFF2-40B4-BE49-F238E27FC236}">
                <a16:creationId xmlns:a16="http://schemas.microsoft.com/office/drawing/2014/main" id="{5FC200FE-7A80-5C5B-CE7A-562A65A7A1A8}"/>
              </a:ext>
            </a:extLst>
          </p:cNvPr>
          <p:cNvSpPr/>
          <p:nvPr/>
        </p:nvSpPr>
        <p:spPr>
          <a:xfrm>
            <a:off x="10430330" y="6139252"/>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Tree>
    <p:extLst>
      <p:ext uri="{BB962C8B-B14F-4D97-AF65-F5344CB8AC3E}">
        <p14:creationId xmlns:p14="http://schemas.microsoft.com/office/powerpoint/2010/main" val="392203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DA6372-10BE-3743-5146-2B67B91D035B}"/>
              </a:ext>
            </a:extLst>
          </p:cNvPr>
          <p:cNvSpPr>
            <a:spLocks noGrp="1"/>
          </p:cNvSpPr>
          <p:nvPr>
            <p:ph type="title"/>
          </p:nvPr>
        </p:nvSpPr>
        <p:spPr/>
        <p:txBody>
          <a:bodyPr/>
          <a:lstStyle/>
          <a:p>
            <a:r>
              <a:rPr lang="en-US"/>
              <a:t>It Doesn’t Have to Be Complicated!</a:t>
            </a:r>
          </a:p>
        </p:txBody>
      </p:sp>
      <p:sp>
        <p:nvSpPr>
          <p:cNvPr id="14" name="Rectangle 13">
            <a:extLst>
              <a:ext uri="{FF2B5EF4-FFF2-40B4-BE49-F238E27FC236}">
                <a16:creationId xmlns:a16="http://schemas.microsoft.com/office/drawing/2014/main" id="{D44EB6C9-E2AF-80C9-8BB9-52F7DB6D4ED0}"/>
              </a:ext>
            </a:extLst>
          </p:cNvPr>
          <p:cNvSpPr/>
          <p:nvPr/>
        </p:nvSpPr>
        <p:spPr>
          <a:xfrm>
            <a:off x="4246192" y="1737446"/>
            <a:ext cx="3410857" cy="2305163"/>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US" sz="3600"/>
          </a:p>
          <a:p>
            <a:pPr algn="ctr"/>
            <a:r>
              <a:rPr lang="en-US" sz="3600"/>
              <a:t>Podcast</a:t>
            </a:r>
            <a:r>
              <a:rPr lang="en-US"/>
              <a:t> </a:t>
            </a:r>
          </a:p>
        </p:txBody>
      </p:sp>
      <p:sp>
        <p:nvSpPr>
          <p:cNvPr id="16" name="Rectangle 15">
            <a:extLst>
              <a:ext uri="{FF2B5EF4-FFF2-40B4-BE49-F238E27FC236}">
                <a16:creationId xmlns:a16="http://schemas.microsoft.com/office/drawing/2014/main" id="{CA517BE4-10DE-9729-CC60-0831A0FB9C94}"/>
              </a:ext>
            </a:extLst>
          </p:cNvPr>
          <p:cNvSpPr/>
          <p:nvPr/>
        </p:nvSpPr>
        <p:spPr>
          <a:xfrm>
            <a:off x="6126938" y="4280122"/>
            <a:ext cx="3410857" cy="2305163"/>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US" sz="3600"/>
          </a:p>
          <a:p>
            <a:pPr algn="ctr"/>
            <a:r>
              <a:rPr lang="en-US" sz="3600"/>
              <a:t>Blog Posts</a:t>
            </a:r>
          </a:p>
        </p:txBody>
      </p:sp>
      <p:sp>
        <p:nvSpPr>
          <p:cNvPr id="17" name="Rectangle 16">
            <a:extLst>
              <a:ext uri="{FF2B5EF4-FFF2-40B4-BE49-F238E27FC236}">
                <a16:creationId xmlns:a16="http://schemas.microsoft.com/office/drawing/2014/main" id="{DAFD09F9-96EB-BAC4-D306-E226A8776877}"/>
              </a:ext>
            </a:extLst>
          </p:cNvPr>
          <p:cNvSpPr/>
          <p:nvPr/>
        </p:nvSpPr>
        <p:spPr>
          <a:xfrm>
            <a:off x="7832366" y="1743760"/>
            <a:ext cx="3410857" cy="2305163"/>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US" sz="3600"/>
          </a:p>
          <a:p>
            <a:pPr algn="ctr"/>
            <a:r>
              <a:rPr lang="en-US" sz="3600"/>
              <a:t>Youtube Video</a:t>
            </a:r>
          </a:p>
        </p:txBody>
      </p:sp>
      <p:pic>
        <p:nvPicPr>
          <p:cNvPr id="19" name="Graphic 18" descr="Radio microphone with solid fill">
            <a:extLst>
              <a:ext uri="{FF2B5EF4-FFF2-40B4-BE49-F238E27FC236}">
                <a16:creationId xmlns:a16="http://schemas.microsoft.com/office/drawing/2014/main" id="{3F92FC72-5A11-0635-F8E2-FA560C2092DD}"/>
              </a:ext>
            </a:extLst>
          </p:cNvPr>
          <p:cNvPicPr>
            <a:picLocks noChangeAspect="1"/>
          </p:cNvPicPr>
          <p:nvPr/>
        </p:nvPicPr>
        <p:blipFill>
          <a:blip>
            <a:extLst>
              <a:ext uri="{96DAC541-7B7A-43D3-8B79-37D633B846F1}">
                <asvg:svgBlip xmlns:asvg="http://schemas.microsoft.com/office/drawing/2016/SVG/main" r:embed="rId2"/>
              </a:ext>
            </a:extLst>
          </a:blip>
          <a:stretch>
            <a:fillRect/>
          </a:stretch>
        </p:blipFill>
        <p:spPr>
          <a:xfrm>
            <a:off x="5494420" y="2967228"/>
            <a:ext cx="914400" cy="914400"/>
          </a:xfrm>
          <a:prstGeom prst="rect">
            <a:avLst/>
          </a:prstGeom>
        </p:spPr>
      </p:pic>
      <p:pic>
        <p:nvPicPr>
          <p:cNvPr id="21" name="Graphic 20" descr="Video camera with solid fill">
            <a:extLst>
              <a:ext uri="{FF2B5EF4-FFF2-40B4-BE49-F238E27FC236}">
                <a16:creationId xmlns:a16="http://schemas.microsoft.com/office/drawing/2014/main" id="{46858C19-D357-E290-7EA9-DEB3F521E0AE}"/>
              </a:ext>
            </a:extLst>
          </p:cNvPr>
          <p:cNvPicPr>
            <a:picLocks noChangeAspect="1"/>
          </p:cNvPicPr>
          <p:nvPr/>
        </p:nvPicPr>
        <p:blipFill>
          <a:blip>
            <a:extLst>
              <a:ext uri="{96DAC541-7B7A-43D3-8B79-37D633B846F1}">
                <asvg:svgBlip xmlns:asvg="http://schemas.microsoft.com/office/drawing/2016/SVG/main" r:embed="rId3"/>
              </a:ext>
            </a:extLst>
          </a:blip>
          <a:stretch>
            <a:fillRect/>
          </a:stretch>
        </p:blipFill>
        <p:spPr>
          <a:xfrm>
            <a:off x="9080594" y="2966285"/>
            <a:ext cx="914400" cy="914400"/>
          </a:xfrm>
          <a:prstGeom prst="rect">
            <a:avLst/>
          </a:prstGeom>
        </p:spPr>
      </p:pic>
      <p:pic>
        <p:nvPicPr>
          <p:cNvPr id="23" name="Graphic 22" descr="Laptop with solid fill">
            <a:extLst>
              <a:ext uri="{FF2B5EF4-FFF2-40B4-BE49-F238E27FC236}">
                <a16:creationId xmlns:a16="http://schemas.microsoft.com/office/drawing/2014/main" id="{C0F9943C-0CE9-4382-EB8A-5FF2ADCF382A}"/>
              </a:ext>
            </a:extLst>
          </p:cNvPr>
          <p:cNvPicPr>
            <a:picLocks noChangeAspect="1"/>
          </p:cNvPicPr>
          <p:nvPr/>
        </p:nvPicPr>
        <p:blipFill>
          <a:blip>
            <a:extLst>
              <a:ext uri="{96DAC541-7B7A-43D3-8B79-37D633B846F1}">
                <asvg:svgBlip xmlns:asvg="http://schemas.microsoft.com/office/drawing/2016/SVG/main" r:embed="rId4"/>
              </a:ext>
            </a:extLst>
          </a:blip>
          <a:stretch>
            <a:fillRect/>
          </a:stretch>
        </p:blipFill>
        <p:spPr>
          <a:xfrm>
            <a:off x="7375166" y="5432703"/>
            <a:ext cx="914400" cy="914400"/>
          </a:xfrm>
          <a:prstGeom prst="rect">
            <a:avLst/>
          </a:prstGeom>
        </p:spPr>
      </p:pic>
      <p:sp>
        <p:nvSpPr>
          <p:cNvPr id="24" name="TextBox 23">
            <a:extLst>
              <a:ext uri="{FF2B5EF4-FFF2-40B4-BE49-F238E27FC236}">
                <a16:creationId xmlns:a16="http://schemas.microsoft.com/office/drawing/2014/main" id="{2CB2F3FE-FDD2-26DB-DCA5-B4FF78F3649C}"/>
              </a:ext>
            </a:extLst>
          </p:cNvPr>
          <p:cNvSpPr txBox="1"/>
          <p:nvPr/>
        </p:nvSpPr>
        <p:spPr>
          <a:xfrm>
            <a:off x="4093029" y="653143"/>
            <a:ext cx="7150193" cy="1015663"/>
          </a:xfrm>
          <a:prstGeom prst="rect">
            <a:avLst/>
          </a:prstGeom>
          <a:noFill/>
        </p:spPr>
        <p:txBody>
          <a:bodyPr wrap="square" rtlCol="0">
            <a:spAutoFit/>
          </a:bodyPr>
          <a:lstStyle/>
          <a:p>
            <a:r>
              <a:rPr lang="en-US" sz="2000">
                <a:solidFill>
                  <a:schemeClr val="tx2"/>
                </a:solidFill>
              </a:rPr>
              <a:t>You don’t need to be a tech genius or build your own website to produce your own digital scholarship. Consider how you might use familiar technologies to showcase your work.</a:t>
            </a:r>
          </a:p>
        </p:txBody>
      </p:sp>
      <p:sp>
        <p:nvSpPr>
          <p:cNvPr id="25" name="Rectangle 24">
            <a:hlinkClick r:id="rId5" action="ppaction://hlinksldjump"/>
            <a:extLst>
              <a:ext uri="{FF2B5EF4-FFF2-40B4-BE49-F238E27FC236}">
                <a16:creationId xmlns:a16="http://schemas.microsoft.com/office/drawing/2014/main" id="{6EC06969-6FF6-1663-9EF1-F5024FCBACA8}"/>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
        <p:nvSpPr>
          <p:cNvPr id="27" name="Rectangle 26">
            <a:hlinkClick r:id="" action="ppaction://hlinkshowjump?jump=nextslide"/>
            <a:extLst>
              <a:ext uri="{FF2B5EF4-FFF2-40B4-BE49-F238E27FC236}">
                <a16:creationId xmlns:a16="http://schemas.microsoft.com/office/drawing/2014/main" id="{92C5B165-BD4E-D9F6-6AE3-5B0901292BE0}"/>
              </a:ext>
            </a:extLst>
          </p:cNvPr>
          <p:cNvSpPr/>
          <p:nvPr/>
        </p:nvSpPr>
        <p:spPr>
          <a:xfrm>
            <a:off x="10430330" y="6139252"/>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Tree>
    <p:extLst>
      <p:ext uri="{BB962C8B-B14F-4D97-AF65-F5344CB8AC3E}">
        <p14:creationId xmlns:p14="http://schemas.microsoft.com/office/powerpoint/2010/main" val="26467994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0D007878-1A25-36A5-2A6C-50F4FEA7CFED}"/>
              </a:ext>
            </a:extLst>
          </p:cNvPr>
          <p:cNvSpPr>
            <a:spLocks noGrp="1"/>
          </p:cNvSpPr>
          <p:nvPr>
            <p:ph type="title"/>
          </p:nvPr>
        </p:nvSpPr>
        <p:spPr>
          <a:xfrm>
            <a:off x="494260" y="1683144"/>
            <a:ext cx="2774922" cy="3491712"/>
          </a:xfrm>
        </p:spPr>
        <p:txBody>
          <a:bodyPr>
            <a:normAutofit/>
          </a:bodyPr>
          <a:lstStyle/>
          <a:p>
            <a:r>
              <a:rPr lang="en-US"/>
              <a:t>Your Turn!</a:t>
            </a:r>
          </a:p>
        </p:txBody>
      </p:sp>
      <p:sp>
        <p:nvSpPr>
          <p:cNvPr id="3" name="Content Placeholder 2">
            <a:extLst>
              <a:ext uri="{FF2B5EF4-FFF2-40B4-BE49-F238E27FC236}">
                <a16:creationId xmlns:a16="http://schemas.microsoft.com/office/drawing/2014/main" id="{FF8E6A34-9994-3A9F-836A-81DCED5B24DB}"/>
              </a:ext>
            </a:extLst>
          </p:cNvPr>
          <p:cNvSpPr>
            <a:spLocks noGrp="1"/>
          </p:cNvSpPr>
          <p:nvPr>
            <p:ph idx="1"/>
            <p:extLst>
              <p:ext uri="{E7BDC344-281C-4309-B0C6-D0EE65EED2A8}">
                <p202:designPr xmlns:p202="http://schemas.microsoft.com/office/powerpoint/2020/02/main">
                  <p202:designTagLst>
                    <p202:designTag name="ARCH:1:CLS" val="BulletedText"/>
                  </p202:designTagLst>
                </p202:designPr>
              </p:ext>
            </p:extLst>
          </p:nvPr>
        </p:nvSpPr>
        <p:spPr>
          <a:xfrm>
            <a:off x="4361606" y="1683143"/>
            <a:ext cx="6627377" cy="4307109"/>
          </a:xfrm>
        </p:spPr>
        <p:txBody>
          <a:bodyPr>
            <a:normAutofit lnSpcReduction="10000"/>
          </a:bodyPr>
          <a:lstStyle/>
          <a:p>
            <a:pPr marL="0" indent="0">
              <a:buNone/>
            </a:pPr>
            <a:r>
              <a:rPr lang="en-US" sz="2400"/>
              <a:t>Think about a research topic your interested in or have worked on and consider the following to think about how you might ceate a digital scholarship piece about it:</a:t>
            </a:r>
          </a:p>
          <a:p>
            <a:pPr>
              <a:buClr>
                <a:schemeClr val="accent3"/>
              </a:buClr>
              <a:buFont typeface="Wingdings" pitchFamily="2" charset="2"/>
              <a:buChar char="v"/>
            </a:pPr>
            <a:r>
              <a:rPr lang="en-US" sz="2400"/>
              <a:t> What is the purpose of your research? To inform, advocate, persuade?</a:t>
            </a:r>
          </a:p>
          <a:p>
            <a:pPr>
              <a:buClr>
                <a:schemeClr val="accent3"/>
              </a:buClr>
              <a:buFont typeface="Wingdings" pitchFamily="2" charset="2"/>
              <a:buChar char="v"/>
            </a:pPr>
            <a:r>
              <a:rPr lang="en-US" sz="2400"/>
              <a:t> Who is your primary audience?</a:t>
            </a:r>
          </a:p>
          <a:p>
            <a:pPr>
              <a:buClr>
                <a:schemeClr val="accent3"/>
              </a:buClr>
              <a:buFont typeface="Wingdings" pitchFamily="2" charset="2"/>
              <a:buChar char="v"/>
            </a:pPr>
            <a:r>
              <a:rPr lang="en-US" sz="2400"/>
              <a:t> What multimedia might be engaging?</a:t>
            </a:r>
          </a:p>
          <a:p>
            <a:pPr>
              <a:buClr>
                <a:schemeClr val="accent3"/>
              </a:buClr>
              <a:buFont typeface="Wingdings" pitchFamily="2" charset="2"/>
              <a:buChar char="v"/>
            </a:pPr>
            <a:r>
              <a:rPr lang="en-US" sz="2400"/>
              <a:t> What digital tools do I have access to?</a:t>
            </a:r>
          </a:p>
          <a:p>
            <a:pPr>
              <a:buClr>
                <a:schemeClr val="accent3"/>
              </a:buClr>
              <a:buFont typeface="Wingdings" pitchFamily="2" charset="2"/>
              <a:buChar char="v"/>
            </a:pPr>
            <a:r>
              <a:rPr lang="en-US" sz="2400"/>
              <a:t> How might I visualize my data or otherwise share it? </a:t>
            </a:r>
          </a:p>
        </p:txBody>
      </p:sp>
      <p:sp>
        <p:nvSpPr>
          <p:cNvPr id="12" name="Freeform: Shape 11">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7" name="Rectangle 6">
            <a:hlinkClick r:id="rId2" action="ppaction://hlinksldjump"/>
            <a:extLst>
              <a:ext uri="{FF2B5EF4-FFF2-40B4-BE49-F238E27FC236}">
                <a16:creationId xmlns:a16="http://schemas.microsoft.com/office/drawing/2014/main" id="{48C6B117-414A-CF1F-57B8-CD32ABEA0017}"/>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
        <p:nvSpPr>
          <p:cNvPr id="13" name="TextBox 12">
            <a:extLst>
              <a:ext uri="{FF2B5EF4-FFF2-40B4-BE49-F238E27FC236}">
                <a16:creationId xmlns:a16="http://schemas.microsoft.com/office/drawing/2014/main" id="{63D39501-834E-9164-2DD3-8035DCA010EE}"/>
              </a:ext>
            </a:extLst>
          </p:cNvPr>
          <p:cNvSpPr txBox="1"/>
          <p:nvPr/>
        </p:nvSpPr>
        <p:spPr>
          <a:xfrm>
            <a:off x="4208489" y="867748"/>
            <a:ext cx="7205755" cy="646331"/>
          </a:xfrm>
          <a:prstGeom prst="rect">
            <a:avLst/>
          </a:prstGeom>
          <a:noFill/>
        </p:spPr>
        <p:txBody>
          <a:bodyPr wrap="none" rtlCol="0">
            <a:spAutoFit/>
          </a:bodyPr>
          <a:lstStyle/>
          <a:p>
            <a:r>
              <a:rPr lang="en-US" sz="3600">
                <a:solidFill>
                  <a:schemeClr val="accent4"/>
                </a:solidFill>
                <a:latin typeface="+mj-lt"/>
              </a:rPr>
              <a:t>Brainstorm a Digital Scholarship Idea</a:t>
            </a:r>
          </a:p>
        </p:txBody>
      </p:sp>
    </p:spTree>
    <p:extLst>
      <p:ext uri="{BB962C8B-B14F-4D97-AF65-F5344CB8AC3E}">
        <p14:creationId xmlns:p14="http://schemas.microsoft.com/office/powerpoint/2010/main" val="2544814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9C69D2-D1D3-B3E2-F63F-FADB92A77A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50B06F-85E0-24FA-0905-7AD2544B8A08}"/>
              </a:ext>
            </a:extLst>
          </p:cNvPr>
          <p:cNvSpPr>
            <a:spLocks noGrp="1"/>
          </p:cNvSpPr>
          <p:nvPr>
            <p:ph type="title"/>
          </p:nvPr>
        </p:nvSpPr>
        <p:spPr>
          <a:xfrm>
            <a:off x="3867912" y="827532"/>
            <a:ext cx="7315200" cy="886968"/>
          </a:xfrm>
        </p:spPr>
        <p:txBody>
          <a:bodyPr anchor="t">
            <a:normAutofit/>
          </a:bodyPr>
          <a:lstStyle/>
          <a:p>
            <a:r>
              <a:rPr lang="en-US" sz="5400">
                <a:solidFill>
                  <a:schemeClr val="accent4"/>
                </a:solidFill>
              </a:rPr>
              <a:t>Working With Faculty</a:t>
            </a:r>
          </a:p>
        </p:txBody>
      </p:sp>
      <p:sp>
        <p:nvSpPr>
          <p:cNvPr id="3" name="Text Placeholder 2">
            <a:extLst>
              <a:ext uri="{FF2B5EF4-FFF2-40B4-BE49-F238E27FC236}">
                <a16:creationId xmlns:a16="http://schemas.microsoft.com/office/drawing/2014/main" id="{8EE0505A-D636-61CF-1D95-8C5F179BFE26}"/>
              </a:ext>
            </a:extLst>
          </p:cNvPr>
          <p:cNvSpPr>
            <a:spLocks noGrp="1"/>
          </p:cNvSpPr>
          <p:nvPr>
            <p:ph type="body" idx="1"/>
          </p:nvPr>
        </p:nvSpPr>
        <p:spPr>
          <a:xfrm>
            <a:off x="4307115" y="1714500"/>
            <a:ext cx="7315200" cy="4315968"/>
          </a:xfrm>
        </p:spPr>
        <p:txBody>
          <a:bodyPr/>
          <a:lstStyle/>
          <a:p>
            <a:r>
              <a:rPr lang="en-US"/>
              <a:t>There are lots of people at your university to support your research and help you navigate the world of scholarly communications.</a:t>
            </a:r>
          </a:p>
          <a:p>
            <a:endParaRPr lang="en-US"/>
          </a:p>
          <a:p>
            <a:r>
              <a:rPr lang="en-US"/>
              <a:t>In this module, learn about:</a:t>
            </a:r>
          </a:p>
          <a:p>
            <a:pPr marL="342900" indent="-342900">
              <a:buClr>
                <a:srgbClr val="92D050"/>
              </a:buClr>
              <a:buFont typeface="Wingdings" pitchFamily="2" charset="2"/>
              <a:buChar char="v"/>
            </a:pPr>
            <a:r>
              <a:rPr lang="en-US"/>
              <a:t>Questions to ask your professors</a:t>
            </a:r>
          </a:p>
          <a:p>
            <a:pPr marL="342900" indent="-342900">
              <a:buClr>
                <a:srgbClr val="92D050"/>
              </a:buClr>
              <a:buFont typeface="Wingdings" pitchFamily="2" charset="2"/>
              <a:buChar char="v"/>
            </a:pPr>
            <a:r>
              <a:rPr lang="en-US"/>
              <a:t>Questions to ask your librarian </a:t>
            </a:r>
          </a:p>
        </p:txBody>
      </p:sp>
      <p:pic>
        <p:nvPicPr>
          <p:cNvPr id="4" name="Picture 3">
            <a:extLst>
              <a:ext uri="{FF2B5EF4-FFF2-40B4-BE49-F238E27FC236}">
                <a16:creationId xmlns:a16="http://schemas.microsoft.com/office/drawing/2014/main" id="{640BD6E0-E86D-FD4C-F45D-63904010F8F8}"/>
              </a:ext>
            </a:extLst>
          </p:cNvPr>
          <p:cNvPicPr>
            <a:picLocks noChangeAspect="1"/>
          </p:cNvPicPr>
          <p:nvPr/>
        </p:nvPicPr>
        <p:blipFill>
          <a:blip r:embed="rId2"/>
          <a:srcRect l="5042" t="38963" r="76657" b="7256"/>
          <a:stretch>
            <a:fillRect/>
          </a:stretch>
        </p:blipFill>
        <p:spPr>
          <a:xfrm>
            <a:off x="1008888" y="1714500"/>
            <a:ext cx="2895600" cy="4786603"/>
          </a:xfrm>
          <a:prstGeom prst="rect">
            <a:avLst/>
          </a:prstGeom>
        </p:spPr>
      </p:pic>
      <p:sp>
        <p:nvSpPr>
          <p:cNvPr id="5" name="Rectangle 4">
            <a:extLst>
              <a:ext uri="{FF2B5EF4-FFF2-40B4-BE49-F238E27FC236}">
                <a16:creationId xmlns:a16="http://schemas.microsoft.com/office/drawing/2014/main" id="{8A3018CC-9BF9-04CA-C6E9-F2510ED7B2F7}"/>
              </a:ext>
            </a:extLst>
          </p:cNvPr>
          <p:cNvSpPr/>
          <p:nvPr/>
        </p:nvSpPr>
        <p:spPr>
          <a:xfrm>
            <a:off x="10430330" y="6139252"/>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
        <p:nvSpPr>
          <p:cNvPr id="6" name="Rectangle 5">
            <a:hlinkClick r:id="rId3" action="ppaction://hlinksldjump"/>
            <a:extLst>
              <a:ext uri="{FF2B5EF4-FFF2-40B4-BE49-F238E27FC236}">
                <a16:creationId xmlns:a16="http://schemas.microsoft.com/office/drawing/2014/main" id="{BBD620DE-DE47-B702-80AA-6068C59AD314}"/>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8059539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DB23C2B-2054-4D8B-9E98-9190F8E05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797B5BC-9873-45F9-97D6-298FB5AF0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4B3B076A-BF93-0FB7-7475-F85E99A05B70}"/>
              </a:ext>
            </a:extLst>
          </p:cNvPr>
          <p:cNvSpPr>
            <a:spLocks noGrp="1"/>
          </p:cNvSpPr>
          <p:nvPr>
            <p:ph type="title"/>
          </p:nvPr>
        </p:nvSpPr>
        <p:spPr>
          <a:xfrm>
            <a:off x="264695" y="1683144"/>
            <a:ext cx="3152274" cy="3491712"/>
          </a:xfrm>
        </p:spPr>
        <p:txBody>
          <a:bodyPr>
            <a:normAutofit/>
          </a:bodyPr>
          <a:lstStyle/>
          <a:p>
            <a:r>
              <a:rPr lang="en-US" sz="5400"/>
              <a:t>Talking With Your Professors</a:t>
            </a:r>
          </a:p>
        </p:txBody>
      </p:sp>
      <p:sp>
        <p:nvSpPr>
          <p:cNvPr id="3" name="Content Placeholder 2">
            <a:extLst>
              <a:ext uri="{FF2B5EF4-FFF2-40B4-BE49-F238E27FC236}">
                <a16:creationId xmlns:a16="http://schemas.microsoft.com/office/drawing/2014/main" id="{902E94CC-4CBF-BEB7-9D99-D1857E1DA18F}"/>
              </a:ext>
            </a:extLst>
          </p:cNvPr>
          <p:cNvSpPr>
            <a:spLocks noGrp="1"/>
          </p:cNvSpPr>
          <p:nvPr>
            <p:ph idx="1"/>
          </p:nvPr>
        </p:nvSpPr>
        <p:spPr>
          <a:xfrm>
            <a:off x="4301448" y="762000"/>
            <a:ext cx="6627377" cy="5334001"/>
          </a:xfrm>
        </p:spPr>
        <p:txBody>
          <a:bodyPr anchor="t">
            <a:normAutofit fontScale="92500"/>
          </a:bodyPr>
          <a:lstStyle/>
          <a:p>
            <a:pPr marL="0" indent="0">
              <a:buClr>
                <a:schemeClr val="accent3"/>
              </a:buClr>
              <a:buNone/>
            </a:pPr>
            <a:r>
              <a:rPr lang="en-US" sz="2400"/>
              <a:t>Your professors can offer a lot of expert advice, especially about scholarly communications and research in your fields of interest. Here are some ideas of what you might chat about during office hours:</a:t>
            </a:r>
          </a:p>
          <a:p>
            <a:pPr>
              <a:buClr>
                <a:schemeClr val="accent3"/>
              </a:buClr>
              <a:buFont typeface="Wingdings" pitchFamily="2" charset="2"/>
              <a:buChar char="v"/>
            </a:pPr>
            <a:r>
              <a:rPr lang="en-US" sz="2400"/>
              <a:t> What publications would they recommend keeping up with? The best writers are also readers. Staying up to date about what is happening in your field will help inspire your own interests.</a:t>
            </a:r>
          </a:p>
          <a:p>
            <a:pPr>
              <a:buClr>
                <a:schemeClr val="accent3"/>
              </a:buClr>
              <a:buFont typeface="Wingdings" pitchFamily="2" charset="2"/>
              <a:buChar char="v"/>
            </a:pPr>
            <a:r>
              <a:rPr lang="en-US" sz="2400"/>
              <a:t> What does digital scholarship look like in your field? Every discipline has new and creative ways of sharing their findings. See what catches your interest.</a:t>
            </a:r>
          </a:p>
          <a:p>
            <a:pPr>
              <a:buClr>
                <a:schemeClr val="accent3"/>
              </a:buClr>
              <a:buFont typeface="Wingdings" pitchFamily="2" charset="2"/>
              <a:buChar char="v"/>
            </a:pPr>
            <a:r>
              <a:rPr lang="en-US" sz="2400"/>
              <a:t> What research opportunities could I get involved in? If something interests you, see about getting involved. Lots of students learn about the research process and publishing through collaborating on projects.</a:t>
            </a:r>
          </a:p>
        </p:txBody>
      </p:sp>
      <p:sp>
        <p:nvSpPr>
          <p:cNvPr id="12" name="Freeform: Shape 11">
            <a:extLst>
              <a:ext uri="{FF2B5EF4-FFF2-40B4-BE49-F238E27FC236}">
                <a16:creationId xmlns:a16="http://schemas.microsoft.com/office/drawing/2014/main" id="{665C2FCD-09A4-4B4B-AA73-F330DFE91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Rectangle 3">
            <a:hlinkClick r:id="rId2" action="ppaction://hlinksldjump"/>
            <a:extLst>
              <a:ext uri="{FF2B5EF4-FFF2-40B4-BE49-F238E27FC236}">
                <a16:creationId xmlns:a16="http://schemas.microsoft.com/office/drawing/2014/main" id="{74F8167E-0679-A7F1-837D-E54F9EBC5203}"/>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
        <p:nvSpPr>
          <p:cNvPr id="5" name="Rectangle 4">
            <a:extLst>
              <a:ext uri="{FF2B5EF4-FFF2-40B4-BE49-F238E27FC236}">
                <a16:creationId xmlns:a16="http://schemas.microsoft.com/office/drawing/2014/main" id="{8050F7F2-EA0A-0F4C-9A57-7329D0F0C3EA}"/>
              </a:ext>
            </a:extLst>
          </p:cNvPr>
          <p:cNvSpPr/>
          <p:nvPr/>
        </p:nvSpPr>
        <p:spPr>
          <a:xfrm>
            <a:off x="10430330" y="6139252"/>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Tree>
    <p:extLst>
      <p:ext uri="{BB962C8B-B14F-4D97-AF65-F5344CB8AC3E}">
        <p14:creationId xmlns:p14="http://schemas.microsoft.com/office/powerpoint/2010/main" val="561231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85C9C80-6705-A21C-FB4A-B43F508D4B9C}"/>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B7375F-24EE-695B-1CB7-9A5222795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C2748647-EE3C-5380-87CA-5942356F21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762000"/>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D94798C0-5CFC-3ACC-0BDB-CF8B8B5D7134}"/>
              </a:ext>
            </a:extLst>
          </p:cNvPr>
          <p:cNvSpPr>
            <a:spLocks noGrp="1"/>
          </p:cNvSpPr>
          <p:nvPr>
            <p:ph type="title"/>
          </p:nvPr>
        </p:nvSpPr>
        <p:spPr>
          <a:xfrm>
            <a:off x="264695" y="1683144"/>
            <a:ext cx="3152274" cy="3491712"/>
          </a:xfrm>
        </p:spPr>
        <p:txBody>
          <a:bodyPr>
            <a:normAutofit/>
          </a:bodyPr>
          <a:lstStyle/>
          <a:p>
            <a:r>
              <a:rPr lang="en-US" sz="5400"/>
              <a:t>Talking With Your Librarians</a:t>
            </a:r>
          </a:p>
        </p:txBody>
      </p:sp>
      <p:sp>
        <p:nvSpPr>
          <p:cNvPr id="3" name="Content Placeholder 2">
            <a:extLst>
              <a:ext uri="{FF2B5EF4-FFF2-40B4-BE49-F238E27FC236}">
                <a16:creationId xmlns:a16="http://schemas.microsoft.com/office/drawing/2014/main" id="{EBEC2C8D-D96D-BD9F-447E-3B70358EFFF2}"/>
              </a:ext>
            </a:extLst>
          </p:cNvPr>
          <p:cNvSpPr>
            <a:spLocks noGrp="1"/>
          </p:cNvSpPr>
          <p:nvPr>
            <p:ph idx="1"/>
          </p:nvPr>
        </p:nvSpPr>
        <p:spPr>
          <a:xfrm>
            <a:off x="4301448" y="762000"/>
            <a:ext cx="6889069" cy="5682343"/>
          </a:xfrm>
        </p:spPr>
        <p:txBody>
          <a:bodyPr anchor="t">
            <a:normAutofit fontScale="92500"/>
          </a:bodyPr>
          <a:lstStyle/>
          <a:p>
            <a:pPr marL="0" indent="0">
              <a:buClr>
                <a:schemeClr val="accent3"/>
              </a:buClr>
              <a:buNone/>
            </a:pPr>
            <a:r>
              <a:rPr lang="en-US" sz="2600"/>
              <a:t>There’s also help at the library! Librarians can offer other perspectives about scholarly communications.</a:t>
            </a:r>
          </a:p>
          <a:p>
            <a:pPr>
              <a:buClr>
                <a:schemeClr val="accent3"/>
              </a:buClr>
              <a:buFont typeface="Wingdings" pitchFamily="2" charset="2"/>
              <a:buChar char="v"/>
            </a:pPr>
            <a:r>
              <a:rPr lang="en-US" sz="2600"/>
              <a:t> Subject Specialist Librarians are the experts about conducting research in your discipline. They will have knowledge about top journals and other sources</a:t>
            </a:r>
          </a:p>
          <a:p>
            <a:pPr>
              <a:buClr>
                <a:schemeClr val="accent3"/>
              </a:buClr>
              <a:buFont typeface="Wingdings" pitchFamily="2" charset="2"/>
              <a:buChar char="v"/>
            </a:pPr>
            <a:r>
              <a:rPr lang="en-US" sz="2600"/>
              <a:t> University Libraries often have other specialists like a Scholarly Communications or Digital Scholarship librarian or other experts like a GIS Specialist that can help with particular technologies.</a:t>
            </a:r>
          </a:p>
          <a:p>
            <a:pPr>
              <a:buClr>
                <a:schemeClr val="accent3"/>
              </a:buClr>
              <a:buFont typeface="Wingdings" pitchFamily="2" charset="2"/>
              <a:buChar char="v"/>
            </a:pPr>
            <a:endParaRPr lang="en-US" sz="2400"/>
          </a:p>
          <a:p>
            <a:pPr marL="0" indent="0">
              <a:buClr>
                <a:schemeClr val="accent3"/>
              </a:buClr>
              <a:buNone/>
            </a:pPr>
            <a:r>
              <a:rPr lang="en-US" sz="2400" b="1">
                <a:solidFill>
                  <a:schemeClr val="accent4"/>
                </a:solidFill>
              </a:rPr>
              <a:t>Take Action: </a:t>
            </a:r>
            <a:r>
              <a:rPr lang="en-US" sz="2400"/>
              <a:t>Make an appointment with your subject specialist for your major or area of interest. They can talk with you about what resources the library has in that area  </a:t>
            </a:r>
          </a:p>
        </p:txBody>
      </p:sp>
      <p:sp>
        <p:nvSpPr>
          <p:cNvPr id="12" name="Freeform: Shape 11">
            <a:extLst>
              <a:ext uri="{FF2B5EF4-FFF2-40B4-BE49-F238E27FC236}">
                <a16:creationId xmlns:a16="http://schemas.microsoft.com/office/drawing/2014/main" id="{39C364D3-BF64-4B8A-3309-0BFBAAA322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1190517" y="1056875"/>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Rectangle 3">
            <a:hlinkClick r:id="rId2" action="ppaction://hlinksldjump"/>
            <a:extLst>
              <a:ext uri="{FF2B5EF4-FFF2-40B4-BE49-F238E27FC236}">
                <a16:creationId xmlns:a16="http://schemas.microsoft.com/office/drawing/2014/main" id="{A9AB36FC-9111-AE1A-530B-887A198D6769}"/>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3752819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1C7B1C-8D01-EBF3-069B-72417CBCF8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A2384E-4542-6599-E5DD-93D87C2E740E}"/>
              </a:ext>
            </a:extLst>
          </p:cNvPr>
          <p:cNvSpPr>
            <a:spLocks noGrp="1"/>
          </p:cNvSpPr>
          <p:nvPr>
            <p:ph type="title"/>
          </p:nvPr>
        </p:nvSpPr>
        <p:spPr>
          <a:xfrm>
            <a:off x="3867912" y="827532"/>
            <a:ext cx="7315200" cy="886968"/>
          </a:xfrm>
        </p:spPr>
        <p:txBody>
          <a:bodyPr anchor="t">
            <a:normAutofit/>
          </a:bodyPr>
          <a:lstStyle/>
          <a:p>
            <a:r>
              <a:rPr lang="en-US" sz="5400">
                <a:solidFill>
                  <a:schemeClr val="accent4"/>
                </a:solidFill>
              </a:rPr>
              <a:t>Share Your Research</a:t>
            </a:r>
          </a:p>
        </p:txBody>
      </p:sp>
      <p:sp>
        <p:nvSpPr>
          <p:cNvPr id="3" name="Text Placeholder 2">
            <a:extLst>
              <a:ext uri="{FF2B5EF4-FFF2-40B4-BE49-F238E27FC236}">
                <a16:creationId xmlns:a16="http://schemas.microsoft.com/office/drawing/2014/main" id="{B9F9E49B-3BDD-A0EF-F4E3-39E855BCA19D}"/>
              </a:ext>
            </a:extLst>
          </p:cNvPr>
          <p:cNvSpPr>
            <a:spLocks noGrp="1"/>
          </p:cNvSpPr>
          <p:nvPr>
            <p:ph type="body" idx="1"/>
          </p:nvPr>
        </p:nvSpPr>
        <p:spPr>
          <a:xfrm>
            <a:off x="4336142" y="1900356"/>
            <a:ext cx="7315200" cy="3686628"/>
          </a:xfrm>
        </p:spPr>
        <p:txBody>
          <a:bodyPr>
            <a:normAutofit/>
          </a:bodyPr>
          <a:lstStyle/>
          <a:p>
            <a:r>
              <a:rPr lang="en-US"/>
              <a:t>You don’t need a PhD to begin sharing your work! There are many opportunities specifically for undergraduate students to network and publish their research.</a:t>
            </a:r>
          </a:p>
          <a:p>
            <a:endParaRPr lang="en-US"/>
          </a:p>
          <a:p>
            <a:r>
              <a:rPr lang="en-US"/>
              <a:t>In this module, learn about:</a:t>
            </a:r>
          </a:p>
          <a:p>
            <a:pPr marL="342900" indent="-342900">
              <a:buClr>
                <a:schemeClr val="accent3"/>
              </a:buClr>
              <a:buFont typeface="Wingdings" pitchFamily="2" charset="2"/>
              <a:buChar char="v"/>
            </a:pPr>
            <a:r>
              <a:rPr lang="en-US"/>
              <a:t>Developing a research poster</a:t>
            </a:r>
          </a:p>
          <a:p>
            <a:pPr marL="342900" indent="-342900">
              <a:buClr>
                <a:schemeClr val="accent3"/>
              </a:buClr>
              <a:buFont typeface="Wingdings" pitchFamily="2" charset="2"/>
              <a:buChar char="v"/>
            </a:pPr>
            <a:r>
              <a:rPr lang="en-US"/>
              <a:t>Exploring opportunities on campus and with undergraduate journals</a:t>
            </a:r>
          </a:p>
        </p:txBody>
      </p:sp>
      <p:pic>
        <p:nvPicPr>
          <p:cNvPr id="4" name="Picture 3">
            <a:extLst>
              <a:ext uri="{FF2B5EF4-FFF2-40B4-BE49-F238E27FC236}">
                <a16:creationId xmlns:a16="http://schemas.microsoft.com/office/drawing/2014/main" id="{3F627409-A8D8-6BD6-59BD-23EEEC60530F}"/>
              </a:ext>
            </a:extLst>
          </p:cNvPr>
          <p:cNvPicPr>
            <a:picLocks noChangeAspect="1"/>
          </p:cNvPicPr>
          <p:nvPr/>
        </p:nvPicPr>
        <p:blipFill>
          <a:blip r:embed="rId2"/>
          <a:srcRect l="18114" t="19042" r="64893" b="36804"/>
          <a:stretch>
            <a:fillRect/>
          </a:stretch>
        </p:blipFill>
        <p:spPr>
          <a:xfrm>
            <a:off x="1128486" y="1556479"/>
            <a:ext cx="2757714" cy="4030505"/>
          </a:xfrm>
          <a:prstGeom prst="rect">
            <a:avLst/>
          </a:prstGeom>
        </p:spPr>
      </p:pic>
      <p:sp>
        <p:nvSpPr>
          <p:cNvPr id="5" name="Rectangle 4">
            <a:extLst>
              <a:ext uri="{FF2B5EF4-FFF2-40B4-BE49-F238E27FC236}">
                <a16:creationId xmlns:a16="http://schemas.microsoft.com/office/drawing/2014/main" id="{F74F1546-60CE-A67D-3747-637DFA1251F6}"/>
              </a:ext>
            </a:extLst>
          </p:cNvPr>
          <p:cNvSpPr/>
          <p:nvPr/>
        </p:nvSpPr>
        <p:spPr>
          <a:xfrm>
            <a:off x="10430330" y="6139252"/>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
        <p:nvSpPr>
          <p:cNvPr id="6" name="Rectangle 5">
            <a:hlinkClick r:id="rId3" action="ppaction://hlinksldjump"/>
            <a:extLst>
              <a:ext uri="{FF2B5EF4-FFF2-40B4-BE49-F238E27FC236}">
                <a16:creationId xmlns:a16="http://schemas.microsoft.com/office/drawing/2014/main" id="{7FF86495-F2ED-E1F6-42B2-D58C4A7C699E}"/>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3629098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162DF2A-64D1-4AA9-BA42-8A4063EAD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9" name="Rectangle 8">
            <a:extLst>
              <a:ext uri="{FF2B5EF4-FFF2-40B4-BE49-F238E27FC236}">
                <a16:creationId xmlns:a16="http://schemas.microsoft.com/office/drawing/2014/main" id="{5D7C1373-63AF-4A75-909E-990E05356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11" name="Rectangle 10">
            <a:extLst>
              <a:ext uri="{FF2B5EF4-FFF2-40B4-BE49-F238E27FC236}">
                <a16:creationId xmlns:a16="http://schemas.microsoft.com/office/drawing/2014/main" id="{2F4AD318-2FB6-4C6E-931E-58E404FA18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Shape 12">
            <a:extLst>
              <a:ext uri="{FF2B5EF4-FFF2-40B4-BE49-F238E27FC236}">
                <a16:creationId xmlns:a16="http://schemas.microsoft.com/office/drawing/2014/main" id="{1A118E35-1CBF-4863-8497-F4DF1A166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2" y="752748"/>
            <a:ext cx="1001483" cy="4744251"/>
          </a:xfrm>
          <a:custGeom>
            <a:avLst/>
            <a:gdLst>
              <a:gd name="connsiteX0" fmla="*/ 0 w 1001483"/>
              <a:gd name="connsiteY0" fmla="*/ 0 h 4744251"/>
              <a:gd name="connsiteX1" fmla="*/ 1001483 w 1001483"/>
              <a:gd name="connsiteY1" fmla="*/ 0 h 4744251"/>
              <a:gd name="connsiteX2" fmla="*/ 0 w 1001483"/>
              <a:gd name="connsiteY2" fmla="*/ 4744251 h 4744251"/>
            </a:gdLst>
            <a:ahLst/>
            <a:cxnLst>
              <a:cxn ang="0">
                <a:pos x="connsiteX0" y="connsiteY0"/>
              </a:cxn>
              <a:cxn ang="0">
                <a:pos x="connsiteX1" y="connsiteY1"/>
              </a:cxn>
              <a:cxn ang="0">
                <a:pos x="connsiteX2" y="connsiteY2"/>
              </a:cxn>
            </a:cxnLst>
            <a:rect l="l" t="t" r="r" b="b"/>
            <a:pathLst>
              <a:path w="1001483" h="4744251">
                <a:moveTo>
                  <a:pt x="0" y="0"/>
                </a:moveTo>
                <a:lnTo>
                  <a:pt x="1001483" y="0"/>
                </a:lnTo>
                <a:lnTo>
                  <a:pt x="0" y="474425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5" name="Freeform: Shape 14">
            <a:extLst>
              <a:ext uri="{FF2B5EF4-FFF2-40B4-BE49-F238E27FC236}">
                <a16:creationId xmlns:a16="http://schemas.microsoft.com/office/drawing/2014/main" id="{6E187274-5DC2-4BE0-AF99-925D6D9735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7094" y="761999"/>
            <a:ext cx="4208489" cy="5334001"/>
          </a:xfrm>
          <a:custGeom>
            <a:avLst/>
            <a:gdLst>
              <a:gd name="connsiteX0" fmla="*/ 1015642 w 4208489"/>
              <a:gd name="connsiteY0" fmla="*/ 0 h 5334001"/>
              <a:gd name="connsiteX1" fmla="*/ 4208489 w 4208489"/>
              <a:gd name="connsiteY1" fmla="*/ 0 h 5334001"/>
              <a:gd name="connsiteX2" fmla="*/ 4208489 w 4208489"/>
              <a:gd name="connsiteY2" fmla="*/ 5334001 h 5334001"/>
              <a:gd name="connsiteX3" fmla="*/ 0 w 4208489"/>
              <a:gd name="connsiteY3" fmla="*/ 5334001 h 5334001"/>
            </a:gdLst>
            <a:ahLst/>
            <a:cxnLst>
              <a:cxn ang="0">
                <a:pos x="connsiteX0" y="connsiteY0"/>
              </a:cxn>
              <a:cxn ang="0">
                <a:pos x="connsiteX1" y="connsiteY1"/>
              </a:cxn>
              <a:cxn ang="0">
                <a:pos x="connsiteX2" y="connsiteY2"/>
              </a:cxn>
              <a:cxn ang="0">
                <a:pos x="connsiteX3" y="connsiteY3"/>
              </a:cxn>
            </a:cxnLst>
            <a:rect l="l" t="t" r="r" b="b"/>
            <a:pathLst>
              <a:path w="4208489" h="5334001">
                <a:moveTo>
                  <a:pt x="1015642" y="0"/>
                </a:moveTo>
                <a:lnTo>
                  <a:pt x="4208489" y="0"/>
                </a:lnTo>
                <a:lnTo>
                  <a:pt x="4208489" y="5334001"/>
                </a:lnTo>
                <a:lnTo>
                  <a:pt x="0" y="533400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itle 1">
            <a:extLst>
              <a:ext uri="{FF2B5EF4-FFF2-40B4-BE49-F238E27FC236}">
                <a16:creationId xmlns:a16="http://schemas.microsoft.com/office/drawing/2014/main" id="{995FDE24-C5D9-5B52-9EA1-9D4F67C6F4D7}"/>
              </a:ext>
            </a:extLst>
          </p:cNvPr>
          <p:cNvSpPr>
            <a:spLocks noGrp="1"/>
          </p:cNvSpPr>
          <p:nvPr>
            <p:ph type="title"/>
          </p:nvPr>
        </p:nvSpPr>
        <p:spPr>
          <a:xfrm>
            <a:off x="1277255" y="779782"/>
            <a:ext cx="7056444" cy="901881"/>
          </a:xfrm>
        </p:spPr>
        <p:txBody>
          <a:bodyPr vert="horz" lIns="91440" tIns="45720" rIns="91440" bIns="45720" rtlCol="0" anchor="t">
            <a:normAutofit/>
          </a:bodyPr>
          <a:lstStyle/>
          <a:p>
            <a:r>
              <a:rPr lang="en-US" sz="5400" spc="-100">
                <a:solidFill>
                  <a:schemeClr val="accent4"/>
                </a:solidFill>
              </a:rPr>
              <a:t>What is ScholComm?</a:t>
            </a:r>
          </a:p>
        </p:txBody>
      </p:sp>
      <p:sp>
        <p:nvSpPr>
          <p:cNvPr id="6" name="TextBox 5">
            <a:extLst>
              <a:ext uri="{FF2B5EF4-FFF2-40B4-BE49-F238E27FC236}">
                <a16:creationId xmlns:a16="http://schemas.microsoft.com/office/drawing/2014/main" id="{92833324-1A67-F102-C6F2-E636F616F34C}"/>
              </a:ext>
            </a:extLst>
          </p:cNvPr>
          <p:cNvSpPr txBox="1"/>
          <p:nvPr/>
        </p:nvSpPr>
        <p:spPr>
          <a:xfrm>
            <a:off x="1277256" y="1785257"/>
            <a:ext cx="7056443" cy="1323439"/>
          </a:xfrm>
          <a:prstGeom prst="rect">
            <a:avLst/>
          </a:prstGeom>
          <a:noFill/>
        </p:spPr>
        <p:txBody>
          <a:bodyPr wrap="square" rtlCol="0">
            <a:spAutoFit/>
          </a:bodyPr>
          <a:lstStyle/>
          <a:p>
            <a:r>
              <a:rPr lang="en-US" sz="2000" i="1"/>
              <a:t>The system through which research and other scholarly writings are created, evaluated for quality, disseminated to the scholarly community, and preserved for future use </a:t>
            </a:r>
          </a:p>
          <a:p>
            <a:pPr algn="r"/>
            <a:r>
              <a:rPr lang="en-US" sz="2000" i="1"/>
              <a:t>- </a:t>
            </a:r>
            <a:r>
              <a:rPr lang="en-US" sz="2000"/>
              <a:t>Association of College and Research Libraries</a:t>
            </a:r>
            <a:endParaRPr lang="en-US" sz="2000" i="1"/>
          </a:p>
        </p:txBody>
      </p:sp>
      <p:sp>
        <p:nvSpPr>
          <p:cNvPr id="8" name="TextBox 7">
            <a:extLst>
              <a:ext uri="{FF2B5EF4-FFF2-40B4-BE49-F238E27FC236}">
                <a16:creationId xmlns:a16="http://schemas.microsoft.com/office/drawing/2014/main" id="{68700B86-0747-4E2B-89C4-D32D19675543}"/>
              </a:ext>
            </a:extLst>
          </p:cNvPr>
          <p:cNvSpPr txBox="1"/>
          <p:nvPr/>
        </p:nvSpPr>
        <p:spPr>
          <a:xfrm>
            <a:off x="651296" y="3278908"/>
            <a:ext cx="7056443" cy="2862322"/>
          </a:xfrm>
          <a:prstGeom prst="rect">
            <a:avLst/>
          </a:prstGeom>
          <a:noFill/>
        </p:spPr>
        <p:txBody>
          <a:bodyPr wrap="square" rtlCol="0">
            <a:spAutoFit/>
          </a:bodyPr>
          <a:lstStyle/>
          <a:p>
            <a:r>
              <a:rPr lang="en-US" sz="2000"/>
              <a:t>Scholary Communication, or ScholComm , is the ecosystem within which academics develop, share, discuss and save their research and publications. ScholComm includes traditional publication methods like academic journals but also the many other ways information is shared.</a:t>
            </a:r>
          </a:p>
          <a:p>
            <a:endParaRPr lang="en-US" sz="2000"/>
          </a:p>
          <a:p>
            <a:r>
              <a:rPr lang="en-US" sz="2000"/>
              <a:t>As a student, you are also part of ScholComm! These following modules will introduce you to ideas and concepts to consider with your own research and role in academia.</a:t>
            </a:r>
          </a:p>
        </p:txBody>
      </p:sp>
    </p:spTree>
    <p:extLst>
      <p:ext uri="{BB962C8B-B14F-4D97-AF65-F5344CB8AC3E}">
        <p14:creationId xmlns:p14="http://schemas.microsoft.com/office/powerpoint/2010/main" val="939168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0516254-1D9F-4F3A-9870-3A3280BE2B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Title 3">
            <a:extLst>
              <a:ext uri="{FF2B5EF4-FFF2-40B4-BE49-F238E27FC236}">
                <a16:creationId xmlns:a16="http://schemas.microsoft.com/office/drawing/2014/main" id="{CB1B8D15-59E3-3ED0-9523-2A1B0B55354A}"/>
              </a:ext>
            </a:extLst>
          </p:cNvPr>
          <p:cNvSpPr>
            <a:spLocks noGrp="1"/>
          </p:cNvSpPr>
          <p:nvPr>
            <p:ph type="title"/>
          </p:nvPr>
        </p:nvSpPr>
        <p:spPr>
          <a:xfrm>
            <a:off x="7796463" y="864108"/>
            <a:ext cx="3522018" cy="591713"/>
          </a:xfrm>
        </p:spPr>
        <p:txBody>
          <a:bodyPr anchor="t">
            <a:normAutofit fontScale="90000"/>
          </a:bodyPr>
          <a:lstStyle/>
          <a:p>
            <a:r>
              <a:rPr lang="en-US">
                <a:solidFill>
                  <a:schemeClr val="accent4"/>
                </a:solidFill>
              </a:rPr>
              <a:t>The Research Poster</a:t>
            </a:r>
          </a:p>
        </p:txBody>
      </p:sp>
      <p:sp>
        <p:nvSpPr>
          <p:cNvPr id="12" name="Rectangle 11">
            <a:extLst>
              <a:ext uri="{FF2B5EF4-FFF2-40B4-BE49-F238E27FC236}">
                <a16:creationId xmlns:a16="http://schemas.microsoft.com/office/drawing/2014/main" id="{FC14672B-27A5-4CDA-ABAF-5E4CF4B41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4" name="Straight Connector 13">
            <a:extLst>
              <a:ext uri="{FF2B5EF4-FFF2-40B4-BE49-F238E27FC236}">
                <a16:creationId xmlns:a16="http://schemas.microsoft.com/office/drawing/2014/main" id="{8D89589C-2C90-4407-A995-05EC3DD7AB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51129"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7" name="Content Placeholder 6">
            <a:extLst>
              <a:ext uri="{FF2B5EF4-FFF2-40B4-BE49-F238E27FC236}">
                <a16:creationId xmlns:a16="http://schemas.microsoft.com/office/drawing/2014/main" id="{FF80CFEC-7AFE-E663-3D59-7740863F6DDA}"/>
              </a:ext>
            </a:extLst>
          </p:cNvPr>
          <p:cNvPicPr>
            <a:picLocks noGrp="1" noChangeAspect="1"/>
          </p:cNvPicPr>
          <p:nvPr>
            <p:ph idx="1"/>
          </p:nvPr>
        </p:nvPicPr>
        <p:blipFill>
          <a:blip r:embed="rId2"/>
          <a:stretch>
            <a:fillRect/>
          </a:stretch>
        </p:blipFill>
        <p:spPr>
          <a:xfrm>
            <a:off x="1443038" y="1104231"/>
            <a:ext cx="5910262" cy="4436812"/>
          </a:xfrm>
          <a:prstGeom prst="rect">
            <a:avLst/>
          </a:prstGeom>
        </p:spPr>
      </p:pic>
      <p:sp>
        <p:nvSpPr>
          <p:cNvPr id="16" name="Rectangle 15">
            <a:extLst>
              <a:ext uri="{FF2B5EF4-FFF2-40B4-BE49-F238E27FC236}">
                <a16:creationId xmlns:a16="http://schemas.microsoft.com/office/drawing/2014/main" id="{9A206779-5C74-4555-94BC-5845C92EC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398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47AE0F2-F4C3-F173-2353-472074A92D44}"/>
              </a:ext>
            </a:extLst>
          </p:cNvPr>
          <p:cNvSpPr txBox="1"/>
          <p:nvPr/>
        </p:nvSpPr>
        <p:spPr>
          <a:xfrm>
            <a:off x="7964905" y="1540042"/>
            <a:ext cx="3248527" cy="4247317"/>
          </a:xfrm>
          <a:prstGeom prst="rect">
            <a:avLst/>
          </a:prstGeom>
          <a:noFill/>
        </p:spPr>
        <p:txBody>
          <a:bodyPr wrap="square" rtlCol="0">
            <a:spAutoFit/>
          </a:bodyPr>
          <a:lstStyle/>
          <a:p>
            <a:r>
              <a:rPr lang="en-US"/>
              <a:t>Research posters are the classic way to present research. Whether it’s a longer research paper or perhaps an internship or other experience you’ve had, posters help summarize what you learned in an eye-catching way. </a:t>
            </a:r>
          </a:p>
          <a:p>
            <a:endParaRPr lang="en-US"/>
          </a:p>
          <a:p>
            <a:r>
              <a:rPr lang="en-US">
                <a:hlinkClick r:id="rId3"/>
              </a:rPr>
              <a:t>This LibGuide</a:t>
            </a:r>
            <a:r>
              <a:rPr lang="en-US"/>
              <a:t> provides some design guidance and templates to get you started.</a:t>
            </a:r>
          </a:p>
          <a:p>
            <a:endParaRPr lang="en-US"/>
          </a:p>
          <a:p>
            <a:r>
              <a:rPr lang="en-US"/>
              <a:t>See if your library has poster printing services!</a:t>
            </a:r>
          </a:p>
        </p:txBody>
      </p:sp>
      <p:sp>
        <p:nvSpPr>
          <p:cNvPr id="9" name="Rectangle 8">
            <a:hlinkClick r:id="rId4" action="ppaction://hlinksldjump"/>
            <a:extLst>
              <a:ext uri="{FF2B5EF4-FFF2-40B4-BE49-F238E27FC236}">
                <a16:creationId xmlns:a16="http://schemas.microsoft.com/office/drawing/2014/main" id="{ACF0C87D-9019-D40E-6B59-E8B3686C3D94}"/>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
        <p:nvSpPr>
          <p:cNvPr id="11" name="Rectangle 10">
            <a:extLst>
              <a:ext uri="{FF2B5EF4-FFF2-40B4-BE49-F238E27FC236}">
                <a16:creationId xmlns:a16="http://schemas.microsoft.com/office/drawing/2014/main" id="{3CAC8639-6898-5CD7-A620-410157F9191D}"/>
              </a:ext>
            </a:extLst>
          </p:cNvPr>
          <p:cNvSpPr/>
          <p:nvPr/>
        </p:nvSpPr>
        <p:spPr>
          <a:xfrm>
            <a:off x="10430330" y="6139252"/>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Tree>
    <p:extLst>
      <p:ext uri="{BB962C8B-B14F-4D97-AF65-F5344CB8AC3E}">
        <p14:creationId xmlns:p14="http://schemas.microsoft.com/office/powerpoint/2010/main" val="477613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B6CC74F-9FD7-F706-1014-EFA6CB3D62A4}"/>
              </a:ext>
            </a:extLst>
          </p:cNvPr>
          <p:cNvSpPr>
            <a:spLocks noGrp="1"/>
          </p:cNvSpPr>
          <p:nvPr>
            <p:ph type="title"/>
          </p:nvPr>
        </p:nvSpPr>
        <p:spPr/>
        <p:txBody>
          <a:bodyPr/>
          <a:lstStyle/>
          <a:p>
            <a:r>
              <a:rPr lang="en-US"/>
              <a:t>Looking for Opportunities</a:t>
            </a:r>
          </a:p>
        </p:txBody>
      </p:sp>
      <p:sp>
        <p:nvSpPr>
          <p:cNvPr id="5" name="Text Placeholder 4">
            <a:extLst>
              <a:ext uri="{FF2B5EF4-FFF2-40B4-BE49-F238E27FC236}">
                <a16:creationId xmlns:a16="http://schemas.microsoft.com/office/drawing/2014/main" id="{D68C7956-A8DE-CFF5-9CA4-FD7D3A0FF07C}"/>
              </a:ext>
            </a:extLst>
          </p:cNvPr>
          <p:cNvSpPr>
            <a:spLocks noGrp="1"/>
          </p:cNvSpPr>
          <p:nvPr>
            <p:ph type="body" idx="1"/>
          </p:nvPr>
        </p:nvSpPr>
        <p:spPr>
          <a:xfrm>
            <a:off x="3867912" y="782053"/>
            <a:ext cx="3474720" cy="1049253"/>
          </a:xfrm>
        </p:spPr>
        <p:txBody>
          <a:bodyPr>
            <a:normAutofit fontScale="92500" lnSpcReduction="20000"/>
          </a:bodyPr>
          <a:lstStyle/>
          <a:p>
            <a:r>
              <a:rPr lang="en-US" sz="3200">
                <a:solidFill>
                  <a:schemeClr val="accent4"/>
                </a:solidFill>
              </a:rPr>
              <a:t>Campus Opportunities</a:t>
            </a:r>
          </a:p>
        </p:txBody>
      </p:sp>
      <p:sp>
        <p:nvSpPr>
          <p:cNvPr id="6" name="Content Placeholder 5">
            <a:extLst>
              <a:ext uri="{FF2B5EF4-FFF2-40B4-BE49-F238E27FC236}">
                <a16:creationId xmlns:a16="http://schemas.microsoft.com/office/drawing/2014/main" id="{366E375B-2E43-0F09-7333-E095D9C7F8A4}"/>
              </a:ext>
            </a:extLst>
          </p:cNvPr>
          <p:cNvSpPr>
            <a:spLocks noGrp="1"/>
          </p:cNvSpPr>
          <p:nvPr>
            <p:ph sz="half" idx="2"/>
          </p:nvPr>
        </p:nvSpPr>
        <p:spPr/>
        <p:txBody>
          <a:bodyPr/>
          <a:lstStyle/>
          <a:p>
            <a:pPr marL="0" indent="0">
              <a:buNone/>
            </a:pPr>
            <a:r>
              <a:rPr lang="en-US"/>
              <a:t>Lots of universities host events specifically to feature undergraduate research. These might be research days or presentation competitions. Look for ones both in your college of study and campus-wide!</a:t>
            </a:r>
          </a:p>
          <a:p>
            <a:pPr marL="0" indent="0">
              <a:buNone/>
            </a:pPr>
            <a:r>
              <a:rPr lang="en-US"/>
              <a:t>Don’t know where to start? These events are great opportunities to see how students like you are conducting research.</a:t>
            </a:r>
          </a:p>
        </p:txBody>
      </p:sp>
      <p:sp>
        <p:nvSpPr>
          <p:cNvPr id="7" name="Text Placeholder 6">
            <a:extLst>
              <a:ext uri="{FF2B5EF4-FFF2-40B4-BE49-F238E27FC236}">
                <a16:creationId xmlns:a16="http://schemas.microsoft.com/office/drawing/2014/main" id="{81AC1E65-4CBC-5A76-91EB-3F96C2B2A6AC}"/>
              </a:ext>
            </a:extLst>
          </p:cNvPr>
          <p:cNvSpPr>
            <a:spLocks noGrp="1"/>
          </p:cNvSpPr>
          <p:nvPr>
            <p:ph type="body" sz="quarter" idx="3"/>
          </p:nvPr>
        </p:nvSpPr>
        <p:spPr/>
        <p:txBody>
          <a:bodyPr>
            <a:normAutofit fontScale="92500" lnSpcReduction="20000"/>
          </a:bodyPr>
          <a:lstStyle/>
          <a:p>
            <a:r>
              <a:rPr lang="en-US" sz="3200">
                <a:solidFill>
                  <a:schemeClr val="accent4"/>
                </a:solidFill>
              </a:rPr>
              <a:t>Undergraduate Journals</a:t>
            </a:r>
          </a:p>
        </p:txBody>
      </p:sp>
      <p:sp>
        <p:nvSpPr>
          <p:cNvPr id="8" name="Content Placeholder 7">
            <a:extLst>
              <a:ext uri="{FF2B5EF4-FFF2-40B4-BE49-F238E27FC236}">
                <a16:creationId xmlns:a16="http://schemas.microsoft.com/office/drawing/2014/main" id="{7A965BD7-6E8D-21CA-E9BB-D07C33FD7183}"/>
              </a:ext>
            </a:extLst>
          </p:cNvPr>
          <p:cNvSpPr>
            <a:spLocks noGrp="1"/>
          </p:cNvSpPr>
          <p:nvPr>
            <p:ph sz="quarter" idx="4"/>
          </p:nvPr>
        </p:nvSpPr>
        <p:spPr/>
        <p:txBody>
          <a:bodyPr/>
          <a:lstStyle/>
          <a:p>
            <a:pPr marL="0" indent="0">
              <a:buNone/>
            </a:pPr>
            <a:r>
              <a:rPr lang="en-US"/>
              <a:t>Some academic journals publish exclusively undergraduate student work. If you have work you are especially proud of, consider submitting to one in your subject area. This is a great way to learn more about the peer review process.</a:t>
            </a:r>
          </a:p>
          <a:p>
            <a:pPr marL="0" indent="0">
              <a:buNone/>
            </a:pPr>
            <a:r>
              <a:rPr lang="en-US"/>
              <a:t>The Council on Undergraduate Research maintains </a:t>
            </a:r>
            <a:r>
              <a:rPr lang="en-US">
                <a:hlinkClick r:id="rId2"/>
              </a:rPr>
              <a:t>a list of undergraduate journals</a:t>
            </a:r>
            <a:r>
              <a:rPr lang="en-US"/>
              <a:t> in a variety of disciplines.</a:t>
            </a:r>
          </a:p>
        </p:txBody>
      </p:sp>
      <p:sp>
        <p:nvSpPr>
          <p:cNvPr id="9" name="Rectangle 8">
            <a:hlinkClick r:id="rId3" action="ppaction://hlinksldjump"/>
            <a:extLst>
              <a:ext uri="{FF2B5EF4-FFF2-40B4-BE49-F238E27FC236}">
                <a16:creationId xmlns:a16="http://schemas.microsoft.com/office/drawing/2014/main" id="{3D6B664D-EF3F-EB7F-58D4-2E870D97DC57}"/>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2837150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8436B-5964-DAB2-DBFD-EFE807A0A767}"/>
              </a:ext>
            </a:extLst>
          </p:cNvPr>
          <p:cNvSpPr>
            <a:spLocks noGrp="1"/>
          </p:cNvSpPr>
          <p:nvPr>
            <p:ph type="title"/>
          </p:nvPr>
        </p:nvSpPr>
        <p:spPr>
          <a:xfrm>
            <a:off x="3869268" y="873252"/>
            <a:ext cx="7315200" cy="912005"/>
          </a:xfrm>
        </p:spPr>
        <p:txBody>
          <a:bodyPr>
            <a:normAutofit/>
          </a:bodyPr>
          <a:lstStyle/>
          <a:p>
            <a:r>
              <a:rPr lang="en-US" sz="5400">
                <a:solidFill>
                  <a:schemeClr val="accent4"/>
                </a:solidFill>
              </a:rPr>
              <a:t>Navigation Tips</a:t>
            </a:r>
          </a:p>
        </p:txBody>
      </p:sp>
      <p:sp>
        <p:nvSpPr>
          <p:cNvPr id="3" name="Content Placeholder 2">
            <a:extLst>
              <a:ext uri="{FF2B5EF4-FFF2-40B4-BE49-F238E27FC236}">
                <a16:creationId xmlns:a16="http://schemas.microsoft.com/office/drawing/2014/main" id="{6FA6C82E-9E12-410C-B46E-95C8E8A0A6F9}"/>
              </a:ext>
            </a:extLst>
          </p:cNvPr>
          <p:cNvSpPr>
            <a:spLocks noGrp="1"/>
          </p:cNvSpPr>
          <p:nvPr>
            <p:ph idx="1"/>
          </p:nvPr>
        </p:nvSpPr>
        <p:spPr>
          <a:xfrm>
            <a:off x="3869268" y="1886857"/>
            <a:ext cx="3402389" cy="3662462"/>
          </a:xfrm>
        </p:spPr>
        <p:txBody>
          <a:bodyPr anchor="t">
            <a:normAutofit/>
          </a:bodyPr>
          <a:lstStyle/>
          <a:p>
            <a:pPr>
              <a:buClr>
                <a:schemeClr val="accent3"/>
              </a:buClr>
              <a:buFont typeface="Wingdings" pitchFamily="2" charset="2"/>
              <a:buChar char="v"/>
            </a:pPr>
            <a:r>
              <a:rPr lang="en-US" sz="2400"/>
              <a:t>From the ScholComm Classroom homepage, click on the yellow squares to access each module. The modules can be explored in any order</a:t>
            </a:r>
          </a:p>
        </p:txBody>
      </p:sp>
      <p:sp>
        <p:nvSpPr>
          <p:cNvPr id="4" name="Content Placeholder 2">
            <a:extLst>
              <a:ext uri="{FF2B5EF4-FFF2-40B4-BE49-F238E27FC236}">
                <a16:creationId xmlns:a16="http://schemas.microsoft.com/office/drawing/2014/main" id="{FA9A0498-6829-DF91-35CC-1A20F8844341}"/>
              </a:ext>
            </a:extLst>
          </p:cNvPr>
          <p:cNvSpPr txBox="1">
            <a:spLocks/>
          </p:cNvSpPr>
          <p:nvPr/>
        </p:nvSpPr>
        <p:spPr>
          <a:xfrm>
            <a:off x="7782079" y="1785257"/>
            <a:ext cx="3402389" cy="3662462"/>
          </a:xfrm>
          <a:prstGeom prst="rect">
            <a:avLst/>
          </a:prstGeom>
        </p:spPr>
        <p:txBody>
          <a:bodyPr vert="horz" lIns="91440" tIns="45720" rIns="91440" bIns="45720" rtlCol="0" anchor="t">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buClr>
                <a:schemeClr val="accent3"/>
              </a:buClr>
              <a:buFont typeface="Wingdings" pitchFamily="2" charset="2"/>
              <a:buChar char="v"/>
            </a:pPr>
            <a:r>
              <a:rPr lang="en-US" sz="2400"/>
              <a:t>Click Next to go to the next page of the module</a:t>
            </a:r>
          </a:p>
          <a:p>
            <a:pPr marL="0" indent="0">
              <a:buClr>
                <a:schemeClr val="accent3"/>
              </a:buClr>
              <a:buNone/>
            </a:pPr>
            <a:endParaRPr lang="en-US"/>
          </a:p>
          <a:p>
            <a:pPr>
              <a:buClr>
                <a:schemeClr val="accent3"/>
              </a:buClr>
              <a:buFont typeface="Wingdings" pitchFamily="2" charset="2"/>
              <a:buChar char="v"/>
            </a:pPr>
            <a:endParaRPr lang="en-US"/>
          </a:p>
          <a:p>
            <a:pPr>
              <a:buClr>
                <a:schemeClr val="accent3"/>
              </a:buClr>
              <a:buFont typeface="Wingdings" pitchFamily="2" charset="2"/>
              <a:buChar char="v"/>
            </a:pPr>
            <a:r>
              <a:rPr lang="en-US" sz="2400"/>
              <a:t>Click Home to return to the ScholComm Classroom</a:t>
            </a:r>
          </a:p>
        </p:txBody>
      </p:sp>
      <p:sp>
        <p:nvSpPr>
          <p:cNvPr id="5" name="Rectangle 4">
            <a:extLst>
              <a:ext uri="{FF2B5EF4-FFF2-40B4-BE49-F238E27FC236}">
                <a16:creationId xmlns:a16="http://schemas.microsoft.com/office/drawing/2014/main" id="{E1F06951-0A16-0966-A2BD-A1A9D04D6109}"/>
              </a:ext>
            </a:extLst>
          </p:cNvPr>
          <p:cNvSpPr/>
          <p:nvPr/>
        </p:nvSpPr>
        <p:spPr>
          <a:xfrm>
            <a:off x="4122058" y="4327688"/>
            <a:ext cx="2162629"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Copyright Basics</a:t>
            </a:r>
          </a:p>
        </p:txBody>
      </p:sp>
      <p:sp>
        <p:nvSpPr>
          <p:cNvPr id="6" name="Rectangle 5">
            <a:extLst>
              <a:ext uri="{FF2B5EF4-FFF2-40B4-BE49-F238E27FC236}">
                <a16:creationId xmlns:a16="http://schemas.microsoft.com/office/drawing/2014/main" id="{86F1BF36-0698-BD33-1476-95FFCCD5F016}"/>
              </a:ext>
            </a:extLst>
          </p:cNvPr>
          <p:cNvSpPr/>
          <p:nvPr/>
        </p:nvSpPr>
        <p:spPr>
          <a:xfrm>
            <a:off x="8819244" y="3018971"/>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
        <p:nvSpPr>
          <p:cNvPr id="7" name="Rectangle 6">
            <a:extLst>
              <a:ext uri="{FF2B5EF4-FFF2-40B4-BE49-F238E27FC236}">
                <a16:creationId xmlns:a16="http://schemas.microsoft.com/office/drawing/2014/main" id="{59C6A363-475B-3061-2F5F-997CEE682167}"/>
              </a:ext>
            </a:extLst>
          </p:cNvPr>
          <p:cNvSpPr/>
          <p:nvPr/>
        </p:nvSpPr>
        <p:spPr>
          <a:xfrm>
            <a:off x="8819245" y="5139290"/>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2266689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hlinkClick r:id="rId3" action="ppaction://hlinksldjump"/>
            <a:extLst>
              <a:ext uri="{FF2B5EF4-FFF2-40B4-BE49-F238E27FC236}">
                <a16:creationId xmlns:a16="http://schemas.microsoft.com/office/drawing/2014/main" id="{1C28A9E5-AEE5-0634-E4BB-583738377FEE}"/>
              </a:ext>
            </a:extLst>
          </p:cNvPr>
          <p:cNvSpPr/>
          <p:nvPr/>
        </p:nvSpPr>
        <p:spPr>
          <a:xfrm>
            <a:off x="4383315" y="3428999"/>
            <a:ext cx="2162629"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Copyright Basics</a:t>
            </a:r>
          </a:p>
        </p:txBody>
      </p:sp>
      <p:sp>
        <p:nvSpPr>
          <p:cNvPr id="3" name="Rectangle 2">
            <a:hlinkClick r:id="rId4" action="ppaction://hlinksldjump"/>
            <a:extLst>
              <a:ext uri="{FF2B5EF4-FFF2-40B4-BE49-F238E27FC236}">
                <a16:creationId xmlns:a16="http://schemas.microsoft.com/office/drawing/2014/main" id="{46916E35-7BDD-6CCF-89AE-4AAC17417FAE}"/>
              </a:ext>
            </a:extLst>
          </p:cNvPr>
          <p:cNvSpPr/>
          <p:nvPr/>
        </p:nvSpPr>
        <p:spPr>
          <a:xfrm>
            <a:off x="965199" y="1386114"/>
            <a:ext cx="2213430"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Share Your Research</a:t>
            </a:r>
          </a:p>
        </p:txBody>
      </p:sp>
      <p:sp>
        <p:nvSpPr>
          <p:cNvPr id="4" name="Rectangle 3">
            <a:hlinkClick r:id="rId5" action="ppaction://hlinksldjump"/>
            <a:extLst>
              <a:ext uri="{FF2B5EF4-FFF2-40B4-BE49-F238E27FC236}">
                <a16:creationId xmlns:a16="http://schemas.microsoft.com/office/drawing/2014/main" id="{F8543321-3926-4EFF-B720-A99A07312AF2}"/>
              </a:ext>
            </a:extLst>
          </p:cNvPr>
          <p:cNvSpPr/>
          <p:nvPr/>
        </p:nvSpPr>
        <p:spPr>
          <a:xfrm>
            <a:off x="1719943" y="4856843"/>
            <a:ext cx="2162629"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Work With Faculty</a:t>
            </a:r>
          </a:p>
        </p:txBody>
      </p:sp>
      <p:sp>
        <p:nvSpPr>
          <p:cNvPr id="5" name="Rectangle 4">
            <a:hlinkClick r:id="rId6" action="ppaction://hlinksldjump"/>
            <a:extLst>
              <a:ext uri="{FF2B5EF4-FFF2-40B4-BE49-F238E27FC236}">
                <a16:creationId xmlns:a16="http://schemas.microsoft.com/office/drawing/2014/main" id="{FCCEC256-1239-32D7-1ABA-8E65AFFAEF24}"/>
              </a:ext>
            </a:extLst>
          </p:cNvPr>
          <p:cNvSpPr/>
          <p:nvPr/>
        </p:nvSpPr>
        <p:spPr>
          <a:xfrm>
            <a:off x="4826000" y="5725885"/>
            <a:ext cx="2162629"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Digital Scholarship</a:t>
            </a:r>
          </a:p>
        </p:txBody>
      </p:sp>
      <p:sp>
        <p:nvSpPr>
          <p:cNvPr id="6" name="Rectangle 5">
            <a:hlinkClick r:id="rId7" action="ppaction://hlinksldjump"/>
            <a:extLst>
              <a:ext uri="{FF2B5EF4-FFF2-40B4-BE49-F238E27FC236}">
                <a16:creationId xmlns:a16="http://schemas.microsoft.com/office/drawing/2014/main" id="{2423FFA9-AA63-996D-7CBC-CA4D1BA8758C}"/>
              </a:ext>
            </a:extLst>
          </p:cNvPr>
          <p:cNvSpPr/>
          <p:nvPr/>
        </p:nvSpPr>
        <p:spPr>
          <a:xfrm>
            <a:off x="7808686" y="3018970"/>
            <a:ext cx="2344057"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Traditional Publishing</a:t>
            </a:r>
          </a:p>
        </p:txBody>
      </p:sp>
    </p:spTree>
    <p:extLst>
      <p:ext uri="{BB962C8B-B14F-4D97-AF65-F5344CB8AC3E}">
        <p14:creationId xmlns:p14="http://schemas.microsoft.com/office/powerpoint/2010/main" val="2184962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37467-863E-C720-ECA5-97A812FFD603}"/>
              </a:ext>
            </a:extLst>
          </p:cNvPr>
          <p:cNvSpPr>
            <a:spLocks noGrp="1"/>
          </p:cNvSpPr>
          <p:nvPr>
            <p:ph type="title"/>
          </p:nvPr>
        </p:nvSpPr>
        <p:spPr>
          <a:xfrm>
            <a:off x="3915229" y="752203"/>
            <a:ext cx="7315200" cy="914400"/>
          </a:xfrm>
        </p:spPr>
        <p:txBody>
          <a:bodyPr>
            <a:normAutofit/>
          </a:bodyPr>
          <a:lstStyle/>
          <a:p>
            <a:r>
              <a:rPr lang="en-US" sz="5400">
                <a:solidFill>
                  <a:schemeClr val="accent4"/>
                </a:solidFill>
              </a:rPr>
              <a:t>Copyright Basics</a:t>
            </a:r>
          </a:p>
        </p:txBody>
      </p:sp>
      <p:sp>
        <p:nvSpPr>
          <p:cNvPr id="3" name="Text Placeholder 2">
            <a:extLst>
              <a:ext uri="{FF2B5EF4-FFF2-40B4-BE49-F238E27FC236}">
                <a16:creationId xmlns:a16="http://schemas.microsoft.com/office/drawing/2014/main" id="{0655BE52-CAFA-89A1-DD9C-C04D20A152FD}"/>
              </a:ext>
            </a:extLst>
          </p:cNvPr>
          <p:cNvSpPr>
            <a:spLocks noGrp="1"/>
          </p:cNvSpPr>
          <p:nvPr>
            <p:ph type="body" idx="1"/>
          </p:nvPr>
        </p:nvSpPr>
        <p:spPr>
          <a:xfrm>
            <a:off x="5312228" y="2030984"/>
            <a:ext cx="6077857" cy="3948902"/>
          </a:xfrm>
        </p:spPr>
        <p:txBody>
          <a:bodyPr>
            <a:normAutofit/>
          </a:bodyPr>
          <a:lstStyle/>
          <a:p>
            <a:r>
              <a:rPr lang="en-US"/>
              <a:t>Copyright protects the works of creators – which includes both the works you encounter in your research and what you produce!</a:t>
            </a:r>
          </a:p>
          <a:p>
            <a:endParaRPr lang="en-US"/>
          </a:p>
          <a:p>
            <a:r>
              <a:rPr lang="en-US"/>
              <a:t>In this module, learn about:</a:t>
            </a:r>
          </a:p>
          <a:p>
            <a:pPr marL="342900" indent="-342900">
              <a:buClr>
                <a:schemeClr val="accent3"/>
              </a:buClr>
              <a:buFont typeface="Wingdings" pitchFamily="2" charset="2"/>
              <a:buChar char="v"/>
            </a:pPr>
            <a:r>
              <a:rPr lang="en-US"/>
              <a:t>What is copyright</a:t>
            </a:r>
          </a:p>
          <a:p>
            <a:pPr marL="342900" indent="-342900">
              <a:buClr>
                <a:schemeClr val="accent3"/>
              </a:buClr>
              <a:buFont typeface="Wingdings" pitchFamily="2" charset="2"/>
              <a:buChar char="v"/>
            </a:pPr>
            <a:r>
              <a:rPr lang="en-US"/>
              <a:t>Your rights with your work</a:t>
            </a:r>
          </a:p>
        </p:txBody>
      </p:sp>
      <p:pic>
        <p:nvPicPr>
          <p:cNvPr id="5" name="Picture 4">
            <a:extLst>
              <a:ext uri="{FF2B5EF4-FFF2-40B4-BE49-F238E27FC236}">
                <a16:creationId xmlns:a16="http://schemas.microsoft.com/office/drawing/2014/main" id="{396DB992-4881-3EED-7A9E-228931C2388C}"/>
              </a:ext>
            </a:extLst>
          </p:cNvPr>
          <p:cNvPicPr>
            <a:picLocks noChangeAspect="1"/>
          </p:cNvPicPr>
          <p:nvPr/>
        </p:nvPicPr>
        <p:blipFill>
          <a:blip r:embed="rId2"/>
          <a:srcRect l="34547" t="23571" r="34454" b="37919"/>
          <a:stretch>
            <a:fillRect/>
          </a:stretch>
        </p:blipFill>
        <p:spPr>
          <a:xfrm>
            <a:off x="801914" y="2078155"/>
            <a:ext cx="4024275" cy="2812143"/>
          </a:xfrm>
          <a:prstGeom prst="rect">
            <a:avLst/>
          </a:prstGeom>
        </p:spPr>
      </p:pic>
      <p:sp>
        <p:nvSpPr>
          <p:cNvPr id="7" name="Rectangle 6">
            <a:hlinkClick r:id="" action="ppaction://hlinkshowjump?jump=nextslide"/>
            <a:extLst>
              <a:ext uri="{FF2B5EF4-FFF2-40B4-BE49-F238E27FC236}">
                <a16:creationId xmlns:a16="http://schemas.microsoft.com/office/drawing/2014/main" id="{29135847-3AAD-76AA-4D6D-18D2DAD5A9DD}"/>
              </a:ext>
            </a:extLst>
          </p:cNvPr>
          <p:cNvSpPr/>
          <p:nvPr/>
        </p:nvSpPr>
        <p:spPr>
          <a:xfrm>
            <a:off x="10430330" y="6139252"/>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
        <p:nvSpPr>
          <p:cNvPr id="8" name="Rectangle 7">
            <a:hlinkClick r:id="rId3" action="ppaction://hlinksldjump"/>
            <a:extLst>
              <a:ext uri="{FF2B5EF4-FFF2-40B4-BE49-F238E27FC236}">
                <a16:creationId xmlns:a16="http://schemas.microsoft.com/office/drawing/2014/main" id="{79FD7030-DBC9-ED56-2F91-5CAFF76D1871}"/>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254219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162DF2A-64D1-4AA9-BA42-8A4063EAD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 name="Rectangle 9">
            <a:extLst>
              <a:ext uri="{FF2B5EF4-FFF2-40B4-BE49-F238E27FC236}">
                <a16:creationId xmlns:a16="http://schemas.microsoft.com/office/drawing/2014/main" id="{5D7C1373-63AF-4A75-909E-990E053566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12" name="Rectangle 11">
            <a:extLst>
              <a:ext uri="{FF2B5EF4-FFF2-40B4-BE49-F238E27FC236}">
                <a16:creationId xmlns:a16="http://schemas.microsoft.com/office/drawing/2014/main" id="{B4B5CC49-6FAE-42FA-99B6-A3FDA8C688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4138762B-7D33-5C98-1D19-754041582476}"/>
              </a:ext>
            </a:extLst>
          </p:cNvPr>
          <p:cNvSpPr>
            <a:spLocks noGrp="1"/>
          </p:cNvSpPr>
          <p:nvPr>
            <p:ph type="body" idx="1"/>
          </p:nvPr>
        </p:nvSpPr>
        <p:spPr>
          <a:xfrm>
            <a:off x="7845143" y="1083732"/>
            <a:ext cx="3507654" cy="4690534"/>
          </a:xfrm>
        </p:spPr>
        <p:txBody>
          <a:bodyPr vert="horz" lIns="91440" tIns="45720" rIns="91440" bIns="45720" rtlCol="0" anchor="ctr">
            <a:normAutofit/>
          </a:bodyPr>
          <a:lstStyle/>
          <a:p>
            <a:r>
              <a:rPr lang="en-US" sz="3600">
                <a:solidFill>
                  <a:schemeClr val="accent4"/>
                </a:solidFill>
                <a:latin typeface="+mj-lt"/>
              </a:rPr>
              <a:t>Copyright Law</a:t>
            </a:r>
          </a:p>
        </p:txBody>
      </p:sp>
      <p:sp>
        <p:nvSpPr>
          <p:cNvPr id="14" name="Rectangle 13">
            <a:extLst>
              <a:ext uri="{FF2B5EF4-FFF2-40B4-BE49-F238E27FC236}">
                <a16:creationId xmlns:a16="http://schemas.microsoft.com/office/drawing/2014/main" id="{E6BC9B4A-2119-4645-B4CA-7817D5FAF4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8693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6" name="Straight Connector 15">
            <a:extLst>
              <a:ext uri="{FF2B5EF4-FFF2-40B4-BE49-F238E27FC236}">
                <a16:creationId xmlns:a16="http://schemas.microsoft.com/office/drawing/2014/main" id="{158D888F-D87A-4C3C-BD82-273E4C8C5E8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34656" y="2085681"/>
            <a:ext cx="0" cy="268663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99A2CD81-3BB6-4ED6-A50F-DC14F37A95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685778" y="767825"/>
            <a:ext cx="508012" cy="5328173"/>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hlinkClick r:id="rId2" action="ppaction://hlinksldjump"/>
            <a:extLst>
              <a:ext uri="{FF2B5EF4-FFF2-40B4-BE49-F238E27FC236}">
                <a16:creationId xmlns:a16="http://schemas.microsoft.com/office/drawing/2014/main" id="{03C6DE91-C44D-7BDE-45EE-D0E9860E7F95}"/>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
        <p:nvSpPr>
          <p:cNvPr id="5" name="Rectangle 4">
            <a:hlinkClick r:id="" action="ppaction://hlinkshowjump?jump=nextslide"/>
            <a:extLst>
              <a:ext uri="{FF2B5EF4-FFF2-40B4-BE49-F238E27FC236}">
                <a16:creationId xmlns:a16="http://schemas.microsoft.com/office/drawing/2014/main" id="{80A83054-457E-DDD7-EE43-FC148645059D}"/>
              </a:ext>
            </a:extLst>
          </p:cNvPr>
          <p:cNvSpPr/>
          <p:nvPr/>
        </p:nvSpPr>
        <p:spPr>
          <a:xfrm>
            <a:off x="10430330" y="6139252"/>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
        <p:nvSpPr>
          <p:cNvPr id="13" name="TextBox 12">
            <a:extLst>
              <a:ext uri="{FF2B5EF4-FFF2-40B4-BE49-F238E27FC236}">
                <a16:creationId xmlns:a16="http://schemas.microsoft.com/office/drawing/2014/main" id="{DA6B892E-031B-CF77-CF24-9647E7E9FF45}"/>
              </a:ext>
            </a:extLst>
          </p:cNvPr>
          <p:cNvSpPr txBox="1"/>
          <p:nvPr/>
        </p:nvSpPr>
        <p:spPr>
          <a:xfrm>
            <a:off x="1648326" y="761999"/>
            <a:ext cx="5575843" cy="5632311"/>
          </a:xfrm>
          <a:prstGeom prst="rect">
            <a:avLst/>
          </a:prstGeom>
          <a:noFill/>
        </p:spPr>
        <p:txBody>
          <a:bodyPr wrap="square" rtlCol="0">
            <a:spAutoFit/>
          </a:bodyPr>
          <a:lstStyle/>
          <a:p>
            <a:r>
              <a:rPr lang="en-US" sz="2000">
                <a:solidFill>
                  <a:schemeClr val="tx2"/>
                </a:solidFill>
              </a:rPr>
              <a:t>Copyright law protects the rights of authors to their original intellectual property. Some important things to note about copyright are:</a:t>
            </a:r>
          </a:p>
          <a:p>
            <a:pPr marL="285750" indent="-285750">
              <a:buFont typeface="Wingdings" pitchFamily="2" charset="2"/>
              <a:buChar char="v"/>
            </a:pPr>
            <a:r>
              <a:rPr lang="en-US" sz="2000">
                <a:solidFill>
                  <a:schemeClr val="tx2"/>
                </a:solidFill>
              </a:rPr>
              <a:t>The copyright owner has the exclusive right to reproduce, adapt, distribute, publicly perform, and publicly display the work.</a:t>
            </a:r>
          </a:p>
          <a:p>
            <a:pPr marL="285750" indent="-285750">
              <a:buFont typeface="Wingdings" pitchFamily="2" charset="2"/>
              <a:buChar char="v"/>
            </a:pPr>
            <a:r>
              <a:rPr lang="en-US" sz="2000">
                <a:solidFill>
                  <a:schemeClr val="tx2"/>
                </a:solidFill>
              </a:rPr>
              <a:t>Copyrightable works include literary, dramatic, musical, and artistic works such as books, plays, music, lyrics, paintings, sculptures, video games, movies, sound recordings, and software.</a:t>
            </a:r>
          </a:p>
          <a:p>
            <a:pPr marL="285750" indent="-285750">
              <a:buFont typeface="Wingdings" pitchFamily="2" charset="2"/>
              <a:buChar char="v"/>
            </a:pPr>
            <a:r>
              <a:rPr lang="en-US" sz="2000">
                <a:solidFill>
                  <a:schemeClr val="tx2"/>
                </a:solidFill>
              </a:rPr>
              <a:t>Copyright protect applies onces a work is presented in a fixed medium –  think written down, recorded or painted for example.</a:t>
            </a:r>
          </a:p>
          <a:p>
            <a:pPr marL="742950" lvl="1" indent="-285750">
              <a:buFont typeface="Wingdings" pitchFamily="2" charset="2"/>
              <a:buChar char="v"/>
            </a:pPr>
            <a:r>
              <a:rPr lang="en-US" sz="2000">
                <a:solidFill>
                  <a:schemeClr val="tx2"/>
                </a:solidFill>
              </a:rPr>
              <a:t>Note: a creator does NOT need to register a work for copyright in order to be protected, but there are some benefits.</a:t>
            </a:r>
          </a:p>
          <a:p>
            <a:pPr marL="285750" indent="-285750">
              <a:buFont typeface="Wingdings" pitchFamily="2" charset="2"/>
              <a:buChar char="v"/>
            </a:pPr>
            <a:r>
              <a:rPr lang="en-US" sz="2000">
                <a:solidFill>
                  <a:schemeClr val="tx2"/>
                </a:solidFill>
              </a:rPr>
              <a:t>Copyright can be transferred, sold, licensed or donated.</a:t>
            </a:r>
          </a:p>
        </p:txBody>
      </p:sp>
      <p:sp>
        <p:nvSpPr>
          <p:cNvPr id="15" name="TextBox 14">
            <a:extLst>
              <a:ext uri="{FF2B5EF4-FFF2-40B4-BE49-F238E27FC236}">
                <a16:creationId xmlns:a16="http://schemas.microsoft.com/office/drawing/2014/main" id="{8D6BC08F-CCBB-89B8-7F08-046BB8B2C478}"/>
              </a:ext>
            </a:extLst>
          </p:cNvPr>
          <p:cNvSpPr txBox="1"/>
          <p:nvPr/>
        </p:nvSpPr>
        <p:spPr>
          <a:xfrm>
            <a:off x="7867638" y="3910263"/>
            <a:ext cx="2959769" cy="830997"/>
          </a:xfrm>
          <a:prstGeom prst="rect">
            <a:avLst/>
          </a:prstGeom>
          <a:noFill/>
        </p:spPr>
        <p:txBody>
          <a:bodyPr wrap="square" rtlCol="0">
            <a:spAutoFit/>
          </a:bodyPr>
          <a:lstStyle/>
          <a:p>
            <a:r>
              <a:rPr lang="en-US" sz="2400">
                <a:hlinkClick r:id="rId3"/>
              </a:rPr>
              <a:t>Explore the federal statute</a:t>
            </a:r>
            <a:endParaRPr lang="en-US" sz="2400"/>
          </a:p>
        </p:txBody>
      </p:sp>
    </p:spTree>
    <p:extLst>
      <p:ext uri="{BB962C8B-B14F-4D97-AF65-F5344CB8AC3E}">
        <p14:creationId xmlns:p14="http://schemas.microsoft.com/office/powerpoint/2010/main" val="3088276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A1A0D31-FC70-FA28-E47D-1A61BD2DE192}"/>
              </a:ext>
            </a:extLst>
          </p:cNvPr>
          <p:cNvSpPr>
            <a:spLocks noGrp="1"/>
          </p:cNvSpPr>
          <p:nvPr>
            <p:ph type="title"/>
          </p:nvPr>
        </p:nvSpPr>
        <p:spPr/>
        <p:txBody>
          <a:bodyPr/>
          <a:lstStyle/>
          <a:p>
            <a:r>
              <a:rPr lang="en-US"/>
              <a:t>What Does This Have to Do With Me?</a:t>
            </a:r>
          </a:p>
        </p:txBody>
      </p:sp>
      <p:sp>
        <p:nvSpPr>
          <p:cNvPr id="5" name="Text Placeholder 4">
            <a:extLst>
              <a:ext uri="{FF2B5EF4-FFF2-40B4-BE49-F238E27FC236}">
                <a16:creationId xmlns:a16="http://schemas.microsoft.com/office/drawing/2014/main" id="{FAFD8C90-0552-1168-72F0-A63B0F45531D}"/>
              </a:ext>
            </a:extLst>
          </p:cNvPr>
          <p:cNvSpPr>
            <a:spLocks noGrp="1"/>
          </p:cNvSpPr>
          <p:nvPr>
            <p:ph type="body" idx="1"/>
          </p:nvPr>
        </p:nvSpPr>
        <p:spPr/>
        <p:txBody>
          <a:bodyPr>
            <a:normAutofit/>
          </a:bodyPr>
          <a:lstStyle/>
          <a:p>
            <a:r>
              <a:rPr lang="en-US" sz="3200">
                <a:solidFill>
                  <a:schemeClr val="accent4"/>
                </a:solidFill>
              </a:rPr>
              <a:t>Citations</a:t>
            </a:r>
          </a:p>
        </p:txBody>
      </p:sp>
      <p:sp>
        <p:nvSpPr>
          <p:cNvPr id="6" name="Content Placeholder 5">
            <a:extLst>
              <a:ext uri="{FF2B5EF4-FFF2-40B4-BE49-F238E27FC236}">
                <a16:creationId xmlns:a16="http://schemas.microsoft.com/office/drawing/2014/main" id="{09304B8B-F9D9-ED56-36C6-747C61211D11}"/>
              </a:ext>
            </a:extLst>
          </p:cNvPr>
          <p:cNvSpPr>
            <a:spLocks noGrp="1"/>
          </p:cNvSpPr>
          <p:nvPr>
            <p:ph sz="half" idx="2"/>
          </p:nvPr>
        </p:nvSpPr>
        <p:spPr/>
        <p:txBody>
          <a:bodyPr anchor="t"/>
          <a:lstStyle/>
          <a:p>
            <a:pPr marL="0" indent="0">
              <a:buNone/>
            </a:pPr>
            <a:r>
              <a:rPr lang="en-US"/>
              <a:t>We respect the copyright of others by properly citing works we reference in our research.</a:t>
            </a:r>
          </a:p>
          <a:p>
            <a:pPr marL="0" indent="0">
              <a:buNone/>
            </a:pPr>
            <a:endParaRPr lang="en-US"/>
          </a:p>
          <a:p>
            <a:pPr marL="0" indent="0">
              <a:buNone/>
            </a:pPr>
            <a:r>
              <a:rPr lang="en-US"/>
              <a:t>Different disciplines have different preferred citation styles. Talk with your professors if you are unsure which to use!</a:t>
            </a:r>
          </a:p>
        </p:txBody>
      </p:sp>
      <p:sp>
        <p:nvSpPr>
          <p:cNvPr id="7" name="Text Placeholder 6">
            <a:extLst>
              <a:ext uri="{FF2B5EF4-FFF2-40B4-BE49-F238E27FC236}">
                <a16:creationId xmlns:a16="http://schemas.microsoft.com/office/drawing/2014/main" id="{1F3CD06B-9B0A-5CAE-A019-8015BA65542A}"/>
              </a:ext>
            </a:extLst>
          </p:cNvPr>
          <p:cNvSpPr>
            <a:spLocks noGrp="1"/>
          </p:cNvSpPr>
          <p:nvPr>
            <p:ph type="body" sz="quarter" idx="3"/>
          </p:nvPr>
        </p:nvSpPr>
        <p:spPr/>
        <p:txBody>
          <a:bodyPr/>
          <a:lstStyle/>
          <a:p>
            <a:r>
              <a:rPr lang="en-US" sz="3200">
                <a:solidFill>
                  <a:schemeClr val="accent4"/>
                </a:solidFill>
              </a:rPr>
              <a:t>Your Rights</a:t>
            </a:r>
          </a:p>
        </p:txBody>
      </p:sp>
      <p:sp>
        <p:nvSpPr>
          <p:cNvPr id="8" name="Content Placeholder 7">
            <a:extLst>
              <a:ext uri="{FF2B5EF4-FFF2-40B4-BE49-F238E27FC236}">
                <a16:creationId xmlns:a16="http://schemas.microsoft.com/office/drawing/2014/main" id="{A889E896-97EC-0638-04DD-D9ECAB6929AB}"/>
              </a:ext>
            </a:extLst>
          </p:cNvPr>
          <p:cNvSpPr>
            <a:spLocks noGrp="1"/>
          </p:cNvSpPr>
          <p:nvPr>
            <p:ph sz="quarter" idx="4"/>
          </p:nvPr>
        </p:nvSpPr>
        <p:spPr/>
        <p:txBody>
          <a:bodyPr anchor="t"/>
          <a:lstStyle/>
          <a:p>
            <a:pPr marL="0" indent="0">
              <a:buNone/>
            </a:pPr>
            <a:r>
              <a:rPr lang="en-US"/>
              <a:t>As an author, you hold the copyright for the works you create. This includes presentations and papers you develop for your coursework. You don’t need to register your work with the US Copyright Office, but for later works you might want to consider the benefits.</a:t>
            </a:r>
          </a:p>
        </p:txBody>
      </p:sp>
      <p:sp>
        <p:nvSpPr>
          <p:cNvPr id="10" name="Rectangle 9">
            <a:hlinkClick r:id="rId2" action="ppaction://hlinksldjump"/>
            <a:extLst>
              <a:ext uri="{FF2B5EF4-FFF2-40B4-BE49-F238E27FC236}">
                <a16:creationId xmlns:a16="http://schemas.microsoft.com/office/drawing/2014/main" id="{4BFBDC60-79DB-4180-0125-D7F97950E079}"/>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3645567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D20BB7-42ED-D106-8C2A-E0785A0825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515A88-D544-F05D-2791-AD232D7131AD}"/>
              </a:ext>
            </a:extLst>
          </p:cNvPr>
          <p:cNvSpPr>
            <a:spLocks noGrp="1"/>
          </p:cNvSpPr>
          <p:nvPr>
            <p:ph type="title"/>
          </p:nvPr>
        </p:nvSpPr>
        <p:spPr>
          <a:xfrm>
            <a:off x="3867912" y="882468"/>
            <a:ext cx="7315200" cy="777095"/>
          </a:xfrm>
        </p:spPr>
        <p:txBody>
          <a:bodyPr anchor="t">
            <a:normAutofit fontScale="90000"/>
          </a:bodyPr>
          <a:lstStyle/>
          <a:p>
            <a:r>
              <a:rPr lang="en-US" sz="6000">
                <a:solidFill>
                  <a:schemeClr val="accent4"/>
                </a:solidFill>
              </a:rPr>
              <a:t>Traditional</a:t>
            </a:r>
            <a:r>
              <a:rPr lang="en-US" sz="5400">
                <a:solidFill>
                  <a:schemeClr val="accent4"/>
                </a:solidFill>
              </a:rPr>
              <a:t> </a:t>
            </a:r>
            <a:r>
              <a:rPr lang="en-US" sz="6000">
                <a:solidFill>
                  <a:schemeClr val="accent4"/>
                </a:solidFill>
              </a:rPr>
              <a:t>Publishing</a:t>
            </a:r>
            <a:endParaRPr lang="en-US" sz="5400">
              <a:solidFill>
                <a:schemeClr val="accent4"/>
              </a:solidFill>
            </a:endParaRPr>
          </a:p>
        </p:txBody>
      </p:sp>
      <p:sp>
        <p:nvSpPr>
          <p:cNvPr id="3" name="Text Placeholder 2">
            <a:extLst>
              <a:ext uri="{FF2B5EF4-FFF2-40B4-BE49-F238E27FC236}">
                <a16:creationId xmlns:a16="http://schemas.microsoft.com/office/drawing/2014/main" id="{2C744195-56A8-0A92-ABE1-0FADE0E476B5}"/>
              </a:ext>
            </a:extLst>
          </p:cNvPr>
          <p:cNvSpPr>
            <a:spLocks noGrp="1"/>
          </p:cNvSpPr>
          <p:nvPr>
            <p:ph type="body" idx="1"/>
          </p:nvPr>
        </p:nvSpPr>
        <p:spPr>
          <a:xfrm>
            <a:off x="4408714" y="1977570"/>
            <a:ext cx="7315200" cy="3997962"/>
          </a:xfrm>
        </p:spPr>
        <p:txBody>
          <a:bodyPr>
            <a:normAutofit/>
          </a:bodyPr>
          <a:lstStyle/>
          <a:p>
            <a:r>
              <a:rPr lang="en-US"/>
              <a:t>When we talk about academic sources, we are typically referring to works published in academic journals.</a:t>
            </a:r>
          </a:p>
          <a:p>
            <a:r>
              <a:rPr lang="en-US"/>
              <a:t>In this module, learn about:</a:t>
            </a:r>
          </a:p>
          <a:p>
            <a:pPr marL="342900" indent="-342900">
              <a:buClr>
                <a:schemeClr val="accent3"/>
              </a:buClr>
              <a:buFont typeface="Wingdings" pitchFamily="2" charset="2"/>
              <a:buChar char="v"/>
            </a:pPr>
            <a:r>
              <a:rPr lang="en-US"/>
              <a:t>The peer review process</a:t>
            </a:r>
          </a:p>
          <a:p>
            <a:pPr marL="342900" indent="-342900">
              <a:buClr>
                <a:schemeClr val="accent3"/>
              </a:buClr>
              <a:buFont typeface="Wingdings" pitchFamily="2" charset="2"/>
              <a:buChar char="v"/>
            </a:pPr>
            <a:r>
              <a:rPr lang="en-US"/>
              <a:t>Common traits of academic journals</a:t>
            </a:r>
          </a:p>
          <a:p>
            <a:endParaRPr lang="en-US"/>
          </a:p>
        </p:txBody>
      </p:sp>
      <p:pic>
        <p:nvPicPr>
          <p:cNvPr id="5" name="Picture 4">
            <a:extLst>
              <a:ext uri="{FF2B5EF4-FFF2-40B4-BE49-F238E27FC236}">
                <a16:creationId xmlns:a16="http://schemas.microsoft.com/office/drawing/2014/main" id="{021539F9-4F06-C8E3-6467-5D674D8CB438}"/>
              </a:ext>
            </a:extLst>
          </p:cNvPr>
          <p:cNvPicPr>
            <a:picLocks noChangeAspect="1"/>
          </p:cNvPicPr>
          <p:nvPr/>
        </p:nvPicPr>
        <p:blipFill>
          <a:blip r:embed="rId2"/>
          <a:srcRect l="67226" t="47593" r="15593" b="25848"/>
          <a:stretch>
            <a:fillRect/>
          </a:stretch>
        </p:blipFill>
        <p:spPr>
          <a:xfrm>
            <a:off x="667656" y="1977570"/>
            <a:ext cx="3338286" cy="2902859"/>
          </a:xfrm>
          <a:prstGeom prst="rect">
            <a:avLst/>
          </a:prstGeom>
        </p:spPr>
      </p:pic>
      <p:sp>
        <p:nvSpPr>
          <p:cNvPr id="6" name="Rectangle 5">
            <a:hlinkClick r:id="" action="ppaction://hlinkshowjump?jump=nextslide"/>
            <a:extLst>
              <a:ext uri="{FF2B5EF4-FFF2-40B4-BE49-F238E27FC236}">
                <a16:creationId xmlns:a16="http://schemas.microsoft.com/office/drawing/2014/main" id="{3090A8DF-5C8C-A588-62E6-26D88C0F7ED8}"/>
              </a:ext>
            </a:extLst>
          </p:cNvPr>
          <p:cNvSpPr/>
          <p:nvPr/>
        </p:nvSpPr>
        <p:spPr>
          <a:xfrm>
            <a:off x="10430330" y="6153766"/>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
        <p:nvSpPr>
          <p:cNvPr id="7" name="Rectangle 6">
            <a:hlinkClick r:id="rId3" action="ppaction://hlinksldjump"/>
            <a:extLst>
              <a:ext uri="{FF2B5EF4-FFF2-40B4-BE49-F238E27FC236}">
                <a16:creationId xmlns:a16="http://schemas.microsoft.com/office/drawing/2014/main" id="{3423CB1C-2BCE-F0F3-2C4F-5BF2685B4C56}"/>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780652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C109E-92AF-BBF4-D07B-6A2552EBB0B8}"/>
              </a:ext>
            </a:extLst>
          </p:cNvPr>
          <p:cNvSpPr>
            <a:spLocks noGrp="1"/>
          </p:cNvSpPr>
          <p:nvPr>
            <p:ph type="title"/>
          </p:nvPr>
        </p:nvSpPr>
        <p:spPr>
          <a:xfrm>
            <a:off x="252920" y="835932"/>
            <a:ext cx="2947482" cy="1283461"/>
          </a:xfrm>
        </p:spPr>
        <p:txBody>
          <a:bodyPr anchor="t">
            <a:normAutofit/>
          </a:bodyPr>
          <a:lstStyle/>
          <a:p>
            <a:r>
              <a:rPr lang="en-US"/>
              <a:t>Peer Review Process</a:t>
            </a:r>
          </a:p>
        </p:txBody>
      </p:sp>
      <p:sp>
        <p:nvSpPr>
          <p:cNvPr id="16" name="Content Placeholder 15">
            <a:extLst>
              <a:ext uri="{FF2B5EF4-FFF2-40B4-BE49-F238E27FC236}">
                <a16:creationId xmlns:a16="http://schemas.microsoft.com/office/drawing/2014/main" id="{20450F84-7158-C10B-73E7-1C12EEE61817}"/>
              </a:ext>
            </a:extLst>
          </p:cNvPr>
          <p:cNvSpPr>
            <a:spLocks noGrp="1"/>
          </p:cNvSpPr>
          <p:nvPr>
            <p:ph idx="1"/>
          </p:nvPr>
        </p:nvSpPr>
        <p:spPr>
          <a:xfrm>
            <a:off x="252920" y="1914003"/>
            <a:ext cx="2947482" cy="3498980"/>
          </a:xfrm>
        </p:spPr>
        <p:txBody>
          <a:bodyPr anchor="t">
            <a:normAutofit/>
          </a:bodyPr>
          <a:lstStyle/>
          <a:p>
            <a:pPr marL="0" indent="0">
              <a:buNone/>
            </a:pPr>
            <a:r>
              <a:rPr lang="en-US" sz="1600">
                <a:solidFill>
                  <a:srgbClr val="FFFFFF"/>
                </a:solidFill>
              </a:rPr>
              <a:t>Your professor might ask you to use ACADEMIC 0r SCHOLARLY or PEER REVIEWED sources for your coursework. These are the same thing!</a:t>
            </a:r>
          </a:p>
          <a:p>
            <a:pPr marL="0" indent="0">
              <a:buNone/>
            </a:pPr>
            <a:r>
              <a:rPr lang="en-US" sz="1600">
                <a:solidFill>
                  <a:srgbClr val="FFFFFF"/>
                </a:solidFill>
              </a:rPr>
              <a:t>The peer review process is the way scholars provide feedback to eachother, and how academic journals determine what articles are ready for publication. It’s the seal of approval from experts in a particular field that the research is ready to be shared more broadly.</a:t>
            </a:r>
          </a:p>
        </p:txBody>
      </p:sp>
      <p:pic>
        <p:nvPicPr>
          <p:cNvPr id="11" name="Picture 10" descr="The Peer Review Process - Peer Review - LibGuides at Deakin University">
            <a:extLst>
              <a:ext uri="{FF2B5EF4-FFF2-40B4-BE49-F238E27FC236}">
                <a16:creationId xmlns:a16="http://schemas.microsoft.com/office/drawing/2014/main" id="{A9C4FE98-A0DF-D646-C610-02CAB68520FD}"/>
              </a:ext>
            </a:extLst>
          </p:cNvPr>
          <p:cNvPicPr>
            <a:picLocks noChangeAspect="1"/>
          </p:cNvPicPr>
          <p:nvPr/>
        </p:nvPicPr>
        <p:blipFill>
          <a:blip r:embed="rId2"/>
          <a:stretch>
            <a:fillRect/>
          </a:stretch>
        </p:blipFill>
        <p:spPr>
          <a:xfrm>
            <a:off x="3742677" y="835932"/>
            <a:ext cx="8449323" cy="5186136"/>
          </a:xfrm>
          <a:prstGeom prst="rect">
            <a:avLst/>
          </a:prstGeom>
        </p:spPr>
      </p:pic>
      <p:sp>
        <p:nvSpPr>
          <p:cNvPr id="13" name="Rectangle 12">
            <a:extLst>
              <a:ext uri="{FF2B5EF4-FFF2-40B4-BE49-F238E27FC236}">
                <a16:creationId xmlns:a16="http://schemas.microsoft.com/office/drawing/2014/main" id="{81B0A428-E3E7-886D-65B1-2C7F90FEF22E}"/>
              </a:ext>
            </a:extLst>
          </p:cNvPr>
          <p:cNvSpPr/>
          <p:nvPr/>
        </p:nvSpPr>
        <p:spPr>
          <a:xfrm>
            <a:off x="10430330" y="6153766"/>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NEXT</a:t>
            </a:r>
          </a:p>
        </p:txBody>
      </p:sp>
      <p:sp>
        <p:nvSpPr>
          <p:cNvPr id="14" name="Rectangle 13">
            <a:hlinkClick r:id="rId3" action="ppaction://hlinksldjump"/>
            <a:extLst>
              <a:ext uri="{FF2B5EF4-FFF2-40B4-BE49-F238E27FC236}">
                <a16:creationId xmlns:a16="http://schemas.microsoft.com/office/drawing/2014/main" id="{9262067F-3305-D1F4-70C4-EC559EC41494}"/>
              </a:ext>
            </a:extLst>
          </p:cNvPr>
          <p:cNvSpPr/>
          <p:nvPr/>
        </p:nvSpPr>
        <p:spPr>
          <a:xfrm>
            <a:off x="10430330" y="308719"/>
            <a:ext cx="1328058" cy="410029"/>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a:solidFill>
                  <a:schemeClr val="tx2"/>
                </a:solidFill>
              </a:rPr>
              <a:t>HOME</a:t>
            </a:r>
          </a:p>
        </p:txBody>
      </p:sp>
    </p:spTree>
    <p:extLst>
      <p:ext uri="{BB962C8B-B14F-4D97-AF65-F5344CB8AC3E}">
        <p14:creationId xmlns:p14="http://schemas.microsoft.com/office/powerpoint/2010/main" val="1437793965"/>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Frame</Template>
  <TotalTime>1902</TotalTime>
  <Words>1538</Words>
  <Application>Microsoft Macintosh PowerPoint</Application>
  <PresentationFormat>Widescreen</PresentationFormat>
  <Paragraphs>156</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Corbel</vt:lpstr>
      <vt:lpstr>Wingdings</vt:lpstr>
      <vt:lpstr>Wingdings 2</vt:lpstr>
      <vt:lpstr>Frame</vt:lpstr>
      <vt:lpstr>Welcome to the ScholComm Classroom</vt:lpstr>
      <vt:lpstr>What is ScholComm?</vt:lpstr>
      <vt:lpstr>Navigation Tips</vt:lpstr>
      <vt:lpstr>PowerPoint Presentation</vt:lpstr>
      <vt:lpstr>Copyright Basics</vt:lpstr>
      <vt:lpstr>PowerPoint Presentation</vt:lpstr>
      <vt:lpstr>What Does This Have to Do With Me?</vt:lpstr>
      <vt:lpstr>Traditional Publishing</vt:lpstr>
      <vt:lpstr>Peer Review Process</vt:lpstr>
      <vt:lpstr>Talk with your librarian about what journals your university subscribes to!</vt:lpstr>
      <vt:lpstr>Your turn!</vt:lpstr>
      <vt:lpstr>Digital Scholarship</vt:lpstr>
      <vt:lpstr>What is Digital Scholarship?</vt:lpstr>
      <vt:lpstr>It Doesn’t Have to Be Complicated!</vt:lpstr>
      <vt:lpstr>Your Turn!</vt:lpstr>
      <vt:lpstr>Working With Faculty</vt:lpstr>
      <vt:lpstr>Talking With Your Professors</vt:lpstr>
      <vt:lpstr>Talking With Your Librarians</vt:lpstr>
      <vt:lpstr>Share Your Research</vt:lpstr>
      <vt:lpstr>The Research Poster</vt:lpstr>
      <vt:lpstr>Looking for Opportunities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Madison Wicks</dc:creator>
  <cp:lastModifiedBy>Madison Wicks</cp:lastModifiedBy>
  <cp:revision>7</cp:revision>
  <dcterms:created xsi:type="dcterms:W3CDTF">2026-05-17T19:18:08Z</dcterms:created>
  <dcterms:modified xsi:type="dcterms:W3CDTF">2026-05-19T03:00:40Z</dcterms:modified>
</cp:coreProperties>
</file>