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ackman\Dropbox\Misc%20Work%20Files\Unclaimed%20Holds%20Survey%20-%20Spring%202014\Expired_Holds_Survey%20with%20char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ackman\Dropbox\Misc%20Work%20Files\Unclaimed%20Holds%20Survey%20-%20Spring%202014\Expired_Holds_Survey%20with%20char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ackman\Dropbox\Misc%20Work%20Files\Unclaimed%20Holds%20Survey%20-%20Spring%202014\Expired_Holds_Survey%20with%20char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ackman\Dropbox\Misc%20Work%20Files\Unclaimed%20Holds%20Survey%20-%20Spring%202014\Expired_Holds_Survey%20with%20char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ackman\Dropbox\Misc%20Work%20Files\Unclaimed%20Holds%20Survey%20-%20Spring%202014\Expired_Holds_Survey%20with%20char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Why Didn’t You Pick Up Your Hold?</a:t>
            </a:r>
          </a:p>
          <a:p>
            <a:pPr>
              <a:defRPr/>
            </a:pPr>
            <a:r>
              <a:rPr lang="en-US"/>
              <a:t>n=131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v>Reason No Pickup</c:v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'Primar &amp; Other Breakdown'!$F$4:$F$7</c:f>
              <c:strCache>
                <c:ptCount val="4"/>
                <c:pt idx="0">
                  <c:v>Didn't realize there was a hold</c:v>
                </c:pt>
                <c:pt idx="1">
                  <c:v>No longer needed item</c:v>
                </c:pt>
                <c:pt idx="2">
                  <c:v>Couldn't find item</c:v>
                </c:pt>
                <c:pt idx="3">
                  <c:v>Other, please specify</c:v>
                </c:pt>
              </c:strCache>
            </c:strRef>
          </c:cat>
          <c:val>
            <c:numRef>
              <c:f>'Primar &amp; Other Breakdown'!$E$4:$E$7</c:f>
              <c:numCache>
                <c:formatCode>General</c:formatCode>
                <c:ptCount val="4"/>
                <c:pt idx="0">
                  <c:v>47</c:v>
                </c:pt>
                <c:pt idx="1">
                  <c:v>39</c:v>
                </c:pt>
                <c:pt idx="2">
                  <c:v>3</c:v>
                </c:pt>
                <c:pt idx="3">
                  <c:v>42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Other,</a:t>
            </a:r>
            <a:r>
              <a:rPr lang="en-US" baseline="0" dirty="0" smtClean="0"/>
              <a:t> Please </a:t>
            </a:r>
            <a:r>
              <a:rPr lang="en-US" baseline="0" dirty="0" smtClean="0"/>
              <a:t>Specify</a:t>
            </a:r>
          </a:p>
          <a:p>
            <a:pPr>
              <a:defRPr/>
            </a:pPr>
            <a:r>
              <a:rPr lang="en-US" baseline="0" dirty="0" smtClean="0"/>
              <a:t>n=42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'Primar &amp; Other Breakdown'!$N$4:$N$11</c:f>
              <c:strCache>
                <c:ptCount val="8"/>
                <c:pt idx="0">
                  <c:v>A - Forgot</c:v>
                </c:pt>
                <c:pt idx="1">
                  <c:v>B - Too busy</c:v>
                </c:pt>
                <c:pt idx="2">
                  <c:v>C - Not informed</c:v>
                </c:pt>
                <c:pt idx="3">
                  <c:v>D - Did collect</c:v>
                </c:pt>
                <c:pt idx="4">
                  <c:v>E - Other Source</c:v>
                </c:pt>
                <c:pt idx="5">
                  <c:v>F - Collecting multiples</c:v>
                </c:pt>
                <c:pt idx="6">
                  <c:v>G - Unaware of deadline</c:v>
                </c:pt>
                <c:pt idx="7">
                  <c:v>Z - Other</c:v>
                </c:pt>
              </c:strCache>
            </c:strRef>
          </c:cat>
          <c:val>
            <c:numRef>
              <c:f>'Primar &amp; Other Breakdown'!$M$4:$M$11</c:f>
              <c:numCache>
                <c:formatCode>General</c:formatCode>
                <c:ptCount val="8"/>
                <c:pt idx="0">
                  <c:v>7</c:v>
                </c:pt>
                <c:pt idx="1">
                  <c:v>14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6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 Longer </a:t>
            </a:r>
            <a:r>
              <a:rPr lang="en-US" dirty="0" smtClean="0"/>
              <a:t>Needed the </a:t>
            </a:r>
            <a:r>
              <a:rPr lang="en-US" dirty="0" smtClean="0"/>
              <a:t>Item</a:t>
            </a:r>
          </a:p>
          <a:p>
            <a:pPr>
              <a:defRPr/>
            </a:pPr>
            <a:r>
              <a:rPr lang="en-US" dirty="0" smtClean="0"/>
              <a:t>n=36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'No Longer Needed Q5'!$B$15:$B$19</c:f>
              <c:strCache>
                <c:ptCount val="5"/>
                <c:pt idx="0">
                  <c:v>Deadline passed</c:v>
                </c:pt>
                <c:pt idx="1">
                  <c:v>Other borrow source</c:v>
                </c:pt>
                <c:pt idx="2">
                  <c:v>Purchased</c:v>
                </c:pt>
                <c:pt idx="3">
                  <c:v>Worked around it</c:v>
                </c:pt>
                <c:pt idx="4">
                  <c:v>Other  </c:v>
                </c:pt>
              </c:strCache>
            </c:strRef>
          </c:cat>
          <c:val>
            <c:numRef>
              <c:f>'No Longer Needed Q5'!$A$15:$A$19</c:f>
              <c:numCache>
                <c:formatCode>General</c:formatCode>
                <c:ptCount val="5"/>
                <c:pt idx="0">
                  <c:v>8</c:v>
                </c:pt>
                <c:pt idx="1">
                  <c:v>4</c:v>
                </c:pt>
                <c:pt idx="2">
                  <c:v>8</c:v>
                </c:pt>
                <c:pt idx="3">
                  <c:v>15</c:v>
                </c:pt>
                <c:pt idx="4">
                  <c:v>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Wait, What Hold</a:t>
            </a:r>
            <a:r>
              <a:rPr lang="en-US" dirty="0" smtClean="0"/>
              <a:t>?</a:t>
            </a:r>
          </a:p>
          <a:p>
            <a:pPr>
              <a:defRPr/>
            </a:pPr>
            <a:r>
              <a:rPr lang="en-US" dirty="0" smtClean="0"/>
              <a:t>n=41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9.1015063334474455E-2"/>
                  <c:y val="0.1969725418938017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382745635056485E-2"/>
                  <c:y val="0.2021436503129416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2207482216896843E-2"/>
                  <c:y val="0.2390877582609865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'Q4'!$F$6:$F$10</c:f>
              <c:strCache>
                <c:ptCount val="5"/>
                <c:pt idx="0">
                  <c:v>Do not recall notification</c:v>
                </c:pt>
                <c:pt idx="1">
                  <c:v>Got email, didn't understand</c:v>
                </c:pt>
                <c:pt idx="2">
                  <c:v>Don't recall request</c:v>
                </c:pt>
                <c:pt idx="3">
                  <c:v>Accidental request</c:v>
                </c:pt>
                <c:pt idx="4">
                  <c:v>Other</c:v>
                </c:pt>
              </c:strCache>
            </c:strRef>
          </c:cat>
          <c:val>
            <c:numRef>
              <c:f>'Q4'!$E$6:$E$10</c:f>
              <c:numCache>
                <c:formatCode>General</c:formatCode>
                <c:ptCount val="5"/>
                <c:pt idx="0">
                  <c:v>36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Which Email Subject Line Do You Like Best</a:t>
            </a:r>
            <a:r>
              <a:rPr lang="en-US" dirty="0" smtClean="0"/>
              <a:t>?</a:t>
            </a:r>
          </a:p>
          <a:p>
            <a:pPr>
              <a:defRPr/>
            </a:pPr>
            <a:r>
              <a:rPr lang="en-US" dirty="0" smtClean="0"/>
              <a:t>n=120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'Subject Lines'!$A$1:$A$5</c:f>
              <c:strCache>
                <c:ptCount val="5"/>
                <c:pt idx="0">
                  <c:v>A - UMD Libraries Hold Available Notice</c:v>
                </c:pt>
                <c:pt idx="1">
                  <c:v>B - Pick Up Your Book at McKeldin Library</c:v>
                </c:pt>
                <c:pt idx="2">
                  <c:v>C - Your Book Is Here!</c:v>
                </c:pt>
                <c:pt idx="3">
                  <c:v>D - Your Book Request from UMD Libraries</c:v>
                </c:pt>
                <c:pt idx="4">
                  <c:v>E - Suggest Your Own Subject Line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'Subject Lines'!$A$1:$A$6</c:f>
              <c:strCache>
                <c:ptCount val="6"/>
                <c:pt idx="0">
                  <c:v>A - UMD Libraries Hold Available Notice</c:v>
                </c:pt>
                <c:pt idx="1">
                  <c:v>B - Pick Up Your Book at McKeldin Library</c:v>
                </c:pt>
                <c:pt idx="2">
                  <c:v>C - Your Book Is Here!</c:v>
                </c:pt>
                <c:pt idx="3">
                  <c:v>D - Your Book Request from UMD Libraries</c:v>
                </c:pt>
                <c:pt idx="4">
                  <c:v>E - Suggest Your Own Subject Line</c:v>
                </c:pt>
                <c:pt idx="5">
                  <c:v>F - No Response</c:v>
                </c:pt>
              </c:strCache>
            </c:strRef>
          </c:cat>
          <c:val>
            <c:numRef>
              <c:f>'Subject Lines'!$B$1:$B$5</c:f>
              <c:numCache>
                <c:formatCode>General</c:formatCode>
                <c:ptCount val="5"/>
                <c:pt idx="0">
                  <c:v>21</c:v>
                </c:pt>
                <c:pt idx="1">
                  <c:v>27</c:v>
                </c:pt>
                <c:pt idx="2">
                  <c:v>37</c:v>
                </c:pt>
                <c:pt idx="3">
                  <c:v>19</c:v>
                </c:pt>
                <c:pt idx="4">
                  <c:v>16</c:v>
                </c:pt>
              </c:numCache>
            </c:numRef>
          </c:val>
        </c:ser>
        <c:ser>
          <c:idx val="1"/>
          <c:order val="1"/>
          <c:tx>
            <c:strRef>
              <c:f>'Subject Lines'!$D$1:$D$6</c:f>
              <c:strCache>
                <c:ptCount val="6"/>
                <c:pt idx="0">
                  <c:v>UMD Libraries Hold Available Notice</c:v>
                </c:pt>
                <c:pt idx="1">
                  <c:v>Pick Up Your Book at McKeldin Library</c:v>
                </c:pt>
                <c:pt idx="2">
                  <c:v>Your Book Is Here!</c:v>
                </c:pt>
                <c:pt idx="3">
                  <c:v>Your Book Request from UMD Libraries</c:v>
                </c:pt>
                <c:pt idx="4">
                  <c:v>Suggest a Subject Line!</c:v>
                </c:pt>
                <c:pt idx="5">
                  <c:v>No response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7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5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3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94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3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67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00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8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10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8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5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1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6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8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8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E53FCD-E32E-47DB-9F6F-263F334B99D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BB9848-342A-4413-8184-0D100568A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5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Microassessments</a:t>
            </a:r>
            <a:r>
              <a:rPr lang="en-US" dirty="0" smtClean="0"/>
              <a:t> of Public Services Usability:</a:t>
            </a:r>
            <a:br>
              <a:rPr lang="en-US" dirty="0" smtClean="0"/>
            </a:br>
            <a:r>
              <a:rPr lang="en-US" dirty="0" smtClean="0"/>
              <a:t>Improving Holds at UMD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Timothy Hackman</a:t>
            </a:r>
          </a:p>
          <a:p>
            <a:r>
              <a:rPr lang="en-US" dirty="0" smtClean="0"/>
              <a:t>Director of User Services &amp; Resource Sharing</a:t>
            </a:r>
          </a:p>
          <a:p>
            <a:r>
              <a:rPr lang="en-US" dirty="0" smtClean="0"/>
              <a:t>University of Maryland </a:t>
            </a:r>
            <a:r>
              <a:rPr lang="en-US" dirty="0" smtClean="0"/>
              <a:t>Libraries</a:t>
            </a:r>
          </a:p>
          <a:p>
            <a:r>
              <a:rPr lang="en-US" dirty="0" smtClean="0"/>
              <a:t>Charts by Catherine Bloom, Graduate Assistant, UMD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84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6887"/>
            <a:ext cx="10515600" cy="1325563"/>
          </a:xfrm>
        </p:spPr>
        <p:txBody>
          <a:bodyPr/>
          <a:lstStyle/>
          <a:p>
            <a:r>
              <a:rPr lang="en-US" dirty="0" smtClean="0"/>
              <a:t>What do we do with this information?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Improved communication</a:t>
            </a:r>
          </a:p>
          <a:p>
            <a:pPr lvl="1"/>
            <a:r>
              <a:rPr lang="en-US" dirty="0" smtClean="0"/>
              <a:t>Clearer email language</a:t>
            </a:r>
          </a:p>
          <a:p>
            <a:pPr lvl="1"/>
            <a:r>
              <a:rPr lang="en-US" dirty="0" smtClean="0"/>
              <a:t>Catchier email subject line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Reminder messages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Improved turnaround time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Consortial</a:t>
            </a:r>
            <a:r>
              <a:rPr lang="en-US" dirty="0" smtClean="0">
                <a:sym typeface="Wingdings" panose="05000000000000000000" pitchFamily="2" charset="2"/>
              </a:rPr>
              <a:t> borrowing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Recalls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Paging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Close the loop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11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&amp; The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The Problem:</a:t>
            </a:r>
          </a:p>
          <a:p>
            <a:r>
              <a:rPr lang="en-US" b="1" dirty="0" smtClean="0"/>
              <a:t>1,238</a:t>
            </a:r>
            <a:r>
              <a:rPr lang="en-US" dirty="0" smtClean="0"/>
              <a:t> unclaimed holds for </a:t>
            </a:r>
            <a:r>
              <a:rPr lang="en-US" b="1" dirty="0" smtClean="0"/>
              <a:t>855</a:t>
            </a:r>
            <a:r>
              <a:rPr lang="en-US" dirty="0" smtClean="0"/>
              <a:t> users in 7 weeks = </a:t>
            </a:r>
            <a:r>
              <a:rPr lang="en-US" b="1" dirty="0" smtClean="0"/>
              <a:t>25/day</a:t>
            </a:r>
          </a:p>
          <a:p>
            <a:r>
              <a:rPr lang="en-US" dirty="0" smtClean="0"/>
              <a:t>Wasted staff time</a:t>
            </a:r>
          </a:p>
          <a:p>
            <a:r>
              <a:rPr lang="en-US" dirty="0" smtClean="0"/>
              <a:t>Longer queues, poor service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The Questions:</a:t>
            </a:r>
          </a:p>
          <a:p>
            <a:r>
              <a:rPr lang="en-US" dirty="0" smtClean="0"/>
              <a:t>WHY don’t people pick up their holds?</a:t>
            </a:r>
          </a:p>
          <a:p>
            <a:r>
              <a:rPr lang="en-US" dirty="0" smtClean="0"/>
              <a:t>HOW can we reduce the number of unclaimed holds?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49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Collected “unclaimed hold” slips for 7 weeks, </a:t>
            </a:r>
            <a:r>
              <a:rPr lang="en-US" dirty="0" smtClean="0"/>
              <a:t>Feb </a:t>
            </a:r>
            <a:r>
              <a:rPr lang="en-US" dirty="0" smtClean="0"/>
              <a:t>24 – May 7, 2014</a:t>
            </a:r>
          </a:p>
          <a:p>
            <a:r>
              <a:rPr lang="en-US" dirty="0" smtClean="0"/>
              <a:t>Recorded name, email, hold expiration date, date deleted for each</a:t>
            </a:r>
          </a:p>
          <a:p>
            <a:r>
              <a:rPr lang="en-US" dirty="0" err="1" smtClean="0"/>
              <a:t>Qualtrics</a:t>
            </a:r>
            <a:r>
              <a:rPr lang="en-US" dirty="0" smtClean="0"/>
              <a:t> survey, 7 questions:</a:t>
            </a:r>
          </a:p>
          <a:p>
            <a:pPr lvl="1"/>
            <a:r>
              <a:rPr lang="en-US" dirty="0" smtClean="0"/>
              <a:t>Why didn’t you pick up your hold? (5 questions)</a:t>
            </a:r>
          </a:p>
          <a:p>
            <a:pPr lvl="1"/>
            <a:r>
              <a:rPr lang="en-US" dirty="0" smtClean="0"/>
              <a:t>Did you ask for help?</a:t>
            </a:r>
          </a:p>
          <a:p>
            <a:pPr lvl="1"/>
            <a:r>
              <a:rPr lang="en-US" dirty="0" smtClean="0"/>
              <a:t>Which of these email subject lines do you like best?</a:t>
            </a:r>
          </a:p>
          <a:p>
            <a:pPr lvl="1"/>
            <a:r>
              <a:rPr lang="en-US" dirty="0" smtClean="0"/>
              <a:t>136 responses (15.9% response rate)</a:t>
            </a:r>
          </a:p>
        </p:txBody>
      </p:sp>
    </p:spTree>
    <p:extLst>
      <p:ext uri="{BB962C8B-B14F-4D97-AF65-F5344CB8AC3E}">
        <p14:creationId xmlns:p14="http://schemas.microsoft.com/office/powerpoint/2010/main" val="40514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0533660"/>
              </p:ext>
            </p:extLst>
          </p:nvPr>
        </p:nvGraphicFramePr>
        <p:xfrm>
          <a:off x="1676401" y="0"/>
          <a:ext cx="10515599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74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825295"/>
              </p:ext>
            </p:extLst>
          </p:nvPr>
        </p:nvGraphicFramePr>
        <p:xfrm>
          <a:off x="1676400" y="0"/>
          <a:ext cx="105156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319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3689177"/>
              </p:ext>
            </p:extLst>
          </p:nvPr>
        </p:nvGraphicFramePr>
        <p:xfrm>
          <a:off x="1676400" y="0"/>
          <a:ext cx="105156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20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4846737"/>
              </p:ext>
            </p:extLst>
          </p:nvPr>
        </p:nvGraphicFramePr>
        <p:xfrm>
          <a:off x="1676400" y="0"/>
          <a:ext cx="105156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43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852814"/>
              </p:ext>
            </p:extLst>
          </p:nvPr>
        </p:nvGraphicFramePr>
        <p:xfrm>
          <a:off x="1676400" y="0"/>
          <a:ext cx="105156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0753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 your own email subject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 HOLD READY. Go for the all caps…it works.</a:t>
            </a:r>
          </a:p>
          <a:p>
            <a:r>
              <a:rPr lang="en-US" dirty="0" smtClean="0"/>
              <a:t>Book here! Still want it?</a:t>
            </a:r>
          </a:p>
          <a:p>
            <a:r>
              <a:rPr lang="en-US" dirty="0" smtClean="0"/>
              <a:t>The Book You Requested Is Ready!</a:t>
            </a:r>
          </a:p>
          <a:p>
            <a:r>
              <a:rPr lang="en-US" dirty="0" smtClean="0"/>
              <a:t>Your book, [book title], is here!</a:t>
            </a:r>
          </a:p>
          <a:p>
            <a:r>
              <a:rPr lang="en-US" dirty="0" smtClean="0"/>
              <a:t>Get your book or you will be expelled</a:t>
            </a:r>
          </a:p>
          <a:p>
            <a:r>
              <a:rPr lang="en-US" dirty="0" smtClean="0"/>
              <a:t>Pick up </a:t>
            </a:r>
            <a:r>
              <a:rPr lang="en-US" dirty="0" err="1" smtClean="0"/>
              <a:t>yo</a:t>
            </a:r>
            <a:r>
              <a:rPr lang="en-US" dirty="0" smtClean="0"/>
              <a:t> book, bro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112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377</TotalTime>
  <Words>275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Corbel</vt:lpstr>
      <vt:lpstr>Wingdings</vt:lpstr>
      <vt:lpstr>Parallax</vt:lpstr>
      <vt:lpstr>Microassessments of Public Services Usability: Improving Holds at UMD</vt:lpstr>
      <vt:lpstr>The Problem &amp; The Questions</vt:lpstr>
      <vt:lpstr>The Survey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Suggest your own email subject line</vt:lpstr>
      <vt:lpstr>What do we do with this information?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Microassessments of Public Services Usability: Improving Holds at UMD</dc:title>
  <dc:creator>Timothy Hackman</dc:creator>
  <cp:lastModifiedBy>Timothy Hackman</cp:lastModifiedBy>
  <cp:revision>18</cp:revision>
  <dcterms:created xsi:type="dcterms:W3CDTF">2016-04-26T15:51:15Z</dcterms:created>
  <dcterms:modified xsi:type="dcterms:W3CDTF">2016-05-02T16:07:37Z</dcterms:modified>
</cp:coreProperties>
</file>