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712" r:id="rId1"/>
  </p:sldMasterIdLst>
  <p:notesMasterIdLst>
    <p:notesMasterId r:id="rId17"/>
  </p:notesMasterIdLst>
  <p:sldIdLst>
    <p:sldId id="256" r:id="rId2"/>
    <p:sldId id="271" r:id="rId3"/>
    <p:sldId id="267" r:id="rId4"/>
    <p:sldId id="259" r:id="rId5"/>
    <p:sldId id="273" r:id="rId6"/>
    <p:sldId id="270" r:id="rId7"/>
    <p:sldId id="264" r:id="rId8"/>
    <p:sldId id="266" r:id="rId9"/>
    <p:sldId id="263" r:id="rId10"/>
    <p:sldId id="262" r:id="rId11"/>
    <p:sldId id="268" r:id="rId12"/>
    <p:sldId id="269" r:id="rId13"/>
    <p:sldId id="265" r:id="rId14"/>
    <p:sldId id="260" r:id="rId15"/>
    <p:sldId id="272" r:id="rId1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8799B23B-EC83-4686-B30A-512413B5E67A}" styleName="Light Style 3 - Accent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3" autoAdjust="0"/>
    <p:restoredTop sz="65882" autoAdjust="0"/>
  </p:normalViewPr>
  <p:slideViewPr>
    <p:cSldViewPr snapToGrid="0">
      <p:cViewPr varScale="1">
        <p:scale>
          <a:sx n="54" d="100"/>
          <a:sy n="54" d="100"/>
        </p:scale>
        <p:origin x="1810" y="58"/>
      </p:cViewPr>
      <p:guideLst>
        <p:guide orient="horz" pos="2160"/>
        <p:guide pos="3840"/>
      </p:guideLst>
    </p:cSldViewPr>
  </p:slideViewPr>
  <p:outlineViewPr>
    <p:cViewPr>
      <p:scale>
        <a:sx n="33" d="100"/>
        <a:sy n="33" d="100"/>
      </p:scale>
      <p:origin x="0" y="0"/>
    </p:cViewPr>
  </p:outlineViewPr>
  <p:notesTextViewPr>
    <p:cViewPr>
      <p:scale>
        <a:sx n="1" d="1"/>
        <a:sy n="1" d="1"/>
      </p:scale>
      <p:origin x="0" y="0"/>
    </p:cViewPr>
  </p:notesTextViewPr>
  <p:sorterViewPr>
    <p:cViewPr varScale="1">
      <p:scale>
        <a:sx n="1" d="1"/>
        <a:sy n="1" d="1"/>
      </p:scale>
      <p:origin x="0" y="0"/>
    </p:cViewPr>
  </p:sorterViewPr>
  <p:notesViewPr>
    <p:cSldViewPr snapToGrid="0">
      <p:cViewPr varScale="1">
        <p:scale>
          <a:sx n="62" d="100"/>
          <a:sy n="62" d="100"/>
        </p:scale>
        <p:origin x="2026" y="77"/>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iagrams/colors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F7ABFAF-CB00-4AD0-9BF6-A02BF499884E}" type="doc">
      <dgm:prSet loTypeId="urn:microsoft.com/office/officeart/2005/8/layout/hList6" loCatId="list" qsTypeId="urn:microsoft.com/office/officeart/2005/8/quickstyle/simple1" qsCatId="simple" csTypeId="urn:microsoft.com/office/officeart/2005/8/colors/colorful2" csCatId="colorful" phldr="1"/>
      <dgm:spPr/>
      <dgm:t>
        <a:bodyPr/>
        <a:lstStyle/>
        <a:p>
          <a:endParaRPr lang="en-US"/>
        </a:p>
      </dgm:t>
    </dgm:pt>
    <dgm:pt modelId="{1AA5AE63-1CF8-4C18-A0EF-4C03FD06E79A}">
      <dgm:prSet custT="1">
        <dgm:style>
          <a:lnRef idx="1">
            <a:schemeClr val="accent1"/>
          </a:lnRef>
          <a:fillRef idx="2">
            <a:schemeClr val="accent1"/>
          </a:fillRef>
          <a:effectRef idx="1">
            <a:schemeClr val="accent1"/>
          </a:effectRef>
          <a:fontRef idx="minor">
            <a:schemeClr val="dk1"/>
          </a:fontRef>
        </dgm:style>
      </dgm:prSet>
      <dgm:spPr/>
      <dgm:t>
        <a:bodyPr/>
        <a:lstStyle/>
        <a:p>
          <a:pPr marL="0" algn="l">
            <a:buNone/>
          </a:pPr>
          <a:r>
            <a:rPr lang="en-US" sz="2000" b="1" dirty="0"/>
            <a:t>Inclusion criteria </a:t>
          </a:r>
          <a:endParaRPr lang="bg-BG" sz="2000" dirty="0"/>
        </a:p>
        <a:p>
          <a:pPr marL="0" algn="l">
            <a:buNone/>
          </a:pPr>
          <a:r>
            <a:rPr lang="en-US" sz="2800" b="1" dirty="0">
              <a:latin typeface="Times New Roman" panose="02020603050405020304" pitchFamily="18" charset="0"/>
              <a:cs typeface="Times New Roman" panose="02020603050405020304" pitchFamily="18" charset="0"/>
            </a:rPr>
            <a:t>⸱</a:t>
          </a:r>
          <a:r>
            <a:rPr lang="en-US" sz="1600" dirty="0">
              <a:latin typeface="Times New Roman" panose="02020603050405020304" pitchFamily="18" charset="0"/>
              <a:cs typeface="Times New Roman" panose="02020603050405020304" pitchFamily="18" charset="0"/>
            </a:rPr>
            <a:t> </a:t>
          </a:r>
          <a:r>
            <a:rPr lang="en-US" sz="1600" dirty="0"/>
            <a:t>Randomized controlled trials, group interventions to support mental health, curriculum, online tools, strategies, techniques and programs of mindfulness, anxiety, depression, stress/distress or burnout. </a:t>
          </a:r>
        </a:p>
        <a:p>
          <a:pPr marL="0" algn="l">
            <a:buNone/>
          </a:pPr>
          <a:r>
            <a:rPr lang="en-US" sz="2800" b="1" dirty="0">
              <a:latin typeface="Times New Roman" panose="02020603050405020304" pitchFamily="18" charset="0"/>
              <a:cs typeface="Times New Roman" panose="02020603050405020304" pitchFamily="18" charset="0"/>
            </a:rPr>
            <a:t>⸱</a:t>
          </a:r>
          <a:r>
            <a:rPr lang="en-US" sz="1600" b="1" dirty="0">
              <a:latin typeface="Times New Roman" panose="02020603050405020304" pitchFamily="18" charset="0"/>
              <a:cs typeface="Times New Roman" panose="02020603050405020304" pitchFamily="18" charset="0"/>
            </a:rPr>
            <a:t> </a:t>
          </a:r>
          <a:r>
            <a:rPr lang="en-US" sz="1600" dirty="0"/>
            <a:t>Studies were limited to English and from 1998 to January 3, 2022. </a:t>
          </a:r>
        </a:p>
      </dgm:t>
    </dgm:pt>
    <dgm:pt modelId="{D947CF91-15E8-4A19-8D34-907990DF57AC}" type="parTrans" cxnId="{2C973167-CD9E-4DFE-9EC5-A1078120FC6B}">
      <dgm:prSet/>
      <dgm:spPr/>
      <dgm:t>
        <a:bodyPr/>
        <a:lstStyle/>
        <a:p>
          <a:endParaRPr lang="en-US"/>
        </a:p>
      </dgm:t>
    </dgm:pt>
    <dgm:pt modelId="{2FF39746-564B-4D7A-96B8-7DA8CA562CB7}" type="sibTrans" cxnId="{2C973167-CD9E-4DFE-9EC5-A1078120FC6B}">
      <dgm:prSet/>
      <dgm:spPr/>
      <dgm:t>
        <a:bodyPr/>
        <a:lstStyle/>
        <a:p>
          <a:endParaRPr lang="en-US"/>
        </a:p>
      </dgm:t>
    </dgm:pt>
    <dgm:pt modelId="{0E60D611-722E-4BE8-B179-F5DDBDF4DD81}">
      <dgm:prSet custT="1">
        <dgm:style>
          <a:lnRef idx="1">
            <a:schemeClr val="accent2"/>
          </a:lnRef>
          <a:fillRef idx="2">
            <a:schemeClr val="accent2"/>
          </a:fillRef>
          <a:effectRef idx="1">
            <a:schemeClr val="accent2"/>
          </a:effectRef>
          <a:fontRef idx="minor">
            <a:schemeClr val="dk1"/>
          </a:fontRef>
        </dgm:style>
      </dgm:prSet>
      <dgm:spPr/>
      <dgm:t>
        <a:bodyPr/>
        <a:lstStyle/>
        <a:p>
          <a:pPr marL="0" algn="l">
            <a:lnSpc>
              <a:spcPct val="90000"/>
            </a:lnSpc>
            <a:spcAft>
              <a:spcPct val="35000"/>
            </a:spcAft>
          </a:pPr>
          <a:r>
            <a:rPr lang="en-US" sz="2000" b="1" dirty="0"/>
            <a:t>Databases</a:t>
          </a:r>
          <a:endParaRPr lang="bg-BG" sz="2000" b="1" dirty="0"/>
        </a:p>
        <a:p>
          <a:pPr marL="0" algn="l">
            <a:lnSpc>
              <a:spcPct val="90000"/>
            </a:lnSpc>
            <a:spcAft>
              <a:spcPct val="35000"/>
            </a:spcAft>
            <a:buNone/>
          </a:pPr>
          <a:r>
            <a:rPr lang="en-US" sz="1600" dirty="0"/>
            <a:t>13 databases were searched: </a:t>
          </a:r>
          <a:endParaRPr lang="bg-BG" sz="1600" dirty="0"/>
        </a:p>
        <a:p>
          <a:pPr marL="231775" indent="0" algn="l">
            <a:lnSpc>
              <a:spcPct val="90000"/>
            </a:lnSpc>
            <a:spcAft>
              <a:spcPct val="35000"/>
            </a:spcAft>
            <a:buNone/>
          </a:pPr>
          <a:r>
            <a:rPr lang="en-US" sz="1400" dirty="0"/>
            <a:t>PubMed, EBSCO databases (Academic Search Ultimate, APA PsycINFO, CINAHL Plus, Education Source, ERIC, Health Source: Nursing/Academic Edition, MEDLINE, Professional Development, Psychology and Behavioral Sciences Collection, </a:t>
          </a:r>
          <a:r>
            <a:rPr lang="en-US" sz="1400" dirty="0" err="1"/>
            <a:t>SocINDEX</a:t>
          </a:r>
          <a:r>
            <a:rPr lang="en-US" sz="1400" dirty="0"/>
            <a:t>), ProQuest Dissertations &amp; Theses Global, and Web of Science. </a:t>
          </a:r>
          <a:endParaRPr lang="bg-BG" sz="1400" dirty="0"/>
        </a:p>
        <a:p>
          <a:pPr marL="0" algn="l">
            <a:lnSpc>
              <a:spcPct val="90000"/>
            </a:lnSpc>
            <a:spcAft>
              <a:spcPct val="35000"/>
            </a:spcAft>
            <a:buNone/>
          </a:pPr>
          <a:r>
            <a:rPr lang="en-US" sz="1200" dirty="0"/>
            <a:t>Nov</a:t>
          </a:r>
          <a:r>
            <a:rPr lang="bg-BG" sz="1200" dirty="0"/>
            <a:t>.</a:t>
          </a:r>
          <a:r>
            <a:rPr lang="en-US" sz="1200" dirty="0"/>
            <a:t> 2019 (updated in Jan</a:t>
          </a:r>
          <a:r>
            <a:rPr lang="bg-BG" sz="1200" dirty="0"/>
            <a:t>.</a:t>
          </a:r>
          <a:r>
            <a:rPr lang="en-US" sz="1200" dirty="0"/>
            <a:t> 2022)</a:t>
          </a:r>
        </a:p>
        <a:p>
          <a:pPr marL="0" algn="l">
            <a:lnSpc>
              <a:spcPct val="100000"/>
            </a:lnSpc>
            <a:spcAft>
              <a:spcPts val="0"/>
            </a:spcAft>
            <a:buNone/>
          </a:pPr>
          <a:r>
            <a:rPr lang="en-US" sz="1200" b="0" i="0" u="none" strike="noStrike" cap="none" dirty="0">
              <a:solidFill>
                <a:schemeClr val="dk1"/>
              </a:solidFill>
              <a:latin typeface="+mn-lt"/>
              <a:ea typeface="Calibri"/>
              <a:cs typeface="Calibri"/>
              <a:sym typeface="Calibri"/>
            </a:rPr>
            <a:t>Records with </a:t>
          </a:r>
          <a:r>
            <a:rPr lang="en-US" sz="1200" b="0" i="1" u="none" strike="noStrike" cap="none" dirty="0">
              <a:solidFill>
                <a:schemeClr val="dk1"/>
              </a:solidFill>
              <a:latin typeface="+mn-lt"/>
              <a:ea typeface="Calibri"/>
              <a:cs typeface="Calibri"/>
              <a:sym typeface="Calibri"/>
            </a:rPr>
            <a:t>title and abstract</a:t>
          </a:r>
          <a:r>
            <a:rPr lang="en-US" sz="1200" b="0" i="0" u="none" strike="noStrike" cap="none" dirty="0">
              <a:solidFill>
                <a:schemeClr val="dk1"/>
              </a:solidFill>
              <a:latin typeface="+mn-lt"/>
              <a:ea typeface="Calibri"/>
              <a:cs typeface="Calibri"/>
              <a:sym typeface="Calibri"/>
            </a:rPr>
            <a:t> </a:t>
          </a:r>
        </a:p>
        <a:p>
          <a:pPr marL="0" algn="l">
            <a:lnSpc>
              <a:spcPct val="100000"/>
            </a:lnSpc>
            <a:spcAft>
              <a:spcPts val="0"/>
            </a:spcAft>
            <a:buNone/>
          </a:pPr>
          <a:r>
            <a:rPr lang="en-US" sz="1200" b="0" i="0" u="none" strike="noStrike" cap="none" dirty="0">
              <a:solidFill>
                <a:schemeClr val="dk1"/>
              </a:solidFill>
              <a:latin typeface="+mn-lt"/>
              <a:ea typeface="Calibri"/>
              <a:cs typeface="Calibri"/>
              <a:sym typeface="Calibri"/>
            </a:rPr>
            <a:t>screened N=12,775</a:t>
          </a:r>
          <a:endParaRPr lang="en-US" sz="1200" b="0" dirty="0">
            <a:latin typeface="+mn-lt"/>
          </a:endParaRPr>
        </a:p>
      </dgm:t>
    </dgm:pt>
    <dgm:pt modelId="{563707F7-3807-4D07-B239-3771D31779B4}" type="parTrans" cxnId="{B63F59FF-BF3C-408E-BD18-068270995B1B}">
      <dgm:prSet/>
      <dgm:spPr/>
      <dgm:t>
        <a:bodyPr/>
        <a:lstStyle/>
        <a:p>
          <a:endParaRPr lang="en-US"/>
        </a:p>
      </dgm:t>
    </dgm:pt>
    <dgm:pt modelId="{85015E72-C8A5-400E-9DA4-3119FB3F131C}" type="sibTrans" cxnId="{B63F59FF-BF3C-408E-BD18-068270995B1B}">
      <dgm:prSet/>
      <dgm:spPr/>
      <dgm:t>
        <a:bodyPr/>
        <a:lstStyle/>
        <a:p>
          <a:endParaRPr lang="en-US"/>
        </a:p>
      </dgm:t>
    </dgm:pt>
    <dgm:pt modelId="{45BF028E-DA7D-4408-9456-A7156E0FA7E4}">
      <dgm:prSet custT="1">
        <dgm:style>
          <a:lnRef idx="1">
            <a:schemeClr val="accent3"/>
          </a:lnRef>
          <a:fillRef idx="2">
            <a:schemeClr val="accent3"/>
          </a:fillRef>
          <a:effectRef idx="1">
            <a:schemeClr val="accent3"/>
          </a:effectRef>
          <a:fontRef idx="minor">
            <a:schemeClr val="dk1"/>
          </a:fontRef>
        </dgm:style>
      </dgm:prSet>
      <dgm:spPr/>
      <dgm:t>
        <a:bodyPr/>
        <a:lstStyle/>
        <a:p>
          <a:pPr algn="l"/>
          <a:r>
            <a:rPr lang="en-US" sz="2000" b="1" dirty="0"/>
            <a:t>Websites</a:t>
          </a:r>
        </a:p>
        <a:p>
          <a:pPr algn="l"/>
          <a:r>
            <a:rPr lang="en-US" sz="1600" dirty="0"/>
            <a:t>For all 68 accredited Schools of Public Health in the United States</a:t>
          </a:r>
        </a:p>
        <a:p>
          <a:pPr algn="l"/>
          <a:endParaRPr lang="en-US" sz="1600" dirty="0"/>
        </a:p>
        <a:p>
          <a:pPr algn="l"/>
          <a:r>
            <a:rPr lang="en-US" sz="2000" b="1" dirty="0"/>
            <a:t>Annual Meeting Abstracts </a:t>
          </a:r>
        </a:p>
        <a:p>
          <a:pPr algn="l"/>
          <a:r>
            <a:rPr lang="en-US" sz="1600" b="0" dirty="0"/>
            <a:t>From the </a:t>
          </a:r>
          <a:r>
            <a:rPr lang="en-US" sz="1600" dirty="0"/>
            <a:t>American Public Health Association (2020-2021)</a:t>
          </a:r>
        </a:p>
        <a:p>
          <a:pPr algn="l"/>
          <a:r>
            <a:rPr lang="en-US" sz="1200" dirty="0"/>
            <a:t>June 2022</a:t>
          </a:r>
        </a:p>
      </dgm:t>
    </dgm:pt>
    <dgm:pt modelId="{36407DE7-D2E1-4143-A407-08F2E54C6E77}" type="parTrans" cxnId="{314B2E98-2FE6-4C74-9B31-5B0D8904FA07}">
      <dgm:prSet/>
      <dgm:spPr/>
      <dgm:t>
        <a:bodyPr/>
        <a:lstStyle/>
        <a:p>
          <a:endParaRPr lang="en-US"/>
        </a:p>
      </dgm:t>
    </dgm:pt>
    <dgm:pt modelId="{22BEA28A-06E1-450C-A96C-EF59E1D7EC4D}" type="sibTrans" cxnId="{314B2E98-2FE6-4C74-9B31-5B0D8904FA07}">
      <dgm:prSet/>
      <dgm:spPr/>
      <dgm:t>
        <a:bodyPr/>
        <a:lstStyle/>
        <a:p>
          <a:endParaRPr lang="en-US"/>
        </a:p>
      </dgm:t>
    </dgm:pt>
    <dgm:pt modelId="{6AB78DC2-9E6F-45FE-855E-54B8C4E4BD96}" type="pres">
      <dgm:prSet presAssocID="{0F7ABFAF-CB00-4AD0-9BF6-A02BF499884E}" presName="Name0" presStyleCnt="0">
        <dgm:presLayoutVars>
          <dgm:dir/>
          <dgm:resizeHandles val="exact"/>
        </dgm:presLayoutVars>
      </dgm:prSet>
      <dgm:spPr/>
    </dgm:pt>
    <dgm:pt modelId="{51B2B08C-1A6C-461D-98AA-26A8ECAA29D6}" type="pres">
      <dgm:prSet presAssocID="{1AA5AE63-1CF8-4C18-A0EF-4C03FD06E79A}" presName="node" presStyleLbl="node1" presStyleIdx="0" presStyleCnt="3">
        <dgm:presLayoutVars>
          <dgm:bulletEnabled val="1"/>
        </dgm:presLayoutVars>
      </dgm:prSet>
      <dgm:spPr/>
    </dgm:pt>
    <dgm:pt modelId="{A30C8DB7-3194-49D1-B5A3-4DF9C6A09E99}" type="pres">
      <dgm:prSet presAssocID="{2FF39746-564B-4D7A-96B8-7DA8CA562CB7}" presName="sibTrans" presStyleCnt="0"/>
      <dgm:spPr/>
    </dgm:pt>
    <dgm:pt modelId="{2A64FD9F-55DE-4AF4-8C5A-B4EEA4B17497}" type="pres">
      <dgm:prSet presAssocID="{0E60D611-722E-4BE8-B179-F5DDBDF4DD81}" presName="node" presStyleLbl="node1" presStyleIdx="1" presStyleCnt="3">
        <dgm:presLayoutVars>
          <dgm:bulletEnabled val="1"/>
        </dgm:presLayoutVars>
      </dgm:prSet>
      <dgm:spPr/>
    </dgm:pt>
    <dgm:pt modelId="{368DB6D4-3AC4-4144-8257-B93B0823B4D1}" type="pres">
      <dgm:prSet presAssocID="{85015E72-C8A5-400E-9DA4-3119FB3F131C}" presName="sibTrans" presStyleCnt="0"/>
      <dgm:spPr/>
    </dgm:pt>
    <dgm:pt modelId="{659DF4CC-1159-4F92-92FB-CB99F321DD7F}" type="pres">
      <dgm:prSet presAssocID="{45BF028E-DA7D-4408-9456-A7156E0FA7E4}" presName="node" presStyleLbl="node1" presStyleIdx="2" presStyleCnt="3">
        <dgm:presLayoutVars>
          <dgm:bulletEnabled val="1"/>
        </dgm:presLayoutVars>
      </dgm:prSet>
      <dgm:spPr/>
    </dgm:pt>
  </dgm:ptLst>
  <dgm:cxnLst>
    <dgm:cxn modelId="{92B7E12C-1A45-497E-931F-77807D65A680}" type="presOf" srcId="{0F7ABFAF-CB00-4AD0-9BF6-A02BF499884E}" destId="{6AB78DC2-9E6F-45FE-855E-54B8C4E4BD96}" srcOrd="0" destOrd="0" presId="urn:microsoft.com/office/officeart/2005/8/layout/hList6"/>
    <dgm:cxn modelId="{2C973167-CD9E-4DFE-9EC5-A1078120FC6B}" srcId="{0F7ABFAF-CB00-4AD0-9BF6-A02BF499884E}" destId="{1AA5AE63-1CF8-4C18-A0EF-4C03FD06E79A}" srcOrd="0" destOrd="0" parTransId="{D947CF91-15E8-4A19-8D34-907990DF57AC}" sibTransId="{2FF39746-564B-4D7A-96B8-7DA8CA562CB7}"/>
    <dgm:cxn modelId="{344C034B-7739-4CF5-A9AD-E3DDE516FCE2}" type="presOf" srcId="{0E60D611-722E-4BE8-B179-F5DDBDF4DD81}" destId="{2A64FD9F-55DE-4AF4-8C5A-B4EEA4B17497}" srcOrd="0" destOrd="0" presId="urn:microsoft.com/office/officeart/2005/8/layout/hList6"/>
    <dgm:cxn modelId="{314B2E98-2FE6-4C74-9B31-5B0D8904FA07}" srcId="{0F7ABFAF-CB00-4AD0-9BF6-A02BF499884E}" destId="{45BF028E-DA7D-4408-9456-A7156E0FA7E4}" srcOrd="2" destOrd="0" parTransId="{36407DE7-D2E1-4143-A407-08F2E54C6E77}" sibTransId="{22BEA28A-06E1-450C-A96C-EF59E1D7EC4D}"/>
    <dgm:cxn modelId="{3F9E05A2-4841-4F90-9DAD-FC79B118C4D1}" type="presOf" srcId="{45BF028E-DA7D-4408-9456-A7156E0FA7E4}" destId="{659DF4CC-1159-4F92-92FB-CB99F321DD7F}" srcOrd="0" destOrd="0" presId="urn:microsoft.com/office/officeart/2005/8/layout/hList6"/>
    <dgm:cxn modelId="{3E9CF0D4-7F8B-42C5-A884-EB89A5E9E795}" type="presOf" srcId="{1AA5AE63-1CF8-4C18-A0EF-4C03FD06E79A}" destId="{51B2B08C-1A6C-461D-98AA-26A8ECAA29D6}" srcOrd="0" destOrd="0" presId="urn:microsoft.com/office/officeart/2005/8/layout/hList6"/>
    <dgm:cxn modelId="{B63F59FF-BF3C-408E-BD18-068270995B1B}" srcId="{0F7ABFAF-CB00-4AD0-9BF6-A02BF499884E}" destId="{0E60D611-722E-4BE8-B179-F5DDBDF4DD81}" srcOrd="1" destOrd="0" parTransId="{563707F7-3807-4D07-B239-3771D31779B4}" sibTransId="{85015E72-C8A5-400E-9DA4-3119FB3F131C}"/>
    <dgm:cxn modelId="{71ABE648-DCAC-4272-A138-D026DB5DFD3A}" type="presParOf" srcId="{6AB78DC2-9E6F-45FE-855E-54B8C4E4BD96}" destId="{51B2B08C-1A6C-461D-98AA-26A8ECAA29D6}" srcOrd="0" destOrd="0" presId="urn:microsoft.com/office/officeart/2005/8/layout/hList6"/>
    <dgm:cxn modelId="{472D6C69-D342-4AFD-B326-EAFD4805BE0D}" type="presParOf" srcId="{6AB78DC2-9E6F-45FE-855E-54B8C4E4BD96}" destId="{A30C8DB7-3194-49D1-B5A3-4DF9C6A09E99}" srcOrd="1" destOrd="0" presId="urn:microsoft.com/office/officeart/2005/8/layout/hList6"/>
    <dgm:cxn modelId="{7C34B9CC-068B-4E01-928E-4315BBCD5D98}" type="presParOf" srcId="{6AB78DC2-9E6F-45FE-855E-54B8C4E4BD96}" destId="{2A64FD9F-55DE-4AF4-8C5A-B4EEA4B17497}" srcOrd="2" destOrd="0" presId="urn:microsoft.com/office/officeart/2005/8/layout/hList6"/>
    <dgm:cxn modelId="{837BA7E2-3C8A-48EA-95FB-7EAA3B520882}" type="presParOf" srcId="{6AB78DC2-9E6F-45FE-855E-54B8C4E4BD96}" destId="{368DB6D4-3AC4-4144-8257-B93B0823B4D1}" srcOrd="3" destOrd="0" presId="urn:microsoft.com/office/officeart/2005/8/layout/hList6"/>
    <dgm:cxn modelId="{3CE53099-E90F-4AA4-8330-031A2701DBF7}" type="presParOf" srcId="{6AB78DC2-9E6F-45FE-855E-54B8C4E4BD96}" destId="{659DF4CC-1159-4F92-92FB-CB99F321DD7F}" srcOrd="4" destOrd="0" presId="urn:microsoft.com/office/officeart/2005/8/layout/hList6"/>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39937DBB-7264-4494-8599-4EB335EAD253}" type="doc">
      <dgm:prSet loTypeId="urn:microsoft.com/office/officeart/2008/layout/LinedList" loCatId="list" qsTypeId="urn:microsoft.com/office/officeart/2005/8/quickstyle/simple1" qsCatId="simple" csTypeId="urn:microsoft.com/office/officeart/2005/8/colors/colorful5" csCatId="colorful" phldr="1"/>
      <dgm:spPr/>
      <dgm:t>
        <a:bodyPr/>
        <a:lstStyle/>
        <a:p>
          <a:endParaRPr lang="en-US"/>
        </a:p>
      </dgm:t>
    </dgm:pt>
    <dgm:pt modelId="{C920D945-AE83-42C6-968D-FA41BBFB4AFD}">
      <dgm:prSet custT="1"/>
      <dgm:spPr/>
      <dgm:t>
        <a:bodyPr/>
        <a:lstStyle/>
        <a:p>
          <a:r>
            <a:rPr lang="en-US" sz="1600" b="1" dirty="0"/>
            <a:t>Active</a:t>
          </a:r>
          <a:r>
            <a:rPr lang="en-US" sz="1600" dirty="0"/>
            <a:t> – sports &amp; physical activity (e.g., tai chi, yoga, walking together)</a:t>
          </a:r>
        </a:p>
      </dgm:t>
    </dgm:pt>
    <dgm:pt modelId="{789137CA-80E3-4D8E-BC8F-162AEF328CFB}" type="parTrans" cxnId="{0F5AC7B6-E91B-4BF0-A084-458E578954B7}">
      <dgm:prSet/>
      <dgm:spPr/>
      <dgm:t>
        <a:bodyPr/>
        <a:lstStyle/>
        <a:p>
          <a:endParaRPr lang="en-US"/>
        </a:p>
      </dgm:t>
    </dgm:pt>
    <dgm:pt modelId="{1F8C782F-34F8-4B4A-A2AA-23A0BC59553D}" type="sibTrans" cxnId="{0F5AC7B6-E91B-4BF0-A084-458E578954B7}">
      <dgm:prSet/>
      <dgm:spPr/>
      <dgm:t>
        <a:bodyPr/>
        <a:lstStyle/>
        <a:p>
          <a:endParaRPr lang="en-US"/>
        </a:p>
      </dgm:t>
    </dgm:pt>
    <dgm:pt modelId="{755A2412-9B1C-461C-8388-A964568F5564}">
      <dgm:prSet custT="1"/>
      <dgm:spPr/>
      <dgm:t>
        <a:bodyPr/>
        <a:lstStyle/>
        <a:p>
          <a:r>
            <a:rPr lang="en-US" sz="1600" b="1" dirty="0"/>
            <a:t>Calming</a:t>
          </a:r>
          <a:r>
            <a:rPr lang="en-US" sz="1600" dirty="0"/>
            <a:t> – mindfulness &amp; meditation</a:t>
          </a:r>
        </a:p>
      </dgm:t>
    </dgm:pt>
    <dgm:pt modelId="{00085913-D5CC-4DDC-AA0A-DFFF30009B45}" type="parTrans" cxnId="{3E1EFB8E-D6E2-4F5C-B640-F632FC4AE7D9}">
      <dgm:prSet/>
      <dgm:spPr/>
      <dgm:t>
        <a:bodyPr/>
        <a:lstStyle/>
        <a:p>
          <a:endParaRPr lang="en-US"/>
        </a:p>
      </dgm:t>
    </dgm:pt>
    <dgm:pt modelId="{AFD60F9A-4011-40D8-A19E-BAA202B5C2C1}" type="sibTrans" cxnId="{3E1EFB8E-D6E2-4F5C-B640-F632FC4AE7D9}">
      <dgm:prSet/>
      <dgm:spPr/>
      <dgm:t>
        <a:bodyPr/>
        <a:lstStyle/>
        <a:p>
          <a:endParaRPr lang="en-US"/>
        </a:p>
      </dgm:t>
    </dgm:pt>
    <dgm:pt modelId="{4C8711CD-E052-4D38-BA79-079D4EE14427}">
      <dgm:prSet custT="1"/>
      <dgm:spPr/>
      <dgm:t>
        <a:bodyPr/>
        <a:lstStyle/>
        <a:p>
          <a:r>
            <a:rPr lang="en-US" sz="1600" b="1" dirty="0"/>
            <a:t>Thinking</a:t>
          </a:r>
          <a:r>
            <a:rPr lang="en-US" sz="1600" dirty="0"/>
            <a:t> – working through &amp; integrating past events (e.g., three good things, your best ever life experience, discussing beliefs)</a:t>
          </a:r>
        </a:p>
      </dgm:t>
    </dgm:pt>
    <dgm:pt modelId="{00F05E9F-56EB-48A2-B0D9-C40E43F4852B}" type="parTrans" cxnId="{7E2BE395-09FB-4179-9DE7-2CC362E4E426}">
      <dgm:prSet/>
      <dgm:spPr/>
      <dgm:t>
        <a:bodyPr/>
        <a:lstStyle/>
        <a:p>
          <a:endParaRPr lang="en-US"/>
        </a:p>
      </dgm:t>
    </dgm:pt>
    <dgm:pt modelId="{15D877C1-4D26-4349-B7A3-67912657060E}" type="sibTrans" cxnId="{7E2BE395-09FB-4179-9DE7-2CC362E4E426}">
      <dgm:prSet/>
      <dgm:spPr/>
      <dgm:t>
        <a:bodyPr/>
        <a:lstStyle/>
        <a:p>
          <a:endParaRPr lang="en-US"/>
        </a:p>
      </dgm:t>
    </dgm:pt>
    <dgm:pt modelId="{BC904A48-353F-4125-84BB-E352483A8E76}">
      <dgm:prSet custT="1"/>
      <dgm:spPr/>
      <dgm:t>
        <a:bodyPr/>
        <a:lstStyle/>
        <a:p>
          <a:r>
            <a:rPr lang="en-US" sz="1600" b="1" dirty="0"/>
            <a:t>Identity</a:t>
          </a:r>
          <a:r>
            <a:rPr lang="en-US" sz="1600" dirty="0"/>
            <a:t> – personal strengths &amp; one’s representation of oneself (e.g., strengths identification, best possible self, positive introduction)</a:t>
          </a:r>
        </a:p>
      </dgm:t>
    </dgm:pt>
    <dgm:pt modelId="{E8F3F32C-98EB-486F-AA5D-B4A91DC0AE15}" type="parTrans" cxnId="{CEEE7F4C-F875-436B-9E8C-2E209DDF5EAB}">
      <dgm:prSet/>
      <dgm:spPr/>
      <dgm:t>
        <a:bodyPr/>
        <a:lstStyle/>
        <a:p>
          <a:endParaRPr lang="en-US"/>
        </a:p>
      </dgm:t>
    </dgm:pt>
    <dgm:pt modelId="{05580983-9D6A-4916-92B4-374A02DD1050}" type="sibTrans" cxnId="{CEEE7F4C-F875-436B-9E8C-2E209DDF5EAB}">
      <dgm:prSet/>
      <dgm:spPr/>
      <dgm:t>
        <a:bodyPr/>
        <a:lstStyle/>
        <a:p>
          <a:endParaRPr lang="en-US"/>
        </a:p>
      </dgm:t>
    </dgm:pt>
    <dgm:pt modelId="{BDBE5533-0723-428C-9C4D-6DF270468AD3}">
      <dgm:prSet custT="1"/>
      <dgm:spPr/>
      <dgm:t>
        <a:bodyPr/>
        <a:lstStyle/>
        <a:p>
          <a:r>
            <a:rPr lang="en-US" sz="1600" b="1" dirty="0"/>
            <a:t>Optimizing</a:t>
          </a:r>
          <a:r>
            <a:rPr lang="en-US" sz="1600" dirty="0"/>
            <a:t> – actions that enable goal setting (e.g., coaching, resilience)</a:t>
          </a:r>
        </a:p>
      </dgm:t>
    </dgm:pt>
    <dgm:pt modelId="{DDC085C1-48AE-4D87-9769-E198A804A788}" type="parTrans" cxnId="{2032028D-60AF-4F8C-952B-82C3B7ACC324}">
      <dgm:prSet/>
      <dgm:spPr/>
      <dgm:t>
        <a:bodyPr/>
        <a:lstStyle/>
        <a:p>
          <a:endParaRPr lang="en-US"/>
        </a:p>
      </dgm:t>
    </dgm:pt>
    <dgm:pt modelId="{99279C38-D6CD-446B-B0D0-CD6B8880E861}" type="sibTrans" cxnId="{2032028D-60AF-4F8C-952B-82C3B7ACC324}">
      <dgm:prSet/>
      <dgm:spPr/>
      <dgm:t>
        <a:bodyPr/>
        <a:lstStyle/>
        <a:p>
          <a:endParaRPr lang="en-US"/>
        </a:p>
      </dgm:t>
    </dgm:pt>
    <dgm:pt modelId="{7973B6E3-98DB-434A-83DB-E40E4F6097B7}">
      <dgm:prSet custT="1"/>
      <dgm:spPr/>
      <dgm:t>
        <a:bodyPr/>
        <a:lstStyle/>
        <a:p>
          <a:r>
            <a:rPr lang="en-US" sz="1600" b="1" dirty="0"/>
            <a:t>Nourishing</a:t>
          </a:r>
          <a:r>
            <a:rPr lang="en-US" sz="1600" dirty="0"/>
            <a:t> – self-soothing, taking pleasure and care of oneself (e.g., self-compassion meditation, rest breaks at work, savoring, massage)</a:t>
          </a:r>
        </a:p>
      </dgm:t>
    </dgm:pt>
    <dgm:pt modelId="{724FAF29-472E-4F73-B01F-D89198B430E2}" type="parTrans" cxnId="{800BA500-2C50-417C-8337-FF964BEAD627}">
      <dgm:prSet/>
      <dgm:spPr/>
      <dgm:t>
        <a:bodyPr/>
        <a:lstStyle/>
        <a:p>
          <a:endParaRPr lang="en-US"/>
        </a:p>
      </dgm:t>
    </dgm:pt>
    <dgm:pt modelId="{53D45AF2-6235-4682-B732-374B13116A30}" type="sibTrans" cxnId="{800BA500-2C50-417C-8337-FF964BEAD627}">
      <dgm:prSet/>
      <dgm:spPr/>
      <dgm:t>
        <a:bodyPr/>
        <a:lstStyle/>
        <a:p>
          <a:endParaRPr lang="en-US"/>
        </a:p>
      </dgm:t>
    </dgm:pt>
    <dgm:pt modelId="{389797E2-D7B9-4BFE-83FC-9AE14B820585}">
      <dgm:prSet custT="1"/>
      <dgm:spPr/>
      <dgm:t>
        <a:bodyPr/>
        <a:lstStyle/>
        <a:p>
          <a:r>
            <a:rPr lang="en-US" sz="1600" b="1" dirty="0"/>
            <a:t>Social</a:t>
          </a:r>
          <a:r>
            <a:rPr lang="en-US" sz="1600" dirty="0"/>
            <a:t> – establishing and maintaining positive relationships (e.g., grateful thoughts, kindness day, compassionate action, gift of time</a:t>
          </a:r>
          <a:r>
            <a:rPr lang="en-US" sz="1500" dirty="0"/>
            <a:t>)</a:t>
          </a:r>
        </a:p>
      </dgm:t>
    </dgm:pt>
    <dgm:pt modelId="{CBE4D93D-DBFA-45F4-A33B-5C359941686B}" type="parTrans" cxnId="{72E44C77-A318-435F-8E6A-90FEDC33DBC4}">
      <dgm:prSet/>
      <dgm:spPr/>
      <dgm:t>
        <a:bodyPr/>
        <a:lstStyle/>
        <a:p>
          <a:endParaRPr lang="en-US"/>
        </a:p>
      </dgm:t>
    </dgm:pt>
    <dgm:pt modelId="{BD269B5F-B79B-4C88-A46D-5FEA0739858B}" type="sibTrans" cxnId="{72E44C77-A318-435F-8E6A-90FEDC33DBC4}">
      <dgm:prSet/>
      <dgm:spPr/>
      <dgm:t>
        <a:bodyPr/>
        <a:lstStyle/>
        <a:p>
          <a:endParaRPr lang="en-US"/>
        </a:p>
      </dgm:t>
    </dgm:pt>
    <dgm:pt modelId="{01B01F83-91AD-4B85-9176-1AA3059F24F1}" type="pres">
      <dgm:prSet presAssocID="{39937DBB-7264-4494-8599-4EB335EAD253}" presName="vert0" presStyleCnt="0">
        <dgm:presLayoutVars>
          <dgm:dir/>
          <dgm:animOne val="branch"/>
          <dgm:animLvl val="lvl"/>
        </dgm:presLayoutVars>
      </dgm:prSet>
      <dgm:spPr/>
    </dgm:pt>
    <dgm:pt modelId="{549BC2E0-B257-4FBC-B07A-4877D0640985}" type="pres">
      <dgm:prSet presAssocID="{C920D945-AE83-42C6-968D-FA41BBFB4AFD}" presName="thickLine" presStyleLbl="alignNode1" presStyleIdx="0" presStyleCnt="7"/>
      <dgm:spPr/>
    </dgm:pt>
    <dgm:pt modelId="{C723F0CC-8E26-4455-B7A6-0E0F455EA309}" type="pres">
      <dgm:prSet presAssocID="{C920D945-AE83-42C6-968D-FA41BBFB4AFD}" presName="horz1" presStyleCnt="0"/>
      <dgm:spPr/>
    </dgm:pt>
    <dgm:pt modelId="{A8ECBD6F-CE5C-42BB-94CB-C2FA0A2C11D1}" type="pres">
      <dgm:prSet presAssocID="{C920D945-AE83-42C6-968D-FA41BBFB4AFD}" presName="tx1" presStyleLbl="revTx" presStyleIdx="0" presStyleCnt="7"/>
      <dgm:spPr/>
    </dgm:pt>
    <dgm:pt modelId="{C7262B0B-DB3F-4AAE-A895-25AC996601E4}" type="pres">
      <dgm:prSet presAssocID="{C920D945-AE83-42C6-968D-FA41BBFB4AFD}" presName="vert1" presStyleCnt="0"/>
      <dgm:spPr/>
    </dgm:pt>
    <dgm:pt modelId="{EFB358C7-446F-4160-9DCA-374764ACC4BC}" type="pres">
      <dgm:prSet presAssocID="{755A2412-9B1C-461C-8388-A964568F5564}" presName="thickLine" presStyleLbl="alignNode1" presStyleIdx="1" presStyleCnt="7"/>
      <dgm:spPr/>
    </dgm:pt>
    <dgm:pt modelId="{F7826B2A-769C-4192-9146-B08F87B8965F}" type="pres">
      <dgm:prSet presAssocID="{755A2412-9B1C-461C-8388-A964568F5564}" presName="horz1" presStyleCnt="0"/>
      <dgm:spPr/>
    </dgm:pt>
    <dgm:pt modelId="{BB273C33-62F2-4022-8C75-165AD78F2AC2}" type="pres">
      <dgm:prSet presAssocID="{755A2412-9B1C-461C-8388-A964568F5564}" presName="tx1" presStyleLbl="revTx" presStyleIdx="1" presStyleCnt="7"/>
      <dgm:spPr/>
    </dgm:pt>
    <dgm:pt modelId="{DD4D9DB5-44FB-4447-B915-8834E1227F1F}" type="pres">
      <dgm:prSet presAssocID="{755A2412-9B1C-461C-8388-A964568F5564}" presName="vert1" presStyleCnt="0"/>
      <dgm:spPr/>
    </dgm:pt>
    <dgm:pt modelId="{03809941-C56D-4DBD-8CE9-58E808A5C0AA}" type="pres">
      <dgm:prSet presAssocID="{4C8711CD-E052-4D38-BA79-079D4EE14427}" presName="thickLine" presStyleLbl="alignNode1" presStyleIdx="2" presStyleCnt="7"/>
      <dgm:spPr/>
    </dgm:pt>
    <dgm:pt modelId="{FB25BFBD-40C2-45FB-9BD8-D0FF969025AA}" type="pres">
      <dgm:prSet presAssocID="{4C8711CD-E052-4D38-BA79-079D4EE14427}" presName="horz1" presStyleCnt="0"/>
      <dgm:spPr/>
    </dgm:pt>
    <dgm:pt modelId="{65ABB27E-C6C1-4591-892C-81FF3E7098E1}" type="pres">
      <dgm:prSet presAssocID="{4C8711CD-E052-4D38-BA79-079D4EE14427}" presName="tx1" presStyleLbl="revTx" presStyleIdx="2" presStyleCnt="7"/>
      <dgm:spPr/>
    </dgm:pt>
    <dgm:pt modelId="{FC8E37C9-3F44-4DA9-9EFA-327C0E1FCBF9}" type="pres">
      <dgm:prSet presAssocID="{4C8711CD-E052-4D38-BA79-079D4EE14427}" presName="vert1" presStyleCnt="0"/>
      <dgm:spPr/>
    </dgm:pt>
    <dgm:pt modelId="{C765AFE9-44FC-45E5-B588-5507E2730775}" type="pres">
      <dgm:prSet presAssocID="{BC904A48-353F-4125-84BB-E352483A8E76}" presName="thickLine" presStyleLbl="alignNode1" presStyleIdx="3" presStyleCnt="7"/>
      <dgm:spPr/>
    </dgm:pt>
    <dgm:pt modelId="{D9F435ED-6124-4812-BC5E-971EFBB9226C}" type="pres">
      <dgm:prSet presAssocID="{BC904A48-353F-4125-84BB-E352483A8E76}" presName="horz1" presStyleCnt="0"/>
      <dgm:spPr/>
    </dgm:pt>
    <dgm:pt modelId="{8C43C992-030A-4247-8B6B-2D9B80588445}" type="pres">
      <dgm:prSet presAssocID="{BC904A48-353F-4125-84BB-E352483A8E76}" presName="tx1" presStyleLbl="revTx" presStyleIdx="3" presStyleCnt="7"/>
      <dgm:spPr/>
    </dgm:pt>
    <dgm:pt modelId="{9C85E643-FD82-415C-9AD4-FC4AED857629}" type="pres">
      <dgm:prSet presAssocID="{BC904A48-353F-4125-84BB-E352483A8E76}" presName="vert1" presStyleCnt="0"/>
      <dgm:spPr/>
    </dgm:pt>
    <dgm:pt modelId="{523B56B9-D22C-4B2B-A254-898802D20285}" type="pres">
      <dgm:prSet presAssocID="{BDBE5533-0723-428C-9C4D-6DF270468AD3}" presName="thickLine" presStyleLbl="alignNode1" presStyleIdx="4" presStyleCnt="7"/>
      <dgm:spPr/>
    </dgm:pt>
    <dgm:pt modelId="{5F4A0345-6965-4640-BC88-2979B7E88D42}" type="pres">
      <dgm:prSet presAssocID="{BDBE5533-0723-428C-9C4D-6DF270468AD3}" presName="horz1" presStyleCnt="0"/>
      <dgm:spPr/>
    </dgm:pt>
    <dgm:pt modelId="{C6F5868E-3FA3-4E80-B5A5-04F349698041}" type="pres">
      <dgm:prSet presAssocID="{BDBE5533-0723-428C-9C4D-6DF270468AD3}" presName="tx1" presStyleLbl="revTx" presStyleIdx="4" presStyleCnt="7"/>
      <dgm:spPr/>
    </dgm:pt>
    <dgm:pt modelId="{07984503-44C8-400F-9163-454C23844632}" type="pres">
      <dgm:prSet presAssocID="{BDBE5533-0723-428C-9C4D-6DF270468AD3}" presName="vert1" presStyleCnt="0"/>
      <dgm:spPr/>
    </dgm:pt>
    <dgm:pt modelId="{463688F2-C393-4C26-A4A7-23E812AC6A84}" type="pres">
      <dgm:prSet presAssocID="{7973B6E3-98DB-434A-83DB-E40E4F6097B7}" presName="thickLine" presStyleLbl="alignNode1" presStyleIdx="5" presStyleCnt="7"/>
      <dgm:spPr/>
    </dgm:pt>
    <dgm:pt modelId="{52B828B7-9E75-4E1E-BB98-E1D9A0F8CA22}" type="pres">
      <dgm:prSet presAssocID="{7973B6E3-98DB-434A-83DB-E40E4F6097B7}" presName="horz1" presStyleCnt="0"/>
      <dgm:spPr/>
    </dgm:pt>
    <dgm:pt modelId="{4FD05657-8C13-4571-975F-56886BE1324B}" type="pres">
      <dgm:prSet presAssocID="{7973B6E3-98DB-434A-83DB-E40E4F6097B7}" presName="tx1" presStyleLbl="revTx" presStyleIdx="5" presStyleCnt="7"/>
      <dgm:spPr/>
    </dgm:pt>
    <dgm:pt modelId="{C9FAA042-73DA-48A5-94CD-1A360B7B64A7}" type="pres">
      <dgm:prSet presAssocID="{7973B6E3-98DB-434A-83DB-E40E4F6097B7}" presName="vert1" presStyleCnt="0"/>
      <dgm:spPr/>
    </dgm:pt>
    <dgm:pt modelId="{CA375369-55EF-4C5D-9D76-41C045C676AB}" type="pres">
      <dgm:prSet presAssocID="{389797E2-D7B9-4BFE-83FC-9AE14B820585}" presName="thickLine" presStyleLbl="alignNode1" presStyleIdx="6" presStyleCnt="7"/>
      <dgm:spPr/>
    </dgm:pt>
    <dgm:pt modelId="{4750C9F7-B597-46D9-877E-B066011728E2}" type="pres">
      <dgm:prSet presAssocID="{389797E2-D7B9-4BFE-83FC-9AE14B820585}" presName="horz1" presStyleCnt="0"/>
      <dgm:spPr/>
    </dgm:pt>
    <dgm:pt modelId="{51C17C4F-2ACF-4AE7-95B1-EEA755896652}" type="pres">
      <dgm:prSet presAssocID="{389797E2-D7B9-4BFE-83FC-9AE14B820585}" presName="tx1" presStyleLbl="revTx" presStyleIdx="6" presStyleCnt="7"/>
      <dgm:spPr/>
    </dgm:pt>
    <dgm:pt modelId="{76431FA4-5E73-4C3A-8E5D-89584AC385EE}" type="pres">
      <dgm:prSet presAssocID="{389797E2-D7B9-4BFE-83FC-9AE14B820585}" presName="vert1" presStyleCnt="0"/>
      <dgm:spPr/>
    </dgm:pt>
  </dgm:ptLst>
  <dgm:cxnLst>
    <dgm:cxn modelId="{800BA500-2C50-417C-8337-FF964BEAD627}" srcId="{39937DBB-7264-4494-8599-4EB335EAD253}" destId="{7973B6E3-98DB-434A-83DB-E40E4F6097B7}" srcOrd="5" destOrd="0" parTransId="{724FAF29-472E-4F73-B01F-D89198B430E2}" sibTransId="{53D45AF2-6235-4682-B732-374B13116A30}"/>
    <dgm:cxn modelId="{E631EC36-1320-41D4-9543-C554D0F07875}" type="presOf" srcId="{BDBE5533-0723-428C-9C4D-6DF270468AD3}" destId="{C6F5868E-3FA3-4E80-B5A5-04F349698041}" srcOrd="0" destOrd="0" presId="urn:microsoft.com/office/officeart/2008/layout/LinedList"/>
    <dgm:cxn modelId="{9BF40165-0DA7-4DAE-A1BB-F426719381E8}" type="presOf" srcId="{7973B6E3-98DB-434A-83DB-E40E4F6097B7}" destId="{4FD05657-8C13-4571-975F-56886BE1324B}" srcOrd="0" destOrd="0" presId="urn:microsoft.com/office/officeart/2008/layout/LinedList"/>
    <dgm:cxn modelId="{8EACAE47-CA29-4137-B34D-B46E0B32FE01}" type="presOf" srcId="{39937DBB-7264-4494-8599-4EB335EAD253}" destId="{01B01F83-91AD-4B85-9176-1AA3059F24F1}" srcOrd="0" destOrd="0" presId="urn:microsoft.com/office/officeart/2008/layout/LinedList"/>
    <dgm:cxn modelId="{CEEE7F4C-F875-436B-9E8C-2E209DDF5EAB}" srcId="{39937DBB-7264-4494-8599-4EB335EAD253}" destId="{BC904A48-353F-4125-84BB-E352483A8E76}" srcOrd="3" destOrd="0" parTransId="{E8F3F32C-98EB-486F-AA5D-B4A91DC0AE15}" sibTransId="{05580983-9D6A-4916-92B4-374A02DD1050}"/>
    <dgm:cxn modelId="{72E44C77-A318-435F-8E6A-90FEDC33DBC4}" srcId="{39937DBB-7264-4494-8599-4EB335EAD253}" destId="{389797E2-D7B9-4BFE-83FC-9AE14B820585}" srcOrd="6" destOrd="0" parTransId="{CBE4D93D-DBFA-45F4-A33B-5C359941686B}" sibTransId="{BD269B5F-B79B-4C88-A46D-5FEA0739858B}"/>
    <dgm:cxn modelId="{62469358-4E1F-4C0C-87CE-C61676EEC36D}" type="presOf" srcId="{BC904A48-353F-4125-84BB-E352483A8E76}" destId="{8C43C992-030A-4247-8B6B-2D9B80588445}" srcOrd="0" destOrd="0" presId="urn:microsoft.com/office/officeart/2008/layout/LinedList"/>
    <dgm:cxn modelId="{2032028D-60AF-4F8C-952B-82C3B7ACC324}" srcId="{39937DBB-7264-4494-8599-4EB335EAD253}" destId="{BDBE5533-0723-428C-9C4D-6DF270468AD3}" srcOrd="4" destOrd="0" parTransId="{DDC085C1-48AE-4D87-9769-E198A804A788}" sibTransId="{99279C38-D6CD-446B-B0D0-CD6B8880E861}"/>
    <dgm:cxn modelId="{3E1EFB8E-D6E2-4F5C-B640-F632FC4AE7D9}" srcId="{39937DBB-7264-4494-8599-4EB335EAD253}" destId="{755A2412-9B1C-461C-8388-A964568F5564}" srcOrd="1" destOrd="0" parTransId="{00085913-D5CC-4DDC-AA0A-DFFF30009B45}" sibTransId="{AFD60F9A-4011-40D8-A19E-BAA202B5C2C1}"/>
    <dgm:cxn modelId="{613B2F94-9B74-48A6-B2F2-A09EE88E48AA}" type="presOf" srcId="{755A2412-9B1C-461C-8388-A964568F5564}" destId="{BB273C33-62F2-4022-8C75-165AD78F2AC2}" srcOrd="0" destOrd="0" presId="urn:microsoft.com/office/officeart/2008/layout/LinedList"/>
    <dgm:cxn modelId="{7E2BE395-09FB-4179-9DE7-2CC362E4E426}" srcId="{39937DBB-7264-4494-8599-4EB335EAD253}" destId="{4C8711CD-E052-4D38-BA79-079D4EE14427}" srcOrd="2" destOrd="0" parTransId="{00F05E9F-56EB-48A2-B0D9-C40E43F4852B}" sibTransId="{15D877C1-4D26-4349-B7A3-67912657060E}"/>
    <dgm:cxn modelId="{390EF59A-C41C-4ED9-9E81-683D0DFF63FD}" type="presOf" srcId="{389797E2-D7B9-4BFE-83FC-9AE14B820585}" destId="{51C17C4F-2ACF-4AE7-95B1-EEA755896652}" srcOrd="0" destOrd="0" presId="urn:microsoft.com/office/officeart/2008/layout/LinedList"/>
    <dgm:cxn modelId="{0AD404B3-EA95-43D3-B888-FDFC4F53C90E}" type="presOf" srcId="{4C8711CD-E052-4D38-BA79-079D4EE14427}" destId="{65ABB27E-C6C1-4591-892C-81FF3E7098E1}" srcOrd="0" destOrd="0" presId="urn:microsoft.com/office/officeart/2008/layout/LinedList"/>
    <dgm:cxn modelId="{0F5AC7B6-E91B-4BF0-A084-458E578954B7}" srcId="{39937DBB-7264-4494-8599-4EB335EAD253}" destId="{C920D945-AE83-42C6-968D-FA41BBFB4AFD}" srcOrd="0" destOrd="0" parTransId="{789137CA-80E3-4D8E-BC8F-162AEF328CFB}" sibTransId="{1F8C782F-34F8-4B4A-A2AA-23A0BC59553D}"/>
    <dgm:cxn modelId="{B2F3C0C2-3D30-4EF5-AEB1-CEC8E76B49DB}" type="presOf" srcId="{C920D945-AE83-42C6-968D-FA41BBFB4AFD}" destId="{A8ECBD6F-CE5C-42BB-94CB-C2FA0A2C11D1}" srcOrd="0" destOrd="0" presId="urn:microsoft.com/office/officeart/2008/layout/LinedList"/>
    <dgm:cxn modelId="{60A246C4-2402-44D9-966D-8FA98EE05B8F}" type="presParOf" srcId="{01B01F83-91AD-4B85-9176-1AA3059F24F1}" destId="{549BC2E0-B257-4FBC-B07A-4877D0640985}" srcOrd="0" destOrd="0" presId="urn:microsoft.com/office/officeart/2008/layout/LinedList"/>
    <dgm:cxn modelId="{76E6A80D-EE97-401B-9FF9-0F5F2D1CA717}" type="presParOf" srcId="{01B01F83-91AD-4B85-9176-1AA3059F24F1}" destId="{C723F0CC-8E26-4455-B7A6-0E0F455EA309}" srcOrd="1" destOrd="0" presId="urn:microsoft.com/office/officeart/2008/layout/LinedList"/>
    <dgm:cxn modelId="{74BA74A2-3E87-41DE-B49D-696FE93F0400}" type="presParOf" srcId="{C723F0CC-8E26-4455-B7A6-0E0F455EA309}" destId="{A8ECBD6F-CE5C-42BB-94CB-C2FA0A2C11D1}" srcOrd="0" destOrd="0" presId="urn:microsoft.com/office/officeart/2008/layout/LinedList"/>
    <dgm:cxn modelId="{F6D4BDDB-DDC0-4919-BCD9-33EC175131D1}" type="presParOf" srcId="{C723F0CC-8E26-4455-B7A6-0E0F455EA309}" destId="{C7262B0B-DB3F-4AAE-A895-25AC996601E4}" srcOrd="1" destOrd="0" presId="urn:microsoft.com/office/officeart/2008/layout/LinedList"/>
    <dgm:cxn modelId="{0EB80C91-52FA-4BC5-99B8-A8A9102778E9}" type="presParOf" srcId="{01B01F83-91AD-4B85-9176-1AA3059F24F1}" destId="{EFB358C7-446F-4160-9DCA-374764ACC4BC}" srcOrd="2" destOrd="0" presId="urn:microsoft.com/office/officeart/2008/layout/LinedList"/>
    <dgm:cxn modelId="{7B2FDAD5-A1B5-476F-9A00-3BA9D244AA70}" type="presParOf" srcId="{01B01F83-91AD-4B85-9176-1AA3059F24F1}" destId="{F7826B2A-769C-4192-9146-B08F87B8965F}" srcOrd="3" destOrd="0" presId="urn:microsoft.com/office/officeart/2008/layout/LinedList"/>
    <dgm:cxn modelId="{621FFB0F-E5D3-4ED8-BF3F-5077769199FC}" type="presParOf" srcId="{F7826B2A-769C-4192-9146-B08F87B8965F}" destId="{BB273C33-62F2-4022-8C75-165AD78F2AC2}" srcOrd="0" destOrd="0" presId="urn:microsoft.com/office/officeart/2008/layout/LinedList"/>
    <dgm:cxn modelId="{8F0F9232-2190-49E6-B661-844E24B9EF94}" type="presParOf" srcId="{F7826B2A-769C-4192-9146-B08F87B8965F}" destId="{DD4D9DB5-44FB-4447-B915-8834E1227F1F}" srcOrd="1" destOrd="0" presId="urn:microsoft.com/office/officeart/2008/layout/LinedList"/>
    <dgm:cxn modelId="{21F7A394-BC23-4DCE-9CFF-B0B375EFA1C3}" type="presParOf" srcId="{01B01F83-91AD-4B85-9176-1AA3059F24F1}" destId="{03809941-C56D-4DBD-8CE9-58E808A5C0AA}" srcOrd="4" destOrd="0" presId="urn:microsoft.com/office/officeart/2008/layout/LinedList"/>
    <dgm:cxn modelId="{31DFE837-68DE-472C-B5A4-0993B56FDE8F}" type="presParOf" srcId="{01B01F83-91AD-4B85-9176-1AA3059F24F1}" destId="{FB25BFBD-40C2-45FB-9BD8-D0FF969025AA}" srcOrd="5" destOrd="0" presId="urn:microsoft.com/office/officeart/2008/layout/LinedList"/>
    <dgm:cxn modelId="{A4A1C9AD-44C4-48CD-8532-184A8AB3A681}" type="presParOf" srcId="{FB25BFBD-40C2-45FB-9BD8-D0FF969025AA}" destId="{65ABB27E-C6C1-4591-892C-81FF3E7098E1}" srcOrd="0" destOrd="0" presId="urn:microsoft.com/office/officeart/2008/layout/LinedList"/>
    <dgm:cxn modelId="{358FEFC9-A588-4B2D-B17B-945E31BA82A2}" type="presParOf" srcId="{FB25BFBD-40C2-45FB-9BD8-D0FF969025AA}" destId="{FC8E37C9-3F44-4DA9-9EFA-327C0E1FCBF9}" srcOrd="1" destOrd="0" presId="urn:microsoft.com/office/officeart/2008/layout/LinedList"/>
    <dgm:cxn modelId="{62948ED2-BF46-45E8-B0B1-607FD470A342}" type="presParOf" srcId="{01B01F83-91AD-4B85-9176-1AA3059F24F1}" destId="{C765AFE9-44FC-45E5-B588-5507E2730775}" srcOrd="6" destOrd="0" presId="urn:microsoft.com/office/officeart/2008/layout/LinedList"/>
    <dgm:cxn modelId="{DF4AC641-FE0B-4BA7-AC79-6B94825B901C}" type="presParOf" srcId="{01B01F83-91AD-4B85-9176-1AA3059F24F1}" destId="{D9F435ED-6124-4812-BC5E-971EFBB9226C}" srcOrd="7" destOrd="0" presId="urn:microsoft.com/office/officeart/2008/layout/LinedList"/>
    <dgm:cxn modelId="{2A0FFD5D-3FC6-4B6B-82FE-5E419E1FDAD6}" type="presParOf" srcId="{D9F435ED-6124-4812-BC5E-971EFBB9226C}" destId="{8C43C992-030A-4247-8B6B-2D9B80588445}" srcOrd="0" destOrd="0" presId="urn:microsoft.com/office/officeart/2008/layout/LinedList"/>
    <dgm:cxn modelId="{CB8B1B51-27DC-4F48-A1BA-8EB51E5D015B}" type="presParOf" srcId="{D9F435ED-6124-4812-BC5E-971EFBB9226C}" destId="{9C85E643-FD82-415C-9AD4-FC4AED857629}" srcOrd="1" destOrd="0" presId="urn:microsoft.com/office/officeart/2008/layout/LinedList"/>
    <dgm:cxn modelId="{F9BE4E83-4578-42FA-A310-D315D946D08E}" type="presParOf" srcId="{01B01F83-91AD-4B85-9176-1AA3059F24F1}" destId="{523B56B9-D22C-4B2B-A254-898802D20285}" srcOrd="8" destOrd="0" presId="urn:microsoft.com/office/officeart/2008/layout/LinedList"/>
    <dgm:cxn modelId="{C64078FB-B0A2-49DD-B70A-3F3A3F4F7706}" type="presParOf" srcId="{01B01F83-91AD-4B85-9176-1AA3059F24F1}" destId="{5F4A0345-6965-4640-BC88-2979B7E88D42}" srcOrd="9" destOrd="0" presId="urn:microsoft.com/office/officeart/2008/layout/LinedList"/>
    <dgm:cxn modelId="{6F868F97-7FAC-4910-88D5-3E134F18172D}" type="presParOf" srcId="{5F4A0345-6965-4640-BC88-2979B7E88D42}" destId="{C6F5868E-3FA3-4E80-B5A5-04F349698041}" srcOrd="0" destOrd="0" presId="urn:microsoft.com/office/officeart/2008/layout/LinedList"/>
    <dgm:cxn modelId="{323B833A-909C-4BBC-AD0C-70E657C78FAD}" type="presParOf" srcId="{5F4A0345-6965-4640-BC88-2979B7E88D42}" destId="{07984503-44C8-400F-9163-454C23844632}" srcOrd="1" destOrd="0" presId="urn:microsoft.com/office/officeart/2008/layout/LinedList"/>
    <dgm:cxn modelId="{0190FAF0-077B-42C8-BFA7-6E574CD07040}" type="presParOf" srcId="{01B01F83-91AD-4B85-9176-1AA3059F24F1}" destId="{463688F2-C393-4C26-A4A7-23E812AC6A84}" srcOrd="10" destOrd="0" presId="urn:microsoft.com/office/officeart/2008/layout/LinedList"/>
    <dgm:cxn modelId="{5EC823DD-EE03-4C61-9313-E40DEA39A4EC}" type="presParOf" srcId="{01B01F83-91AD-4B85-9176-1AA3059F24F1}" destId="{52B828B7-9E75-4E1E-BB98-E1D9A0F8CA22}" srcOrd="11" destOrd="0" presId="urn:microsoft.com/office/officeart/2008/layout/LinedList"/>
    <dgm:cxn modelId="{23687C40-9D5D-4D06-B7FF-C3C685030422}" type="presParOf" srcId="{52B828B7-9E75-4E1E-BB98-E1D9A0F8CA22}" destId="{4FD05657-8C13-4571-975F-56886BE1324B}" srcOrd="0" destOrd="0" presId="urn:microsoft.com/office/officeart/2008/layout/LinedList"/>
    <dgm:cxn modelId="{EC2E23D7-01B5-4C53-8ADF-327B58779763}" type="presParOf" srcId="{52B828B7-9E75-4E1E-BB98-E1D9A0F8CA22}" destId="{C9FAA042-73DA-48A5-94CD-1A360B7B64A7}" srcOrd="1" destOrd="0" presId="urn:microsoft.com/office/officeart/2008/layout/LinedList"/>
    <dgm:cxn modelId="{1CCA3F7A-4357-4ECC-B649-6437B1B16C54}" type="presParOf" srcId="{01B01F83-91AD-4B85-9176-1AA3059F24F1}" destId="{CA375369-55EF-4C5D-9D76-41C045C676AB}" srcOrd="12" destOrd="0" presId="urn:microsoft.com/office/officeart/2008/layout/LinedList"/>
    <dgm:cxn modelId="{97BDDEBC-6068-4274-8D91-A91DFEB06E19}" type="presParOf" srcId="{01B01F83-91AD-4B85-9176-1AA3059F24F1}" destId="{4750C9F7-B597-46D9-877E-B066011728E2}" srcOrd="13" destOrd="0" presId="urn:microsoft.com/office/officeart/2008/layout/LinedList"/>
    <dgm:cxn modelId="{8C8CC0C9-F6AD-461F-B54D-9F525985D987}" type="presParOf" srcId="{4750C9F7-B597-46D9-877E-B066011728E2}" destId="{51C17C4F-2ACF-4AE7-95B1-EEA755896652}" srcOrd="0" destOrd="0" presId="urn:microsoft.com/office/officeart/2008/layout/LinedList"/>
    <dgm:cxn modelId="{C2967545-3D02-48C7-8766-88AC99A5E9E1}" type="presParOf" srcId="{4750C9F7-B597-46D9-877E-B066011728E2}" destId="{76431FA4-5E73-4C3A-8E5D-89584AC385EE}" srcOrd="1" destOrd="0" presId="urn:microsoft.com/office/officeart/2008/layout/Lin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1B2B08C-1A6C-461D-98AA-26A8ECAA29D6}">
      <dsp:nvSpPr>
        <dsp:cNvPr id="0" name=""/>
        <dsp:cNvSpPr/>
      </dsp:nvSpPr>
      <dsp:spPr>
        <a:xfrm rot="16200000">
          <a:off x="-432655" y="434002"/>
          <a:ext cx="4368801" cy="3500796"/>
        </a:xfrm>
        <a:prstGeom prst="flowChartManualOperation">
          <a:avLst/>
        </a:prstGeom>
        <a:gradFill rotWithShape="1">
          <a:gsLst>
            <a:gs pos="0">
              <a:schemeClr val="accent1">
                <a:lumMod val="110000"/>
                <a:satMod val="105000"/>
                <a:tint val="67000"/>
              </a:schemeClr>
            </a:gs>
            <a:gs pos="50000">
              <a:schemeClr val="accent1">
                <a:lumMod val="105000"/>
                <a:satMod val="103000"/>
                <a:tint val="73000"/>
              </a:schemeClr>
            </a:gs>
            <a:gs pos="100000">
              <a:schemeClr val="accent1">
                <a:lumMod val="105000"/>
                <a:satMod val="109000"/>
                <a:tint val="81000"/>
              </a:schemeClr>
            </a:gs>
          </a:gsLst>
          <a:lin ang="5400000" scaled="0"/>
        </a:gradFill>
        <a:ln w="6350" cap="flat" cmpd="sng" algn="ctr">
          <a:solidFill>
            <a:schemeClr val="accent1"/>
          </a:solidFill>
          <a:prstDash val="solid"/>
          <a:miter lim="800000"/>
        </a:ln>
        <a:effectLst/>
      </dsp:spPr>
      <dsp:style>
        <a:lnRef idx="1">
          <a:schemeClr val="accent1"/>
        </a:lnRef>
        <a:fillRef idx="2">
          <a:schemeClr val="accent1"/>
        </a:fillRef>
        <a:effectRef idx="1">
          <a:schemeClr val="accent1"/>
        </a:effectRef>
        <a:fontRef idx="minor">
          <a:schemeClr val="dk1"/>
        </a:fontRef>
      </dsp:style>
      <dsp:txBody>
        <a:bodyPr spcFirstLastPara="0" vert="horz" wrap="square" lIns="127000" tIns="0" rIns="127000" bIns="0" numCol="1" spcCol="1270" anchor="ctr" anchorCtr="0">
          <a:noAutofit/>
        </a:bodyPr>
        <a:lstStyle/>
        <a:p>
          <a:pPr marL="0" lvl="0" indent="0" algn="l" defTabSz="889000">
            <a:lnSpc>
              <a:spcPct val="90000"/>
            </a:lnSpc>
            <a:spcBef>
              <a:spcPct val="0"/>
            </a:spcBef>
            <a:spcAft>
              <a:spcPct val="35000"/>
            </a:spcAft>
            <a:buNone/>
          </a:pPr>
          <a:r>
            <a:rPr lang="en-US" sz="2000" b="1" kern="1200" dirty="0"/>
            <a:t>Inclusion criteria </a:t>
          </a:r>
          <a:endParaRPr lang="bg-BG" sz="2000" kern="1200" dirty="0"/>
        </a:p>
        <a:p>
          <a:pPr marL="0" lvl="0" indent="0" algn="l" defTabSz="889000">
            <a:lnSpc>
              <a:spcPct val="90000"/>
            </a:lnSpc>
            <a:spcBef>
              <a:spcPct val="0"/>
            </a:spcBef>
            <a:spcAft>
              <a:spcPct val="35000"/>
            </a:spcAft>
            <a:buNone/>
          </a:pPr>
          <a:r>
            <a:rPr lang="en-US" sz="2800" b="1" kern="1200" dirty="0">
              <a:latin typeface="Times New Roman" panose="02020603050405020304" pitchFamily="18" charset="0"/>
              <a:cs typeface="Times New Roman" panose="02020603050405020304" pitchFamily="18" charset="0"/>
            </a:rPr>
            <a:t>⸱</a:t>
          </a:r>
          <a:r>
            <a:rPr lang="en-US" sz="1600" kern="1200" dirty="0">
              <a:latin typeface="Times New Roman" panose="02020603050405020304" pitchFamily="18" charset="0"/>
              <a:cs typeface="Times New Roman" panose="02020603050405020304" pitchFamily="18" charset="0"/>
            </a:rPr>
            <a:t> </a:t>
          </a:r>
          <a:r>
            <a:rPr lang="en-US" sz="1600" kern="1200" dirty="0"/>
            <a:t>Randomized controlled trials, group interventions to support mental health, curriculum, online tools, strategies, techniques and programs of mindfulness, anxiety, depression, stress/distress or burnout. </a:t>
          </a:r>
        </a:p>
        <a:p>
          <a:pPr marL="0" lvl="0" indent="0" algn="l" defTabSz="889000">
            <a:lnSpc>
              <a:spcPct val="90000"/>
            </a:lnSpc>
            <a:spcBef>
              <a:spcPct val="0"/>
            </a:spcBef>
            <a:spcAft>
              <a:spcPct val="35000"/>
            </a:spcAft>
            <a:buNone/>
          </a:pPr>
          <a:r>
            <a:rPr lang="en-US" sz="2800" b="1" kern="1200" dirty="0">
              <a:latin typeface="Times New Roman" panose="02020603050405020304" pitchFamily="18" charset="0"/>
              <a:cs typeface="Times New Roman" panose="02020603050405020304" pitchFamily="18" charset="0"/>
            </a:rPr>
            <a:t>⸱</a:t>
          </a:r>
          <a:r>
            <a:rPr lang="en-US" sz="1600" b="1" kern="1200" dirty="0">
              <a:latin typeface="Times New Roman" panose="02020603050405020304" pitchFamily="18" charset="0"/>
              <a:cs typeface="Times New Roman" panose="02020603050405020304" pitchFamily="18" charset="0"/>
            </a:rPr>
            <a:t> </a:t>
          </a:r>
          <a:r>
            <a:rPr lang="en-US" sz="1600" kern="1200" dirty="0"/>
            <a:t>Studies were limited to English and from 1998 to January 3, 2022. </a:t>
          </a:r>
        </a:p>
      </dsp:txBody>
      <dsp:txXfrm rot="5400000">
        <a:off x="1348" y="873759"/>
        <a:ext cx="3500796" cy="2621281"/>
      </dsp:txXfrm>
    </dsp:sp>
    <dsp:sp modelId="{2A64FD9F-55DE-4AF4-8C5A-B4EEA4B17497}">
      <dsp:nvSpPr>
        <dsp:cNvPr id="0" name=""/>
        <dsp:cNvSpPr/>
      </dsp:nvSpPr>
      <dsp:spPr>
        <a:xfrm rot="16200000">
          <a:off x="3330700" y="434002"/>
          <a:ext cx="4368801" cy="3500796"/>
        </a:xfrm>
        <a:prstGeom prst="flowChartManualOperation">
          <a:avLst/>
        </a:prstGeom>
        <a:gradFill rotWithShape="1">
          <a:gsLst>
            <a:gs pos="0">
              <a:schemeClr val="accent2">
                <a:lumMod val="110000"/>
                <a:satMod val="105000"/>
                <a:tint val="67000"/>
              </a:schemeClr>
            </a:gs>
            <a:gs pos="50000">
              <a:schemeClr val="accent2">
                <a:lumMod val="105000"/>
                <a:satMod val="103000"/>
                <a:tint val="73000"/>
              </a:schemeClr>
            </a:gs>
            <a:gs pos="100000">
              <a:schemeClr val="accent2">
                <a:lumMod val="105000"/>
                <a:satMod val="109000"/>
                <a:tint val="81000"/>
              </a:schemeClr>
            </a:gs>
          </a:gsLst>
          <a:lin ang="5400000" scaled="0"/>
        </a:gradFill>
        <a:ln w="6350" cap="flat" cmpd="sng" algn="ctr">
          <a:solidFill>
            <a:schemeClr val="accent2"/>
          </a:solidFill>
          <a:prstDash val="solid"/>
          <a:miter lim="800000"/>
        </a:ln>
        <a:effectLst/>
      </dsp:spPr>
      <dsp:style>
        <a:lnRef idx="1">
          <a:schemeClr val="accent2"/>
        </a:lnRef>
        <a:fillRef idx="2">
          <a:schemeClr val="accent2"/>
        </a:fillRef>
        <a:effectRef idx="1">
          <a:schemeClr val="accent2"/>
        </a:effectRef>
        <a:fontRef idx="minor">
          <a:schemeClr val="dk1"/>
        </a:fontRef>
      </dsp:style>
      <dsp:txBody>
        <a:bodyPr spcFirstLastPara="0" vert="horz" wrap="square" lIns="127000" tIns="0" rIns="127000" bIns="0" numCol="1" spcCol="1270" anchor="ctr" anchorCtr="0">
          <a:noAutofit/>
        </a:bodyPr>
        <a:lstStyle/>
        <a:p>
          <a:pPr marL="0" lvl="0" algn="l" defTabSz="889000">
            <a:lnSpc>
              <a:spcPct val="90000"/>
            </a:lnSpc>
            <a:spcBef>
              <a:spcPct val="0"/>
            </a:spcBef>
            <a:spcAft>
              <a:spcPct val="35000"/>
            </a:spcAft>
            <a:buNone/>
          </a:pPr>
          <a:r>
            <a:rPr lang="en-US" sz="2000" b="1" kern="1200" dirty="0"/>
            <a:t>Databases</a:t>
          </a:r>
          <a:endParaRPr lang="bg-BG" sz="2000" b="1" kern="1200" dirty="0"/>
        </a:p>
        <a:p>
          <a:pPr marL="0" lvl="0" algn="l" defTabSz="889000">
            <a:lnSpc>
              <a:spcPct val="90000"/>
            </a:lnSpc>
            <a:spcBef>
              <a:spcPct val="0"/>
            </a:spcBef>
            <a:spcAft>
              <a:spcPct val="35000"/>
            </a:spcAft>
            <a:buNone/>
          </a:pPr>
          <a:r>
            <a:rPr lang="en-US" sz="1600" kern="1200" dirty="0"/>
            <a:t>13 databases were searched: </a:t>
          </a:r>
          <a:endParaRPr lang="bg-BG" sz="1600" kern="1200" dirty="0"/>
        </a:p>
        <a:p>
          <a:pPr marL="231775" lvl="0" indent="0" algn="l" defTabSz="889000">
            <a:lnSpc>
              <a:spcPct val="90000"/>
            </a:lnSpc>
            <a:spcBef>
              <a:spcPct val="0"/>
            </a:spcBef>
            <a:spcAft>
              <a:spcPct val="35000"/>
            </a:spcAft>
            <a:buNone/>
          </a:pPr>
          <a:r>
            <a:rPr lang="en-US" sz="1400" kern="1200" dirty="0"/>
            <a:t>PubMed, EBSCO databases (Academic Search Ultimate, APA PsycINFO, CINAHL Plus, Education Source, ERIC, Health Source: Nursing/Academic Edition, MEDLINE, Professional Development, Psychology and Behavioral Sciences Collection, </a:t>
          </a:r>
          <a:r>
            <a:rPr lang="en-US" sz="1400" kern="1200" dirty="0" err="1"/>
            <a:t>SocINDEX</a:t>
          </a:r>
          <a:r>
            <a:rPr lang="en-US" sz="1400" kern="1200" dirty="0"/>
            <a:t>), ProQuest Dissertations &amp; Theses Global, and Web of Science. </a:t>
          </a:r>
          <a:endParaRPr lang="bg-BG" sz="1400" kern="1200" dirty="0"/>
        </a:p>
        <a:p>
          <a:pPr marL="0" lvl="0" algn="l" defTabSz="889000">
            <a:lnSpc>
              <a:spcPct val="90000"/>
            </a:lnSpc>
            <a:spcBef>
              <a:spcPct val="0"/>
            </a:spcBef>
            <a:spcAft>
              <a:spcPct val="35000"/>
            </a:spcAft>
            <a:buNone/>
          </a:pPr>
          <a:r>
            <a:rPr lang="en-US" sz="1200" kern="1200" dirty="0"/>
            <a:t>Nov</a:t>
          </a:r>
          <a:r>
            <a:rPr lang="bg-BG" sz="1200" kern="1200" dirty="0"/>
            <a:t>.</a:t>
          </a:r>
          <a:r>
            <a:rPr lang="en-US" sz="1200" kern="1200" dirty="0"/>
            <a:t> 2019 (updated in Jan</a:t>
          </a:r>
          <a:r>
            <a:rPr lang="bg-BG" sz="1200" kern="1200" dirty="0"/>
            <a:t>.</a:t>
          </a:r>
          <a:r>
            <a:rPr lang="en-US" sz="1200" kern="1200" dirty="0"/>
            <a:t> 2022)</a:t>
          </a:r>
        </a:p>
        <a:p>
          <a:pPr marL="0" lvl="0" algn="l" defTabSz="889000">
            <a:lnSpc>
              <a:spcPct val="100000"/>
            </a:lnSpc>
            <a:spcBef>
              <a:spcPct val="0"/>
            </a:spcBef>
            <a:spcAft>
              <a:spcPts val="0"/>
            </a:spcAft>
            <a:buNone/>
          </a:pPr>
          <a:r>
            <a:rPr lang="en-US" sz="1200" b="0" i="0" u="none" strike="noStrike" kern="1200" cap="none" dirty="0">
              <a:solidFill>
                <a:schemeClr val="dk1"/>
              </a:solidFill>
              <a:latin typeface="+mn-lt"/>
              <a:ea typeface="Calibri"/>
              <a:cs typeface="Calibri"/>
              <a:sym typeface="Calibri"/>
            </a:rPr>
            <a:t>Records with </a:t>
          </a:r>
          <a:r>
            <a:rPr lang="en-US" sz="1200" b="0" i="1" u="none" strike="noStrike" kern="1200" cap="none" dirty="0">
              <a:solidFill>
                <a:schemeClr val="dk1"/>
              </a:solidFill>
              <a:latin typeface="+mn-lt"/>
              <a:ea typeface="Calibri"/>
              <a:cs typeface="Calibri"/>
              <a:sym typeface="Calibri"/>
            </a:rPr>
            <a:t>title and abstract</a:t>
          </a:r>
          <a:r>
            <a:rPr lang="en-US" sz="1200" b="0" i="0" u="none" strike="noStrike" kern="1200" cap="none" dirty="0">
              <a:solidFill>
                <a:schemeClr val="dk1"/>
              </a:solidFill>
              <a:latin typeface="+mn-lt"/>
              <a:ea typeface="Calibri"/>
              <a:cs typeface="Calibri"/>
              <a:sym typeface="Calibri"/>
            </a:rPr>
            <a:t> </a:t>
          </a:r>
        </a:p>
        <a:p>
          <a:pPr marL="0" lvl="0" algn="l" defTabSz="889000">
            <a:lnSpc>
              <a:spcPct val="100000"/>
            </a:lnSpc>
            <a:spcBef>
              <a:spcPct val="0"/>
            </a:spcBef>
            <a:spcAft>
              <a:spcPts val="0"/>
            </a:spcAft>
            <a:buNone/>
          </a:pPr>
          <a:r>
            <a:rPr lang="en-US" sz="1200" b="0" i="0" u="none" strike="noStrike" kern="1200" cap="none" dirty="0">
              <a:solidFill>
                <a:schemeClr val="dk1"/>
              </a:solidFill>
              <a:latin typeface="+mn-lt"/>
              <a:ea typeface="Calibri"/>
              <a:cs typeface="Calibri"/>
              <a:sym typeface="Calibri"/>
            </a:rPr>
            <a:t>screened N=12,775</a:t>
          </a:r>
          <a:endParaRPr lang="en-US" sz="1200" b="0" kern="1200" dirty="0">
            <a:latin typeface="+mn-lt"/>
          </a:endParaRPr>
        </a:p>
      </dsp:txBody>
      <dsp:txXfrm rot="5400000">
        <a:off x="3764703" y="873759"/>
        <a:ext cx="3500796" cy="2621281"/>
      </dsp:txXfrm>
    </dsp:sp>
    <dsp:sp modelId="{659DF4CC-1159-4F92-92FB-CB99F321DD7F}">
      <dsp:nvSpPr>
        <dsp:cNvPr id="0" name=""/>
        <dsp:cNvSpPr/>
      </dsp:nvSpPr>
      <dsp:spPr>
        <a:xfrm rot="16200000">
          <a:off x="7094056" y="434002"/>
          <a:ext cx="4368801" cy="3500796"/>
        </a:xfrm>
        <a:prstGeom prst="flowChartManualOperation">
          <a:avLst/>
        </a:prstGeom>
        <a:gradFill rotWithShape="1">
          <a:gsLst>
            <a:gs pos="0">
              <a:schemeClr val="accent3">
                <a:lumMod val="110000"/>
                <a:satMod val="105000"/>
                <a:tint val="67000"/>
              </a:schemeClr>
            </a:gs>
            <a:gs pos="50000">
              <a:schemeClr val="accent3">
                <a:lumMod val="105000"/>
                <a:satMod val="103000"/>
                <a:tint val="73000"/>
              </a:schemeClr>
            </a:gs>
            <a:gs pos="100000">
              <a:schemeClr val="accent3">
                <a:lumMod val="105000"/>
                <a:satMod val="109000"/>
                <a:tint val="81000"/>
              </a:schemeClr>
            </a:gs>
          </a:gsLst>
          <a:lin ang="5400000" scaled="0"/>
        </a:gradFill>
        <a:ln w="6350" cap="flat" cmpd="sng" algn="ctr">
          <a:solidFill>
            <a:schemeClr val="accent3"/>
          </a:solidFill>
          <a:prstDash val="solid"/>
          <a:miter lim="800000"/>
        </a:ln>
        <a:effectLst/>
      </dsp:spPr>
      <dsp:style>
        <a:lnRef idx="1">
          <a:schemeClr val="accent3"/>
        </a:lnRef>
        <a:fillRef idx="2">
          <a:schemeClr val="accent3"/>
        </a:fillRef>
        <a:effectRef idx="1">
          <a:schemeClr val="accent3"/>
        </a:effectRef>
        <a:fontRef idx="minor">
          <a:schemeClr val="dk1"/>
        </a:fontRef>
      </dsp:style>
      <dsp:txBody>
        <a:bodyPr spcFirstLastPara="0" vert="horz" wrap="square" lIns="127000" tIns="0" rIns="127000" bIns="0" numCol="1" spcCol="1270" anchor="ctr" anchorCtr="0">
          <a:noAutofit/>
        </a:bodyPr>
        <a:lstStyle/>
        <a:p>
          <a:pPr marL="0" lvl="0" indent="0" algn="l" defTabSz="889000">
            <a:lnSpc>
              <a:spcPct val="90000"/>
            </a:lnSpc>
            <a:spcBef>
              <a:spcPct val="0"/>
            </a:spcBef>
            <a:spcAft>
              <a:spcPct val="35000"/>
            </a:spcAft>
            <a:buNone/>
          </a:pPr>
          <a:r>
            <a:rPr lang="en-US" sz="2000" b="1" kern="1200" dirty="0"/>
            <a:t>Websites</a:t>
          </a:r>
        </a:p>
        <a:p>
          <a:pPr marL="0" lvl="0" indent="0" algn="l" defTabSz="889000">
            <a:lnSpc>
              <a:spcPct val="90000"/>
            </a:lnSpc>
            <a:spcBef>
              <a:spcPct val="0"/>
            </a:spcBef>
            <a:spcAft>
              <a:spcPct val="35000"/>
            </a:spcAft>
            <a:buNone/>
          </a:pPr>
          <a:r>
            <a:rPr lang="en-US" sz="1600" kern="1200" dirty="0"/>
            <a:t>For all 68 accredited Schools of Public Health in the United States</a:t>
          </a:r>
        </a:p>
        <a:p>
          <a:pPr marL="0" lvl="0" indent="0" algn="l" defTabSz="889000">
            <a:lnSpc>
              <a:spcPct val="90000"/>
            </a:lnSpc>
            <a:spcBef>
              <a:spcPct val="0"/>
            </a:spcBef>
            <a:spcAft>
              <a:spcPct val="35000"/>
            </a:spcAft>
            <a:buNone/>
          </a:pPr>
          <a:endParaRPr lang="en-US" sz="1600" kern="1200" dirty="0"/>
        </a:p>
        <a:p>
          <a:pPr marL="0" lvl="0" indent="0" algn="l" defTabSz="889000">
            <a:lnSpc>
              <a:spcPct val="90000"/>
            </a:lnSpc>
            <a:spcBef>
              <a:spcPct val="0"/>
            </a:spcBef>
            <a:spcAft>
              <a:spcPct val="35000"/>
            </a:spcAft>
            <a:buNone/>
          </a:pPr>
          <a:r>
            <a:rPr lang="en-US" sz="2000" b="1" kern="1200" dirty="0"/>
            <a:t>Annual Meeting Abstracts </a:t>
          </a:r>
        </a:p>
        <a:p>
          <a:pPr marL="0" lvl="0" indent="0" algn="l" defTabSz="889000">
            <a:lnSpc>
              <a:spcPct val="90000"/>
            </a:lnSpc>
            <a:spcBef>
              <a:spcPct val="0"/>
            </a:spcBef>
            <a:spcAft>
              <a:spcPct val="35000"/>
            </a:spcAft>
            <a:buNone/>
          </a:pPr>
          <a:r>
            <a:rPr lang="en-US" sz="1600" b="0" kern="1200" dirty="0"/>
            <a:t>From the </a:t>
          </a:r>
          <a:r>
            <a:rPr lang="en-US" sz="1600" kern="1200" dirty="0"/>
            <a:t>American Public Health Association (2020-2021)</a:t>
          </a:r>
        </a:p>
        <a:p>
          <a:pPr marL="0" lvl="0" indent="0" algn="l" defTabSz="889000">
            <a:lnSpc>
              <a:spcPct val="90000"/>
            </a:lnSpc>
            <a:spcBef>
              <a:spcPct val="0"/>
            </a:spcBef>
            <a:spcAft>
              <a:spcPct val="35000"/>
            </a:spcAft>
            <a:buNone/>
          </a:pPr>
          <a:r>
            <a:rPr lang="en-US" sz="1200" kern="1200" dirty="0"/>
            <a:t>June 2022</a:t>
          </a:r>
        </a:p>
      </dsp:txBody>
      <dsp:txXfrm rot="5400000">
        <a:off x="7528059" y="873759"/>
        <a:ext cx="3500796" cy="2621281"/>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49BC2E0-B257-4FBC-B07A-4877D0640985}">
      <dsp:nvSpPr>
        <dsp:cNvPr id="0" name=""/>
        <dsp:cNvSpPr/>
      </dsp:nvSpPr>
      <dsp:spPr>
        <a:xfrm>
          <a:off x="0" y="651"/>
          <a:ext cx="5980170" cy="0"/>
        </a:xfrm>
        <a:prstGeom prst="line">
          <a:avLst/>
        </a:prstGeom>
        <a:solidFill>
          <a:schemeClr val="accent5">
            <a:hueOff val="0"/>
            <a:satOff val="0"/>
            <a:lumOff val="0"/>
            <a:alphaOff val="0"/>
          </a:schemeClr>
        </a:solidFill>
        <a:ln w="12700" cap="flat" cmpd="sng" algn="ctr">
          <a:solidFill>
            <a:schemeClr val="accent5">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A8ECBD6F-CE5C-42BB-94CB-C2FA0A2C11D1}">
      <dsp:nvSpPr>
        <dsp:cNvPr id="0" name=""/>
        <dsp:cNvSpPr/>
      </dsp:nvSpPr>
      <dsp:spPr>
        <a:xfrm>
          <a:off x="0" y="651"/>
          <a:ext cx="5980170" cy="76224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0960" tIns="60960" rIns="60960" bIns="60960" numCol="1" spcCol="1270" anchor="t" anchorCtr="0">
          <a:noAutofit/>
        </a:bodyPr>
        <a:lstStyle/>
        <a:p>
          <a:pPr marL="0" lvl="0" indent="0" algn="l" defTabSz="711200">
            <a:lnSpc>
              <a:spcPct val="90000"/>
            </a:lnSpc>
            <a:spcBef>
              <a:spcPct val="0"/>
            </a:spcBef>
            <a:spcAft>
              <a:spcPct val="35000"/>
            </a:spcAft>
            <a:buNone/>
          </a:pPr>
          <a:r>
            <a:rPr lang="en-US" sz="1600" b="1" kern="1200" dirty="0"/>
            <a:t>Active</a:t>
          </a:r>
          <a:r>
            <a:rPr lang="en-US" sz="1600" kern="1200" dirty="0"/>
            <a:t> – sports &amp; physical activity (e.g., tai chi, yoga, walking together)</a:t>
          </a:r>
        </a:p>
      </dsp:txBody>
      <dsp:txXfrm>
        <a:off x="0" y="651"/>
        <a:ext cx="5980170" cy="762249"/>
      </dsp:txXfrm>
    </dsp:sp>
    <dsp:sp modelId="{EFB358C7-446F-4160-9DCA-374764ACC4BC}">
      <dsp:nvSpPr>
        <dsp:cNvPr id="0" name=""/>
        <dsp:cNvSpPr/>
      </dsp:nvSpPr>
      <dsp:spPr>
        <a:xfrm>
          <a:off x="0" y="762901"/>
          <a:ext cx="5980170" cy="0"/>
        </a:xfrm>
        <a:prstGeom prst="line">
          <a:avLst/>
        </a:prstGeom>
        <a:solidFill>
          <a:schemeClr val="accent5">
            <a:hueOff val="-249373"/>
            <a:satOff val="-1834"/>
            <a:lumOff val="294"/>
            <a:alphaOff val="0"/>
          </a:schemeClr>
        </a:solidFill>
        <a:ln w="12700" cap="flat" cmpd="sng" algn="ctr">
          <a:solidFill>
            <a:schemeClr val="accent5">
              <a:hueOff val="-249373"/>
              <a:satOff val="-1834"/>
              <a:lumOff val="294"/>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BB273C33-62F2-4022-8C75-165AD78F2AC2}">
      <dsp:nvSpPr>
        <dsp:cNvPr id="0" name=""/>
        <dsp:cNvSpPr/>
      </dsp:nvSpPr>
      <dsp:spPr>
        <a:xfrm>
          <a:off x="0" y="762901"/>
          <a:ext cx="5980170" cy="76224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0960" tIns="60960" rIns="60960" bIns="60960" numCol="1" spcCol="1270" anchor="t" anchorCtr="0">
          <a:noAutofit/>
        </a:bodyPr>
        <a:lstStyle/>
        <a:p>
          <a:pPr marL="0" lvl="0" indent="0" algn="l" defTabSz="711200">
            <a:lnSpc>
              <a:spcPct val="90000"/>
            </a:lnSpc>
            <a:spcBef>
              <a:spcPct val="0"/>
            </a:spcBef>
            <a:spcAft>
              <a:spcPct val="35000"/>
            </a:spcAft>
            <a:buNone/>
          </a:pPr>
          <a:r>
            <a:rPr lang="en-US" sz="1600" b="1" kern="1200" dirty="0"/>
            <a:t>Calming</a:t>
          </a:r>
          <a:r>
            <a:rPr lang="en-US" sz="1600" kern="1200" dirty="0"/>
            <a:t> – mindfulness &amp; meditation</a:t>
          </a:r>
        </a:p>
      </dsp:txBody>
      <dsp:txXfrm>
        <a:off x="0" y="762901"/>
        <a:ext cx="5980170" cy="762249"/>
      </dsp:txXfrm>
    </dsp:sp>
    <dsp:sp modelId="{03809941-C56D-4DBD-8CE9-58E808A5C0AA}">
      <dsp:nvSpPr>
        <dsp:cNvPr id="0" name=""/>
        <dsp:cNvSpPr/>
      </dsp:nvSpPr>
      <dsp:spPr>
        <a:xfrm>
          <a:off x="0" y="1525150"/>
          <a:ext cx="5980170" cy="0"/>
        </a:xfrm>
        <a:prstGeom prst="line">
          <a:avLst/>
        </a:prstGeom>
        <a:solidFill>
          <a:schemeClr val="accent5">
            <a:hueOff val="-498747"/>
            <a:satOff val="-3667"/>
            <a:lumOff val="589"/>
            <a:alphaOff val="0"/>
          </a:schemeClr>
        </a:solidFill>
        <a:ln w="12700" cap="flat" cmpd="sng" algn="ctr">
          <a:solidFill>
            <a:schemeClr val="accent5">
              <a:hueOff val="-498747"/>
              <a:satOff val="-3667"/>
              <a:lumOff val="589"/>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65ABB27E-C6C1-4591-892C-81FF3E7098E1}">
      <dsp:nvSpPr>
        <dsp:cNvPr id="0" name=""/>
        <dsp:cNvSpPr/>
      </dsp:nvSpPr>
      <dsp:spPr>
        <a:xfrm>
          <a:off x="0" y="1525150"/>
          <a:ext cx="5980170" cy="76224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0960" tIns="60960" rIns="60960" bIns="60960" numCol="1" spcCol="1270" anchor="t" anchorCtr="0">
          <a:noAutofit/>
        </a:bodyPr>
        <a:lstStyle/>
        <a:p>
          <a:pPr marL="0" lvl="0" indent="0" algn="l" defTabSz="711200">
            <a:lnSpc>
              <a:spcPct val="90000"/>
            </a:lnSpc>
            <a:spcBef>
              <a:spcPct val="0"/>
            </a:spcBef>
            <a:spcAft>
              <a:spcPct val="35000"/>
            </a:spcAft>
            <a:buNone/>
          </a:pPr>
          <a:r>
            <a:rPr lang="en-US" sz="1600" b="1" kern="1200" dirty="0"/>
            <a:t>Thinking</a:t>
          </a:r>
          <a:r>
            <a:rPr lang="en-US" sz="1600" kern="1200" dirty="0"/>
            <a:t> – working through &amp; integrating past events (e.g., three good things, your best ever life experience, discussing beliefs)</a:t>
          </a:r>
        </a:p>
      </dsp:txBody>
      <dsp:txXfrm>
        <a:off x="0" y="1525150"/>
        <a:ext cx="5980170" cy="762249"/>
      </dsp:txXfrm>
    </dsp:sp>
    <dsp:sp modelId="{C765AFE9-44FC-45E5-B588-5507E2730775}">
      <dsp:nvSpPr>
        <dsp:cNvPr id="0" name=""/>
        <dsp:cNvSpPr/>
      </dsp:nvSpPr>
      <dsp:spPr>
        <a:xfrm>
          <a:off x="0" y="2287400"/>
          <a:ext cx="5980170" cy="0"/>
        </a:xfrm>
        <a:prstGeom prst="line">
          <a:avLst/>
        </a:prstGeom>
        <a:solidFill>
          <a:schemeClr val="accent5">
            <a:hueOff val="-748120"/>
            <a:satOff val="-5501"/>
            <a:lumOff val="883"/>
            <a:alphaOff val="0"/>
          </a:schemeClr>
        </a:solidFill>
        <a:ln w="12700" cap="flat" cmpd="sng" algn="ctr">
          <a:solidFill>
            <a:schemeClr val="accent5">
              <a:hueOff val="-748120"/>
              <a:satOff val="-5501"/>
              <a:lumOff val="883"/>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8C43C992-030A-4247-8B6B-2D9B80588445}">
      <dsp:nvSpPr>
        <dsp:cNvPr id="0" name=""/>
        <dsp:cNvSpPr/>
      </dsp:nvSpPr>
      <dsp:spPr>
        <a:xfrm>
          <a:off x="0" y="2287400"/>
          <a:ext cx="5980170" cy="76224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0960" tIns="60960" rIns="60960" bIns="60960" numCol="1" spcCol="1270" anchor="t" anchorCtr="0">
          <a:noAutofit/>
        </a:bodyPr>
        <a:lstStyle/>
        <a:p>
          <a:pPr marL="0" lvl="0" indent="0" algn="l" defTabSz="711200">
            <a:lnSpc>
              <a:spcPct val="90000"/>
            </a:lnSpc>
            <a:spcBef>
              <a:spcPct val="0"/>
            </a:spcBef>
            <a:spcAft>
              <a:spcPct val="35000"/>
            </a:spcAft>
            <a:buNone/>
          </a:pPr>
          <a:r>
            <a:rPr lang="en-US" sz="1600" b="1" kern="1200" dirty="0"/>
            <a:t>Identity</a:t>
          </a:r>
          <a:r>
            <a:rPr lang="en-US" sz="1600" kern="1200" dirty="0"/>
            <a:t> – personal strengths &amp; one’s representation of oneself (e.g., strengths identification, best possible self, positive introduction)</a:t>
          </a:r>
        </a:p>
      </dsp:txBody>
      <dsp:txXfrm>
        <a:off x="0" y="2287400"/>
        <a:ext cx="5980170" cy="762249"/>
      </dsp:txXfrm>
    </dsp:sp>
    <dsp:sp modelId="{523B56B9-D22C-4B2B-A254-898802D20285}">
      <dsp:nvSpPr>
        <dsp:cNvPr id="0" name=""/>
        <dsp:cNvSpPr/>
      </dsp:nvSpPr>
      <dsp:spPr>
        <a:xfrm>
          <a:off x="0" y="3049649"/>
          <a:ext cx="5980170" cy="0"/>
        </a:xfrm>
        <a:prstGeom prst="line">
          <a:avLst/>
        </a:prstGeom>
        <a:solidFill>
          <a:schemeClr val="accent5">
            <a:hueOff val="-997493"/>
            <a:satOff val="-7335"/>
            <a:lumOff val="1177"/>
            <a:alphaOff val="0"/>
          </a:schemeClr>
        </a:solidFill>
        <a:ln w="12700" cap="flat" cmpd="sng" algn="ctr">
          <a:solidFill>
            <a:schemeClr val="accent5">
              <a:hueOff val="-997493"/>
              <a:satOff val="-7335"/>
              <a:lumOff val="1177"/>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C6F5868E-3FA3-4E80-B5A5-04F349698041}">
      <dsp:nvSpPr>
        <dsp:cNvPr id="0" name=""/>
        <dsp:cNvSpPr/>
      </dsp:nvSpPr>
      <dsp:spPr>
        <a:xfrm>
          <a:off x="0" y="3049649"/>
          <a:ext cx="5980170" cy="76224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0960" tIns="60960" rIns="60960" bIns="60960" numCol="1" spcCol="1270" anchor="t" anchorCtr="0">
          <a:noAutofit/>
        </a:bodyPr>
        <a:lstStyle/>
        <a:p>
          <a:pPr marL="0" lvl="0" indent="0" algn="l" defTabSz="711200">
            <a:lnSpc>
              <a:spcPct val="90000"/>
            </a:lnSpc>
            <a:spcBef>
              <a:spcPct val="0"/>
            </a:spcBef>
            <a:spcAft>
              <a:spcPct val="35000"/>
            </a:spcAft>
            <a:buNone/>
          </a:pPr>
          <a:r>
            <a:rPr lang="en-US" sz="1600" b="1" kern="1200" dirty="0"/>
            <a:t>Optimizing</a:t>
          </a:r>
          <a:r>
            <a:rPr lang="en-US" sz="1600" kern="1200" dirty="0"/>
            <a:t> – actions that enable goal setting (e.g., coaching, resilience)</a:t>
          </a:r>
        </a:p>
      </dsp:txBody>
      <dsp:txXfrm>
        <a:off x="0" y="3049649"/>
        <a:ext cx="5980170" cy="762249"/>
      </dsp:txXfrm>
    </dsp:sp>
    <dsp:sp modelId="{463688F2-C393-4C26-A4A7-23E812AC6A84}">
      <dsp:nvSpPr>
        <dsp:cNvPr id="0" name=""/>
        <dsp:cNvSpPr/>
      </dsp:nvSpPr>
      <dsp:spPr>
        <a:xfrm>
          <a:off x="0" y="3811899"/>
          <a:ext cx="5980170" cy="0"/>
        </a:xfrm>
        <a:prstGeom prst="line">
          <a:avLst/>
        </a:prstGeom>
        <a:solidFill>
          <a:schemeClr val="accent5">
            <a:hueOff val="-1246867"/>
            <a:satOff val="-9168"/>
            <a:lumOff val="1472"/>
            <a:alphaOff val="0"/>
          </a:schemeClr>
        </a:solidFill>
        <a:ln w="12700" cap="flat" cmpd="sng" algn="ctr">
          <a:solidFill>
            <a:schemeClr val="accent5">
              <a:hueOff val="-1246867"/>
              <a:satOff val="-9168"/>
              <a:lumOff val="1472"/>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4FD05657-8C13-4571-975F-56886BE1324B}">
      <dsp:nvSpPr>
        <dsp:cNvPr id="0" name=""/>
        <dsp:cNvSpPr/>
      </dsp:nvSpPr>
      <dsp:spPr>
        <a:xfrm>
          <a:off x="0" y="3811899"/>
          <a:ext cx="5980170" cy="76224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0960" tIns="60960" rIns="60960" bIns="60960" numCol="1" spcCol="1270" anchor="t" anchorCtr="0">
          <a:noAutofit/>
        </a:bodyPr>
        <a:lstStyle/>
        <a:p>
          <a:pPr marL="0" lvl="0" indent="0" algn="l" defTabSz="711200">
            <a:lnSpc>
              <a:spcPct val="90000"/>
            </a:lnSpc>
            <a:spcBef>
              <a:spcPct val="0"/>
            </a:spcBef>
            <a:spcAft>
              <a:spcPct val="35000"/>
            </a:spcAft>
            <a:buNone/>
          </a:pPr>
          <a:r>
            <a:rPr lang="en-US" sz="1600" b="1" kern="1200" dirty="0"/>
            <a:t>Nourishing</a:t>
          </a:r>
          <a:r>
            <a:rPr lang="en-US" sz="1600" kern="1200" dirty="0"/>
            <a:t> – self-soothing, taking pleasure and care of oneself (e.g., self-compassion meditation, rest breaks at work, savoring, massage)</a:t>
          </a:r>
        </a:p>
      </dsp:txBody>
      <dsp:txXfrm>
        <a:off x="0" y="3811899"/>
        <a:ext cx="5980170" cy="762249"/>
      </dsp:txXfrm>
    </dsp:sp>
    <dsp:sp modelId="{CA375369-55EF-4C5D-9D76-41C045C676AB}">
      <dsp:nvSpPr>
        <dsp:cNvPr id="0" name=""/>
        <dsp:cNvSpPr/>
      </dsp:nvSpPr>
      <dsp:spPr>
        <a:xfrm>
          <a:off x="0" y="4574148"/>
          <a:ext cx="5980170" cy="0"/>
        </a:xfrm>
        <a:prstGeom prst="line">
          <a:avLst/>
        </a:prstGeom>
        <a:solidFill>
          <a:schemeClr val="accent5">
            <a:hueOff val="-1496240"/>
            <a:satOff val="-11002"/>
            <a:lumOff val="1766"/>
            <a:alphaOff val="0"/>
          </a:schemeClr>
        </a:solidFill>
        <a:ln w="12700" cap="flat" cmpd="sng" algn="ctr">
          <a:solidFill>
            <a:schemeClr val="accent5">
              <a:hueOff val="-1496240"/>
              <a:satOff val="-11002"/>
              <a:lumOff val="1766"/>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51C17C4F-2ACF-4AE7-95B1-EEA755896652}">
      <dsp:nvSpPr>
        <dsp:cNvPr id="0" name=""/>
        <dsp:cNvSpPr/>
      </dsp:nvSpPr>
      <dsp:spPr>
        <a:xfrm>
          <a:off x="0" y="4574148"/>
          <a:ext cx="5980170" cy="76224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0960" tIns="60960" rIns="60960" bIns="60960" numCol="1" spcCol="1270" anchor="t" anchorCtr="0">
          <a:noAutofit/>
        </a:bodyPr>
        <a:lstStyle/>
        <a:p>
          <a:pPr marL="0" lvl="0" indent="0" algn="l" defTabSz="711200">
            <a:lnSpc>
              <a:spcPct val="90000"/>
            </a:lnSpc>
            <a:spcBef>
              <a:spcPct val="0"/>
            </a:spcBef>
            <a:spcAft>
              <a:spcPct val="35000"/>
            </a:spcAft>
            <a:buNone/>
          </a:pPr>
          <a:r>
            <a:rPr lang="en-US" sz="1600" b="1" kern="1200" dirty="0"/>
            <a:t>Social</a:t>
          </a:r>
          <a:r>
            <a:rPr lang="en-US" sz="1600" kern="1200" dirty="0"/>
            <a:t> – establishing and maintaining positive relationships (e.g., grateful thoughts, kindness day, compassionate action, gift of time</a:t>
          </a:r>
          <a:r>
            <a:rPr lang="en-US" sz="1500" kern="1200" dirty="0"/>
            <a:t>)</a:t>
          </a:r>
        </a:p>
      </dsp:txBody>
      <dsp:txXfrm>
        <a:off x="0" y="4574148"/>
        <a:ext cx="5980170" cy="762249"/>
      </dsp:txXfrm>
    </dsp:sp>
  </dsp:spTree>
</dsp:drawing>
</file>

<file path=ppt/diagrams/layout1.xml><?xml version="1.0" encoding="utf-8"?>
<dgm:layoutDef xmlns:dgm="http://schemas.openxmlformats.org/drawingml/2006/diagram" xmlns:a="http://schemas.openxmlformats.org/drawingml/2006/main" uniqueId="urn:microsoft.com/office/officeart/2005/8/layout/hList6">
  <dgm:title val=""/>
  <dgm:desc val=""/>
  <dgm:catLst>
    <dgm:cat type="list" pri="18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ptType="node" refType="h"/>
      <dgm:constr type="w" for="ch" ptType="node" refType="w"/>
      <dgm:constr type="primFontSz" for="ch" ptType="node" op="equ"/>
      <dgm:constr type="w" for="ch" forName="sibTrans" refType="w" fact="0.075"/>
    </dgm:constrLst>
    <dgm:ruleLst/>
    <dgm:forEach name="nodesForEach" axis="ch" ptType="node">
      <dgm:layoutNode name="node">
        <dgm:varLst>
          <dgm:bulletEnabled val="1"/>
        </dgm:varLst>
        <dgm:alg type="tx"/>
        <dgm:choose name="Name4">
          <dgm:if name="Name5" func="var" arg="dir" op="equ" val="norm">
            <dgm:shape xmlns:r="http://schemas.openxmlformats.org/officeDocument/2006/relationships" rot="-90" type="flowChartManualOperation" r:blip="">
              <dgm:adjLst/>
            </dgm:shape>
          </dgm:if>
          <dgm:else name="Name6">
            <dgm:shape xmlns:r="http://schemas.openxmlformats.org/officeDocument/2006/relationships" rot="90" type="flowChartManualOperation" r:blip="">
              <dgm:adjLst/>
            </dgm:shape>
          </dgm:else>
        </dgm:choose>
        <dgm:presOf axis="desOrSelf" ptType="node"/>
        <dgm:constrLst>
          <dgm:constr type="primFontSz" val="65"/>
          <dgm:constr type="tMarg"/>
          <dgm:constr type="bMarg"/>
          <dgm:constr type="lMarg" refType="primFontSz" fact="0.5"/>
          <dgm:constr type="rMarg" refType="lMarg"/>
        </dgm:constrLst>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A5AE97F-FADE-496A-9F86-85D3BD0DB62A}" type="datetimeFigureOut">
              <a:rPr lang="en-US" smtClean="0"/>
              <a:t>9/1/2022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DA38FF9-FCCE-4A05-9ECC-CDDB651BA488}" type="slidenum">
              <a:rPr lang="en-US" smtClean="0"/>
              <a:t>‹#›</a:t>
            </a:fld>
            <a:endParaRPr lang="en-US"/>
          </a:p>
        </p:txBody>
      </p:sp>
    </p:spTree>
    <p:extLst>
      <p:ext uri="{BB962C8B-B14F-4D97-AF65-F5344CB8AC3E}">
        <p14:creationId xmlns:p14="http://schemas.microsoft.com/office/powerpoint/2010/main" val="176762172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3" Type="http://schemas.openxmlformats.org/officeDocument/2006/relationships/hyperlink" Target="https://www.mentalhealthfirstaid.org/" TargetMode="External"/><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3" Type="http://schemas.openxmlformats.org/officeDocument/2006/relationships/hyperlink" Target="https://www.annualreviews.org/doi/abs/10.1146/annurev-publhealth-090419-101940" TargetMode="External"/><Relationship Id="rId2" Type="http://schemas.openxmlformats.org/officeDocument/2006/relationships/slide" Target="../slides/slide12.xml"/><Relationship Id="rId1" Type="http://schemas.openxmlformats.org/officeDocument/2006/relationships/notesMaster" Target="../notesMasters/notesMaster1.xml"/><Relationship Id="rId4" Type="http://schemas.openxmlformats.org/officeDocument/2006/relationships/hyperlink" Target="https://www.apa.org/topics/resilience" TargetMode="External"/></Relationships>
</file>

<file path=ppt/notesSlides/_rels/notesSlide13.xml.rels><?xml version="1.0" encoding="UTF-8" standalone="yes"?>
<Relationships xmlns="http://schemas.openxmlformats.org/package/2006/relationships"><Relationship Id="rId3" Type="http://schemas.openxmlformats.org/officeDocument/2006/relationships/hyperlink" Target="https://sph.umd.edu/news/happiness-effect" TargetMode="External"/><Relationship Id="rId2" Type="http://schemas.openxmlformats.org/officeDocument/2006/relationships/slide" Target="../slides/slide13.xml"/><Relationship Id="rId1" Type="http://schemas.openxmlformats.org/officeDocument/2006/relationships/notesMaster" Target="../notesMasters/notesMaster1.xml"/><Relationship Id="rId4" Type="http://schemas.openxmlformats.org/officeDocument/2006/relationships/hyperlink" Target="https://sph.umd.edu/about/sph-happiness-and-wellness-initiative" TargetMode="Externa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3" Type="http://schemas.openxmlformats.org/officeDocument/2006/relationships/hyperlink" Target="https://www.insidehighered.com/news/2015/04/22/berkeley-study-finds-high-levels-depression-among-graduate-students" TargetMode="External"/><Relationship Id="rId2" Type="http://schemas.openxmlformats.org/officeDocument/2006/relationships/slide" Target="../slides/slide2.xml"/><Relationship Id="rId1" Type="http://schemas.openxmlformats.org/officeDocument/2006/relationships/notesMaster" Target="../notesMasters/notesMaster1.xml"/><Relationship Id="rId4" Type="http://schemas.openxmlformats.org/officeDocument/2006/relationships/hyperlink" Target="https://www.thecrimson.com/article/2018/11/30/huhs-depression-survey-grad-students/" TargetMode="External"/></Relationships>
</file>

<file path=ppt/notesSlides/_rels/notesSlide3.xml.rels><?xml version="1.0" encoding="UTF-8" standalone="yes"?>
<Relationships xmlns="http://schemas.openxmlformats.org/package/2006/relationships"><Relationship Id="rId3" Type="http://schemas.openxmlformats.org/officeDocument/2006/relationships/hyperlink" Target="https://www.who.int/about/governance/constitution" TargetMode="External"/><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3" Type="http://schemas.openxmlformats.org/officeDocument/2006/relationships/hyperlink" Target="https://ceph.org/about/org-info/who-we-accredit/accredited/" TargetMode="External"/><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3" Type="http://schemas.openxmlformats.org/officeDocument/2006/relationships/hyperlink" Target="https://journals.sagepub.com/doi/full/10.1177/2373379920935460" TargetMode="External"/><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3" Type="http://schemas.openxmlformats.org/officeDocument/2006/relationships/hyperlink" Target="https://apha.confex.com/apha/2021/meetingapp.cgi/Paper/499902" TargetMode="External"/><Relationship Id="rId2" Type="http://schemas.openxmlformats.org/officeDocument/2006/relationships/slide" Target="../slides/slide8.xml"/><Relationship Id="rId1" Type="http://schemas.openxmlformats.org/officeDocument/2006/relationships/notesMaster" Target="../notesMasters/notesMaster1.xml"/><Relationship Id="rId4" Type="http://schemas.openxmlformats.org/officeDocument/2006/relationships/hyperlink" Target="https://apha.confex.com/apha/2021/meetingapp.cgi/Paper/507605" TargetMode="Externa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800"/>
              </a:spcAft>
            </a:pPr>
            <a:r>
              <a:rPr lang="en-US" sz="1800" b="1" dirty="0">
                <a:effectLst/>
                <a:latin typeface="Calibri" panose="020F0502020204030204" pitchFamily="34" charset="0"/>
                <a:ea typeface="Calibri" panose="020F0502020204030204" pitchFamily="34" charset="0"/>
                <a:cs typeface="Times New Roman" panose="02020603050405020304" pitchFamily="18" charset="0"/>
              </a:rPr>
              <a:t>Slide 1: Title page</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07000"/>
              </a:lnSpc>
              <a:spcBef>
                <a:spcPts val="0"/>
              </a:spcBef>
              <a:spcAft>
                <a:spcPts val="80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Good afternoon. What I will be describing started several years ago…. before the current pandemic. As my School’s Diversity Officer and member of the University’s Senate Executive Committee I was dismayed to learn that one out of four undergraduate students at the University of Maryland College Park had diagnosed with depression and/or anxiety. The Counseling Center at that time had a waiting list to be seen of at least 2 months – this was pre-pandemic. Students and others were asking, shouldn’t we do more? I went on to complete a 7- month Certificate in Applied Positive Psychology, a 3-month resilience trainer training, and attended the International Positive Psychology Association meeting in Melbourne, Australia. I came back with lots of ideas and met with our Dean who asked for a proposal with a budget. Faced with limited resources, we were asked to focus on “low-hanging fruit” to get started – so we decided to take advantage of existing training such as Mental Health First Aid Training [1] and perform a literature review to find out what other schools and programs in public health were doing.</a:t>
            </a:r>
          </a:p>
          <a:p>
            <a:r>
              <a:rPr lang="en-US" dirty="0"/>
              <a:t>______________________________</a:t>
            </a:r>
          </a:p>
          <a:p>
            <a:r>
              <a:rPr lang="en-US" dirty="0"/>
              <a:t>[1] </a:t>
            </a:r>
            <a:r>
              <a:rPr lang="en-US" sz="1800" u="sng" dirty="0">
                <a:solidFill>
                  <a:srgbClr val="0563C1"/>
                </a:solidFill>
                <a:effectLst/>
                <a:latin typeface="Calibri" panose="020F0502020204030204" pitchFamily="34" charset="0"/>
                <a:ea typeface="Calibri" panose="020F0502020204030204" pitchFamily="34" charset="0"/>
                <a:cs typeface="Times New Roman" panose="02020603050405020304" pitchFamily="18" charset="0"/>
                <a:hlinkClick r:id="rId3"/>
              </a:rPr>
              <a:t>https://www.mentalhealthfirstaid.org/</a:t>
            </a:r>
            <a:endParaRPr lang="en-US" dirty="0"/>
          </a:p>
        </p:txBody>
      </p:sp>
      <p:sp>
        <p:nvSpPr>
          <p:cNvPr id="4" name="Slide Number Placeholder 3"/>
          <p:cNvSpPr>
            <a:spLocks noGrp="1"/>
          </p:cNvSpPr>
          <p:nvPr>
            <p:ph type="sldNum" sz="quarter" idx="5"/>
          </p:nvPr>
        </p:nvSpPr>
        <p:spPr/>
        <p:txBody>
          <a:bodyPr/>
          <a:lstStyle/>
          <a:p>
            <a:fld id="{4DA38FF9-FCCE-4A05-9ECC-CDDB651BA488}" type="slidenum">
              <a:rPr lang="en-US" smtClean="0"/>
              <a:t>1</a:t>
            </a:fld>
            <a:endParaRPr lang="en-US"/>
          </a:p>
        </p:txBody>
      </p:sp>
    </p:spTree>
    <p:extLst>
      <p:ext uri="{BB962C8B-B14F-4D97-AF65-F5344CB8AC3E}">
        <p14:creationId xmlns:p14="http://schemas.microsoft.com/office/powerpoint/2010/main" val="221941093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571500" marR="0" indent="-571500">
              <a:lnSpc>
                <a:spcPct val="107000"/>
              </a:lnSpc>
              <a:spcBef>
                <a:spcPts val="0"/>
              </a:spcBef>
              <a:spcAft>
                <a:spcPts val="800"/>
              </a:spcAft>
            </a:pPr>
            <a:r>
              <a:rPr lang="en-US" sz="1800" b="1" dirty="0">
                <a:effectLst/>
                <a:latin typeface="Calibri" panose="020F0502020204030204" pitchFamily="34" charset="0"/>
                <a:ea typeface="Calibri" panose="020F0502020204030204" pitchFamily="34" charset="0"/>
                <a:cs typeface="Times New Roman" panose="02020603050405020304" pitchFamily="18" charset="0"/>
              </a:rPr>
              <a:t>Slide 10: Examples of activities to support wellbeing of public health professional students, staff, and/or faculty</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r>
              <a:rPr lang="en-US" sz="1800" dirty="0">
                <a:effectLst/>
                <a:latin typeface="Calibri" panose="020F0502020204030204" pitchFamily="34" charset="0"/>
                <a:ea typeface="Calibri" panose="020F0502020204030204" pitchFamily="34" charset="0"/>
                <a:cs typeface="Times New Roman" panose="02020603050405020304" pitchFamily="18" charset="0"/>
              </a:rPr>
              <a:t>Most activities are housed outside Schools of Public Health, in campus health centers or wellness programs. Of particular interest is that Boston University and the University of Illinois at Chicago have hired wellness coordinators for their schools. It is important to note that what we identified can only be viewed as examples of relevant programs, courses, and activities at accredited Schools of Public Health since we did not survey the Schools.</a:t>
            </a:r>
            <a:endParaRPr lang="en-US" dirty="0"/>
          </a:p>
        </p:txBody>
      </p:sp>
      <p:sp>
        <p:nvSpPr>
          <p:cNvPr id="4" name="Slide Number Placeholder 3"/>
          <p:cNvSpPr>
            <a:spLocks noGrp="1"/>
          </p:cNvSpPr>
          <p:nvPr>
            <p:ph type="sldNum" sz="quarter" idx="5"/>
          </p:nvPr>
        </p:nvSpPr>
        <p:spPr/>
        <p:txBody>
          <a:bodyPr/>
          <a:lstStyle/>
          <a:p>
            <a:fld id="{4DA38FF9-FCCE-4A05-9ECC-CDDB651BA488}" type="slidenum">
              <a:rPr lang="en-US" smtClean="0"/>
              <a:t>10</a:t>
            </a:fld>
            <a:endParaRPr lang="en-US"/>
          </a:p>
        </p:txBody>
      </p:sp>
    </p:spTree>
    <p:extLst>
      <p:ext uri="{BB962C8B-B14F-4D97-AF65-F5344CB8AC3E}">
        <p14:creationId xmlns:p14="http://schemas.microsoft.com/office/powerpoint/2010/main" val="109116704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800"/>
              </a:spcAft>
            </a:pPr>
            <a:r>
              <a:rPr lang="en-US" sz="1800" b="1" dirty="0">
                <a:effectLst/>
                <a:latin typeface="Calibri" panose="020F0502020204030204" pitchFamily="34" charset="0"/>
                <a:ea typeface="Calibri" panose="020F0502020204030204" pitchFamily="34" charset="0"/>
                <a:cs typeface="Times New Roman" panose="02020603050405020304" pitchFamily="18" charset="0"/>
              </a:rPr>
              <a:t>Slide 11: Example quotes from correspondence with APHA abstract authors</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07000"/>
              </a:lnSpc>
              <a:spcBef>
                <a:spcPts val="0"/>
              </a:spcBef>
              <a:spcAft>
                <a:spcPts val="80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Many of the activities and programs that we identified are dependent upon champions – this is exciting since is a “bottoms up” approach but also makes them more vulnerable and limited in scope as to who they target – mainly students enrolled in specific classes or programs. </a:t>
            </a:r>
          </a:p>
        </p:txBody>
      </p:sp>
      <p:sp>
        <p:nvSpPr>
          <p:cNvPr id="4" name="Slide Number Placeholder 3"/>
          <p:cNvSpPr>
            <a:spLocks noGrp="1"/>
          </p:cNvSpPr>
          <p:nvPr>
            <p:ph type="sldNum" sz="quarter" idx="5"/>
          </p:nvPr>
        </p:nvSpPr>
        <p:spPr/>
        <p:txBody>
          <a:bodyPr/>
          <a:lstStyle/>
          <a:p>
            <a:fld id="{4DA38FF9-FCCE-4A05-9ECC-CDDB651BA488}" type="slidenum">
              <a:rPr lang="en-US" smtClean="0"/>
              <a:t>11</a:t>
            </a:fld>
            <a:endParaRPr lang="en-US"/>
          </a:p>
        </p:txBody>
      </p:sp>
    </p:spTree>
    <p:extLst>
      <p:ext uri="{BB962C8B-B14F-4D97-AF65-F5344CB8AC3E}">
        <p14:creationId xmlns:p14="http://schemas.microsoft.com/office/powerpoint/2010/main" val="399189075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800"/>
              </a:spcAft>
            </a:pPr>
            <a:r>
              <a:rPr lang="en-US" sz="1800" b="1" dirty="0">
                <a:effectLst/>
                <a:latin typeface="Calibri" panose="020F0502020204030204" pitchFamily="34" charset="0"/>
                <a:ea typeface="Calibri" panose="020F0502020204030204" pitchFamily="34" charset="0"/>
                <a:cs typeface="Times New Roman" panose="02020603050405020304" pitchFamily="18" charset="0"/>
              </a:rPr>
              <a:t>Slide 12: Positive Psychology Interventions</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114300" marR="0" indent="-114300">
              <a:spcBef>
                <a:spcPts val="0"/>
              </a:spcBef>
              <a:spcAft>
                <a:spcPts val="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Using Dr. </a:t>
            </a:r>
            <a:r>
              <a:rPr lang="en-US" sz="1800" dirty="0" err="1">
                <a:effectLst/>
                <a:latin typeface="Calibri" panose="020F0502020204030204" pitchFamily="34" charset="0"/>
                <a:ea typeface="Calibri" panose="020F0502020204030204" pitchFamily="34" charset="0"/>
                <a:cs typeface="Times New Roman" panose="02020603050405020304" pitchFamily="18" charset="0"/>
              </a:rPr>
              <a:t>Boniwell’s</a:t>
            </a:r>
            <a:r>
              <a:rPr lang="en-US" sz="1800" dirty="0">
                <a:effectLst/>
                <a:latin typeface="Calibri" panose="020F0502020204030204" pitchFamily="34" charset="0"/>
                <a:ea typeface="Calibri" panose="020F0502020204030204" pitchFamily="34" charset="0"/>
                <a:cs typeface="Times New Roman" panose="02020603050405020304" pitchFamily="18" charset="0"/>
              </a:rPr>
              <a:t> ACTIONS acronym to organize positive psychology interventions [9], we see that activities and programs that were identified are also limited in scope in terms of what they cover. Most are targeted towards students and on mindfulness and meditation (addressing calming and perhaps nourishing). Going forward, perhaps emphasis should perhaps be given towards supporting the ways in which individuals view and engage with the world, and coping strategies. These factors have been identified by Shonkoff et al. (2021) [10] and the American Psychological Association [11] as key to promoting resilience, including in the face of interpersonal discrimination.</a:t>
            </a:r>
            <a:r>
              <a:rPr lang="en-US" sz="2400" dirty="0">
                <a:effectLst/>
              </a:rPr>
              <a:t> </a:t>
            </a:r>
            <a:r>
              <a:rPr lang="en-US" sz="1800" b="0" dirty="0">
                <a:solidFill>
                  <a:srgbClr val="000000"/>
                </a:solidFill>
                <a:effectLst/>
                <a:latin typeface="Calibri" panose="020F0502020204030204" pitchFamily="34" charset="0"/>
                <a:ea typeface="Times New Roman" panose="02020603050405020304" pitchFamily="18" charset="0"/>
              </a:rPr>
              <a:t> </a:t>
            </a:r>
          </a:p>
          <a:p>
            <a:pPr marL="114300" marR="0" indent="-114300">
              <a:spcBef>
                <a:spcPts val="0"/>
              </a:spcBef>
              <a:spcAft>
                <a:spcPts val="0"/>
              </a:spcAft>
            </a:pPr>
            <a:r>
              <a:rPr lang="en-US" sz="1800" b="0" dirty="0">
                <a:solidFill>
                  <a:srgbClr val="000000"/>
                </a:solidFill>
                <a:effectLst/>
                <a:latin typeface="Calibri" panose="020F0502020204030204" pitchFamily="34" charset="0"/>
                <a:ea typeface="Times New Roman" panose="02020603050405020304" pitchFamily="18" charset="0"/>
              </a:rPr>
              <a:t>____________________________</a:t>
            </a:r>
          </a:p>
          <a:p>
            <a:pPr marL="114300" marR="0" indent="-114300">
              <a:spcBef>
                <a:spcPts val="0"/>
              </a:spcBef>
              <a:spcAft>
                <a:spcPts val="0"/>
              </a:spcAft>
            </a:pPr>
            <a:r>
              <a:rPr lang="en-US" sz="1800" b="0" dirty="0">
                <a:solidFill>
                  <a:srgbClr val="000000"/>
                </a:solidFill>
                <a:effectLst/>
                <a:latin typeface="Calibri" panose="020F0502020204030204" pitchFamily="34" charset="0"/>
                <a:ea typeface="Times New Roman" panose="02020603050405020304" pitchFamily="18" charset="0"/>
              </a:rPr>
              <a:t>[9] Chapter 8 – Positive Psychological Interventions. In: </a:t>
            </a:r>
            <a:r>
              <a:rPr lang="en-US" sz="1800" b="0" dirty="0" err="1">
                <a:solidFill>
                  <a:srgbClr val="000000"/>
                </a:solidFill>
                <a:effectLst/>
                <a:latin typeface="Calibri" panose="020F0502020204030204" pitchFamily="34" charset="0"/>
                <a:ea typeface="Times New Roman" panose="02020603050405020304" pitchFamily="18" charset="0"/>
              </a:rPr>
              <a:t>Boniwell</a:t>
            </a:r>
            <a:r>
              <a:rPr lang="en-US" sz="1800" b="0" dirty="0">
                <a:solidFill>
                  <a:srgbClr val="000000"/>
                </a:solidFill>
                <a:effectLst/>
                <a:latin typeface="Calibri" panose="020F0502020204030204" pitchFamily="34" charset="0"/>
                <a:ea typeface="Times New Roman" panose="02020603050405020304" pitchFamily="18" charset="0"/>
              </a:rPr>
              <a:t> I, </a:t>
            </a:r>
            <a:r>
              <a:rPr lang="en-US" sz="1800" b="0" dirty="0" err="1">
                <a:solidFill>
                  <a:srgbClr val="000000"/>
                </a:solidFill>
                <a:effectLst/>
                <a:latin typeface="Calibri" panose="020F0502020204030204" pitchFamily="34" charset="0"/>
                <a:ea typeface="Times New Roman" panose="02020603050405020304" pitchFamily="18" charset="0"/>
              </a:rPr>
              <a:t>Tunariu</a:t>
            </a:r>
            <a:r>
              <a:rPr lang="en-US" sz="1800" b="0" dirty="0">
                <a:solidFill>
                  <a:srgbClr val="000000"/>
                </a:solidFill>
                <a:effectLst/>
                <a:latin typeface="Calibri" panose="020F0502020204030204" pitchFamily="34" charset="0"/>
                <a:ea typeface="Times New Roman" panose="02020603050405020304" pitchFamily="18" charset="0"/>
              </a:rPr>
              <a:t> AD. </a:t>
            </a:r>
            <a:r>
              <a:rPr lang="en-US" sz="1800" b="0" dirty="0">
                <a:solidFill>
                  <a:srgbClr val="0F1111"/>
                </a:solidFill>
                <a:effectLst/>
                <a:latin typeface="Calibri" panose="020F0502020204030204" pitchFamily="34" charset="0"/>
                <a:ea typeface="Times New Roman" panose="02020603050405020304" pitchFamily="18" charset="0"/>
              </a:rPr>
              <a:t>Positive Psychology: Theory, Research And Applications (2</a:t>
            </a:r>
            <a:r>
              <a:rPr lang="en-US" sz="1800" b="0" baseline="30000" dirty="0">
                <a:solidFill>
                  <a:srgbClr val="0F1111"/>
                </a:solidFill>
                <a:effectLst/>
                <a:latin typeface="Calibri" panose="020F0502020204030204" pitchFamily="34" charset="0"/>
                <a:ea typeface="Times New Roman" panose="02020603050405020304" pitchFamily="18" charset="0"/>
              </a:rPr>
              <a:t>nd</a:t>
            </a:r>
            <a:r>
              <a:rPr lang="en-US" sz="1800" b="0" dirty="0">
                <a:solidFill>
                  <a:srgbClr val="0F1111"/>
                </a:solidFill>
                <a:effectLst/>
                <a:latin typeface="Calibri" panose="020F0502020204030204" pitchFamily="34" charset="0"/>
                <a:ea typeface="Times New Roman" panose="02020603050405020304" pitchFamily="18" charset="0"/>
              </a:rPr>
              <a:t> ed). 2019</a:t>
            </a:r>
          </a:p>
          <a:p>
            <a:pPr marL="114300" marR="0" indent="-114300">
              <a:spcBef>
                <a:spcPts val="0"/>
              </a:spcBef>
              <a:spcAft>
                <a:spcPts val="0"/>
              </a:spcAft>
            </a:pPr>
            <a:r>
              <a:rPr lang="en-US" sz="1800" b="0" dirty="0">
                <a:solidFill>
                  <a:srgbClr val="0F1111"/>
                </a:solidFill>
                <a:effectLst/>
                <a:latin typeface="Calibri" panose="020F0502020204030204" pitchFamily="34" charset="0"/>
                <a:ea typeface="Times New Roman" panose="02020603050405020304" pitchFamily="18" charset="0"/>
              </a:rPr>
              <a:t>[10]</a:t>
            </a:r>
            <a:r>
              <a:rPr lang="en-US" sz="1800" b="1" u="none" dirty="0">
                <a:solidFill>
                  <a:schemeClr val="tx1"/>
                </a:solidFill>
                <a:effectLst/>
                <a:latin typeface="Times New Roman" panose="02020603050405020304" pitchFamily="18" charset="0"/>
                <a:ea typeface="Times New Roman" panose="02020603050405020304" pitchFamily="18" charset="0"/>
                <a:cs typeface="+mn-cs"/>
              </a:rPr>
              <a:t> </a:t>
            </a:r>
            <a:r>
              <a:rPr lang="en-US" sz="1800" u="sng" dirty="0">
                <a:solidFill>
                  <a:srgbClr val="0563C1"/>
                </a:solidFill>
                <a:effectLst/>
                <a:latin typeface="Calibri" panose="020F0502020204030204" pitchFamily="34" charset="0"/>
                <a:ea typeface="Calibri" panose="020F0502020204030204" pitchFamily="34" charset="0"/>
                <a:cs typeface="Times New Roman" panose="02020603050405020304" pitchFamily="18" charset="0"/>
                <a:hlinkClick r:id="rId3"/>
              </a:rPr>
              <a:t>https://www.annualreviews.org/doi/abs/10.1146/annurev-publhealth-090419-101940</a:t>
            </a:r>
            <a:endParaRPr lang="en-US" sz="1800" u="sng" dirty="0">
              <a:solidFill>
                <a:srgbClr val="0563C1"/>
              </a:solidFill>
              <a:effectLst/>
              <a:latin typeface="Calibri" panose="020F0502020204030204" pitchFamily="34" charset="0"/>
              <a:ea typeface="Calibri" panose="020F0502020204030204" pitchFamily="34" charset="0"/>
              <a:cs typeface="Times New Roman" panose="02020603050405020304" pitchFamily="18" charset="0"/>
            </a:endParaRPr>
          </a:p>
          <a:p>
            <a:pPr marL="114300" marR="0" indent="-114300">
              <a:spcBef>
                <a:spcPts val="0"/>
              </a:spcBef>
              <a:spcAft>
                <a:spcPts val="0"/>
              </a:spcAft>
            </a:pPr>
            <a:r>
              <a:rPr lang="en-US" sz="1800" u="sng" dirty="0">
                <a:solidFill>
                  <a:srgbClr val="0563C1"/>
                </a:solidFill>
                <a:effectLst/>
                <a:latin typeface="Calibri" panose="020F0502020204030204" pitchFamily="34" charset="0"/>
                <a:ea typeface="Calibri" panose="020F0502020204030204" pitchFamily="34" charset="0"/>
                <a:cs typeface="Times New Roman" panose="02020603050405020304" pitchFamily="18" charset="0"/>
              </a:rPr>
              <a:t>[11]</a:t>
            </a:r>
            <a:r>
              <a:rPr lang="en-US" sz="1800" dirty="0">
                <a:effectLst/>
                <a:latin typeface="Calibri" panose="020F0502020204030204" pitchFamily="34" charset="0"/>
                <a:ea typeface="Calibri" panose="020F0502020204030204" pitchFamily="34" charset="0"/>
                <a:cs typeface="Times New Roman" panose="02020603050405020304" pitchFamily="18" charset="0"/>
              </a:rPr>
              <a:t> </a:t>
            </a:r>
            <a:r>
              <a:rPr lang="en-US" sz="1800" u="sng" dirty="0">
                <a:solidFill>
                  <a:srgbClr val="0563C1"/>
                </a:solidFill>
                <a:effectLst/>
                <a:latin typeface="Calibri" panose="020F0502020204030204" pitchFamily="34" charset="0"/>
                <a:ea typeface="Calibri" panose="020F0502020204030204" pitchFamily="34" charset="0"/>
                <a:cs typeface="Times New Roman" panose="02020603050405020304" pitchFamily="18" charset="0"/>
                <a:hlinkClick r:id="rId4"/>
              </a:rPr>
              <a:t>https://www.apa.org/topics/resilience</a:t>
            </a:r>
            <a:r>
              <a:rPr lang="en-US" sz="1800" dirty="0">
                <a:effectLst/>
                <a:latin typeface="Calibri" panose="020F0502020204030204" pitchFamily="34" charset="0"/>
                <a:ea typeface="Calibri" panose="020F0502020204030204" pitchFamily="34" charset="0"/>
                <a:cs typeface="Times New Roman" panose="02020603050405020304" pitchFamily="18" charset="0"/>
              </a:rPr>
              <a:t> </a:t>
            </a:r>
          </a:p>
          <a:p>
            <a:endParaRPr lang="en-US" sz="1600" dirty="0">
              <a:solidFill>
                <a:srgbClr val="222222"/>
              </a:solidFill>
              <a:latin typeface="Times New Roman" panose="02020603050405020304" pitchFamily="18" charset="0"/>
              <a:ea typeface="Calibri" panose="020F0502020204030204" pitchFamily="34" charset="0"/>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fld id="{4DA38FF9-FCCE-4A05-9ECC-CDDB651BA488}" type="slidenum">
              <a:rPr lang="en-US" smtClean="0"/>
              <a:t>12</a:t>
            </a:fld>
            <a:endParaRPr lang="en-US"/>
          </a:p>
        </p:txBody>
      </p:sp>
    </p:spTree>
    <p:extLst>
      <p:ext uri="{BB962C8B-B14F-4D97-AF65-F5344CB8AC3E}">
        <p14:creationId xmlns:p14="http://schemas.microsoft.com/office/powerpoint/2010/main" val="120918086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800"/>
              </a:spcAft>
            </a:pPr>
            <a:r>
              <a:rPr lang="en-US" sz="1800" b="1" dirty="0">
                <a:effectLst/>
                <a:latin typeface="Calibri" panose="020F0502020204030204" pitchFamily="34" charset="0"/>
                <a:ea typeface="Calibri" panose="020F0502020204030204" pitchFamily="34" charset="0"/>
                <a:cs typeface="Times New Roman" panose="02020603050405020304" pitchFamily="18" charset="0"/>
              </a:rPr>
              <a:t>Slide 13: The SPH Happiness and Wellness Initiative</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07000"/>
              </a:lnSpc>
              <a:spcBef>
                <a:spcPts val="0"/>
              </a:spcBef>
              <a:spcAft>
                <a:spcPts val="80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At the University of Maryland School of Public Health, the School of Public Health Happiness and Wellness Initiative has evolved. Dr. Robin </a:t>
            </a:r>
            <a:r>
              <a:rPr lang="en-US" sz="1800" dirty="0" err="1">
                <a:effectLst/>
                <a:latin typeface="Calibri" panose="020F0502020204030204" pitchFamily="34" charset="0"/>
                <a:ea typeface="Calibri" panose="020F0502020204030204" pitchFamily="34" charset="0"/>
                <a:cs typeface="Times New Roman" panose="02020603050405020304" pitchFamily="18" charset="0"/>
              </a:rPr>
              <a:t>Puett’s</a:t>
            </a:r>
            <a:r>
              <a:rPr lang="en-US" sz="1800" dirty="0">
                <a:effectLst/>
                <a:latin typeface="Calibri" panose="020F0502020204030204" pitchFamily="34" charset="0"/>
                <a:ea typeface="Calibri" panose="020F0502020204030204" pitchFamily="34" charset="0"/>
                <a:cs typeface="Times New Roman" panose="02020603050405020304" pitchFamily="18" charset="0"/>
              </a:rPr>
              <a:t> course has been offered since Spring 2020 [12]. A webpage was created to share resources [13], and a regular newsletter sent out to thousands of subscribers since early 2020. The School offers weekly meditation, and a colleague sends regular wellness tips to graduate students. Campus offers wellness coaching, a 2-hour Clifton strengths program, stress management consultation, wellness coaching and daily online meditations.</a:t>
            </a:r>
          </a:p>
          <a:p>
            <a:pPr marL="0" marR="0">
              <a:lnSpc>
                <a:spcPct val="107000"/>
              </a:lnSpc>
              <a:spcBef>
                <a:spcPts val="0"/>
              </a:spcBef>
              <a:spcAft>
                <a:spcPts val="80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_______________________________</a:t>
            </a:r>
          </a:p>
          <a:p>
            <a:pPr marL="0" marR="0">
              <a:lnSpc>
                <a:spcPct val="107000"/>
              </a:lnSpc>
              <a:spcBef>
                <a:spcPts val="0"/>
              </a:spcBef>
              <a:spcAft>
                <a:spcPts val="80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[12]</a:t>
            </a:r>
            <a:r>
              <a:rPr lang="en-US" sz="1800" u="none"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a:t>
            </a:r>
            <a:r>
              <a:rPr lang="en-US" sz="1800" u="sng" dirty="0">
                <a:solidFill>
                  <a:srgbClr val="0563C1"/>
                </a:solidFill>
                <a:effectLst/>
                <a:latin typeface="Calibri" panose="020F0502020204030204" pitchFamily="34" charset="0"/>
                <a:ea typeface="Calibri" panose="020F0502020204030204" pitchFamily="34" charset="0"/>
                <a:cs typeface="Times New Roman" panose="02020603050405020304" pitchFamily="18" charset="0"/>
                <a:hlinkClick r:id="rId3"/>
              </a:rPr>
              <a:t>https://sph.umd.edu/news/happiness-effect</a:t>
            </a:r>
            <a:r>
              <a:rPr lang="en-US" sz="1800" dirty="0">
                <a:effectLst/>
                <a:latin typeface="Calibri" panose="020F0502020204030204" pitchFamily="34" charset="0"/>
                <a:ea typeface="Calibri" panose="020F0502020204030204" pitchFamily="34" charset="0"/>
                <a:cs typeface="Times New Roman" panose="02020603050405020304" pitchFamily="18" charset="0"/>
              </a:rPr>
              <a:t> </a:t>
            </a:r>
          </a:p>
          <a:p>
            <a:pPr marL="0" marR="0">
              <a:lnSpc>
                <a:spcPct val="107000"/>
              </a:lnSpc>
              <a:spcBef>
                <a:spcPts val="0"/>
              </a:spcBef>
              <a:spcAft>
                <a:spcPts val="80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[13]</a:t>
            </a:r>
            <a:r>
              <a:rPr lang="en-US" sz="1800" u="none"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a:t>
            </a:r>
            <a:r>
              <a:rPr lang="en-US" sz="1800" u="sng" dirty="0">
                <a:solidFill>
                  <a:srgbClr val="0563C1"/>
                </a:solidFill>
                <a:effectLst/>
                <a:latin typeface="Calibri" panose="020F0502020204030204" pitchFamily="34" charset="0"/>
                <a:ea typeface="Calibri" panose="020F0502020204030204" pitchFamily="34" charset="0"/>
                <a:cs typeface="Times New Roman" panose="02020603050405020304" pitchFamily="18" charset="0"/>
                <a:hlinkClick r:id="rId4"/>
              </a:rPr>
              <a:t>https://sph.umd.edu/about/sph-happiness-and-wellness-initiative</a:t>
            </a:r>
            <a:r>
              <a:rPr lang="en-US" sz="1800" dirty="0">
                <a:effectLst/>
                <a:latin typeface="Calibri" panose="020F0502020204030204" pitchFamily="34" charset="0"/>
                <a:ea typeface="Calibri" panose="020F0502020204030204" pitchFamily="34" charset="0"/>
                <a:cs typeface="Times New Roman" panose="02020603050405020304" pitchFamily="18" charset="0"/>
              </a:rPr>
              <a:t> </a:t>
            </a:r>
          </a:p>
          <a:p>
            <a:endParaRPr lang="en-US" dirty="0"/>
          </a:p>
        </p:txBody>
      </p:sp>
      <p:sp>
        <p:nvSpPr>
          <p:cNvPr id="4" name="Slide Number Placeholder 3"/>
          <p:cNvSpPr>
            <a:spLocks noGrp="1"/>
          </p:cNvSpPr>
          <p:nvPr>
            <p:ph type="sldNum" sz="quarter" idx="5"/>
          </p:nvPr>
        </p:nvSpPr>
        <p:spPr>
          <a:xfrm>
            <a:off x="3712028" y="6200775"/>
            <a:ext cx="2971800" cy="458787"/>
          </a:xfrm>
        </p:spPr>
        <p:txBody>
          <a:bodyPr/>
          <a:lstStyle/>
          <a:p>
            <a:fld id="{4DA38FF9-FCCE-4A05-9ECC-CDDB651BA488}" type="slidenum">
              <a:rPr lang="en-US" smtClean="0"/>
              <a:t>13</a:t>
            </a:fld>
            <a:endParaRPr lang="en-US"/>
          </a:p>
        </p:txBody>
      </p:sp>
    </p:spTree>
    <p:extLst>
      <p:ext uri="{BB962C8B-B14F-4D97-AF65-F5344CB8AC3E}">
        <p14:creationId xmlns:p14="http://schemas.microsoft.com/office/powerpoint/2010/main" val="316897435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800"/>
              </a:spcAft>
            </a:pPr>
            <a:r>
              <a:rPr lang="en-US" sz="1800" b="1" dirty="0">
                <a:effectLst/>
                <a:latin typeface="Calibri" panose="020F0502020204030204" pitchFamily="34" charset="0"/>
                <a:ea typeface="Calibri" panose="020F0502020204030204" pitchFamily="34" charset="0"/>
                <a:cs typeface="Times New Roman" panose="02020603050405020304" pitchFamily="18" charset="0"/>
              </a:rPr>
              <a:t>Slide 14: Conclusions</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07000"/>
              </a:lnSpc>
              <a:spcBef>
                <a:spcPts val="0"/>
              </a:spcBef>
              <a:spcAft>
                <a:spcPts val="80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In conclusion, strategies to increase happiness and wellbeing among public health students, faculty and staff are rarely published. Efforts to support physical, mental and social wellbeing for this community should be evaluated and findings shared.</a:t>
            </a:r>
          </a:p>
        </p:txBody>
      </p:sp>
      <p:sp>
        <p:nvSpPr>
          <p:cNvPr id="4" name="Slide Number Placeholder 3"/>
          <p:cNvSpPr>
            <a:spLocks noGrp="1"/>
          </p:cNvSpPr>
          <p:nvPr>
            <p:ph type="sldNum" sz="quarter" idx="5"/>
          </p:nvPr>
        </p:nvSpPr>
        <p:spPr/>
        <p:txBody>
          <a:bodyPr/>
          <a:lstStyle/>
          <a:p>
            <a:fld id="{4DA38FF9-FCCE-4A05-9ECC-CDDB651BA488}" type="slidenum">
              <a:rPr lang="en-US" smtClean="0"/>
              <a:t>14</a:t>
            </a:fld>
            <a:endParaRPr lang="en-US"/>
          </a:p>
        </p:txBody>
      </p:sp>
    </p:spTree>
    <p:extLst>
      <p:ext uri="{BB962C8B-B14F-4D97-AF65-F5344CB8AC3E}">
        <p14:creationId xmlns:p14="http://schemas.microsoft.com/office/powerpoint/2010/main" val="396865193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4DA38FF9-FCCE-4A05-9ECC-CDDB651BA488}" type="slidenum">
              <a:rPr lang="en-US" smtClean="0"/>
              <a:t>15</a:t>
            </a:fld>
            <a:endParaRPr lang="en-US"/>
          </a:p>
        </p:txBody>
      </p:sp>
    </p:spTree>
    <p:extLst>
      <p:ext uri="{BB962C8B-B14F-4D97-AF65-F5344CB8AC3E}">
        <p14:creationId xmlns:p14="http://schemas.microsoft.com/office/powerpoint/2010/main" val="271220920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800"/>
              </a:spcAft>
            </a:pPr>
            <a:r>
              <a:rPr lang="en-US" sz="1800" b="1" dirty="0">
                <a:effectLst/>
                <a:latin typeface="Calibri" panose="020F0502020204030204" pitchFamily="34" charset="0"/>
                <a:ea typeface="Calibri" panose="020F0502020204030204" pitchFamily="34" charset="0"/>
                <a:cs typeface="Times New Roman" panose="02020603050405020304" pitchFamily="18" charset="0"/>
              </a:rPr>
              <a:t>Slide 2: Background &amp; Aims</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r>
              <a:rPr lang="en-US" sz="1800" dirty="0">
                <a:effectLst/>
                <a:latin typeface="Calibri" panose="020F0502020204030204" pitchFamily="34" charset="0"/>
                <a:ea typeface="Calibri" panose="020F0502020204030204" pitchFamily="34" charset="0"/>
                <a:cs typeface="Times New Roman" panose="02020603050405020304" pitchFamily="18" charset="0"/>
              </a:rPr>
              <a:t>Prior to the pandemic, it was thought that as many as one out of three undergraduate students suffered from depression [2], and rates of depression and anxiety were at least that high or higher among graduate students [3]. Although public health schools equip students with skills to promote and protect health, little is known about what is provided to support the physical, mental and social wellbeing of students, faculty and staff in academic public health. Our aim was therefore to perform a literature review to find programs, interventions, strategies and tools that could be applied to public health students, staff and faculty.</a:t>
            </a:r>
            <a:r>
              <a:rPr lang="en-US" dirty="0">
                <a:effectLst/>
              </a:rPr>
              <a:t> </a:t>
            </a:r>
            <a:endParaRPr lang="en-US" sz="1800" dirty="0">
              <a:solidFill>
                <a:srgbClr val="000000"/>
              </a:solidFill>
              <a:effectLst/>
              <a:latin typeface="Calibri" panose="020F0502020204030204" pitchFamily="34" charset="0"/>
            </a:endParaRPr>
          </a:p>
          <a:p>
            <a:r>
              <a:rPr lang="en-US" sz="1800" dirty="0">
                <a:solidFill>
                  <a:srgbClr val="000000"/>
                </a:solidFill>
                <a:effectLst/>
                <a:latin typeface="Calibri" panose="020F0502020204030204" pitchFamily="34" charset="0"/>
              </a:rPr>
              <a:t>____________________________</a:t>
            </a:r>
          </a:p>
          <a:p>
            <a:r>
              <a:rPr lang="en-US" sz="1800" dirty="0">
                <a:solidFill>
                  <a:srgbClr val="000000"/>
                </a:solidFill>
                <a:effectLst/>
                <a:latin typeface="Calibri" panose="020F0502020204030204" pitchFamily="34" charset="0"/>
              </a:rPr>
              <a:t>[2] Ibrahim AK, Kelly SJ, Adams CE, </a:t>
            </a:r>
            <a:r>
              <a:rPr lang="en-US" sz="1800" dirty="0" err="1">
                <a:solidFill>
                  <a:srgbClr val="000000"/>
                </a:solidFill>
                <a:effectLst/>
                <a:latin typeface="Calibri" panose="020F0502020204030204" pitchFamily="34" charset="0"/>
              </a:rPr>
              <a:t>Glazebrook</a:t>
            </a:r>
            <a:r>
              <a:rPr lang="en-US" sz="1800" dirty="0">
                <a:solidFill>
                  <a:srgbClr val="000000"/>
                </a:solidFill>
                <a:effectLst/>
                <a:latin typeface="Calibri" panose="020F0502020204030204" pitchFamily="34" charset="0"/>
              </a:rPr>
              <a:t> C. A systematic review of studies of depression prevalence in university students. J </a:t>
            </a:r>
            <a:r>
              <a:rPr lang="en-US" sz="1800" dirty="0" err="1">
                <a:solidFill>
                  <a:srgbClr val="000000"/>
                </a:solidFill>
                <a:effectLst/>
                <a:latin typeface="Calibri" panose="020F0502020204030204" pitchFamily="34" charset="0"/>
              </a:rPr>
              <a:t>Psychiatr</a:t>
            </a:r>
            <a:r>
              <a:rPr lang="en-US" sz="1800" dirty="0">
                <a:solidFill>
                  <a:srgbClr val="000000"/>
                </a:solidFill>
                <a:effectLst/>
                <a:latin typeface="Calibri" panose="020F0502020204030204" pitchFamily="34" charset="0"/>
              </a:rPr>
              <a:t> Res. 2013 Mar;47(3):391-400. </a:t>
            </a:r>
          </a:p>
          <a:p>
            <a:r>
              <a:rPr lang="en-US" sz="1800" dirty="0">
                <a:solidFill>
                  <a:srgbClr val="000000"/>
                </a:solidFill>
                <a:effectLst/>
                <a:latin typeface="Calibri" panose="020F0502020204030204" pitchFamily="34" charset="0"/>
              </a:rPr>
              <a:t>[3] </a:t>
            </a:r>
            <a:r>
              <a:rPr lang="en-US" sz="1800" u="sng" dirty="0">
                <a:solidFill>
                  <a:srgbClr val="0563C1"/>
                </a:solidFill>
                <a:effectLst/>
                <a:latin typeface="Calibri" panose="020F0502020204030204" pitchFamily="34" charset="0"/>
                <a:ea typeface="Calibri" panose="020F0502020204030204" pitchFamily="34" charset="0"/>
                <a:cs typeface="Calibri" panose="020F0502020204030204" pitchFamily="34" charset="0"/>
                <a:hlinkClick r:id="rId3"/>
              </a:rPr>
              <a:t>https://www.insidehighered.com/news/2015/04/22/berkeley-study-finds-high-levels-depression-among-graduate-students</a:t>
            </a:r>
            <a:r>
              <a:rPr lang="en-US" sz="1800" u="sng" dirty="0">
                <a:solidFill>
                  <a:srgbClr val="0563C1"/>
                </a:solidFill>
                <a:effectLst/>
                <a:latin typeface="Calibri" panose="020F0502020204030204" pitchFamily="34" charset="0"/>
                <a:ea typeface="Calibri" panose="020F0502020204030204" pitchFamily="34" charset="0"/>
                <a:cs typeface="Calibri" panose="020F0502020204030204" pitchFamily="34" charset="0"/>
              </a:rPr>
              <a:t>; </a:t>
            </a:r>
            <a:r>
              <a:rPr lang="en-US" sz="1800" u="sng" dirty="0">
                <a:solidFill>
                  <a:srgbClr val="0563C1"/>
                </a:solidFill>
                <a:effectLst/>
                <a:latin typeface="Calibri" panose="020F0502020204030204" pitchFamily="34" charset="0"/>
                <a:ea typeface="Calibri" panose="020F0502020204030204" pitchFamily="34" charset="0"/>
                <a:cs typeface="Calibri" panose="020F0502020204030204" pitchFamily="34" charset="0"/>
                <a:hlinkClick r:id="rId4"/>
              </a:rPr>
              <a:t>https://www.thecrimson.com/article/2018/11/30/huhs-depression-survey-grad-students/</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4DA38FF9-FCCE-4A05-9ECC-CDDB651BA488}" type="slidenum">
              <a:rPr lang="en-US" smtClean="0"/>
              <a:t>2</a:t>
            </a:fld>
            <a:endParaRPr lang="en-US"/>
          </a:p>
        </p:txBody>
      </p:sp>
    </p:spTree>
    <p:extLst>
      <p:ext uri="{BB962C8B-B14F-4D97-AF65-F5344CB8AC3E}">
        <p14:creationId xmlns:p14="http://schemas.microsoft.com/office/powerpoint/2010/main" val="395548903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800"/>
              </a:spcAft>
            </a:pPr>
            <a:r>
              <a:rPr lang="en-US" sz="1800" b="1" dirty="0">
                <a:effectLst/>
                <a:latin typeface="Calibri" panose="020F0502020204030204" pitchFamily="34" charset="0"/>
                <a:ea typeface="Calibri" panose="020F0502020204030204" pitchFamily="34" charset="0"/>
                <a:cs typeface="Times New Roman" panose="02020603050405020304" pitchFamily="18" charset="0"/>
              </a:rPr>
              <a:t>Slide 3: Key Definitions</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07000"/>
              </a:lnSpc>
              <a:spcBef>
                <a:spcPts val="0"/>
              </a:spcBef>
              <a:spcAft>
                <a:spcPts val="80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Positive psychology and mindfulness can contribute to the preparation of public health students to protect and improve the health of people and their communities, but also promote their own personal wellbeing and mental health. The World Health Organization defines health as complete physical, mental and social wellbeing and not merely the absence of disease and infirmity [4].</a:t>
            </a:r>
          </a:p>
          <a:p>
            <a:r>
              <a:rPr lang="en-US" dirty="0"/>
              <a:t>_________________________________</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[4] </a:t>
            </a:r>
            <a:r>
              <a:rPr lang="en-US" sz="1200" u="sng" dirty="0">
                <a:solidFill>
                  <a:srgbClr val="0563C1"/>
                </a:solidFill>
                <a:effectLst/>
                <a:latin typeface="Calibri" panose="020F0502020204030204" pitchFamily="34" charset="0"/>
                <a:ea typeface="Calibri" panose="020F0502020204030204" pitchFamily="34" charset="0"/>
                <a:cs typeface="Times New Roman" panose="02020603050405020304" pitchFamily="18" charset="0"/>
                <a:hlinkClick r:id="rId3"/>
              </a:rPr>
              <a:t>https://www.who.int/about/governance/constitution</a:t>
            </a:r>
            <a:r>
              <a:rPr lang="en-US" sz="1200" dirty="0">
                <a:effectLst/>
                <a:latin typeface="Calibri" panose="020F0502020204030204" pitchFamily="34" charset="0"/>
                <a:ea typeface="Calibri" panose="020F0502020204030204" pitchFamily="34" charset="0"/>
                <a:cs typeface="Times New Roman" panose="02020603050405020304" pitchFamily="18" charset="0"/>
              </a:rPr>
              <a:t> </a:t>
            </a:r>
            <a:endParaRPr lang="en-US" dirty="0"/>
          </a:p>
          <a:p>
            <a:endParaRPr lang="en-US" dirty="0"/>
          </a:p>
        </p:txBody>
      </p:sp>
      <p:sp>
        <p:nvSpPr>
          <p:cNvPr id="4" name="Slide Number Placeholder 3"/>
          <p:cNvSpPr>
            <a:spLocks noGrp="1"/>
          </p:cNvSpPr>
          <p:nvPr>
            <p:ph type="sldNum" sz="quarter" idx="5"/>
          </p:nvPr>
        </p:nvSpPr>
        <p:spPr/>
        <p:txBody>
          <a:bodyPr/>
          <a:lstStyle/>
          <a:p>
            <a:fld id="{4DA38FF9-FCCE-4A05-9ECC-CDDB651BA488}" type="slidenum">
              <a:rPr lang="en-US" smtClean="0"/>
              <a:t>3</a:t>
            </a:fld>
            <a:endParaRPr lang="en-US"/>
          </a:p>
        </p:txBody>
      </p:sp>
    </p:spTree>
    <p:extLst>
      <p:ext uri="{BB962C8B-B14F-4D97-AF65-F5344CB8AC3E}">
        <p14:creationId xmlns:p14="http://schemas.microsoft.com/office/powerpoint/2010/main" val="204025270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800"/>
              </a:spcAft>
            </a:pPr>
            <a:r>
              <a:rPr lang="en-US" sz="1800" b="1" dirty="0">
                <a:effectLst/>
                <a:latin typeface="Calibri" panose="020F0502020204030204" pitchFamily="34" charset="0"/>
                <a:ea typeface="Calibri" panose="020F0502020204030204" pitchFamily="34" charset="0"/>
                <a:cs typeface="Times New Roman" panose="02020603050405020304" pitchFamily="18" charset="0"/>
              </a:rPr>
              <a:t>Slide 4: Methods</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07000"/>
              </a:lnSpc>
              <a:spcBef>
                <a:spcPts val="0"/>
              </a:spcBef>
              <a:spcAft>
                <a:spcPts val="80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Our review of 13 databases was disappointing in 2019, and again in January of this year. Search terms were broad, and most records related to nurses or physicians. Although 194 articles focused on some aspect of public health, only 1 described evaluation results of an intervention in academic public health. So, we added two new pieces to our search: 1) review of websites for all 68 accredited Schools of Public Health in the United States [5], and 2) review of abstracts from the 2020 and 2021 American Public Health Association annual meetings. </a:t>
            </a:r>
          </a:p>
          <a:p>
            <a:pPr marL="57150" marR="0" indent="-57150">
              <a:spcBef>
                <a:spcPts val="0"/>
              </a:spcBef>
              <a:spcAft>
                <a:spcPts val="0"/>
              </a:spcAft>
            </a:pPr>
            <a:endParaRPr lang="en-US" sz="1800" dirty="0">
              <a:effectLst/>
              <a:latin typeface="Calibri" panose="020F0502020204030204" pitchFamily="34" charset="0"/>
              <a:ea typeface="Calibri" panose="020F0502020204030204" pitchFamily="34" charset="0"/>
              <a:cs typeface="Calibri" panose="020F0502020204030204" pitchFamily="34" charset="0"/>
            </a:endParaRPr>
          </a:p>
          <a:p>
            <a:pPr marL="57150" marR="0" indent="-57150">
              <a:spcBef>
                <a:spcPts val="0"/>
              </a:spcBef>
              <a:spcAft>
                <a:spcPts val="0"/>
              </a:spcAft>
            </a:pPr>
            <a:r>
              <a:rPr lang="en-US" sz="1800" dirty="0">
                <a:effectLst/>
                <a:latin typeface="Calibri" panose="020F0502020204030204" pitchFamily="34" charset="0"/>
                <a:ea typeface="Calibri" panose="020F0502020204030204" pitchFamily="34" charset="0"/>
                <a:cs typeface="Calibri" panose="020F0502020204030204" pitchFamily="34" charset="0"/>
              </a:rPr>
              <a:t>____________________________</a:t>
            </a:r>
          </a:p>
          <a:p>
            <a:pPr marL="57150" marR="0" indent="-57150">
              <a:spcBef>
                <a:spcPts val="0"/>
              </a:spcBef>
              <a:spcAft>
                <a:spcPts val="0"/>
              </a:spcAft>
            </a:pPr>
            <a:r>
              <a:rPr lang="en-US" sz="1800" dirty="0">
                <a:effectLst/>
                <a:latin typeface="Calibri" panose="020F0502020204030204" pitchFamily="34" charset="0"/>
                <a:ea typeface="Calibri" panose="020F0502020204030204" pitchFamily="34" charset="0"/>
                <a:cs typeface="Calibri" panose="020F0502020204030204" pitchFamily="34" charset="0"/>
              </a:rPr>
              <a:t>[5] See </a:t>
            </a:r>
            <a:r>
              <a:rPr lang="en-US" sz="1800" u="sng" dirty="0">
                <a:solidFill>
                  <a:srgbClr val="0563C1"/>
                </a:solidFill>
                <a:effectLst/>
                <a:latin typeface="Calibri" panose="020F0502020204030204" pitchFamily="34" charset="0"/>
                <a:ea typeface="Calibri" panose="020F0502020204030204" pitchFamily="34" charset="0"/>
                <a:cs typeface="Calibri" panose="020F0502020204030204" pitchFamily="34" charset="0"/>
                <a:hlinkClick r:id="rId3"/>
              </a:rPr>
              <a:t>https://ceph.org/about/org-info/who-we-accredit/accredited/#programs</a:t>
            </a:r>
            <a:r>
              <a:rPr lang="en-US" sz="1800" dirty="0">
                <a:effectLst/>
                <a:latin typeface="Calibri" panose="020F0502020204030204" pitchFamily="34" charset="0"/>
                <a:ea typeface="Calibri" panose="020F0502020204030204" pitchFamily="34" charset="0"/>
                <a:cs typeface="Calibri" panose="020F0502020204030204" pitchFamily="34" charset="0"/>
              </a:rPr>
              <a:t> for list of accredited Schools of Public Health </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en-US" dirty="0"/>
          </a:p>
          <a:p>
            <a:endParaRPr lang="en-US" dirty="0"/>
          </a:p>
        </p:txBody>
      </p:sp>
      <p:sp>
        <p:nvSpPr>
          <p:cNvPr id="4" name="Slide Number Placeholder 3"/>
          <p:cNvSpPr>
            <a:spLocks noGrp="1"/>
          </p:cNvSpPr>
          <p:nvPr>
            <p:ph type="sldNum" sz="quarter" idx="5"/>
          </p:nvPr>
        </p:nvSpPr>
        <p:spPr/>
        <p:txBody>
          <a:bodyPr/>
          <a:lstStyle/>
          <a:p>
            <a:fld id="{4DA38FF9-FCCE-4A05-9ECC-CDDB651BA488}" type="slidenum">
              <a:rPr lang="en-US" smtClean="0"/>
              <a:t>4</a:t>
            </a:fld>
            <a:endParaRPr lang="en-US"/>
          </a:p>
        </p:txBody>
      </p:sp>
    </p:spTree>
    <p:extLst>
      <p:ext uri="{BB962C8B-B14F-4D97-AF65-F5344CB8AC3E}">
        <p14:creationId xmlns:p14="http://schemas.microsoft.com/office/powerpoint/2010/main" val="194633037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800"/>
              </a:spcAft>
            </a:pPr>
            <a:r>
              <a:rPr lang="en-US" sz="1800" b="1" dirty="0">
                <a:effectLst/>
                <a:latin typeface="Calibri" panose="020F0502020204030204" pitchFamily="34" charset="0"/>
                <a:ea typeface="Calibri" panose="020F0502020204030204" pitchFamily="34" charset="0"/>
                <a:cs typeface="Times New Roman" panose="02020603050405020304" pitchFamily="18" charset="0"/>
              </a:rPr>
              <a:t>Slide 5: Example from our literature review</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57150" marR="0" indent="-57150">
              <a:spcBef>
                <a:spcPts val="0"/>
              </a:spcBef>
              <a:spcAft>
                <a:spcPts val="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one example from the literature review described 4 years of results from New Mexico State University’s undergraduate public health practice-based teaching course that was part of the Exercise in Medicine on campus [6]. Two themes were identified from student evaluations. Of particular interest was the 2</a:t>
            </a:r>
            <a:r>
              <a:rPr lang="en-US" sz="1800" baseline="30000" dirty="0">
                <a:effectLst/>
                <a:latin typeface="Calibri" panose="020F0502020204030204" pitchFamily="34" charset="0"/>
                <a:ea typeface="Calibri" panose="020F0502020204030204" pitchFamily="34" charset="0"/>
                <a:cs typeface="Times New Roman" panose="02020603050405020304" pitchFamily="18" charset="0"/>
              </a:rPr>
              <a:t>nd</a:t>
            </a:r>
            <a:r>
              <a:rPr lang="en-US" sz="1800" dirty="0">
                <a:effectLst/>
                <a:latin typeface="Calibri" panose="020F0502020204030204" pitchFamily="34" charset="0"/>
                <a:ea typeface="Calibri" panose="020F0502020204030204" pitchFamily="34" charset="0"/>
                <a:cs typeface="Times New Roman" panose="02020603050405020304" pitchFamily="18" charset="0"/>
              </a:rPr>
              <a:t> theme—maintenance and relationships. One example quote: “I was able to reach out to people without the fear of rejection.” Learning how to build and maintain relationships is an important part of public health.</a:t>
            </a:r>
          </a:p>
          <a:p>
            <a:pPr marL="57150" marR="0" indent="-57150">
              <a:spcBef>
                <a:spcPts val="0"/>
              </a:spcBef>
              <a:spcAft>
                <a:spcPts val="0"/>
              </a:spcAft>
            </a:pPr>
            <a:r>
              <a:rPr lang="en-US" sz="1800" dirty="0">
                <a:effectLst/>
                <a:latin typeface="Calibri" panose="020F0502020204030204" pitchFamily="34" charset="0"/>
                <a:cs typeface="Times New Roman" panose="02020603050405020304" pitchFamily="18" charset="0"/>
              </a:rPr>
              <a:t>_______________________</a:t>
            </a:r>
          </a:p>
          <a:p>
            <a:pPr marL="57150" marR="0" indent="-57150">
              <a:spcBef>
                <a:spcPts val="0"/>
              </a:spcBef>
              <a:spcAft>
                <a:spcPts val="0"/>
              </a:spcAft>
            </a:pPr>
            <a:r>
              <a:rPr lang="en-US" sz="1800" dirty="0">
                <a:effectLst/>
                <a:latin typeface="Calibri" panose="020F0502020204030204" pitchFamily="34" charset="0"/>
                <a:cs typeface="Times New Roman" panose="02020603050405020304" pitchFamily="18" charset="0"/>
              </a:rPr>
              <a:t>[6] </a:t>
            </a:r>
            <a:r>
              <a:rPr lang="en-US" dirty="0">
                <a:effectLst/>
              </a:rPr>
              <a:t> </a:t>
            </a:r>
            <a:r>
              <a:rPr lang="en-US" sz="1800" u="sng" dirty="0">
                <a:solidFill>
                  <a:srgbClr val="0563C1"/>
                </a:solidFill>
                <a:effectLst/>
                <a:latin typeface="Calibri" panose="020F0502020204030204" pitchFamily="34" charset="0"/>
                <a:ea typeface="Calibri" panose="020F0502020204030204" pitchFamily="34" charset="0"/>
                <a:cs typeface="Times New Roman" panose="02020603050405020304" pitchFamily="18" charset="0"/>
                <a:hlinkClick r:id="rId3"/>
              </a:rPr>
              <a:t>https://journals.sagepub.com/doi/full/10.1177/2373379920935460</a:t>
            </a:r>
            <a:r>
              <a:rPr lang="en-US" sz="1800" dirty="0">
                <a:effectLst/>
                <a:latin typeface="Calibri" panose="020F0502020204030204" pitchFamily="34" charset="0"/>
                <a:ea typeface="Calibri" panose="020F0502020204030204" pitchFamily="34" charset="0"/>
                <a:cs typeface="Times New Roman" panose="02020603050405020304" pitchFamily="18" charset="0"/>
              </a:rPr>
              <a:t> </a:t>
            </a:r>
          </a:p>
          <a:p>
            <a:pPr marL="285750" indent="-285750">
              <a:buFont typeface="Arial" panose="020B0604020202020204" pitchFamily="34" charset="0"/>
              <a:buChar char="•"/>
            </a:pPr>
            <a:endParaRPr lang="en-US" dirty="0"/>
          </a:p>
        </p:txBody>
      </p:sp>
      <p:sp>
        <p:nvSpPr>
          <p:cNvPr id="4" name="Slide Number Placeholder 3"/>
          <p:cNvSpPr>
            <a:spLocks noGrp="1"/>
          </p:cNvSpPr>
          <p:nvPr>
            <p:ph type="sldNum" sz="quarter" idx="5"/>
          </p:nvPr>
        </p:nvSpPr>
        <p:spPr/>
        <p:txBody>
          <a:bodyPr/>
          <a:lstStyle/>
          <a:p>
            <a:fld id="{4DA38FF9-FCCE-4A05-9ECC-CDDB651BA488}" type="slidenum">
              <a:rPr lang="en-US" smtClean="0"/>
              <a:t>5</a:t>
            </a:fld>
            <a:endParaRPr lang="en-US"/>
          </a:p>
        </p:txBody>
      </p:sp>
    </p:spTree>
    <p:extLst>
      <p:ext uri="{BB962C8B-B14F-4D97-AF65-F5344CB8AC3E}">
        <p14:creationId xmlns:p14="http://schemas.microsoft.com/office/powerpoint/2010/main" val="97784803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800"/>
              </a:spcAft>
            </a:pPr>
            <a:r>
              <a:rPr lang="en-US" sz="1800" b="1" dirty="0">
                <a:effectLst/>
                <a:latin typeface="Calibri" panose="020F0502020204030204" pitchFamily="34" charset="0"/>
                <a:ea typeface="Calibri" panose="020F0502020204030204" pitchFamily="34" charset="0"/>
                <a:cs typeface="Times New Roman" panose="02020603050405020304" pitchFamily="18" charset="0"/>
              </a:rPr>
              <a:t>Slide 6: Key words searched</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07000"/>
              </a:lnSpc>
              <a:spcBef>
                <a:spcPts val="0"/>
              </a:spcBef>
              <a:spcAft>
                <a:spcPts val="80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Shown on this slide are key words used for the per reviewed search. In bold are the words used for the search of School of Public Health websites. Wellness and mindfulness were the most commonly used terms for websites belonging to Schools of Public Health and their respective campuses.</a:t>
            </a:r>
          </a:p>
        </p:txBody>
      </p:sp>
      <p:sp>
        <p:nvSpPr>
          <p:cNvPr id="4" name="Slide Number Placeholder 3"/>
          <p:cNvSpPr>
            <a:spLocks noGrp="1"/>
          </p:cNvSpPr>
          <p:nvPr>
            <p:ph type="sldNum" sz="quarter" idx="5"/>
          </p:nvPr>
        </p:nvSpPr>
        <p:spPr/>
        <p:txBody>
          <a:bodyPr/>
          <a:lstStyle/>
          <a:p>
            <a:fld id="{4DA38FF9-FCCE-4A05-9ECC-CDDB651BA488}" type="slidenum">
              <a:rPr lang="en-US" smtClean="0"/>
              <a:t>6</a:t>
            </a:fld>
            <a:endParaRPr lang="en-US"/>
          </a:p>
        </p:txBody>
      </p:sp>
    </p:spTree>
    <p:extLst>
      <p:ext uri="{BB962C8B-B14F-4D97-AF65-F5344CB8AC3E}">
        <p14:creationId xmlns:p14="http://schemas.microsoft.com/office/powerpoint/2010/main" val="297394277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800"/>
              </a:spcAft>
            </a:pPr>
            <a:r>
              <a:rPr lang="en-US" sz="1800" b="1" dirty="0">
                <a:effectLst/>
                <a:latin typeface="Calibri" panose="020F0502020204030204" pitchFamily="34" charset="0"/>
                <a:ea typeface="Calibri" panose="020F0502020204030204" pitchFamily="34" charset="0"/>
                <a:cs typeface="Times New Roman" panose="02020603050405020304" pitchFamily="18" charset="0"/>
              </a:rPr>
              <a:t>Slide 7: Challenges during the search</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07000"/>
              </a:lnSpc>
              <a:spcBef>
                <a:spcPts val="0"/>
              </a:spcBef>
              <a:spcAft>
                <a:spcPts val="80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A common theme when searching accredited School of Public health websites is that related academic programs, courses and other resources are not easy to find. Shown here is a screenshot of what current students would find at Harvard’s School of Public Health website – nowhere does Harvard’s Center for Health and Happiness appear.</a:t>
            </a:r>
          </a:p>
        </p:txBody>
      </p:sp>
      <p:sp>
        <p:nvSpPr>
          <p:cNvPr id="4" name="Slide Number Placeholder 3"/>
          <p:cNvSpPr>
            <a:spLocks noGrp="1"/>
          </p:cNvSpPr>
          <p:nvPr>
            <p:ph type="sldNum" sz="quarter" idx="5"/>
          </p:nvPr>
        </p:nvSpPr>
        <p:spPr/>
        <p:txBody>
          <a:bodyPr/>
          <a:lstStyle/>
          <a:p>
            <a:fld id="{4DA38FF9-FCCE-4A05-9ECC-CDDB651BA488}" type="slidenum">
              <a:rPr lang="en-US" smtClean="0"/>
              <a:t>7</a:t>
            </a:fld>
            <a:endParaRPr lang="en-US"/>
          </a:p>
        </p:txBody>
      </p:sp>
    </p:spTree>
    <p:extLst>
      <p:ext uri="{BB962C8B-B14F-4D97-AF65-F5344CB8AC3E}">
        <p14:creationId xmlns:p14="http://schemas.microsoft.com/office/powerpoint/2010/main" val="271943010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457200" marR="0" indent="-457200">
              <a:lnSpc>
                <a:spcPct val="107000"/>
              </a:lnSpc>
              <a:spcBef>
                <a:spcPts val="0"/>
              </a:spcBef>
              <a:spcAft>
                <a:spcPts val="800"/>
              </a:spcAft>
            </a:pPr>
            <a:r>
              <a:rPr lang="en-US" sz="1800" b="1" dirty="0">
                <a:effectLst/>
                <a:latin typeface="Calibri" panose="020F0502020204030204" pitchFamily="34" charset="0"/>
                <a:ea typeface="Calibri" panose="020F0502020204030204" pitchFamily="34" charset="0"/>
                <a:cs typeface="Times New Roman" panose="02020603050405020304" pitchFamily="18" charset="0"/>
              </a:rPr>
              <a:t>Slide 8: Limited evaluation of activities to support wellbeing of public health professional students, staff, and/or faculty</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07000"/>
              </a:lnSpc>
              <a:spcBef>
                <a:spcPts val="0"/>
              </a:spcBef>
              <a:spcAft>
                <a:spcPts val="80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Reviewing APHA abstracts for the years 2020 and 2021 uncovered 2 programs that had been evaluated: 1) an 8-week MBSR program at the University of Pennsylvania for undergraduate and graduate students [7] and a 6-week virtual Tai Chi and Qigong intervention for older university employees [8]. Both programs showed an improvement in sleep quality amongst participants. The MBSR program additionally showed significant improvements in mindfulness, satisfaction with life, psychological distress, and perceived stress.</a:t>
            </a:r>
          </a:p>
          <a:p>
            <a:pPr marL="0" marR="0">
              <a:lnSpc>
                <a:spcPct val="107000"/>
              </a:lnSpc>
              <a:spcBef>
                <a:spcPts val="0"/>
              </a:spcBef>
              <a:spcAft>
                <a:spcPts val="80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__________________________________</a:t>
            </a:r>
          </a:p>
          <a:p>
            <a:pPr marL="0" marR="0">
              <a:lnSpc>
                <a:spcPct val="107000"/>
              </a:lnSpc>
              <a:spcBef>
                <a:spcPts val="0"/>
              </a:spcBef>
              <a:spcAft>
                <a:spcPts val="80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[7]</a:t>
            </a:r>
            <a:r>
              <a:rPr lang="en-US" sz="1800" u="none"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a:t>
            </a:r>
            <a:r>
              <a:rPr lang="en-US" sz="1800" u="sng" dirty="0">
                <a:solidFill>
                  <a:srgbClr val="0563C1"/>
                </a:solidFill>
                <a:effectLst/>
                <a:latin typeface="Calibri" panose="020F0502020204030204" pitchFamily="34" charset="0"/>
                <a:ea typeface="Calibri" panose="020F0502020204030204" pitchFamily="34" charset="0"/>
                <a:cs typeface="Times New Roman" panose="02020603050405020304" pitchFamily="18" charset="0"/>
                <a:hlinkClick r:id="rId3"/>
              </a:rPr>
              <a:t>https://apha.confex.com/apha/2021/meetingapp.cgi/Paper/499902</a:t>
            </a:r>
            <a:r>
              <a:rPr lang="en-US" sz="1800" dirty="0">
                <a:effectLst/>
                <a:latin typeface="Calibri" panose="020F0502020204030204" pitchFamily="34" charset="0"/>
                <a:ea typeface="Calibri" panose="020F0502020204030204" pitchFamily="34" charset="0"/>
                <a:cs typeface="Times New Roman" panose="02020603050405020304" pitchFamily="18" charset="0"/>
              </a:rPr>
              <a:t> </a:t>
            </a:r>
          </a:p>
          <a:p>
            <a:pPr marL="0" marR="0">
              <a:lnSpc>
                <a:spcPct val="107000"/>
              </a:lnSpc>
              <a:spcBef>
                <a:spcPts val="0"/>
              </a:spcBef>
              <a:spcAft>
                <a:spcPts val="80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[8]</a:t>
            </a:r>
            <a:r>
              <a:rPr lang="en-US" sz="1800" u="none"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a:t>
            </a:r>
            <a:r>
              <a:rPr lang="en-US" sz="1800" u="sng" dirty="0">
                <a:solidFill>
                  <a:srgbClr val="0563C1"/>
                </a:solidFill>
                <a:effectLst/>
                <a:latin typeface="Calibri" panose="020F0502020204030204" pitchFamily="34" charset="0"/>
                <a:ea typeface="Calibri" panose="020F0502020204030204" pitchFamily="34" charset="0"/>
                <a:cs typeface="Times New Roman" panose="02020603050405020304" pitchFamily="18" charset="0"/>
                <a:hlinkClick r:id="rId4"/>
              </a:rPr>
              <a:t>https://apha.confex.com/apha/2021/meetingapp.cgi/Paper/507605</a:t>
            </a:r>
            <a:r>
              <a:rPr lang="en-US" sz="1800" dirty="0">
                <a:effectLst/>
                <a:latin typeface="Calibri" panose="020F0502020204030204" pitchFamily="34" charset="0"/>
                <a:ea typeface="Calibri" panose="020F0502020204030204" pitchFamily="34" charset="0"/>
                <a:cs typeface="Times New Roman" panose="02020603050405020304" pitchFamily="18" charset="0"/>
              </a:rPr>
              <a:t> </a:t>
            </a:r>
          </a:p>
          <a:p>
            <a:endParaRPr lang="en-US" dirty="0"/>
          </a:p>
        </p:txBody>
      </p:sp>
      <p:sp>
        <p:nvSpPr>
          <p:cNvPr id="4" name="Slide Number Placeholder 3"/>
          <p:cNvSpPr>
            <a:spLocks noGrp="1"/>
          </p:cNvSpPr>
          <p:nvPr>
            <p:ph type="sldNum" sz="quarter" idx="5"/>
          </p:nvPr>
        </p:nvSpPr>
        <p:spPr/>
        <p:txBody>
          <a:bodyPr/>
          <a:lstStyle/>
          <a:p>
            <a:fld id="{4DA38FF9-FCCE-4A05-9ECC-CDDB651BA488}" type="slidenum">
              <a:rPr lang="en-US" smtClean="0"/>
              <a:t>8</a:t>
            </a:fld>
            <a:endParaRPr lang="en-US"/>
          </a:p>
        </p:txBody>
      </p:sp>
    </p:spTree>
    <p:extLst>
      <p:ext uri="{BB962C8B-B14F-4D97-AF65-F5344CB8AC3E}">
        <p14:creationId xmlns:p14="http://schemas.microsoft.com/office/powerpoint/2010/main" val="138881235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800"/>
              </a:spcAft>
            </a:pPr>
            <a:r>
              <a:rPr lang="en-US" sz="1800" b="1" dirty="0">
                <a:effectLst/>
                <a:latin typeface="Calibri" panose="020F0502020204030204" pitchFamily="34" charset="0"/>
                <a:ea typeface="Calibri" panose="020F0502020204030204" pitchFamily="34" charset="0"/>
                <a:cs typeface="Times New Roman" panose="02020603050405020304" pitchFamily="18" charset="0"/>
              </a:rPr>
              <a:t>Slide 9: Academic Programs &amp; Course Examples</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07000"/>
              </a:lnSpc>
              <a:spcBef>
                <a:spcPts val="0"/>
              </a:spcBef>
              <a:spcAft>
                <a:spcPts val="80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Several academic programs and course examples were identified from reviewing the websites for the 68 accredited Schools of Public Health ranging from a BA degree and minor in wellness and health promotion practice, to a MPH concentration in mindfulness at Brown University to courses such as the one at the University of Maryland School of Public Health on nontraditional and holistic health practices taught by my coauthor, Dr. Puett since Spring 2020. </a:t>
            </a:r>
          </a:p>
        </p:txBody>
      </p:sp>
      <p:sp>
        <p:nvSpPr>
          <p:cNvPr id="4" name="Slide Number Placeholder 3"/>
          <p:cNvSpPr>
            <a:spLocks noGrp="1"/>
          </p:cNvSpPr>
          <p:nvPr>
            <p:ph type="sldNum" sz="quarter" idx="5"/>
          </p:nvPr>
        </p:nvSpPr>
        <p:spPr/>
        <p:txBody>
          <a:bodyPr/>
          <a:lstStyle/>
          <a:p>
            <a:fld id="{4DA38FF9-FCCE-4A05-9ECC-CDDB651BA488}" type="slidenum">
              <a:rPr lang="en-US" smtClean="0"/>
              <a:t>9</a:t>
            </a:fld>
            <a:endParaRPr lang="en-US"/>
          </a:p>
        </p:txBody>
      </p:sp>
    </p:spTree>
    <p:extLst>
      <p:ext uri="{BB962C8B-B14F-4D97-AF65-F5344CB8AC3E}">
        <p14:creationId xmlns:p14="http://schemas.microsoft.com/office/powerpoint/2010/main" val="54455252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C9EA1E-98C4-4A2E-AAC3-800E357DC9FE}"/>
              </a:ext>
            </a:extLst>
          </p:cNvPr>
          <p:cNvSpPr>
            <a:spLocks noGrp="1"/>
          </p:cNvSpPr>
          <p:nvPr>
            <p:ph type="ctrTitle"/>
          </p:nvPr>
        </p:nvSpPr>
        <p:spPr>
          <a:xfrm>
            <a:off x="1517904" y="1517904"/>
            <a:ext cx="9144000" cy="2798064"/>
          </a:xfrm>
        </p:spPr>
        <p:txBody>
          <a:bodyPr anchor="b"/>
          <a:lstStyle>
            <a:lvl1pPr algn="ctr">
              <a:defRPr sz="6000"/>
            </a:lvl1pPr>
          </a:lstStyle>
          <a:p>
            <a:r>
              <a:rPr lang="en-US"/>
              <a:t>Click to edit Master title style</a:t>
            </a:r>
            <a:endParaRPr lang="en-US" dirty="0"/>
          </a:p>
        </p:txBody>
      </p:sp>
      <p:sp>
        <p:nvSpPr>
          <p:cNvPr id="3" name="Subtitle 2">
            <a:extLst>
              <a:ext uri="{FF2B5EF4-FFF2-40B4-BE49-F238E27FC236}">
                <a16:creationId xmlns:a16="http://schemas.microsoft.com/office/drawing/2014/main" id="{9A96B1FA-5AE6-4D57-B37B-4AA0216007F8}"/>
              </a:ext>
            </a:extLst>
          </p:cNvPr>
          <p:cNvSpPr>
            <a:spLocks noGrp="1"/>
          </p:cNvSpPr>
          <p:nvPr>
            <p:ph type="subTitle" idx="1"/>
          </p:nvPr>
        </p:nvSpPr>
        <p:spPr>
          <a:xfrm>
            <a:off x="1517904" y="4572000"/>
            <a:ext cx="9144000" cy="1527048"/>
          </a:xfrm>
        </p:spPr>
        <p:txBody>
          <a:bodyPr/>
          <a:lstStyle>
            <a:lvl1pPr marL="0" indent="0" algn="ctr">
              <a:buNone/>
              <a:defRPr sz="24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7" name="Date Placeholder 6">
            <a:extLst>
              <a:ext uri="{FF2B5EF4-FFF2-40B4-BE49-F238E27FC236}">
                <a16:creationId xmlns:a16="http://schemas.microsoft.com/office/drawing/2014/main" id="{01F49B66-DBC3-45EE-A6E1-DE10A6C186C8}"/>
              </a:ext>
            </a:extLst>
          </p:cNvPr>
          <p:cNvSpPr>
            <a:spLocks noGrp="1"/>
          </p:cNvSpPr>
          <p:nvPr>
            <p:ph type="dt" sz="half" idx="10"/>
          </p:nvPr>
        </p:nvSpPr>
        <p:spPr/>
        <p:txBody>
          <a:bodyPr/>
          <a:lstStyle/>
          <a:p>
            <a:pPr algn="r"/>
            <a:fld id="{3F9AFA87-1417-4992-ABD9-27C3BC8CC883}" type="datetimeFigureOut">
              <a:rPr lang="en-US" smtClean="0"/>
              <a:pPr algn="r"/>
              <a:t>9/1/2022</a:t>
            </a:fld>
            <a:endParaRPr lang="en-US" dirty="0"/>
          </a:p>
        </p:txBody>
      </p:sp>
      <p:sp>
        <p:nvSpPr>
          <p:cNvPr id="8" name="Footer Placeholder 7">
            <a:extLst>
              <a:ext uri="{FF2B5EF4-FFF2-40B4-BE49-F238E27FC236}">
                <a16:creationId xmlns:a16="http://schemas.microsoft.com/office/drawing/2014/main" id="{241085F0-1967-4B4F-9824-58E9F2E05125}"/>
              </a:ext>
            </a:extLst>
          </p:cNvPr>
          <p:cNvSpPr>
            <a:spLocks noGrp="1"/>
          </p:cNvSpPr>
          <p:nvPr>
            <p:ph type="ftr" sz="quarter" idx="11"/>
          </p:nvPr>
        </p:nvSpPr>
        <p:spPr/>
        <p:txBody>
          <a:bodyPr/>
          <a:lstStyle/>
          <a:p>
            <a:endParaRPr lang="en-US" sz="1000" dirty="0"/>
          </a:p>
        </p:txBody>
      </p:sp>
      <p:sp>
        <p:nvSpPr>
          <p:cNvPr id="9" name="Slide Number Placeholder 8">
            <a:extLst>
              <a:ext uri="{FF2B5EF4-FFF2-40B4-BE49-F238E27FC236}">
                <a16:creationId xmlns:a16="http://schemas.microsoft.com/office/drawing/2014/main" id="{40AEDEE5-31B5-4868-8C16-47FF43E276A4}"/>
              </a:ext>
            </a:extLst>
          </p:cNvPr>
          <p:cNvSpPr>
            <a:spLocks noGrp="1"/>
          </p:cNvSpPr>
          <p:nvPr>
            <p:ph type="sldNum" sz="quarter" idx="12"/>
          </p:nvPr>
        </p:nvSpPr>
        <p:spPr/>
        <p:txBody>
          <a:bodyPr/>
          <a:lstStyle/>
          <a:p>
            <a:fld id="{CB1E4CB7-CB13-4810-BF18-BE31AFC64F93}" type="slidenum">
              <a:rPr lang="en-US" smtClean="0"/>
              <a:pPr/>
              <a:t>‹#›</a:t>
            </a:fld>
            <a:endParaRPr lang="en-US" sz="1000" dirty="0"/>
          </a:p>
        </p:txBody>
      </p:sp>
    </p:spTree>
    <p:extLst>
      <p:ext uri="{BB962C8B-B14F-4D97-AF65-F5344CB8AC3E}">
        <p14:creationId xmlns:p14="http://schemas.microsoft.com/office/powerpoint/2010/main" val="189337901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DF9454-6F74-46A8-B299-4AF451BFB928}"/>
              </a:ext>
            </a:extLst>
          </p:cNvPr>
          <p:cNvSpPr>
            <a:spLocks noGrp="1"/>
          </p:cNvSpPr>
          <p:nvPr>
            <p:ph type="title"/>
          </p:nvPr>
        </p:nvSpPr>
        <p:spPr/>
        <p:txBody>
          <a:bodyPr/>
          <a:lstStyle/>
          <a:p>
            <a:r>
              <a:rPr lang="en-US"/>
              <a:t>Click to edit Master title style</a:t>
            </a:r>
            <a:endParaRPr lang="en-US" dirty="0"/>
          </a:p>
        </p:txBody>
      </p:sp>
      <p:sp>
        <p:nvSpPr>
          <p:cNvPr id="3" name="Vertical Text Placeholder 2">
            <a:extLst>
              <a:ext uri="{FF2B5EF4-FFF2-40B4-BE49-F238E27FC236}">
                <a16:creationId xmlns:a16="http://schemas.microsoft.com/office/drawing/2014/main" id="{66F55CA9-A0BD-4609-9307-BAF987B26268}"/>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025E4293-851E-4FA2-BFF2-B646A42369DE}"/>
              </a:ext>
            </a:extLst>
          </p:cNvPr>
          <p:cNvSpPr>
            <a:spLocks noGrp="1"/>
          </p:cNvSpPr>
          <p:nvPr>
            <p:ph type="dt" sz="half" idx="10"/>
          </p:nvPr>
        </p:nvSpPr>
        <p:spPr/>
        <p:txBody>
          <a:bodyPr/>
          <a:lstStyle/>
          <a:p>
            <a:fld id="{3F9AFA87-1417-4992-ABD9-27C3BC8CC883}" type="datetimeFigureOut">
              <a:rPr lang="en-US" smtClean="0"/>
              <a:t>9/1/2022</a:t>
            </a:fld>
            <a:endParaRPr lang="en-US"/>
          </a:p>
        </p:txBody>
      </p:sp>
      <p:sp>
        <p:nvSpPr>
          <p:cNvPr id="5" name="Footer Placeholder 4">
            <a:extLst>
              <a:ext uri="{FF2B5EF4-FFF2-40B4-BE49-F238E27FC236}">
                <a16:creationId xmlns:a16="http://schemas.microsoft.com/office/drawing/2014/main" id="{59A907F5-F26D-4A91-8D70-AB54F8B43D3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78ACBD8-D942-449E-A2B8-358CD1365C0A}"/>
              </a:ext>
            </a:extLst>
          </p:cNvPr>
          <p:cNvSpPr>
            <a:spLocks noGrp="1"/>
          </p:cNvSpPr>
          <p:nvPr>
            <p:ph type="sldNum" sz="quarter" idx="12"/>
          </p:nvPr>
        </p:nvSpPr>
        <p:spPr/>
        <p:txBody>
          <a:bodyPr/>
          <a:lstStyle/>
          <a:p>
            <a:fld id="{CB1E4CB7-CB13-4810-BF18-BE31AFC64F93}" type="slidenum">
              <a:rPr lang="en-US" smtClean="0"/>
              <a:t>‹#›</a:t>
            </a:fld>
            <a:endParaRPr lang="en-US"/>
          </a:p>
        </p:txBody>
      </p:sp>
    </p:spTree>
    <p:extLst>
      <p:ext uri="{BB962C8B-B14F-4D97-AF65-F5344CB8AC3E}">
        <p14:creationId xmlns:p14="http://schemas.microsoft.com/office/powerpoint/2010/main" val="424112955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9DA50897-0C2E-420B-9A38-A8D5C1D72786}"/>
              </a:ext>
            </a:extLst>
          </p:cNvPr>
          <p:cNvSpPr>
            <a:spLocks noGrp="1"/>
          </p:cNvSpPr>
          <p:nvPr>
            <p:ph type="title" orient="vert"/>
          </p:nvPr>
        </p:nvSpPr>
        <p:spPr>
          <a:xfrm>
            <a:off x="8450317" y="1517904"/>
            <a:ext cx="2220731" cy="4546786"/>
          </a:xfrm>
        </p:spPr>
        <p:txBody>
          <a:bodyPr vert="eaVert"/>
          <a:lstStyle/>
          <a:p>
            <a:r>
              <a:rPr lang="en-US"/>
              <a:t>Click to edit Master title style</a:t>
            </a:r>
            <a:endParaRPr lang="en-US" dirty="0"/>
          </a:p>
        </p:txBody>
      </p:sp>
      <p:sp>
        <p:nvSpPr>
          <p:cNvPr id="3" name="Vertical Text Placeholder 2">
            <a:extLst>
              <a:ext uri="{FF2B5EF4-FFF2-40B4-BE49-F238E27FC236}">
                <a16:creationId xmlns:a16="http://schemas.microsoft.com/office/drawing/2014/main" id="{6EDB2173-32A5-4677-A08F-DAB8FD430D1A}"/>
              </a:ext>
            </a:extLst>
          </p:cNvPr>
          <p:cNvSpPr>
            <a:spLocks noGrp="1"/>
          </p:cNvSpPr>
          <p:nvPr>
            <p:ph type="body" orient="vert" idx="1"/>
          </p:nvPr>
        </p:nvSpPr>
        <p:spPr>
          <a:xfrm>
            <a:off x="1517904" y="1517904"/>
            <a:ext cx="6562553" cy="4546786"/>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33DB124D-B801-4A6A-9DAF-EBC1B98FE4F7}"/>
              </a:ext>
            </a:extLst>
          </p:cNvPr>
          <p:cNvSpPr>
            <a:spLocks noGrp="1"/>
          </p:cNvSpPr>
          <p:nvPr>
            <p:ph type="dt" sz="half" idx="10"/>
          </p:nvPr>
        </p:nvSpPr>
        <p:spPr/>
        <p:txBody>
          <a:bodyPr/>
          <a:lstStyle/>
          <a:p>
            <a:fld id="{3F9AFA87-1417-4992-ABD9-27C3BC8CC883}" type="datetimeFigureOut">
              <a:rPr lang="en-US" smtClean="0"/>
              <a:t>9/1/2022</a:t>
            </a:fld>
            <a:endParaRPr lang="en-US"/>
          </a:p>
        </p:txBody>
      </p:sp>
      <p:sp>
        <p:nvSpPr>
          <p:cNvPr id="5" name="Footer Placeholder 4">
            <a:extLst>
              <a:ext uri="{FF2B5EF4-FFF2-40B4-BE49-F238E27FC236}">
                <a16:creationId xmlns:a16="http://schemas.microsoft.com/office/drawing/2014/main" id="{A8DAF8DF-2544-45A5-B62B-BB7948FCCA4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4AC232D-131E-4BE6-8E2E-BAF5A30846D6}"/>
              </a:ext>
            </a:extLst>
          </p:cNvPr>
          <p:cNvSpPr>
            <a:spLocks noGrp="1"/>
          </p:cNvSpPr>
          <p:nvPr>
            <p:ph type="sldNum" sz="quarter" idx="12"/>
          </p:nvPr>
        </p:nvSpPr>
        <p:spPr/>
        <p:txBody>
          <a:bodyPr/>
          <a:lstStyle/>
          <a:p>
            <a:fld id="{CB1E4CB7-CB13-4810-BF18-BE31AFC64F93}" type="slidenum">
              <a:rPr lang="en-US" smtClean="0"/>
              <a:t>‹#›</a:t>
            </a:fld>
            <a:endParaRPr lang="en-US"/>
          </a:p>
        </p:txBody>
      </p:sp>
    </p:spTree>
    <p:extLst>
      <p:ext uri="{BB962C8B-B14F-4D97-AF65-F5344CB8AC3E}">
        <p14:creationId xmlns:p14="http://schemas.microsoft.com/office/powerpoint/2010/main" val="86978959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24C5BB2-C09C-49B0-BAFA-DE1801CD3E90}"/>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C3A47C21-944D-47FE-9519-A25518837115}"/>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C7CE36D-6B7B-4D5E-831E-34A4286D6E6A}"/>
              </a:ext>
            </a:extLst>
          </p:cNvPr>
          <p:cNvSpPr>
            <a:spLocks noGrp="1"/>
          </p:cNvSpPr>
          <p:nvPr>
            <p:ph type="dt" sz="half" idx="10"/>
          </p:nvPr>
        </p:nvSpPr>
        <p:spPr/>
        <p:txBody>
          <a:bodyPr/>
          <a:lstStyle/>
          <a:p>
            <a:fld id="{3F9AFA87-1417-4992-ABD9-27C3BC8CC883}" type="datetimeFigureOut">
              <a:rPr lang="en-US" smtClean="0"/>
              <a:t>9/1/2022</a:t>
            </a:fld>
            <a:endParaRPr lang="en-US"/>
          </a:p>
        </p:txBody>
      </p:sp>
      <p:sp>
        <p:nvSpPr>
          <p:cNvPr id="5" name="Footer Placeholder 4">
            <a:extLst>
              <a:ext uri="{FF2B5EF4-FFF2-40B4-BE49-F238E27FC236}">
                <a16:creationId xmlns:a16="http://schemas.microsoft.com/office/drawing/2014/main" id="{BA2AD668-6E19-425C-88F7-AF4220662C0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6905C53-CF7C-4936-9E35-1BEBD683626E}"/>
              </a:ext>
            </a:extLst>
          </p:cNvPr>
          <p:cNvSpPr>
            <a:spLocks noGrp="1"/>
          </p:cNvSpPr>
          <p:nvPr>
            <p:ph type="sldNum" sz="quarter" idx="12"/>
          </p:nvPr>
        </p:nvSpPr>
        <p:spPr/>
        <p:txBody>
          <a:bodyPr/>
          <a:lstStyle/>
          <a:p>
            <a:fld id="{CB1E4CB7-CB13-4810-BF18-BE31AFC64F93}" type="slidenum">
              <a:rPr lang="en-US" smtClean="0"/>
              <a:t>‹#›</a:t>
            </a:fld>
            <a:endParaRPr lang="en-US"/>
          </a:p>
        </p:txBody>
      </p:sp>
    </p:spTree>
    <p:extLst>
      <p:ext uri="{BB962C8B-B14F-4D97-AF65-F5344CB8AC3E}">
        <p14:creationId xmlns:p14="http://schemas.microsoft.com/office/powerpoint/2010/main" val="358302680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146C78-A717-4E1F-A742-FD5AECA03B4B}"/>
              </a:ext>
            </a:extLst>
          </p:cNvPr>
          <p:cNvSpPr>
            <a:spLocks noGrp="1"/>
          </p:cNvSpPr>
          <p:nvPr>
            <p:ph type="title"/>
          </p:nvPr>
        </p:nvSpPr>
        <p:spPr>
          <a:xfrm>
            <a:off x="1517904" y="1517904"/>
            <a:ext cx="9144000" cy="2852737"/>
          </a:xfrm>
        </p:spPr>
        <p:txBody>
          <a:bodyPr anchor="b"/>
          <a:lstStyle>
            <a:lvl1pPr>
              <a:defRPr sz="6000"/>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BDA1270D-CCAE-4437-A0C0-052D111DFC80}"/>
              </a:ext>
            </a:extLst>
          </p:cNvPr>
          <p:cNvSpPr>
            <a:spLocks noGrp="1"/>
          </p:cNvSpPr>
          <p:nvPr>
            <p:ph type="body" idx="1"/>
          </p:nvPr>
        </p:nvSpPr>
        <p:spPr>
          <a:xfrm>
            <a:off x="1517904" y="4572000"/>
            <a:ext cx="91440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CA9F006A-7EEE-4DB0-8F92-D34C0D46C38E}"/>
              </a:ext>
            </a:extLst>
          </p:cNvPr>
          <p:cNvSpPr>
            <a:spLocks noGrp="1"/>
          </p:cNvSpPr>
          <p:nvPr>
            <p:ph type="dt" sz="half" idx="10"/>
          </p:nvPr>
        </p:nvSpPr>
        <p:spPr/>
        <p:txBody>
          <a:bodyPr/>
          <a:lstStyle/>
          <a:p>
            <a:fld id="{3F9AFA87-1417-4992-ABD9-27C3BC8CC883}" type="datetimeFigureOut">
              <a:rPr lang="en-US" smtClean="0"/>
              <a:t>9/1/2022</a:t>
            </a:fld>
            <a:endParaRPr lang="en-US"/>
          </a:p>
        </p:txBody>
      </p:sp>
      <p:sp>
        <p:nvSpPr>
          <p:cNvPr id="5" name="Footer Placeholder 4">
            <a:extLst>
              <a:ext uri="{FF2B5EF4-FFF2-40B4-BE49-F238E27FC236}">
                <a16:creationId xmlns:a16="http://schemas.microsoft.com/office/drawing/2014/main" id="{FDA3F2ED-2B0E-44A9-8603-286CA06345D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F4D801C-6B4E-40B6-9D6E-558192264D2E}"/>
              </a:ext>
            </a:extLst>
          </p:cNvPr>
          <p:cNvSpPr>
            <a:spLocks noGrp="1"/>
          </p:cNvSpPr>
          <p:nvPr>
            <p:ph type="sldNum" sz="quarter" idx="12"/>
          </p:nvPr>
        </p:nvSpPr>
        <p:spPr/>
        <p:txBody>
          <a:bodyPr/>
          <a:lstStyle/>
          <a:p>
            <a:fld id="{CB1E4CB7-CB13-4810-BF18-BE31AFC64F93}" type="slidenum">
              <a:rPr lang="en-US" smtClean="0"/>
              <a:t>‹#›</a:t>
            </a:fld>
            <a:endParaRPr lang="en-US"/>
          </a:p>
        </p:txBody>
      </p:sp>
    </p:spTree>
    <p:extLst>
      <p:ext uri="{BB962C8B-B14F-4D97-AF65-F5344CB8AC3E}">
        <p14:creationId xmlns:p14="http://schemas.microsoft.com/office/powerpoint/2010/main" val="174954313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C446AA-9418-4C3E-901B-8E2806122E17}"/>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E5997482-2CA6-4707-976E-6FD4B57BFE66}"/>
              </a:ext>
            </a:extLst>
          </p:cNvPr>
          <p:cNvSpPr>
            <a:spLocks noGrp="1"/>
          </p:cNvSpPr>
          <p:nvPr>
            <p:ph sz="half" idx="1"/>
          </p:nvPr>
        </p:nvSpPr>
        <p:spPr>
          <a:xfrm>
            <a:off x="1517904" y="2980944"/>
            <a:ext cx="4334256" cy="311810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AB909652-DD12-479C-B639-9452CBA8C019}"/>
              </a:ext>
            </a:extLst>
          </p:cNvPr>
          <p:cNvSpPr>
            <a:spLocks noGrp="1"/>
          </p:cNvSpPr>
          <p:nvPr>
            <p:ph sz="half" idx="2"/>
          </p:nvPr>
        </p:nvSpPr>
        <p:spPr>
          <a:xfrm>
            <a:off x="6336792" y="2980944"/>
            <a:ext cx="4334256" cy="311810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AD0EC7A6-AFB1-4989-A0B4-B422D5B2C69C}"/>
              </a:ext>
            </a:extLst>
          </p:cNvPr>
          <p:cNvSpPr>
            <a:spLocks noGrp="1"/>
          </p:cNvSpPr>
          <p:nvPr>
            <p:ph type="dt" sz="half" idx="10"/>
          </p:nvPr>
        </p:nvSpPr>
        <p:spPr/>
        <p:txBody>
          <a:bodyPr/>
          <a:lstStyle/>
          <a:p>
            <a:fld id="{3F9AFA87-1417-4992-ABD9-27C3BC8CC883}" type="datetimeFigureOut">
              <a:rPr lang="en-US" smtClean="0"/>
              <a:t>9/1/2022</a:t>
            </a:fld>
            <a:endParaRPr lang="en-US" dirty="0"/>
          </a:p>
        </p:txBody>
      </p:sp>
      <p:sp>
        <p:nvSpPr>
          <p:cNvPr id="6" name="Footer Placeholder 5">
            <a:extLst>
              <a:ext uri="{FF2B5EF4-FFF2-40B4-BE49-F238E27FC236}">
                <a16:creationId xmlns:a16="http://schemas.microsoft.com/office/drawing/2014/main" id="{F8D2117C-B497-4647-A66B-1887750FB538}"/>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79E8C7AF-5092-416B-B61C-F41D3C573E0C}"/>
              </a:ext>
            </a:extLst>
          </p:cNvPr>
          <p:cNvSpPr>
            <a:spLocks noGrp="1"/>
          </p:cNvSpPr>
          <p:nvPr>
            <p:ph type="sldNum" sz="quarter" idx="12"/>
          </p:nvPr>
        </p:nvSpPr>
        <p:spPr/>
        <p:txBody>
          <a:bodyPr/>
          <a:lstStyle/>
          <a:p>
            <a:fld id="{CB1E4CB7-CB13-4810-BF18-BE31AFC64F93}" type="slidenum">
              <a:rPr lang="en-US" smtClean="0"/>
              <a:t>‹#›</a:t>
            </a:fld>
            <a:endParaRPr lang="en-US" dirty="0"/>
          </a:p>
        </p:txBody>
      </p:sp>
    </p:spTree>
    <p:extLst>
      <p:ext uri="{BB962C8B-B14F-4D97-AF65-F5344CB8AC3E}">
        <p14:creationId xmlns:p14="http://schemas.microsoft.com/office/powerpoint/2010/main" val="318389928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Comparison">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EE90CDE0-3FEB-42A0-8BCC-7DADE7D4A621}"/>
              </a:ext>
            </a:extLst>
          </p:cNvPr>
          <p:cNvSpPr>
            <a:spLocks noGrp="1"/>
          </p:cNvSpPr>
          <p:nvPr>
            <p:ph type="body" idx="1"/>
          </p:nvPr>
        </p:nvSpPr>
        <p:spPr>
          <a:xfrm>
            <a:off x="1517905" y="2944368"/>
            <a:ext cx="4334256" cy="606026"/>
          </a:xfrm>
        </p:spPr>
        <p:txBody>
          <a:bodyPr anchor="b"/>
          <a:lstStyle>
            <a:lvl1pPr marL="0" indent="0">
              <a:lnSpc>
                <a:spcPct val="100000"/>
              </a:lnSpc>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3B778B8B-E9A3-44BE-85A6-3E316659A9B4}"/>
              </a:ext>
            </a:extLst>
          </p:cNvPr>
          <p:cNvSpPr>
            <a:spLocks noGrp="1"/>
          </p:cNvSpPr>
          <p:nvPr>
            <p:ph sz="half" idx="2"/>
          </p:nvPr>
        </p:nvSpPr>
        <p:spPr>
          <a:xfrm>
            <a:off x="1517904" y="3644987"/>
            <a:ext cx="4334256" cy="244964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a:extLst>
              <a:ext uri="{FF2B5EF4-FFF2-40B4-BE49-F238E27FC236}">
                <a16:creationId xmlns:a16="http://schemas.microsoft.com/office/drawing/2014/main" id="{60BF1BCA-A435-4779-A6FE-15207141F519}"/>
              </a:ext>
            </a:extLst>
          </p:cNvPr>
          <p:cNvSpPr>
            <a:spLocks noGrp="1"/>
          </p:cNvSpPr>
          <p:nvPr>
            <p:ph type="body" sz="quarter" idx="3"/>
          </p:nvPr>
        </p:nvSpPr>
        <p:spPr>
          <a:xfrm>
            <a:off x="6336792" y="2944368"/>
            <a:ext cx="4334256" cy="606026"/>
          </a:xfrm>
        </p:spPr>
        <p:txBody>
          <a:bodyPr anchor="b"/>
          <a:lstStyle>
            <a:lvl1pPr marL="0" indent="0">
              <a:lnSpc>
                <a:spcPct val="100000"/>
              </a:lnSpc>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249B1923-9749-49E3-88FA-75C326E6719A}"/>
              </a:ext>
            </a:extLst>
          </p:cNvPr>
          <p:cNvSpPr>
            <a:spLocks noGrp="1"/>
          </p:cNvSpPr>
          <p:nvPr>
            <p:ph sz="quarter" idx="4"/>
          </p:nvPr>
        </p:nvSpPr>
        <p:spPr>
          <a:xfrm>
            <a:off x="6336792" y="3644987"/>
            <a:ext cx="4334256" cy="244964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7F3A70F0-5AFA-4C5A-812B-220C6A38DB6B}"/>
              </a:ext>
            </a:extLst>
          </p:cNvPr>
          <p:cNvSpPr>
            <a:spLocks noGrp="1"/>
          </p:cNvSpPr>
          <p:nvPr>
            <p:ph type="dt" sz="half" idx="10"/>
          </p:nvPr>
        </p:nvSpPr>
        <p:spPr/>
        <p:txBody>
          <a:bodyPr/>
          <a:lstStyle/>
          <a:p>
            <a:fld id="{3F9AFA87-1417-4992-ABD9-27C3BC8CC883}" type="datetimeFigureOut">
              <a:rPr lang="en-US" smtClean="0"/>
              <a:t>9/1/2022</a:t>
            </a:fld>
            <a:endParaRPr lang="en-US"/>
          </a:p>
        </p:txBody>
      </p:sp>
      <p:sp>
        <p:nvSpPr>
          <p:cNvPr id="8" name="Footer Placeholder 7">
            <a:extLst>
              <a:ext uri="{FF2B5EF4-FFF2-40B4-BE49-F238E27FC236}">
                <a16:creationId xmlns:a16="http://schemas.microsoft.com/office/drawing/2014/main" id="{576AF721-83FE-4B57-B910-C395D23FDE31}"/>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556A5893-52F1-44A1-AE8E-CF094DB41CFA}"/>
              </a:ext>
            </a:extLst>
          </p:cNvPr>
          <p:cNvSpPr>
            <a:spLocks noGrp="1"/>
          </p:cNvSpPr>
          <p:nvPr>
            <p:ph type="sldNum" sz="quarter" idx="12"/>
          </p:nvPr>
        </p:nvSpPr>
        <p:spPr/>
        <p:txBody>
          <a:bodyPr/>
          <a:lstStyle/>
          <a:p>
            <a:fld id="{CB1E4CB7-CB13-4810-BF18-BE31AFC64F93}" type="slidenum">
              <a:rPr lang="en-US" smtClean="0"/>
              <a:t>‹#›</a:t>
            </a:fld>
            <a:endParaRPr lang="en-US"/>
          </a:p>
        </p:txBody>
      </p:sp>
      <p:sp>
        <p:nvSpPr>
          <p:cNvPr id="10" name="Title 9">
            <a:extLst>
              <a:ext uri="{FF2B5EF4-FFF2-40B4-BE49-F238E27FC236}">
                <a16:creationId xmlns:a16="http://schemas.microsoft.com/office/drawing/2014/main" id="{D9D22302-83E3-4E22-93DF-1E5D463B64C3}"/>
              </a:ext>
            </a:extLst>
          </p:cNvPr>
          <p:cNvSpPr>
            <a:spLocks noGrp="1"/>
          </p:cNvSpPr>
          <p:nvPr>
            <p:ph type="title"/>
          </p:nvPr>
        </p:nvSpPr>
        <p:spPr/>
        <p:txBody>
          <a:bodyPr/>
          <a:lstStyle/>
          <a:p>
            <a:r>
              <a:rPr lang="en-US"/>
              <a:t>Click to edit Master title style</a:t>
            </a:r>
            <a:endParaRPr lang="en-US" dirty="0"/>
          </a:p>
        </p:txBody>
      </p:sp>
    </p:spTree>
    <p:extLst>
      <p:ext uri="{BB962C8B-B14F-4D97-AF65-F5344CB8AC3E}">
        <p14:creationId xmlns:p14="http://schemas.microsoft.com/office/powerpoint/2010/main" val="122535694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ED85A6-A4E6-4160-BE43-8146A9894647}"/>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EBA24A80-0792-4B3B-BB5A-8B2BD91095A7}"/>
              </a:ext>
            </a:extLst>
          </p:cNvPr>
          <p:cNvSpPr>
            <a:spLocks noGrp="1"/>
          </p:cNvSpPr>
          <p:nvPr>
            <p:ph type="dt" sz="half" idx="10"/>
          </p:nvPr>
        </p:nvSpPr>
        <p:spPr/>
        <p:txBody>
          <a:bodyPr/>
          <a:lstStyle/>
          <a:p>
            <a:fld id="{3F9AFA87-1417-4992-ABD9-27C3BC8CC883}" type="datetimeFigureOut">
              <a:rPr lang="en-US" smtClean="0"/>
              <a:t>9/1/2022</a:t>
            </a:fld>
            <a:endParaRPr lang="en-US"/>
          </a:p>
        </p:txBody>
      </p:sp>
      <p:sp>
        <p:nvSpPr>
          <p:cNvPr id="4" name="Footer Placeholder 3">
            <a:extLst>
              <a:ext uri="{FF2B5EF4-FFF2-40B4-BE49-F238E27FC236}">
                <a16:creationId xmlns:a16="http://schemas.microsoft.com/office/drawing/2014/main" id="{4526116E-7A6D-485F-9FA2-25F94D4F40FB}"/>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B309ADCC-C5F2-4D90-B153-93DF55858291}"/>
              </a:ext>
            </a:extLst>
          </p:cNvPr>
          <p:cNvSpPr>
            <a:spLocks noGrp="1"/>
          </p:cNvSpPr>
          <p:nvPr>
            <p:ph type="sldNum" sz="quarter" idx="12"/>
          </p:nvPr>
        </p:nvSpPr>
        <p:spPr/>
        <p:txBody>
          <a:bodyPr/>
          <a:lstStyle/>
          <a:p>
            <a:fld id="{CB1E4CB7-CB13-4810-BF18-BE31AFC64F93}" type="slidenum">
              <a:rPr lang="en-US" smtClean="0"/>
              <a:t>‹#›</a:t>
            </a:fld>
            <a:endParaRPr lang="en-US"/>
          </a:p>
        </p:txBody>
      </p:sp>
    </p:spTree>
    <p:extLst>
      <p:ext uri="{BB962C8B-B14F-4D97-AF65-F5344CB8AC3E}">
        <p14:creationId xmlns:p14="http://schemas.microsoft.com/office/powerpoint/2010/main" val="181170927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B7862271-51F6-4122-9709-D279042F8846}"/>
              </a:ext>
            </a:extLst>
          </p:cNvPr>
          <p:cNvSpPr>
            <a:spLocks noGrp="1"/>
          </p:cNvSpPr>
          <p:nvPr>
            <p:ph type="dt" sz="half" idx="10"/>
          </p:nvPr>
        </p:nvSpPr>
        <p:spPr/>
        <p:txBody>
          <a:bodyPr/>
          <a:lstStyle/>
          <a:p>
            <a:fld id="{3F9AFA87-1417-4992-ABD9-27C3BC8CC883}" type="datetimeFigureOut">
              <a:rPr lang="en-US" smtClean="0"/>
              <a:t>9/1/2022</a:t>
            </a:fld>
            <a:endParaRPr lang="en-US"/>
          </a:p>
        </p:txBody>
      </p:sp>
      <p:sp>
        <p:nvSpPr>
          <p:cNvPr id="3" name="Footer Placeholder 2">
            <a:extLst>
              <a:ext uri="{FF2B5EF4-FFF2-40B4-BE49-F238E27FC236}">
                <a16:creationId xmlns:a16="http://schemas.microsoft.com/office/drawing/2014/main" id="{452CFE08-03FE-487B-8963-9FAD3049CFFA}"/>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CA935A50-18AE-4CB1-BB10-1CBDD8A7C2C4}"/>
              </a:ext>
            </a:extLst>
          </p:cNvPr>
          <p:cNvSpPr>
            <a:spLocks noGrp="1"/>
          </p:cNvSpPr>
          <p:nvPr>
            <p:ph type="sldNum" sz="quarter" idx="12"/>
          </p:nvPr>
        </p:nvSpPr>
        <p:spPr/>
        <p:txBody>
          <a:bodyPr/>
          <a:lstStyle/>
          <a:p>
            <a:fld id="{CB1E4CB7-CB13-4810-BF18-BE31AFC64F93}" type="slidenum">
              <a:rPr lang="en-US" smtClean="0"/>
              <a:t>‹#›</a:t>
            </a:fld>
            <a:endParaRPr lang="en-US"/>
          </a:p>
        </p:txBody>
      </p:sp>
    </p:spTree>
    <p:extLst>
      <p:ext uri="{BB962C8B-B14F-4D97-AF65-F5344CB8AC3E}">
        <p14:creationId xmlns:p14="http://schemas.microsoft.com/office/powerpoint/2010/main" val="279758658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11F683-796D-458C-9B32-A385D604DBFC}"/>
              </a:ext>
            </a:extLst>
          </p:cNvPr>
          <p:cNvSpPr>
            <a:spLocks noGrp="1"/>
          </p:cNvSpPr>
          <p:nvPr>
            <p:ph type="title"/>
          </p:nvPr>
        </p:nvSpPr>
        <p:spPr>
          <a:xfrm>
            <a:off x="1517904" y="1517904"/>
            <a:ext cx="3145536" cy="1792224"/>
          </a:xfrm>
        </p:spPr>
        <p:txBody>
          <a:bodyPr anchor="b">
            <a:normAutofit/>
          </a:bodyPr>
          <a:lstStyle>
            <a:lvl1pPr>
              <a:lnSpc>
                <a:spcPct val="100000"/>
              </a:lnSpc>
              <a:defRPr sz="3600"/>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8FB1F0BD-641B-4148-BCB3-2704218C80B8}"/>
              </a:ext>
            </a:extLst>
          </p:cNvPr>
          <p:cNvSpPr>
            <a:spLocks noGrp="1"/>
          </p:cNvSpPr>
          <p:nvPr>
            <p:ph idx="1"/>
          </p:nvPr>
        </p:nvSpPr>
        <p:spPr>
          <a:xfrm>
            <a:off x="5330952" y="1517904"/>
            <a:ext cx="5330952" cy="4581144"/>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a:extLst>
              <a:ext uri="{FF2B5EF4-FFF2-40B4-BE49-F238E27FC236}">
                <a16:creationId xmlns:a16="http://schemas.microsoft.com/office/drawing/2014/main" id="{1B28C843-B846-4456-9720-71B7D4FF4062}"/>
              </a:ext>
            </a:extLst>
          </p:cNvPr>
          <p:cNvSpPr>
            <a:spLocks noGrp="1"/>
          </p:cNvSpPr>
          <p:nvPr>
            <p:ph type="body" sz="half" idx="2"/>
          </p:nvPr>
        </p:nvSpPr>
        <p:spPr>
          <a:xfrm>
            <a:off x="1517904" y="3483864"/>
            <a:ext cx="3145536" cy="2615184"/>
          </a:xfrm>
        </p:spPr>
        <p:txBody>
          <a:bodyPr>
            <a:normAutofit/>
          </a:bodyPr>
          <a:lstStyle>
            <a:lvl1pPr marL="0" indent="0">
              <a:buNone/>
              <a:defRPr sz="20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EA3A3A03-31BD-4E7E-879A-A1C71849703C}"/>
              </a:ext>
            </a:extLst>
          </p:cNvPr>
          <p:cNvSpPr>
            <a:spLocks noGrp="1"/>
          </p:cNvSpPr>
          <p:nvPr>
            <p:ph type="dt" sz="half" idx="10"/>
          </p:nvPr>
        </p:nvSpPr>
        <p:spPr/>
        <p:txBody>
          <a:bodyPr/>
          <a:lstStyle/>
          <a:p>
            <a:fld id="{3F9AFA87-1417-4992-ABD9-27C3BC8CC883}" type="datetimeFigureOut">
              <a:rPr lang="en-US" smtClean="0"/>
              <a:t>9/1/2022</a:t>
            </a:fld>
            <a:endParaRPr lang="en-US"/>
          </a:p>
        </p:txBody>
      </p:sp>
      <p:sp>
        <p:nvSpPr>
          <p:cNvPr id="6" name="Footer Placeholder 5">
            <a:extLst>
              <a:ext uri="{FF2B5EF4-FFF2-40B4-BE49-F238E27FC236}">
                <a16:creationId xmlns:a16="http://schemas.microsoft.com/office/drawing/2014/main" id="{4EA39078-7D38-4851-A363-B6BC179A50EE}"/>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4E1FF25E-A25D-47AA-94EB-580A74F01F1F}"/>
              </a:ext>
            </a:extLst>
          </p:cNvPr>
          <p:cNvSpPr>
            <a:spLocks noGrp="1"/>
          </p:cNvSpPr>
          <p:nvPr>
            <p:ph type="sldNum" sz="quarter" idx="12"/>
          </p:nvPr>
        </p:nvSpPr>
        <p:spPr/>
        <p:txBody>
          <a:bodyPr/>
          <a:lstStyle/>
          <a:p>
            <a:fld id="{CB1E4CB7-CB13-4810-BF18-BE31AFC64F93}" type="slidenum">
              <a:rPr lang="en-US" smtClean="0"/>
              <a:t>‹#›</a:t>
            </a:fld>
            <a:endParaRPr lang="en-US"/>
          </a:p>
        </p:txBody>
      </p:sp>
    </p:spTree>
    <p:extLst>
      <p:ext uri="{BB962C8B-B14F-4D97-AF65-F5344CB8AC3E}">
        <p14:creationId xmlns:p14="http://schemas.microsoft.com/office/powerpoint/2010/main" val="307128643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EE83B4-9B31-4F73-9767-163636522F3A}"/>
              </a:ext>
            </a:extLst>
          </p:cNvPr>
          <p:cNvSpPr>
            <a:spLocks noGrp="1"/>
          </p:cNvSpPr>
          <p:nvPr>
            <p:ph type="title"/>
          </p:nvPr>
        </p:nvSpPr>
        <p:spPr>
          <a:xfrm>
            <a:off x="1517904" y="1517904"/>
            <a:ext cx="3145536" cy="1792224"/>
          </a:xfrm>
        </p:spPr>
        <p:txBody>
          <a:bodyPr anchor="b">
            <a:normAutofit/>
          </a:bodyPr>
          <a:lstStyle>
            <a:lvl1pPr>
              <a:lnSpc>
                <a:spcPct val="100000"/>
              </a:lnSpc>
              <a:defRPr sz="3600"/>
            </a:lvl1pPr>
          </a:lstStyle>
          <a:p>
            <a:r>
              <a:rPr lang="en-US"/>
              <a:t>Click to edit Master title style</a:t>
            </a:r>
            <a:endParaRPr lang="en-US" dirty="0"/>
          </a:p>
        </p:txBody>
      </p:sp>
      <p:sp>
        <p:nvSpPr>
          <p:cNvPr id="3" name="Picture Placeholder 2">
            <a:extLst>
              <a:ext uri="{FF2B5EF4-FFF2-40B4-BE49-F238E27FC236}">
                <a16:creationId xmlns:a16="http://schemas.microsoft.com/office/drawing/2014/main" id="{BC7CFC30-8163-47A0-A97F-3F2C3A3BE73A}"/>
              </a:ext>
            </a:extLst>
          </p:cNvPr>
          <p:cNvSpPr>
            <a:spLocks noGrp="1"/>
          </p:cNvSpPr>
          <p:nvPr>
            <p:ph type="pic" idx="1"/>
          </p:nvPr>
        </p:nvSpPr>
        <p:spPr>
          <a:xfrm>
            <a:off x="5349240" y="764032"/>
            <a:ext cx="6089904" cy="5330952"/>
          </a:xfrm>
          <a:solidFill>
            <a:schemeClr val="bg1">
              <a:lumMod val="95000"/>
            </a:schemeClr>
          </a:solidFill>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a:extLst>
              <a:ext uri="{FF2B5EF4-FFF2-40B4-BE49-F238E27FC236}">
                <a16:creationId xmlns:a16="http://schemas.microsoft.com/office/drawing/2014/main" id="{0AF1B390-0C23-466E-987C-26420A5F098D}"/>
              </a:ext>
            </a:extLst>
          </p:cNvPr>
          <p:cNvSpPr>
            <a:spLocks noGrp="1"/>
          </p:cNvSpPr>
          <p:nvPr>
            <p:ph type="body" sz="half" idx="2"/>
          </p:nvPr>
        </p:nvSpPr>
        <p:spPr>
          <a:xfrm>
            <a:off x="1517904" y="3483864"/>
            <a:ext cx="3145536" cy="2615184"/>
          </a:xfrm>
        </p:spPr>
        <p:txBody>
          <a:bodyPr>
            <a:normAutofit/>
          </a:bodyPr>
          <a:lstStyle>
            <a:lvl1pPr marL="0" indent="0">
              <a:buNone/>
              <a:defRPr sz="20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CAC9CA7C-B9D0-4A72-8061-1E02AA15FE86}"/>
              </a:ext>
            </a:extLst>
          </p:cNvPr>
          <p:cNvSpPr>
            <a:spLocks noGrp="1"/>
          </p:cNvSpPr>
          <p:nvPr>
            <p:ph type="dt" sz="half" idx="10"/>
          </p:nvPr>
        </p:nvSpPr>
        <p:spPr/>
        <p:txBody>
          <a:bodyPr/>
          <a:lstStyle/>
          <a:p>
            <a:fld id="{3F9AFA87-1417-4992-ABD9-27C3BC8CC883}" type="datetimeFigureOut">
              <a:rPr lang="en-US" smtClean="0"/>
              <a:t>9/1/2022</a:t>
            </a:fld>
            <a:endParaRPr lang="en-US"/>
          </a:p>
        </p:txBody>
      </p:sp>
      <p:sp>
        <p:nvSpPr>
          <p:cNvPr id="6" name="Footer Placeholder 5">
            <a:extLst>
              <a:ext uri="{FF2B5EF4-FFF2-40B4-BE49-F238E27FC236}">
                <a16:creationId xmlns:a16="http://schemas.microsoft.com/office/drawing/2014/main" id="{C53EFC84-C9FE-4BFA-9B4E-4516A136255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C801A469-3EFC-4F94-8482-378582E1C14F}"/>
              </a:ext>
            </a:extLst>
          </p:cNvPr>
          <p:cNvSpPr>
            <a:spLocks noGrp="1"/>
          </p:cNvSpPr>
          <p:nvPr>
            <p:ph type="sldNum" sz="quarter" idx="12"/>
          </p:nvPr>
        </p:nvSpPr>
        <p:spPr/>
        <p:txBody>
          <a:bodyPr/>
          <a:lstStyle/>
          <a:p>
            <a:fld id="{CB1E4CB7-CB13-4810-BF18-BE31AFC64F93}" type="slidenum">
              <a:rPr lang="en-US" smtClean="0"/>
              <a:t>‹#›</a:t>
            </a:fld>
            <a:endParaRPr lang="en-US"/>
          </a:p>
        </p:txBody>
      </p:sp>
    </p:spTree>
    <p:extLst>
      <p:ext uri="{BB962C8B-B14F-4D97-AF65-F5344CB8AC3E}">
        <p14:creationId xmlns:p14="http://schemas.microsoft.com/office/powerpoint/2010/main" val="309141390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FB1D84C-7934-4E5B-B6E4-A1D6EC299551}"/>
              </a:ext>
            </a:extLst>
          </p:cNvPr>
          <p:cNvSpPr>
            <a:spLocks noGrp="1"/>
          </p:cNvSpPr>
          <p:nvPr>
            <p:ph type="title"/>
          </p:nvPr>
        </p:nvSpPr>
        <p:spPr>
          <a:xfrm>
            <a:off x="1517904" y="1517904"/>
            <a:ext cx="9144000" cy="1344168"/>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5F6A990F-40AC-447A-964A-840C94A6471A}"/>
              </a:ext>
            </a:extLst>
          </p:cNvPr>
          <p:cNvSpPr>
            <a:spLocks noGrp="1"/>
          </p:cNvSpPr>
          <p:nvPr>
            <p:ph type="body" idx="1"/>
          </p:nvPr>
        </p:nvSpPr>
        <p:spPr>
          <a:xfrm>
            <a:off x="1517904" y="2971800"/>
            <a:ext cx="9144000" cy="312724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07D832A1-FFBA-48B6-B2D0-E5414F12838B}"/>
              </a:ext>
            </a:extLst>
          </p:cNvPr>
          <p:cNvSpPr>
            <a:spLocks noGrp="1"/>
          </p:cNvSpPr>
          <p:nvPr>
            <p:ph type="dt" sz="half" idx="2"/>
          </p:nvPr>
        </p:nvSpPr>
        <p:spPr>
          <a:xfrm>
            <a:off x="8805672" y="6400800"/>
            <a:ext cx="1865376" cy="365125"/>
          </a:xfrm>
          <a:prstGeom prst="rect">
            <a:avLst/>
          </a:prstGeom>
        </p:spPr>
        <p:txBody>
          <a:bodyPr vert="horz" lIns="91440" tIns="45720" rIns="91440" bIns="45720" rtlCol="0" anchor="ctr"/>
          <a:lstStyle>
            <a:lvl1pPr algn="r">
              <a:defRPr sz="1000">
                <a:solidFill>
                  <a:schemeClr val="tx1"/>
                </a:solidFill>
              </a:defRPr>
            </a:lvl1pPr>
          </a:lstStyle>
          <a:p>
            <a:pPr algn="r"/>
            <a:fld id="{3F9AFA87-1417-4992-ABD9-27C3BC8CC883}" type="datetimeFigureOut">
              <a:rPr lang="en-US" smtClean="0"/>
              <a:pPr algn="r"/>
              <a:t>9/1/2022</a:t>
            </a:fld>
            <a:endParaRPr lang="en-US" dirty="0"/>
          </a:p>
        </p:txBody>
      </p:sp>
      <p:sp>
        <p:nvSpPr>
          <p:cNvPr id="5" name="Footer Placeholder 4">
            <a:extLst>
              <a:ext uri="{FF2B5EF4-FFF2-40B4-BE49-F238E27FC236}">
                <a16:creationId xmlns:a16="http://schemas.microsoft.com/office/drawing/2014/main" id="{0F933EC1-4EE2-4453-841C-CFDFE708948E}"/>
              </a:ext>
            </a:extLst>
          </p:cNvPr>
          <p:cNvSpPr>
            <a:spLocks noGrp="1"/>
          </p:cNvSpPr>
          <p:nvPr>
            <p:ph type="ftr" sz="quarter" idx="3"/>
          </p:nvPr>
        </p:nvSpPr>
        <p:spPr>
          <a:xfrm>
            <a:off x="758952" y="6400800"/>
            <a:ext cx="6099048" cy="365125"/>
          </a:xfrm>
          <a:prstGeom prst="rect">
            <a:avLst/>
          </a:prstGeom>
        </p:spPr>
        <p:txBody>
          <a:bodyPr vert="horz" lIns="91440" tIns="45720" rIns="91440" bIns="45720" rtlCol="0" anchor="ctr"/>
          <a:lstStyle>
            <a:lvl1pPr algn="l">
              <a:defRPr sz="1000">
                <a:solidFill>
                  <a:schemeClr val="tx1"/>
                </a:solidFill>
              </a:defRPr>
            </a:lvl1pPr>
          </a:lstStyle>
          <a:p>
            <a:endParaRPr lang="en-US" sz="1000" dirty="0"/>
          </a:p>
        </p:txBody>
      </p:sp>
      <p:sp>
        <p:nvSpPr>
          <p:cNvPr id="6" name="Slide Number Placeholder 5">
            <a:extLst>
              <a:ext uri="{FF2B5EF4-FFF2-40B4-BE49-F238E27FC236}">
                <a16:creationId xmlns:a16="http://schemas.microsoft.com/office/drawing/2014/main" id="{C3CEBA78-E732-44EF-BA0B-FC42F7931311}"/>
              </a:ext>
            </a:extLst>
          </p:cNvPr>
          <p:cNvSpPr>
            <a:spLocks noGrp="1"/>
          </p:cNvSpPr>
          <p:nvPr>
            <p:ph type="sldNum" sz="quarter" idx="4"/>
          </p:nvPr>
        </p:nvSpPr>
        <p:spPr>
          <a:xfrm>
            <a:off x="10899648" y="6400800"/>
            <a:ext cx="530352" cy="365125"/>
          </a:xfrm>
          <a:prstGeom prst="rect">
            <a:avLst/>
          </a:prstGeom>
        </p:spPr>
        <p:txBody>
          <a:bodyPr vert="horz" lIns="91440" tIns="45720" rIns="91440" bIns="45720" rtlCol="0" anchor="ctr"/>
          <a:lstStyle>
            <a:lvl1pPr algn="r">
              <a:defRPr sz="1000" b="1">
                <a:solidFill>
                  <a:schemeClr val="tx1"/>
                </a:solidFill>
              </a:defRPr>
            </a:lvl1pPr>
          </a:lstStyle>
          <a:p>
            <a:fld id="{CB1E4CB7-CB13-4810-BF18-BE31AFC64F93}" type="slidenum">
              <a:rPr lang="en-US" smtClean="0"/>
              <a:pPr/>
              <a:t>‹#›</a:t>
            </a:fld>
            <a:endParaRPr lang="en-US" sz="1000" dirty="0"/>
          </a:p>
        </p:txBody>
      </p:sp>
      <p:sp>
        <p:nvSpPr>
          <p:cNvPr id="8" name="Freeform: Shape 7">
            <a:extLst>
              <a:ext uri="{FF2B5EF4-FFF2-40B4-BE49-F238E27FC236}">
                <a16:creationId xmlns:a16="http://schemas.microsoft.com/office/drawing/2014/main" id="{49306479-8C4D-4E4A-A330-DFC80A8A01BE}"/>
              </a:ext>
            </a:extLst>
          </p:cNvPr>
          <p:cNvSpPr/>
          <p:nvPr/>
        </p:nvSpPr>
        <p:spPr>
          <a:xfrm>
            <a:off x="0" y="0"/>
            <a:ext cx="12192000" cy="6105524"/>
          </a:xfrm>
          <a:custGeom>
            <a:avLst/>
            <a:gdLst>
              <a:gd name="connsiteX0" fmla="*/ 0 w 12192000"/>
              <a:gd name="connsiteY0" fmla="*/ 0 h 6105524"/>
              <a:gd name="connsiteX1" fmla="*/ 12192000 w 12192000"/>
              <a:gd name="connsiteY1" fmla="*/ 0 h 6105524"/>
              <a:gd name="connsiteX2" fmla="*/ 12192000 w 12192000"/>
              <a:gd name="connsiteY2" fmla="*/ 6105524 h 6105524"/>
              <a:gd name="connsiteX3" fmla="*/ 11435080 w 12192000"/>
              <a:gd name="connsiteY3" fmla="*/ 6105524 h 6105524"/>
              <a:gd name="connsiteX4" fmla="*/ 11435080 w 12192000"/>
              <a:gd name="connsiteY4" fmla="*/ 771523 h 6105524"/>
              <a:gd name="connsiteX5" fmla="*/ 767080 w 12192000"/>
              <a:gd name="connsiteY5" fmla="*/ 771523 h 6105524"/>
              <a:gd name="connsiteX6" fmla="*/ 767080 w 12192000"/>
              <a:gd name="connsiteY6" fmla="*/ 6105524 h 6105524"/>
              <a:gd name="connsiteX7" fmla="*/ 0 w 12192000"/>
              <a:gd name="connsiteY7" fmla="*/ 6105524 h 61055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6105524">
                <a:moveTo>
                  <a:pt x="0" y="0"/>
                </a:moveTo>
                <a:lnTo>
                  <a:pt x="12192000" y="0"/>
                </a:lnTo>
                <a:lnTo>
                  <a:pt x="12192000" y="6105524"/>
                </a:lnTo>
                <a:lnTo>
                  <a:pt x="11435080" y="6105524"/>
                </a:lnTo>
                <a:lnTo>
                  <a:pt x="11435080" y="771523"/>
                </a:lnTo>
                <a:lnTo>
                  <a:pt x="767080" y="771523"/>
                </a:lnTo>
                <a:lnTo>
                  <a:pt x="767080" y="6105524"/>
                </a:lnTo>
                <a:lnTo>
                  <a:pt x="0" y="6105524"/>
                </a:lnTo>
                <a:close/>
              </a:path>
            </a:pathLst>
          </a:custGeom>
          <a:gradFill flip="none" rotWithShape="1">
            <a:gsLst>
              <a:gs pos="10000">
                <a:schemeClr val="accent5"/>
              </a:gs>
              <a:gs pos="90000">
                <a:schemeClr val="accent1"/>
              </a:gs>
              <a:gs pos="70000">
                <a:schemeClr val="accent2"/>
              </a:gs>
              <a:gs pos="30000">
                <a:schemeClr val="accent4"/>
              </a:gs>
              <a:gs pos="50000">
                <a:schemeClr val="accent3">
                  <a:lumMod val="60000"/>
                  <a:lumOff val="40000"/>
                </a:schemeClr>
              </a:gs>
            </a:gsLst>
            <a:lin ang="7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Tree>
    <p:extLst>
      <p:ext uri="{BB962C8B-B14F-4D97-AF65-F5344CB8AC3E}">
        <p14:creationId xmlns:p14="http://schemas.microsoft.com/office/powerpoint/2010/main" val="3205539377"/>
      </p:ext>
    </p:extLst>
  </p:cSld>
  <p:clrMap bg1="lt1" tx1="dk1" bg2="lt2" tx2="dk2" accent1="accent1" accent2="accent2" accent3="accent3" accent4="accent4" accent5="accent5" accent6="accent6" hlink="hlink" folHlink="folHlink"/>
  <p:sldLayoutIdLst>
    <p:sldLayoutId id="2147483701" r:id="rId1"/>
    <p:sldLayoutId id="2147483702" r:id="rId2"/>
    <p:sldLayoutId id="2147483703" r:id="rId3"/>
    <p:sldLayoutId id="2147483704" r:id="rId4"/>
    <p:sldLayoutId id="2147483705" r:id="rId5"/>
    <p:sldLayoutId id="2147483706" r:id="rId6"/>
    <p:sldLayoutId id="2147483707" r:id="rId7"/>
    <p:sldLayoutId id="2147483708" r:id="rId8"/>
    <p:sldLayoutId id="2147483709" r:id="rId9"/>
    <p:sldLayoutId id="2147483710" r:id="rId10"/>
    <p:sldLayoutId id="2147483711" r:id="rId11"/>
  </p:sldLayoutIdLst>
  <p:txStyles>
    <p:titleStyle>
      <a:lvl1pPr algn="l" defTabSz="914400" rtl="0" eaLnBrk="1" latinLnBrk="0" hangingPunct="1">
        <a:lnSpc>
          <a:spcPct val="95000"/>
        </a:lnSpc>
        <a:spcBef>
          <a:spcPct val="0"/>
        </a:spcBef>
        <a:buNone/>
        <a:defRPr sz="4200" kern="1200" spc="-50" baseline="0">
          <a:solidFill>
            <a:schemeClr val="tx1"/>
          </a:solidFill>
          <a:latin typeface="+mj-lt"/>
          <a:ea typeface="+mj-ea"/>
          <a:cs typeface="+mj-cs"/>
        </a:defRPr>
      </a:lvl1pPr>
    </p:titleStyle>
    <p:bodyStyle>
      <a:lvl1pPr marL="365760" indent="-365760" algn="l" defTabSz="914400" rtl="0" eaLnBrk="1" latinLnBrk="0" hangingPunct="1">
        <a:lnSpc>
          <a:spcPct val="105000"/>
        </a:lnSpc>
        <a:spcBef>
          <a:spcPts val="900"/>
        </a:spcBef>
        <a:buClr>
          <a:schemeClr val="accent5"/>
        </a:buClr>
        <a:buFont typeface="Avenir Next LT Pro" panose="020B0504020202020204" pitchFamily="34" charset="0"/>
        <a:buChar char="+"/>
        <a:defRPr sz="2600" kern="1200">
          <a:solidFill>
            <a:schemeClr val="tx1"/>
          </a:solidFill>
          <a:latin typeface="+mn-lt"/>
          <a:ea typeface="+mn-ea"/>
          <a:cs typeface="+mn-cs"/>
        </a:defRPr>
      </a:lvl1pPr>
      <a:lvl2pPr marL="365760" indent="0" algn="l" defTabSz="914400" rtl="0" eaLnBrk="1" latinLnBrk="0" hangingPunct="1">
        <a:lnSpc>
          <a:spcPct val="105000"/>
        </a:lnSpc>
        <a:spcBef>
          <a:spcPts val="900"/>
        </a:spcBef>
        <a:buFont typeface="Arial" panose="020B0604020202020204" pitchFamily="34" charset="0"/>
        <a:buNone/>
        <a:defRPr sz="2000" kern="1200">
          <a:solidFill>
            <a:schemeClr val="tx1">
              <a:lumMod val="75000"/>
              <a:lumOff val="25000"/>
            </a:schemeClr>
          </a:solidFill>
          <a:latin typeface="+mn-lt"/>
          <a:ea typeface="+mn-ea"/>
          <a:cs typeface="+mn-cs"/>
        </a:defRPr>
      </a:lvl2pPr>
      <a:lvl3pPr marL="640080" indent="-274320" algn="l" defTabSz="914400" rtl="0" eaLnBrk="1" latinLnBrk="0" hangingPunct="1">
        <a:lnSpc>
          <a:spcPct val="105000"/>
        </a:lnSpc>
        <a:spcBef>
          <a:spcPts val="600"/>
        </a:spcBef>
        <a:buClr>
          <a:schemeClr val="accent5"/>
        </a:buClr>
        <a:buFont typeface="Avenir Next LT Pro" panose="020B0504020202020204" pitchFamily="34" charset="0"/>
        <a:buChar char="+"/>
        <a:defRPr sz="2000" kern="1200">
          <a:solidFill>
            <a:schemeClr val="tx1"/>
          </a:solidFill>
          <a:latin typeface="+mn-lt"/>
          <a:ea typeface="+mn-ea"/>
          <a:cs typeface="+mn-cs"/>
        </a:defRPr>
      </a:lvl3pPr>
      <a:lvl4pPr marL="640080" indent="0" algn="l" defTabSz="914400" rtl="0" eaLnBrk="1" latinLnBrk="0" hangingPunct="1">
        <a:lnSpc>
          <a:spcPct val="105000"/>
        </a:lnSpc>
        <a:spcBef>
          <a:spcPts val="600"/>
        </a:spcBef>
        <a:buFontTx/>
        <a:buNone/>
        <a:defRPr sz="1800" i="1" kern="1200">
          <a:solidFill>
            <a:schemeClr val="tx1">
              <a:lumMod val="75000"/>
              <a:lumOff val="25000"/>
            </a:schemeClr>
          </a:solidFill>
          <a:latin typeface="+mn-lt"/>
          <a:ea typeface="+mn-ea"/>
          <a:cs typeface="+mn-cs"/>
        </a:defRPr>
      </a:lvl4pPr>
      <a:lvl5pPr marL="886968" indent="-274320" algn="l" defTabSz="914400" rtl="0" eaLnBrk="1" latinLnBrk="0" hangingPunct="1">
        <a:lnSpc>
          <a:spcPct val="105000"/>
        </a:lnSpc>
        <a:spcBef>
          <a:spcPts val="600"/>
        </a:spcBef>
        <a:buClr>
          <a:schemeClr val="accent5"/>
        </a:buClr>
        <a:buFont typeface="Avenir Next LT Pro" panose="020B05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10.xml"/><Relationship Id="rId1" Type="http://schemas.openxmlformats.org/officeDocument/2006/relationships/slideLayout" Target="../slideLayouts/slideLayout2.xml"/><Relationship Id="rId5" Type="http://schemas.openxmlformats.org/officeDocument/2006/relationships/hyperlink" Target="https://creativecommons.org/licenses/by-sa/3.0/" TargetMode="External"/><Relationship Id="rId4" Type="http://schemas.openxmlformats.org/officeDocument/2006/relationships/hyperlink" Target="https://mindful.technology/calm-app/" TargetMode="External"/></Relationships>
</file>

<file path=ppt/slides/_rels/slide11.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hyperlink" Target="https://www.wallpaperflare.com/person-typing-on-silver-laptop-computer-e-mail-aerial-afternoon-tea-wallpaper-zhnoh" TargetMode="External"/></Relationships>
</file>

<file path=ppt/slides/_rels/slide12.xml.rels><?xml version="1.0" encoding="UTF-8" standalone="yes"?>
<Relationships xmlns="http://schemas.openxmlformats.org/package/2006/relationships"><Relationship Id="rId8" Type="http://schemas.openxmlformats.org/officeDocument/2006/relationships/image" Target="../media/image11.jpg"/><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10" Type="http://schemas.openxmlformats.org/officeDocument/2006/relationships/hyperlink" Target="https://creativecommons.org/licenses/by/3.0/" TargetMode="External"/><Relationship Id="rId4" Type="http://schemas.openxmlformats.org/officeDocument/2006/relationships/diagramLayout" Target="../diagrams/layout2.xml"/><Relationship Id="rId9" Type="http://schemas.openxmlformats.org/officeDocument/2006/relationships/hyperlink" Target="https://courses.lumenlearning.com/wmopen-psychology/chapter/what-is-cognition/" TargetMode="External"/></Relationships>
</file>

<file path=ppt/slides/_rels/slide1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14.xml"/><Relationship Id="rId1" Type="http://schemas.openxmlformats.org/officeDocument/2006/relationships/slideLayout" Target="../slideLayouts/slideLayout2.xml"/><Relationship Id="rId5" Type="http://schemas.openxmlformats.org/officeDocument/2006/relationships/hyperlink" Target="https://creativecommons.org/licenses/by-nc-nd/3.0/" TargetMode="External"/><Relationship Id="rId4" Type="http://schemas.openxmlformats.org/officeDocument/2006/relationships/hyperlink" Target="https://www.meditationlifeskills.com/attitudes-of-mindfulness/" TargetMode="External"/></Relationships>
</file>

<file path=ppt/slides/_rels/slide15.xml.rels><?xml version="1.0" encoding="UTF-8" standalone="yes"?>
<Relationships xmlns="http://schemas.openxmlformats.org/package/2006/relationships"><Relationship Id="rId8" Type="http://schemas.openxmlformats.org/officeDocument/2006/relationships/hyperlink" Target="mailto:rpuett@umd.edu" TargetMode="External"/><Relationship Id="rId3" Type="http://schemas.openxmlformats.org/officeDocument/2006/relationships/image" Target="../media/image14.png"/><Relationship Id="rId7" Type="http://schemas.openxmlformats.org/officeDocument/2006/relationships/hyperlink" Target="mailto:nedelina@umd.edu" TargetMode="External"/><Relationship Id="rId2" Type="http://schemas.openxmlformats.org/officeDocument/2006/relationships/notesSlide" Target="../notesSlides/notesSlide15.xml"/><Relationship Id="rId1" Type="http://schemas.openxmlformats.org/officeDocument/2006/relationships/slideLayout" Target="../slideLayouts/slideLayout7.xml"/><Relationship Id="rId6" Type="http://schemas.openxmlformats.org/officeDocument/2006/relationships/hyperlink" Target="mailto:opokras@umd.edu" TargetMode="External"/><Relationship Id="rId5" Type="http://schemas.openxmlformats.org/officeDocument/2006/relationships/hyperlink" Target="https://creativecommons.org/licenses/by-nd/3.0/" TargetMode="External"/><Relationship Id="rId4" Type="http://schemas.openxmlformats.org/officeDocument/2006/relationships/hyperlink" Target="https://medium.com/better-humans/gtd-the-missing-link-in-the-mindfulness-conversation-4a43a019b25" TargetMode="External"/><Relationship Id="rId9" Type="http://schemas.openxmlformats.org/officeDocument/2006/relationships/image" Target="../media/image15.jpeg"/></Relationships>
</file>

<file path=ppt/slides/_rels/slide2.xml.rels><?xml version="1.0" encoding="UTF-8" standalone="yes"?>
<Relationships xmlns="http://schemas.openxmlformats.org/package/2006/relationships"><Relationship Id="rId3" Type="http://schemas.openxmlformats.org/officeDocument/2006/relationships/hyperlink" Target="https://medium.com/better-humans/gtd-the-missing-link-in-the-mindfulness-conversation-4a43a019b25" TargetMode="External"/><Relationship Id="rId7" Type="http://schemas.openxmlformats.org/officeDocument/2006/relationships/hyperlink" Target="https://creativecommons.org/licenses/by-nc/3.0/" TargetMode="External"/><Relationship Id="rId2" Type="http://schemas.openxmlformats.org/officeDocument/2006/relationships/notesSlide" Target="../notesSlides/notesSlide2.xml"/><Relationship Id="rId1" Type="http://schemas.openxmlformats.org/officeDocument/2006/relationships/slideLayout" Target="../slideLayouts/slideLayout6.xml"/><Relationship Id="rId6" Type="http://schemas.openxmlformats.org/officeDocument/2006/relationships/hyperlink" Target="https://teachsation.com/mindfulness-strategies" TargetMode="External"/><Relationship Id="rId5" Type="http://schemas.openxmlformats.org/officeDocument/2006/relationships/image" Target="../media/image3.jpeg"/><Relationship Id="rId4" Type="http://schemas.openxmlformats.org/officeDocument/2006/relationships/hyperlink" Target="https://creativecommons.org/licenses/by-nd/3.0/" TargetMode="External"/></Relationships>
</file>

<file path=ppt/slides/_rels/slide3.xml.rels><?xml version="1.0" encoding="UTF-8" standalone="yes"?>
<Relationships xmlns="http://schemas.openxmlformats.org/package/2006/relationships"><Relationship Id="rId3" Type="http://schemas.openxmlformats.org/officeDocument/2006/relationships/hyperlink" Target="https://medium.com/better-humans/gtd-the-missing-link-in-the-mindfulness-conversation-4a43a019b25" TargetMode="External"/><Relationship Id="rId7"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6.xml"/><Relationship Id="rId6" Type="http://schemas.openxmlformats.org/officeDocument/2006/relationships/hyperlink" Target="https://creativecommons.org/licenses/by-nc-sa/3.0/" TargetMode="External"/><Relationship Id="rId5" Type="http://schemas.openxmlformats.org/officeDocument/2006/relationships/hyperlink" Target="https://minimus.life/mindfulness/beneficios-cientificos-mindfulness.html" TargetMode="External"/><Relationship Id="rId4" Type="http://schemas.openxmlformats.org/officeDocument/2006/relationships/hyperlink" Target="https://creativecommons.org/licenses/by-nd/3.0/" TargetMode="External"/></Relationships>
</file>

<file path=ppt/slides/_rels/slide4.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6.xml"/><Relationship Id="rId1" Type="http://schemas.openxmlformats.org/officeDocument/2006/relationships/slideLayout" Target="../slideLayouts/slideLayout6.xml"/><Relationship Id="rId5" Type="http://schemas.openxmlformats.org/officeDocument/2006/relationships/hyperlink" Target="https://creativecommons.org/licenses/by-nc-sa/3.0/" TargetMode="External"/><Relationship Id="rId4" Type="http://schemas.openxmlformats.org/officeDocument/2006/relationships/hyperlink" Target="https://technofaq.org/posts/2017/07/how-to-find-technology-jobs-with-an-easy-google-search/" TargetMode="Externa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8.xml"/><Relationship Id="rId1" Type="http://schemas.openxmlformats.org/officeDocument/2006/relationships/slideLayout" Target="../slideLayouts/slideLayout2.xml"/><Relationship Id="rId5" Type="http://schemas.openxmlformats.org/officeDocument/2006/relationships/hyperlink" Target="https://creativecommons.org/licenses/by-nc-nd/3.0/" TargetMode="External"/><Relationship Id="rId4" Type="http://schemas.openxmlformats.org/officeDocument/2006/relationships/hyperlink" Target="https://creationmeditation.com/mindfulness-exercises/" TargetMode="External"/></Relationships>
</file>

<file path=ppt/slides/_rels/slide9.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9.xml"/><Relationship Id="rId1" Type="http://schemas.openxmlformats.org/officeDocument/2006/relationships/slideLayout" Target="../slideLayouts/slideLayout2.xml"/><Relationship Id="rId5" Type="http://schemas.openxmlformats.org/officeDocument/2006/relationships/hyperlink" Target="https://creativecommons.org/licenses/by-nc-sa/3.0/" TargetMode="External"/><Relationship Id="rId4" Type="http://schemas.openxmlformats.org/officeDocument/2006/relationships/hyperlink" Target="https://ecampusontario.pressbooks.pub/growthandgoalsindependent/chapter/the-mindful-learner/" TargetMode="Externa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1" name="Rectangle 13">
            <a:extLst>
              <a:ext uri="{FF2B5EF4-FFF2-40B4-BE49-F238E27FC236}">
                <a16:creationId xmlns:a16="http://schemas.microsoft.com/office/drawing/2014/main" id="{9B45BA4C-9B54-4496-821F-9E0985CA98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a:extLst>
              <a:ext uri="{FF2B5EF4-FFF2-40B4-BE49-F238E27FC236}">
                <a16:creationId xmlns:a16="http://schemas.microsoft.com/office/drawing/2014/main" id="{2A1E9420-B443-72D1-8632-7C460F534713}"/>
              </a:ext>
            </a:extLst>
          </p:cNvPr>
          <p:cNvPicPr>
            <a:picLocks noChangeAspect="1"/>
          </p:cNvPicPr>
          <p:nvPr/>
        </p:nvPicPr>
        <p:blipFill rotWithShape="1">
          <a:blip r:embed="rId3"/>
          <a:srcRect l="10171" r="42546"/>
          <a:stretch/>
        </p:blipFill>
        <p:spPr>
          <a:xfrm>
            <a:off x="20" y="10"/>
            <a:ext cx="5404493" cy="6857990"/>
          </a:xfrm>
          <a:prstGeom prst="rect">
            <a:avLst/>
          </a:prstGeom>
        </p:spPr>
      </p:pic>
      <p:sp>
        <p:nvSpPr>
          <p:cNvPr id="2" name="Title 1">
            <a:extLst>
              <a:ext uri="{FF2B5EF4-FFF2-40B4-BE49-F238E27FC236}">
                <a16:creationId xmlns:a16="http://schemas.microsoft.com/office/drawing/2014/main" id="{34225230-24FE-598A-F79E-25D881F9E2A3}"/>
              </a:ext>
            </a:extLst>
          </p:cNvPr>
          <p:cNvSpPr>
            <a:spLocks noGrp="1"/>
          </p:cNvSpPr>
          <p:nvPr>
            <p:ph type="ctrTitle"/>
          </p:nvPr>
        </p:nvSpPr>
        <p:spPr>
          <a:xfrm>
            <a:off x="1016000" y="819273"/>
            <a:ext cx="10737850" cy="1790454"/>
          </a:xfrm>
          <a:solidFill>
            <a:schemeClr val="bg1"/>
          </a:solidFill>
          <a:ln>
            <a:noFill/>
          </a:ln>
        </p:spPr>
        <p:txBody>
          <a:bodyPr anchor="ctr">
            <a:normAutofit/>
          </a:bodyPr>
          <a:lstStyle/>
          <a:p>
            <a:pPr algn="l">
              <a:lnSpc>
                <a:spcPct val="100000"/>
              </a:lnSpc>
            </a:pPr>
            <a:r>
              <a:rPr lang="en-US" sz="4000" dirty="0">
                <a:effectLst/>
                <a:latin typeface="Helvetica" panose="020B0604020202020204" pitchFamily="34" charset="0"/>
                <a:ea typeface="Times New Roman" panose="02020603050405020304" pitchFamily="18" charset="0"/>
              </a:rPr>
              <a:t>Strategies to increase happiness and wellbeing </a:t>
            </a:r>
            <a:br>
              <a:rPr lang="en-US" sz="4000" dirty="0">
                <a:effectLst/>
                <a:latin typeface="Helvetica" panose="020B0604020202020204" pitchFamily="34" charset="0"/>
                <a:ea typeface="Times New Roman" panose="02020603050405020304" pitchFamily="18" charset="0"/>
              </a:rPr>
            </a:br>
            <a:r>
              <a:rPr lang="en-US" sz="4000" dirty="0">
                <a:effectLst/>
                <a:latin typeface="Helvetica" panose="020B0604020202020204" pitchFamily="34" charset="0"/>
                <a:ea typeface="Times New Roman" panose="02020603050405020304" pitchFamily="18" charset="0"/>
              </a:rPr>
              <a:t>among public health students, faculty and staff</a:t>
            </a:r>
            <a:endParaRPr lang="en-US" sz="4000" dirty="0"/>
          </a:p>
        </p:txBody>
      </p:sp>
      <p:sp>
        <p:nvSpPr>
          <p:cNvPr id="5" name="TextBox 4">
            <a:extLst>
              <a:ext uri="{FF2B5EF4-FFF2-40B4-BE49-F238E27FC236}">
                <a16:creationId xmlns:a16="http://schemas.microsoft.com/office/drawing/2014/main" id="{37215E7E-7266-CB9E-421C-571694B5ED03}"/>
              </a:ext>
            </a:extLst>
          </p:cNvPr>
          <p:cNvSpPr txBox="1"/>
          <p:nvPr/>
        </p:nvSpPr>
        <p:spPr>
          <a:xfrm>
            <a:off x="5955905" y="6141259"/>
            <a:ext cx="5529263" cy="461665"/>
          </a:xfrm>
          <a:prstGeom prst="rect">
            <a:avLst/>
          </a:prstGeom>
          <a:noFill/>
        </p:spPr>
        <p:txBody>
          <a:bodyPr wrap="square" rtlCol="0">
            <a:spAutoFit/>
          </a:bodyPr>
          <a:lstStyle/>
          <a:p>
            <a:r>
              <a:rPr lang="en-US" sz="1200" dirty="0"/>
              <a:t>ECPP 2022 The 10</a:t>
            </a:r>
            <a:r>
              <a:rPr lang="en-US" sz="1200" baseline="30000" dirty="0"/>
              <a:t>th</a:t>
            </a:r>
            <a:r>
              <a:rPr lang="en-US" sz="1200" dirty="0"/>
              <a:t> European Conference on Positive Psychology</a:t>
            </a:r>
          </a:p>
          <a:p>
            <a:r>
              <a:rPr lang="en-US" sz="1200" dirty="0"/>
              <a:t>Reykjavik, 29 June-2 July, 2022</a:t>
            </a:r>
          </a:p>
        </p:txBody>
      </p:sp>
      <p:pic>
        <p:nvPicPr>
          <p:cNvPr id="7" name="Picture 6">
            <a:extLst>
              <a:ext uri="{FF2B5EF4-FFF2-40B4-BE49-F238E27FC236}">
                <a16:creationId xmlns:a16="http://schemas.microsoft.com/office/drawing/2014/main" id="{D82C0475-E44D-60DB-ED24-3E13826207DD}"/>
              </a:ext>
            </a:extLst>
          </p:cNvPr>
          <p:cNvPicPr>
            <a:picLocks noChangeAspect="1"/>
          </p:cNvPicPr>
          <p:nvPr/>
        </p:nvPicPr>
        <p:blipFill>
          <a:blip r:embed="rId4"/>
          <a:stretch>
            <a:fillRect/>
          </a:stretch>
        </p:blipFill>
        <p:spPr>
          <a:xfrm>
            <a:off x="10965191" y="5883163"/>
            <a:ext cx="951113" cy="719761"/>
          </a:xfrm>
          <a:prstGeom prst="rect">
            <a:avLst/>
          </a:prstGeom>
        </p:spPr>
      </p:pic>
      <p:sp>
        <p:nvSpPr>
          <p:cNvPr id="8" name="TextBox 7">
            <a:extLst>
              <a:ext uri="{FF2B5EF4-FFF2-40B4-BE49-F238E27FC236}">
                <a16:creationId xmlns:a16="http://schemas.microsoft.com/office/drawing/2014/main" id="{45058097-2C10-11D9-99C4-673EE39F87E1}"/>
              </a:ext>
            </a:extLst>
          </p:cNvPr>
          <p:cNvSpPr txBox="1"/>
          <p:nvPr/>
        </p:nvSpPr>
        <p:spPr>
          <a:xfrm>
            <a:off x="5680208" y="2891793"/>
            <a:ext cx="6236096" cy="3170099"/>
          </a:xfrm>
          <a:prstGeom prst="rect">
            <a:avLst/>
          </a:prstGeom>
          <a:noFill/>
        </p:spPr>
        <p:txBody>
          <a:bodyPr wrap="square" rtlCol="0">
            <a:spAutoFit/>
          </a:bodyPr>
          <a:lstStyle/>
          <a:p>
            <a:pPr algn="l">
              <a:lnSpc>
                <a:spcPct val="100000"/>
              </a:lnSpc>
            </a:pPr>
            <a:r>
              <a:rPr lang="en-US" sz="1800" b="1" dirty="0"/>
              <a:t>Olivia Carter-Pokras, PhD</a:t>
            </a:r>
          </a:p>
          <a:p>
            <a:pPr algn="l">
              <a:lnSpc>
                <a:spcPct val="100000"/>
              </a:lnSpc>
            </a:pPr>
            <a:r>
              <a:rPr lang="en-US" sz="1600" dirty="0"/>
              <a:t>Professor Emeritus, Epidemiology &amp; Biostatistics</a:t>
            </a:r>
          </a:p>
          <a:p>
            <a:pPr algn="l">
              <a:lnSpc>
                <a:spcPct val="100000"/>
              </a:lnSpc>
            </a:pPr>
            <a:r>
              <a:rPr lang="en-US" sz="1600" dirty="0"/>
              <a:t>University of Maryland School of Public Health</a:t>
            </a:r>
          </a:p>
          <a:p>
            <a:pPr algn="l">
              <a:lnSpc>
                <a:spcPct val="100000"/>
              </a:lnSpc>
            </a:pPr>
            <a:endParaRPr lang="en-US" sz="1800" dirty="0"/>
          </a:p>
          <a:p>
            <a:pPr algn="l">
              <a:lnSpc>
                <a:spcPct val="100000"/>
              </a:lnSpc>
            </a:pPr>
            <a:r>
              <a:rPr lang="en-US" sz="1800" b="1" dirty="0"/>
              <a:t>Nedelina Tchangalova, MS, MLS</a:t>
            </a:r>
          </a:p>
          <a:p>
            <a:pPr algn="l">
              <a:lnSpc>
                <a:spcPct val="100000"/>
              </a:lnSpc>
            </a:pPr>
            <a:r>
              <a:rPr lang="en-US" sz="1600" dirty="0"/>
              <a:t>Public Health Librarian</a:t>
            </a:r>
          </a:p>
          <a:p>
            <a:pPr algn="l">
              <a:lnSpc>
                <a:spcPct val="100000"/>
              </a:lnSpc>
            </a:pPr>
            <a:r>
              <a:rPr lang="en-US" sz="1600" dirty="0"/>
              <a:t>University of Maryland Libraries</a:t>
            </a:r>
          </a:p>
          <a:p>
            <a:pPr algn="l">
              <a:lnSpc>
                <a:spcPct val="100000"/>
              </a:lnSpc>
            </a:pPr>
            <a:endParaRPr lang="en-US" sz="1600" dirty="0"/>
          </a:p>
          <a:p>
            <a:pPr algn="l">
              <a:lnSpc>
                <a:spcPct val="100000"/>
              </a:lnSpc>
            </a:pPr>
            <a:r>
              <a:rPr lang="en-US" b="1" dirty="0"/>
              <a:t>Robin Puett, PhD</a:t>
            </a:r>
          </a:p>
          <a:p>
            <a:pPr algn="l">
              <a:lnSpc>
                <a:spcPct val="100000"/>
              </a:lnSpc>
            </a:pPr>
            <a:r>
              <a:rPr lang="en-US" sz="1600" dirty="0"/>
              <a:t>Professor, Applied Environmental Health</a:t>
            </a:r>
          </a:p>
          <a:p>
            <a:r>
              <a:rPr lang="en-US" sz="1600" dirty="0"/>
              <a:t>University of Maryland School of Public Health</a:t>
            </a:r>
          </a:p>
          <a:p>
            <a:pPr algn="l">
              <a:lnSpc>
                <a:spcPct val="100000"/>
              </a:lnSpc>
            </a:pPr>
            <a:endParaRPr lang="en-US" sz="1600" dirty="0"/>
          </a:p>
        </p:txBody>
      </p:sp>
    </p:spTree>
    <p:extLst>
      <p:ext uri="{BB962C8B-B14F-4D97-AF65-F5344CB8AC3E}">
        <p14:creationId xmlns:p14="http://schemas.microsoft.com/office/powerpoint/2010/main" val="306855143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7" name="Rectangle 16">
            <a:extLst>
              <a:ext uri="{FF2B5EF4-FFF2-40B4-BE49-F238E27FC236}">
                <a16:creationId xmlns:a16="http://schemas.microsoft.com/office/drawing/2014/main" id="{84136905-015B-4510-B514-027CBA846B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4A274E28-C8FD-F061-A6C7-3744BF1329E6}"/>
              </a:ext>
            </a:extLst>
          </p:cNvPr>
          <p:cNvSpPr>
            <a:spLocks noGrp="1"/>
          </p:cNvSpPr>
          <p:nvPr>
            <p:ph idx="1"/>
          </p:nvPr>
        </p:nvSpPr>
        <p:spPr>
          <a:xfrm>
            <a:off x="762000" y="2354404"/>
            <a:ext cx="4507263" cy="3514164"/>
          </a:xfrm>
        </p:spPr>
        <p:txBody>
          <a:bodyPr>
            <a:noAutofit/>
          </a:bodyPr>
          <a:lstStyle/>
          <a:p>
            <a:pPr>
              <a:lnSpc>
                <a:spcPct val="95000"/>
              </a:lnSpc>
              <a:buClr>
                <a:schemeClr val="tx1"/>
              </a:buClr>
              <a:buFont typeface="Arial" panose="020B0604020202020204" pitchFamily="34" charset="0"/>
              <a:buChar char="•"/>
            </a:pPr>
            <a:r>
              <a:rPr lang="en-US" sz="1800" b="1" dirty="0">
                <a:ea typeface="Times New Roman" panose="02020603050405020304" pitchFamily="18" charset="0"/>
                <a:cs typeface="Times New Roman" panose="02020603050405020304" pitchFamily="18" charset="0"/>
              </a:rPr>
              <a:t>Fr</a:t>
            </a:r>
            <a:r>
              <a:rPr lang="en-US" sz="1800" b="1" dirty="0">
                <a:effectLst/>
                <a:ea typeface="Times New Roman" panose="02020603050405020304" pitchFamily="18" charset="0"/>
                <a:cs typeface="Times New Roman" panose="02020603050405020304" pitchFamily="18" charset="0"/>
              </a:rPr>
              <a:t>ee access to meditation apps</a:t>
            </a:r>
          </a:p>
          <a:p>
            <a:pPr>
              <a:lnSpc>
                <a:spcPct val="95000"/>
              </a:lnSpc>
              <a:buClr>
                <a:schemeClr val="tx1"/>
              </a:buClr>
              <a:buFont typeface="Arial" panose="020B0604020202020204" pitchFamily="34" charset="0"/>
              <a:buChar char="•"/>
            </a:pPr>
            <a:r>
              <a:rPr lang="en-US" sz="1800" b="1" dirty="0">
                <a:ea typeface="Times New Roman" panose="02020603050405020304" pitchFamily="18" charset="0"/>
                <a:cs typeface="Times New Roman" panose="02020603050405020304" pitchFamily="18" charset="0"/>
              </a:rPr>
              <a:t>School w</a:t>
            </a:r>
            <a:r>
              <a:rPr lang="en-US" sz="1800" b="1" dirty="0">
                <a:effectLst/>
                <a:ea typeface="Times New Roman" panose="02020603050405020304" pitchFamily="18" charset="0"/>
                <a:cs typeface="Times New Roman" panose="02020603050405020304" pitchFamily="18" charset="0"/>
              </a:rPr>
              <a:t>ellness coordinator    </a:t>
            </a:r>
            <a:r>
              <a:rPr lang="en-US" sz="1400" dirty="0">
                <a:effectLst/>
                <a:ea typeface="Times New Roman" panose="02020603050405020304" pitchFamily="18" charset="0"/>
                <a:cs typeface="Times New Roman" panose="02020603050405020304" pitchFamily="18" charset="0"/>
              </a:rPr>
              <a:t>(Boston University, University of Illinois at Chicago)</a:t>
            </a:r>
          </a:p>
          <a:p>
            <a:pPr>
              <a:lnSpc>
                <a:spcPct val="95000"/>
              </a:lnSpc>
              <a:buClr>
                <a:schemeClr val="tx1"/>
              </a:buClr>
              <a:buFont typeface="Arial" panose="020B0604020202020204" pitchFamily="34" charset="0"/>
              <a:buChar char="•"/>
            </a:pPr>
            <a:r>
              <a:rPr lang="en-US" sz="1800" b="1" dirty="0">
                <a:ea typeface="Calibri" panose="020F0502020204030204" pitchFamily="34" charset="0"/>
                <a:cs typeface="Times New Roman" panose="02020603050405020304" pitchFamily="18" charset="0"/>
              </a:rPr>
              <a:t>4-week Koru mindfulness training </a:t>
            </a:r>
            <a:r>
              <a:rPr lang="en-US" sz="1400" dirty="0">
                <a:ea typeface="Calibri" panose="020F0502020204030204" pitchFamily="34" charset="0"/>
                <a:cs typeface="Times New Roman" panose="02020603050405020304" pitchFamily="18" charset="0"/>
              </a:rPr>
              <a:t>(e.g. Kent State University, University of Arkansas, University of Illinois at Chicago, University of Iowa, University of Kentucky, University of Louisville, University of Massachusetts) </a:t>
            </a:r>
          </a:p>
          <a:p>
            <a:pPr>
              <a:lnSpc>
                <a:spcPct val="95000"/>
              </a:lnSpc>
              <a:buClr>
                <a:schemeClr val="tx1"/>
              </a:buClr>
              <a:buFont typeface="Arial" panose="020B0604020202020204" pitchFamily="34" charset="0"/>
              <a:buChar char="•"/>
            </a:pPr>
            <a:r>
              <a:rPr lang="en-US" sz="1800" b="1" dirty="0">
                <a:ea typeface="Calibri" panose="020F0502020204030204" pitchFamily="34" charset="0"/>
                <a:cs typeface="Times New Roman" panose="02020603050405020304" pitchFamily="18" charset="0"/>
              </a:rPr>
              <a:t>Mindfulness-Based Stress Reduction (MBSR) training            </a:t>
            </a:r>
            <a:r>
              <a:rPr lang="en-US" sz="1400" dirty="0">
                <a:ea typeface="Calibri" panose="020F0502020204030204" pitchFamily="34" charset="0"/>
                <a:cs typeface="Times New Roman" panose="02020603050405020304" pitchFamily="18" charset="0"/>
              </a:rPr>
              <a:t>(e.g., Brown University, Johns Hopkins University, University of Arkansas, University of Kentucky, University of Pennsylvania, University of Pittsburgh, University of Virginia) </a:t>
            </a:r>
          </a:p>
        </p:txBody>
      </p:sp>
      <p:pic>
        <p:nvPicPr>
          <p:cNvPr id="9" name="Picture 8" descr="A lake with mountains in the background&#10;&#10;Description automatically generated with medium confidence">
            <a:extLst>
              <a:ext uri="{FF2B5EF4-FFF2-40B4-BE49-F238E27FC236}">
                <a16:creationId xmlns:a16="http://schemas.microsoft.com/office/drawing/2014/main" id="{DD3DC4E7-29D5-D31B-E716-FF6F45D46048}"/>
              </a:ext>
            </a:extLst>
          </p:cNvPr>
          <p:cNvPicPr>
            <a:picLocks noChangeAspect="1"/>
          </p:cNvPicPr>
          <p:nvPr/>
        </p:nvPicPr>
        <p:blipFill rotWithShape="1">
          <a:blip r:embed="rId3">
            <a:extLst>
              <a:ext uri="{28A0092B-C50C-407E-A947-70E740481C1C}">
                <a14:useLocalDpi xmlns:a14="http://schemas.microsoft.com/office/drawing/2010/main" val="0"/>
              </a:ext>
              <a:ext uri="{837473B0-CC2E-450A-ABE3-18F120FF3D39}">
                <a1611:picAttrSrcUrl xmlns:a1611="http://schemas.microsoft.com/office/drawing/2016/11/main" r:id="rId4"/>
              </a:ext>
            </a:extLst>
          </a:blip>
          <a:srcRect l="11294" r="33010"/>
          <a:stretch/>
        </p:blipFill>
        <p:spPr>
          <a:xfrm>
            <a:off x="5401463" y="10"/>
            <a:ext cx="6790537" cy="6857990"/>
          </a:xfrm>
          <a:prstGeom prst="rect">
            <a:avLst/>
          </a:prstGeom>
        </p:spPr>
      </p:pic>
      <p:sp>
        <p:nvSpPr>
          <p:cNvPr id="11" name="TextBox 10">
            <a:extLst>
              <a:ext uri="{FF2B5EF4-FFF2-40B4-BE49-F238E27FC236}">
                <a16:creationId xmlns:a16="http://schemas.microsoft.com/office/drawing/2014/main" id="{B7E1D23F-932B-963B-E899-6D9E8C6E2398}"/>
              </a:ext>
            </a:extLst>
          </p:cNvPr>
          <p:cNvSpPr txBox="1"/>
          <p:nvPr/>
        </p:nvSpPr>
        <p:spPr>
          <a:xfrm>
            <a:off x="9585197" y="6657945"/>
            <a:ext cx="2606803" cy="200055"/>
          </a:xfrm>
          <a:prstGeom prst="rect">
            <a:avLst/>
          </a:prstGeom>
          <a:noFill/>
        </p:spPr>
        <p:txBody>
          <a:bodyPr wrap="none" rtlCol="0">
            <a:spAutoFit/>
          </a:bodyPr>
          <a:lstStyle/>
          <a:p>
            <a:pPr algn="r">
              <a:spcAft>
                <a:spcPts val="600"/>
              </a:spcAft>
            </a:pPr>
            <a:r>
              <a:rPr lang="en-US" sz="700">
                <a:hlinkClick r:id="rId4" tooltip="https://mindful.technology/calm-app/">
                  <a:extLst>
                    <a:ext uri="{A12FA001-AC4F-418D-AE19-62706E023703}">
                      <ahyp:hlinkClr xmlns:ahyp="http://schemas.microsoft.com/office/drawing/2018/hyperlinkcolor" val="tx"/>
                    </a:ext>
                  </a:extLst>
                </a:hlinkClick>
              </a:rPr>
              <a:t>This Photo</a:t>
            </a:r>
            <a:r>
              <a:rPr lang="en-US" sz="700"/>
              <a:t> by Unknown Author is licensed under </a:t>
            </a:r>
            <a:r>
              <a:rPr lang="en-US" sz="700">
                <a:hlinkClick r:id="rId5" tooltip="https://creativecommons.org/licenses/by-sa/3.0/">
                  <a:extLst>
                    <a:ext uri="{A12FA001-AC4F-418D-AE19-62706E023703}">
                      <ahyp:hlinkClr xmlns:ahyp="http://schemas.microsoft.com/office/drawing/2018/hyperlinkcolor" val="tx"/>
                    </a:ext>
                  </a:extLst>
                </a:hlinkClick>
              </a:rPr>
              <a:t>CC BY-SA</a:t>
            </a:r>
            <a:endParaRPr lang="en-US" sz="700"/>
          </a:p>
        </p:txBody>
      </p:sp>
      <p:sp>
        <p:nvSpPr>
          <p:cNvPr id="2" name="Title 1">
            <a:extLst>
              <a:ext uri="{FF2B5EF4-FFF2-40B4-BE49-F238E27FC236}">
                <a16:creationId xmlns:a16="http://schemas.microsoft.com/office/drawing/2014/main" id="{978F20A1-FF0C-A723-F886-2D00B6CB5AF5}"/>
              </a:ext>
            </a:extLst>
          </p:cNvPr>
          <p:cNvSpPr>
            <a:spLocks noGrp="1"/>
          </p:cNvSpPr>
          <p:nvPr>
            <p:ph type="title"/>
          </p:nvPr>
        </p:nvSpPr>
        <p:spPr>
          <a:xfrm>
            <a:off x="762000" y="642278"/>
            <a:ext cx="4366591" cy="1069849"/>
          </a:xfrm>
        </p:spPr>
        <p:txBody>
          <a:bodyPr>
            <a:normAutofit fontScale="90000"/>
          </a:bodyPr>
          <a:lstStyle/>
          <a:p>
            <a:r>
              <a:rPr lang="en-US" sz="3100" b="1" dirty="0">
                <a:latin typeface="+mn-lt"/>
                <a:ea typeface="Times New Roman" panose="02020603050405020304" pitchFamily="18" charset="0"/>
                <a:cs typeface="Times New Roman" panose="02020603050405020304" pitchFamily="18" charset="0"/>
              </a:rPr>
              <a:t>E</a:t>
            </a:r>
            <a:r>
              <a:rPr lang="en-US" sz="3100" b="1" dirty="0">
                <a:effectLst/>
                <a:latin typeface="+mn-lt"/>
                <a:ea typeface="Times New Roman" panose="02020603050405020304" pitchFamily="18" charset="0"/>
                <a:cs typeface="Times New Roman" panose="02020603050405020304" pitchFamily="18" charset="0"/>
              </a:rPr>
              <a:t>xamples of activities    </a:t>
            </a:r>
            <a:r>
              <a:rPr lang="en-US" sz="2300" dirty="0">
                <a:effectLst/>
                <a:latin typeface="+mn-lt"/>
                <a:ea typeface="Times New Roman" panose="02020603050405020304" pitchFamily="18" charset="0"/>
                <a:cs typeface="Times New Roman" panose="02020603050405020304" pitchFamily="18" charset="0"/>
              </a:rPr>
              <a:t>to support wellbeing of public health professional students, staff, and/or faculty</a:t>
            </a:r>
            <a:endParaRPr lang="en-US" sz="2300" dirty="0">
              <a:latin typeface="+mn-lt"/>
            </a:endParaRPr>
          </a:p>
        </p:txBody>
      </p:sp>
    </p:spTree>
    <p:extLst>
      <p:ext uri="{BB962C8B-B14F-4D97-AF65-F5344CB8AC3E}">
        <p14:creationId xmlns:p14="http://schemas.microsoft.com/office/powerpoint/2010/main" val="345993214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8" name="Rectangle 27">
            <a:extLst>
              <a:ext uri="{FF2B5EF4-FFF2-40B4-BE49-F238E27FC236}">
                <a16:creationId xmlns:a16="http://schemas.microsoft.com/office/drawing/2014/main" id="{84136905-015B-4510-B514-027CBA846B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Rectangle 29">
            <a:extLst>
              <a:ext uri="{FF2B5EF4-FFF2-40B4-BE49-F238E27FC236}">
                <a16:creationId xmlns:a16="http://schemas.microsoft.com/office/drawing/2014/main" id="{36CD0F97-2E5B-4E84-8544-EB24DED1044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12192000" cy="6099048"/>
          </a:xfrm>
          <a:prstGeom prst="rect">
            <a:avLst/>
          </a:prstGeom>
          <a:gradFill flip="none" rotWithShape="1">
            <a:gsLst>
              <a:gs pos="10000">
                <a:schemeClr val="accent5"/>
              </a:gs>
              <a:gs pos="90000">
                <a:schemeClr val="accent1"/>
              </a:gs>
              <a:gs pos="70000">
                <a:schemeClr val="accent2"/>
              </a:gs>
              <a:gs pos="30000">
                <a:schemeClr val="accent4"/>
              </a:gs>
              <a:gs pos="50000">
                <a:schemeClr val="accent3">
                  <a:lumMod val="60000"/>
                  <a:lumOff val="40000"/>
                </a:schemeClr>
              </a:gs>
            </a:gsLst>
            <a:lin ang="7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32" name="Rectangle 31">
            <a:extLst>
              <a:ext uri="{FF2B5EF4-FFF2-40B4-BE49-F238E27FC236}">
                <a16:creationId xmlns:a16="http://schemas.microsoft.com/office/drawing/2014/main" id="{3B272257-593A-402F-88FA-F1DECD9E3FC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62000" y="762000"/>
            <a:ext cx="10668000" cy="5455920"/>
          </a:xfrm>
          <a:prstGeom prst="rect">
            <a:avLst/>
          </a:prstGeom>
          <a:ln w="762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7D184D91-51BE-F7D1-6B6B-AF82F27A8A3E}"/>
              </a:ext>
            </a:extLst>
          </p:cNvPr>
          <p:cNvSpPr>
            <a:spLocks noGrp="1"/>
          </p:cNvSpPr>
          <p:nvPr>
            <p:ph type="title"/>
          </p:nvPr>
        </p:nvSpPr>
        <p:spPr>
          <a:xfrm>
            <a:off x="1222351" y="1134189"/>
            <a:ext cx="3828185" cy="4578096"/>
          </a:xfrm>
        </p:spPr>
        <p:txBody>
          <a:bodyPr>
            <a:normAutofit/>
          </a:bodyPr>
          <a:lstStyle/>
          <a:p>
            <a:r>
              <a:rPr lang="en-US" sz="2800" b="1" dirty="0">
                <a:latin typeface="+mn-lt"/>
              </a:rPr>
              <a:t>Example quotes </a:t>
            </a:r>
            <a:br>
              <a:rPr lang="en-US" sz="2800" b="1" dirty="0">
                <a:latin typeface="+mn-lt"/>
              </a:rPr>
            </a:br>
            <a:r>
              <a:rPr lang="en-US" sz="2400" dirty="0">
                <a:latin typeface="+mn-lt"/>
              </a:rPr>
              <a:t>from correspondence with APHA abstract authors</a:t>
            </a:r>
          </a:p>
        </p:txBody>
      </p:sp>
      <p:pic>
        <p:nvPicPr>
          <p:cNvPr id="5" name="Picture 4" descr="A picture containing person&#10;&#10;Description automatically generated">
            <a:extLst>
              <a:ext uri="{FF2B5EF4-FFF2-40B4-BE49-F238E27FC236}">
                <a16:creationId xmlns:a16="http://schemas.microsoft.com/office/drawing/2014/main" id="{1D8557DB-A39B-0A90-E763-8D750973D26D}"/>
              </a:ext>
            </a:extLst>
          </p:cNvPr>
          <p:cNvPicPr>
            <a:picLocks noChangeAspect="1"/>
          </p:cNvPicPr>
          <p:nvPr/>
        </p:nvPicPr>
        <p:blipFill>
          <a:blip r:embed="rId3">
            <a:extLst>
              <a:ext uri="{28A0092B-C50C-407E-A947-70E740481C1C}">
                <a14:useLocalDpi xmlns:a14="http://schemas.microsoft.com/office/drawing/2010/main" val="0"/>
              </a:ext>
              <a:ext uri="{837473B0-CC2E-450A-ABE3-18F120FF3D39}">
                <a1611:picAttrSrcUrl xmlns:a1611="http://schemas.microsoft.com/office/drawing/2016/11/main" r:id="rId4"/>
              </a:ext>
            </a:extLst>
          </a:blip>
          <a:stretch>
            <a:fillRect/>
          </a:stretch>
        </p:blipFill>
        <p:spPr>
          <a:xfrm>
            <a:off x="1181177" y="2828539"/>
            <a:ext cx="4321787" cy="3267461"/>
          </a:xfrm>
          <a:prstGeom prst="rect">
            <a:avLst/>
          </a:prstGeom>
        </p:spPr>
      </p:pic>
      <p:sp>
        <p:nvSpPr>
          <p:cNvPr id="20" name="TextBox 19">
            <a:extLst>
              <a:ext uri="{FF2B5EF4-FFF2-40B4-BE49-F238E27FC236}">
                <a16:creationId xmlns:a16="http://schemas.microsoft.com/office/drawing/2014/main" id="{95F130EF-E607-26A0-8F6A-01BEFFD5EBE7}"/>
              </a:ext>
            </a:extLst>
          </p:cNvPr>
          <p:cNvSpPr txBox="1"/>
          <p:nvPr/>
        </p:nvSpPr>
        <p:spPr>
          <a:xfrm>
            <a:off x="5431536" y="1134189"/>
            <a:ext cx="5825877" cy="5092163"/>
          </a:xfrm>
          <a:prstGeom prst="rect">
            <a:avLst/>
          </a:prstGeom>
          <a:noFill/>
        </p:spPr>
        <p:txBody>
          <a:bodyPr wrap="square">
            <a:spAutoFit/>
          </a:bodyPr>
          <a:lstStyle/>
          <a:p>
            <a:pPr lvl="1">
              <a:lnSpc>
                <a:spcPct val="95000"/>
              </a:lnSpc>
            </a:pPr>
            <a:r>
              <a:rPr lang="en-US" sz="1800" b="0" i="1" dirty="0">
                <a:effectLst/>
                <a:cs typeface="Times New Roman" panose="02020603050405020304" pitchFamily="18" charset="0"/>
              </a:rPr>
              <a:t>“Unfortunately, we have not been able to expand our program, as the two clinicians who were facilitating the MBSR program have left UPenn. We do continue to offer some mindfulness and mind-body workshops, and guided meditations, but no longer offer the 8-week MBSR training. To date, our programs have not focused specifically on the Public Health graduate students, although this is an avenue I'd like to explore.” </a:t>
            </a:r>
          </a:p>
          <a:p>
            <a:pPr lvl="1">
              <a:lnSpc>
                <a:spcPct val="95000"/>
              </a:lnSpc>
            </a:pPr>
            <a:endParaRPr lang="en-US" sz="1800" b="0" i="1" dirty="0">
              <a:effectLst/>
              <a:cs typeface="Times New Roman" panose="02020603050405020304" pitchFamily="18" charset="0"/>
            </a:endParaRPr>
          </a:p>
          <a:p>
            <a:pPr lvl="1">
              <a:lnSpc>
                <a:spcPct val="95000"/>
              </a:lnSpc>
            </a:pPr>
            <a:endParaRPr lang="en-US" sz="1800" i="1" dirty="0">
              <a:ea typeface="Calibri" panose="020F0502020204030204" pitchFamily="34" charset="0"/>
              <a:cs typeface="Times New Roman" panose="02020603050405020304" pitchFamily="18" charset="0"/>
            </a:endParaRPr>
          </a:p>
          <a:p>
            <a:pPr lvl="1">
              <a:lnSpc>
                <a:spcPct val="95000"/>
              </a:lnSpc>
            </a:pPr>
            <a:endParaRPr kumimoji="0" lang="en-US" altLang="en-US" sz="1800" b="0" i="1" u="none" strike="noStrike" cap="none" normalizeH="0" baseline="0" dirty="0">
              <a:ln>
                <a:noFill/>
              </a:ln>
              <a:effectLst/>
              <a:cs typeface="Times New Roman" panose="02020603050405020304" pitchFamily="18" charset="0"/>
            </a:endParaRPr>
          </a:p>
          <a:p>
            <a:pPr lvl="1">
              <a:lnSpc>
                <a:spcPct val="95000"/>
              </a:lnSpc>
            </a:pPr>
            <a:r>
              <a:rPr kumimoji="0" lang="en-US" altLang="en-US" sz="1800" b="0" i="1" u="none" strike="noStrike" cap="none" normalizeH="0" baseline="0" dirty="0">
                <a:ln>
                  <a:noFill/>
                </a:ln>
                <a:effectLst/>
                <a:cs typeface="Times New Roman" panose="02020603050405020304" pitchFamily="18" charset="0"/>
              </a:rPr>
              <a:t>“Although they are very popular amongst our MPH students, we have not been able to apply more broadly to UF students, faculty, or staff, but (we) are currently creating a third course - we hope the three courses can make up a graduate certificate in trauma-informed/resilience-based public health.”</a:t>
            </a:r>
          </a:p>
        </p:txBody>
      </p:sp>
      <p:cxnSp>
        <p:nvCxnSpPr>
          <p:cNvPr id="13" name="Straight Connector 12">
            <a:extLst>
              <a:ext uri="{FF2B5EF4-FFF2-40B4-BE49-F238E27FC236}">
                <a16:creationId xmlns:a16="http://schemas.microsoft.com/office/drawing/2014/main" id="{D0A12D9C-A253-E29D-4546-0FF68470155E}"/>
              </a:ext>
            </a:extLst>
          </p:cNvPr>
          <p:cNvCxnSpPr>
            <a:cxnSpLocks/>
          </p:cNvCxnSpPr>
          <p:nvPr/>
        </p:nvCxnSpPr>
        <p:spPr>
          <a:xfrm>
            <a:off x="5883964" y="3909391"/>
            <a:ext cx="5380383"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7736582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4" name="Rectangle 13">
            <a:extLst>
              <a:ext uri="{FF2B5EF4-FFF2-40B4-BE49-F238E27FC236}">
                <a16:creationId xmlns:a16="http://schemas.microsoft.com/office/drawing/2014/main" id="{84136905-015B-4510-B514-027CBA846B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B779ABBE-BA7F-965C-1422-DAD14C5BA5D5}"/>
              </a:ext>
            </a:extLst>
          </p:cNvPr>
          <p:cNvSpPr>
            <a:spLocks noGrp="1"/>
          </p:cNvSpPr>
          <p:nvPr>
            <p:ph type="title"/>
          </p:nvPr>
        </p:nvSpPr>
        <p:spPr>
          <a:xfrm>
            <a:off x="762000" y="779915"/>
            <a:ext cx="3908996" cy="2416643"/>
          </a:xfrm>
        </p:spPr>
        <p:txBody>
          <a:bodyPr anchor="ctr">
            <a:normAutofit/>
          </a:bodyPr>
          <a:lstStyle/>
          <a:p>
            <a:r>
              <a:rPr lang="en-US" dirty="0"/>
              <a:t>Positive Psychology Interventions </a:t>
            </a:r>
            <a:r>
              <a:rPr lang="en-US" sz="1800" dirty="0">
                <a:latin typeface="+mn-lt"/>
              </a:rPr>
              <a:t>(</a:t>
            </a:r>
            <a:r>
              <a:rPr lang="en-US" sz="1800" dirty="0" err="1">
                <a:latin typeface="+mn-lt"/>
              </a:rPr>
              <a:t>Boniwell</a:t>
            </a:r>
            <a:r>
              <a:rPr lang="en-US" sz="1800" dirty="0">
                <a:latin typeface="+mn-lt"/>
              </a:rPr>
              <a:t>, 2017)</a:t>
            </a:r>
          </a:p>
        </p:txBody>
      </p:sp>
      <p:graphicFrame>
        <p:nvGraphicFramePr>
          <p:cNvPr id="5" name="Content Placeholder 2">
            <a:extLst>
              <a:ext uri="{FF2B5EF4-FFF2-40B4-BE49-F238E27FC236}">
                <a16:creationId xmlns:a16="http://schemas.microsoft.com/office/drawing/2014/main" id="{25AB6910-1489-24AD-04C2-C1637828763D}"/>
              </a:ext>
            </a:extLst>
          </p:cNvPr>
          <p:cNvGraphicFramePr>
            <a:graphicFrameLocks noGrp="1"/>
          </p:cNvGraphicFramePr>
          <p:nvPr>
            <p:ph idx="1"/>
            <p:extLst>
              <p:ext uri="{D42A27DB-BD31-4B8C-83A1-F6EECF244321}">
                <p14:modId xmlns:p14="http://schemas.microsoft.com/office/powerpoint/2010/main" val="300314222"/>
              </p:ext>
            </p:extLst>
          </p:nvPr>
        </p:nvGraphicFramePr>
        <p:xfrm>
          <a:off x="5416298" y="758951"/>
          <a:ext cx="5980170" cy="533705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4" name="Picture 3" descr="A silhouette of a person&#10;&#10;Description automatically generated with low confidence">
            <a:extLst>
              <a:ext uri="{FF2B5EF4-FFF2-40B4-BE49-F238E27FC236}">
                <a16:creationId xmlns:a16="http://schemas.microsoft.com/office/drawing/2014/main" id="{29124C0F-9FD9-1C18-5535-22BEF3217F23}"/>
              </a:ext>
            </a:extLst>
          </p:cNvPr>
          <p:cNvPicPr>
            <a:picLocks noChangeAspect="1"/>
          </p:cNvPicPr>
          <p:nvPr/>
        </p:nvPicPr>
        <p:blipFill>
          <a:blip r:embed="rId8">
            <a:extLst>
              <a:ext uri="{28A0092B-C50C-407E-A947-70E740481C1C}">
                <a14:useLocalDpi xmlns:a14="http://schemas.microsoft.com/office/drawing/2010/main" val="0"/>
              </a:ext>
              <a:ext uri="{837473B0-CC2E-450A-ABE3-18F120FF3D39}">
                <a1611:picAttrSrcUrl xmlns:a1611="http://schemas.microsoft.com/office/drawing/2016/11/main" r:id="rId9"/>
              </a:ext>
            </a:extLst>
          </a:blip>
          <a:stretch>
            <a:fillRect/>
          </a:stretch>
        </p:blipFill>
        <p:spPr>
          <a:xfrm>
            <a:off x="863687" y="3661443"/>
            <a:ext cx="3440518" cy="2284719"/>
          </a:xfrm>
          <a:prstGeom prst="rect">
            <a:avLst/>
          </a:prstGeom>
        </p:spPr>
      </p:pic>
      <p:sp>
        <p:nvSpPr>
          <p:cNvPr id="6" name="TextBox 5">
            <a:extLst>
              <a:ext uri="{FF2B5EF4-FFF2-40B4-BE49-F238E27FC236}">
                <a16:creationId xmlns:a16="http://schemas.microsoft.com/office/drawing/2014/main" id="{593AD225-0C8E-49A0-7001-A312F6F428CC}"/>
              </a:ext>
            </a:extLst>
          </p:cNvPr>
          <p:cNvSpPr txBox="1"/>
          <p:nvPr/>
        </p:nvSpPr>
        <p:spPr>
          <a:xfrm>
            <a:off x="795532" y="5962669"/>
            <a:ext cx="3362531" cy="230832"/>
          </a:xfrm>
          <a:prstGeom prst="rect">
            <a:avLst/>
          </a:prstGeom>
          <a:noFill/>
        </p:spPr>
        <p:txBody>
          <a:bodyPr wrap="square" rtlCol="0">
            <a:spAutoFit/>
          </a:bodyPr>
          <a:lstStyle/>
          <a:p>
            <a:r>
              <a:rPr lang="en-US" sz="900" dirty="0">
                <a:hlinkClick r:id="rId9" tooltip="https://courses.lumenlearning.com/wmopen-psychology/chapter/what-is-cognition/"/>
              </a:rPr>
              <a:t>This Photo</a:t>
            </a:r>
            <a:r>
              <a:rPr lang="en-US" sz="900" dirty="0"/>
              <a:t> by Unknown Author is licensed under </a:t>
            </a:r>
            <a:r>
              <a:rPr lang="en-US" sz="900" dirty="0">
                <a:hlinkClick r:id="rId10" tooltip="https://creativecommons.org/licenses/by/3.0/"/>
              </a:rPr>
              <a:t>CC BY</a:t>
            </a:r>
            <a:endParaRPr lang="en-US" sz="900" dirty="0"/>
          </a:p>
        </p:txBody>
      </p:sp>
    </p:spTree>
    <p:extLst>
      <p:ext uri="{BB962C8B-B14F-4D97-AF65-F5344CB8AC3E}">
        <p14:creationId xmlns:p14="http://schemas.microsoft.com/office/powerpoint/2010/main" val="61122127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gradFill flip="none" rotWithShape="1">
          <a:gsLst>
            <a:gs pos="77000">
              <a:srgbClr val="8DD6EC"/>
            </a:gs>
            <a:gs pos="0">
              <a:schemeClr val="accent2">
                <a:lumMod val="0"/>
                <a:lumOff val="100000"/>
              </a:schemeClr>
            </a:gs>
            <a:gs pos="35000">
              <a:schemeClr val="accent2">
                <a:lumMod val="0"/>
                <a:lumOff val="100000"/>
              </a:schemeClr>
            </a:gs>
            <a:gs pos="100000">
              <a:schemeClr val="accent2">
                <a:lumMod val="100000"/>
              </a:schemeClr>
            </a:gs>
          </a:gsLst>
          <a:path path="circle">
            <a:fillToRect l="50000" t="-80000" r="50000" b="180000"/>
          </a:path>
          <a:tileRect/>
        </a:gradFill>
        <a:effectLst/>
      </p:bgPr>
    </p:bg>
    <p:spTree>
      <p:nvGrpSpPr>
        <p:cNvPr id="1" name=""/>
        <p:cNvGrpSpPr/>
        <p:nvPr/>
      </p:nvGrpSpPr>
      <p:grpSpPr>
        <a:xfrm>
          <a:off x="0" y="0"/>
          <a:ext cx="0" cy="0"/>
          <a:chOff x="0" y="0"/>
          <a:chExt cx="0" cy="0"/>
        </a:xfrm>
      </p:grpSpPr>
      <p:sp useBgFill="1">
        <p:nvSpPr>
          <p:cNvPr id="35" name="Rectangle 34">
            <a:extLst>
              <a:ext uri="{FF2B5EF4-FFF2-40B4-BE49-F238E27FC236}">
                <a16:creationId xmlns:a16="http://schemas.microsoft.com/office/drawing/2014/main" id="{BC4A0336-662C-41C3-8DC8-3104A169477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a:extLst>
              <a:ext uri="{FF2B5EF4-FFF2-40B4-BE49-F238E27FC236}">
                <a16:creationId xmlns:a16="http://schemas.microsoft.com/office/drawing/2014/main" id="{44D773D5-1477-C180-E12E-AAF830ADF472}"/>
              </a:ext>
            </a:extLst>
          </p:cNvPr>
          <p:cNvPicPr>
            <a:picLocks noChangeAspect="1"/>
          </p:cNvPicPr>
          <p:nvPr/>
        </p:nvPicPr>
        <p:blipFill>
          <a:blip r:embed="rId3"/>
          <a:stretch>
            <a:fillRect/>
          </a:stretch>
        </p:blipFill>
        <p:spPr>
          <a:xfrm>
            <a:off x="3150454" y="0"/>
            <a:ext cx="9144000" cy="6858000"/>
          </a:xfrm>
          <a:prstGeom prst="rect">
            <a:avLst/>
          </a:prstGeom>
        </p:spPr>
      </p:pic>
      <p:sp>
        <p:nvSpPr>
          <p:cNvPr id="17" name="TextBox 16">
            <a:extLst>
              <a:ext uri="{FF2B5EF4-FFF2-40B4-BE49-F238E27FC236}">
                <a16:creationId xmlns:a16="http://schemas.microsoft.com/office/drawing/2014/main" id="{D28E2784-61F1-970F-870A-61B393A9C600}"/>
              </a:ext>
            </a:extLst>
          </p:cNvPr>
          <p:cNvSpPr txBox="1"/>
          <p:nvPr/>
        </p:nvSpPr>
        <p:spPr>
          <a:xfrm>
            <a:off x="400345" y="1863044"/>
            <a:ext cx="2349764" cy="1200329"/>
          </a:xfrm>
          <a:prstGeom prst="rect">
            <a:avLst/>
          </a:prstGeom>
          <a:noFill/>
        </p:spPr>
        <p:txBody>
          <a:bodyPr wrap="square">
            <a:spAutoFit/>
          </a:bodyPr>
          <a:lstStyle/>
          <a:p>
            <a:r>
              <a:rPr lang="en-US" u="sng" dirty="0"/>
              <a:t>https://sph.umd.edu/about/sph-happiness-and-wellness-initiative </a:t>
            </a:r>
          </a:p>
        </p:txBody>
      </p:sp>
    </p:spTree>
    <p:extLst>
      <p:ext uri="{BB962C8B-B14F-4D97-AF65-F5344CB8AC3E}">
        <p14:creationId xmlns:p14="http://schemas.microsoft.com/office/powerpoint/2010/main" val="305323537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1" name="Rectangle 30">
            <a:extLst>
              <a:ext uri="{FF2B5EF4-FFF2-40B4-BE49-F238E27FC236}">
                <a16:creationId xmlns:a16="http://schemas.microsoft.com/office/drawing/2014/main" id="{84136905-015B-4510-B514-027CBA846B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Rectangle 32">
            <a:extLst>
              <a:ext uri="{FF2B5EF4-FFF2-40B4-BE49-F238E27FC236}">
                <a16:creationId xmlns:a16="http://schemas.microsoft.com/office/drawing/2014/main" id="{36CD0F97-2E5B-4E84-8544-EB24DED1044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099048"/>
          </a:xfrm>
          <a:prstGeom prst="rect">
            <a:avLst/>
          </a:prstGeom>
          <a:gradFill flip="none" rotWithShape="1">
            <a:gsLst>
              <a:gs pos="10000">
                <a:schemeClr val="accent5"/>
              </a:gs>
              <a:gs pos="90000">
                <a:schemeClr val="accent1"/>
              </a:gs>
              <a:gs pos="70000">
                <a:schemeClr val="accent2"/>
              </a:gs>
              <a:gs pos="30000">
                <a:schemeClr val="accent4"/>
              </a:gs>
              <a:gs pos="50000">
                <a:schemeClr val="accent3">
                  <a:lumMod val="60000"/>
                  <a:lumOff val="40000"/>
                </a:schemeClr>
              </a:gs>
            </a:gsLst>
            <a:lin ang="7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35" name="Rectangle 34">
            <a:extLst>
              <a:ext uri="{FF2B5EF4-FFF2-40B4-BE49-F238E27FC236}">
                <a16:creationId xmlns:a16="http://schemas.microsoft.com/office/drawing/2014/main" id="{867738BA-6281-40B8-B775-410D49E724D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5334003"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5755CC7-9F19-A0AC-5F21-19AC3D807942}"/>
              </a:ext>
            </a:extLst>
          </p:cNvPr>
          <p:cNvSpPr>
            <a:spLocks noGrp="1"/>
          </p:cNvSpPr>
          <p:nvPr>
            <p:ph type="title"/>
          </p:nvPr>
        </p:nvSpPr>
        <p:spPr>
          <a:xfrm>
            <a:off x="589697" y="305675"/>
            <a:ext cx="4089779" cy="2028388"/>
          </a:xfrm>
        </p:spPr>
        <p:txBody>
          <a:bodyPr anchor="ctr">
            <a:normAutofit/>
          </a:bodyPr>
          <a:lstStyle/>
          <a:p>
            <a:r>
              <a:rPr lang="en-US" sz="4400" dirty="0"/>
              <a:t>Conclusions</a:t>
            </a:r>
          </a:p>
        </p:txBody>
      </p:sp>
      <p:grpSp>
        <p:nvGrpSpPr>
          <p:cNvPr id="7" name="Group 6">
            <a:extLst>
              <a:ext uri="{FF2B5EF4-FFF2-40B4-BE49-F238E27FC236}">
                <a16:creationId xmlns:a16="http://schemas.microsoft.com/office/drawing/2014/main" id="{CC1DEC0D-685F-7AB0-DC5C-A1AB160F68C7}"/>
              </a:ext>
            </a:extLst>
          </p:cNvPr>
          <p:cNvGrpSpPr/>
          <p:nvPr/>
        </p:nvGrpSpPr>
        <p:grpSpPr>
          <a:xfrm>
            <a:off x="622611" y="2577946"/>
            <a:ext cx="3829250" cy="1720549"/>
            <a:chOff x="762499" y="3845812"/>
            <a:chExt cx="3829250" cy="1720549"/>
          </a:xfrm>
        </p:grpSpPr>
        <p:sp>
          <p:nvSpPr>
            <p:cNvPr id="8" name="Rectangle: Rounded Corners 7">
              <a:extLst>
                <a:ext uri="{FF2B5EF4-FFF2-40B4-BE49-F238E27FC236}">
                  <a16:creationId xmlns:a16="http://schemas.microsoft.com/office/drawing/2014/main" id="{3BB31BA3-3B0F-CC41-8046-8C1739FFB2C6}"/>
                </a:ext>
              </a:extLst>
            </p:cNvPr>
            <p:cNvSpPr/>
            <p:nvPr/>
          </p:nvSpPr>
          <p:spPr>
            <a:xfrm>
              <a:off x="762499" y="3845812"/>
              <a:ext cx="1752334" cy="1112732"/>
            </a:xfrm>
            <a:prstGeom prst="roundRect">
              <a:avLst>
                <a:gd name="adj" fmla="val 10000"/>
              </a:avLst>
            </a:prstGeom>
            <a:solidFill>
              <a:schemeClr val="accent1">
                <a:lumMod val="40000"/>
                <a:lumOff val="60000"/>
              </a:schemeClr>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0" name="Freeform: Shape 9">
              <a:extLst>
                <a:ext uri="{FF2B5EF4-FFF2-40B4-BE49-F238E27FC236}">
                  <a16:creationId xmlns:a16="http://schemas.microsoft.com/office/drawing/2014/main" id="{A37320A7-CF40-3679-ED2A-1E54B71FB30A}"/>
                </a:ext>
              </a:extLst>
            </p:cNvPr>
            <p:cNvSpPr/>
            <p:nvPr/>
          </p:nvSpPr>
          <p:spPr>
            <a:xfrm>
              <a:off x="957202" y="4030781"/>
              <a:ext cx="3634547" cy="1535580"/>
            </a:xfrm>
            <a:custGeom>
              <a:avLst/>
              <a:gdLst>
                <a:gd name="connsiteX0" fmla="*/ 0 w 1752334"/>
                <a:gd name="connsiteY0" fmla="*/ 111273 h 1112732"/>
                <a:gd name="connsiteX1" fmla="*/ 111273 w 1752334"/>
                <a:gd name="connsiteY1" fmla="*/ 0 h 1112732"/>
                <a:gd name="connsiteX2" fmla="*/ 1641061 w 1752334"/>
                <a:gd name="connsiteY2" fmla="*/ 0 h 1112732"/>
                <a:gd name="connsiteX3" fmla="*/ 1752334 w 1752334"/>
                <a:gd name="connsiteY3" fmla="*/ 111273 h 1112732"/>
                <a:gd name="connsiteX4" fmla="*/ 1752334 w 1752334"/>
                <a:gd name="connsiteY4" fmla="*/ 1001459 h 1112732"/>
                <a:gd name="connsiteX5" fmla="*/ 1641061 w 1752334"/>
                <a:gd name="connsiteY5" fmla="*/ 1112732 h 1112732"/>
                <a:gd name="connsiteX6" fmla="*/ 111273 w 1752334"/>
                <a:gd name="connsiteY6" fmla="*/ 1112732 h 1112732"/>
                <a:gd name="connsiteX7" fmla="*/ 0 w 1752334"/>
                <a:gd name="connsiteY7" fmla="*/ 1001459 h 1112732"/>
                <a:gd name="connsiteX8" fmla="*/ 0 w 1752334"/>
                <a:gd name="connsiteY8" fmla="*/ 111273 h 11127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752334" h="1112732">
                  <a:moveTo>
                    <a:pt x="0" y="111273"/>
                  </a:moveTo>
                  <a:cubicBezTo>
                    <a:pt x="0" y="49819"/>
                    <a:pt x="49819" y="0"/>
                    <a:pt x="111273" y="0"/>
                  </a:cubicBezTo>
                  <a:lnTo>
                    <a:pt x="1641061" y="0"/>
                  </a:lnTo>
                  <a:cubicBezTo>
                    <a:pt x="1702515" y="0"/>
                    <a:pt x="1752334" y="49819"/>
                    <a:pt x="1752334" y="111273"/>
                  </a:cubicBezTo>
                  <a:lnTo>
                    <a:pt x="1752334" y="1001459"/>
                  </a:lnTo>
                  <a:cubicBezTo>
                    <a:pt x="1752334" y="1062913"/>
                    <a:pt x="1702515" y="1112732"/>
                    <a:pt x="1641061" y="1112732"/>
                  </a:cubicBezTo>
                  <a:lnTo>
                    <a:pt x="111273" y="1112732"/>
                  </a:lnTo>
                  <a:cubicBezTo>
                    <a:pt x="49819" y="1112732"/>
                    <a:pt x="0" y="1062913"/>
                    <a:pt x="0" y="1001459"/>
                  </a:cubicBezTo>
                  <a:lnTo>
                    <a:pt x="0" y="111273"/>
                  </a:lnTo>
                  <a:close/>
                </a:path>
              </a:pathLst>
            </a:custGeom>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74501" tIns="74501" rIns="74501" bIns="74501" numCol="1" spcCol="1270" anchor="ctr" anchorCtr="0">
              <a:noAutofit/>
            </a:bodyPr>
            <a:lstStyle/>
            <a:p>
              <a:pPr marL="0" lvl="0" indent="0" algn="ctr" defTabSz="488950">
                <a:lnSpc>
                  <a:spcPct val="90000"/>
                </a:lnSpc>
                <a:spcBef>
                  <a:spcPct val="0"/>
                </a:spcBef>
                <a:spcAft>
                  <a:spcPct val="35000"/>
                </a:spcAft>
                <a:buNone/>
              </a:pPr>
              <a:r>
                <a:rPr lang="en-US" kern="1200" dirty="0"/>
                <a:t>The literature on strategies to increase happiness and wellbeing among public health students, faculty and staff is scarce</a:t>
              </a:r>
            </a:p>
          </p:txBody>
        </p:sp>
      </p:grpSp>
      <p:sp>
        <p:nvSpPr>
          <p:cNvPr id="15" name="Rectangle 14">
            <a:extLst>
              <a:ext uri="{FF2B5EF4-FFF2-40B4-BE49-F238E27FC236}">
                <a16:creationId xmlns:a16="http://schemas.microsoft.com/office/drawing/2014/main" id="{30B5972F-C64C-2759-3326-0D72BA87CD28}"/>
              </a:ext>
            </a:extLst>
          </p:cNvPr>
          <p:cNvSpPr/>
          <p:nvPr/>
        </p:nvSpPr>
        <p:spPr>
          <a:xfrm>
            <a:off x="5346012" y="0"/>
            <a:ext cx="6861179" cy="6858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Rounded Corners 26">
            <a:extLst>
              <a:ext uri="{FF2B5EF4-FFF2-40B4-BE49-F238E27FC236}">
                <a16:creationId xmlns:a16="http://schemas.microsoft.com/office/drawing/2014/main" id="{C8D2740D-8480-52DA-429B-D936D2FD678B}"/>
              </a:ext>
            </a:extLst>
          </p:cNvPr>
          <p:cNvSpPr/>
          <p:nvPr/>
        </p:nvSpPr>
        <p:spPr>
          <a:xfrm>
            <a:off x="1300500" y="4639116"/>
            <a:ext cx="1752334" cy="1112732"/>
          </a:xfrm>
          <a:prstGeom prst="roundRect">
            <a:avLst>
              <a:gd name="adj" fmla="val 10000"/>
            </a:avLst>
          </a:prstGeom>
          <a:solidFill>
            <a:schemeClr val="accent1">
              <a:lumMod val="40000"/>
              <a:lumOff val="60000"/>
            </a:schemeClr>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28" name="Freeform: Shape 27">
            <a:extLst>
              <a:ext uri="{FF2B5EF4-FFF2-40B4-BE49-F238E27FC236}">
                <a16:creationId xmlns:a16="http://schemas.microsoft.com/office/drawing/2014/main" id="{05861052-E443-AD8C-4D09-AAF35CE31B2D}"/>
              </a:ext>
            </a:extLst>
          </p:cNvPr>
          <p:cNvSpPr/>
          <p:nvPr/>
        </p:nvSpPr>
        <p:spPr>
          <a:xfrm>
            <a:off x="1498387" y="4786261"/>
            <a:ext cx="3634547" cy="1653408"/>
          </a:xfrm>
          <a:custGeom>
            <a:avLst/>
            <a:gdLst>
              <a:gd name="connsiteX0" fmla="*/ 0 w 1752334"/>
              <a:gd name="connsiteY0" fmla="*/ 111273 h 1112732"/>
              <a:gd name="connsiteX1" fmla="*/ 111273 w 1752334"/>
              <a:gd name="connsiteY1" fmla="*/ 0 h 1112732"/>
              <a:gd name="connsiteX2" fmla="*/ 1641061 w 1752334"/>
              <a:gd name="connsiteY2" fmla="*/ 0 h 1112732"/>
              <a:gd name="connsiteX3" fmla="*/ 1752334 w 1752334"/>
              <a:gd name="connsiteY3" fmla="*/ 111273 h 1112732"/>
              <a:gd name="connsiteX4" fmla="*/ 1752334 w 1752334"/>
              <a:gd name="connsiteY4" fmla="*/ 1001459 h 1112732"/>
              <a:gd name="connsiteX5" fmla="*/ 1641061 w 1752334"/>
              <a:gd name="connsiteY5" fmla="*/ 1112732 h 1112732"/>
              <a:gd name="connsiteX6" fmla="*/ 111273 w 1752334"/>
              <a:gd name="connsiteY6" fmla="*/ 1112732 h 1112732"/>
              <a:gd name="connsiteX7" fmla="*/ 0 w 1752334"/>
              <a:gd name="connsiteY7" fmla="*/ 1001459 h 1112732"/>
              <a:gd name="connsiteX8" fmla="*/ 0 w 1752334"/>
              <a:gd name="connsiteY8" fmla="*/ 111273 h 11127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752334" h="1112732">
                <a:moveTo>
                  <a:pt x="0" y="111273"/>
                </a:moveTo>
                <a:cubicBezTo>
                  <a:pt x="0" y="49819"/>
                  <a:pt x="49819" y="0"/>
                  <a:pt x="111273" y="0"/>
                </a:cubicBezTo>
                <a:lnTo>
                  <a:pt x="1641061" y="0"/>
                </a:lnTo>
                <a:cubicBezTo>
                  <a:pt x="1702515" y="0"/>
                  <a:pt x="1752334" y="49819"/>
                  <a:pt x="1752334" y="111273"/>
                </a:cubicBezTo>
                <a:lnTo>
                  <a:pt x="1752334" y="1001459"/>
                </a:lnTo>
                <a:cubicBezTo>
                  <a:pt x="1752334" y="1062913"/>
                  <a:pt x="1702515" y="1112732"/>
                  <a:pt x="1641061" y="1112732"/>
                </a:cubicBezTo>
                <a:lnTo>
                  <a:pt x="111273" y="1112732"/>
                </a:lnTo>
                <a:cubicBezTo>
                  <a:pt x="49819" y="1112732"/>
                  <a:pt x="0" y="1062913"/>
                  <a:pt x="0" y="1001459"/>
                </a:cubicBezTo>
                <a:lnTo>
                  <a:pt x="0" y="111273"/>
                </a:lnTo>
                <a:close/>
              </a:path>
            </a:pathLst>
          </a:custGeom>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74501" tIns="74501" rIns="74501" bIns="74501" numCol="1" spcCol="1270" anchor="ctr" anchorCtr="0">
            <a:noAutofit/>
          </a:bodyPr>
          <a:lstStyle/>
          <a:p>
            <a:pPr marL="0" lvl="0" indent="0" algn="ctr" defTabSz="488950">
              <a:lnSpc>
                <a:spcPct val="90000"/>
              </a:lnSpc>
              <a:spcBef>
                <a:spcPct val="0"/>
              </a:spcBef>
              <a:spcAft>
                <a:spcPct val="35000"/>
              </a:spcAft>
              <a:buNone/>
            </a:pPr>
            <a:r>
              <a:rPr lang="en-US" kern="1200" dirty="0"/>
              <a:t>Efforts to support physical, mental and social wellbeing for this community should be evaluated, and findings shared.</a:t>
            </a:r>
          </a:p>
        </p:txBody>
      </p:sp>
      <p:pic>
        <p:nvPicPr>
          <p:cNvPr id="4" name="Picture 3" descr="A person holding a flower&#10;&#10;Description automatically generated with low confidence">
            <a:extLst>
              <a:ext uri="{FF2B5EF4-FFF2-40B4-BE49-F238E27FC236}">
                <a16:creationId xmlns:a16="http://schemas.microsoft.com/office/drawing/2014/main" id="{CC5505BC-402C-1B3F-15C2-EB36B7AAFDBD}"/>
              </a:ext>
            </a:extLst>
          </p:cNvPr>
          <p:cNvPicPr>
            <a:picLocks noChangeAspect="1"/>
          </p:cNvPicPr>
          <p:nvPr/>
        </p:nvPicPr>
        <p:blipFill rotWithShape="1">
          <a:blip r:embed="rId3">
            <a:extLst>
              <a:ext uri="{28A0092B-C50C-407E-A947-70E740481C1C}">
                <a14:useLocalDpi xmlns:a14="http://schemas.microsoft.com/office/drawing/2010/main" val="0"/>
              </a:ext>
              <a:ext uri="{837473B0-CC2E-450A-ABE3-18F120FF3D39}">
                <a1611:picAttrSrcUrl xmlns:a1611="http://schemas.microsoft.com/office/drawing/2016/11/main" r:id="rId4"/>
              </a:ext>
            </a:extLst>
          </a:blip>
          <a:srcRect l="13894" r="9864"/>
          <a:stretch/>
        </p:blipFill>
        <p:spPr>
          <a:xfrm>
            <a:off x="5529960" y="688269"/>
            <a:ext cx="6493282" cy="5684871"/>
          </a:xfrm>
          <a:prstGeom prst="rect">
            <a:avLst/>
          </a:prstGeom>
        </p:spPr>
      </p:pic>
      <p:sp>
        <p:nvSpPr>
          <p:cNvPr id="6" name="TextBox 5">
            <a:extLst>
              <a:ext uri="{FF2B5EF4-FFF2-40B4-BE49-F238E27FC236}">
                <a16:creationId xmlns:a16="http://schemas.microsoft.com/office/drawing/2014/main" id="{CB0F3A3B-81B9-29B1-E467-AE7491B568E7}"/>
              </a:ext>
            </a:extLst>
          </p:cNvPr>
          <p:cNvSpPr txBox="1"/>
          <p:nvPr/>
        </p:nvSpPr>
        <p:spPr>
          <a:xfrm>
            <a:off x="9232093" y="6373140"/>
            <a:ext cx="2791149" cy="200055"/>
          </a:xfrm>
          <a:prstGeom prst="rect">
            <a:avLst/>
          </a:prstGeom>
          <a:noFill/>
        </p:spPr>
        <p:txBody>
          <a:bodyPr wrap="none" rtlCol="0">
            <a:spAutoFit/>
          </a:bodyPr>
          <a:lstStyle/>
          <a:p>
            <a:pPr algn="r">
              <a:spcAft>
                <a:spcPts val="600"/>
              </a:spcAft>
            </a:pPr>
            <a:r>
              <a:rPr lang="en-US" sz="700" dirty="0">
                <a:solidFill>
                  <a:srgbClr val="FFFFFF"/>
                </a:solidFill>
                <a:hlinkClick r:id="rId4" tooltip="https://www.meditationlifeskills.com/attitudes-of-mindfulness/">
                  <a:extLst>
                    <a:ext uri="{A12FA001-AC4F-418D-AE19-62706E023703}">
                      <ahyp:hlinkClr xmlns:ahyp="http://schemas.microsoft.com/office/drawing/2018/hyperlinkcolor" val="tx"/>
                    </a:ext>
                  </a:extLst>
                </a:hlinkClick>
              </a:rPr>
              <a:t>This Photo</a:t>
            </a:r>
            <a:r>
              <a:rPr lang="en-US" sz="700" dirty="0">
                <a:solidFill>
                  <a:srgbClr val="FFFFFF"/>
                </a:solidFill>
              </a:rPr>
              <a:t> by Unknown Author is licensed under </a:t>
            </a:r>
            <a:r>
              <a:rPr lang="en-US" sz="700" dirty="0">
                <a:solidFill>
                  <a:srgbClr val="FFFFFF"/>
                </a:solidFill>
                <a:hlinkClick r:id="rId5" tooltip="https://creativecommons.org/licenses/by-nc-nd/3.0/">
                  <a:extLst>
                    <a:ext uri="{A12FA001-AC4F-418D-AE19-62706E023703}">
                      <ahyp:hlinkClr xmlns:ahyp="http://schemas.microsoft.com/office/drawing/2018/hyperlinkcolor" val="tx"/>
                    </a:ext>
                  </a:extLst>
                </a:hlinkClick>
              </a:rPr>
              <a:t>CC BY-NC-ND</a:t>
            </a:r>
            <a:endParaRPr lang="en-US" sz="700" dirty="0">
              <a:solidFill>
                <a:srgbClr val="FFFFFF"/>
              </a:solidFill>
            </a:endParaRPr>
          </a:p>
        </p:txBody>
      </p:sp>
    </p:spTree>
    <p:extLst>
      <p:ext uri="{BB962C8B-B14F-4D97-AF65-F5344CB8AC3E}">
        <p14:creationId xmlns:p14="http://schemas.microsoft.com/office/powerpoint/2010/main" val="84098307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BC4A0336-662C-41C3-8DC8-3104A169477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Picture 2" descr="A picture containing background pattern&#10;&#10;Description automatically generated">
            <a:extLst>
              <a:ext uri="{FF2B5EF4-FFF2-40B4-BE49-F238E27FC236}">
                <a16:creationId xmlns:a16="http://schemas.microsoft.com/office/drawing/2014/main" id="{E249E39A-073E-7237-AB4D-FD4583D0F7DD}"/>
              </a:ext>
            </a:extLst>
          </p:cNvPr>
          <p:cNvPicPr>
            <a:picLocks noChangeAspect="1"/>
          </p:cNvPicPr>
          <p:nvPr/>
        </p:nvPicPr>
        <p:blipFill rotWithShape="1">
          <a:blip r:embed="rId3">
            <a:alphaModFix amt="50000"/>
            <a:extLst>
              <a:ext uri="{28A0092B-C50C-407E-A947-70E740481C1C}">
                <a14:useLocalDpi xmlns:a14="http://schemas.microsoft.com/office/drawing/2010/main" val="0"/>
              </a:ext>
              <a:ext uri="{837473B0-CC2E-450A-ABE3-18F120FF3D39}">
                <a1611:picAttrSrcUrl xmlns:a1611="http://schemas.microsoft.com/office/drawing/2016/11/main" r:id="rId4"/>
              </a:ext>
            </a:extLst>
          </a:blip>
          <a:srcRect t="29419" b="14331"/>
          <a:stretch/>
        </p:blipFill>
        <p:spPr>
          <a:xfrm>
            <a:off x="20" y="10"/>
            <a:ext cx="12191980" cy="6857990"/>
          </a:xfrm>
          <a:prstGeom prst="rect">
            <a:avLst/>
          </a:prstGeom>
        </p:spPr>
      </p:pic>
      <p:sp>
        <p:nvSpPr>
          <p:cNvPr id="4" name="TextBox 3">
            <a:extLst>
              <a:ext uri="{FF2B5EF4-FFF2-40B4-BE49-F238E27FC236}">
                <a16:creationId xmlns:a16="http://schemas.microsoft.com/office/drawing/2014/main" id="{E29E4897-3FBA-8E81-4D2B-DE2D67F672F8}"/>
              </a:ext>
            </a:extLst>
          </p:cNvPr>
          <p:cNvSpPr txBox="1"/>
          <p:nvPr/>
        </p:nvSpPr>
        <p:spPr>
          <a:xfrm>
            <a:off x="9562755" y="6657945"/>
            <a:ext cx="2629245" cy="200055"/>
          </a:xfrm>
          <a:prstGeom prst="rect">
            <a:avLst/>
          </a:prstGeom>
          <a:noFill/>
        </p:spPr>
        <p:txBody>
          <a:bodyPr wrap="none" rtlCol="0">
            <a:spAutoFit/>
          </a:bodyPr>
          <a:lstStyle/>
          <a:p>
            <a:pPr algn="r">
              <a:spcAft>
                <a:spcPts val="600"/>
              </a:spcAft>
            </a:pPr>
            <a:r>
              <a:rPr lang="en-US" sz="700" dirty="0">
                <a:hlinkClick r:id="rId4" tooltip="https://medium.com/better-humans/gtd-the-missing-link-in-the-mindfulness-conversation-4a43a019b25">
                  <a:extLst>
                    <a:ext uri="{A12FA001-AC4F-418D-AE19-62706E023703}">
                      <ahyp:hlinkClr xmlns:ahyp="http://schemas.microsoft.com/office/drawing/2018/hyperlinkcolor" val="tx"/>
                    </a:ext>
                  </a:extLst>
                </a:hlinkClick>
              </a:rPr>
              <a:t>This Photo</a:t>
            </a:r>
            <a:r>
              <a:rPr lang="en-US" sz="700" dirty="0"/>
              <a:t> by Unknown Author is licensed under </a:t>
            </a:r>
            <a:r>
              <a:rPr lang="en-US" sz="700" dirty="0">
                <a:hlinkClick r:id="rId5" tooltip="https://creativecommons.org/licenses/by-nd/3.0/">
                  <a:extLst>
                    <a:ext uri="{A12FA001-AC4F-418D-AE19-62706E023703}">
                      <ahyp:hlinkClr xmlns:ahyp="http://schemas.microsoft.com/office/drawing/2018/hyperlinkcolor" val="tx"/>
                    </a:ext>
                  </a:extLst>
                </a:hlinkClick>
              </a:rPr>
              <a:t>CC BY-ND</a:t>
            </a:r>
            <a:endParaRPr lang="en-US" sz="700" dirty="0"/>
          </a:p>
        </p:txBody>
      </p:sp>
      <p:sp>
        <p:nvSpPr>
          <p:cNvPr id="7" name="TextBox 6">
            <a:extLst>
              <a:ext uri="{FF2B5EF4-FFF2-40B4-BE49-F238E27FC236}">
                <a16:creationId xmlns:a16="http://schemas.microsoft.com/office/drawing/2014/main" id="{E90D7ABF-EB08-147A-9AFB-671FDD83F867}"/>
              </a:ext>
            </a:extLst>
          </p:cNvPr>
          <p:cNvSpPr txBox="1"/>
          <p:nvPr/>
        </p:nvSpPr>
        <p:spPr>
          <a:xfrm>
            <a:off x="543645" y="1759936"/>
            <a:ext cx="6097280" cy="4062651"/>
          </a:xfrm>
          <a:prstGeom prst="rect">
            <a:avLst/>
          </a:prstGeom>
          <a:noFill/>
        </p:spPr>
        <p:txBody>
          <a:bodyPr wrap="square">
            <a:spAutoFit/>
          </a:bodyPr>
          <a:lstStyle/>
          <a:p>
            <a:pPr algn="l">
              <a:lnSpc>
                <a:spcPct val="100000"/>
              </a:lnSpc>
            </a:pPr>
            <a:r>
              <a:rPr lang="en-US" sz="2000" b="1" dirty="0"/>
              <a:t>Olivia Carter-Pokras, PhD</a:t>
            </a:r>
          </a:p>
          <a:p>
            <a:pPr algn="l">
              <a:lnSpc>
                <a:spcPct val="100000"/>
              </a:lnSpc>
            </a:pPr>
            <a:r>
              <a:rPr lang="en-US" sz="1800" dirty="0"/>
              <a:t>Professor Emeritus, Epidemiology &amp; Biostatistics</a:t>
            </a:r>
          </a:p>
          <a:p>
            <a:pPr algn="l">
              <a:lnSpc>
                <a:spcPct val="100000"/>
              </a:lnSpc>
            </a:pPr>
            <a:r>
              <a:rPr lang="en-US" sz="1800" dirty="0"/>
              <a:t>University of Maryland School of Public Health</a:t>
            </a:r>
          </a:p>
          <a:p>
            <a:pPr algn="l">
              <a:lnSpc>
                <a:spcPct val="100000"/>
              </a:lnSpc>
            </a:pPr>
            <a:r>
              <a:rPr lang="en-US" b="1" i="0" dirty="0">
                <a:solidFill>
                  <a:schemeClr val="accent6">
                    <a:lumMod val="75000"/>
                  </a:schemeClr>
                </a:solidFill>
                <a:effectLst/>
                <a:hlinkClick r:id="rId6">
                  <a:extLst>
                    <a:ext uri="{A12FA001-AC4F-418D-AE19-62706E023703}">
                      <ahyp:hlinkClr xmlns:ahyp="http://schemas.microsoft.com/office/drawing/2018/hyperlinkcolor" val="tx"/>
                    </a:ext>
                  </a:extLst>
                </a:hlinkClick>
              </a:rPr>
              <a:t>opokras@umd.edu</a:t>
            </a:r>
            <a:r>
              <a:rPr lang="en-US" b="1" i="0" dirty="0">
                <a:solidFill>
                  <a:schemeClr val="accent6">
                    <a:lumMod val="75000"/>
                  </a:schemeClr>
                </a:solidFill>
                <a:effectLst/>
              </a:rPr>
              <a:t> </a:t>
            </a:r>
            <a:endParaRPr lang="en-US" sz="1800" b="1" dirty="0">
              <a:solidFill>
                <a:schemeClr val="accent6">
                  <a:lumMod val="75000"/>
                </a:schemeClr>
              </a:solidFill>
            </a:endParaRPr>
          </a:p>
          <a:p>
            <a:pPr algn="l">
              <a:lnSpc>
                <a:spcPct val="100000"/>
              </a:lnSpc>
            </a:pPr>
            <a:endParaRPr lang="en-US" sz="2000" dirty="0"/>
          </a:p>
          <a:p>
            <a:pPr algn="l">
              <a:lnSpc>
                <a:spcPct val="100000"/>
              </a:lnSpc>
            </a:pPr>
            <a:r>
              <a:rPr lang="en-US" sz="2000" b="1" dirty="0"/>
              <a:t>Nedelina Tchangalova, MS, MLS</a:t>
            </a:r>
          </a:p>
          <a:p>
            <a:pPr algn="l">
              <a:lnSpc>
                <a:spcPct val="100000"/>
              </a:lnSpc>
            </a:pPr>
            <a:r>
              <a:rPr lang="en-US" sz="1800" dirty="0"/>
              <a:t>Public Health Librarian</a:t>
            </a:r>
          </a:p>
          <a:p>
            <a:pPr algn="l">
              <a:lnSpc>
                <a:spcPct val="100000"/>
              </a:lnSpc>
            </a:pPr>
            <a:r>
              <a:rPr lang="en-US" sz="1800" dirty="0"/>
              <a:t>University of Maryland Libraries</a:t>
            </a:r>
          </a:p>
          <a:p>
            <a:pPr algn="l">
              <a:lnSpc>
                <a:spcPct val="100000"/>
              </a:lnSpc>
            </a:pPr>
            <a:r>
              <a:rPr lang="en-US" b="1" dirty="0">
                <a:solidFill>
                  <a:schemeClr val="accent6">
                    <a:lumMod val="75000"/>
                  </a:schemeClr>
                </a:solidFill>
                <a:hlinkClick r:id="rId7">
                  <a:extLst>
                    <a:ext uri="{A12FA001-AC4F-418D-AE19-62706E023703}">
                      <ahyp:hlinkClr xmlns:ahyp="http://schemas.microsoft.com/office/drawing/2018/hyperlinkcolor" val="tx"/>
                    </a:ext>
                  </a:extLst>
                </a:hlinkClick>
              </a:rPr>
              <a:t>nedelina@umd.edu</a:t>
            </a:r>
            <a:r>
              <a:rPr lang="en-US" b="1" dirty="0">
                <a:solidFill>
                  <a:schemeClr val="accent6">
                    <a:lumMod val="75000"/>
                  </a:schemeClr>
                </a:solidFill>
              </a:rPr>
              <a:t> </a:t>
            </a:r>
            <a:endParaRPr lang="en-US" sz="1800" b="1" dirty="0">
              <a:solidFill>
                <a:schemeClr val="accent6">
                  <a:lumMod val="75000"/>
                </a:schemeClr>
              </a:solidFill>
            </a:endParaRPr>
          </a:p>
          <a:p>
            <a:pPr algn="l">
              <a:lnSpc>
                <a:spcPct val="100000"/>
              </a:lnSpc>
            </a:pPr>
            <a:endParaRPr lang="en-US" sz="1800" dirty="0"/>
          </a:p>
          <a:p>
            <a:pPr algn="l">
              <a:lnSpc>
                <a:spcPct val="100000"/>
              </a:lnSpc>
            </a:pPr>
            <a:r>
              <a:rPr lang="en-US" b="1" dirty="0"/>
              <a:t>Robin Puett, PhD</a:t>
            </a:r>
          </a:p>
          <a:p>
            <a:pPr algn="l">
              <a:lnSpc>
                <a:spcPct val="100000"/>
              </a:lnSpc>
            </a:pPr>
            <a:r>
              <a:rPr lang="en-US" sz="1800" dirty="0"/>
              <a:t>Professor, Applied Environmental Health</a:t>
            </a:r>
          </a:p>
          <a:p>
            <a:r>
              <a:rPr lang="en-US" sz="1800" dirty="0"/>
              <a:t>University of Maryland School of Public Health</a:t>
            </a:r>
          </a:p>
          <a:p>
            <a:r>
              <a:rPr lang="en-US" b="1" i="0" dirty="0">
                <a:solidFill>
                  <a:schemeClr val="accent6">
                    <a:lumMod val="75000"/>
                  </a:schemeClr>
                </a:solidFill>
                <a:effectLst/>
                <a:latin typeface="Roboto" panose="02000000000000000000" pitchFamily="2" charset="0"/>
                <a:hlinkClick r:id="rId8">
                  <a:extLst>
                    <a:ext uri="{A12FA001-AC4F-418D-AE19-62706E023703}">
                      <ahyp:hlinkClr xmlns:ahyp="http://schemas.microsoft.com/office/drawing/2018/hyperlinkcolor" val="tx"/>
                    </a:ext>
                  </a:extLst>
                </a:hlinkClick>
              </a:rPr>
              <a:t>rpuett@umd.edu</a:t>
            </a:r>
            <a:r>
              <a:rPr lang="en-US" b="1" i="0" dirty="0">
                <a:solidFill>
                  <a:schemeClr val="accent6">
                    <a:lumMod val="75000"/>
                  </a:schemeClr>
                </a:solidFill>
                <a:effectLst/>
                <a:latin typeface="Roboto" panose="02000000000000000000" pitchFamily="2" charset="0"/>
              </a:rPr>
              <a:t> </a:t>
            </a:r>
            <a:endParaRPr lang="en-US" sz="1800" b="1" dirty="0">
              <a:solidFill>
                <a:schemeClr val="accent6">
                  <a:lumMod val="75000"/>
                </a:schemeClr>
              </a:solidFill>
            </a:endParaRPr>
          </a:p>
        </p:txBody>
      </p:sp>
      <p:sp>
        <p:nvSpPr>
          <p:cNvPr id="6" name="TextBox 5">
            <a:extLst>
              <a:ext uri="{FF2B5EF4-FFF2-40B4-BE49-F238E27FC236}">
                <a16:creationId xmlns:a16="http://schemas.microsoft.com/office/drawing/2014/main" id="{DB785A8F-BA56-54F8-5970-AF70F2306519}"/>
              </a:ext>
            </a:extLst>
          </p:cNvPr>
          <p:cNvSpPr txBox="1"/>
          <p:nvPr/>
        </p:nvSpPr>
        <p:spPr>
          <a:xfrm>
            <a:off x="6640925" y="3096415"/>
            <a:ext cx="5225143" cy="1200329"/>
          </a:xfrm>
          <a:prstGeom prst="rect">
            <a:avLst/>
          </a:prstGeom>
          <a:noFill/>
        </p:spPr>
        <p:txBody>
          <a:bodyPr wrap="square" rtlCol="0">
            <a:spAutoFit/>
          </a:bodyPr>
          <a:lstStyle/>
          <a:p>
            <a:r>
              <a:rPr lang="en-US" sz="7200" b="1" dirty="0">
                <a:solidFill>
                  <a:schemeClr val="accent6">
                    <a:lumMod val="75000"/>
                  </a:schemeClr>
                </a:solidFill>
              </a:rPr>
              <a:t>Thank you!</a:t>
            </a:r>
          </a:p>
        </p:txBody>
      </p:sp>
      <p:pic>
        <p:nvPicPr>
          <p:cNvPr id="1026" name="Picture 2" descr="logo example">
            <a:extLst>
              <a:ext uri="{FF2B5EF4-FFF2-40B4-BE49-F238E27FC236}">
                <a16:creationId xmlns:a16="http://schemas.microsoft.com/office/drawing/2014/main" id="{8C2A5890-54C5-5E32-7CB0-6B9D5E5D6D3E}"/>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667910" y="337643"/>
            <a:ext cx="999920" cy="99992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8820795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6" name="Freeform: Shape 26">
            <a:extLst>
              <a:ext uri="{FF2B5EF4-FFF2-40B4-BE49-F238E27FC236}">
                <a16:creationId xmlns:a16="http://schemas.microsoft.com/office/drawing/2014/main" id="{49306479-8C4D-4E4A-A330-DFC80A8A01B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105524"/>
          </a:xfrm>
          <a:custGeom>
            <a:avLst/>
            <a:gdLst>
              <a:gd name="connsiteX0" fmla="*/ 0 w 12192000"/>
              <a:gd name="connsiteY0" fmla="*/ 0 h 6105524"/>
              <a:gd name="connsiteX1" fmla="*/ 12192000 w 12192000"/>
              <a:gd name="connsiteY1" fmla="*/ 0 h 6105524"/>
              <a:gd name="connsiteX2" fmla="*/ 12192000 w 12192000"/>
              <a:gd name="connsiteY2" fmla="*/ 6105524 h 6105524"/>
              <a:gd name="connsiteX3" fmla="*/ 11435080 w 12192000"/>
              <a:gd name="connsiteY3" fmla="*/ 6105524 h 6105524"/>
              <a:gd name="connsiteX4" fmla="*/ 11435080 w 12192000"/>
              <a:gd name="connsiteY4" fmla="*/ 771523 h 6105524"/>
              <a:gd name="connsiteX5" fmla="*/ 767080 w 12192000"/>
              <a:gd name="connsiteY5" fmla="*/ 771523 h 6105524"/>
              <a:gd name="connsiteX6" fmla="*/ 767080 w 12192000"/>
              <a:gd name="connsiteY6" fmla="*/ 6105524 h 6105524"/>
              <a:gd name="connsiteX7" fmla="*/ 0 w 12192000"/>
              <a:gd name="connsiteY7" fmla="*/ 6105524 h 61055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6105524">
                <a:moveTo>
                  <a:pt x="0" y="0"/>
                </a:moveTo>
                <a:lnTo>
                  <a:pt x="12192000" y="0"/>
                </a:lnTo>
                <a:lnTo>
                  <a:pt x="12192000" y="6105524"/>
                </a:lnTo>
                <a:lnTo>
                  <a:pt x="11435080" y="6105524"/>
                </a:lnTo>
                <a:lnTo>
                  <a:pt x="11435080" y="771523"/>
                </a:lnTo>
                <a:lnTo>
                  <a:pt x="767080" y="771523"/>
                </a:lnTo>
                <a:lnTo>
                  <a:pt x="767080" y="6105524"/>
                </a:lnTo>
                <a:lnTo>
                  <a:pt x="0" y="6105524"/>
                </a:lnTo>
                <a:close/>
              </a:path>
            </a:pathLst>
          </a:custGeom>
          <a:gradFill flip="none" rotWithShape="1">
            <a:gsLst>
              <a:gs pos="10000">
                <a:schemeClr val="accent5"/>
              </a:gs>
              <a:gs pos="90000">
                <a:schemeClr val="accent1"/>
              </a:gs>
              <a:gs pos="70000">
                <a:schemeClr val="accent2"/>
              </a:gs>
              <a:gs pos="30000">
                <a:schemeClr val="accent4"/>
              </a:gs>
              <a:gs pos="50000">
                <a:schemeClr val="accent3">
                  <a:lumMod val="60000"/>
                  <a:lumOff val="40000"/>
                </a:schemeClr>
              </a:gs>
            </a:gsLst>
            <a:lin ang="7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useBgFill="1">
        <p:nvSpPr>
          <p:cNvPr id="37" name="Rectangle 28">
            <a:extLst>
              <a:ext uri="{FF2B5EF4-FFF2-40B4-BE49-F238E27FC236}">
                <a16:creationId xmlns:a16="http://schemas.microsoft.com/office/drawing/2014/main" id="{9B45BA4C-9B54-4496-821F-9E0985CA98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angle 1">
            <a:extLst>
              <a:ext uri="{FF2B5EF4-FFF2-40B4-BE49-F238E27FC236}">
                <a16:creationId xmlns:a16="http://schemas.microsoft.com/office/drawing/2014/main" id="{A0947FDE-6BE5-4CDC-F1B5-5354B44FF226}"/>
              </a:ext>
            </a:extLst>
          </p:cNvPr>
          <p:cNvSpPr>
            <a:spLocks noChangeArrowheads="1"/>
          </p:cNvSpPr>
          <p:nvPr/>
        </p:nvSpPr>
        <p:spPr bwMode="auto">
          <a:xfrm>
            <a:off x="3622675" y="297180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5" name="TextBox 14">
            <a:extLst>
              <a:ext uri="{FF2B5EF4-FFF2-40B4-BE49-F238E27FC236}">
                <a16:creationId xmlns:a16="http://schemas.microsoft.com/office/drawing/2014/main" id="{DC2FEF5D-4EF9-8947-B1F6-663943A9F0EC}"/>
              </a:ext>
            </a:extLst>
          </p:cNvPr>
          <p:cNvSpPr txBox="1"/>
          <p:nvPr/>
        </p:nvSpPr>
        <p:spPr>
          <a:xfrm>
            <a:off x="6836870" y="899304"/>
            <a:ext cx="4195566" cy="2904000"/>
          </a:xfrm>
          <a:prstGeom prst="rect">
            <a:avLst/>
          </a:prstGeom>
          <a:noFill/>
        </p:spPr>
        <p:txBody>
          <a:bodyPr wrap="square">
            <a:spAutoFit/>
          </a:bodyPr>
          <a:lstStyle/>
          <a:p>
            <a:pPr marL="0" indent="0">
              <a:spcBef>
                <a:spcPts val="600"/>
              </a:spcBef>
              <a:spcAft>
                <a:spcPts val="600"/>
              </a:spcAft>
              <a:buNone/>
            </a:pPr>
            <a:r>
              <a:rPr lang="en-US" sz="4400" b="1" dirty="0">
                <a:solidFill>
                  <a:srgbClr val="222222"/>
                </a:solidFill>
                <a:effectLst/>
                <a:ea typeface="Times New Roman" panose="02020603050405020304" pitchFamily="18" charset="0"/>
                <a:cs typeface="Times New Roman" panose="02020603050405020304" pitchFamily="18" charset="0"/>
              </a:rPr>
              <a:t>Aims</a:t>
            </a:r>
            <a:endParaRPr lang="en-US" sz="4400" b="1" dirty="0">
              <a:solidFill>
                <a:srgbClr val="222222"/>
              </a:solidFill>
              <a:ea typeface="Times New Roman" panose="02020603050405020304" pitchFamily="18" charset="0"/>
              <a:cs typeface="Times New Roman" panose="02020603050405020304" pitchFamily="18" charset="0"/>
            </a:endParaRPr>
          </a:p>
          <a:p>
            <a:pPr marL="0" indent="0">
              <a:lnSpc>
                <a:spcPct val="107000"/>
              </a:lnSpc>
              <a:spcBef>
                <a:spcPts val="0"/>
              </a:spcBef>
              <a:spcAft>
                <a:spcPts val="800"/>
              </a:spcAft>
              <a:buNone/>
            </a:pPr>
            <a:r>
              <a:rPr lang="en-US" sz="1800" dirty="0">
                <a:solidFill>
                  <a:srgbClr val="222222"/>
                </a:solidFill>
                <a:effectLst/>
                <a:ea typeface="Times New Roman" panose="02020603050405020304" pitchFamily="18" charset="0"/>
                <a:cs typeface="Times New Roman" panose="02020603050405020304" pitchFamily="18" charset="0"/>
              </a:rPr>
              <a:t>Perform literature review to identify programs, interventions, strategies and tools in medical and academic settings that could be applicable to supporting </a:t>
            </a:r>
            <a:r>
              <a:rPr lang="en-US" sz="1800" b="1" dirty="0">
                <a:solidFill>
                  <a:srgbClr val="222222"/>
                </a:solidFill>
                <a:effectLst/>
                <a:ea typeface="Times New Roman" panose="02020603050405020304" pitchFamily="18" charset="0"/>
                <a:cs typeface="Times New Roman" panose="02020603050405020304" pitchFamily="18" charset="0"/>
              </a:rPr>
              <a:t>mental health </a:t>
            </a:r>
            <a:r>
              <a:rPr lang="en-US" sz="1800" dirty="0">
                <a:solidFill>
                  <a:srgbClr val="222222"/>
                </a:solidFill>
                <a:effectLst/>
                <a:ea typeface="Times New Roman" panose="02020603050405020304" pitchFamily="18" charset="0"/>
                <a:cs typeface="Times New Roman" panose="02020603050405020304" pitchFamily="18" charset="0"/>
              </a:rPr>
              <a:t>and </a:t>
            </a:r>
            <a:r>
              <a:rPr lang="en-US" sz="1800" b="1" dirty="0">
                <a:solidFill>
                  <a:srgbClr val="222222"/>
                </a:solidFill>
                <a:effectLst/>
                <a:ea typeface="Times New Roman" panose="02020603050405020304" pitchFamily="18" charset="0"/>
                <a:cs typeface="Times New Roman" panose="02020603050405020304" pitchFamily="18" charset="0"/>
              </a:rPr>
              <a:t>wellbeing</a:t>
            </a:r>
            <a:r>
              <a:rPr lang="en-US" sz="1800" dirty="0">
                <a:solidFill>
                  <a:srgbClr val="222222"/>
                </a:solidFill>
                <a:effectLst/>
                <a:ea typeface="Times New Roman" panose="02020603050405020304" pitchFamily="18" charset="0"/>
                <a:cs typeface="Times New Roman" panose="02020603050405020304" pitchFamily="18" charset="0"/>
              </a:rPr>
              <a:t> of public health professional students, staff and faculty.</a:t>
            </a:r>
            <a:endParaRPr lang="en-US" sz="1800" dirty="0">
              <a:effectLst/>
              <a:ea typeface="Calibri" panose="020F0502020204030204" pitchFamily="34" charset="0"/>
              <a:cs typeface="Times New Roman" panose="02020603050405020304" pitchFamily="18" charset="0"/>
            </a:endParaRPr>
          </a:p>
        </p:txBody>
      </p:sp>
      <p:sp>
        <p:nvSpPr>
          <p:cNvPr id="18" name="TextBox 17">
            <a:extLst>
              <a:ext uri="{FF2B5EF4-FFF2-40B4-BE49-F238E27FC236}">
                <a16:creationId xmlns:a16="http://schemas.microsoft.com/office/drawing/2014/main" id="{5DF6549B-41AA-7558-E9C5-9339B5CF9592}"/>
              </a:ext>
            </a:extLst>
          </p:cNvPr>
          <p:cNvSpPr txBox="1"/>
          <p:nvPr/>
        </p:nvSpPr>
        <p:spPr>
          <a:xfrm>
            <a:off x="1075848" y="868752"/>
            <a:ext cx="4685174" cy="5154168"/>
          </a:xfrm>
          <a:prstGeom prst="rect">
            <a:avLst/>
          </a:prstGeom>
          <a:noFill/>
        </p:spPr>
        <p:txBody>
          <a:bodyPr wrap="square">
            <a:spAutoFit/>
          </a:bodyPr>
          <a:lstStyle/>
          <a:p>
            <a:pPr marL="0" indent="0">
              <a:lnSpc>
                <a:spcPct val="107000"/>
              </a:lnSpc>
              <a:spcBef>
                <a:spcPts val="0"/>
              </a:spcBef>
              <a:spcAft>
                <a:spcPts val="800"/>
              </a:spcAft>
              <a:buNone/>
            </a:pPr>
            <a:r>
              <a:rPr lang="en-US" sz="4400" b="1" dirty="0">
                <a:solidFill>
                  <a:srgbClr val="222222"/>
                </a:solidFill>
                <a:effectLst/>
                <a:ea typeface="Times New Roman" panose="02020603050405020304" pitchFamily="18" charset="0"/>
                <a:cs typeface="Times New Roman" panose="02020603050405020304" pitchFamily="18" charset="0"/>
              </a:rPr>
              <a:t>Background</a:t>
            </a:r>
            <a:endParaRPr lang="en-US" sz="4400" b="1" dirty="0">
              <a:solidFill>
                <a:srgbClr val="222222"/>
              </a:solidFill>
              <a:ea typeface="Times New Roman" panose="02020603050405020304" pitchFamily="18" charset="0"/>
              <a:cs typeface="Times New Roman" panose="02020603050405020304" pitchFamily="18" charset="0"/>
            </a:endParaRPr>
          </a:p>
          <a:p>
            <a:pPr>
              <a:lnSpc>
                <a:spcPct val="107000"/>
              </a:lnSpc>
              <a:spcBef>
                <a:spcPts val="0"/>
              </a:spcBef>
              <a:spcAft>
                <a:spcPts val="800"/>
              </a:spcAft>
              <a:buClrTx/>
              <a:buFont typeface="Arial" panose="020B0604020202020204" pitchFamily="34" charset="0"/>
              <a:buChar char="•"/>
            </a:pPr>
            <a:r>
              <a:rPr lang="en-US" sz="1800" dirty="0">
                <a:effectLst/>
                <a:ea typeface="Calibri" panose="020F0502020204030204" pitchFamily="34" charset="0"/>
                <a:cs typeface="Times New Roman" panose="02020603050405020304" pitchFamily="18" charset="0"/>
              </a:rPr>
              <a:t> </a:t>
            </a:r>
            <a:r>
              <a:rPr lang="en-US" dirty="0">
                <a:effectLst/>
                <a:ea typeface="Calibri" panose="020F0502020204030204" pitchFamily="34" charset="0"/>
                <a:cs typeface="Times New Roman" panose="02020603050405020304" pitchFamily="18" charset="0"/>
              </a:rPr>
              <a:t>Prior to the pandemic, about one out of three undergraduate students suffered from </a:t>
            </a:r>
            <a:r>
              <a:rPr lang="en-US" b="1" dirty="0">
                <a:effectLst/>
                <a:ea typeface="Calibri" panose="020F0502020204030204" pitchFamily="34" charset="0"/>
                <a:cs typeface="Times New Roman" panose="02020603050405020304" pitchFamily="18" charset="0"/>
              </a:rPr>
              <a:t>depression</a:t>
            </a:r>
            <a:r>
              <a:rPr lang="en-US" dirty="0">
                <a:effectLst/>
                <a:ea typeface="Calibri" panose="020F0502020204030204" pitchFamily="34" charset="0"/>
                <a:cs typeface="Times New Roman" panose="02020603050405020304" pitchFamily="18" charset="0"/>
              </a:rPr>
              <a:t> and rates of </a:t>
            </a:r>
            <a:r>
              <a:rPr lang="en-US" b="1" dirty="0">
                <a:effectLst/>
                <a:ea typeface="Calibri" panose="020F0502020204030204" pitchFamily="34" charset="0"/>
                <a:cs typeface="Times New Roman" panose="02020603050405020304" pitchFamily="18" charset="0"/>
              </a:rPr>
              <a:t>depression and anxiety</a:t>
            </a:r>
            <a:r>
              <a:rPr lang="en-US" dirty="0">
                <a:effectLst/>
                <a:ea typeface="Calibri" panose="020F0502020204030204" pitchFamily="34" charset="0"/>
                <a:cs typeface="Times New Roman" panose="02020603050405020304" pitchFamily="18" charset="0"/>
              </a:rPr>
              <a:t> among graduate students were at least that high or even higher. </a:t>
            </a:r>
            <a:r>
              <a:rPr lang="en-US" sz="1800" dirty="0">
                <a:effectLst/>
                <a:ea typeface="Calibri" panose="020F0502020204030204" pitchFamily="34" charset="0"/>
              </a:rPr>
              <a:t>A study of workplace stress found that </a:t>
            </a:r>
            <a:r>
              <a:rPr lang="en-US" sz="1800" b="1" dirty="0">
                <a:effectLst/>
                <a:ea typeface="Calibri" panose="020F0502020204030204" pitchFamily="34" charset="0"/>
              </a:rPr>
              <a:t>psychological wellbeing </a:t>
            </a:r>
            <a:r>
              <a:rPr lang="en-US" sz="1800" dirty="0">
                <a:effectLst/>
                <a:ea typeface="Calibri" panose="020F0502020204030204" pitchFamily="34" charset="0"/>
              </a:rPr>
              <a:t>amongst university faculty ranks amongst the lowest of all professions. </a:t>
            </a:r>
            <a:endParaRPr lang="en-US" dirty="0">
              <a:effectLst/>
              <a:ea typeface="Calibri" panose="020F0502020204030204" pitchFamily="34" charset="0"/>
              <a:cs typeface="Times New Roman" panose="02020603050405020304" pitchFamily="18" charset="0"/>
            </a:endParaRPr>
          </a:p>
          <a:p>
            <a:pPr>
              <a:lnSpc>
                <a:spcPct val="107000"/>
              </a:lnSpc>
              <a:spcBef>
                <a:spcPts val="0"/>
              </a:spcBef>
              <a:spcAft>
                <a:spcPts val="800"/>
              </a:spcAft>
              <a:buClrTx/>
              <a:buFont typeface="Arial" panose="020B0604020202020204" pitchFamily="34" charset="0"/>
              <a:buChar char="•"/>
            </a:pPr>
            <a:r>
              <a:rPr lang="en-US" dirty="0">
                <a:solidFill>
                  <a:srgbClr val="222222"/>
                </a:solidFill>
                <a:effectLst/>
                <a:ea typeface="Times New Roman" panose="02020603050405020304" pitchFamily="18" charset="0"/>
                <a:cs typeface="Times New Roman" panose="02020603050405020304" pitchFamily="18" charset="0"/>
              </a:rPr>
              <a:t>Public health schools equip students with skills to promote and protect health, however, little is known about what is provided to support physical, mental and social wellbeing in academic public health. </a:t>
            </a:r>
            <a:endParaRPr lang="en-US" dirty="0">
              <a:effectLst/>
              <a:ea typeface="Calibri" panose="020F0502020204030204" pitchFamily="34" charset="0"/>
              <a:cs typeface="Times New Roman" panose="02020603050405020304" pitchFamily="18" charset="0"/>
            </a:endParaRPr>
          </a:p>
        </p:txBody>
      </p:sp>
      <p:sp>
        <p:nvSpPr>
          <p:cNvPr id="26" name="TextBox 25">
            <a:extLst>
              <a:ext uri="{FF2B5EF4-FFF2-40B4-BE49-F238E27FC236}">
                <a16:creationId xmlns:a16="http://schemas.microsoft.com/office/drawing/2014/main" id="{799FB75E-2436-667D-2FFC-A5B8E6600882}"/>
              </a:ext>
            </a:extLst>
          </p:cNvPr>
          <p:cNvSpPr txBox="1"/>
          <p:nvPr/>
        </p:nvSpPr>
        <p:spPr>
          <a:xfrm>
            <a:off x="8446044" y="7026414"/>
            <a:ext cx="3460173" cy="230832"/>
          </a:xfrm>
          <a:prstGeom prst="rect">
            <a:avLst/>
          </a:prstGeom>
          <a:noFill/>
        </p:spPr>
        <p:txBody>
          <a:bodyPr wrap="square" rtlCol="0">
            <a:spAutoFit/>
          </a:bodyPr>
          <a:lstStyle/>
          <a:p>
            <a:r>
              <a:rPr lang="en-US" sz="900" dirty="0">
                <a:hlinkClick r:id="rId3" tooltip="https://medium.com/better-humans/gtd-the-missing-link-in-the-mindfulness-conversation-4a43a019b25"/>
              </a:rPr>
              <a:t>This Photo</a:t>
            </a:r>
            <a:r>
              <a:rPr lang="en-US" sz="900" dirty="0"/>
              <a:t> by Unknown Author is licensed under </a:t>
            </a:r>
            <a:r>
              <a:rPr lang="en-US" sz="900" dirty="0">
                <a:hlinkClick r:id="rId4" tooltip="https://creativecommons.org/licenses/by-nd/3.0/"/>
              </a:rPr>
              <a:t>CC BY-ND</a:t>
            </a:r>
            <a:endParaRPr lang="en-US" sz="900" dirty="0"/>
          </a:p>
        </p:txBody>
      </p:sp>
      <p:pic>
        <p:nvPicPr>
          <p:cNvPr id="20" name="Picture 19">
            <a:extLst>
              <a:ext uri="{FF2B5EF4-FFF2-40B4-BE49-F238E27FC236}">
                <a16:creationId xmlns:a16="http://schemas.microsoft.com/office/drawing/2014/main" id="{9F91D3CC-B929-1C81-4AA1-3C90B4003A2C}"/>
              </a:ext>
            </a:extLst>
          </p:cNvPr>
          <p:cNvPicPr>
            <a:picLocks noChangeAspect="1"/>
          </p:cNvPicPr>
          <p:nvPr/>
        </p:nvPicPr>
        <p:blipFill>
          <a:blip r:embed="rId5">
            <a:extLst>
              <a:ext uri="{28A0092B-C50C-407E-A947-70E740481C1C}">
                <a14:useLocalDpi xmlns:a14="http://schemas.microsoft.com/office/drawing/2010/main" val="0"/>
              </a:ext>
              <a:ext uri="{837473B0-CC2E-450A-ABE3-18F120FF3D39}">
                <a1611:picAttrSrcUrl xmlns:a1611="http://schemas.microsoft.com/office/drawing/2016/11/main" r:id="rId6"/>
              </a:ext>
            </a:extLst>
          </a:blip>
          <a:stretch>
            <a:fillRect/>
          </a:stretch>
        </p:blipFill>
        <p:spPr>
          <a:xfrm>
            <a:off x="6836870" y="4140338"/>
            <a:ext cx="3810000" cy="2133600"/>
          </a:xfrm>
          <a:prstGeom prst="rect">
            <a:avLst/>
          </a:prstGeom>
        </p:spPr>
      </p:pic>
      <p:sp>
        <p:nvSpPr>
          <p:cNvPr id="27" name="TextBox 26">
            <a:extLst>
              <a:ext uri="{FF2B5EF4-FFF2-40B4-BE49-F238E27FC236}">
                <a16:creationId xmlns:a16="http://schemas.microsoft.com/office/drawing/2014/main" id="{1A2F311F-64FD-D572-8B60-E062E693A2BA}"/>
              </a:ext>
            </a:extLst>
          </p:cNvPr>
          <p:cNvSpPr txBox="1"/>
          <p:nvPr/>
        </p:nvSpPr>
        <p:spPr>
          <a:xfrm>
            <a:off x="6836870" y="6273938"/>
            <a:ext cx="3810000" cy="230832"/>
          </a:xfrm>
          <a:prstGeom prst="rect">
            <a:avLst/>
          </a:prstGeom>
          <a:noFill/>
        </p:spPr>
        <p:txBody>
          <a:bodyPr wrap="square" rtlCol="0">
            <a:spAutoFit/>
          </a:bodyPr>
          <a:lstStyle/>
          <a:p>
            <a:r>
              <a:rPr lang="en-US" sz="900">
                <a:hlinkClick r:id="rId6" tooltip="https://teachsation.com/mindfulness-strategies"/>
              </a:rPr>
              <a:t>This Photo</a:t>
            </a:r>
            <a:r>
              <a:rPr lang="en-US" sz="900"/>
              <a:t> by Unknown Author is licensed under </a:t>
            </a:r>
            <a:r>
              <a:rPr lang="en-US" sz="900">
                <a:hlinkClick r:id="rId7" tooltip="https://creativecommons.org/licenses/by-nc/3.0/"/>
              </a:rPr>
              <a:t>CC BY-NC</a:t>
            </a:r>
            <a:endParaRPr lang="en-US" sz="900"/>
          </a:p>
        </p:txBody>
      </p:sp>
    </p:spTree>
    <p:extLst>
      <p:ext uri="{BB962C8B-B14F-4D97-AF65-F5344CB8AC3E}">
        <p14:creationId xmlns:p14="http://schemas.microsoft.com/office/powerpoint/2010/main" val="244421581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6" name="Freeform: Shape 26">
            <a:extLst>
              <a:ext uri="{FF2B5EF4-FFF2-40B4-BE49-F238E27FC236}">
                <a16:creationId xmlns:a16="http://schemas.microsoft.com/office/drawing/2014/main" id="{49306479-8C4D-4E4A-A330-DFC80A8A01B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105524"/>
          </a:xfrm>
          <a:custGeom>
            <a:avLst/>
            <a:gdLst>
              <a:gd name="connsiteX0" fmla="*/ 0 w 12192000"/>
              <a:gd name="connsiteY0" fmla="*/ 0 h 6105524"/>
              <a:gd name="connsiteX1" fmla="*/ 12192000 w 12192000"/>
              <a:gd name="connsiteY1" fmla="*/ 0 h 6105524"/>
              <a:gd name="connsiteX2" fmla="*/ 12192000 w 12192000"/>
              <a:gd name="connsiteY2" fmla="*/ 6105524 h 6105524"/>
              <a:gd name="connsiteX3" fmla="*/ 11435080 w 12192000"/>
              <a:gd name="connsiteY3" fmla="*/ 6105524 h 6105524"/>
              <a:gd name="connsiteX4" fmla="*/ 11435080 w 12192000"/>
              <a:gd name="connsiteY4" fmla="*/ 771523 h 6105524"/>
              <a:gd name="connsiteX5" fmla="*/ 767080 w 12192000"/>
              <a:gd name="connsiteY5" fmla="*/ 771523 h 6105524"/>
              <a:gd name="connsiteX6" fmla="*/ 767080 w 12192000"/>
              <a:gd name="connsiteY6" fmla="*/ 6105524 h 6105524"/>
              <a:gd name="connsiteX7" fmla="*/ 0 w 12192000"/>
              <a:gd name="connsiteY7" fmla="*/ 6105524 h 61055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6105524">
                <a:moveTo>
                  <a:pt x="0" y="0"/>
                </a:moveTo>
                <a:lnTo>
                  <a:pt x="12192000" y="0"/>
                </a:lnTo>
                <a:lnTo>
                  <a:pt x="12192000" y="6105524"/>
                </a:lnTo>
                <a:lnTo>
                  <a:pt x="11435080" y="6105524"/>
                </a:lnTo>
                <a:lnTo>
                  <a:pt x="11435080" y="771523"/>
                </a:lnTo>
                <a:lnTo>
                  <a:pt x="767080" y="771523"/>
                </a:lnTo>
                <a:lnTo>
                  <a:pt x="767080" y="6105524"/>
                </a:lnTo>
                <a:lnTo>
                  <a:pt x="0" y="6105524"/>
                </a:lnTo>
                <a:close/>
              </a:path>
            </a:pathLst>
          </a:custGeom>
          <a:gradFill flip="none" rotWithShape="1">
            <a:gsLst>
              <a:gs pos="10000">
                <a:schemeClr val="accent5"/>
              </a:gs>
              <a:gs pos="90000">
                <a:schemeClr val="accent1"/>
              </a:gs>
              <a:gs pos="70000">
                <a:schemeClr val="accent2"/>
              </a:gs>
              <a:gs pos="30000">
                <a:schemeClr val="accent4"/>
              </a:gs>
              <a:gs pos="50000">
                <a:schemeClr val="accent3">
                  <a:lumMod val="60000"/>
                  <a:lumOff val="40000"/>
                </a:schemeClr>
              </a:gs>
            </a:gsLst>
            <a:lin ang="7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useBgFill="1">
        <p:nvSpPr>
          <p:cNvPr id="37" name="Rectangle 28">
            <a:extLst>
              <a:ext uri="{FF2B5EF4-FFF2-40B4-BE49-F238E27FC236}">
                <a16:creationId xmlns:a16="http://schemas.microsoft.com/office/drawing/2014/main" id="{9B45BA4C-9B54-4496-821F-9E0985CA98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angle 1">
            <a:extLst>
              <a:ext uri="{FF2B5EF4-FFF2-40B4-BE49-F238E27FC236}">
                <a16:creationId xmlns:a16="http://schemas.microsoft.com/office/drawing/2014/main" id="{A0947FDE-6BE5-4CDC-F1B5-5354B44FF226}"/>
              </a:ext>
            </a:extLst>
          </p:cNvPr>
          <p:cNvSpPr>
            <a:spLocks noChangeArrowheads="1"/>
          </p:cNvSpPr>
          <p:nvPr/>
        </p:nvSpPr>
        <p:spPr bwMode="auto">
          <a:xfrm>
            <a:off x="3622675" y="297180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26" name="TextBox 25">
            <a:extLst>
              <a:ext uri="{FF2B5EF4-FFF2-40B4-BE49-F238E27FC236}">
                <a16:creationId xmlns:a16="http://schemas.microsoft.com/office/drawing/2014/main" id="{799FB75E-2436-667D-2FFC-A5B8E6600882}"/>
              </a:ext>
            </a:extLst>
          </p:cNvPr>
          <p:cNvSpPr txBox="1"/>
          <p:nvPr/>
        </p:nvSpPr>
        <p:spPr>
          <a:xfrm>
            <a:off x="8876350" y="6559288"/>
            <a:ext cx="3460173" cy="230832"/>
          </a:xfrm>
          <a:prstGeom prst="rect">
            <a:avLst/>
          </a:prstGeom>
          <a:noFill/>
        </p:spPr>
        <p:txBody>
          <a:bodyPr wrap="square" rtlCol="0">
            <a:spAutoFit/>
          </a:bodyPr>
          <a:lstStyle/>
          <a:p>
            <a:r>
              <a:rPr lang="en-US" sz="900" dirty="0">
                <a:hlinkClick r:id="rId3" tooltip="https://medium.com/better-humans/gtd-the-missing-link-in-the-mindfulness-conversation-4a43a019b25"/>
              </a:rPr>
              <a:t>This Photo</a:t>
            </a:r>
            <a:r>
              <a:rPr lang="en-US" sz="900" dirty="0"/>
              <a:t> by Unknown Author is licensed under </a:t>
            </a:r>
            <a:r>
              <a:rPr lang="en-US" sz="900" dirty="0">
                <a:hlinkClick r:id="rId4" tooltip="https://creativecommons.org/licenses/by-nd/3.0/"/>
              </a:rPr>
              <a:t>CC BY-ND</a:t>
            </a:r>
            <a:endParaRPr lang="en-US" sz="900" dirty="0"/>
          </a:p>
        </p:txBody>
      </p:sp>
      <p:sp>
        <p:nvSpPr>
          <p:cNvPr id="51" name="TextBox 50">
            <a:extLst>
              <a:ext uri="{FF2B5EF4-FFF2-40B4-BE49-F238E27FC236}">
                <a16:creationId xmlns:a16="http://schemas.microsoft.com/office/drawing/2014/main" id="{1810D059-57E0-5C94-7E6E-E2B69A91A99E}"/>
              </a:ext>
            </a:extLst>
          </p:cNvPr>
          <p:cNvSpPr txBox="1"/>
          <p:nvPr/>
        </p:nvSpPr>
        <p:spPr>
          <a:xfrm>
            <a:off x="2285999" y="5629850"/>
            <a:ext cx="8818673" cy="230832"/>
          </a:xfrm>
          <a:prstGeom prst="rect">
            <a:avLst/>
          </a:prstGeom>
          <a:noFill/>
        </p:spPr>
        <p:txBody>
          <a:bodyPr wrap="square" rtlCol="0">
            <a:spAutoFit/>
          </a:bodyPr>
          <a:lstStyle/>
          <a:p>
            <a:r>
              <a:rPr lang="en-US" sz="900">
                <a:hlinkClick r:id="rId5" tooltip="https://minimus.life/mindfulness/beneficios-cientificos-mindfulness.html"/>
              </a:rPr>
              <a:t>This Photo</a:t>
            </a:r>
            <a:r>
              <a:rPr lang="en-US" sz="900"/>
              <a:t> by Unknown Author is licensed under </a:t>
            </a:r>
            <a:r>
              <a:rPr lang="en-US" sz="900">
                <a:hlinkClick r:id="rId6" tooltip="https://creativecommons.org/licenses/by-nc-sa/3.0/"/>
              </a:rPr>
              <a:t>CC BY-SA-NC</a:t>
            </a:r>
            <a:endParaRPr lang="en-US" sz="900"/>
          </a:p>
        </p:txBody>
      </p:sp>
      <p:pic>
        <p:nvPicPr>
          <p:cNvPr id="50" name="Picture 49" descr="A picture containing sunset, blur&#10;&#10;Description automatically generated">
            <a:extLst>
              <a:ext uri="{FF2B5EF4-FFF2-40B4-BE49-F238E27FC236}">
                <a16:creationId xmlns:a16="http://schemas.microsoft.com/office/drawing/2014/main" id="{1B9E7DBD-89AD-6E33-9C43-2433ABF155B2}"/>
              </a:ext>
            </a:extLst>
          </p:cNvPr>
          <p:cNvPicPr>
            <a:picLocks noChangeAspect="1"/>
          </p:cNvPicPr>
          <p:nvPr/>
        </p:nvPicPr>
        <p:blipFill>
          <a:blip r:embed="rId7">
            <a:alphaModFix amt="20000"/>
            <a:extLst>
              <a:ext uri="{28A0092B-C50C-407E-A947-70E740481C1C}">
                <a14:useLocalDpi xmlns:a14="http://schemas.microsoft.com/office/drawing/2010/main" val="0"/>
              </a:ext>
              <a:ext uri="{837473B0-CC2E-450A-ABE3-18F120FF3D39}">
                <a1611:picAttrSrcUrl xmlns:a1611="http://schemas.microsoft.com/office/drawing/2016/11/main" r:id="rId5"/>
              </a:ext>
            </a:extLst>
          </a:blip>
          <a:stretch>
            <a:fillRect/>
          </a:stretch>
        </p:blipFill>
        <p:spPr>
          <a:xfrm>
            <a:off x="1" y="0"/>
            <a:ext cx="12191999" cy="6847858"/>
          </a:xfrm>
          <a:prstGeom prst="rect">
            <a:avLst/>
          </a:prstGeom>
        </p:spPr>
      </p:pic>
      <p:sp>
        <p:nvSpPr>
          <p:cNvPr id="48" name="Title 1">
            <a:extLst>
              <a:ext uri="{FF2B5EF4-FFF2-40B4-BE49-F238E27FC236}">
                <a16:creationId xmlns:a16="http://schemas.microsoft.com/office/drawing/2014/main" id="{93A70B1B-F979-89C0-9754-4D2CE028F1DC}"/>
              </a:ext>
            </a:extLst>
          </p:cNvPr>
          <p:cNvSpPr>
            <a:spLocks noGrp="1"/>
          </p:cNvSpPr>
          <p:nvPr>
            <p:ph type="title"/>
          </p:nvPr>
        </p:nvSpPr>
        <p:spPr>
          <a:xfrm>
            <a:off x="943768" y="1071486"/>
            <a:ext cx="5062497" cy="964078"/>
          </a:xfrm>
        </p:spPr>
        <p:txBody>
          <a:bodyPr vert="horz" lIns="91440" tIns="45720" rIns="91440" bIns="45720" rtlCol="0" anchor="b">
            <a:noAutofit/>
          </a:bodyPr>
          <a:lstStyle/>
          <a:p>
            <a:r>
              <a:rPr lang="en-US" sz="4800" dirty="0"/>
              <a:t>Key Definitions</a:t>
            </a:r>
          </a:p>
        </p:txBody>
      </p:sp>
      <p:sp>
        <p:nvSpPr>
          <p:cNvPr id="47" name="TextBox 46">
            <a:extLst>
              <a:ext uri="{FF2B5EF4-FFF2-40B4-BE49-F238E27FC236}">
                <a16:creationId xmlns:a16="http://schemas.microsoft.com/office/drawing/2014/main" id="{7A578835-5FDD-04DF-1230-56D14F351750}"/>
              </a:ext>
            </a:extLst>
          </p:cNvPr>
          <p:cNvSpPr txBox="1"/>
          <p:nvPr/>
        </p:nvSpPr>
        <p:spPr>
          <a:xfrm>
            <a:off x="518138" y="3036668"/>
            <a:ext cx="3282972" cy="1938992"/>
          </a:xfrm>
          <a:prstGeom prst="rect">
            <a:avLst/>
          </a:prstGeom>
          <a:ln>
            <a:solidFill>
              <a:schemeClr val="accent1"/>
            </a:solidFill>
          </a:ln>
        </p:spPr>
        <p:style>
          <a:lnRef idx="1">
            <a:schemeClr val="accent1"/>
          </a:lnRef>
          <a:fillRef idx="2">
            <a:schemeClr val="accent1"/>
          </a:fillRef>
          <a:effectRef idx="1">
            <a:schemeClr val="accent1"/>
          </a:effectRef>
          <a:fontRef idx="minor">
            <a:schemeClr val="dk1"/>
          </a:fontRef>
        </p:style>
        <p:txBody>
          <a:bodyPr wrap="square">
            <a:spAutoFit/>
          </a:bodyPr>
          <a:lstStyle/>
          <a:p>
            <a:pPr>
              <a:spcAft>
                <a:spcPts val="600"/>
              </a:spcAft>
            </a:pPr>
            <a:r>
              <a:rPr lang="en-US" sz="2400" b="1" dirty="0">
                <a:cs typeface="Times New Roman" panose="02020603050405020304" pitchFamily="18" charset="0"/>
              </a:rPr>
              <a:t>Health</a:t>
            </a:r>
          </a:p>
          <a:p>
            <a:pPr>
              <a:spcAft>
                <a:spcPts val="600"/>
              </a:spcAft>
            </a:pPr>
            <a:r>
              <a:rPr lang="en-US" sz="1800" dirty="0">
                <a:solidFill>
                  <a:srgbClr val="3C4245"/>
                </a:solidFill>
                <a:effectLst/>
                <a:cs typeface="Times New Roman" panose="02020603050405020304" pitchFamily="18" charset="0"/>
              </a:rPr>
              <a:t>State of complete physical, mental and social well-being and not merely the absence of disease or infirmity </a:t>
            </a:r>
          </a:p>
          <a:p>
            <a:pPr algn="r">
              <a:spcAft>
                <a:spcPts val="600"/>
              </a:spcAft>
            </a:pPr>
            <a:r>
              <a:rPr lang="en-US" sz="1200" b="0" i="0" dirty="0">
                <a:solidFill>
                  <a:srgbClr val="3C4245"/>
                </a:solidFill>
                <a:effectLst/>
                <a:cs typeface="Times New Roman" panose="02020603050405020304" pitchFamily="18" charset="0"/>
              </a:rPr>
              <a:t>(World Health Organization)</a:t>
            </a:r>
            <a:endParaRPr lang="en-US" sz="1200" dirty="0">
              <a:cs typeface="Times New Roman" panose="02020603050405020304" pitchFamily="18" charset="0"/>
            </a:endParaRPr>
          </a:p>
        </p:txBody>
      </p:sp>
      <p:sp>
        <p:nvSpPr>
          <p:cNvPr id="49" name="TextBox 48">
            <a:extLst>
              <a:ext uri="{FF2B5EF4-FFF2-40B4-BE49-F238E27FC236}">
                <a16:creationId xmlns:a16="http://schemas.microsoft.com/office/drawing/2014/main" id="{130C9785-BCF9-97A2-16AD-5DD210DC1A00}"/>
              </a:ext>
            </a:extLst>
          </p:cNvPr>
          <p:cNvSpPr txBox="1"/>
          <p:nvPr/>
        </p:nvSpPr>
        <p:spPr>
          <a:xfrm>
            <a:off x="4763760" y="2306001"/>
            <a:ext cx="3361690" cy="1711441"/>
          </a:xfrm>
          <a:prstGeom prst="rect">
            <a:avLst/>
          </a:prstGeom>
          <a:solidFill>
            <a:schemeClr val="accent1"/>
          </a:solidFill>
          <a:ln>
            <a:solidFill>
              <a:schemeClr val="accent1"/>
            </a:solidFill>
          </a:ln>
        </p:spPr>
        <p:style>
          <a:lnRef idx="1">
            <a:schemeClr val="accent2"/>
          </a:lnRef>
          <a:fillRef idx="2">
            <a:schemeClr val="accent2"/>
          </a:fillRef>
          <a:effectRef idx="1">
            <a:schemeClr val="accent2"/>
          </a:effectRef>
          <a:fontRef idx="minor">
            <a:schemeClr val="dk1"/>
          </a:fontRef>
        </p:style>
        <p:txBody>
          <a:bodyPr vert="horz" lIns="91440" tIns="45720" rIns="91440" bIns="45720" rtlCol="0" anchor="t">
            <a:normAutofit/>
          </a:bodyPr>
          <a:lstStyle/>
          <a:p>
            <a:pPr>
              <a:spcBef>
                <a:spcPts val="900"/>
              </a:spcBef>
              <a:buClr>
                <a:schemeClr val="accent5"/>
              </a:buClr>
            </a:pPr>
            <a:r>
              <a:rPr lang="en-US" sz="2400" b="1" i="0" dirty="0">
                <a:effectLst/>
              </a:rPr>
              <a:t>Public health</a:t>
            </a:r>
            <a:r>
              <a:rPr lang="en-US" sz="2400" i="0" dirty="0">
                <a:effectLst/>
              </a:rPr>
              <a:t> </a:t>
            </a:r>
          </a:p>
          <a:p>
            <a:pPr>
              <a:spcBef>
                <a:spcPts val="900"/>
              </a:spcBef>
              <a:buClr>
                <a:schemeClr val="accent5"/>
              </a:buClr>
            </a:pPr>
            <a:r>
              <a:rPr lang="en-US" dirty="0"/>
              <a:t>S</a:t>
            </a:r>
            <a:r>
              <a:rPr lang="en-US" i="0" dirty="0">
                <a:effectLst/>
              </a:rPr>
              <a:t>cience of protecting and improving the health of people and their communities </a:t>
            </a:r>
          </a:p>
          <a:p>
            <a:pPr algn="r">
              <a:spcBef>
                <a:spcPts val="900"/>
              </a:spcBef>
              <a:buClr>
                <a:schemeClr val="accent5"/>
              </a:buClr>
            </a:pPr>
            <a:r>
              <a:rPr lang="en-US" sz="1200" i="0" dirty="0">
                <a:effectLst/>
              </a:rPr>
              <a:t>(CDC Foundation)</a:t>
            </a:r>
          </a:p>
        </p:txBody>
      </p:sp>
      <p:sp>
        <p:nvSpPr>
          <p:cNvPr id="44" name="TextBox 43">
            <a:extLst>
              <a:ext uri="{FF2B5EF4-FFF2-40B4-BE49-F238E27FC236}">
                <a16:creationId xmlns:a16="http://schemas.microsoft.com/office/drawing/2014/main" id="{CCAC1315-DC14-8340-9F21-4E507CBC6F10}"/>
              </a:ext>
            </a:extLst>
          </p:cNvPr>
          <p:cNvSpPr txBox="1"/>
          <p:nvPr/>
        </p:nvSpPr>
        <p:spPr>
          <a:xfrm>
            <a:off x="7053848" y="4969356"/>
            <a:ext cx="5138151" cy="1384995"/>
          </a:xfrm>
          <a:prstGeom prst="rect">
            <a:avLst/>
          </a:prstGeom>
        </p:spPr>
        <p:style>
          <a:lnRef idx="1">
            <a:schemeClr val="accent6"/>
          </a:lnRef>
          <a:fillRef idx="2">
            <a:schemeClr val="accent6"/>
          </a:fillRef>
          <a:effectRef idx="1">
            <a:schemeClr val="accent6"/>
          </a:effectRef>
          <a:fontRef idx="minor">
            <a:schemeClr val="dk1"/>
          </a:fontRef>
        </p:style>
        <p:txBody>
          <a:bodyPr wrap="square">
            <a:spAutoFit/>
          </a:bodyPr>
          <a:lstStyle/>
          <a:p>
            <a:pPr>
              <a:spcAft>
                <a:spcPts val="600"/>
              </a:spcAft>
            </a:pPr>
            <a:r>
              <a:rPr lang="en-US" sz="2400" b="1" dirty="0">
                <a:cs typeface="Times New Roman" panose="02020603050405020304" pitchFamily="18" charset="0"/>
              </a:rPr>
              <a:t>Individual resilience</a:t>
            </a:r>
          </a:p>
          <a:p>
            <a:pPr>
              <a:spcAft>
                <a:spcPts val="600"/>
              </a:spcAft>
            </a:pPr>
            <a:r>
              <a:rPr lang="en-US" dirty="0">
                <a:cs typeface="Times New Roman" panose="02020603050405020304" pitchFamily="18" charset="0"/>
              </a:rPr>
              <a:t>Behaviors, thoughts, and actions that promote personal wellbeing and mental health </a:t>
            </a:r>
          </a:p>
          <a:p>
            <a:pPr algn="r">
              <a:spcAft>
                <a:spcPts val="600"/>
              </a:spcAft>
            </a:pPr>
            <a:r>
              <a:rPr lang="en-US" sz="1200" dirty="0">
                <a:cs typeface="Times New Roman" panose="02020603050405020304" pitchFamily="18" charset="0"/>
              </a:rPr>
              <a:t>(US Department of Health and Human Services)</a:t>
            </a:r>
          </a:p>
        </p:txBody>
      </p:sp>
      <p:sp>
        <p:nvSpPr>
          <p:cNvPr id="45" name="TextBox 44">
            <a:extLst>
              <a:ext uri="{FF2B5EF4-FFF2-40B4-BE49-F238E27FC236}">
                <a16:creationId xmlns:a16="http://schemas.microsoft.com/office/drawing/2014/main" id="{E13FC688-9D24-3DE1-DB09-3DA76315826C}"/>
              </a:ext>
            </a:extLst>
          </p:cNvPr>
          <p:cNvSpPr txBox="1"/>
          <p:nvPr/>
        </p:nvSpPr>
        <p:spPr>
          <a:xfrm>
            <a:off x="8716984" y="835611"/>
            <a:ext cx="3361690" cy="1661993"/>
          </a:xfrm>
          <a:prstGeom prst="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pPr>
              <a:spcAft>
                <a:spcPts val="600"/>
              </a:spcAft>
            </a:pPr>
            <a:r>
              <a:rPr lang="en-US" sz="2400" b="1" dirty="0">
                <a:cs typeface="Times New Roman" panose="02020603050405020304" pitchFamily="18" charset="0"/>
              </a:rPr>
              <a:t>Wellness</a:t>
            </a:r>
          </a:p>
          <a:p>
            <a:pPr>
              <a:spcAft>
                <a:spcPts val="600"/>
              </a:spcAft>
            </a:pPr>
            <a:r>
              <a:rPr lang="en-US" sz="1800" dirty="0">
                <a:effectLst/>
                <a:cs typeface="Times New Roman" panose="02020603050405020304" pitchFamily="18" charset="0"/>
              </a:rPr>
              <a:t>Active pursuit of activities, choices and lifestyles that lead to a state of holistic health </a:t>
            </a:r>
          </a:p>
          <a:p>
            <a:pPr algn="r">
              <a:spcAft>
                <a:spcPts val="600"/>
              </a:spcAft>
            </a:pPr>
            <a:r>
              <a:rPr lang="en-US" sz="1200" dirty="0">
                <a:effectLst/>
                <a:cs typeface="Times New Roman" panose="02020603050405020304" pitchFamily="18" charset="0"/>
              </a:rPr>
              <a:t>(Global Wellness Institute)</a:t>
            </a:r>
          </a:p>
        </p:txBody>
      </p:sp>
      <p:sp>
        <p:nvSpPr>
          <p:cNvPr id="46" name="TextBox 45">
            <a:extLst>
              <a:ext uri="{FF2B5EF4-FFF2-40B4-BE49-F238E27FC236}">
                <a16:creationId xmlns:a16="http://schemas.microsoft.com/office/drawing/2014/main" id="{058E9658-1350-2376-B85F-A4DE51C29F6D}"/>
              </a:ext>
            </a:extLst>
          </p:cNvPr>
          <p:cNvSpPr txBox="1"/>
          <p:nvPr/>
        </p:nvSpPr>
        <p:spPr>
          <a:xfrm>
            <a:off x="1349320" y="5551526"/>
            <a:ext cx="4376922" cy="1107996"/>
          </a:xfrm>
          <a:prstGeom prst="rect">
            <a:avLst/>
          </a:prstGeom>
        </p:spPr>
        <p:style>
          <a:lnRef idx="1">
            <a:schemeClr val="accent3"/>
          </a:lnRef>
          <a:fillRef idx="2">
            <a:schemeClr val="accent3"/>
          </a:fillRef>
          <a:effectRef idx="1">
            <a:schemeClr val="accent3"/>
          </a:effectRef>
          <a:fontRef idx="minor">
            <a:schemeClr val="dk1"/>
          </a:fontRef>
        </p:style>
        <p:txBody>
          <a:bodyPr wrap="square">
            <a:spAutoFit/>
          </a:bodyPr>
          <a:lstStyle/>
          <a:p>
            <a:pPr>
              <a:spcAft>
                <a:spcPts val="600"/>
              </a:spcAft>
            </a:pPr>
            <a:r>
              <a:rPr lang="en-US" sz="2400" b="1" dirty="0">
                <a:cs typeface="Times New Roman" panose="02020603050405020304" pitchFamily="18" charset="0"/>
              </a:rPr>
              <a:t>Well-being</a:t>
            </a:r>
          </a:p>
          <a:p>
            <a:pPr>
              <a:spcAft>
                <a:spcPts val="600"/>
              </a:spcAft>
            </a:pPr>
            <a:r>
              <a:rPr lang="en-US" dirty="0">
                <a:cs typeface="Times New Roman" panose="02020603050405020304" pitchFamily="18" charset="0"/>
              </a:rPr>
              <a:t>Judging life positively and feeling good </a:t>
            </a:r>
          </a:p>
          <a:p>
            <a:pPr algn="r">
              <a:spcAft>
                <a:spcPts val="600"/>
              </a:spcAft>
            </a:pPr>
            <a:r>
              <a:rPr lang="en-US" sz="1200" dirty="0">
                <a:cs typeface="Times New Roman" panose="02020603050405020304" pitchFamily="18" charset="0"/>
              </a:rPr>
              <a:t>(Centers for Disease Control and Prevention)</a:t>
            </a:r>
          </a:p>
        </p:txBody>
      </p:sp>
    </p:spTree>
    <p:extLst>
      <p:ext uri="{BB962C8B-B14F-4D97-AF65-F5344CB8AC3E}">
        <p14:creationId xmlns:p14="http://schemas.microsoft.com/office/powerpoint/2010/main" val="244974561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84136905-015B-4510-B514-027CBA846B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9F5BF4BC-47A9-E959-55C3-BC0933678977}"/>
              </a:ext>
            </a:extLst>
          </p:cNvPr>
          <p:cNvSpPr>
            <a:spLocks noGrp="1"/>
          </p:cNvSpPr>
          <p:nvPr>
            <p:ph type="title"/>
          </p:nvPr>
        </p:nvSpPr>
        <p:spPr>
          <a:xfrm>
            <a:off x="762000" y="779915"/>
            <a:ext cx="3908996" cy="1080635"/>
          </a:xfrm>
        </p:spPr>
        <p:txBody>
          <a:bodyPr anchor="ctr">
            <a:normAutofit/>
          </a:bodyPr>
          <a:lstStyle/>
          <a:p>
            <a:r>
              <a:rPr lang="en-US" sz="4400" dirty="0"/>
              <a:t>Methods</a:t>
            </a:r>
          </a:p>
        </p:txBody>
      </p:sp>
      <p:graphicFrame>
        <p:nvGraphicFramePr>
          <p:cNvPr id="5" name="Content Placeholder 2">
            <a:extLst>
              <a:ext uri="{FF2B5EF4-FFF2-40B4-BE49-F238E27FC236}">
                <a16:creationId xmlns:a16="http://schemas.microsoft.com/office/drawing/2014/main" id="{A1767619-75C6-FC20-96B2-173A124BD6BD}"/>
              </a:ext>
            </a:extLst>
          </p:cNvPr>
          <p:cNvGraphicFramePr>
            <a:graphicFrameLocks noGrp="1"/>
          </p:cNvGraphicFramePr>
          <p:nvPr>
            <p:ph idx="1"/>
            <p:extLst>
              <p:ext uri="{D42A27DB-BD31-4B8C-83A1-F6EECF244321}">
                <p14:modId xmlns:p14="http://schemas.microsoft.com/office/powerpoint/2010/main" val="2239465516"/>
              </p:ext>
            </p:extLst>
          </p:nvPr>
        </p:nvGraphicFramePr>
        <p:xfrm>
          <a:off x="596648" y="2108199"/>
          <a:ext cx="11030202" cy="436880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7857343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FF11DA-8D4E-6A26-9495-5C4E0D60B022}"/>
              </a:ext>
            </a:extLst>
          </p:cNvPr>
          <p:cNvSpPr>
            <a:spLocks noGrp="1"/>
          </p:cNvSpPr>
          <p:nvPr>
            <p:ph type="title"/>
          </p:nvPr>
        </p:nvSpPr>
        <p:spPr/>
        <p:txBody>
          <a:bodyPr/>
          <a:lstStyle/>
          <a:p>
            <a:r>
              <a:rPr lang="en-US" dirty="0"/>
              <a:t>Example from our literature review</a:t>
            </a:r>
          </a:p>
        </p:txBody>
      </p:sp>
      <p:sp>
        <p:nvSpPr>
          <p:cNvPr id="3" name="Content Placeholder 2">
            <a:extLst>
              <a:ext uri="{FF2B5EF4-FFF2-40B4-BE49-F238E27FC236}">
                <a16:creationId xmlns:a16="http://schemas.microsoft.com/office/drawing/2014/main" id="{AB9849F4-2DFE-B216-C6DD-3565E3E393BF}"/>
              </a:ext>
            </a:extLst>
          </p:cNvPr>
          <p:cNvSpPr>
            <a:spLocks noGrp="1"/>
          </p:cNvSpPr>
          <p:nvPr>
            <p:ph idx="1"/>
          </p:nvPr>
        </p:nvSpPr>
        <p:spPr>
          <a:xfrm>
            <a:off x="1517904" y="2445745"/>
            <a:ext cx="9144000" cy="3653303"/>
          </a:xfrm>
        </p:spPr>
        <p:txBody>
          <a:bodyPr>
            <a:normAutofit fontScale="92500" lnSpcReduction="10000"/>
          </a:bodyPr>
          <a:lstStyle/>
          <a:p>
            <a:r>
              <a:rPr lang="en-US" sz="2800" b="0" i="0" u="none" strike="noStrike" dirty="0">
                <a:solidFill>
                  <a:srgbClr val="000000"/>
                </a:solidFill>
                <a:effectLst/>
                <a:latin typeface="Calibri" panose="020F0502020204030204" pitchFamily="34" charset="0"/>
              </a:rPr>
              <a:t>Practice-Based Teaching Model for Undergraduate Public Health Students: Partnership for Exercise Is Medicine on Campus Initiative. (</a:t>
            </a:r>
            <a:r>
              <a:rPr lang="en-US" sz="2800" b="0" i="0" u="none" strike="noStrike" dirty="0" err="1">
                <a:solidFill>
                  <a:srgbClr val="000000"/>
                </a:solidFill>
                <a:effectLst/>
                <a:latin typeface="Calibri" panose="020F0502020204030204" pitchFamily="34" charset="0"/>
              </a:rPr>
              <a:t>Katzke</a:t>
            </a:r>
            <a:r>
              <a:rPr lang="en-US" sz="2800" dirty="0">
                <a:solidFill>
                  <a:srgbClr val="000000"/>
                </a:solidFill>
                <a:latin typeface="Calibri" panose="020F0502020204030204" pitchFamily="34" charset="0"/>
              </a:rPr>
              <a:t> et al 2020)</a:t>
            </a:r>
          </a:p>
          <a:p>
            <a:pPr marL="708660" lvl="1" indent="-342900">
              <a:buFont typeface="Arial" panose="020B0604020202020204" pitchFamily="34" charset="0"/>
              <a:buChar char="•"/>
            </a:pPr>
            <a:r>
              <a:rPr lang="en-US" b="0" i="0" dirty="0">
                <a:solidFill>
                  <a:srgbClr val="333333"/>
                </a:solidFill>
                <a:effectLst/>
                <a:latin typeface="arial" panose="020B0604020202020204" pitchFamily="34" charset="0"/>
              </a:rPr>
              <a:t>Describes results from 4 years </a:t>
            </a:r>
            <a:r>
              <a:rPr lang="en-US" dirty="0">
                <a:solidFill>
                  <a:srgbClr val="333333"/>
                </a:solidFill>
                <a:latin typeface="arial" panose="020B0604020202020204" pitchFamily="34" charset="0"/>
              </a:rPr>
              <a:t>of the New Mexico State University undergraduate public health practice-based teaching (</a:t>
            </a:r>
            <a:r>
              <a:rPr lang="en-US" b="0" i="0" dirty="0">
                <a:solidFill>
                  <a:srgbClr val="333333"/>
                </a:solidFill>
                <a:effectLst/>
                <a:latin typeface="arial" panose="020B0604020202020204" pitchFamily="34" charset="0"/>
              </a:rPr>
              <a:t>PBT) course project: Exercise Is Medicine on Campus (EIM-OC) initiative</a:t>
            </a:r>
          </a:p>
          <a:p>
            <a:pPr marL="708660" lvl="1" indent="-342900">
              <a:buFont typeface="Arial" panose="020B0604020202020204" pitchFamily="34" charset="0"/>
              <a:buChar char="•"/>
            </a:pPr>
            <a:r>
              <a:rPr lang="en-US" dirty="0">
                <a:solidFill>
                  <a:srgbClr val="333333"/>
                </a:solidFill>
                <a:latin typeface="arial" panose="020B0604020202020204" pitchFamily="34" charset="0"/>
              </a:rPr>
              <a:t>Two themes from student quotes</a:t>
            </a:r>
          </a:p>
          <a:p>
            <a:pPr marL="982980" lvl="2" indent="-342900">
              <a:buFont typeface="Arial" panose="020B0604020202020204" pitchFamily="34" charset="0"/>
              <a:buChar char="•"/>
            </a:pPr>
            <a:r>
              <a:rPr lang="en-US" dirty="0">
                <a:solidFill>
                  <a:srgbClr val="333333"/>
                </a:solidFill>
                <a:latin typeface="arial" panose="020B0604020202020204" pitchFamily="34" charset="0"/>
              </a:rPr>
              <a:t>Team performance and project management</a:t>
            </a:r>
          </a:p>
          <a:p>
            <a:pPr marL="982980" lvl="2" indent="-342900">
              <a:buFont typeface="Arial" panose="020B0604020202020204" pitchFamily="34" charset="0"/>
              <a:buChar char="•"/>
            </a:pPr>
            <a:r>
              <a:rPr lang="en-US" dirty="0">
                <a:solidFill>
                  <a:srgbClr val="333333"/>
                </a:solidFill>
                <a:latin typeface="arial" panose="020B0604020202020204" pitchFamily="34" charset="0"/>
              </a:rPr>
              <a:t>Team maintenance and </a:t>
            </a:r>
            <a:r>
              <a:rPr lang="en-US" dirty="0">
                <a:solidFill>
                  <a:srgbClr val="FF0000"/>
                </a:solidFill>
                <a:latin typeface="arial" panose="020B0604020202020204" pitchFamily="34" charset="0"/>
              </a:rPr>
              <a:t>relationships</a:t>
            </a:r>
            <a:r>
              <a:rPr lang="en-US" dirty="0">
                <a:solidFill>
                  <a:srgbClr val="333333"/>
                </a:solidFill>
                <a:latin typeface="arial" panose="020B0604020202020204" pitchFamily="34" charset="0"/>
              </a:rPr>
              <a:t> (e.g., “</a:t>
            </a:r>
            <a:r>
              <a:rPr lang="en-US" dirty="0"/>
              <a:t>I was able to reach out to people without the fear of rejection.”)</a:t>
            </a:r>
          </a:p>
          <a:p>
            <a:endParaRPr lang="en-US" dirty="0"/>
          </a:p>
        </p:txBody>
      </p:sp>
    </p:spTree>
    <p:extLst>
      <p:ext uri="{BB962C8B-B14F-4D97-AF65-F5344CB8AC3E}">
        <p14:creationId xmlns:p14="http://schemas.microsoft.com/office/powerpoint/2010/main" val="419792358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6" name="Freeform: Shape 26">
            <a:extLst>
              <a:ext uri="{FF2B5EF4-FFF2-40B4-BE49-F238E27FC236}">
                <a16:creationId xmlns:a16="http://schemas.microsoft.com/office/drawing/2014/main" id="{49306479-8C4D-4E4A-A330-DFC80A8A01B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105524"/>
          </a:xfrm>
          <a:custGeom>
            <a:avLst/>
            <a:gdLst>
              <a:gd name="connsiteX0" fmla="*/ 0 w 12192000"/>
              <a:gd name="connsiteY0" fmla="*/ 0 h 6105524"/>
              <a:gd name="connsiteX1" fmla="*/ 12192000 w 12192000"/>
              <a:gd name="connsiteY1" fmla="*/ 0 h 6105524"/>
              <a:gd name="connsiteX2" fmla="*/ 12192000 w 12192000"/>
              <a:gd name="connsiteY2" fmla="*/ 6105524 h 6105524"/>
              <a:gd name="connsiteX3" fmla="*/ 11435080 w 12192000"/>
              <a:gd name="connsiteY3" fmla="*/ 6105524 h 6105524"/>
              <a:gd name="connsiteX4" fmla="*/ 11435080 w 12192000"/>
              <a:gd name="connsiteY4" fmla="*/ 771523 h 6105524"/>
              <a:gd name="connsiteX5" fmla="*/ 767080 w 12192000"/>
              <a:gd name="connsiteY5" fmla="*/ 771523 h 6105524"/>
              <a:gd name="connsiteX6" fmla="*/ 767080 w 12192000"/>
              <a:gd name="connsiteY6" fmla="*/ 6105524 h 6105524"/>
              <a:gd name="connsiteX7" fmla="*/ 0 w 12192000"/>
              <a:gd name="connsiteY7" fmla="*/ 6105524 h 61055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6105524">
                <a:moveTo>
                  <a:pt x="0" y="0"/>
                </a:moveTo>
                <a:lnTo>
                  <a:pt x="12192000" y="0"/>
                </a:lnTo>
                <a:lnTo>
                  <a:pt x="12192000" y="6105524"/>
                </a:lnTo>
                <a:lnTo>
                  <a:pt x="11435080" y="6105524"/>
                </a:lnTo>
                <a:lnTo>
                  <a:pt x="11435080" y="771523"/>
                </a:lnTo>
                <a:lnTo>
                  <a:pt x="767080" y="771523"/>
                </a:lnTo>
                <a:lnTo>
                  <a:pt x="767080" y="6105524"/>
                </a:lnTo>
                <a:lnTo>
                  <a:pt x="0" y="6105524"/>
                </a:lnTo>
                <a:close/>
              </a:path>
            </a:pathLst>
          </a:custGeom>
          <a:gradFill flip="none" rotWithShape="1">
            <a:gsLst>
              <a:gs pos="10000">
                <a:schemeClr val="accent5"/>
              </a:gs>
              <a:gs pos="90000">
                <a:schemeClr val="accent1"/>
              </a:gs>
              <a:gs pos="70000">
                <a:schemeClr val="accent2"/>
              </a:gs>
              <a:gs pos="30000">
                <a:schemeClr val="accent4"/>
              </a:gs>
              <a:gs pos="50000">
                <a:schemeClr val="accent3">
                  <a:lumMod val="60000"/>
                  <a:lumOff val="40000"/>
                </a:schemeClr>
              </a:gs>
            </a:gsLst>
            <a:lin ang="7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useBgFill="1">
        <p:nvSpPr>
          <p:cNvPr id="37" name="Rectangle 28">
            <a:extLst>
              <a:ext uri="{FF2B5EF4-FFF2-40B4-BE49-F238E27FC236}">
                <a16:creationId xmlns:a16="http://schemas.microsoft.com/office/drawing/2014/main" id="{9B45BA4C-9B54-4496-821F-9E0985CA98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angle 1">
            <a:extLst>
              <a:ext uri="{FF2B5EF4-FFF2-40B4-BE49-F238E27FC236}">
                <a16:creationId xmlns:a16="http://schemas.microsoft.com/office/drawing/2014/main" id="{A0947FDE-6BE5-4CDC-F1B5-5354B44FF226}"/>
              </a:ext>
            </a:extLst>
          </p:cNvPr>
          <p:cNvSpPr>
            <a:spLocks noChangeArrowheads="1"/>
          </p:cNvSpPr>
          <p:nvPr/>
        </p:nvSpPr>
        <p:spPr bwMode="auto">
          <a:xfrm>
            <a:off x="3622675" y="297180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2" name="Table 1">
            <a:extLst>
              <a:ext uri="{FF2B5EF4-FFF2-40B4-BE49-F238E27FC236}">
                <a16:creationId xmlns:a16="http://schemas.microsoft.com/office/drawing/2014/main" id="{DFA1CC1E-9DB8-E30D-2CD0-6B37AC862D23}"/>
              </a:ext>
            </a:extLst>
          </p:cNvPr>
          <p:cNvGraphicFramePr>
            <a:graphicFrameLocks noGrp="1"/>
          </p:cNvGraphicFramePr>
          <p:nvPr>
            <p:extLst>
              <p:ext uri="{D42A27DB-BD31-4B8C-83A1-F6EECF244321}">
                <p14:modId xmlns:p14="http://schemas.microsoft.com/office/powerpoint/2010/main" val="3102812883"/>
              </p:ext>
            </p:extLst>
          </p:nvPr>
        </p:nvGraphicFramePr>
        <p:xfrm>
          <a:off x="4647587" y="148106"/>
          <a:ext cx="7449868" cy="6561788"/>
        </p:xfrm>
        <a:graphic>
          <a:graphicData uri="http://schemas.openxmlformats.org/drawingml/2006/table">
            <a:tbl>
              <a:tblPr firstRow="1" firstCol="1" bandRow="1">
                <a:noFill/>
                <a:tableStyleId>{5C22544A-7EE6-4342-B048-85BDC9FD1C3A}</a:tableStyleId>
              </a:tblPr>
              <a:tblGrid>
                <a:gridCol w="2802370">
                  <a:extLst>
                    <a:ext uri="{9D8B030D-6E8A-4147-A177-3AD203B41FA5}">
                      <a16:colId xmlns:a16="http://schemas.microsoft.com/office/drawing/2014/main" val="4256813354"/>
                    </a:ext>
                  </a:extLst>
                </a:gridCol>
                <a:gridCol w="2388605">
                  <a:extLst>
                    <a:ext uri="{9D8B030D-6E8A-4147-A177-3AD203B41FA5}">
                      <a16:colId xmlns:a16="http://schemas.microsoft.com/office/drawing/2014/main" val="1661625088"/>
                    </a:ext>
                  </a:extLst>
                </a:gridCol>
                <a:gridCol w="2258893">
                  <a:extLst>
                    <a:ext uri="{9D8B030D-6E8A-4147-A177-3AD203B41FA5}">
                      <a16:colId xmlns:a16="http://schemas.microsoft.com/office/drawing/2014/main" val="3196650332"/>
                    </a:ext>
                  </a:extLst>
                </a:gridCol>
              </a:tblGrid>
              <a:tr h="465612">
                <a:tc>
                  <a:txBody>
                    <a:bodyPr/>
                    <a:lstStyle/>
                    <a:p>
                      <a:pPr marL="0" marR="0">
                        <a:lnSpc>
                          <a:spcPct val="107000"/>
                        </a:lnSpc>
                        <a:spcBef>
                          <a:spcPts val="0"/>
                        </a:spcBef>
                        <a:spcAft>
                          <a:spcPts val="0"/>
                        </a:spcAft>
                      </a:pPr>
                      <a:r>
                        <a:rPr lang="en-US" sz="1800" b="1" cap="none" spc="60" dirty="0">
                          <a:solidFill>
                            <a:schemeClr val="bg1"/>
                          </a:solidFill>
                          <a:effectLst/>
                        </a:rPr>
                        <a:t>Population</a:t>
                      </a:r>
                      <a:endParaRPr lang="en-US" sz="1800" b="1" cap="none" spc="6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33306" marR="33306" marT="63259" marB="0" anchor="ctr">
                    <a:lnL w="12700" cmpd="sng">
                      <a:noFill/>
                    </a:lnL>
                    <a:lnR w="12700" cmpd="sng">
                      <a:noFill/>
                    </a:lnR>
                    <a:lnT w="19050" cap="flat" cmpd="sng" algn="ctr">
                      <a:noFill/>
                      <a:prstDash val="solid"/>
                    </a:lnT>
                    <a:lnB w="38100" cmpd="sng">
                      <a:noFill/>
                    </a:lnB>
                    <a:solidFill>
                      <a:schemeClr val="accent1"/>
                    </a:solidFill>
                  </a:tcPr>
                </a:tc>
                <a:tc>
                  <a:txBody>
                    <a:bodyPr/>
                    <a:lstStyle/>
                    <a:p>
                      <a:pPr marL="0" marR="0">
                        <a:lnSpc>
                          <a:spcPct val="107000"/>
                        </a:lnSpc>
                        <a:spcBef>
                          <a:spcPts val="0"/>
                        </a:spcBef>
                        <a:spcAft>
                          <a:spcPts val="0"/>
                        </a:spcAft>
                      </a:pPr>
                      <a:r>
                        <a:rPr lang="en-US" sz="1800" b="1" cap="none" spc="60" dirty="0">
                          <a:solidFill>
                            <a:schemeClr val="bg1"/>
                          </a:solidFill>
                          <a:effectLst/>
                        </a:rPr>
                        <a:t>State of emotions/</a:t>
                      </a:r>
                    </a:p>
                    <a:p>
                      <a:pPr marL="0" marR="0">
                        <a:lnSpc>
                          <a:spcPct val="107000"/>
                        </a:lnSpc>
                        <a:spcBef>
                          <a:spcPts val="0"/>
                        </a:spcBef>
                        <a:spcAft>
                          <a:spcPts val="0"/>
                        </a:spcAft>
                      </a:pPr>
                      <a:r>
                        <a:rPr lang="en-US" sz="1800" b="1" cap="none" spc="60" dirty="0">
                          <a:solidFill>
                            <a:schemeClr val="bg1"/>
                          </a:solidFill>
                          <a:effectLst/>
                        </a:rPr>
                        <a:t>theories</a:t>
                      </a:r>
                      <a:endParaRPr lang="en-US" sz="1800" b="1" cap="none" spc="6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33306" marR="33306" marT="63259" marB="0" anchor="ctr">
                    <a:lnL w="12700" cmpd="sng">
                      <a:noFill/>
                    </a:lnL>
                    <a:lnR w="12700" cmpd="sng">
                      <a:noFill/>
                    </a:lnR>
                    <a:lnT w="19050" cap="flat" cmpd="sng" algn="ctr">
                      <a:noFill/>
                      <a:prstDash val="solid"/>
                    </a:lnT>
                    <a:lnB w="38100" cmpd="sng">
                      <a:noFill/>
                    </a:lnB>
                    <a:solidFill>
                      <a:schemeClr val="accent1"/>
                    </a:solidFill>
                  </a:tcPr>
                </a:tc>
                <a:tc>
                  <a:txBody>
                    <a:bodyPr/>
                    <a:lstStyle/>
                    <a:p>
                      <a:pPr marL="0" marR="0">
                        <a:lnSpc>
                          <a:spcPct val="107000"/>
                        </a:lnSpc>
                        <a:spcBef>
                          <a:spcPts val="0"/>
                        </a:spcBef>
                        <a:spcAft>
                          <a:spcPts val="0"/>
                        </a:spcAft>
                      </a:pPr>
                      <a:r>
                        <a:rPr lang="en-US" sz="1800" b="1" cap="none" spc="60" dirty="0">
                          <a:solidFill>
                            <a:schemeClr val="bg1"/>
                          </a:solidFill>
                          <a:effectLst/>
                        </a:rPr>
                        <a:t>Program/therapy</a:t>
                      </a:r>
                      <a:endParaRPr lang="en-US" sz="1800" b="1" cap="none" spc="6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33306" marR="33306" marT="63259" marB="0" anchor="ctr">
                    <a:lnL w="12700" cmpd="sng">
                      <a:noFill/>
                    </a:lnL>
                    <a:lnR w="12700" cmpd="sng">
                      <a:noFill/>
                    </a:lnR>
                    <a:lnT w="19050" cap="flat" cmpd="sng" algn="ctr">
                      <a:noFill/>
                      <a:prstDash val="solid"/>
                    </a:lnT>
                    <a:lnB w="38100" cmpd="sng">
                      <a:noFill/>
                    </a:lnB>
                    <a:solidFill>
                      <a:schemeClr val="accent1"/>
                    </a:solidFill>
                  </a:tcPr>
                </a:tc>
                <a:extLst>
                  <a:ext uri="{0D108BD9-81ED-4DB2-BD59-A6C34878D82A}">
                    <a16:rowId xmlns:a16="http://schemas.microsoft.com/office/drawing/2014/main" val="4148159540"/>
                  </a:ext>
                </a:extLst>
              </a:tr>
              <a:tr h="247419">
                <a:tc>
                  <a:txBody>
                    <a:bodyPr/>
                    <a:lstStyle/>
                    <a:p>
                      <a:pPr marL="0" marR="0">
                        <a:lnSpc>
                          <a:spcPct val="107000"/>
                        </a:lnSpc>
                        <a:spcBef>
                          <a:spcPts val="0"/>
                        </a:spcBef>
                        <a:spcAft>
                          <a:spcPts val="0"/>
                        </a:spcAft>
                      </a:pPr>
                      <a:r>
                        <a:rPr lang="en-US" sz="1600" b="0" cap="none" spc="0">
                          <a:solidFill>
                            <a:schemeClr val="tx1"/>
                          </a:solidFill>
                          <a:effectLst/>
                        </a:rPr>
                        <a:t>health occupations</a:t>
                      </a:r>
                      <a:endParaRPr lang="en-US" sz="1600" b="0" cap="none" spc="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33306" marR="33306" marT="63259" marB="0" anchor="b">
                    <a:lnL w="12700" cmpd="sng">
                      <a:noFill/>
                      <a:prstDash val="solid"/>
                    </a:lnL>
                    <a:lnR w="12700" cmpd="sng">
                      <a:noFill/>
                      <a:prstDash val="solid"/>
                    </a:lnR>
                    <a:lnT w="38100" cmpd="sng">
                      <a:noFill/>
                    </a:lnT>
                    <a:lnB w="12700" cap="flat" cmpd="sng" algn="ctr">
                      <a:noFill/>
                      <a:prstDash val="solid"/>
                    </a:lnB>
                    <a:noFill/>
                  </a:tcPr>
                </a:tc>
                <a:tc>
                  <a:txBody>
                    <a:bodyPr/>
                    <a:lstStyle/>
                    <a:p>
                      <a:pPr marL="0" marR="0">
                        <a:lnSpc>
                          <a:spcPct val="107000"/>
                        </a:lnSpc>
                        <a:spcBef>
                          <a:spcPts val="0"/>
                        </a:spcBef>
                        <a:spcAft>
                          <a:spcPts val="0"/>
                        </a:spcAft>
                      </a:pPr>
                      <a:r>
                        <a:rPr lang="en-US" sz="1600" cap="none" spc="0" dirty="0">
                          <a:solidFill>
                            <a:schemeClr val="tx1"/>
                          </a:solidFill>
                          <a:effectLst/>
                        </a:rPr>
                        <a:t>anxiety</a:t>
                      </a:r>
                      <a:endParaRPr lang="en-US" sz="1600" cap="none" spc="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33306" marR="33306" marT="63259" marB="0" anchor="b">
                    <a:lnL w="12700" cmpd="sng">
                      <a:noFill/>
                      <a:prstDash val="solid"/>
                    </a:lnL>
                    <a:lnR w="12700" cmpd="sng">
                      <a:noFill/>
                      <a:prstDash val="solid"/>
                    </a:lnR>
                    <a:lnT w="38100" cmpd="sng">
                      <a:noFill/>
                    </a:lnT>
                    <a:lnB w="12700" cap="flat" cmpd="sng" algn="ctr">
                      <a:noFill/>
                      <a:prstDash val="solid"/>
                    </a:lnB>
                    <a:noFill/>
                  </a:tcPr>
                </a:tc>
                <a:tc>
                  <a:txBody>
                    <a:bodyPr/>
                    <a:lstStyle/>
                    <a:p>
                      <a:pPr marL="0" marR="0">
                        <a:lnSpc>
                          <a:spcPct val="107000"/>
                        </a:lnSpc>
                        <a:spcBef>
                          <a:spcPts val="0"/>
                        </a:spcBef>
                        <a:spcAft>
                          <a:spcPts val="0"/>
                        </a:spcAft>
                      </a:pPr>
                      <a:r>
                        <a:rPr lang="en-US" sz="1600" cap="none" spc="0">
                          <a:solidFill>
                            <a:schemeClr val="tx1"/>
                          </a:solidFill>
                          <a:effectLst/>
                        </a:rPr>
                        <a:t>awareness program</a:t>
                      </a:r>
                      <a:endParaRPr lang="en-US" sz="1600" cap="none" spc="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33306" marR="33306" marT="63259" marB="0" anchor="b">
                    <a:lnL w="12700" cmpd="sng">
                      <a:noFill/>
                      <a:prstDash val="solid"/>
                    </a:lnL>
                    <a:lnR w="12700" cmpd="sng">
                      <a:noFill/>
                      <a:prstDash val="solid"/>
                    </a:lnR>
                    <a:lnT w="38100" cmpd="sng">
                      <a:noFill/>
                    </a:lnT>
                    <a:lnB w="12700" cap="flat" cmpd="sng" algn="ctr">
                      <a:noFill/>
                      <a:prstDash val="solid"/>
                    </a:lnB>
                    <a:noFill/>
                  </a:tcPr>
                </a:tc>
                <a:extLst>
                  <a:ext uri="{0D108BD9-81ED-4DB2-BD59-A6C34878D82A}">
                    <a16:rowId xmlns:a16="http://schemas.microsoft.com/office/drawing/2014/main" val="1413820671"/>
                  </a:ext>
                </a:extLst>
              </a:tr>
              <a:tr h="247419">
                <a:tc>
                  <a:txBody>
                    <a:bodyPr/>
                    <a:lstStyle/>
                    <a:p>
                      <a:pPr marL="0" marR="0">
                        <a:lnSpc>
                          <a:spcPct val="107000"/>
                        </a:lnSpc>
                        <a:spcBef>
                          <a:spcPts val="0"/>
                        </a:spcBef>
                        <a:spcAft>
                          <a:spcPts val="0"/>
                        </a:spcAft>
                      </a:pPr>
                      <a:r>
                        <a:rPr lang="en-US" sz="1600" b="0" cap="none" spc="0">
                          <a:solidFill>
                            <a:schemeClr val="tx1"/>
                          </a:solidFill>
                          <a:effectLst/>
                        </a:rPr>
                        <a:t>professional students  </a:t>
                      </a:r>
                      <a:endParaRPr lang="en-US" sz="1600" b="0" cap="none" spc="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33306" marR="33306" marT="63259" marB="0" anchor="b">
                    <a:lnL w="12700" cmpd="sng">
                      <a:noFill/>
                      <a:prstDash val="solid"/>
                    </a:lnL>
                    <a:lnR w="12700" cmpd="sng">
                      <a:noFill/>
                      <a:prstDash val="solid"/>
                    </a:lnR>
                    <a:lnT w="12700" cap="flat" cmpd="sng" algn="ctr">
                      <a:noFill/>
                      <a:prstDash val="solid"/>
                    </a:lnT>
                    <a:lnB w="12700" cmpd="sng">
                      <a:noFill/>
                      <a:prstDash val="solid"/>
                    </a:lnB>
                    <a:solidFill>
                      <a:schemeClr val="bg1">
                        <a:lumMod val="95000"/>
                      </a:schemeClr>
                    </a:solidFill>
                  </a:tcPr>
                </a:tc>
                <a:tc>
                  <a:txBody>
                    <a:bodyPr/>
                    <a:lstStyle/>
                    <a:p>
                      <a:pPr marL="0" marR="0">
                        <a:lnSpc>
                          <a:spcPct val="107000"/>
                        </a:lnSpc>
                        <a:spcBef>
                          <a:spcPts val="0"/>
                        </a:spcBef>
                        <a:spcAft>
                          <a:spcPts val="0"/>
                        </a:spcAft>
                      </a:pPr>
                      <a:r>
                        <a:rPr lang="en-US" sz="1600" cap="none" spc="0">
                          <a:solidFill>
                            <a:schemeClr val="tx1"/>
                          </a:solidFill>
                          <a:effectLst/>
                        </a:rPr>
                        <a:t>burnout</a:t>
                      </a:r>
                      <a:endParaRPr lang="en-US" sz="1600" cap="none" spc="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33306" marR="33306" marT="63259" marB="0" anchor="b">
                    <a:lnL w="12700" cmpd="sng">
                      <a:noFill/>
                      <a:prstDash val="solid"/>
                    </a:lnL>
                    <a:lnR w="12700" cmpd="sng">
                      <a:noFill/>
                      <a:prstDash val="solid"/>
                    </a:lnR>
                    <a:lnT w="12700" cap="flat" cmpd="sng" algn="ctr">
                      <a:noFill/>
                      <a:prstDash val="solid"/>
                    </a:lnT>
                    <a:lnB w="12700" cmpd="sng">
                      <a:noFill/>
                      <a:prstDash val="solid"/>
                    </a:lnB>
                    <a:solidFill>
                      <a:schemeClr val="bg1">
                        <a:lumMod val="95000"/>
                      </a:schemeClr>
                    </a:solidFill>
                  </a:tcPr>
                </a:tc>
                <a:tc>
                  <a:txBody>
                    <a:bodyPr/>
                    <a:lstStyle/>
                    <a:p>
                      <a:pPr marL="0" marR="0">
                        <a:lnSpc>
                          <a:spcPct val="107000"/>
                        </a:lnSpc>
                        <a:spcBef>
                          <a:spcPts val="0"/>
                        </a:spcBef>
                        <a:spcAft>
                          <a:spcPts val="0"/>
                        </a:spcAft>
                      </a:pPr>
                      <a:r>
                        <a:rPr lang="en-US" sz="1600" cap="none" spc="0">
                          <a:solidFill>
                            <a:schemeClr val="tx1"/>
                          </a:solidFill>
                          <a:effectLst/>
                        </a:rPr>
                        <a:t>counseling  </a:t>
                      </a:r>
                      <a:endParaRPr lang="en-US" sz="1600" cap="none" spc="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33306" marR="33306" marT="63259" marB="0" anchor="b">
                    <a:lnL w="12700" cmpd="sng">
                      <a:noFill/>
                      <a:prstDash val="solid"/>
                    </a:lnL>
                    <a:lnR w="12700" cmpd="sng">
                      <a:noFill/>
                      <a:prstDash val="solid"/>
                    </a:lnR>
                    <a:lnT w="12700" cap="flat" cmpd="sng" algn="ctr">
                      <a:noFill/>
                      <a:prstDash val="solid"/>
                    </a:lnT>
                    <a:lnB w="12700" cmpd="sng">
                      <a:noFill/>
                      <a:prstDash val="solid"/>
                    </a:lnB>
                    <a:solidFill>
                      <a:schemeClr val="bg1">
                        <a:lumMod val="95000"/>
                      </a:schemeClr>
                    </a:solidFill>
                  </a:tcPr>
                </a:tc>
                <a:extLst>
                  <a:ext uri="{0D108BD9-81ED-4DB2-BD59-A6C34878D82A}">
                    <a16:rowId xmlns:a16="http://schemas.microsoft.com/office/drawing/2014/main" val="813383601"/>
                  </a:ext>
                </a:extLst>
              </a:tr>
              <a:tr h="247419">
                <a:tc>
                  <a:txBody>
                    <a:bodyPr/>
                    <a:lstStyle/>
                    <a:p>
                      <a:pPr marL="0" marR="0">
                        <a:lnSpc>
                          <a:spcPct val="107000"/>
                        </a:lnSpc>
                        <a:spcBef>
                          <a:spcPts val="0"/>
                        </a:spcBef>
                        <a:spcAft>
                          <a:spcPts val="0"/>
                        </a:spcAft>
                      </a:pPr>
                      <a:r>
                        <a:rPr lang="en-US" sz="1600" b="0" cap="none" spc="0">
                          <a:solidFill>
                            <a:schemeClr val="tx1"/>
                          </a:solidFill>
                          <a:effectLst/>
                        </a:rPr>
                        <a:t>public health faculty  </a:t>
                      </a:r>
                      <a:endParaRPr lang="en-US" sz="1600" b="0" cap="none" spc="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33306" marR="33306" marT="63259" marB="0" anchor="b">
                    <a:lnL w="12700" cmpd="sng">
                      <a:noFill/>
                      <a:prstDash val="solid"/>
                    </a:lnL>
                    <a:lnR w="12700" cmpd="sng">
                      <a:noFill/>
                      <a:prstDash val="solid"/>
                    </a:lnR>
                    <a:lnT w="12700" cmpd="sng">
                      <a:noFill/>
                      <a:prstDash val="solid"/>
                    </a:lnT>
                    <a:lnB w="12700" cap="flat" cmpd="sng" algn="ctr">
                      <a:noFill/>
                      <a:prstDash val="solid"/>
                    </a:lnB>
                    <a:noFill/>
                  </a:tcPr>
                </a:tc>
                <a:tc>
                  <a:txBody>
                    <a:bodyPr/>
                    <a:lstStyle/>
                    <a:p>
                      <a:pPr marL="0" marR="0">
                        <a:lnSpc>
                          <a:spcPct val="107000"/>
                        </a:lnSpc>
                        <a:spcBef>
                          <a:spcPts val="0"/>
                        </a:spcBef>
                        <a:spcAft>
                          <a:spcPts val="0"/>
                        </a:spcAft>
                      </a:pPr>
                      <a:r>
                        <a:rPr lang="en-US" sz="1600" cap="none" spc="0">
                          <a:solidFill>
                            <a:schemeClr val="tx1"/>
                          </a:solidFill>
                          <a:effectLst/>
                        </a:rPr>
                        <a:t>depression</a:t>
                      </a:r>
                      <a:endParaRPr lang="en-US" sz="1600" cap="none" spc="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33306" marR="33306" marT="63259" marB="0" anchor="b">
                    <a:lnL w="12700" cmpd="sng">
                      <a:noFill/>
                      <a:prstDash val="solid"/>
                    </a:lnL>
                    <a:lnR w="12700" cmpd="sng">
                      <a:noFill/>
                      <a:prstDash val="solid"/>
                    </a:lnR>
                    <a:lnT w="12700" cmpd="sng">
                      <a:noFill/>
                      <a:prstDash val="solid"/>
                    </a:lnT>
                    <a:lnB w="12700" cap="flat" cmpd="sng" algn="ctr">
                      <a:noFill/>
                      <a:prstDash val="solid"/>
                    </a:lnB>
                    <a:noFill/>
                  </a:tcPr>
                </a:tc>
                <a:tc>
                  <a:txBody>
                    <a:bodyPr/>
                    <a:lstStyle/>
                    <a:p>
                      <a:pPr marL="0" marR="0">
                        <a:lnSpc>
                          <a:spcPct val="107000"/>
                        </a:lnSpc>
                        <a:spcBef>
                          <a:spcPts val="0"/>
                        </a:spcBef>
                        <a:spcAft>
                          <a:spcPts val="0"/>
                        </a:spcAft>
                      </a:pPr>
                      <a:r>
                        <a:rPr lang="en-US" sz="1600" cap="none" spc="0">
                          <a:solidFill>
                            <a:schemeClr val="tx1"/>
                          </a:solidFill>
                          <a:effectLst/>
                        </a:rPr>
                        <a:t>education  </a:t>
                      </a:r>
                      <a:endParaRPr lang="en-US" sz="1600" cap="none" spc="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33306" marR="33306" marT="63259" marB="0" anchor="b">
                    <a:lnL w="12700" cmpd="sng">
                      <a:noFill/>
                      <a:prstDash val="solid"/>
                    </a:lnL>
                    <a:lnR w="12700" cmpd="sng">
                      <a:noFill/>
                      <a:prstDash val="solid"/>
                    </a:lnR>
                    <a:lnT w="12700" cmpd="sng">
                      <a:noFill/>
                      <a:prstDash val="solid"/>
                    </a:lnT>
                    <a:lnB w="12700" cap="flat" cmpd="sng" algn="ctr">
                      <a:noFill/>
                      <a:prstDash val="solid"/>
                    </a:lnB>
                    <a:noFill/>
                  </a:tcPr>
                </a:tc>
                <a:extLst>
                  <a:ext uri="{0D108BD9-81ED-4DB2-BD59-A6C34878D82A}">
                    <a16:rowId xmlns:a16="http://schemas.microsoft.com/office/drawing/2014/main" val="3108897982"/>
                  </a:ext>
                </a:extLst>
              </a:tr>
              <a:tr h="247419">
                <a:tc>
                  <a:txBody>
                    <a:bodyPr/>
                    <a:lstStyle/>
                    <a:p>
                      <a:pPr marL="0" marR="0">
                        <a:lnSpc>
                          <a:spcPct val="107000"/>
                        </a:lnSpc>
                        <a:spcBef>
                          <a:spcPts val="0"/>
                        </a:spcBef>
                        <a:spcAft>
                          <a:spcPts val="0"/>
                        </a:spcAft>
                      </a:pPr>
                      <a:r>
                        <a:rPr lang="en-US" sz="1600" b="0" cap="none" spc="0">
                          <a:solidFill>
                            <a:schemeClr val="tx1"/>
                          </a:solidFill>
                          <a:effectLst/>
                        </a:rPr>
                        <a:t>public health professional </a:t>
                      </a:r>
                      <a:endParaRPr lang="en-US" sz="1600" b="0" cap="none" spc="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33306" marR="33306" marT="63259" marB="0" anchor="b">
                    <a:lnL w="12700" cmpd="sng">
                      <a:noFill/>
                      <a:prstDash val="solid"/>
                    </a:lnL>
                    <a:lnR w="12700" cmpd="sng">
                      <a:noFill/>
                      <a:prstDash val="solid"/>
                    </a:lnR>
                    <a:lnT w="12700" cap="flat" cmpd="sng" algn="ctr">
                      <a:noFill/>
                      <a:prstDash val="solid"/>
                    </a:lnT>
                    <a:lnB w="12700" cmpd="sng">
                      <a:noFill/>
                      <a:prstDash val="solid"/>
                    </a:lnB>
                    <a:solidFill>
                      <a:schemeClr val="bg1">
                        <a:lumMod val="95000"/>
                      </a:schemeClr>
                    </a:solidFill>
                  </a:tcPr>
                </a:tc>
                <a:tc>
                  <a:txBody>
                    <a:bodyPr/>
                    <a:lstStyle/>
                    <a:p>
                      <a:pPr marL="0" marR="0">
                        <a:lnSpc>
                          <a:spcPct val="107000"/>
                        </a:lnSpc>
                        <a:spcBef>
                          <a:spcPts val="0"/>
                        </a:spcBef>
                        <a:spcAft>
                          <a:spcPts val="0"/>
                        </a:spcAft>
                      </a:pPr>
                      <a:r>
                        <a:rPr lang="en-US" sz="1600" cap="none" spc="0">
                          <a:solidFill>
                            <a:schemeClr val="tx1"/>
                          </a:solidFill>
                          <a:effectLst/>
                        </a:rPr>
                        <a:t>happiness </a:t>
                      </a:r>
                      <a:endParaRPr lang="en-US" sz="1600" cap="none" spc="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33306" marR="33306" marT="63259" marB="0" anchor="b">
                    <a:lnL w="12700" cmpd="sng">
                      <a:noFill/>
                      <a:prstDash val="solid"/>
                    </a:lnL>
                    <a:lnR w="12700" cmpd="sng">
                      <a:noFill/>
                      <a:prstDash val="solid"/>
                    </a:lnR>
                    <a:lnT w="12700" cap="flat" cmpd="sng" algn="ctr">
                      <a:noFill/>
                      <a:prstDash val="solid"/>
                    </a:lnT>
                    <a:lnB w="12700" cmpd="sng">
                      <a:noFill/>
                      <a:prstDash val="solid"/>
                    </a:lnB>
                    <a:solidFill>
                      <a:schemeClr val="bg1">
                        <a:lumMod val="95000"/>
                      </a:schemeClr>
                    </a:solidFill>
                  </a:tcPr>
                </a:tc>
                <a:tc>
                  <a:txBody>
                    <a:bodyPr/>
                    <a:lstStyle/>
                    <a:p>
                      <a:pPr marL="0" marR="0">
                        <a:lnSpc>
                          <a:spcPct val="107000"/>
                        </a:lnSpc>
                        <a:spcBef>
                          <a:spcPts val="0"/>
                        </a:spcBef>
                        <a:spcAft>
                          <a:spcPts val="0"/>
                        </a:spcAft>
                      </a:pPr>
                      <a:r>
                        <a:rPr lang="en-US" sz="1600" cap="none" spc="0">
                          <a:solidFill>
                            <a:schemeClr val="tx1"/>
                          </a:solidFill>
                          <a:effectLst/>
                        </a:rPr>
                        <a:t>health center  </a:t>
                      </a:r>
                      <a:endParaRPr lang="en-US" sz="1600" cap="none" spc="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33306" marR="33306" marT="63259" marB="0" anchor="b">
                    <a:lnL w="12700" cmpd="sng">
                      <a:noFill/>
                      <a:prstDash val="solid"/>
                    </a:lnL>
                    <a:lnR w="12700" cmpd="sng">
                      <a:noFill/>
                      <a:prstDash val="solid"/>
                    </a:lnR>
                    <a:lnT w="12700" cap="flat" cmpd="sng" algn="ctr">
                      <a:noFill/>
                      <a:prstDash val="solid"/>
                    </a:lnT>
                    <a:lnB w="12700" cmpd="sng">
                      <a:noFill/>
                      <a:prstDash val="solid"/>
                    </a:lnB>
                    <a:solidFill>
                      <a:schemeClr val="bg1">
                        <a:lumMod val="95000"/>
                      </a:schemeClr>
                    </a:solidFill>
                  </a:tcPr>
                </a:tc>
                <a:extLst>
                  <a:ext uri="{0D108BD9-81ED-4DB2-BD59-A6C34878D82A}">
                    <a16:rowId xmlns:a16="http://schemas.microsoft.com/office/drawing/2014/main" val="751293696"/>
                  </a:ext>
                </a:extLst>
              </a:tr>
              <a:tr h="247419">
                <a:tc>
                  <a:txBody>
                    <a:bodyPr/>
                    <a:lstStyle/>
                    <a:p>
                      <a:pPr marL="0" marR="0">
                        <a:lnSpc>
                          <a:spcPct val="107000"/>
                        </a:lnSpc>
                        <a:spcBef>
                          <a:spcPts val="0"/>
                        </a:spcBef>
                        <a:spcAft>
                          <a:spcPts val="0"/>
                        </a:spcAft>
                      </a:pPr>
                      <a:r>
                        <a:rPr lang="en-US" sz="1600" b="0" cap="none" spc="0">
                          <a:solidFill>
                            <a:schemeClr val="tx1"/>
                          </a:solidFill>
                          <a:effectLst/>
                        </a:rPr>
                        <a:t>public health staff  </a:t>
                      </a:r>
                      <a:endParaRPr lang="en-US" sz="1600" b="0" cap="none" spc="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33306" marR="33306" marT="63259" marB="0" anchor="b">
                    <a:lnL w="12700" cmpd="sng">
                      <a:noFill/>
                      <a:prstDash val="solid"/>
                    </a:lnL>
                    <a:lnR w="12700" cmpd="sng">
                      <a:noFill/>
                      <a:prstDash val="solid"/>
                    </a:lnR>
                    <a:lnT w="12700" cmpd="sng">
                      <a:noFill/>
                      <a:prstDash val="solid"/>
                    </a:lnT>
                    <a:lnB w="12700" cap="flat" cmpd="sng" algn="ctr">
                      <a:noFill/>
                      <a:prstDash val="solid"/>
                    </a:lnB>
                    <a:noFill/>
                  </a:tcPr>
                </a:tc>
                <a:tc>
                  <a:txBody>
                    <a:bodyPr/>
                    <a:lstStyle/>
                    <a:p>
                      <a:pPr marL="0" marR="0">
                        <a:lnSpc>
                          <a:spcPct val="107000"/>
                        </a:lnSpc>
                        <a:spcBef>
                          <a:spcPts val="0"/>
                        </a:spcBef>
                        <a:spcAft>
                          <a:spcPts val="0"/>
                        </a:spcAft>
                      </a:pPr>
                      <a:r>
                        <a:rPr lang="en-US" sz="1600" cap="none" spc="0">
                          <a:solidFill>
                            <a:schemeClr val="tx1"/>
                          </a:solidFill>
                          <a:effectLst/>
                        </a:rPr>
                        <a:t>hope theory  </a:t>
                      </a:r>
                      <a:endParaRPr lang="en-US" sz="1600" cap="none" spc="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33306" marR="33306" marT="63259" marB="0" anchor="b">
                    <a:lnL w="12700" cmpd="sng">
                      <a:noFill/>
                      <a:prstDash val="solid"/>
                    </a:lnL>
                    <a:lnR w="12700" cmpd="sng">
                      <a:noFill/>
                      <a:prstDash val="solid"/>
                    </a:lnR>
                    <a:lnT w="12700" cmpd="sng">
                      <a:noFill/>
                      <a:prstDash val="solid"/>
                    </a:lnT>
                    <a:lnB w="12700" cap="flat" cmpd="sng" algn="ctr">
                      <a:noFill/>
                      <a:prstDash val="solid"/>
                    </a:lnB>
                    <a:noFill/>
                  </a:tcPr>
                </a:tc>
                <a:tc>
                  <a:txBody>
                    <a:bodyPr/>
                    <a:lstStyle/>
                    <a:p>
                      <a:pPr marL="0" marR="0">
                        <a:lnSpc>
                          <a:spcPct val="107000"/>
                        </a:lnSpc>
                        <a:spcBef>
                          <a:spcPts val="0"/>
                        </a:spcBef>
                        <a:spcAft>
                          <a:spcPts val="0"/>
                        </a:spcAft>
                      </a:pPr>
                      <a:r>
                        <a:rPr lang="en-US" sz="1600" cap="none" spc="0">
                          <a:solidFill>
                            <a:schemeClr val="tx1"/>
                          </a:solidFill>
                          <a:effectLst/>
                        </a:rPr>
                        <a:t>intervention  </a:t>
                      </a:r>
                      <a:endParaRPr lang="en-US" sz="1600" cap="none" spc="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33306" marR="33306" marT="63259" marB="0" anchor="b">
                    <a:lnL w="12700" cmpd="sng">
                      <a:noFill/>
                      <a:prstDash val="solid"/>
                    </a:lnL>
                    <a:lnR w="12700" cmpd="sng">
                      <a:noFill/>
                      <a:prstDash val="solid"/>
                    </a:lnR>
                    <a:lnT w="12700" cmpd="sng">
                      <a:noFill/>
                      <a:prstDash val="solid"/>
                    </a:lnT>
                    <a:lnB w="12700" cap="flat" cmpd="sng" algn="ctr">
                      <a:noFill/>
                      <a:prstDash val="solid"/>
                    </a:lnB>
                    <a:noFill/>
                  </a:tcPr>
                </a:tc>
                <a:extLst>
                  <a:ext uri="{0D108BD9-81ED-4DB2-BD59-A6C34878D82A}">
                    <a16:rowId xmlns:a16="http://schemas.microsoft.com/office/drawing/2014/main" val="597793765"/>
                  </a:ext>
                </a:extLst>
              </a:tr>
              <a:tr h="247419">
                <a:tc>
                  <a:txBody>
                    <a:bodyPr/>
                    <a:lstStyle/>
                    <a:p>
                      <a:pPr marL="0" marR="0">
                        <a:lnSpc>
                          <a:spcPct val="107000"/>
                        </a:lnSpc>
                        <a:spcBef>
                          <a:spcPts val="0"/>
                        </a:spcBef>
                        <a:spcAft>
                          <a:spcPts val="0"/>
                        </a:spcAft>
                      </a:pPr>
                      <a:r>
                        <a:rPr lang="en-US" sz="1600" b="0" cap="none" spc="0">
                          <a:solidFill>
                            <a:schemeClr val="tx1"/>
                          </a:solidFill>
                          <a:effectLst/>
                        </a:rPr>
                        <a:t>public health students  </a:t>
                      </a:r>
                      <a:endParaRPr lang="en-US" sz="1600" b="0" cap="none" spc="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33306" marR="33306" marT="63259" marB="0" anchor="b">
                    <a:lnL w="12700" cmpd="sng">
                      <a:noFill/>
                      <a:prstDash val="solid"/>
                    </a:lnL>
                    <a:lnR w="12700" cmpd="sng">
                      <a:noFill/>
                      <a:prstDash val="solid"/>
                    </a:lnR>
                    <a:lnT w="12700" cap="flat" cmpd="sng" algn="ctr">
                      <a:noFill/>
                      <a:prstDash val="solid"/>
                    </a:lnT>
                    <a:lnB w="12700" cmpd="sng">
                      <a:noFill/>
                      <a:prstDash val="solid"/>
                    </a:lnB>
                    <a:solidFill>
                      <a:schemeClr val="bg1">
                        <a:lumMod val="95000"/>
                      </a:schemeClr>
                    </a:solidFill>
                  </a:tcPr>
                </a:tc>
                <a:tc>
                  <a:txBody>
                    <a:bodyPr/>
                    <a:lstStyle/>
                    <a:p>
                      <a:pPr marL="0" marR="0">
                        <a:lnSpc>
                          <a:spcPct val="107000"/>
                        </a:lnSpc>
                        <a:spcBef>
                          <a:spcPts val="0"/>
                        </a:spcBef>
                        <a:spcAft>
                          <a:spcPts val="0"/>
                        </a:spcAft>
                      </a:pPr>
                      <a:r>
                        <a:rPr lang="en-US" sz="1600" cap="none" spc="0">
                          <a:solidFill>
                            <a:schemeClr val="tx1"/>
                          </a:solidFill>
                          <a:effectLst/>
                        </a:rPr>
                        <a:t>kindness  </a:t>
                      </a:r>
                      <a:endParaRPr lang="en-US" sz="1600" cap="none" spc="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33306" marR="33306" marT="63259" marB="0" anchor="b">
                    <a:lnL w="12700" cmpd="sng">
                      <a:noFill/>
                      <a:prstDash val="solid"/>
                    </a:lnL>
                    <a:lnR w="12700" cmpd="sng">
                      <a:noFill/>
                      <a:prstDash val="solid"/>
                    </a:lnR>
                    <a:lnT w="12700" cap="flat" cmpd="sng" algn="ctr">
                      <a:noFill/>
                      <a:prstDash val="solid"/>
                    </a:lnT>
                    <a:lnB w="12700" cmpd="sng">
                      <a:noFill/>
                      <a:prstDash val="solid"/>
                    </a:lnB>
                    <a:solidFill>
                      <a:schemeClr val="bg1">
                        <a:lumMod val="95000"/>
                      </a:schemeClr>
                    </a:solidFill>
                  </a:tcPr>
                </a:tc>
                <a:tc>
                  <a:txBody>
                    <a:bodyPr/>
                    <a:lstStyle/>
                    <a:p>
                      <a:pPr marL="0" marR="0">
                        <a:lnSpc>
                          <a:spcPct val="107000"/>
                        </a:lnSpc>
                        <a:spcBef>
                          <a:spcPts val="0"/>
                        </a:spcBef>
                        <a:spcAft>
                          <a:spcPts val="0"/>
                        </a:spcAft>
                      </a:pPr>
                      <a:r>
                        <a:rPr lang="en-US" sz="1600" cap="none" spc="0">
                          <a:solidFill>
                            <a:schemeClr val="tx1"/>
                          </a:solidFill>
                          <a:effectLst/>
                        </a:rPr>
                        <a:t>meditation  </a:t>
                      </a:r>
                      <a:endParaRPr lang="en-US" sz="1600" cap="none" spc="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33306" marR="33306" marT="63259" marB="0" anchor="b">
                    <a:lnL w="12700" cmpd="sng">
                      <a:noFill/>
                      <a:prstDash val="solid"/>
                    </a:lnL>
                    <a:lnR w="12700" cmpd="sng">
                      <a:noFill/>
                      <a:prstDash val="solid"/>
                    </a:lnR>
                    <a:lnT w="12700" cap="flat" cmpd="sng" algn="ctr">
                      <a:noFill/>
                      <a:prstDash val="solid"/>
                    </a:lnT>
                    <a:lnB w="12700" cmpd="sng">
                      <a:noFill/>
                      <a:prstDash val="solid"/>
                    </a:lnB>
                    <a:solidFill>
                      <a:schemeClr val="bg1">
                        <a:lumMod val="95000"/>
                      </a:schemeClr>
                    </a:solidFill>
                  </a:tcPr>
                </a:tc>
                <a:extLst>
                  <a:ext uri="{0D108BD9-81ED-4DB2-BD59-A6C34878D82A}">
                    <a16:rowId xmlns:a16="http://schemas.microsoft.com/office/drawing/2014/main" val="2611350127"/>
                  </a:ext>
                </a:extLst>
              </a:tr>
              <a:tr h="247419">
                <a:tc>
                  <a:txBody>
                    <a:bodyPr/>
                    <a:lstStyle/>
                    <a:p>
                      <a:pPr marL="0" marR="0">
                        <a:lnSpc>
                          <a:spcPct val="107000"/>
                        </a:lnSpc>
                        <a:spcBef>
                          <a:spcPts val="0"/>
                        </a:spcBef>
                        <a:spcAft>
                          <a:spcPts val="0"/>
                        </a:spcAft>
                      </a:pPr>
                      <a:r>
                        <a:rPr lang="en-US" sz="1600" b="0" cap="none" spc="0">
                          <a:solidFill>
                            <a:schemeClr val="tx1"/>
                          </a:solidFill>
                          <a:effectLst/>
                        </a:rPr>
                        <a:t>public health workers  </a:t>
                      </a:r>
                      <a:endParaRPr lang="en-US" sz="1600" b="0" cap="none" spc="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33306" marR="33306" marT="63259" marB="0" anchor="b">
                    <a:lnL w="12700" cmpd="sng">
                      <a:noFill/>
                      <a:prstDash val="solid"/>
                    </a:lnL>
                    <a:lnR w="12700" cmpd="sng">
                      <a:noFill/>
                      <a:prstDash val="solid"/>
                    </a:lnR>
                    <a:lnT w="12700" cmpd="sng">
                      <a:noFill/>
                      <a:prstDash val="solid"/>
                    </a:lnT>
                    <a:lnB w="12700" cap="flat" cmpd="sng" algn="ctr">
                      <a:noFill/>
                      <a:prstDash val="solid"/>
                    </a:lnB>
                    <a:noFill/>
                  </a:tcPr>
                </a:tc>
                <a:tc>
                  <a:txBody>
                    <a:bodyPr/>
                    <a:lstStyle/>
                    <a:p>
                      <a:pPr marL="0" marR="0">
                        <a:lnSpc>
                          <a:spcPct val="107000"/>
                        </a:lnSpc>
                        <a:spcBef>
                          <a:spcPts val="0"/>
                        </a:spcBef>
                        <a:spcAft>
                          <a:spcPts val="0"/>
                        </a:spcAft>
                      </a:pPr>
                      <a:r>
                        <a:rPr lang="en-US" sz="1600" cap="none" spc="0">
                          <a:solidFill>
                            <a:schemeClr val="tx1"/>
                          </a:solidFill>
                          <a:effectLst/>
                        </a:rPr>
                        <a:t>loneliness  </a:t>
                      </a:r>
                      <a:endParaRPr lang="en-US" sz="1600" cap="none" spc="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33306" marR="33306" marT="63259" marB="0" anchor="b">
                    <a:lnL w="12700" cmpd="sng">
                      <a:noFill/>
                      <a:prstDash val="solid"/>
                    </a:lnL>
                    <a:lnR w="12700" cmpd="sng">
                      <a:noFill/>
                      <a:prstDash val="solid"/>
                    </a:lnR>
                    <a:lnT w="12700" cmpd="sng">
                      <a:noFill/>
                      <a:prstDash val="solid"/>
                    </a:lnT>
                    <a:lnB w="12700" cap="flat" cmpd="sng" algn="ctr">
                      <a:noFill/>
                      <a:prstDash val="solid"/>
                    </a:lnB>
                    <a:noFill/>
                  </a:tcPr>
                </a:tc>
                <a:tc>
                  <a:txBody>
                    <a:bodyPr/>
                    <a:lstStyle/>
                    <a:p>
                      <a:pPr marL="0" marR="0">
                        <a:lnSpc>
                          <a:spcPct val="107000"/>
                        </a:lnSpc>
                        <a:spcBef>
                          <a:spcPts val="0"/>
                        </a:spcBef>
                        <a:spcAft>
                          <a:spcPts val="0"/>
                        </a:spcAft>
                      </a:pPr>
                      <a:r>
                        <a:rPr lang="en-US" sz="1600" cap="none" spc="0">
                          <a:solidFill>
                            <a:schemeClr val="tx1"/>
                          </a:solidFill>
                          <a:effectLst/>
                        </a:rPr>
                        <a:t>program  </a:t>
                      </a:r>
                      <a:endParaRPr lang="en-US" sz="1600" cap="none" spc="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33306" marR="33306" marT="63259" marB="0" anchor="b">
                    <a:lnL w="12700" cmpd="sng">
                      <a:noFill/>
                      <a:prstDash val="solid"/>
                    </a:lnL>
                    <a:lnR w="12700" cmpd="sng">
                      <a:noFill/>
                      <a:prstDash val="solid"/>
                    </a:lnR>
                    <a:lnT w="12700" cmpd="sng">
                      <a:noFill/>
                      <a:prstDash val="solid"/>
                    </a:lnT>
                    <a:lnB w="12700" cap="flat" cmpd="sng" algn="ctr">
                      <a:noFill/>
                      <a:prstDash val="solid"/>
                    </a:lnB>
                    <a:noFill/>
                  </a:tcPr>
                </a:tc>
                <a:extLst>
                  <a:ext uri="{0D108BD9-81ED-4DB2-BD59-A6C34878D82A}">
                    <a16:rowId xmlns:a16="http://schemas.microsoft.com/office/drawing/2014/main" val="2913438595"/>
                  </a:ext>
                </a:extLst>
              </a:tr>
              <a:tr h="247419">
                <a:tc>
                  <a:txBody>
                    <a:bodyPr/>
                    <a:lstStyle/>
                    <a:p>
                      <a:pPr marL="0" marR="0">
                        <a:lnSpc>
                          <a:spcPct val="107000"/>
                        </a:lnSpc>
                        <a:spcBef>
                          <a:spcPts val="0"/>
                        </a:spcBef>
                        <a:spcAft>
                          <a:spcPts val="0"/>
                        </a:spcAft>
                      </a:pPr>
                      <a:r>
                        <a:rPr lang="en-US" sz="1600" b="0" cap="none" spc="0">
                          <a:solidFill>
                            <a:schemeClr val="tx1"/>
                          </a:solidFill>
                          <a:effectLst/>
                        </a:rPr>
                        <a:t>Shool of Public Health</a:t>
                      </a:r>
                      <a:endParaRPr lang="en-US" sz="1600" b="0" cap="none" spc="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33306" marR="33306" marT="63259" marB="0" anchor="b">
                    <a:lnL w="12700" cmpd="sng">
                      <a:noFill/>
                      <a:prstDash val="solid"/>
                    </a:lnL>
                    <a:lnR w="12700" cmpd="sng">
                      <a:noFill/>
                      <a:prstDash val="solid"/>
                    </a:lnR>
                    <a:lnT w="12700" cap="flat" cmpd="sng" algn="ctr">
                      <a:noFill/>
                      <a:prstDash val="solid"/>
                    </a:lnT>
                    <a:lnB w="12700" cmpd="sng">
                      <a:noFill/>
                      <a:prstDash val="solid"/>
                    </a:lnB>
                    <a:solidFill>
                      <a:schemeClr val="bg1">
                        <a:lumMod val="95000"/>
                      </a:schemeClr>
                    </a:solidFill>
                  </a:tcPr>
                </a:tc>
                <a:tc>
                  <a:txBody>
                    <a:bodyPr/>
                    <a:lstStyle/>
                    <a:p>
                      <a:pPr marL="0" marR="0">
                        <a:lnSpc>
                          <a:spcPct val="107000"/>
                        </a:lnSpc>
                        <a:spcBef>
                          <a:spcPts val="0"/>
                        </a:spcBef>
                        <a:spcAft>
                          <a:spcPts val="0"/>
                        </a:spcAft>
                      </a:pPr>
                      <a:r>
                        <a:rPr lang="en-US" sz="1600" cap="none" spc="0">
                          <a:solidFill>
                            <a:schemeClr val="tx1"/>
                          </a:solidFill>
                          <a:effectLst/>
                        </a:rPr>
                        <a:t>mental health</a:t>
                      </a:r>
                      <a:endParaRPr lang="en-US" sz="1600" cap="none" spc="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33306" marR="33306" marT="63259" marB="0" anchor="b">
                    <a:lnL w="12700" cmpd="sng">
                      <a:noFill/>
                      <a:prstDash val="solid"/>
                    </a:lnL>
                    <a:lnR w="12700" cmpd="sng">
                      <a:noFill/>
                      <a:prstDash val="solid"/>
                    </a:lnR>
                    <a:lnT w="12700" cap="flat" cmpd="sng" algn="ctr">
                      <a:noFill/>
                      <a:prstDash val="solid"/>
                    </a:lnT>
                    <a:lnB w="12700" cmpd="sng">
                      <a:noFill/>
                      <a:prstDash val="solid"/>
                    </a:lnB>
                    <a:solidFill>
                      <a:schemeClr val="bg1">
                        <a:lumMod val="95000"/>
                      </a:schemeClr>
                    </a:solidFill>
                  </a:tcPr>
                </a:tc>
                <a:tc>
                  <a:txBody>
                    <a:bodyPr/>
                    <a:lstStyle/>
                    <a:p>
                      <a:pPr marL="0" marR="0">
                        <a:lnSpc>
                          <a:spcPct val="107000"/>
                        </a:lnSpc>
                        <a:spcBef>
                          <a:spcPts val="0"/>
                        </a:spcBef>
                        <a:spcAft>
                          <a:spcPts val="0"/>
                        </a:spcAft>
                      </a:pPr>
                      <a:r>
                        <a:rPr lang="en-US" sz="1600" cap="none" spc="0">
                          <a:solidFill>
                            <a:schemeClr val="tx1"/>
                          </a:solidFill>
                          <a:effectLst/>
                        </a:rPr>
                        <a:t>relaxation therapy</a:t>
                      </a:r>
                      <a:endParaRPr lang="en-US" sz="1600" cap="none" spc="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33306" marR="33306" marT="63259" marB="0" anchor="b">
                    <a:lnL w="12700" cmpd="sng">
                      <a:noFill/>
                      <a:prstDash val="solid"/>
                    </a:lnL>
                    <a:lnR w="12700" cmpd="sng">
                      <a:noFill/>
                      <a:prstDash val="solid"/>
                    </a:lnR>
                    <a:lnT w="12700" cap="flat" cmpd="sng" algn="ctr">
                      <a:noFill/>
                      <a:prstDash val="solid"/>
                    </a:lnT>
                    <a:lnB w="12700" cmpd="sng">
                      <a:noFill/>
                      <a:prstDash val="solid"/>
                    </a:lnB>
                    <a:solidFill>
                      <a:schemeClr val="bg1">
                        <a:lumMod val="95000"/>
                      </a:schemeClr>
                    </a:solidFill>
                  </a:tcPr>
                </a:tc>
                <a:extLst>
                  <a:ext uri="{0D108BD9-81ED-4DB2-BD59-A6C34878D82A}">
                    <a16:rowId xmlns:a16="http://schemas.microsoft.com/office/drawing/2014/main" val="4188753031"/>
                  </a:ext>
                </a:extLst>
              </a:tr>
              <a:tr h="247419">
                <a:tc>
                  <a:txBody>
                    <a:bodyPr/>
                    <a:lstStyle/>
                    <a:p>
                      <a:pPr marL="0" marR="0">
                        <a:lnSpc>
                          <a:spcPct val="107000"/>
                        </a:lnSpc>
                        <a:spcBef>
                          <a:spcPts val="0"/>
                        </a:spcBef>
                        <a:spcAft>
                          <a:spcPts val="0"/>
                        </a:spcAft>
                      </a:pPr>
                      <a:r>
                        <a:rPr lang="en-US" sz="1600" b="0" cap="none" spc="0" dirty="0">
                          <a:solidFill>
                            <a:schemeClr val="tx1"/>
                          </a:solidFill>
                          <a:effectLst/>
                        </a:rPr>
                        <a:t>universities</a:t>
                      </a:r>
                      <a:endParaRPr lang="en-US" sz="1600" b="0" cap="none" spc="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33306" marR="33306" marT="63259" marB="0" anchor="b">
                    <a:lnL w="12700" cmpd="sng">
                      <a:noFill/>
                      <a:prstDash val="solid"/>
                    </a:lnL>
                    <a:lnR w="12700" cmpd="sng">
                      <a:noFill/>
                      <a:prstDash val="solid"/>
                    </a:lnR>
                    <a:lnT w="12700" cmpd="sng">
                      <a:noFill/>
                      <a:prstDash val="solid"/>
                    </a:lnT>
                    <a:lnB w="12700" cap="flat" cmpd="sng" algn="ctr">
                      <a:noFill/>
                      <a:prstDash val="solid"/>
                    </a:lnB>
                    <a:noFill/>
                  </a:tcPr>
                </a:tc>
                <a:tc>
                  <a:txBody>
                    <a:bodyPr/>
                    <a:lstStyle/>
                    <a:p>
                      <a:pPr marL="0" marR="0">
                        <a:lnSpc>
                          <a:spcPct val="107000"/>
                        </a:lnSpc>
                        <a:spcBef>
                          <a:spcPts val="0"/>
                        </a:spcBef>
                        <a:spcAft>
                          <a:spcPts val="0"/>
                        </a:spcAft>
                      </a:pPr>
                      <a:r>
                        <a:rPr lang="en-US" sz="1600" b="1" cap="none" spc="0">
                          <a:solidFill>
                            <a:schemeClr val="tx1"/>
                          </a:solidFill>
                          <a:effectLst/>
                        </a:rPr>
                        <a:t>mindfulness </a:t>
                      </a:r>
                      <a:endParaRPr lang="en-US" sz="1600" b="1" cap="none" spc="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33306" marR="33306" marT="63259" marB="0" anchor="b">
                    <a:lnL w="12700" cmpd="sng">
                      <a:noFill/>
                      <a:prstDash val="solid"/>
                    </a:lnL>
                    <a:lnR w="12700" cmpd="sng">
                      <a:noFill/>
                      <a:prstDash val="solid"/>
                    </a:lnR>
                    <a:lnT w="12700" cmpd="sng">
                      <a:noFill/>
                      <a:prstDash val="solid"/>
                    </a:lnT>
                    <a:lnB w="12700" cap="flat" cmpd="sng" algn="ctr">
                      <a:noFill/>
                      <a:prstDash val="solid"/>
                    </a:lnB>
                    <a:noFill/>
                  </a:tcPr>
                </a:tc>
                <a:tc>
                  <a:txBody>
                    <a:bodyPr/>
                    <a:lstStyle/>
                    <a:p>
                      <a:pPr marL="0" marR="0">
                        <a:lnSpc>
                          <a:spcPct val="107000"/>
                        </a:lnSpc>
                        <a:spcBef>
                          <a:spcPts val="0"/>
                        </a:spcBef>
                        <a:spcAft>
                          <a:spcPts val="0"/>
                        </a:spcAft>
                      </a:pPr>
                      <a:r>
                        <a:rPr lang="en-US" sz="1600" cap="none" spc="0">
                          <a:solidFill>
                            <a:schemeClr val="tx1"/>
                          </a:solidFill>
                          <a:effectLst/>
                        </a:rPr>
                        <a:t>social connection</a:t>
                      </a:r>
                      <a:endParaRPr lang="en-US" sz="1600" cap="none" spc="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33306" marR="33306" marT="63259" marB="0" anchor="b">
                    <a:lnL w="12700" cmpd="sng">
                      <a:noFill/>
                      <a:prstDash val="solid"/>
                    </a:lnL>
                    <a:lnR w="12700" cmpd="sng">
                      <a:noFill/>
                      <a:prstDash val="solid"/>
                    </a:lnR>
                    <a:lnT w="12700" cmpd="sng">
                      <a:noFill/>
                      <a:prstDash val="solid"/>
                    </a:lnT>
                    <a:lnB w="12700" cap="flat" cmpd="sng" algn="ctr">
                      <a:noFill/>
                      <a:prstDash val="solid"/>
                    </a:lnB>
                    <a:noFill/>
                  </a:tcPr>
                </a:tc>
                <a:extLst>
                  <a:ext uri="{0D108BD9-81ED-4DB2-BD59-A6C34878D82A}">
                    <a16:rowId xmlns:a16="http://schemas.microsoft.com/office/drawing/2014/main" val="3699544797"/>
                  </a:ext>
                </a:extLst>
              </a:tr>
              <a:tr h="247419">
                <a:tc>
                  <a:txBody>
                    <a:bodyPr/>
                    <a:lstStyle/>
                    <a:p>
                      <a:pPr marL="0" marR="0">
                        <a:lnSpc>
                          <a:spcPct val="107000"/>
                        </a:lnSpc>
                        <a:spcBef>
                          <a:spcPts val="0"/>
                        </a:spcBef>
                        <a:spcAft>
                          <a:spcPts val="0"/>
                        </a:spcAft>
                      </a:pPr>
                      <a:r>
                        <a:rPr lang="en-US" sz="1600" b="1" cap="none" spc="0">
                          <a:solidFill>
                            <a:schemeClr val="tx1"/>
                          </a:solidFill>
                          <a:effectLst/>
                        </a:rPr>
                        <a:t> </a:t>
                      </a:r>
                      <a:endParaRPr lang="en-US" sz="1600" b="1" cap="none" spc="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33306" marR="33306" marT="63259" marB="0" anchor="b">
                    <a:lnL w="12700" cmpd="sng">
                      <a:noFill/>
                      <a:prstDash val="solid"/>
                    </a:lnL>
                    <a:lnR w="12700" cmpd="sng">
                      <a:noFill/>
                      <a:prstDash val="solid"/>
                    </a:lnR>
                    <a:lnT w="12700" cap="flat" cmpd="sng" algn="ctr">
                      <a:noFill/>
                      <a:prstDash val="solid"/>
                    </a:lnT>
                    <a:lnB w="12700" cmpd="sng">
                      <a:noFill/>
                      <a:prstDash val="solid"/>
                    </a:lnB>
                    <a:solidFill>
                      <a:schemeClr val="bg1">
                        <a:lumMod val="95000"/>
                      </a:schemeClr>
                    </a:solidFill>
                  </a:tcPr>
                </a:tc>
                <a:tc>
                  <a:txBody>
                    <a:bodyPr/>
                    <a:lstStyle/>
                    <a:p>
                      <a:pPr marL="0" marR="0">
                        <a:lnSpc>
                          <a:spcPct val="107000"/>
                        </a:lnSpc>
                        <a:spcBef>
                          <a:spcPts val="0"/>
                        </a:spcBef>
                        <a:spcAft>
                          <a:spcPts val="0"/>
                        </a:spcAft>
                      </a:pPr>
                      <a:r>
                        <a:rPr lang="en-US" sz="1600" cap="none" spc="0">
                          <a:solidFill>
                            <a:schemeClr val="tx1"/>
                          </a:solidFill>
                          <a:effectLst/>
                        </a:rPr>
                        <a:t>occupational health </a:t>
                      </a:r>
                      <a:endParaRPr lang="en-US" sz="1600" cap="none" spc="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33306" marR="33306" marT="63259" marB="0" anchor="b">
                    <a:lnL w="12700" cmpd="sng">
                      <a:noFill/>
                      <a:prstDash val="solid"/>
                    </a:lnL>
                    <a:lnR w="12700" cmpd="sng">
                      <a:noFill/>
                      <a:prstDash val="solid"/>
                    </a:lnR>
                    <a:lnT w="12700" cap="flat" cmpd="sng" algn="ctr">
                      <a:noFill/>
                      <a:prstDash val="solid"/>
                    </a:lnT>
                    <a:lnB w="12700" cmpd="sng">
                      <a:noFill/>
                      <a:prstDash val="solid"/>
                    </a:lnB>
                    <a:solidFill>
                      <a:schemeClr val="bg1">
                        <a:lumMod val="95000"/>
                      </a:schemeClr>
                    </a:solidFill>
                  </a:tcPr>
                </a:tc>
                <a:tc>
                  <a:txBody>
                    <a:bodyPr/>
                    <a:lstStyle/>
                    <a:p>
                      <a:pPr marL="0" marR="0">
                        <a:lnSpc>
                          <a:spcPct val="107000"/>
                        </a:lnSpc>
                        <a:spcBef>
                          <a:spcPts val="0"/>
                        </a:spcBef>
                        <a:spcAft>
                          <a:spcPts val="0"/>
                        </a:spcAft>
                      </a:pPr>
                      <a:r>
                        <a:rPr lang="en-US" sz="1600" cap="none" spc="0">
                          <a:solidFill>
                            <a:schemeClr val="tx1"/>
                          </a:solidFill>
                          <a:effectLst/>
                        </a:rPr>
                        <a:t>stress reduction  </a:t>
                      </a:r>
                      <a:endParaRPr lang="en-US" sz="1600" cap="none" spc="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33306" marR="33306" marT="63259" marB="0" anchor="b">
                    <a:lnL w="12700" cmpd="sng">
                      <a:noFill/>
                      <a:prstDash val="solid"/>
                    </a:lnL>
                    <a:lnR w="12700" cmpd="sng">
                      <a:noFill/>
                      <a:prstDash val="solid"/>
                    </a:lnR>
                    <a:lnT w="12700" cap="flat" cmpd="sng" algn="ctr">
                      <a:noFill/>
                      <a:prstDash val="solid"/>
                    </a:lnT>
                    <a:lnB w="12700" cmpd="sng">
                      <a:noFill/>
                      <a:prstDash val="solid"/>
                    </a:lnB>
                    <a:solidFill>
                      <a:schemeClr val="bg1">
                        <a:lumMod val="95000"/>
                      </a:schemeClr>
                    </a:solidFill>
                  </a:tcPr>
                </a:tc>
                <a:extLst>
                  <a:ext uri="{0D108BD9-81ED-4DB2-BD59-A6C34878D82A}">
                    <a16:rowId xmlns:a16="http://schemas.microsoft.com/office/drawing/2014/main" val="1452321808"/>
                  </a:ext>
                </a:extLst>
              </a:tr>
              <a:tr h="247419">
                <a:tc>
                  <a:txBody>
                    <a:bodyPr/>
                    <a:lstStyle/>
                    <a:p>
                      <a:pPr marL="0" marR="0">
                        <a:lnSpc>
                          <a:spcPct val="107000"/>
                        </a:lnSpc>
                        <a:spcBef>
                          <a:spcPts val="0"/>
                        </a:spcBef>
                        <a:spcAft>
                          <a:spcPts val="0"/>
                        </a:spcAft>
                      </a:pPr>
                      <a:r>
                        <a:rPr lang="en-US" sz="1600" b="1" cap="none" spc="0">
                          <a:solidFill>
                            <a:schemeClr val="tx1"/>
                          </a:solidFill>
                          <a:effectLst/>
                        </a:rPr>
                        <a:t> </a:t>
                      </a:r>
                      <a:endParaRPr lang="en-US" sz="1600" b="1" cap="none" spc="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33306" marR="33306" marT="63259" marB="0" anchor="b">
                    <a:lnL w="12700" cmpd="sng">
                      <a:noFill/>
                      <a:prstDash val="solid"/>
                    </a:lnL>
                    <a:lnR w="12700" cmpd="sng">
                      <a:noFill/>
                      <a:prstDash val="solid"/>
                    </a:lnR>
                    <a:lnT w="12700" cmpd="sng">
                      <a:noFill/>
                      <a:prstDash val="solid"/>
                    </a:lnT>
                    <a:lnB w="12700" cap="flat" cmpd="sng" algn="ctr">
                      <a:noFill/>
                      <a:prstDash val="solid"/>
                    </a:lnB>
                    <a:noFill/>
                  </a:tcPr>
                </a:tc>
                <a:tc>
                  <a:txBody>
                    <a:bodyPr/>
                    <a:lstStyle/>
                    <a:p>
                      <a:pPr marL="0" marR="0">
                        <a:lnSpc>
                          <a:spcPct val="107000"/>
                        </a:lnSpc>
                        <a:spcBef>
                          <a:spcPts val="0"/>
                        </a:spcBef>
                        <a:spcAft>
                          <a:spcPts val="0"/>
                        </a:spcAft>
                      </a:pPr>
                      <a:r>
                        <a:rPr lang="en-US" sz="1600" cap="none" spc="0">
                          <a:solidFill>
                            <a:schemeClr val="tx1"/>
                          </a:solidFill>
                          <a:effectLst/>
                        </a:rPr>
                        <a:t>perceived stress</a:t>
                      </a:r>
                      <a:endParaRPr lang="en-US" sz="1600" cap="none" spc="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33306" marR="33306" marT="63259" marB="0" anchor="b">
                    <a:lnL w="12700" cmpd="sng">
                      <a:noFill/>
                      <a:prstDash val="solid"/>
                    </a:lnL>
                    <a:lnR w="12700" cmpd="sng">
                      <a:noFill/>
                      <a:prstDash val="solid"/>
                    </a:lnR>
                    <a:lnT w="12700" cmpd="sng">
                      <a:noFill/>
                      <a:prstDash val="solid"/>
                    </a:lnT>
                    <a:lnB w="12700" cap="flat" cmpd="sng" algn="ctr">
                      <a:noFill/>
                      <a:prstDash val="solid"/>
                    </a:lnB>
                    <a:noFill/>
                  </a:tcPr>
                </a:tc>
                <a:tc>
                  <a:txBody>
                    <a:bodyPr/>
                    <a:lstStyle/>
                    <a:p>
                      <a:pPr marL="0" marR="0">
                        <a:lnSpc>
                          <a:spcPct val="107000"/>
                        </a:lnSpc>
                        <a:spcBef>
                          <a:spcPts val="0"/>
                        </a:spcBef>
                        <a:spcAft>
                          <a:spcPts val="0"/>
                        </a:spcAft>
                      </a:pPr>
                      <a:r>
                        <a:rPr lang="en-US" sz="1600" cap="none" spc="0">
                          <a:solidFill>
                            <a:schemeClr val="tx1"/>
                          </a:solidFill>
                          <a:effectLst/>
                        </a:rPr>
                        <a:t>stress therapy  </a:t>
                      </a:r>
                      <a:endParaRPr lang="en-US" sz="1600" cap="none" spc="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33306" marR="33306" marT="63259" marB="0" anchor="b">
                    <a:lnL w="12700" cmpd="sng">
                      <a:noFill/>
                      <a:prstDash val="solid"/>
                    </a:lnL>
                    <a:lnR w="12700" cmpd="sng">
                      <a:noFill/>
                      <a:prstDash val="solid"/>
                    </a:lnR>
                    <a:lnT w="12700" cmpd="sng">
                      <a:noFill/>
                      <a:prstDash val="solid"/>
                    </a:lnT>
                    <a:lnB w="12700" cap="flat" cmpd="sng" algn="ctr">
                      <a:noFill/>
                      <a:prstDash val="solid"/>
                    </a:lnB>
                    <a:noFill/>
                  </a:tcPr>
                </a:tc>
                <a:extLst>
                  <a:ext uri="{0D108BD9-81ED-4DB2-BD59-A6C34878D82A}">
                    <a16:rowId xmlns:a16="http://schemas.microsoft.com/office/drawing/2014/main" val="325819817"/>
                  </a:ext>
                </a:extLst>
              </a:tr>
              <a:tr h="247419">
                <a:tc>
                  <a:txBody>
                    <a:bodyPr/>
                    <a:lstStyle/>
                    <a:p>
                      <a:pPr marL="0" marR="0">
                        <a:lnSpc>
                          <a:spcPct val="107000"/>
                        </a:lnSpc>
                        <a:spcBef>
                          <a:spcPts val="0"/>
                        </a:spcBef>
                        <a:spcAft>
                          <a:spcPts val="0"/>
                        </a:spcAft>
                      </a:pPr>
                      <a:r>
                        <a:rPr lang="en-US" sz="1600" b="1" cap="none" spc="0">
                          <a:solidFill>
                            <a:schemeClr val="tx1"/>
                          </a:solidFill>
                          <a:effectLst/>
                        </a:rPr>
                        <a:t> </a:t>
                      </a:r>
                      <a:endParaRPr lang="en-US" sz="1600" b="1" cap="none" spc="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33306" marR="33306" marT="63259" marB="0" anchor="b">
                    <a:lnL w="12700" cmpd="sng">
                      <a:noFill/>
                      <a:prstDash val="solid"/>
                    </a:lnL>
                    <a:lnR w="12700" cmpd="sng">
                      <a:noFill/>
                      <a:prstDash val="solid"/>
                    </a:lnR>
                    <a:lnT w="12700" cap="flat" cmpd="sng" algn="ctr">
                      <a:noFill/>
                      <a:prstDash val="solid"/>
                    </a:lnT>
                    <a:lnB w="12700" cmpd="sng">
                      <a:noFill/>
                      <a:prstDash val="solid"/>
                    </a:lnB>
                    <a:solidFill>
                      <a:schemeClr val="bg1">
                        <a:lumMod val="95000"/>
                      </a:schemeClr>
                    </a:solidFill>
                  </a:tcPr>
                </a:tc>
                <a:tc>
                  <a:txBody>
                    <a:bodyPr/>
                    <a:lstStyle/>
                    <a:p>
                      <a:pPr marL="0" marR="0">
                        <a:lnSpc>
                          <a:spcPct val="107000"/>
                        </a:lnSpc>
                        <a:spcBef>
                          <a:spcPts val="0"/>
                        </a:spcBef>
                        <a:spcAft>
                          <a:spcPts val="0"/>
                        </a:spcAft>
                      </a:pPr>
                      <a:r>
                        <a:rPr lang="en-US" sz="1600" b="1" cap="none" spc="0">
                          <a:solidFill>
                            <a:schemeClr val="tx1"/>
                          </a:solidFill>
                          <a:effectLst/>
                        </a:rPr>
                        <a:t>positive psychology  </a:t>
                      </a:r>
                      <a:endParaRPr lang="en-US" sz="1600" b="1" cap="none" spc="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33306" marR="33306" marT="63259" marB="0" anchor="b">
                    <a:lnL w="12700" cmpd="sng">
                      <a:noFill/>
                      <a:prstDash val="solid"/>
                    </a:lnL>
                    <a:lnR w="12700" cmpd="sng">
                      <a:noFill/>
                      <a:prstDash val="solid"/>
                    </a:lnR>
                    <a:lnT w="12700" cap="flat" cmpd="sng" algn="ctr">
                      <a:noFill/>
                      <a:prstDash val="solid"/>
                    </a:lnT>
                    <a:lnB w="12700" cmpd="sng">
                      <a:noFill/>
                      <a:prstDash val="solid"/>
                    </a:lnB>
                    <a:solidFill>
                      <a:schemeClr val="bg1">
                        <a:lumMod val="95000"/>
                      </a:schemeClr>
                    </a:solidFill>
                  </a:tcPr>
                </a:tc>
                <a:tc>
                  <a:txBody>
                    <a:bodyPr/>
                    <a:lstStyle/>
                    <a:p>
                      <a:pPr marL="0" marR="0">
                        <a:lnSpc>
                          <a:spcPct val="107000"/>
                        </a:lnSpc>
                        <a:spcBef>
                          <a:spcPts val="0"/>
                        </a:spcBef>
                        <a:spcAft>
                          <a:spcPts val="0"/>
                        </a:spcAft>
                      </a:pPr>
                      <a:r>
                        <a:rPr lang="en-US" sz="1600" cap="none" spc="0">
                          <a:solidFill>
                            <a:schemeClr val="tx1"/>
                          </a:solidFill>
                          <a:effectLst/>
                        </a:rPr>
                        <a:t>therapy  </a:t>
                      </a:r>
                      <a:endParaRPr lang="en-US" sz="1600" cap="none" spc="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33306" marR="33306" marT="63259" marB="0" anchor="b">
                    <a:lnL w="12700" cmpd="sng">
                      <a:noFill/>
                      <a:prstDash val="solid"/>
                    </a:lnL>
                    <a:lnR w="12700" cmpd="sng">
                      <a:noFill/>
                      <a:prstDash val="solid"/>
                    </a:lnR>
                    <a:lnT w="12700" cap="flat" cmpd="sng" algn="ctr">
                      <a:noFill/>
                      <a:prstDash val="solid"/>
                    </a:lnT>
                    <a:lnB w="12700" cmpd="sng">
                      <a:noFill/>
                      <a:prstDash val="solid"/>
                    </a:lnB>
                    <a:solidFill>
                      <a:schemeClr val="bg1">
                        <a:lumMod val="95000"/>
                      </a:schemeClr>
                    </a:solidFill>
                  </a:tcPr>
                </a:tc>
                <a:extLst>
                  <a:ext uri="{0D108BD9-81ED-4DB2-BD59-A6C34878D82A}">
                    <a16:rowId xmlns:a16="http://schemas.microsoft.com/office/drawing/2014/main" val="1274835109"/>
                  </a:ext>
                </a:extLst>
              </a:tr>
              <a:tr h="247419">
                <a:tc>
                  <a:txBody>
                    <a:bodyPr/>
                    <a:lstStyle/>
                    <a:p>
                      <a:pPr marL="0" marR="0">
                        <a:lnSpc>
                          <a:spcPct val="107000"/>
                        </a:lnSpc>
                        <a:spcBef>
                          <a:spcPts val="0"/>
                        </a:spcBef>
                        <a:spcAft>
                          <a:spcPts val="0"/>
                        </a:spcAft>
                      </a:pPr>
                      <a:r>
                        <a:rPr lang="en-US" sz="1600" b="1" cap="none" spc="0">
                          <a:solidFill>
                            <a:schemeClr val="tx1"/>
                          </a:solidFill>
                          <a:effectLst/>
                        </a:rPr>
                        <a:t> </a:t>
                      </a:r>
                      <a:endParaRPr lang="en-US" sz="1600" b="1" cap="none" spc="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33306" marR="33306" marT="63259" marB="0" anchor="b">
                    <a:lnL w="12700" cmpd="sng">
                      <a:noFill/>
                      <a:prstDash val="solid"/>
                    </a:lnL>
                    <a:lnR w="12700" cmpd="sng">
                      <a:noFill/>
                      <a:prstDash val="solid"/>
                    </a:lnR>
                    <a:lnT w="12700" cmpd="sng">
                      <a:noFill/>
                      <a:prstDash val="solid"/>
                    </a:lnT>
                    <a:lnB w="12700" cap="flat" cmpd="sng" algn="ctr">
                      <a:noFill/>
                      <a:prstDash val="solid"/>
                    </a:lnB>
                    <a:noFill/>
                  </a:tcPr>
                </a:tc>
                <a:tc>
                  <a:txBody>
                    <a:bodyPr/>
                    <a:lstStyle/>
                    <a:p>
                      <a:pPr marL="0" marR="0">
                        <a:lnSpc>
                          <a:spcPct val="107000"/>
                        </a:lnSpc>
                        <a:spcBef>
                          <a:spcPts val="0"/>
                        </a:spcBef>
                        <a:spcAft>
                          <a:spcPts val="0"/>
                        </a:spcAft>
                      </a:pPr>
                      <a:r>
                        <a:rPr lang="en-US" sz="1600" cap="none" spc="0">
                          <a:solidFill>
                            <a:schemeClr val="tx1"/>
                          </a:solidFill>
                          <a:effectLst/>
                        </a:rPr>
                        <a:t>quality of life </a:t>
                      </a:r>
                      <a:endParaRPr lang="en-US" sz="1600" cap="none" spc="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33306" marR="33306" marT="63259" marB="0" anchor="b">
                    <a:lnL w="12700" cmpd="sng">
                      <a:noFill/>
                      <a:prstDash val="solid"/>
                    </a:lnL>
                    <a:lnR w="12700" cmpd="sng">
                      <a:noFill/>
                      <a:prstDash val="solid"/>
                    </a:lnR>
                    <a:lnT w="12700" cmpd="sng">
                      <a:noFill/>
                      <a:prstDash val="solid"/>
                    </a:lnT>
                    <a:lnB w="12700" cap="flat" cmpd="sng" algn="ctr">
                      <a:noFill/>
                      <a:prstDash val="solid"/>
                    </a:lnB>
                    <a:noFill/>
                  </a:tcPr>
                </a:tc>
                <a:tc>
                  <a:txBody>
                    <a:bodyPr/>
                    <a:lstStyle/>
                    <a:p>
                      <a:pPr marL="0" marR="0">
                        <a:lnSpc>
                          <a:spcPct val="107000"/>
                        </a:lnSpc>
                        <a:spcBef>
                          <a:spcPts val="0"/>
                        </a:spcBef>
                        <a:spcAft>
                          <a:spcPts val="0"/>
                        </a:spcAft>
                      </a:pPr>
                      <a:r>
                        <a:rPr lang="en-US" sz="1600" cap="none" spc="0">
                          <a:solidFill>
                            <a:schemeClr val="tx1"/>
                          </a:solidFill>
                          <a:effectLst/>
                        </a:rPr>
                        <a:t>training  </a:t>
                      </a:r>
                      <a:endParaRPr lang="en-US" sz="1600" cap="none" spc="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33306" marR="33306" marT="63259" marB="0" anchor="b">
                    <a:lnL w="12700" cmpd="sng">
                      <a:noFill/>
                      <a:prstDash val="solid"/>
                    </a:lnL>
                    <a:lnR w="12700" cmpd="sng">
                      <a:noFill/>
                      <a:prstDash val="solid"/>
                    </a:lnR>
                    <a:lnT w="12700" cmpd="sng">
                      <a:noFill/>
                      <a:prstDash val="solid"/>
                    </a:lnT>
                    <a:lnB w="12700" cap="flat" cmpd="sng" algn="ctr">
                      <a:noFill/>
                      <a:prstDash val="solid"/>
                    </a:lnB>
                    <a:noFill/>
                  </a:tcPr>
                </a:tc>
                <a:extLst>
                  <a:ext uri="{0D108BD9-81ED-4DB2-BD59-A6C34878D82A}">
                    <a16:rowId xmlns:a16="http://schemas.microsoft.com/office/drawing/2014/main" val="432438450"/>
                  </a:ext>
                </a:extLst>
              </a:tr>
              <a:tr h="247419">
                <a:tc>
                  <a:txBody>
                    <a:bodyPr/>
                    <a:lstStyle/>
                    <a:p>
                      <a:pPr marL="0" marR="0">
                        <a:lnSpc>
                          <a:spcPct val="107000"/>
                        </a:lnSpc>
                        <a:spcBef>
                          <a:spcPts val="0"/>
                        </a:spcBef>
                        <a:spcAft>
                          <a:spcPts val="0"/>
                        </a:spcAft>
                      </a:pPr>
                      <a:r>
                        <a:rPr lang="en-US" sz="1600" b="1" cap="none" spc="0">
                          <a:solidFill>
                            <a:schemeClr val="tx1"/>
                          </a:solidFill>
                          <a:effectLst/>
                        </a:rPr>
                        <a:t> </a:t>
                      </a:r>
                      <a:endParaRPr lang="en-US" sz="1600" b="1" cap="none" spc="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33306" marR="33306" marT="63259" marB="0" anchor="b">
                    <a:lnL w="12700" cmpd="sng">
                      <a:noFill/>
                      <a:prstDash val="solid"/>
                    </a:lnL>
                    <a:lnR w="12700" cmpd="sng">
                      <a:noFill/>
                      <a:prstDash val="solid"/>
                    </a:lnR>
                    <a:lnT w="12700" cap="flat" cmpd="sng" algn="ctr">
                      <a:noFill/>
                      <a:prstDash val="solid"/>
                    </a:lnT>
                    <a:lnB w="12700" cmpd="sng">
                      <a:noFill/>
                      <a:prstDash val="solid"/>
                    </a:lnB>
                    <a:solidFill>
                      <a:schemeClr val="bg1">
                        <a:lumMod val="95000"/>
                      </a:schemeClr>
                    </a:solidFill>
                  </a:tcPr>
                </a:tc>
                <a:tc>
                  <a:txBody>
                    <a:bodyPr/>
                    <a:lstStyle/>
                    <a:p>
                      <a:pPr marL="0" marR="0">
                        <a:lnSpc>
                          <a:spcPct val="107000"/>
                        </a:lnSpc>
                        <a:spcBef>
                          <a:spcPts val="0"/>
                        </a:spcBef>
                        <a:spcAft>
                          <a:spcPts val="0"/>
                        </a:spcAft>
                      </a:pPr>
                      <a:r>
                        <a:rPr lang="en-US" sz="1600" b="1" cap="none" spc="0">
                          <a:solidFill>
                            <a:schemeClr val="tx1"/>
                          </a:solidFill>
                          <a:effectLst/>
                        </a:rPr>
                        <a:t>resilience</a:t>
                      </a:r>
                      <a:endParaRPr lang="en-US" sz="1600" b="1" cap="none" spc="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33306" marR="33306" marT="63259" marB="0" anchor="b">
                    <a:lnL w="12700" cmpd="sng">
                      <a:noFill/>
                      <a:prstDash val="solid"/>
                    </a:lnL>
                    <a:lnR w="12700" cmpd="sng">
                      <a:noFill/>
                      <a:prstDash val="solid"/>
                    </a:lnR>
                    <a:lnT w="12700" cap="flat" cmpd="sng" algn="ctr">
                      <a:noFill/>
                      <a:prstDash val="solid"/>
                    </a:lnT>
                    <a:lnB w="12700" cmpd="sng">
                      <a:noFill/>
                      <a:prstDash val="solid"/>
                    </a:lnB>
                    <a:solidFill>
                      <a:schemeClr val="bg1">
                        <a:lumMod val="95000"/>
                      </a:schemeClr>
                    </a:solidFill>
                  </a:tcPr>
                </a:tc>
                <a:tc>
                  <a:txBody>
                    <a:bodyPr/>
                    <a:lstStyle/>
                    <a:p>
                      <a:pPr marL="0" marR="0">
                        <a:lnSpc>
                          <a:spcPct val="107000"/>
                        </a:lnSpc>
                        <a:spcBef>
                          <a:spcPts val="0"/>
                        </a:spcBef>
                        <a:spcAft>
                          <a:spcPts val="0"/>
                        </a:spcAft>
                      </a:pPr>
                      <a:r>
                        <a:rPr lang="en-US" sz="1600" cap="none" spc="0">
                          <a:solidFill>
                            <a:schemeClr val="tx1"/>
                          </a:solidFill>
                          <a:effectLst/>
                        </a:rPr>
                        <a:t>welfare  </a:t>
                      </a:r>
                      <a:endParaRPr lang="en-US" sz="1600" cap="none" spc="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33306" marR="33306" marT="63259" marB="0" anchor="b">
                    <a:lnL w="12700" cmpd="sng">
                      <a:noFill/>
                      <a:prstDash val="solid"/>
                    </a:lnL>
                    <a:lnR w="12700" cmpd="sng">
                      <a:noFill/>
                      <a:prstDash val="solid"/>
                    </a:lnR>
                    <a:lnT w="12700" cap="flat" cmpd="sng" algn="ctr">
                      <a:noFill/>
                      <a:prstDash val="solid"/>
                    </a:lnT>
                    <a:lnB w="12700" cmpd="sng">
                      <a:noFill/>
                      <a:prstDash val="solid"/>
                    </a:lnB>
                    <a:solidFill>
                      <a:schemeClr val="bg1">
                        <a:lumMod val="95000"/>
                      </a:schemeClr>
                    </a:solidFill>
                  </a:tcPr>
                </a:tc>
                <a:extLst>
                  <a:ext uri="{0D108BD9-81ED-4DB2-BD59-A6C34878D82A}">
                    <a16:rowId xmlns:a16="http://schemas.microsoft.com/office/drawing/2014/main" val="3178786718"/>
                  </a:ext>
                </a:extLst>
              </a:tr>
              <a:tr h="247419">
                <a:tc>
                  <a:txBody>
                    <a:bodyPr/>
                    <a:lstStyle/>
                    <a:p>
                      <a:pPr marL="0" marR="0">
                        <a:lnSpc>
                          <a:spcPct val="107000"/>
                        </a:lnSpc>
                        <a:spcBef>
                          <a:spcPts val="0"/>
                        </a:spcBef>
                        <a:spcAft>
                          <a:spcPts val="0"/>
                        </a:spcAft>
                      </a:pPr>
                      <a:r>
                        <a:rPr lang="en-US" sz="1600" b="1" cap="none" spc="0">
                          <a:solidFill>
                            <a:schemeClr val="tx1"/>
                          </a:solidFill>
                          <a:effectLst/>
                        </a:rPr>
                        <a:t> </a:t>
                      </a:r>
                      <a:endParaRPr lang="en-US" sz="1600" b="1" cap="none" spc="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33306" marR="33306" marT="63259" marB="0" anchor="b">
                    <a:lnL w="12700" cmpd="sng">
                      <a:noFill/>
                      <a:prstDash val="solid"/>
                    </a:lnL>
                    <a:lnR w="12700" cmpd="sng">
                      <a:noFill/>
                      <a:prstDash val="solid"/>
                    </a:lnR>
                    <a:lnT w="12700" cmpd="sng">
                      <a:noFill/>
                      <a:prstDash val="solid"/>
                    </a:lnT>
                    <a:lnB w="12700" cap="flat" cmpd="sng" algn="ctr">
                      <a:noFill/>
                      <a:prstDash val="solid"/>
                    </a:lnB>
                    <a:noFill/>
                  </a:tcPr>
                </a:tc>
                <a:tc>
                  <a:txBody>
                    <a:bodyPr/>
                    <a:lstStyle/>
                    <a:p>
                      <a:pPr marL="0" marR="0">
                        <a:lnSpc>
                          <a:spcPct val="107000"/>
                        </a:lnSpc>
                        <a:spcBef>
                          <a:spcPts val="0"/>
                        </a:spcBef>
                        <a:spcAft>
                          <a:spcPts val="0"/>
                        </a:spcAft>
                      </a:pPr>
                      <a:r>
                        <a:rPr lang="en-US" sz="1600" cap="none" spc="0">
                          <a:solidFill>
                            <a:schemeClr val="tx1"/>
                          </a:solidFill>
                          <a:effectLst/>
                        </a:rPr>
                        <a:t>social connections  </a:t>
                      </a:r>
                      <a:endParaRPr lang="en-US" sz="1600" cap="none" spc="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33306" marR="33306" marT="63259" marB="0" anchor="b">
                    <a:lnL w="12700" cmpd="sng">
                      <a:noFill/>
                      <a:prstDash val="solid"/>
                    </a:lnL>
                    <a:lnR w="12700" cmpd="sng">
                      <a:noFill/>
                      <a:prstDash val="solid"/>
                    </a:lnR>
                    <a:lnT w="12700" cmpd="sng">
                      <a:noFill/>
                      <a:prstDash val="solid"/>
                    </a:lnT>
                    <a:lnB w="12700" cap="flat" cmpd="sng" algn="ctr">
                      <a:noFill/>
                      <a:prstDash val="solid"/>
                    </a:lnB>
                    <a:noFill/>
                  </a:tcPr>
                </a:tc>
                <a:tc>
                  <a:txBody>
                    <a:bodyPr/>
                    <a:lstStyle/>
                    <a:p>
                      <a:pPr marL="0" marR="0">
                        <a:lnSpc>
                          <a:spcPct val="107000"/>
                        </a:lnSpc>
                        <a:spcBef>
                          <a:spcPts val="0"/>
                        </a:spcBef>
                        <a:spcAft>
                          <a:spcPts val="0"/>
                        </a:spcAft>
                      </a:pPr>
                      <a:r>
                        <a:rPr lang="en-US" sz="1600" cap="none" spc="0">
                          <a:solidFill>
                            <a:schemeClr val="tx1"/>
                          </a:solidFill>
                          <a:effectLst/>
                        </a:rPr>
                        <a:t> </a:t>
                      </a:r>
                      <a:endParaRPr lang="en-US" sz="1600" cap="none" spc="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33306" marR="33306" marT="63259" marB="0" anchor="b">
                    <a:lnL w="12700" cmpd="sng">
                      <a:noFill/>
                      <a:prstDash val="solid"/>
                    </a:lnL>
                    <a:lnR w="12700" cmpd="sng">
                      <a:noFill/>
                      <a:prstDash val="solid"/>
                    </a:lnR>
                    <a:lnT w="12700" cmpd="sng">
                      <a:noFill/>
                      <a:prstDash val="solid"/>
                    </a:lnT>
                    <a:lnB w="12700" cap="flat" cmpd="sng" algn="ctr">
                      <a:noFill/>
                      <a:prstDash val="solid"/>
                    </a:lnB>
                    <a:noFill/>
                  </a:tcPr>
                </a:tc>
                <a:extLst>
                  <a:ext uri="{0D108BD9-81ED-4DB2-BD59-A6C34878D82A}">
                    <a16:rowId xmlns:a16="http://schemas.microsoft.com/office/drawing/2014/main" val="1561155004"/>
                  </a:ext>
                </a:extLst>
              </a:tr>
              <a:tr h="247419">
                <a:tc>
                  <a:txBody>
                    <a:bodyPr/>
                    <a:lstStyle/>
                    <a:p>
                      <a:pPr marL="0" marR="0">
                        <a:lnSpc>
                          <a:spcPct val="107000"/>
                        </a:lnSpc>
                        <a:spcBef>
                          <a:spcPts val="0"/>
                        </a:spcBef>
                        <a:spcAft>
                          <a:spcPts val="0"/>
                        </a:spcAft>
                      </a:pPr>
                      <a:r>
                        <a:rPr lang="en-US" sz="1600" b="1" cap="none" spc="0">
                          <a:solidFill>
                            <a:schemeClr val="tx1"/>
                          </a:solidFill>
                          <a:effectLst/>
                        </a:rPr>
                        <a:t> </a:t>
                      </a:r>
                      <a:endParaRPr lang="en-US" sz="1600" b="1" cap="none" spc="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33306" marR="33306" marT="63259" marB="0" anchor="b">
                    <a:lnL w="12700" cmpd="sng">
                      <a:noFill/>
                      <a:prstDash val="solid"/>
                    </a:lnL>
                    <a:lnR w="12700" cmpd="sng">
                      <a:noFill/>
                      <a:prstDash val="solid"/>
                    </a:lnR>
                    <a:lnT w="12700" cap="flat" cmpd="sng" algn="ctr">
                      <a:noFill/>
                      <a:prstDash val="solid"/>
                    </a:lnT>
                    <a:lnB w="12700" cmpd="sng">
                      <a:noFill/>
                      <a:prstDash val="solid"/>
                    </a:lnB>
                    <a:solidFill>
                      <a:schemeClr val="bg1">
                        <a:lumMod val="95000"/>
                      </a:schemeClr>
                    </a:solidFill>
                  </a:tcPr>
                </a:tc>
                <a:tc>
                  <a:txBody>
                    <a:bodyPr/>
                    <a:lstStyle/>
                    <a:p>
                      <a:pPr marL="0" marR="0">
                        <a:lnSpc>
                          <a:spcPct val="107000"/>
                        </a:lnSpc>
                        <a:spcBef>
                          <a:spcPts val="0"/>
                        </a:spcBef>
                        <a:spcAft>
                          <a:spcPts val="0"/>
                        </a:spcAft>
                      </a:pPr>
                      <a:r>
                        <a:rPr lang="en-US" sz="1600" cap="none" spc="0">
                          <a:solidFill>
                            <a:schemeClr val="tx1"/>
                          </a:solidFill>
                          <a:effectLst/>
                        </a:rPr>
                        <a:t>stress</a:t>
                      </a:r>
                      <a:endParaRPr lang="en-US" sz="1600" cap="none" spc="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33306" marR="33306" marT="63259" marB="0" anchor="b">
                    <a:lnL w="12700" cmpd="sng">
                      <a:noFill/>
                      <a:prstDash val="solid"/>
                    </a:lnL>
                    <a:lnR w="12700" cmpd="sng">
                      <a:noFill/>
                      <a:prstDash val="solid"/>
                    </a:lnR>
                    <a:lnT w="12700" cap="flat" cmpd="sng" algn="ctr">
                      <a:noFill/>
                      <a:prstDash val="solid"/>
                    </a:lnT>
                    <a:lnB w="12700" cmpd="sng">
                      <a:noFill/>
                      <a:prstDash val="solid"/>
                    </a:lnB>
                    <a:solidFill>
                      <a:schemeClr val="bg1">
                        <a:lumMod val="95000"/>
                      </a:schemeClr>
                    </a:solidFill>
                  </a:tcPr>
                </a:tc>
                <a:tc>
                  <a:txBody>
                    <a:bodyPr/>
                    <a:lstStyle/>
                    <a:p>
                      <a:pPr marL="0" marR="0">
                        <a:lnSpc>
                          <a:spcPct val="107000"/>
                        </a:lnSpc>
                        <a:spcBef>
                          <a:spcPts val="0"/>
                        </a:spcBef>
                        <a:spcAft>
                          <a:spcPts val="0"/>
                        </a:spcAft>
                      </a:pPr>
                      <a:r>
                        <a:rPr lang="en-US" sz="1600" cap="none" spc="0">
                          <a:solidFill>
                            <a:schemeClr val="tx1"/>
                          </a:solidFill>
                          <a:effectLst/>
                        </a:rPr>
                        <a:t> </a:t>
                      </a:r>
                      <a:endParaRPr lang="en-US" sz="1600" cap="none" spc="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33306" marR="33306" marT="63259" marB="0" anchor="b">
                    <a:lnL w="12700" cmpd="sng">
                      <a:noFill/>
                      <a:prstDash val="solid"/>
                    </a:lnL>
                    <a:lnR w="12700" cmpd="sng">
                      <a:noFill/>
                      <a:prstDash val="solid"/>
                    </a:lnR>
                    <a:lnT w="12700" cap="flat" cmpd="sng" algn="ctr">
                      <a:noFill/>
                      <a:prstDash val="solid"/>
                    </a:lnT>
                    <a:lnB w="12700" cmpd="sng">
                      <a:noFill/>
                      <a:prstDash val="solid"/>
                    </a:lnB>
                    <a:solidFill>
                      <a:schemeClr val="bg1">
                        <a:lumMod val="95000"/>
                      </a:schemeClr>
                    </a:solidFill>
                  </a:tcPr>
                </a:tc>
                <a:extLst>
                  <a:ext uri="{0D108BD9-81ED-4DB2-BD59-A6C34878D82A}">
                    <a16:rowId xmlns:a16="http://schemas.microsoft.com/office/drawing/2014/main" val="4006852698"/>
                  </a:ext>
                </a:extLst>
              </a:tr>
              <a:tr h="247419">
                <a:tc>
                  <a:txBody>
                    <a:bodyPr/>
                    <a:lstStyle/>
                    <a:p>
                      <a:pPr marL="0" marR="0">
                        <a:lnSpc>
                          <a:spcPct val="107000"/>
                        </a:lnSpc>
                        <a:spcBef>
                          <a:spcPts val="0"/>
                        </a:spcBef>
                        <a:spcAft>
                          <a:spcPts val="0"/>
                        </a:spcAft>
                      </a:pPr>
                      <a:r>
                        <a:rPr lang="en-US" sz="1600" b="1" cap="none" spc="0">
                          <a:solidFill>
                            <a:schemeClr val="tx1"/>
                          </a:solidFill>
                          <a:effectLst/>
                        </a:rPr>
                        <a:t> </a:t>
                      </a:r>
                      <a:endParaRPr lang="en-US" sz="1600" b="1" cap="none" spc="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33306" marR="33306" marT="63259" marB="0" anchor="b">
                    <a:lnL w="12700" cmpd="sng">
                      <a:noFill/>
                      <a:prstDash val="solid"/>
                    </a:lnL>
                    <a:lnR w="12700" cmpd="sng">
                      <a:noFill/>
                      <a:prstDash val="solid"/>
                    </a:lnR>
                    <a:lnT w="12700" cmpd="sng">
                      <a:noFill/>
                      <a:prstDash val="solid"/>
                    </a:lnT>
                    <a:lnB w="12700" cap="flat" cmpd="sng" algn="ctr">
                      <a:noFill/>
                      <a:prstDash val="solid"/>
                    </a:lnB>
                    <a:noFill/>
                  </a:tcPr>
                </a:tc>
                <a:tc>
                  <a:txBody>
                    <a:bodyPr/>
                    <a:lstStyle/>
                    <a:p>
                      <a:pPr marL="0" marR="0">
                        <a:lnSpc>
                          <a:spcPct val="107000"/>
                        </a:lnSpc>
                        <a:spcBef>
                          <a:spcPts val="0"/>
                        </a:spcBef>
                        <a:spcAft>
                          <a:spcPts val="0"/>
                        </a:spcAft>
                      </a:pPr>
                      <a:r>
                        <a:rPr lang="en-US" sz="1600" b="1" cap="none" spc="0">
                          <a:solidFill>
                            <a:schemeClr val="tx1"/>
                          </a:solidFill>
                          <a:effectLst/>
                        </a:rPr>
                        <a:t>wellbeing  </a:t>
                      </a:r>
                      <a:endParaRPr lang="en-US" sz="1600" b="1" cap="none" spc="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33306" marR="33306" marT="63259" marB="0" anchor="b">
                    <a:lnL w="12700" cmpd="sng">
                      <a:noFill/>
                      <a:prstDash val="solid"/>
                    </a:lnL>
                    <a:lnR w="12700" cmpd="sng">
                      <a:noFill/>
                      <a:prstDash val="solid"/>
                    </a:lnR>
                    <a:lnT w="12700" cmpd="sng">
                      <a:noFill/>
                      <a:prstDash val="solid"/>
                    </a:lnT>
                    <a:lnB w="12700" cap="flat" cmpd="sng" algn="ctr">
                      <a:noFill/>
                      <a:prstDash val="solid"/>
                    </a:lnB>
                    <a:noFill/>
                  </a:tcPr>
                </a:tc>
                <a:tc>
                  <a:txBody>
                    <a:bodyPr/>
                    <a:lstStyle/>
                    <a:p>
                      <a:pPr marL="0" marR="0">
                        <a:lnSpc>
                          <a:spcPct val="107000"/>
                        </a:lnSpc>
                        <a:spcBef>
                          <a:spcPts val="0"/>
                        </a:spcBef>
                        <a:spcAft>
                          <a:spcPts val="0"/>
                        </a:spcAft>
                      </a:pPr>
                      <a:r>
                        <a:rPr lang="en-US" sz="1600" cap="none" spc="0">
                          <a:solidFill>
                            <a:schemeClr val="tx1"/>
                          </a:solidFill>
                          <a:effectLst/>
                        </a:rPr>
                        <a:t> </a:t>
                      </a:r>
                      <a:endParaRPr lang="en-US" sz="1600" cap="none" spc="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33306" marR="33306" marT="63259" marB="0" anchor="b">
                    <a:lnL w="12700" cmpd="sng">
                      <a:noFill/>
                      <a:prstDash val="solid"/>
                    </a:lnL>
                    <a:lnR w="12700" cmpd="sng">
                      <a:noFill/>
                      <a:prstDash val="solid"/>
                    </a:lnR>
                    <a:lnT w="12700" cmpd="sng">
                      <a:noFill/>
                      <a:prstDash val="solid"/>
                    </a:lnT>
                    <a:lnB w="12700" cap="flat" cmpd="sng" algn="ctr">
                      <a:noFill/>
                      <a:prstDash val="solid"/>
                    </a:lnB>
                    <a:noFill/>
                  </a:tcPr>
                </a:tc>
                <a:extLst>
                  <a:ext uri="{0D108BD9-81ED-4DB2-BD59-A6C34878D82A}">
                    <a16:rowId xmlns:a16="http://schemas.microsoft.com/office/drawing/2014/main" val="2353756729"/>
                  </a:ext>
                </a:extLst>
              </a:tr>
              <a:tr h="247419">
                <a:tc>
                  <a:txBody>
                    <a:bodyPr/>
                    <a:lstStyle/>
                    <a:p>
                      <a:pPr marL="0" marR="0">
                        <a:lnSpc>
                          <a:spcPct val="107000"/>
                        </a:lnSpc>
                        <a:spcBef>
                          <a:spcPts val="0"/>
                        </a:spcBef>
                        <a:spcAft>
                          <a:spcPts val="0"/>
                        </a:spcAft>
                      </a:pPr>
                      <a:r>
                        <a:rPr lang="en-US" sz="1600" b="1" cap="none" spc="0">
                          <a:solidFill>
                            <a:schemeClr val="tx1"/>
                          </a:solidFill>
                          <a:effectLst/>
                        </a:rPr>
                        <a:t> </a:t>
                      </a:r>
                      <a:endParaRPr lang="en-US" sz="1600" b="1" cap="none" spc="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33306" marR="33306" marT="63259" marB="0" anchor="b">
                    <a:lnL w="12700" cmpd="sng">
                      <a:noFill/>
                      <a:prstDash val="solid"/>
                    </a:lnL>
                    <a:lnR w="12700" cmpd="sng">
                      <a:noFill/>
                      <a:prstDash val="solid"/>
                    </a:lnR>
                    <a:lnT w="12700" cap="flat" cmpd="sng" algn="ctr">
                      <a:noFill/>
                      <a:prstDash val="solid"/>
                    </a:lnT>
                    <a:lnB w="12700" cmpd="sng">
                      <a:noFill/>
                      <a:prstDash val="solid"/>
                    </a:lnB>
                    <a:solidFill>
                      <a:schemeClr val="bg1">
                        <a:lumMod val="95000"/>
                      </a:schemeClr>
                    </a:solidFill>
                  </a:tcPr>
                </a:tc>
                <a:tc>
                  <a:txBody>
                    <a:bodyPr/>
                    <a:lstStyle/>
                    <a:p>
                      <a:pPr marL="0" marR="0">
                        <a:lnSpc>
                          <a:spcPct val="107000"/>
                        </a:lnSpc>
                        <a:spcBef>
                          <a:spcPts val="0"/>
                        </a:spcBef>
                        <a:spcAft>
                          <a:spcPts val="0"/>
                        </a:spcAft>
                      </a:pPr>
                      <a:r>
                        <a:rPr lang="en-US" sz="1600" b="1" cap="none" spc="0">
                          <a:solidFill>
                            <a:schemeClr val="tx1"/>
                          </a:solidFill>
                          <a:effectLst/>
                        </a:rPr>
                        <a:t>wellness  </a:t>
                      </a:r>
                      <a:endParaRPr lang="en-US" sz="1600" b="1" cap="none" spc="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33306" marR="33306" marT="63259" marB="0" anchor="b">
                    <a:lnL w="12700" cmpd="sng">
                      <a:noFill/>
                      <a:prstDash val="solid"/>
                    </a:lnL>
                    <a:lnR w="12700" cmpd="sng">
                      <a:noFill/>
                      <a:prstDash val="solid"/>
                    </a:lnR>
                    <a:lnT w="12700" cap="flat" cmpd="sng" algn="ctr">
                      <a:noFill/>
                      <a:prstDash val="solid"/>
                    </a:lnT>
                    <a:lnB w="12700" cmpd="sng">
                      <a:noFill/>
                      <a:prstDash val="solid"/>
                    </a:lnB>
                    <a:solidFill>
                      <a:schemeClr val="bg1">
                        <a:lumMod val="95000"/>
                      </a:schemeClr>
                    </a:solidFill>
                  </a:tcPr>
                </a:tc>
                <a:tc>
                  <a:txBody>
                    <a:bodyPr/>
                    <a:lstStyle/>
                    <a:p>
                      <a:pPr marL="0" marR="0">
                        <a:lnSpc>
                          <a:spcPct val="107000"/>
                        </a:lnSpc>
                        <a:spcBef>
                          <a:spcPts val="0"/>
                        </a:spcBef>
                        <a:spcAft>
                          <a:spcPts val="0"/>
                        </a:spcAft>
                      </a:pPr>
                      <a:r>
                        <a:rPr lang="en-US" sz="1600" cap="none" spc="0">
                          <a:solidFill>
                            <a:schemeClr val="tx1"/>
                          </a:solidFill>
                          <a:effectLst/>
                        </a:rPr>
                        <a:t> </a:t>
                      </a:r>
                      <a:endParaRPr lang="en-US" sz="1600" cap="none" spc="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33306" marR="33306" marT="63259" marB="0" anchor="b">
                    <a:lnL w="12700" cmpd="sng">
                      <a:noFill/>
                      <a:prstDash val="solid"/>
                    </a:lnL>
                    <a:lnR w="12700" cmpd="sng">
                      <a:noFill/>
                      <a:prstDash val="solid"/>
                    </a:lnR>
                    <a:lnT w="12700" cap="flat" cmpd="sng" algn="ctr">
                      <a:noFill/>
                      <a:prstDash val="solid"/>
                    </a:lnT>
                    <a:lnB w="12700" cmpd="sng">
                      <a:noFill/>
                      <a:prstDash val="solid"/>
                    </a:lnB>
                    <a:solidFill>
                      <a:schemeClr val="bg1">
                        <a:lumMod val="95000"/>
                      </a:schemeClr>
                    </a:solidFill>
                  </a:tcPr>
                </a:tc>
                <a:extLst>
                  <a:ext uri="{0D108BD9-81ED-4DB2-BD59-A6C34878D82A}">
                    <a16:rowId xmlns:a16="http://schemas.microsoft.com/office/drawing/2014/main" val="1694261302"/>
                  </a:ext>
                </a:extLst>
              </a:tr>
              <a:tr h="247419">
                <a:tc>
                  <a:txBody>
                    <a:bodyPr/>
                    <a:lstStyle/>
                    <a:p>
                      <a:pPr marL="0" marR="0">
                        <a:lnSpc>
                          <a:spcPct val="107000"/>
                        </a:lnSpc>
                        <a:spcBef>
                          <a:spcPts val="0"/>
                        </a:spcBef>
                        <a:spcAft>
                          <a:spcPts val="0"/>
                        </a:spcAft>
                      </a:pPr>
                      <a:r>
                        <a:rPr lang="en-US" sz="1600" b="1" cap="none" spc="0" dirty="0">
                          <a:solidFill>
                            <a:schemeClr val="tx1"/>
                          </a:solidFill>
                          <a:effectLst/>
                        </a:rPr>
                        <a:t> </a:t>
                      </a:r>
                      <a:endParaRPr lang="en-US" sz="1600" b="1" cap="none" spc="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33306" marR="33306" marT="63259" marB="0" anchor="b">
                    <a:lnL w="12700" cmpd="sng">
                      <a:noFill/>
                      <a:prstDash val="solid"/>
                    </a:lnL>
                    <a:lnR w="12700" cmpd="sng">
                      <a:noFill/>
                      <a:prstDash val="solid"/>
                    </a:lnR>
                    <a:lnT w="12700" cmpd="sng">
                      <a:noFill/>
                      <a:prstDash val="solid"/>
                    </a:lnT>
                    <a:lnB w="12700" cmpd="sng">
                      <a:noFill/>
                      <a:prstDash val="solid"/>
                    </a:lnB>
                    <a:noFill/>
                  </a:tcPr>
                </a:tc>
                <a:tc>
                  <a:txBody>
                    <a:bodyPr/>
                    <a:lstStyle/>
                    <a:p>
                      <a:pPr marL="0" marR="0">
                        <a:lnSpc>
                          <a:spcPct val="107000"/>
                        </a:lnSpc>
                        <a:spcBef>
                          <a:spcPts val="0"/>
                        </a:spcBef>
                        <a:spcAft>
                          <a:spcPts val="0"/>
                        </a:spcAft>
                      </a:pPr>
                      <a:r>
                        <a:rPr lang="en-US" sz="1600" cap="none" spc="0" dirty="0">
                          <a:solidFill>
                            <a:schemeClr val="tx1"/>
                          </a:solidFill>
                          <a:effectLst/>
                        </a:rPr>
                        <a:t>workplace/psychology </a:t>
                      </a:r>
                      <a:endParaRPr lang="en-US" sz="1600" cap="none" spc="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33306" marR="33306" marT="63259" marB="0" anchor="b">
                    <a:lnL w="12700" cmpd="sng">
                      <a:noFill/>
                      <a:prstDash val="solid"/>
                    </a:lnL>
                    <a:lnR w="12700" cmpd="sng">
                      <a:noFill/>
                      <a:prstDash val="solid"/>
                    </a:lnR>
                    <a:lnT w="12700" cmpd="sng">
                      <a:noFill/>
                      <a:prstDash val="solid"/>
                    </a:lnT>
                    <a:lnB w="12700" cmpd="sng">
                      <a:noFill/>
                      <a:prstDash val="solid"/>
                    </a:lnB>
                    <a:noFill/>
                  </a:tcPr>
                </a:tc>
                <a:tc>
                  <a:txBody>
                    <a:bodyPr/>
                    <a:lstStyle/>
                    <a:p>
                      <a:pPr marL="0" marR="0">
                        <a:lnSpc>
                          <a:spcPct val="107000"/>
                        </a:lnSpc>
                        <a:spcBef>
                          <a:spcPts val="0"/>
                        </a:spcBef>
                        <a:spcAft>
                          <a:spcPts val="0"/>
                        </a:spcAft>
                      </a:pPr>
                      <a:r>
                        <a:rPr lang="en-US" sz="1600" cap="none" spc="0" dirty="0">
                          <a:solidFill>
                            <a:schemeClr val="tx1"/>
                          </a:solidFill>
                          <a:effectLst/>
                        </a:rPr>
                        <a:t> </a:t>
                      </a:r>
                      <a:endParaRPr lang="en-US" sz="1600" cap="none" spc="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33306" marR="33306" marT="63259" marB="0" anchor="b">
                    <a:lnL w="12700" cmpd="sng">
                      <a:noFill/>
                      <a:prstDash val="solid"/>
                    </a:lnL>
                    <a:lnR w="12700" cmpd="sng">
                      <a:noFill/>
                      <a:prstDash val="solid"/>
                    </a:lnR>
                    <a:lnT w="12700" cmpd="sng">
                      <a:noFill/>
                      <a:prstDash val="solid"/>
                    </a:lnT>
                    <a:lnB w="12700" cmpd="sng">
                      <a:noFill/>
                      <a:prstDash val="solid"/>
                    </a:lnB>
                    <a:noFill/>
                  </a:tcPr>
                </a:tc>
                <a:extLst>
                  <a:ext uri="{0D108BD9-81ED-4DB2-BD59-A6C34878D82A}">
                    <a16:rowId xmlns:a16="http://schemas.microsoft.com/office/drawing/2014/main" val="294136614"/>
                  </a:ext>
                </a:extLst>
              </a:tr>
            </a:tbl>
          </a:graphicData>
        </a:graphic>
      </p:graphicFrame>
      <p:pic>
        <p:nvPicPr>
          <p:cNvPr id="6" name="Picture 5" descr="A picture containing clipart&#10;&#10;Description automatically generated">
            <a:extLst>
              <a:ext uri="{FF2B5EF4-FFF2-40B4-BE49-F238E27FC236}">
                <a16:creationId xmlns:a16="http://schemas.microsoft.com/office/drawing/2014/main" id="{0869AD2D-CC28-E973-1B62-2EA0953EB34E}"/>
              </a:ext>
            </a:extLst>
          </p:cNvPr>
          <p:cNvPicPr>
            <a:picLocks noChangeAspect="1"/>
          </p:cNvPicPr>
          <p:nvPr/>
        </p:nvPicPr>
        <p:blipFill>
          <a:blip r:embed="rId3">
            <a:extLst>
              <a:ext uri="{28A0092B-C50C-407E-A947-70E740481C1C}">
                <a14:useLocalDpi xmlns:a14="http://schemas.microsoft.com/office/drawing/2010/main" val="0"/>
              </a:ext>
              <a:ext uri="{837473B0-CC2E-450A-ABE3-18F120FF3D39}">
                <a1611:picAttrSrcUrl xmlns:a1611="http://schemas.microsoft.com/office/drawing/2016/11/main" r:id="rId4"/>
              </a:ext>
            </a:extLst>
          </a:blip>
          <a:stretch>
            <a:fillRect/>
          </a:stretch>
        </p:blipFill>
        <p:spPr>
          <a:xfrm>
            <a:off x="274683" y="2762107"/>
            <a:ext cx="4013300" cy="2128265"/>
          </a:xfrm>
          <a:prstGeom prst="rect">
            <a:avLst/>
          </a:prstGeom>
        </p:spPr>
      </p:pic>
      <p:sp>
        <p:nvSpPr>
          <p:cNvPr id="7" name="TextBox 6">
            <a:extLst>
              <a:ext uri="{FF2B5EF4-FFF2-40B4-BE49-F238E27FC236}">
                <a16:creationId xmlns:a16="http://schemas.microsoft.com/office/drawing/2014/main" id="{DFE5C01A-0076-1A1B-31F5-EA0BD58E625F}"/>
              </a:ext>
            </a:extLst>
          </p:cNvPr>
          <p:cNvSpPr txBox="1"/>
          <p:nvPr/>
        </p:nvSpPr>
        <p:spPr>
          <a:xfrm>
            <a:off x="274683" y="4869233"/>
            <a:ext cx="6286500" cy="230832"/>
          </a:xfrm>
          <a:prstGeom prst="rect">
            <a:avLst/>
          </a:prstGeom>
          <a:noFill/>
        </p:spPr>
        <p:txBody>
          <a:bodyPr wrap="square" rtlCol="0">
            <a:spAutoFit/>
          </a:bodyPr>
          <a:lstStyle/>
          <a:p>
            <a:r>
              <a:rPr lang="en-US" sz="900" dirty="0">
                <a:hlinkClick r:id="rId4" tooltip="https://technofaq.org/posts/2017/07/how-to-find-technology-jobs-with-an-easy-google-search/"/>
              </a:rPr>
              <a:t>This Photo</a:t>
            </a:r>
            <a:r>
              <a:rPr lang="en-US" sz="900" dirty="0"/>
              <a:t> by Unknown Author is licensed under </a:t>
            </a:r>
            <a:r>
              <a:rPr lang="en-US" sz="900" dirty="0">
                <a:hlinkClick r:id="rId5" tooltip="https://creativecommons.org/licenses/by-nc-sa/3.0/"/>
              </a:rPr>
              <a:t>CC BY-SA-NC</a:t>
            </a:r>
            <a:endParaRPr lang="en-US" sz="900" dirty="0"/>
          </a:p>
        </p:txBody>
      </p:sp>
    </p:spTree>
    <p:extLst>
      <p:ext uri="{BB962C8B-B14F-4D97-AF65-F5344CB8AC3E}">
        <p14:creationId xmlns:p14="http://schemas.microsoft.com/office/powerpoint/2010/main" val="239476624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7" name="Freeform: Shape 16">
            <a:extLst>
              <a:ext uri="{FF2B5EF4-FFF2-40B4-BE49-F238E27FC236}">
                <a16:creationId xmlns:a16="http://schemas.microsoft.com/office/drawing/2014/main" id="{49306479-8C4D-4E4A-A330-DFC80A8A01B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105524"/>
          </a:xfrm>
          <a:custGeom>
            <a:avLst/>
            <a:gdLst>
              <a:gd name="connsiteX0" fmla="*/ 0 w 12192000"/>
              <a:gd name="connsiteY0" fmla="*/ 0 h 6105524"/>
              <a:gd name="connsiteX1" fmla="*/ 12192000 w 12192000"/>
              <a:gd name="connsiteY1" fmla="*/ 0 h 6105524"/>
              <a:gd name="connsiteX2" fmla="*/ 12192000 w 12192000"/>
              <a:gd name="connsiteY2" fmla="*/ 6105524 h 6105524"/>
              <a:gd name="connsiteX3" fmla="*/ 11435080 w 12192000"/>
              <a:gd name="connsiteY3" fmla="*/ 6105524 h 6105524"/>
              <a:gd name="connsiteX4" fmla="*/ 11435080 w 12192000"/>
              <a:gd name="connsiteY4" fmla="*/ 771523 h 6105524"/>
              <a:gd name="connsiteX5" fmla="*/ 767080 w 12192000"/>
              <a:gd name="connsiteY5" fmla="*/ 771523 h 6105524"/>
              <a:gd name="connsiteX6" fmla="*/ 767080 w 12192000"/>
              <a:gd name="connsiteY6" fmla="*/ 6105524 h 6105524"/>
              <a:gd name="connsiteX7" fmla="*/ 0 w 12192000"/>
              <a:gd name="connsiteY7" fmla="*/ 6105524 h 61055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6105524">
                <a:moveTo>
                  <a:pt x="0" y="0"/>
                </a:moveTo>
                <a:lnTo>
                  <a:pt x="12192000" y="0"/>
                </a:lnTo>
                <a:lnTo>
                  <a:pt x="12192000" y="6105524"/>
                </a:lnTo>
                <a:lnTo>
                  <a:pt x="11435080" y="6105524"/>
                </a:lnTo>
                <a:lnTo>
                  <a:pt x="11435080" y="771523"/>
                </a:lnTo>
                <a:lnTo>
                  <a:pt x="767080" y="771523"/>
                </a:lnTo>
                <a:lnTo>
                  <a:pt x="767080" y="6105524"/>
                </a:lnTo>
                <a:lnTo>
                  <a:pt x="0" y="6105524"/>
                </a:lnTo>
                <a:close/>
              </a:path>
            </a:pathLst>
          </a:custGeom>
          <a:gradFill flip="none" rotWithShape="1">
            <a:gsLst>
              <a:gs pos="10000">
                <a:schemeClr val="accent5"/>
              </a:gs>
              <a:gs pos="90000">
                <a:schemeClr val="accent1"/>
              </a:gs>
              <a:gs pos="70000">
                <a:schemeClr val="accent2"/>
              </a:gs>
              <a:gs pos="30000">
                <a:schemeClr val="accent4"/>
              </a:gs>
              <a:gs pos="50000">
                <a:schemeClr val="accent3">
                  <a:lumMod val="60000"/>
                  <a:lumOff val="40000"/>
                </a:schemeClr>
              </a:gs>
            </a:gsLst>
            <a:lin ang="7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useBgFill="1">
        <p:nvSpPr>
          <p:cNvPr id="19" name="Rectangle 18">
            <a:extLst>
              <a:ext uri="{FF2B5EF4-FFF2-40B4-BE49-F238E27FC236}">
                <a16:creationId xmlns:a16="http://schemas.microsoft.com/office/drawing/2014/main" id="{2C84039B-8CF9-47CD-8F02-B1DBD5E7562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Picture 2">
            <a:extLst>
              <a:ext uri="{FF2B5EF4-FFF2-40B4-BE49-F238E27FC236}">
                <a16:creationId xmlns:a16="http://schemas.microsoft.com/office/drawing/2014/main" id="{DAACE4EA-8B41-E471-4B5A-688C5F8149A4}"/>
              </a:ext>
            </a:extLst>
          </p:cNvPr>
          <p:cNvPicPr>
            <a:picLocks noChangeAspect="1"/>
          </p:cNvPicPr>
          <p:nvPr/>
        </p:nvPicPr>
        <p:blipFill rotWithShape="1">
          <a:blip r:embed="rId3"/>
          <a:srcRect/>
          <a:stretch/>
        </p:blipFill>
        <p:spPr>
          <a:xfrm>
            <a:off x="20" y="10"/>
            <a:ext cx="12191977" cy="6857990"/>
          </a:xfrm>
          <a:prstGeom prst="rect">
            <a:avLst/>
          </a:prstGeom>
        </p:spPr>
      </p:pic>
      <p:sp>
        <p:nvSpPr>
          <p:cNvPr id="21" name="Rectangle 20">
            <a:extLst>
              <a:ext uri="{FF2B5EF4-FFF2-40B4-BE49-F238E27FC236}">
                <a16:creationId xmlns:a16="http://schemas.microsoft.com/office/drawing/2014/main" id="{48D8C7A8-9E05-4465-8B1B-577C9F1DB4A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 y="0"/>
            <a:ext cx="7779221" cy="6858000"/>
          </a:xfrm>
          <a:prstGeom prst="rect">
            <a:avLst/>
          </a:prstGeom>
          <a:gradFill>
            <a:gsLst>
              <a:gs pos="58000">
                <a:schemeClr val="tx1">
                  <a:alpha val="30000"/>
                </a:schemeClr>
              </a:gs>
              <a:gs pos="33000">
                <a:schemeClr val="tx1">
                  <a:alpha val="20000"/>
                </a:schemeClr>
              </a:gs>
              <a:gs pos="0">
                <a:schemeClr val="tx1">
                  <a:alpha val="0"/>
                </a:schemeClr>
              </a:gs>
              <a:gs pos="100000">
                <a:schemeClr val="tx1">
                  <a:alpha val="30000"/>
                </a:schemeClr>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TextBox 3">
            <a:extLst>
              <a:ext uri="{FF2B5EF4-FFF2-40B4-BE49-F238E27FC236}">
                <a16:creationId xmlns:a16="http://schemas.microsoft.com/office/drawing/2014/main" id="{A4EB08D2-9A9C-7CD6-067B-86A0784810FA}"/>
              </a:ext>
            </a:extLst>
          </p:cNvPr>
          <p:cNvSpPr txBox="1"/>
          <p:nvPr/>
        </p:nvSpPr>
        <p:spPr>
          <a:xfrm rot="20534179">
            <a:off x="2339824" y="2612199"/>
            <a:ext cx="7937719" cy="1377405"/>
          </a:xfrm>
          <a:prstGeom prst="rect">
            <a:avLst/>
          </a:prstGeom>
          <a:solidFill>
            <a:schemeClr val="accent5">
              <a:lumMod val="75000"/>
            </a:schemeClr>
          </a:solid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txBody>
          <a:bodyPr vert="horz" lIns="91440" tIns="45720" rIns="91440" bIns="45720" rtlCol="0" anchor="b">
            <a:normAutofit/>
          </a:bodyPr>
          <a:lstStyle/>
          <a:p>
            <a:pPr>
              <a:lnSpc>
                <a:spcPct val="95000"/>
              </a:lnSpc>
              <a:spcBef>
                <a:spcPct val="0"/>
              </a:spcBef>
              <a:spcAft>
                <a:spcPts val="600"/>
              </a:spcAft>
            </a:pPr>
            <a:r>
              <a:rPr lang="en-US" sz="4000" b="1" spc="-50" dirty="0">
                <a:solidFill>
                  <a:schemeClr val="bg1"/>
                </a:solidFill>
                <a:latin typeface="Avenir Next LT Pro Demi" panose="020B0704020202020204" pitchFamily="34" charset="0"/>
                <a:ea typeface="+mj-ea"/>
                <a:cs typeface="+mj-cs"/>
              </a:rPr>
              <a:t>It is difficult to find information on School of Public Health websites</a:t>
            </a:r>
          </a:p>
        </p:txBody>
      </p:sp>
    </p:spTree>
    <p:extLst>
      <p:ext uri="{BB962C8B-B14F-4D97-AF65-F5344CB8AC3E}">
        <p14:creationId xmlns:p14="http://schemas.microsoft.com/office/powerpoint/2010/main" val="12622993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fltVal val="0"/>
                                          </p:val>
                                        </p:tav>
                                        <p:tav tm="100000">
                                          <p:val>
                                            <p:strVal val="#ppt_w"/>
                                          </p:val>
                                        </p:tav>
                                      </p:tavLst>
                                    </p:anim>
                                    <p:anim calcmode="lin" valueType="num">
                                      <p:cBhvr>
                                        <p:cTn id="8" dur="1000" fill="hold"/>
                                        <p:tgtEl>
                                          <p:spTgt spid="4"/>
                                        </p:tgtEl>
                                        <p:attrNameLst>
                                          <p:attrName>ppt_h</p:attrName>
                                        </p:attrNameLst>
                                      </p:cBhvr>
                                      <p:tavLst>
                                        <p:tav tm="0">
                                          <p:val>
                                            <p:fltVal val="0"/>
                                          </p:val>
                                        </p:tav>
                                        <p:tav tm="100000">
                                          <p:val>
                                            <p:strVal val="#ppt_h"/>
                                          </p:val>
                                        </p:tav>
                                      </p:tavLst>
                                    </p:anim>
                                    <p:anim calcmode="lin" valueType="num">
                                      <p:cBhvr>
                                        <p:cTn id="9" dur="1000" fill="hold"/>
                                        <p:tgtEl>
                                          <p:spTgt spid="4"/>
                                        </p:tgtEl>
                                        <p:attrNameLst>
                                          <p:attrName>style.rotation</p:attrName>
                                        </p:attrNameLst>
                                      </p:cBhvr>
                                      <p:tavLst>
                                        <p:tav tm="0">
                                          <p:val>
                                            <p:fltVal val="90"/>
                                          </p:val>
                                        </p:tav>
                                        <p:tav tm="100000">
                                          <p:val>
                                            <p:fltVal val="0"/>
                                          </p:val>
                                        </p:tav>
                                      </p:tavLst>
                                    </p:anim>
                                    <p:animEffect transition="in" filter="fade">
                                      <p:cBhvr>
                                        <p:cTn id="10"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3" name="Rectangle 32">
            <a:extLst>
              <a:ext uri="{FF2B5EF4-FFF2-40B4-BE49-F238E27FC236}">
                <a16:creationId xmlns:a16="http://schemas.microsoft.com/office/drawing/2014/main" id="{84136905-015B-4510-B514-027CBA846B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978F20A1-FF0C-A723-F886-2D00B6CB5AF5}"/>
              </a:ext>
            </a:extLst>
          </p:cNvPr>
          <p:cNvSpPr>
            <a:spLocks noGrp="1"/>
          </p:cNvSpPr>
          <p:nvPr>
            <p:ph type="title"/>
          </p:nvPr>
        </p:nvSpPr>
        <p:spPr>
          <a:xfrm>
            <a:off x="6163464" y="755650"/>
            <a:ext cx="5404493" cy="1345115"/>
          </a:xfrm>
        </p:spPr>
        <p:txBody>
          <a:bodyPr vert="horz" lIns="91440" tIns="45720" rIns="91440" bIns="45720" rtlCol="0" anchor="t">
            <a:noAutofit/>
          </a:bodyPr>
          <a:lstStyle/>
          <a:p>
            <a:r>
              <a:rPr lang="en-US" sz="2800" kern="1200" spc="-50" baseline="0" dirty="0">
                <a:solidFill>
                  <a:schemeClr val="tx1"/>
                </a:solidFill>
                <a:latin typeface="+mj-lt"/>
                <a:ea typeface="+mj-ea"/>
                <a:cs typeface="+mj-cs"/>
              </a:rPr>
              <a:t>Limited evaluation of </a:t>
            </a:r>
            <a:r>
              <a:rPr lang="en-US" sz="2800" kern="1200" spc="-50" baseline="0" dirty="0">
                <a:solidFill>
                  <a:schemeClr val="tx1"/>
                </a:solidFill>
                <a:effectLst/>
                <a:latin typeface="+mj-lt"/>
                <a:ea typeface="+mj-ea"/>
                <a:cs typeface="+mj-cs"/>
              </a:rPr>
              <a:t>activities to support wellbeing of public health professional students, staff, and/or faculty </a:t>
            </a:r>
            <a:endParaRPr lang="en-US" sz="2800" kern="1200" spc="-50" baseline="0" dirty="0">
              <a:solidFill>
                <a:schemeClr val="tx1"/>
              </a:solidFill>
              <a:latin typeface="+mj-lt"/>
              <a:ea typeface="+mj-ea"/>
              <a:cs typeface="+mj-cs"/>
            </a:endParaRPr>
          </a:p>
        </p:txBody>
      </p:sp>
      <p:pic>
        <p:nvPicPr>
          <p:cNvPr id="14" name="Picture 13" descr="A picture containing plant&#10;&#10;Description automatically generated">
            <a:extLst>
              <a:ext uri="{FF2B5EF4-FFF2-40B4-BE49-F238E27FC236}">
                <a16:creationId xmlns:a16="http://schemas.microsoft.com/office/drawing/2014/main" id="{F8DA4A11-68FE-B33B-6763-8A2C0D4A05D4}"/>
              </a:ext>
            </a:extLst>
          </p:cNvPr>
          <p:cNvPicPr>
            <a:picLocks noChangeAspect="1"/>
          </p:cNvPicPr>
          <p:nvPr/>
        </p:nvPicPr>
        <p:blipFill rotWithShape="1">
          <a:blip r:embed="rId3">
            <a:extLst>
              <a:ext uri="{28A0092B-C50C-407E-A947-70E740481C1C}">
                <a14:useLocalDpi xmlns:a14="http://schemas.microsoft.com/office/drawing/2010/main" val="0"/>
              </a:ext>
              <a:ext uri="{837473B0-CC2E-450A-ABE3-18F120FF3D39}">
                <a1611:picAttrSrcUrl xmlns:a1611="http://schemas.microsoft.com/office/drawing/2016/11/main" r:id="rId4"/>
              </a:ext>
            </a:extLst>
          </a:blip>
          <a:srcRect r="23756" b="1"/>
          <a:stretch/>
        </p:blipFill>
        <p:spPr>
          <a:xfrm>
            <a:off x="20" y="10"/>
            <a:ext cx="5404493" cy="6857990"/>
          </a:xfrm>
          <a:prstGeom prst="rect">
            <a:avLst/>
          </a:prstGeom>
        </p:spPr>
      </p:pic>
      <p:sp>
        <p:nvSpPr>
          <p:cNvPr id="17" name="TextBox 16">
            <a:extLst>
              <a:ext uri="{FF2B5EF4-FFF2-40B4-BE49-F238E27FC236}">
                <a16:creationId xmlns:a16="http://schemas.microsoft.com/office/drawing/2014/main" id="{BABB6AA7-1EB0-E1EA-3BAF-6102A64017C7}"/>
              </a:ext>
            </a:extLst>
          </p:cNvPr>
          <p:cNvSpPr txBox="1"/>
          <p:nvPr/>
        </p:nvSpPr>
        <p:spPr>
          <a:xfrm>
            <a:off x="6163464" y="2872989"/>
            <a:ext cx="5266535" cy="3884983"/>
          </a:xfrm>
          <a:prstGeom prst="rect">
            <a:avLst/>
          </a:prstGeom>
        </p:spPr>
        <p:txBody>
          <a:bodyPr vert="horz" lIns="91440" tIns="45720" rIns="91440" bIns="45720" rtlCol="0">
            <a:normAutofit/>
          </a:bodyPr>
          <a:lstStyle/>
          <a:p>
            <a:pPr marL="651510" lvl="1" indent="-285750">
              <a:lnSpc>
                <a:spcPct val="105000"/>
              </a:lnSpc>
              <a:spcBef>
                <a:spcPts val="600"/>
              </a:spcBef>
              <a:spcAft>
                <a:spcPts val="600"/>
              </a:spcAft>
              <a:buFont typeface="Arial" panose="020B0604020202020204" pitchFamily="34" charset="0"/>
              <a:buChar char="•"/>
            </a:pPr>
            <a:r>
              <a:rPr lang="en-US" b="1" dirty="0"/>
              <a:t>8-week Mindfulness-Based Stress Reduction (MBSR) </a:t>
            </a:r>
            <a:r>
              <a:rPr lang="en-US" dirty="0"/>
              <a:t>for </a:t>
            </a:r>
            <a:r>
              <a:rPr lang="en-US" i="1" dirty="0"/>
              <a:t>University of Pennsylvania</a:t>
            </a:r>
            <a:r>
              <a:rPr lang="en-US" dirty="0"/>
              <a:t> undergraduate and graduate students - </a:t>
            </a:r>
            <a:r>
              <a:rPr lang="en-US" dirty="0">
                <a:effectLst/>
              </a:rPr>
              <a:t>Significant increase in sleep quality, mindfulness, satisfaction with life, psychological distress, and perceived stress (APHA, 2021)</a:t>
            </a:r>
          </a:p>
          <a:p>
            <a:pPr marL="651510" lvl="1" indent="-285750">
              <a:lnSpc>
                <a:spcPct val="105000"/>
              </a:lnSpc>
              <a:spcBef>
                <a:spcPts val="600"/>
              </a:spcBef>
              <a:spcAft>
                <a:spcPts val="600"/>
              </a:spcAft>
              <a:buFont typeface="Arial" panose="020B0604020202020204" pitchFamily="34" charset="0"/>
              <a:buChar char="•"/>
            </a:pPr>
            <a:r>
              <a:rPr lang="en-US" b="1" i="0" dirty="0">
                <a:effectLst/>
              </a:rPr>
              <a:t>6-week virtual Tai Chi and Qigong intervention </a:t>
            </a:r>
            <a:r>
              <a:rPr lang="en-US" b="0" i="0" dirty="0">
                <a:effectLst/>
              </a:rPr>
              <a:t>among older university employees improved sle</a:t>
            </a:r>
            <a:r>
              <a:rPr lang="en-US" dirty="0"/>
              <a:t>ep quality at the </a:t>
            </a:r>
            <a:r>
              <a:rPr lang="en-US" i="1" dirty="0"/>
              <a:t>University of Arizona </a:t>
            </a:r>
            <a:r>
              <a:rPr lang="en-US" dirty="0"/>
              <a:t>(APHA, 2021)</a:t>
            </a:r>
          </a:p>
        </p:txBody>
      </p:sp>
      <p:sp>
        <p:nvSpPr>
          <p:cNvPr id="15" name="TextBox 14">
            <a:extLst>
              <a:ext uri="{FF2B5EF4-FFF2-40B4-BE49-F238E27FC236}">
                <a16:creationId xmlns:a16="http://schemas.microsoft.com/office/drawing/2014/main" id="{183FEDCF-3583-B432-959F-6D064DD25694}"/>
              </a:ext>
            </a:extLst>
          </p:cNvPr>
          <p:cNvSpPr txBox="1"/>
          <p:nvPr/>
        </p:nvSpPr>
        <p:spPr>
          <a:xfrm>
            <a:off x="2610314" y="6557917"/>
            <a:ext cx="2791149" cy="200055"/>
          </a:xfrm>
          <a:prstGeom prst="rect">
            <a:avLst/>
          </a:prstGeom>
          <a:noFill/>
        </p:spPr>
        <p:txBody>
          <a:bodyPr wrap="none" rtlCol="0">
            <a:spAutoFit/>
          </a:bodyPr>
          <a:lstStyle/>
          <a:p>
            <a:pPr algn="r">
              <a:spcAft>
                <a:spcPts val="600"/>
              </a:spcAft>
            </a:pPr>
            <a:r>
              <a:rPr lang="en-US" sz="700">
                <a:hlinkClick r:id="rId4" tooltip="https://creationmeditation.com/mindfulness-exercises/">
                  <a:extLst>
                    <a:ext uri="{A12FA001-AC4F-418D-AE19-62706E023703}">
                      <ahyp:hlinkClr xmlns:ahyp="http://schemas.microsoft.com/office/drawing/2018/hyperlinkcolor" val="tx"/>
                    </a:ext>
                  </a:extLst>
                </a:hlinkClick>
              </a:rPr>
              <a:t>This Photo</a:t>
            </a:r>
            <a:r>
              <a:rPr lang="en-US" sz="700"/>
              <a:t> by Unknown Author is licensed under </a:t>
            </a:r>
            <a:r>
              <a:rPr lang="en-US" sz="700">
                <a:hlinkClick r:id="rId5" tooltip="https://creativecommons.org/licenses/by-nc-nd/3.0/">
                  <a:extLst>
                    <a:ext uri="{A12FA001-AC4F-418D-AE19-62706E023703}">
                      <ahyp:hlinkClr xmlns:ahyp="http://schemas.microsoft.com/office/drawing/2018/hyperlinkcolor" val="tx"/>
                    </a:ext>
                  </a:extLst>
                </a:hlinkClick>
              </a:rPr>
              <a:t>CC BY-NC-ND</a:t>
            </a:r>
            <a:endParaRPr lang="en-US" sz="700"/>
          </a:p>
        </p:txBody>
      </p:sp>
    </p:spTree>
    <p:extLst>
      <p:ext uri="{BB962C8B-B14F-4D97-AF65-F5344CB8AC3E}">
        <p14:creationId xmlns:p14="http://schemas.microsoft.com/office/powerpoint/2010/main" val="257638374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5" name="Rectangle 34">
            <a:extLst>
              <a:ext uri="{FF2B5EF4-FFF2-40B4-BE49-F238E27FC236}">
                <a16:creationId xmlns:a16="http://schemas.microsoft.com/office/drawing/2014/main" id="{84136905-015B-4510-B514-027CBA846B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Rectangle 36">
            <a:extLst>
              <a:ext uri="{FF2B5EF4-FFF2-40B4-BE49-F238E27FC236}">
                <a16:creationId xmlns:a16="http://schemas.microsoft.com/office/drawing/2014/main" id="{36CD0F97-2E5B-4E84-8544-EB24DED1044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099048"/>
          </a:xfrm>
          <a:prstGeom prst="rect">
            <a:avLst/>
          </a:prstGeom>
          <a:gradFill flip="none" rotWithShape="1">
            <a:gsLst>
              <a:gs pos="10000">
                <a:schemeClr val="accent5"/>
              </a:gs>
              <a:gs pos="90000">
                <a:schemeClr val="accent1"/>
              </a:gs>
              <a:gs pos="70000">
                <a:schemeClr val="accent2"/>
              </a:gs>
              <a:gs pos="30000">
                <a:schemeClr val="accent4"/>
              </a:gs>
              <a:gs pos="50000">
                <a:schemeClr val="accent3">
                  <a:lumMod val="60000"/>
                  <a:lumOff val="40000"/>
                </a:schemeClr>
              </a:gs>
            </a:gsLst>
            <a:lin ang="7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39" name="Freeform: Shape 38">
            <a:extLst>
              <a:ext uri="{FF2B5EF4-FFF2-40B4-BE49-F238E27FC236}">
                <a16:creationId xmlns:a16="http://schemas.microsoft.com/office/drawing/2014/main" id="{18E670AF-873F-44DB-9862-796E652EECD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11430001" cy="6175613"/>
          </a:xfrm>
          <a:custGeom>
            <a:avLst/>
            <a:gdLst>
              <a:gd name="connsiteX0" fmla="*/ 0 w 11430001"/>
              <a:gd name="connsiteY0" fmla="*/ 0 h 6175613"/>
              <a:gd name="connsiteX1" fmla="*/ 5638031 w 11430001"/>
              <a:gd name="connsiteY1" fmla="*/ 0 h 6175613"/>
              <a:gd name="connsiteX2" fmla="*/ 5638031 w 11430001"/>
              <a:gd name="connsiteY2" fmla="*/ 758954 h 6175613"/>
              <a:gd name="connsiteX3" fmla="*/ 11430001 w 11430001"/>
              <a:gd name="connsiteY3" fmla="*/ 758954 h 6175613"/>
              <a:gd name="connsiteX4" fmla="*/ 11430001 w 11430001"/>
              <a:gd name="connsiteY4" fmla="*/ 6175613 h 6175613"/>
              <a:gd name="connsiteX5" fmla="*/ 5638031 w 11430001"/>
              <a:gd name="connsiteY5" fmla="*/ 6175613 h 6175613"/>
              <a:gd name="connsiteX6" fmla="*/ 5240741 w 11430001"/>
              <a:gd name="connsiteY6" fmla="*/ 6175613 h 6175613"/>
              <a:gd name="connsiteX7" fmla="*/ 0 w 11430001"/>
              <a:gd name="connsiteY7" fmla="*/ 6175613 h 61756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430001" h="6175613">
                <a:moveTo>
                  <a:pt x="0" y="0"/>
                </a:moveTo>
                <a:lnTo>
                  <a:pt x="5638031" y="0"/>
                </a:lnTo>
                <a:lnTo>
                  <a:pt x="5638031" y="758954"/>
                </a:lnTo>
                <a:lnTo>
                  <a:pt x="11430001" y="758954"/>
                </a:lnTo>
                <a:lnTo>
                  <a:pt x="11430001" y="6175613"/>
                </a:lnTo>
                <a:lnTo>
                  <a:pt x="5638031" y="6175613"/>
                </a:lnTo>
                <a:lnTo>
                  <a:pt x="5240741" y="6175613"/>
                </a:lnTo>
                <a:lnTo>
                  <a:pt x="0" y="6175613"/>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 name="Title 1">
            <a:extLst>
              <a:ext uri="{FF2B5EF4-FFF2-40B4-BE49-F238E27FC236}">
                <a16:creationId xmlns:a16="http://schemas.microsoft.com/office/drawing/2014/main" id="{18AF334B-A746-6C26-6C2B-E9F4611DF14F}"/>
              </a:ext>
            </a:extLst>
          </p:cNvPr>
          <p:cNvSpPr>
            <a:spLocks noGrp="1"/>
          </p:cNvSpPr>
          <p:nvPr>
            <p:ph type="title"/>
          </p:nvPr>
        </p:nvSpPr>
        <p:spPr>
          <a:xfrm>
            <a:off x="904558" y="1021136"/>
            <a:ext cx="5918864" cy="2028388"/>
          </a:xfrm>
        </p:spPr>
        <p:txBody>
          <a:bodyPr vert="horz" lIns="91440" tIns="45720" rIns="91440" bIns="45720" rtlCol="0" anchor="ctr">
            <a:normAutofit/>
          </a:bodyPr>
          <a:lstStyle/>
          <a:p>
            <a:r>
              <a:rPr lang="en-US" sz="4400" b="1" kern="1200" spc="-50" baseline="0" dirty="0">
                <a:solidFill>
                  <a:schemeClr val="tx1"/>
                </a:solidFill>
                <a:latin typeface="+mj-lt"/>
                <a:ea typeface="+mj-ea"/>
                <a:cs typeface="+mj-cs"/>
              </a:rPr>
              <a:t>Academic Programs &amp; Course Examples</a:t>
            </a:r>
          </a:p>
        </p:txBody>
      </p:sp>
      <p:sp>
        <p:nvSpPr>
          <p:cNvPr id="27" name="TextBox 26">
            <a:extLst>
              <a:ext uri="{FF2B5EF4-FFF2-40B4-BE49-F238E27FC236}">
                <a16:creationId xmlns:a16="http://schemas.microsoft.com/office/drawing/2014/main" id="{F82ED7C6-A4D6-76DB-9DEA-E779259A3274}"/>
              </a:ext>
            </a:extLst>
          </p:cNvPr>
          <p:cNvSpPr txBox="1"/>
          <p:nvPr/>
        </p:nvSpPr>
        <p:spPr>
          <a:xfrm>
            <a:off x="777083" y="3430204"/>
            <a:ext cx="10287640" cy="3202674"/>
          </a:xfrm>
          <a:prstGeom prst="rect">
            <a:avLst/>
          </a:prstGeom>
        </p:spPr>
        <p:txBody>
          <a:bodyPr vert="horz" lIns="91440" tIns="45720" rIns="91440" bIns="45720" rtlCol="0" anchor="t">
            <a:noAutofit/>
          </a:bodyPr>
          <a:lstStyle/>
          <a:p>
            <a:pPr marL="285750" marR="0" lvl="0" indent="-285750">
              <a:lnSpc>
                <a:spcPct val="95000"/>
              </a:lnSpc>
              <a:spcBef>
                <a:spcPts val="0"/>
              </a:spcBef>
              <a:spcAft>
                <a:spcPts val="600"/>
              </a:spcAft>
              <a:buFont typeface="Arial" panose="020B0604020202020204" pitchFamily="34" charset="0"/>
              <a:buChar char="•"/>
            </a:pPr>
            <a:r>
              <a:rPr lang="en-US" b="1" dirty="0">
                <a:effectLst/>
              </a:rPr>
              <a:t>BA degree &amp; Minor in Wellness and Health Promotion Practice </a:t>
            </a:r>
            <a:r>
              <a:rPr lang="en-US" dirty="0">
                <a:effectLst/>
              </a:rPr>
              <a:t>(University of Arizona)</a:t>
            </a:r>
          </a:p>
          <a:p>
            <a:pPr marL="285750" marR="0" lvl="0" indent="-285750">
              <a:lnSpc>
                <a:spcPct val="95000"/>
              </a:lnSpc>
              <a:spcBef>
                <a:spcPts val="0"/>
              </a:spcBef>
              <a:spcAft>
                <a:spcPts val="600"/>
              </a:spcAft>
              <a:buFont typeface="Arial" panose="020B0604020202020204" pitchFamily="34" charset="0"/>
              <a:buChar char="•"/>
            </a:pPr>
            <a:r>
              <a:rPr lang="en-US" b="1" dirty="0">
                <a:effectLst/>
              </a:rPr>
              <a:t>MPH Concentration in Mindfulness </a:t>
            </a:r>
            <a:r>
              <a:rPr lang="en-US" dirty="0">
                <a:effectLst/>
              </a:rPr>
              <a:t>(Brown University)</a:t>
            </a:r>
          </a:p>
          <a:p>
            <a:pPr marL="285750" indent="-285750">
              <a:lnSpc>
                <a:spcPct val="95000"/>
              </a:lnSpc>
              <a:spcBef>
                <a:spcPts val="0"/>
              </a:spcBef>
              <a:spcAft>
                <a:spcPts val="600"/>
              </a:spcAft>
              <a:buFont typeface="Arial" panose="020B0604020202020204" pitchFamily="34" charset="0"/>
              <a:buChar char="•"/>
            </a:pPr>
            <a:r>
              <a:rPr lang="en-US" b="1" dirty="0"/>
              <a:t>6-week Certificate in Mindfulness </a:t>
            </a:r>
            <a:r>
              <a:rPr lang="en-US" dirty="0"/>
              <a:t>(University of Nebraska) </a:t>
            </a:r>
          </a:p>
          <a:p>
            <a:pPr marL="285750" indent="-285750">
              <a:lnSpc>
                <a:spcPct val="95000"/>
              </a:lnSpc>
              <a:spcBef>
                <a:spcPts val="0"/>
              </a:spcBef>
              <a:spcAft>
                <a:spcPts val="600"/>
              </a:spcAft>
              <a:buFont typeface="Arial" panose="020B0604020202020204" pitchFamily="34" charset="0"/>
              <a:buChar char="•"/>
            </a:pPr>
            <a:r>
              <a:rPr lang="en-US" b="1" dirty="0">
                <a:effectLst/>
              </a:rPr>
              <a:t>15-credit Certificate in Population Mental Health &amp; Wellbeing </a:t>
            </a:r>
            <a:r>
              <a:rPr lang="en-US" dirty="0">
                <a:effectLst/>
              </a:rPr>
              <a:t>(Colorado University)</a:t>
            </a:r>
          </a:p>
          <a:p>
            <a:pPr marL="285750" indent="-285750">
              <a:lnSpc>
                <a:spcPct val="95000"/>
              </a:lnSpc>
              <a:spcBef>
                <a:spcPts val="0"/>
              </a:spcBef>
              <a:spcAft>
                <a:spcPts val="600"/>
              </a:spcAft>
              <a:buFont typeface="Arial" panose="020B0604020202020204" pitchFamily="34" charset="0"/>
              <a:buChar char="•"/>
            </a:pPr>
            <a:r>
              <a:rPr lang="en-US" b="1" dirty="0">
                <a:effectLst/>
              </a:rPr>
              <a:t>Certificate in Mental Health </a:t>
            </a:r>
            <a:r>
              <a:rPr lang="en-US" dirty="0">
                <a:effectLst/>
              </a:rPr>
              <a:t>(Emory University)</a:t>
            </a:r>
          </a:p>
          <a:p>
            <a:pPr marL="285750" indent="-285750">
              <a:lnSpc>
                <a:spcPct val="95000"/>
              </a:lnSpc>
              <a:spcBef>
                <a:spcPts val="0"/>
              </a:spcBef>
              <a:spcAft>
                <a:spcPts val="600"/>
              </a:spcAft>
              <a:buFont typeface="Arial" panose="020B0604020202020204" pitchFamily="34" charset="0"/>
              <a:buChar char="•"/>
            </a:pPr>
            <a:r>
              <a:rPr lang="en-US" b="1" dirty="0">
                <a:effectLst/>
              </a:rPr>
              <a:t>Courses on mindfulness, emotional well-being, building resilience, nontraditional and holistic health practices, happiness, mindful self-compassion </a:t>
            </a:r>
            <a:r>
              <a:rPr lang="en-US" dirty="0">
                <a:effectLst/>
              </a:rPr>
              <a:t>(e.g., Brown University, Emory University, Harvard University, Johns Hopkins, University of Arizona, University of California Berkeley, University of California Los Angeles,</a:t>
            </a:r>
            <a:r>
              <a:rPr lang="en-US" dirty="0"/>
              <a:t> University of Maryland, University of Minnesota, University of Washington)</a:t>
            </a:r>
          </a:p>
        </p:txBody>
      </p:sp>
      <p:pic>
        <p:nvPicPr>
          <p:cNvPr id="29" name="Picture 28" descr="A picture containing text, indoor, table, person&#10;&#10;Description automatically generated">
            <a:extLst>
              <a:ext uri="{FF2B5EF4-FFF2-40B4-BE49-F238E27FC236}">
                <a16:creationId xmlns:a16="http://schemas.microsoft.com/office/drawing/2014/main" id="{2AD378FD-978D-4742-B5B4-231E3AC0627B}"/>
              </a:ext>
            </a:extLst>
          </p:cNvPr>
          <p:cNvPicPr>
            <a:picLocks noChangeAspect="1"/>
          </p:cNvPicPr>
          <p:nvPr/>
        </p:nvPicPr>
        <p:blipFill>
          <a:blip r:embed="rId3">
            <a:extLst>
              <a:ext uri="{28A0092B-C50C-407E-A947-70E740481C1C}">
                <a14:useLocalDpi xmlns:a14="http://schemas.microsoft.com/office/drawing/2010/main" val="0"/>
              </a:ext>
              <a:ext uri="{837473B0-CC2E-450A-ABE3-18F120FF3D39}">
                <a1611:picAttrSrcUrl xmlns:a1611="http://schemas.microsoft.com/office/drawing/2016/11/main" r:id="rId4"/>
              </a:ext>
            </a:extLst>
          </a:blip>
          <a:stretch>
            <a:fillRect/>
          </a:stretch>
        </p:blipFill>
        <p:spPr>
          <a:xfrm>
            <a:off x="8076348" y="758952"/>
            <a:ext cx="3355076" cy="2239513"/>
          </a:xfrm>
          <a:prstGeom prst="rect">
            <a:avLst/>
          </a:prstGeom>
        </p:spPr>
      </p:pic>
      <p:sp>
        <p:nvSpPr>
          <p:cNvPr id="30" name="TextBox 29">
            <a:extLst>
              <a:ext uri="{FF2B5EF4-FFF2-40B4-BE49-F238E27FC236}">
                <a16:creationId xmlns:a16="http://schemas.microsoft.com/office/drawing/2014/main" id="{99CFBB66-8C97-D32D-B41D-B904ABDE1862}"/>
              </a:ext>
            </a:extLst>
          </p:cNvPr>
          <p:cNvSpPr txBox="1"/>
          <p:nvPr/>
        </p:nvSpPr>
        <p:spPr>
          <a:xfrm>
            <a:off x="8661294" y="2987777"/>
            <a:ext cx="2768707" cy="200055"/>
          </a:xfrm>
          <a:prstGeom prst="rect">
            <a:avLst/>
          </a:prstGeom>
          <a:noFill/>
        </p:spPr>
        <p:txBody>
          <a:bodyPr wrap="none" rtlCol="0">
            <a:spAutoFit/>
          </a:bodyPr>
          <a:lstStyle/>
          <a:p>
            <a:pPr algn="r">
              <a:spcAft>
                <a:spcPts val="600"/>
              </a:spcAft>
            </a:pPr>
            <a:r>
              <a:rPr lang="en-US" sz="700" dirty="0">
                <a:hlinkClick r:id="rId4" tooltip="https://ecampusontario.pressbooks.pub/growthandgoalsindependent/chapter/the-mindful-learner/">
                  <a:extLst>
                    <a:ext uri="{A12FA001-AC4F-418D-AE19-62706E023703}">
                      <ahyp:hlinkClr xmlns:ahyp="http://schemas.microsoft.com/office/drawing/2018/hyperlinkcolor" val="tx"/>
                    </a:ext>
                  </a:extLst>
                </a:hlinkClick>
              </a:rPr>
              <a:t>This Photo</a:t>
            </a:r>
            <a:r>
              <a:rPr lang="en-US" sz="700" dirty="0"/>
              <a:t> by Unknown Author is licensed under </a:t>
            </a:r>
            <a:r>
              <a:rPr lang="en-US" sz="700" dirty="0">
                <a:hlinkClick r:id="rId5" tooltip="https://creativecommons.org/licenses/by-nc-sa/3.0/">
                  <a:extLst>
                    <a:ext uri="{A12FA001-AC4F-418D-AE19-62706E023703}">
                      <ahyp:hlinkClr xmlns:ahyp="http://schemas.microsoft.com/office/drawing/2018/hyperlinkcolor" val="tx"/>
                    </a:ext>
                  </a:extLst>
                </a:hlinkClick>
              </a:rPr>
              <a:t>CC BY-SA-NC</a:t>
            </a:r>
            <a:endParaRPr lang="en-US" sz="700" dirty="0"/>
          </a:p>
        </p:txBody>
      </p:sp>
    </p:spTree>
    <p:extLst>
      <p:ext uri="{BB962C8B-B14F-4D97-AF65-F5344CB8AC3E}">
        <p14:creationId xmlns:p14="http://schemas.microsoft.com/office/powerpoint/2010/main" val="2121823608"/>
      </p:ext>
    </p:extLst>
  </p:cSld>
  <p:clrMapOvr>
    <a:masterClrMapping/>
  </p:clrMapOvr>
</p:sld>
</file>

<file path=ppt/theme/theme1.xml><?xml version="1.0" encoding="utf-8"?>
<a:theme xmlns:a="http://schemas.openxmlformats.org/drawingml/2006/main" name="PrismaticVTI">
  <a:themeElements>
    <a:clrScheme name="AnalogousFromLightSeedLeftStep">
      <a:dk1>
        <a:srgbClr val="000000"/>
      </a:dk1>
      <a:lt1>
        <a:srgbClr val="FFFFFF"/>
      </a:lt1>
      <a:dk2>
        <a:srgbClr val="22363C"/>
      </a:dk2>
      <a:lt2>
        <a:srgbClr val="E8E6E2"/>
      </a:lt2>
      <a:accent1>
        <a:srgbClr val="6E9BEE"/>
      </a:accent1>
      <a:accent2>
        <a:srgbClr val="25B1DB"/>
      </a:accent2>
      <a:accent3>
        <a:srgbClr val="36B59E"/>
      </a:accent3>
      <a:accent4>
        <a:srgbClr val="31B967"/>
      </a:accent4>
      <a:accent5>
        <a:srgbClr val="2FBB2D"/>
      </a:accent5>
      <a:accent6>
        <a:srgbClr val="70B53C"/>
      </a:accent6>
      <a:hlink>
        <a:srgbClr val="94805A"/>
      </a:hlink>
      <a:folHlink>
        <a:srgbClr val="7F7F7F"/>
      </a:folHlink>
    </a:clrScheme>
    <a:fontScheme name="Custom 166">
      <a:majorFont>
        <a:latin typeface="Aharoni"/>
        <a:ea typeface=""/>
        <a:cs typeface=""/>
      </a:majorFont>
      <a:minorFont>
        <a:latin typeface="Avenir Next LT Pr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ismaticVTI" id="{DA44D624-A564-4DE8-8446-0CD5C485C979}" vid="{8B2B1550-B69C-4156-BAEC-B2E559F94BDB}"/>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727</TotalTime>
  <Words>3152</Words>
  <Application>Microsoft Office PowerPoint</Application>
  <PresentationFormat>Widescreen</PresentationFormat>
  <Paragraphs>243</Paragraphs>
  <Slides>15</Slides>
  <Notes>15</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15</vt:i4>
      </vt:variant>
    </vt:vector>
  </HeadingPairs>
  <TitlesOfParts>
    <vt:vector size="25" baseType="lpstr">
      <vt:lpstr>Aharoni</vt:lpstr>
      <vt:lpstr>arial</vt:lpstr>
      <vt:lpstr>arial</vt:lpstr>
      <vt:lpstr>Avenir Next LT Pro</vt:lpstr>
      <vt:lpstr>Avenir Next LT Pro Demi</vt:lpstr>
      <vt:lpstr>Calibri</vt:lpstr>
      <vt:lpstr>Helvetica</vt:lpstr>
      <vt:lpstr>Roboto</vt:lpstr>
      <vt:lpstr>Times New Roman</vt:lpstr>
      <vt:lpstr>PrismaticVTI</vt:lpstr>
      <vt:lpstr>Strategies to increase happiness and wellbeing  among public health students, faculty and staff</vt:lpstr>
      <vt:lpstr>PowerPoint Presentation</vt:lpstr>
      <vt:lpstr>Key Definitions</vt:lpstr>
      <vt:lpstr>Methods</vt:lpstr>
      <vt:lpstr>Example from our literature review</vt:lpstr>
      <vt:lpstr>PowerPoint Presentation</vt:lpstr>
      <vt:lpstr>PowerPoint Presentation</vt:lpstr>
      <vt:lpstr>Limited evaluation of activities to support wellbeing of public health professional students, staff, and/or faculty </vt:lpstr>
      <vt:lpstr>Academic Programs &amp; Course Examples</vt:lpstr>
      <vt:lpstr>Examples of activities    to support wellbeing of public health professional students, staff, and/or faculty</vt:lpstr>
      <vt:lpstr>Example quotes  from correspondence with APHA abstract authors</vt:lpstr>
      <vt:lpstr>Positive Psychology Interventions (Boniwell, 2017)</vt:lpstr>
      <vt:lpstr>PowerPoint Presentation</vt:lpstr>
      <vt:lpstr>Conclusions</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Strategies to increase happiness and wellbeing  among public health students, faculty and staff</dc:title>
  <dc:creator>Olivia Denise Carter-Pokras</dc:creator>
  <cp:lastModifiedBy>Nedelina Tchangalova</cp:lastModifiedBy>
  <cp:revision>140</cp:revision>
  <dcterms:created xsi:type="dcterms:W3CDTF">2022-06-23T00:16:45Z</dcterms:created>
  <dcterms:modified xsi:type="dcterms:W3CDTF">2022-09-01T16:23:18Z</dcterms:modified>
</cp:coreProperties>
</file>