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8" r:id="rId2"/>
  </p:sldIdLst>
  <p:sldSz cx="45720000" cy="32918400"/>
  <p:notesSz cx="6858000" cy="9144000"/>
  <p:defaultText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userDrawn="1">
          <p15:clr>
            <a:srgbClr val="A4A3A4"/>
          </p15:clr>
        </p15:guide>
        <p15:guide id="2" pos="144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B042"/>
    <a:srgbClr val="132F40"/>
    <a:srgbClr val="EB5642"/>
    <a:srgbClr val="54B89F"/>
    <a:srgbClr val="168586"/>
    <a:srgbClr val="EE5256"/>
    <a:srgbClr val="FFFEA2"/>
    <a:srgbClr val="F38D94"/>
    <a:srgbClr val="EECB60"/>
    <a:srgbClr val="FC624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23"/>
    <p:restoredTop sz="94217"/>
  </p:normalViewPr>
  <p:slideViewPr>
    <p:cSldViewPr snapToGrid="0" snapToObjects="1">
      <p:cViewPr varScale="1">
        <p:scale>
          <a:sx n="23" d="100"/>
          <a:sy n="23" d="100"/>
        </p:scale>
        <p:origin x="1928" y="264"/>
      </p:cViewPr>
      <p:guideLst>
        <p:guide orient="horz" pos="10368"/>
        <p:guide pos="1440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D90186-45A2-594C-9B7A-FF8FB0F04FC6}" type="datetimeFigureOut">
              <a:rPr lang="en-US" smtClean="0"/>
              <a:t>4/10/24</a:t>
            </a:fld>
            <a:endParaRPr lang="en-US"/>
          </a:p>
        </p:txBody>
      </p:sp>
      <p:sp>
        <p:nvSpPr>
          <p:cNvPr id="4" name="Slide Image Placeholder 3"/>
          <p:cNvSpPr>
            <a:spLocks noGrp="1" noRot="1" noChangeAspect="1"/>
          </p:cNvSpPr>
          <p:nvPr>
            <p:ph type="sldImg" idx="2"/>
          </p:nvPr>
        </p:nvSpPr>
        <p:spPr>
          <a:xfrm>
            <a:off x="1285875" y="1143000"/>
            <a:ext cx="42862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F4ECE9-1483-1D4B-86D7-E1DC8ED6E435}" type="slidenum">
              <a:rPr lang="en-US" smtClean="0"/>
              <a:t>‹#›</a:t>
            </a:fld>
            <a:endParaRPr lang="en-US"/>
          </a:p>
        </p:txBody>
      </p:sp>
    </p:spTree>
    <p:extLst>
      <p:ext uri="{BB962C8B-B14F-4D97-AF65-F5344CB8AC3E}">
        <p14:creationId xmlns:p14="http://schemas.microsoft.com/office/powerpoint/2010/main" val="16372163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85875" y="1143000"/>
            <a:ext cx="428625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CF4ECE9-1483-1D4B-86D7-E1DC8ED6E435}" type="slidenum">
              <a:rPr lang="en-US" smtClean="0"/>
              <a:t>1</a:t>
            </a:fld>
            <a:endParaRPr lang="en-US"/>
          </a:p>
        </p:txBody>
      </p:sp>
    </p:spTree>
    <p:extLst>
      <p:ext uri="{BB962C8B-B14F-4D97-AF65-F5344CB8AC3E}">
        <p14:creationId xmlns:p14="http://schemas.microsoft.com/office/powerpoint/2010/main" val="366396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429000" y="10226042"/>
            <a:ext cx="38862000" cy="7056120"/>
          </a:xfrm>
        </p:spPr>
        <p:txBody>
          <a:bodyPr/>
          <a:lstStyle/>
          <a:p>
            <a:r>
              <a:rPr lang="en-US"/>
              <a:t>Click to edit Master title style</a:t>
            </a:r>
          </a:p>
        </p:txBody>
      </p:sp>
      <p:sp>
        <p:nvSpPr>
          <p:cNvPr id="3" name="Subtitle 2"/>
          <p:cNvSpPr>
            <a:spLocks noGrp="1"/>
          </p:cNvSpPr>
          <p:nvPr>
            <p:ph type="subTitle" idx="1"/>
          </p:nvPr>
        </p:nvSpPr>
        <p:spPr>
          <a:xfrm>
            <a:off x="6858000" y="18653760"/>
            <a:ext cx="32004000" cy="8412480"/>
          </a:xfrm>
        </p:spPr>
        <p:txBody>
          <a:bodyPr/>
          <a:lstStyle>
            <a:lvl1pPr marL="0" indent="0" algn="ctr">
              <a:buNone/>
              <a:defRPr>
                <a:solidFill>
                  <a:schemeClr val="tx1">
                    <a:tint val="75000"/>
                  </a:schemeClr>
                </a:solidFill>
              </a:defRPr>
            </a:lvl1pPr>
            <a:lvl2pPr marL="2286073" indent="0" algn="ctr">
              <a:buNone/>
              <a:defRPr>
                <a:solidFill>
                  <a:schemeClr val="tx1">
                    <a:tint val="75000"/>
                  </a:schemeClr>
                </a:solidFill>
              </a:defRPr>
            </a:lvl2pPr>
            <a:lvl3pPr marL="4572146" indent="0" algn="ctr">
              <a:buNone/>
              <a:defRPr>
                <a:solidFill>
                  <a:schemeClr val="tx1">
                    <a:tint val="75000"/>
                  </a:schemeClr>
                </a:solidFill>
              </a:defRPr>
            </a:lvl3pPr>
            <a:lvl4pPr marL="6858219" indent="0" algn="ctr">
              <a:buNone/>
              <a:defRPr>
                <a:solidFill>
                  <a:schemeClr val="tx1">
                    <a:tint val="75000"/>
                  </a:schemeClr>
                </a:solidFill>
              </a:defRPr>
            </a:lvl4pPr>
            <a:lvl5pPr marL="9144293" indent="0" algn="ctr">
              <a:buNone/>
              <a:defRPr>
                <a:solidFill>
                  <a:schemeClr val="tx1">
                    <a:tint val="75000"/>
                  </a:schemeClr>
                </a:solidFill>
              </a:defRPr>
            </a:lvl5pPr>
            <a:lvl6pPr marL="11430366" indent="0" algn="ctr">
              <a:buNone/>
              <a:defRPr>
                <a:solidFill>
                  <a:schemeClr val="tx1">
                    <a:tint val="75000"/>
                  </a:schemeClr>
                </a:solidFill>
              </a:defRPr>
            </a:lvl6pPr>
            <a:lvl7pPr marL="13716439" indent="0" algn="ctr">
              <a:buNone/>
              <a:defRPr>
                <a:solidFill>
                  <a:schemeClr val="tx1">
                    <a:tint val="75000"/>
                  </a:schemeClr>
                </a:solidFill>
              </a:defRPr>
            </a:lvl7pPr>
            <a:lvl8pPr marL="16002512" indent="0" algn="ctr">
              <a:buNone/>
              <a:defRPr>
                <a:solidFill>
                  <a:schemeClr val="tx1">
                    <a:tint val="75000"/>
                  </a:schemeClr>
                </a:solidFill>
              </a:defRPr>
            </a:lvl8pPr>
            <a:lvl9pPr marL="18288585"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B16A168-4A34-A74F-85A3-76AF365B6EEB}" type="datetimeFigureOut">
              <a:rPr lang="en-US" smtClean="0"/>
              <a:t>4/10/24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3507CD-66A7-B448-9387-A84B48E58556}" type="slidenum">
              <a:rPr lang="en-US" smtClean="0"/>
              <a:t>‹#›</a:t>
            </a:fld>
            <a:endParaRPr lang="en-US"/>
          </a:p>
        </p:txBody>
      </p:sp>
    </p:spTree>
    <p:extLst>
      <p:ext uri="{BB962C8B-B14F-4D97-AF65-F5344CB8AC3E}">
        <p14:creationId xmlns:p14="http://schemas.microsoft.com/office/powerpoint/2010/main" val="28452528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16A168-4A34-A74F-85A3-76AF365B6EEB}" type="datetimeFigureOut">
              <a:rPr lang="en-US" smtClean="0"/>
              <a:t>4/10/24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3507CD-66A7-B448-9387-A84B48E58556}" type="slidenum">
              <a:rPr lang="en-US" smtClean="0"/>
              <a:t>‹#›</a:t>
            </a:fld>
            <a:endParaRPr lang="en-US"/>
          </a:p>
        </p:txBody>
      </p:sp>
    </p:spTree>
    <p:extLst>
      <p:ext uri="{BB962C8B-B14F-4D97-AF65-F5344CB8AC3E}">
        <p14:creationId xmlns:p14="http://schemas.microsoft.com/office/powerpoint/2010/main" val="605336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9107193" y="6324600"/>
            <a:ext cx="49379185" cy="1348206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969628" y="6324600"/>
            <a:ext cx="147375565" cy="1348206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16A168-4A34-A74F-85A3-76AF365B6EEB}" type="datetimeFigureOut">
              <a:rPr lang="en-US" smtClean="0"/>
              <a:t>4/10/24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3507CD-66A7-B448-9387-A84B48E58556}" type="slidenum">
              <a:rPr lang="en-US" smtClean="0"/>
              <a:t>‹#›</a:t>
            </a:fld>
            <a:endParaRPr lang="en-US"/>
          </a:p>
        </p:txBody>
      </p:sp>
    </p:spTree>
    <p:extLst>
      <p:ext uri="{BB962C8B-B14F-4D97-AF65-F5344CB8AC3E}">
        <p14:creationId xmlns:p14="http://schemas.microsoft.com/office/powerpoint/2010/main" val="1552590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16A168-4A34-A74F-85A3-76AF365B6EEB}" type="datetimeFigureOut">
              <a:rPr lang="en-US" smtClean="0"/>
              <a:t>4/10/24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3507CD-66A7-B448-9387-A84B48E58556}" type="slidenum">
              <a:rPr lang="en-US" smtClean="0"/>
              <a:t>‹#›</a:t>
            </a:fld>
            <a:endParaRPr lang="en-US"/>
          </a:p>
        </p:txBody>
      </p:sp>
    </p:spTree>
    <p:extLst>
      <p:ext uri="{BB962C8B-B14F-4D97-AF65-F5344CB8AC3E}">
        <p14:creationId xmlns:p14="http://schemas.microsoft.com/office/powerpoint/2010/main" val="3450852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611565" y="21153122"/>
            <a:ext cx="38862000" cy="6537960"/>
          </a:xfrm>
        </p:spPr>
        <p:txBody>
          <a:bodyPr anchor="t"/>
          <a:lstStyle>
            <a:lvl1pPr algn="l">
              <a:defRPr sz="20001" b="1" cap="all"/>
            </a:lvl1pPr>
          </a:lstStyle>
          <a:p>
            <a:r>
              <a:rPr lang="en-US"/>
              <a:t>Click to edit Master title style</a:t>
            </a:r>
          </a:p>
        </p:txBody>
      </p:sp>
      <p:sp>
        <p:nvSpPr>
          <p:cNvPr id="3" name="Text Placeholder 2"/>
          <p:cNvSpPr>
            <a:spLocks noGrp="1"/>
          </p:cNvSpPr>
          <p:nvPr>
            <p:ph type="body" idx="1"/>
          </p:nvPr>
        </p:nvSpPr>
        <p:spPr>
          <a:xfrm>
            <a:off x="3611565" y="13952225"/>
            <a:ext cx="38862000" cy="7200898"/>
          </a:xfrm>
        </p:spPr>
        <p:txBody>
          <a:bodyPr anchor="b"/>
          <a:lstStyle>
            <a:lvl1pPr marL="0" indent="0">
              <a:buNone/>
              <a:defRPr sz="10000">
                <a:solidFill>
                  <a:schemeClr val="tx1">
                    <a:tint val="75000"/>
                  </a:schemeClr>
                </a:solidFill>
              </a:defRPr>
            </a:lvl1pPr>
            <a:lvl2pPr marL="2286073" indent="0">
              <a:buNone/>
              <a:defRPr sz="8959">
                <a:solidFill>
                  <a:schemeClr val="tx1">
                    <a:tint val="75000"/>
                  </a:schemeClr>
                </a:solidFill>
              </a:defRPr>
            </a:lvl2pPr>
            <a:lvl3pPr marL="4572146" indent="0">
              <a:buNone/>
              <a:defRPr sz="8021">
                <a:solidFill>
                  <a:schemeClr val="tx1">
                    <a:tint val="75000"/>
                  </a:schemeClr>
                </a:solidFill>
              </a:defRPr>
            </a:lvl3pPr>
            <a:lvl4pPr marL="6858219" indent="0">
              <a:buNone/>
              <a:defRPr sz="6979">
                <a:solidFill>
                  <a:schemeClr val="tx1">
                    <a:tint val="75000"/>
                  </a:schemeClr>
                </a:solidFill>
              </a:defRPr>
            </a:lvl4pPr>
            <a:lvl5pPr marL="9144293" indent="0">
              <a:buNone/>
              <a:defRPr sz="6979">
                <a:solidFill>
                  <a:schemeClr val="tx1">
                    <a:tint val="75000"/>
                  </a:schemeClr>
                </a:solidFill>
              </a:defRPr>
            </a:lvl5pPr>
            <a:lvl6pPr marL="11430366" indent="0">
              <a:buNone/>
              <a:defRPr sz="6979">
                <a:solidFill>
                  <a:schemeClr val="tx1">
                    <a:tint val="75000"/>
                  </a:schemeClr>
                </a:solidFill>
              </a:defRPr>
            </a:lvl6pPr>
            <a:lvl7pPr marL="13716439" indent="0">
              <a:buNone/>
              <a:defRPr sz="6979">
                <a:solidFill>
                  <a:schemeClr val="tx1">
                    <a:tint val="75000"/>
                  </a:schemeClr>
                </a:solidFill>
              </a:defRPr>
            </a:lvl7pPr>
            <a:lvl8pPr marL="16002512" indent="0">
              <a:buNone/>
              <a:defRPr sz="6979">
                <a:solidFill>
                  <a:schemeClr val="tx1">
                    <a:tint val="75000"/>
                  </a:schemeClr>
                </a:solidFill>
              </a:defRPr>
            </a:lvl8pPr>
            <a:lvl9pPr marL="18288585" indent="0">
              <a:buNone/>
              <a:defRPr sz="6979">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B16A168-4A34-A74F-85A3-76AF365B6EEB}" type="datetimeFigureOut">
              <a:rPr lang="en-US" smtClean="0"/>
              <a:t>4/10/24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3507CD-66A7-B448-9387-A84B48E58556}" type="slidenum">
              <a:rPr lang="en-US" smtClean="0"/>
              <a:t>‹#›</a:t>
            </a:fld>
            <a:endParaRPr lang="en-US"/>
          </a:p>
        </p:txBody>
      </p:sp>
    </p:spTree>
    <p:extLst>
      <p:ext uri="{BB962C8B-B14F-4D97-AF65-F5344CB8AC3E}">
        <p14:creationId xmlns:p14="http://schemas.microsoft.com/office/powerpoint/2010/main" val="393310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969627" y="36865560"/>
            <a:ext cx="98377375" cy="104279702"/>
          </a:xfrm>
        </p:spPr>
        <p:txBody>
          <a:bodyPr/>
          <a:lstStyle>
            <a:lvl1pPr>
              <a:defRPr sz="13959"/>
            </a:lvl1pPr>
            <a:lvl2pPr>
              <a:defRPr sz="11980"/>
            </a:lvl2pPr>
            <a:lvl3pPr>
              <a:defRPr sz="10000"/>
            </a:lvl3pPr>
            <a:lvl4pPr>
              <a:defRPr sz="8959"/>
            </a:lvl4pPr>
            <a:lvl5pPr>
              <a:defRPr sz="8959"/>
            </a:lvl5pPr>
            <a:lvl6pPr>
              <a:defRPr sz="8959"/>
            </a:lvl6pPr>
            <a:lvl7pPr>
              <a:defRPr sz="8959"/>
            </a:lvl7pPr>
            <a:lvl8pPr>
              <a:defRPr sz="8959"/>
            </a:lvl8pPr>
            <a:lvl9pPr>
              <a:defRPr sz="895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10109002" y="36865560"/>
            <a:ext cx="98377375" cy="104279702"/>
          </a:xfrm>
        </p:spPr>
        <p:txBody>
          <a:bodyPr/>
          <a:lstStyle>
            <a:lvl1pPr>
              <a:defRPr sz="13959"/>
            </a:lvl1pPr>
            <a:lvl2pPr>
              <a:defRPr sz="11980"/>
            </a:lvl2pPr>
            <a:lvl3pPr>
              <a:defRPr sz="10000"/>
            </a:lvl3pPr>
            <a:lvl4pPr>
              <a:defRPr sz="8959"/>
            </a:lvl4pPr>
            <a:lvl5pPr>
              <a:defRPr sz="8959"/>
            </a:lvl5pPr>
            <a:lvl6pPr>
              <a:defRPr sz="8959"/>
            </a:lvl6pPr>
            <a:lvl7pPr>
              <a:defRPr sz="8959"/>
            </a:lvl7pPr>
            <a:lvl8pPr>
              <a:defRPr sz="8959"/>
            </a:lvl8pPr>
            <a:lvl9pPr>
              <a:defRPr sz="895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B16A168-4A34-A74F-85A3-76AF365B6EEB}" type="datetimeFigureOut">
              <a:rPr lang="en-US" smtClean="0"/>
              <a:t>4/10/24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3507CD-66A7-B448-9387-A84B48E58556}" type="slidenum">
              <a:rPr lang="en-US" smtClean="0"/>
              <a:t>‹#›</a:t>
            </a:fld>
            <a:endParaRPr lang="en-US"/>
          </a:p>
        </p:txBody>
      </p:sp>
    </p:spTree>
    <p:extLst>
      <p:ext uri="{BB962C8B-B14F-4D97-AF65-F5344CB8AC3E}">
        <p14:creationId xmlns:p14="http://schemas.microsoft.com/office/powerpoint/2010/main" val="25673188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86000" y="1318262"/>
            <a:ext cx="4114800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286000" y="7368542"/>
            <a:ext cx="20200940" cy="3070858"/>
          </a:xfrm>
        </p:spPr>
        <p:txBody>
          <a:bodyPr anchor="b"/>
          <a:lstStyle>
            <a:lvl1pPr marL="0" indent="0">
              <a:buNone/>
              <a:defRPr sz="11980" b="1"/>
            </a:lvl1pPr>
            <a:lvl2pPr marL="2286073" indent="0">
              <a:buNone/>
              <a:defRPr sz="10000" b="1"/>
            </a:lvl2pPr>
            <a:lvl3pPr marL="4572146" indent="0">
              <a:buNone/>
              <a:defRPr sz="8959" b="1"/>
            </a:lvl3pPr>
            <a:lvl4pPr marL="6858219" indent="0">
              <a:buNone/>
              <a:defRPr sz="8021" b="1"/>
            </a:lvl4pPr>
            <a:lvl5pPr marL="9144293" indent="0">
              <a:buNone/>
              <a:defRPr sz="8021" b="1"/>
            </a:lvl5pPr>
            <a:lvl6pPr marL="11430366" indent="0">
              <a:buNone/>
              <a:defRPr sz="8021" b="1"/>
            </a:lvl6pPr>
            <a:lvl7pPr marL="13716439" indent="0">
              <a:buNone/>
              <a:defRPr sz="8021" b="1"/>
            </a:lvl7pPr>
            <a:lvl8pPr marL="16002512" indent="0">
              <a:buNone/>
              <a:defRPr sz="8021" b="1"/>
            </a:lvl8pPr>
            <a:lvl9pPr marL="18288585" indent="0">
              <a:buNone/>
              <a:defRPr sz="8021" b="1"/>
            </a:lvl9pPr>
          </a:lstStyle>
          <a:p>
            <a:pPr lvl="0"/>
            <a:r>
              <a:rPr lang="en-US"/>
              <a:t>Click to edit Master text styles</a:t>
            </a:r>
          </a:p>
        </p:txBody>
      </p:sp>
      <p:sp>
        <p:nvSpPr>
          <p:cNvPr id="4" name="Content Placeholder 3"/>
          <p:cNvSpPr>
            <a:spLocks noGrp="1"/>
          </p:cNvSpPr>
          <p:nvPr>
            <p:ph sz="half" idx="2"/>
          </p:nvPr>
        </p:nvSpPr>
        <p:spPr>
          <a:xfrm>
            <a:off x="2286000" y="10439400"/>
            <a:ext cx="20200940" cy="18966182"/>
          </a:xfrm>
        </p:spPr>
        <p:txBody>
          <a:bodyPr/>
          <a:lstStyle>
            <a:lvl1pPr>
              <a:defRPr sz="11980"/>
            </a:lvl1pPr>
            <a:lvl2pPr>
              <a:defRPr sz="10000"/>
            </a:lvl2pPr>
            <a:lvl3pPr>
              <a:defRPr sz="8959"/>
            </a:lvl3pPr>
            <a:lvl4pPr>
              <a:defRPr sz="8021"/>
            </a:lvl4pPr>
            <a:lvl5pPr>
              <a:defRPr sz="8021"/>
            </a:lvl5pPr>
            <a:lvl6pPr>
              <a:defRPr sz="8021"/>
            </a:lvl6pPr>
            <a:lvl7pPr>
              <a:defRPr sz="8021"/>
            </a:lvl7pPr>
            <a:lvl8pPr>
              <a:defRPr sz="8021"/>
            </a:lvl8pPr>
            <a:lvl9pPr>
              <a:defRPr sz="802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3225127" y="7368542"/>
            <a:ext cx="20208875" cy="3070858"/>
          </a:xfrm>
        </p:spPr>
        <p:txBody>
          <a:bodyPr anchor="b"/>
          <a:lstStyle>
            <a:lvl1pPr marL="0" indent="0">
              <a:buNone/>
              <a:defRPr sz="11980" b="1"/>
            </a:lvl1pPr>
            <a:lvl2pPr marL="2286073" indent="0">
              <a:buNone/>
              <a:defRPr sz="10000" b="1"/>
            </a:lvl2pPr>
            <a:lvl3pPr marL="4572146" indent="0">
              <a:buNone/>
              <a:defRPr sz="8959" b="1"/>
            </a:lvl3pPr>
            <a:lvl4pPr marL="6858219" indent="0">
              <a:buNone/>
              <a:defRPr sz="8021" b="1"/>
            </a:lvl4pPr>
            <a:lvl5pPr marL="9144293" indent="0">
              <a:buNone/>
              <a:defRPr sz="8021" b="1"/>
            </a:lvl5pPr>
            <a:lvl6pPr marL="11430366" indent="0">
              <a:buNone/>
              <a:defRPr sz="8021" b="1"/>
            </a:lvl6pPr>
            <a:lvl7pPr marL="13716439" indent="0">
              <a:buNone/>
              <a:defRPr sz="8021" b="1"/>
            </a:lvl7pPr>
            <a:lvl8pPr marL="16002512" indent="0">
              <a:buNone/>
              <a:defRPr sz="8021" b="1"/>
            </a:lvl8pPr>
            <a:lvl9pPr marL="18288585" indent="0">
              <a:buNone/>
              <a:defRPr sz="8021" b="1"/>
            </a:lvl9pPr>
          </a:lstStyle>
          <a:p>
            <a:pPr lvl="0"/>
            <a:r>
              <a:rPr lang="en-US"/>
              <a:t>Click to edit Master text styles</a:t>
            </a:r>
          </a:p>
        </p:txBody>
      </p:sp>
      <p:sp>
        <p:nvSpPr>
          <p:cNvPr id="6" name="Content Placeholder 5"/>
          <p:cNvSpPr>
            <a:spLocks noGrp="1"/>
          </p:cNvSpPr>
          <p:nvPr>
            <p:ph sz="quarter" idx="4"/>
          </p:nvPr>
        </p:nvSpPr>
        <p:spPr>
          <a:xfrm>
            <a:off x="23225127" y="10439400"/>
            <a:ext cx="20208875" cy="18966182"/>
          </a:xfrm>
        </p:spPr>
        <p:txBody>
          <a:bodyPr/>
          <a:lstStyle>
            <a:lvl1pPr>
              <a:defRPr sz="11980"/>
            </a:lvl1pPr>
            <a:lvl2pPr>
              <a:defRPr sz="10000"/>
            </a:lvl2pPr>
            <a:lvl3pPr>
              <a:defRPr sz="8959"/>
            </a:lvl3pPr>
            <a:lvl4pPr>
              <a:defRPr sz="8021"/>
            </a:lvl4pPr>
            <a:lvl5pPr>
              <a:defRPr sz="8021"/>
            </a:lvl5pPr>
            <a:lvl6pPr>
              <a:defRPr sz="8021"/>
            </a:lvl6pPr>
            <a:lvl7pPr>
              <a:defRPr sz="8021"/>
            </a:lvl7pPr>
            <a:lvl8pPr>
              <a:defRPr sz="8021"/>
            </a:lvl8pPr>
            <a:lvl9pPr>
              <a:defRPr sz="802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B16A168-4A34-A74F-85A3-76AF365B6EEB}" type="datetimeFigureOut">
              <a:rPr lang="en-US" smtClean="0"/>
              <a:t>4/10/24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3507CD-66A7-B448-9387-A84B48E58556}" type="slidenum">
              <a:rPr lang="en-US" smtClean="0"/>
              <a:t>‹#›</a:t>
            </a:fld>
            <a:endParaRPr lang="en-US"/>
          </a:p>
        </p:txBody>
      </p:sp>
    </p:spTree>
    <p:extLst>
      <p:ext uri="{BB962C8B-B14F-4D97-AF65-F5344CB8AC3E}">
        <p14:creationId xmlns:p14="http://schemas.microsoft.com/office/powerpoint/2010/main" val="1491045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B16A168-4A34-A74F-85A3-76AF365B6EEB}" type="datetimeFigureOut">
              <a:rPr lang="en-US" smtClean="0"/>
              <a:t>4/10/24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3507CD-66A7-B448-9387-A84B48E58556}" type="slidenum">
              <a:rPr lang="en-US" smtClean="0"/>
              <a:t>‹#›</a:t>
            </a:fld>
            <a:endParaRPr lang="en-US"/>
          </a:p>
        </p:txBody>
      </p:sp>
    </p:spTree>
    <p:extLst>
      <p:ext uri="{BB962C8B-B14F-4D97-AF65-F5344CB8AC3E}">
        <p14:creationId xmlns:p14="http://schemas.microsoft.com/office/powerpoint/2010/main" val="10713386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16A168-4A34-A74F-85A3-76AF365B6EEB}" type="datetimeFigureOut">
              <a:rPr lang="en-US" smtClean="0"/>
              <a:t>4/10/24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3507CD-66A7-B448-9387-A84B48E58556}" type="slidenum">
              <a:rPr lang="en-US" smtClean="0"/>
              <a:t>‹#›</a:t>
            </a:fld>
            <a:endParaRPr lang="en-US"/>
          </a:p>
        </p:txBody>
      </p:sp>
    </p:spTree>
    <p:extLst>
      <p:ext uri="{BB962C8B-B14F-4D97-AF65-F5344CB8AC3E}">
        <p14:creationId xmlns:p14="http://schemas.microsoft.com/office/powerpoint/2010/main" val="3748642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86003" y="1310640"/>
            <a:ext cx="15041565" cy="5577840"/>
          </a:xfrm>
        </p:spPr>
        <p:txBody>
          <a:bodyPr anchor="b"/>
          <a:lstStyle>
            <a:lvl1pPr algn="l">
              <a:defRPr sz="10000" b="1"/>
            </a:lvl1pPr>
          </a:lstStyle>
          <a:p>
            <a:r>
              <a:rPr lang="en-US"/>
              <a:t>Click to edit Master title style</a:t>
            </a:r>
          </a:p>
        </p:txBody>
      </p:sp>
      <p:sp>
        <p:nvSpPr>
          <p:cNvPr id="3" name="Content Placeholder 2"/>
          <p:cNvSpPr>
            <a:spLocks noGrp="1"/>
          </p:cNvSpPr>
          <p:nvPr>
            <p:ph idx="1"/>
          </p:nvPr>
        </p:nvSpPr>
        <p:spPr>
          <a:xfrm>
            <a:off x="17875250" y="1310643"/>
            <a:ext cx="25558750" cy="28094942"/>
          </a:xfrm>
        </p:spPr>
        <p:txBody>
          <a:bodyPr/>
          <a:lstStyle>
            <a:lvl1pPr>
              <a:defRPr sz="16042"/>
            </a:lvl1pPr>
            <a:lvl2pPr>
              <a:defRPr sz="13959"/>
            </a:lvl2pPr>
            <a:lvl3pPr>
              <a:defRPr sz="11980"/>
            </a:lvl3pPr>
            <a:lvl4pPr>
              <a:defRPr sz="10000"/>
            </a:lvl4pPr>
            <a:lvl5pPr>
              <a:defRPr sz="10000"/>
            </a:lvl5pPr>
            <a:lvl6pPr>
              <a:defRPr sz="10000"/>
            </a:lvl6pPr>
            <a:lvl7pPr>
              <a:defRPr sz="10000"/>
            </a:lvl7pPr>
            <a:lvl8pPr>
              <a:defRPr sz="10000"/>
            </a:lvl8pPr>
            <a:lvl9pPr>
              <a:defRPr sz="10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286003" y="6888483"/>
            <a:ext cx="15041565" cy="22517102"/>
          </a:xfrm>
        </p:spPr>
        <p:txBody>
          <a:bodyPr/>
          <a:lstStyle>
            <a:lvl1pPr marL="0" indent="0">
              <a:buNone/>
              <a:defRPr sz="6979"/>
            </a:lvl1pPr>
            <a:lvl2pPr marL="2286073" indent="0">
              <a:buNone/>
              <a:defRPr sz="6042"/>
            </a:lvl2pPr>
            <a:lvl3pPr marL="4572146" indent="0">
              <a:buNone/>
              <a:defRPr sz="5000"/>
            </a:lvl3pPr>
            <a:lvl4pPr marL="6858219" indent="0">
              <a:buNone/>
              <a:defRPr sz="4479"/>
            </a:lvl4pPr>
            <a:lvl5pPr marL="9144293" indent="0">
              <a:buNone/>
              <a:defRPr sz="4479"/>
            </a:lvl5pPr>
            <a:lvl6pPr marL="11430366" indent="0">
              <a:buNone/>
              <a:defRPr sz="4479"/>
            </a:lvl6pPr>
            <a:lvl7pPr marL="13716439" indent="0">
              <a:buNone/>
              <a:defRPr sz="4479"/>
            </a:lvl7pPr>
            <a:lvl8pPr marL="16002512" indent="0">
              <a:buNone/>
              <a:defRPr sz="4479"/>
            </a:lvl8pPr>
            <a:lvl9pPr marL="18288585" indent="0">
              <a:buNone/>
              <a:defRPr sz="4479"/>
            </a:lvl9pPr>
          </a:lstStyle>
          <a:p>
            <a:pPr lvl="0"/>
            <a:r>
              <a:rPr lang="en-US"/>
              <a:t>Click to edit Master text styles</a:t>
            </a:r>
          </a:p>
        </p:txBody>
      </p:sp>
      <p:sp>
        <p:nvSpPr>
          <p:cNvPr id="5" name="Date Placeholder 4"/>
          <p:cNvSpPr>
            <a:spLocks noGrp="1"/>
          </p:cNvSpPr>
          <p:nvPr>
            <p:ph type="dt" sz="half" idx="10"/>
          </p:nvPr>
        </p:nvSpPr>
        <p:spPr/>
        <p:txBody>
          <a:bodyPr/>
          <a:lstStyle/>
          <a:p>
            <a:fld id="{BB16A168-4A34-A74F-85A3-76AF365B6EEB}" type="datetimeFigureOut">
              <a:rPr lang="en-US" smtClean="0"/>
              <a:t>4/10/24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3507CD-66A7-B448-9387-A84B48E58556}" type="slidenum">
              <a:rPr lang="en-US" smtClean="0"/>
              <a:t>‹#›</a:t>
            </a:fld>
            <a:endParaRPr lang="en-US"/>
          </a:p>
        </p:txBody>
      </p:sp>
    </p:spTree>
    <p:extLst>
      <p:ext uri="{BB962C8B-B14F-4D97-AF65-F5344CB8AC3E}">
        <p14:creationId xmlns:p14="http://schemas.microsoft.com/office/powerpoint/2010/main" val="3031332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61440" y="23042880"/>
            <a:ext cx="27432000" cy="2720342"/>
          </a:xfrm>
        </p:spPr>
        <p:txBody>
          <a:bodyPr anchor="b"/>
          <a:lstStyle>
            <a:lvl1pPr algn="l">
              <a:defRPr sz="10000" b="1"/>
            </a:lvl1pPr>
          </a:lstStyle>
          <a:p>
            <a:r>
              <a:rPr lang="en-US"/>
              <a:t>Click to edit Master title style</a:t>
            </a:r>
          </a:p>
        </p:txBody>
      </p:sp>
      <p:sp>
        <p:nvSpPr>
          <p:cNvPr id="3" name="Picture Placeholder 2"/>
          <p:cNvSpPr>
            <a:spLocks noGrp="1"/>
          </p:cNvSpPr>
          <p:nvPr>
            <p:ph type="pic" idx="1"/>
          </p:nvPr>
        </p:nvSpPr>
        <p:spPr>
          <a:xfrm>
            <a:off x="8961440" y="2941320"/>
            <a:ext cx="27432000" cy="19751040"/>
          </a:xfrm>
        </p:spPr>
        <p:txBody>
          <a:bodyPr/>
          <a:lstStyle>
            <a:lvl1pPr marL="0" indent="0">
              <a:buNone/>
              <a:defRPr sz="16042"/>
            </a:lvl1pPr>
            <a:lvl2pPr marL="2286073" indent="0">
              <a:buNone/>
              <a:defRPr sz="13959"/>
            </a:lvl2pPr>
            <a:lvl3pPr marL="4572146" indent="0">
              <a:buNone/>
              <a:defRPr sz="11980"/>
            </a:lvl3pPr>
            <a:lvl4pPr marL="6858219" indent="0">
              <a:buNone/>
              <a:defRPr sz="10000"/>
            </a:lvl4pPr>
            <a:lvl5pPr marL="9144293" indent="0">
              <a:buNone/>
              <a:defRPr sz="10000"/>
            </a:lvl5pPr>
            <a:lvl6pPr marL="11430366" indent="0">
              <a:buNone/>
              <a:defRPr sz="10000"/>
            </a:lvl6pPr>
            <a:lvl7pPr marL="13716439" indent="0">
              <a:buNone/>
              <a:defRPr sz="10000"/>
            </a:lvl7pPr>
            <a:lvl8pPr marL="16002512" indent="0">
              <a:buNone/>
              <a:defRPr sz="10000"/>
            </a:lvl8pPr>
            <a:lvl9pPr marL="18288585" indent="0">
              <a:buNone/>
              <a:defRPr sz="10000"/>
            </a:lvl9pPr>
          </a:lstStyle>
          <a:p>
            <a:endParaRPr lang="en-US"/>
          </a:p>
        </p:txBody>
      </p:sp>
      <p:sp>
        <p:nvSpPr>
          <p:cNvPr id="4" name="Text Placeholder 3"/>
          <p:cNvSpPr>
            <a:spLocks noGrp="1"/>
          </p:cNvSpPr>
          <p:nvPr>
            <p:ph type="body" sz="half" idx="2"/>
          </p:nvPr>
        </p:nvSpPr>
        <p:spPr>
          <a:xfrm>
            <a:off x="8961440" y="25763222"/>
            <a:ext cx="27432000" cy="3863338"/>
          </a:xfrm>
        </p:spPr>
        <p:txBody>
          <a:bodyPr/>
          <a:lstStyle>
            <a:lvl1pPr marL="0" indent="0">
              <a:buNone/>
              <a:defRPr sz="6979"/>
            </a:lvl1pPr>
            <a:lvl2pPr marL="2286073" indent="0">
              <a:buNone/>
              <a:defRPr sz="6042"/>
            </a:lvl2pPr>
            <a:lvl3pPr marL="4572146" indent="0">
              <a:buNone/>
              <a:defRPr sz="5000"/>
            </a:lvl3pPr>
            <a:lvl4pPr marL="6858219" indent="0">
              <a:buNone/>
              <a:defRPr sz="4479"/>
            </a:lvl4pPr>
            <a:lvl5pPr marL="9144293" indent="0">
              <a:buNone/>
              <a:defRPr sz="4479"/>
            </a:lvl5pPr>
            <a:lvl6pPr marL="11430366" indent="0">
              <a:buNone/>
              <a:defRPr sz="4479"/>
            </a:lvl6pPr>
            <a:lvl7pPr marL="13716439" indent="0">
              <a:buNone/>
              <a:defRPr sz="4479"/>
            </a:lvl7pPr>
            <a:lvl8pPr marL="16002512" indent="0">
              <a:buNone/>
              <a:defRPr sz="4479"/>
            </a:lvl8pPr>
            <a:lvl9pPr marL="18288585" indent="0">
              <a:buNone/>
              <a:defRPr sz="4479"/>
            </a:lvl9pPr>
          </a:lstStyle>
          <a:p>
            <a:pPr lvl="0"/>
            <a:r>
              <a:rPr lang="en-US"/>
              <a:t>Click to edit Master text styles</a:t>
            </a:r>
          </a:p>
        </p:txBody>
      </p:sp>
      <p:sp>
        <p:nvSpPr>
          <p:cNvPr id="5" name="Date Placeholder 4"/>
          <p:cNvSpPr>
            <a:spLocks noGrp="1"/>
          </p:cNvSpPr>
          <p:nvPr>
            <p:ph type="dt" sz="half" idx="10"/>
          </p:nvPr>
        </p:nvSpPr>
        <p:spPr/>
        <p:txBody>
          <a:bodyPr/>
          <a:lstStyle/>
          <a:p>
            <a:fld id="{BB16A168-4A34-A74F-85A3-76AF365B6EEB}" type="datetimeFigureOut">
              <a:rPr lang="en-US" smtClean="0"/>
              <a:t>4/10/24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3507CD-66A7-B448-9387-A84B48E58556}" type="slidenum">
              <a:rPr lang="en-US" smtClean="0"/>
              <a:t>‹#›</a:t>
            </a:fld>
            <a:endParaRPr lang="en-US"/>
          </a:p>
        </p:txBody>
      </p:sp>
    </p:spTree>
    <p:extLst>
      <p:ext uri="{BB962C8B-B14F-4D97-AF65-F5344CB8AC3E}">
        <p14:creationId xmlns:p14="http://schemas.microsoft.com/office/powerpoint/2010/main" val="2251907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86000" y="1318262"/>
            <a:ext cx="41148000" cy="5486400"/>
          </a:xfrm>
          <a:prstGeom prst="rect">
            <a:avLst/>
          </a:prstGeom>
        </p:spPr>
        <p:txBody>
          <a:bodyPr vert="horz" lIns="438912" tIns="219456" rIns="438912" bIns="219456" rtlCol="0" anchor="ctr">
            <a:normAutofit/>
          </a:bodyPr>
          <a:lstStyle/>
          <a:p>
            <a:r>
              <a:rPr lang="en-US"/>
              <a:t>Click to edit Master title style</a:t>
            </a:r>
          </a:p>
        </p:txBody>
      </p:sp>
      <p:sp>
        <p:nvSpPr>
          <p:cNvPr id="3" name="Text Placeholder 2"/>
          <p:cNvSpPr>
            <a:spLocks noGrp="1"/>
          </p:cNvSpPr>
          <p:nvPr>
            <p:ph type="body" idx="1"/>
          </p:nvPr>
        </p:nvSpPr>
        <p:spPr>
          <a:xfrm>
            <a:off x="2286000" y="7680963"/>
            <a:ext cx="41148000" cy="21724622"/>
          </a:xfrm>
          <a:prstGeom prst="rect">
            <a:avLst/>
          </a:prstGeom>
        </p:spPr>
        <p:txBody>
          <a:bodyPr vert="horz" lIns="438912" tIns="219456" rIns="438912" bIns="21945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286000" y="30510482"/>
            <a:ext cx="10668000" cy="1752600"/>
          </a:xfrm>
          <a:prstGeom prst="rect">
            <a:avLst/>
          </a:prstGeom>
        </p:spPr>
        <p:txBody>
          <a:bodyPr vert="horz" lIns="438912" tIns="219456" rIns="438912" bIns="219456" rtlCol="0" anchor="ctr"/>
          <a:lstStyle>
            <a:lvl1pPr algn="l">
              <a:defRPr sz="6042">
                <a:solidFill>
                  <a:schemeClr val="tx1">
                    <a:tint val="75000"/>
                  </a:schemeClr>
                </a:solidFill>
              </a:defRPr>
            </a:lvl1pPr>
          </a:lstStyle>
          <a:p>
            <a:fld id="{BB16A168-4A34-A74F-85A3-76AF365B6EEB}" type="datetimeFigureOut">
              <a:rPr lang="en-US" smtClean="0"/>
              <a:t>4/10/24</a:t>
            </a:fld>
            <a:endParaRPr lang="en-US"/>
          </a:p>
        </p:txBody>
      </p:sp>
      <p:sp>
        <p:nvSpPr>
          <p:cNvPr id="5" name="Footer Placeholder 4"/>
          <p:cNvSpPr>
            <a:spLocks noGrp="1"/>
          </p:cNvSpPr>
          <p:nvPr>
            <p:ph type="ftr" sz="quarter" idx="3"/>
          </p:nvPr>
        </p:nvSpPr>
        <p:spPr>
          <a:xfrm>
            <a:off x="15621000" y="30510482"/>
            <a:ext cx="14478000" cy="1752600"/>
          </a:xfrm>
          <a:prstGeom prst="rect">
            <a:avLst/>
          </a:prstGeom>
        </p:spPr>
        <p:txBody>
          <a:bodyPr vert="horz" lIns="438912" tIns="219456" rIns="438912" bIns="219456" rtlCol="0" anchor="ctr"/>
          <a:lstStyle>
            <a:lvl1pPr algn="ctr">
              <a:defRPr sz="604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2766000" y="30510482"/>
            <a:ext cx="10668000" cy="1752600"/>
          </a:xfrm>
          <a:prstGeom prst="rect">
            <a:avLst/>
          </a:prstGeom>
        </p:spPr>
        <p:txBody>
          <a:bodyPr vert="horz" lIns="438912" tIns="219456" rIns="438912" bIns="219456" rtlCol="0" anchor="ctr"/>
          <a:lstStyle>
            <a:lvl1pPr algn="r">
              <a:defRPr sz="6042">
                <a:solidFill>
                  <a:schemeClr val="tx1">
                    <a:tint val="75000"/>
                  </a:schemeClr>
                </a:solidFill>
              </a:defRPr>
            </a:lvl1pPr>
          </a:lstStyle>
          <a:p>
            <a:fld id="{4E3507CD-66A7-B448-9387-A84B48E58556}" type="slidenum">
              <a:rPr lang="en-US" smtClean="0"/>
              <a:t>‹#›</a:t>
            </a:fld>
            <a:endParaRPr lang="en-US"/>
          </a:p>
        </p:txBody>
      </p:sp>
    </p:spTree>
    <p:extLst>
      <p:ext uri="{BB962C8B-B14F-4D97-AF65-F5344CB8AC3E}">
        <p14:creationId xmlns:p14="http://schemas.microsoft.com/office/powerpoint/2010/main" val="9926793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286073" rtl="0" eaLnBrk="1" latinLnBrk="0" hangingPunct="1">
        <a:spcBef>
          <a:spcPct val="0"/>
        </a:spcBef>
        <a:buNone/>
        <a:defRPr sz="21980" kern="1200">
          <a:solidFill>
            <a:schemeClr val="tx1"/>
          </a:solidFill>
          <a:latin typeface="+mj-lt"/>
          <a:ea typeface="+mj-ea"/>
          <a:cs typeface="+mj-cs"/>
        </a:defRPr>
      </a:lvl1pPr>
    </p:titleStyle>
    <p:bodyStyle>
      <a:lvl1pPr marL="1714555" indent="-1714555" algn="l" defTabSz="2286073" rtl="0" eaLnBrk="1" latinLnBrk="0" hangingPunct="1">
        <a:spcBef>
          <a:spcPct val="20000"/>
        </a:spcBef>
        <a:buFont typeface="Arial"/>
        <a:buChar char="•"/>
        <a:defRPr sz="16042" kern="1200">
          <a:solidFill>
            <a:schemeClr val="tx1"/>
          </a:solidFill>
          <a:latin typeface="+mn-lt"/>
          <a:ea typeface="+mn-ea"/>
          <a:cs typeface="+mn-cs"/>
        </a:defRPr>
      </a:lvl1pPr>
      <a:lvl2pPr marL="3714869" indent="-1428796" algn="l" defTabSz="2286073" rtl="0" eaLnBrk="1" latinLnBrk="0" hangingPunct="1">
        <a:spcBef>
          <a:spcPct val="20000"/>
        </a:spcBef>
        <a:buFont typeface="Arial"/>
        <a:buChar char="–"/>
        <a:defRPr sz="13959" kern="1200">
          <a:solidFill>
            <a:schemeClr val="tx1"/>
          </a:solidFill>
          <a:latin typeface="+mn-lt"/>
          <a:ea typeface="+mn-ea"/>
          <a:cs typeface="+mn-cs"/>
        </a:defRPr>
      </a:lvl2pPr>
      <a:lvl3pPr marL="5715183" indent="-1143037" algn="l" defTabSz="2286073" rtl="0" eaLnBrk="1" latinLnBrk="0" hangingPunct="1">
        <a:spcBef>
          <a:spcPct val="20000"/>
        </a:spcBef>
        <a:buFont typeface="Arial"/>
        <a:buChar char="•"/>
        <a:defRPr sz="11980" kern="1200">
          <a:solidFill>
            <a:schemeClr val="tx1"/>
          </a:solidFill>
          <a:latin typeface="+mn-lt"/>
          <a:ea typeface="+mn-ea"/>
          <a:cs typeface="+mn-cs"/>
        </a:defRPr>
      </a:lvl3pPr>
      <a:lvl4pPr marL="8001256" indent="-1143037" algn="l" defTabSz="2286073" rtl="0" eaLnBrk="1" latinLnBrk="0" hangingPunct="1">
        <a:spcBef>
          <a:spcPct val="20000"/>
        </a:spcBef>
        <a:buFont typeface="Arial"/>
        <a:buChar char="–"/>
        <a:defRPr sz="10000" kern="1200">
          <a:solidFill>
            <a:schemeClr val="tx1"/>
          </a:solidFill>
          <a:latin typeface="+mn-lt"/>
          <a:ea typeface="+mn-ea"/>
          <a:cs typeface="+mn-cs"/>
        </a:defRPr>
      </a:lvl4pPr>
      <a:lvl5pPr marL="10287329" indent="-1143037" algn="l" defTabSz="2286073" rtl="0" eaLnBrk="1" latinLnBrk="0" hangingPunct="1">
        <a:spcBef>
          <a:spcPct val="20000"/>
        </a:spcBef>
        <a:buFont typeface="Arial"/>
        <a:buChar char="»"/>
        <a:defRPr sz="10000" kern="1200">
          <a:solidFill>
            <a:schemeClr val="tx1"/>
          </a:solidFill>
          <a:latin typeface="+mn-lt"/>
          <a:ea typeface="+mn-ea"/>
          <a:cs typeface="+mn-cs"/>
        </a:defRPr>
      </a:lvl5pPr>
      <a:lvl6pPr marL="12573402" indent="-1143037" algn="l" defTabSz="2286073" rtl="0" eaLnBrk="1" latinLnBrk="0" hangingPunct="1">
        <a:spcBef>
          <a:spcPct val="20000"/>
        </a:spcBef>
        <a:buFont typeface="Arial"/>
        <a:buChar char="•"/>
        <a:defRPr sz="10000" kern="1200">
          <a:solidFill>
            <a:schemeClr val="tx1"/>
          </a:solidFill>
          <a:latin typeface="+mn-lt"/>
          <a:ea typeface="+mn-ea"/>
          <a:cs typeface="+mn-cs"/>
        </a:defRPr>
      </a:lvl6pPr>
      <a:lvl7pPr marL="14859475" indent="-1143037" algn="l" defTabSz="2286073" rtl="0" eaLnBrk="1" latinLnBrk="0" hangingPunct="1">
        <a:spcBef>
          <a:spcPct val="20000"/>
        </a:spcBef>
        <a:buFont typeface="Arial"/>
        <a:buChar char="•"/>
        <a:defRPr sz="10000" kern="1200">
          <a:solidFill>
            <a:schemeClr val="tx1"/>
          </a:solidFill>
          <a:latin typeface="+mn-lt"/>
          <a:ea typeface="+mn-ea"/>
          <a:cs typeface="+mn-cs"/>
        </a:defRPr>
      </a:lvl7pPr>
      <a:lvl8pPr marL="17145549" indent="-1143037" algn="l" defTabSz="2286073" rtl="0" eaLnBrk="1" latinLnBrk="0" hangingPunct="1">
        <a:spcBef>
          <a:spcPct val="20000"/>
        </a:spcBef>
        <a:buFont typeface="Arial"/>
        <a:buChar char="•"/>
        <a:defRPr sz="10000" kern="1200">
          <a:solidFill>
            <a:schemeClr val="tx1"/>
          </a:solidFill>
          <a:latin typeface="+mn-lt"/>
          <a:ea typeface="+mn-ea"/>
          <a:cs typeface="+mn-cs"/>
        </a:defRPr>
      </a:lvl8pPr>
      <a:lvl9pPr marL="19431622" indent="-1143037" algn="l" defTabSz="2286073" rtl="0" eaLnBrk="1" latinLnBrk="0" hangingPunct="1">
        <a:spcBef>
          <a:spcPct val="20000"/>
        </a:spcBef>
        <a:buFont typeface="Arial"/>
        <a:buChar char="•"/>
        <a:defRPr sz="10000" kern="1200">
          <a:solidFill>
            <a:schemeClr val="tx1"/>
          </a:solidFill>
          <a:latin typeface="+mn-lt"/>
          <a:ea typeface="+mn-ea"/>
          <a:cs typeface="+mn-cs"/>
        </a:defRPr>
      </a:lvl9pPr>
    </p:bodyStyle>
    <p:otherStyle>
      <a:defPPr>
        <a:defRPr lang="en-US"/>
      </a:defPPr>
      <a:lvl1pPr marL="0" algn="l" defTabSz="2286073" rtl="0" eaLnBrk="1" latinLnBrk="0" hangingPunct="1">
        <a:defRPr sz="8959" kern="1200">
          <a:solidFill>
            <a:schemeClr val="tx1"/>
          </a:solidFill>
          <a:latin typeface="+mn-lt"/>
          <a:ea typeface="+mn-ea"/>
          <a:cs typeface="+mn-cs"/>
        </a:defRPr>
      </a:lvl1pPr>
      <a:lvl2pPr marL="2286073" algn="l" defTabSz="2286073" rtl="0" eaLnBrk="1" latinLnBrk="0" hangingPunct="1">
        <a:defRPr sz="8959" kern="1200">
          <a:solidFill>
            <a:schemeClr val="tx1"/>
          </a:solidFill>
          <a:latin typeface="+mn-lt"/>
          <a:ea typeface="+mn-ea"/>
          <a:cs typeface="+mn-cs"/>
        </a:defRPr>
      </a:lvl2pPr>
      <a:lvl3pPr marL="4572146" algn="l" defTabSz="2286073" rtl="0" eaLnBrk="1" latinLnBrk="0" hangingPunct="1">
        <a:defRPr sz="8959" kern="1200">
          <a:solidFill>
            <a:schemeClr val="tx1"/>
          </a:solidFill>
          <a:latin typeface="+mn-lt"/>
          <a:ea typeface="+mn-ea"/>
          <a:cs typeface="+mn-cs"/>
        </a:defRPr>
      </a:lvl3pPr>
      <a:lvl4pPr marL="6858219" algn="l" defTabSz="2286073" rtl="0" eaLnBrk="1" latinLnBrk="0" hangingPunct="1">
        <a:defRPr sz="8959" kern="1200">
          <a:solidFill>
            <a:schemeClr val="tx1"/>
          </a:solidFill>
          <a:latin typeface="+mn-lt"/>
          <a:ea typeface="+mn-ea"/>
          <a:cs typeface="+mn-cs"/>
        </a:defRPr>
      </a:lvl4pPr>
      <a:lvl5pPr marL="9144293" algn="l" defTabSz="2286073" rtl="0" eaLnBrk="1" latinLnBrk="0" hangingPunct="1">
        <a:defRPr sz="8959" kern="1200">
          <a:solidFill>
            <a:schemeClr val="tx1"/>
          </a:solidFill>
          <a:latin typeface="+mn-lt"/>
          <a:ea typeface="+mn-ea"/>
          <a:cs typeface="+mn-cs"/>
        </a:defRPr>
      </a:lvl5pPr>
      <a:lvl6pPr marL="11430366" algn="l" defTabSz="2286073" rtl="0" eaLnBrk="1" latinLnBrk="0" hangingPunct="1">
        <a:defRPr sz="8959" kern="1200">
          <a:solidFill>
            <a:schemeClr val="tx1"/>
          </a:solidFill>
          <a:latin typeface="+mn-lt"/>
          <a:ea typeface="+mn-ea"/>
          <a:cs typeface="+mn-cs"/>
        </a:defRPr>
      </a:lvl6pPr>
      <a:lvl7pPr marL="13716439" algn="l" defTabSz="2286073" rtl="0" eaLnBrk="1" latinLnBrk="0" hangingPunct="1">
        <a:defRPr sz="8959" kern="1200">
          <a:solidFill>
            <a:schemeClr val="tx1"/>
          </a:solidFill>
          <a:latin typeface="+mn-lt"/>
          <a:ea typeface="+mn-ea"/>
          <a:cs typeface="+mn-cs"/>
        </a:defRPr>
      </a:lvl7pPr>
      <a:lvl8pPr marL="16002512" algn="l" defTabSz="2286073" rtl="0" eaLnBrk="1" latinLnBrk="0" hangingPunct="1">
        <a:defRPr sz="8959" kern="1200">
          <a:solidFill>
            <a:schemeClr val="tx1"/>
          </a:solidFill>
          <a:latin typeface="+mn-lt"/>
          <a:ea typeface="+mn-ea"/>
          <a:cs typeface="+mn-cs"/>
        </a:defRPr>
      </a:lvl8pPr>
      <a:lvl9pPr marL="18288585" algn="l" defTabSz="2286073" rtl="0" eaLnBrk="1" latinLnBrk="0" hangingPunct="1">
        <a:defRPr sz="895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083FBCB-6C46-E441-AEC0-545C7602D26E}"/>
              </a:ext>
            </a:extLst>
          </p:cNvPr>
          <p:cNvSpPr/>
          <p:nvPr/>
        </p:nvSpPr>
        <p:spPr>
          <a:xfrm>
            <a:off x="8361404" y="22466406"/>
            <a:ext cx="26007453" cy="1018529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476250" tIns="476250" rIns="476250" bIns="476250" rtlCol="0" anchor="t" anchorCtr="0"/>
          <a:lstStyle/>
          <a:p>
            <a:r>
              <a:rPr lang="en-US" sz="3750" dirty="0">
                <a:latin typeface="Franklin Gothic Medium" panose="020B0603020102020204" pitchFamily="34" charset="0"/>
              </a:rPr>
              <a:t>Potential Mediator</a:t>
            </a:r>
          </a:p>
        </p:txBody>
      </p:sp>
      <p:sp>
        <p:nvSpPr>
          <p:cNvPr id="8" name="Rectangle 7">
            <a:extLst>
              <a:ext uri="{FF2B5EF4-FFF2-40B4-BE49-F238E27FC236}">
                <a16:creationId xmlns:a16="http://schemas.microsoft.com/office/drawing/2014/main" id="{B9631C22-3EDD-C249-8361-6AAF51639AFB}"/>
              </a:ext>
            </a:extLst>
          </p:cNvPr>
          <p:cNvSpPr/>
          <p:nvPr/>
        </p:nvSpPr>
        <p:spPr>
          <a:xfrm>
            <a:off x="8092448" y="8706132"/>
            <a:ext cx="26287834" cy="13529044"/>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476250" tIns="476250" rIns="476250" bIns="476250" rtlCol="0" anchor="t" anchorCtr="0"/>
          <a:lstStyle/>
          <a:p>
            <a:r>
              <a:rPr lang="en-US" sz="3750" b="1" dirty="0">
                <a:solidFill>
                  <a:srgbClr val="D72C19"/>
                </a:solidFill>
                <a:latin typeface="Franklin Gothic Medium" panose="020B0603020102020204" pitchFamily="34" charset="0"/>
              </a:rPr>
              <a:t>IV: </a:t>
            </a:r>
            <a:r>
              <a:rPr lang="en-US" sz="3750" dirty="0">
                <a:solidFill>
                  <a:schemeClr val="tx1"/>
                </a:solidFill>
                <a:latin typeface="Franklin Gothic Medium" panose="020B0603020102020204" pitchFamily="34" charset="0"/>
              </a:rPr>
              <a:t>Religious Identity (Christian, Muslim, Control; between subjects)</a:t>
            </a:r>
          </a:p>
          <a:p>
            <a:r>
              <a:rPr lang="en-US" sz="3750" b="1" dirty="0">
                <a:solidFill>
                  <a:srgbClr val="D72C19"/>
                </a:solidFill>
                <a:latin typeface="Franklin Gothic Medium" panose="020B0603020102020204" pitchFamily="34" charset="0"/>
              </a:rPr>
              <a:t>PARTICIPANTS: </a:t>
            </a:r>
            <a:r>
              <a:rPr lang="en-US" sz="3750" dirty="0">
                <a:solidFill>
                  <a:schemeClr val="tx1"/>
                </a:solidFill>
                <a:latin typeface="Franklin Gothic Medium" panose="020B0603020102020204" pitchFamily="34" charset="0"/>
              </a:rPr>
              <a:t>107 non-MENA POC (26 Asian American, 37 Black/African American, 18 Latino/Hispanic, 26 Multiracial; M</a:t>
            </a:r>
            <a:r>
              <a:rPr lang="en-US" sz="3750" baseline="-25000" dirty="0">
                <a:solidFill>
                  <a:schemeClr val="tx1"/>
                </a:solidFill>
                <a:latin typeface="Franklin Gothic Medium" panose="020B0603020102020204" pitchFamily="34" charset="0"/>
              </a:rPr>
              <a:t>age</a:t>
            </a:r>
            <a:r>
              <a:rPr lang="en-US" sz="3750" dirty="0">
                <a:solidFill>
                  <a:schemeClr val="tx1"/>
                </a:solidFill>
                <a:latin typeface="Franklin Gothic Medium" panose="020B0603020102020204" pitchFamily="34" charset="0"/>
              </a:rPr>
              <a:t>= 35.05, 49.5% Male)</a:t>
            </a:r>
          </a:p>
          <a:p>
            <a:r>
              <a:rPr lang="en-US" sz="3750" b="1" dirty="0">
                <a:solidFill>
                  <a:srgbClr val="D72C19"/>
                </a:solidFill>
                <a:latin typeface="Franklin Gothic Medium" panose="020B0603020102020204" pitchFamily="34" charset="0"/>
              </a:rPr>
              <a:t>PROCEDURE: </a:t>
            </a:r>
            <a:r>
              <a:rPr lang="en-US" sz="3750" dirty="0">
                <a:solidFill>
                  <a:schemeClr val="tx1"/>
                </a:solidFill>
                <a:latin typeface="Franklin Gothic Medium" panose="020B0603020102020204" pitchFamily="34" charset="0"/>
              </a:rPr>
              <a:t>Participants were randomly assigned to view a set of six MENA American profiles.</a:t>
            </a:r>
          </a:p>
        </p:txBody>
      </p:sp>
      <p:sp>
        <p:nvSpPr>
          <p:cNvPr id="10" name="Rectangle 9">
            <a:extLst>
              <a:ext uri="{FF2B5EF4-FFF2-40B4-BE49-F238E27FC236}">
                <a16:creationId xmlns:a16="http://schemas.microsoft.com/office/drawing/2014/main" id="{1358D32E-ED74-A049-9E21-276051DCE880}"/>
              </a:ext>
            </a:extLst>
          </p:cNvPr>
          <p:cNvSpPr/>
          <p:nvPr/>
        </p:nvSpPr>
        <p:spPr>
          <a:xfrm>
            <a:off x="34323105" y="8751550"/>
            <a:ext cx="10619426" cy="12957126"/>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476250" tIns="476250" rIns="476250" bIns="476250" rtlCol="0" anchor="t" anchorCtr="0"/>
          <a:lstStyle/>
          <a:p>
            <a:r>
              <a:rPr lang="en-US" sz="4167" b="1" dirty="0">
                <a:solidFill>
                  <a:srgbClr val="D72C19"/>
                </a:solidFill>
                <a:latin typeface="Franklin Gothic Medium" panose="020B0603020102020204" pitchFamily="34" charset="0"/>
              </a:rPr>
              <a:t>SUMMARY</a:t>
            </a:r>
            <a:endParaRPr lang="en-US" sz="4167" b="1" dirty="0">
              <a:solidFill>
                <a:schemeClr val="tx1">
                  <a:lumMod val="85000"/>
                  <a:lumOff val="15000"/>
                </a:schemeClr>
              </a:solidFill>
              <a:latin typeface="Franklin Gothic Medium" panose="020B0603020102020204" pitchFamily="34" charset="0"/>
            </a:endParaRPr>
          </a:p>
          <a:p>
            <a:pPr marL="595332" indent="-595332">
              <a:buFont typeface="Arial" panose="020B0604020202020204" pitchFamily="34" charset="0"/>
              <a:buChar char="•"/>
            </a:pPr>
            <a:r>
              <a:rPr lang="en-US" sz="3958" dirty="0">
                <a:solidFill>
                  <a:schemeClr val="tx1">
                    <a:lumMod val="85000"/>
                    <a:lumOff val="15000"/>
                  </a:schemeClr>
                </a:solidFill>
                <a:latin typeface="Franklin Gothic Medium" panose="020B0603020102020204" pitchFamily="34" charset="0"/>
              </a:rPr>
              <a:t>Christian and Muslim MENA Americans are viewed equally as People of Color (POC).</a:t>
            </a:r>
          </a:p>
          <a:p>
            <a:pPr marL="595332" indent="-595332">
              <a:buFont typeface="Arial" panose="020B0604020202020204" pitchFamily="34" charset="0"/>
              <a:buChar char="•"/>
            </a:pPr>
            <a:r>
              <a:rPr lang="en-US" sz="3958" dirty="0">
                <a:solidFill>
                  <a:schemeClr val="tx1">
                    <a:lumMod val="85000"/>
                    <a:lumOff val="15000"/>
                  </a:schemeClr>
                </a:solidFill>
                <a:latin typeface="Franklin Gothic Medium" panose="020B0603020102020204" pitchFamily="34" charset="0"/>
              </a:rPr>
              <a:t>Religious identity did not have an affect on POC Prototypicality or Perceived Racial Discrimination of MENA Americans.</a:t>
            </a:r>
          </a:p>
          <a:p>
            <a:r>
              <a:rPr lang="en-US" sz="4167" b="1" dirty="0">
                <a:solidFill>
                  <a:srgbClr val="D72C19"/>
                </a:solidFill>
                <a:latin typeface="Franklin Gothic Medium" panose="020B0603020102020204" pitchFamily="34" charset="0"/>
              </a:rPr>
              <a:t>FUTURE DIRECTIONS</a:t>
            </a:r>
            <a:endParaRPr lang="en-US" sz="4167" b="1" dirty="0">
              <a:solidFill>
                <a:schemeClr val="tx1">
                  <a:lumMod val="85000"/>
                  <a:lumOff val="15000"/>
                </a:schemeClr>
              </a:solidFill>
              <a:latin typeface="Franklin Gothic Medium" panose="020B0603020102020204" pitchFamily="34" charset="0"/>
            </a:endParaRPr>
          </a:p>
          <a:p>
            <a:pPr marL="595332" indent="-595332">
              <a:buFont typeface="Arial" panose="020B0604020202020204" pitchFamily="34" charset="0"/>
              <a:buChar char="•"/>
            </a:pPr>
            <a:r>
              <a:rPr lang="en-US" sz="3958" dirty="0">
                <a:solidFill>
                  <a:schemeClr val="tx1">
                    <a:lumMod val="85000"/>
                    <a:lumOff val="15000"/>
                  </a:schemeClr>
                </a:solidFill>
                <a:latin typeface="Franklin Gothic Medium" panose="020B0603020102020204" pitchFamily="34" charset="0"/>
              </a:rPr>
              <a:t>Limited sample size makes it difficult to identify patterns within the racial groups of the participants. </a:t>
            </a:r>
          </a:p>
          <a:p>
            <a:pPr marL="595332" indent="-595332">
              <a:buFont typeface="Arial" panose="020B0604020202020204" pitchFamily="34" charset="0"/>
              <a:buChar char="•"/>
            </a:pPr>
            <a:r>
              <a:rPr lang="en-US" sz="3958" dirty="0">
                <a:solidFill>
                  <a:schemeClr val="tx1">
                    <a:lumMod val="85000"/>
                    <a:lumOff val="15000"/>
                  </a:schemeClr>
                </a:solidFill>
                <a:latin typeface="Franklin Gothic Medium" panose="020B0603020102020204" pitchFamily="34" charset="0"/>
              </a:rPr>
              <a:t>Future research may explore how White Americans racially categorize Christian and Muslim MENA Americans, as White Americans may be more impacted by religious information than POC when it comes to racial categorization. </a:t>
            </a:r>
          </a:p>
        </p:txBody>
      </p:sp>
      <p:sp>
        <p:nvSpPr>
          <p:cNvPr id="11" name="Rectangle 10">
            <a:extLst>
              <a:ext uri="{FF2B5EF4-FFF2-40B4-BE49-F238E27FC236}">
                <a16:creationId xmlns:a16="http://schemas.microsoft.com/office/drawing/2014/main" id="{2DDC05B2-B2DC-924F-B8F8-EF5EF7C3E475}"/>
              </a:ext>
            </a:extLst>
          </p:cNvPr>
          <p:cNvSpPr/>
          <p:nvPr/>
        </p:nvSpPr>
        <p:spPr>
          <a:xfrm>
            <a:off x="34368857" y="23604708"/>
            <a:ext cx="10697281" cy="904699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476250" tIns="476250" rIns="476250" bIns="476250" rtlCol="0" anchor="t" anchorCtr="0"/>
          <a:lstStyle/>
          <a:p>
            <a:pPr marL="773931" indent="-773931">
              <a:buFont typeface="+mj-lt"/>
              <a:buAutoNum type="arabicPeriod"/>
            </a:pPr>
            <a:r>
              <a:rPr lang="en-US" sz="3125" dirty="0">
                <a:solidFill>
                  <a:schemeClr val="tx1">
                    <a:lumMod val="85000"/>
                    <a:lumOff val="15000"/>
                  </a:schemeClr>
                </a:solidFill>
                <a:latin typeface="Franklin Gothic Medium" panose="020B0603020102020204" pitchFamily="34" charset="0"/>
              </a:rPr>
              <a:t>Ajrouch, K. J., &amp; Jamal, A. (2007). Assimilating to a white identity: The case of Arab Americans. </a:t>
            </a:r>
            <a:r>
              <a:rPr lang="en-US" sz="3125" i="1" dirty="0">
                <a:solidFill>
                  <a:schemeClr val="tx1">
                    <a:lumMod val="85000"/>
                    <a:lumOff val="15000"/>
                  </a:schemeClr>
                </a:solidFill>
                <a:latin typeface="Franklin Gothic Medium" panose="020B0603020102020204" pitchFamily="34" charset="0"/>
              </a:rPr>
              <a:t>International Migration Review</a:t>
            </a:r>
            <a:r>
              <a:rPr lang="en-US" sz="3125" dirty="0">
                <a:solidFill>
                  <a:schemeClr val="tx1">
                    <a:lumMod val="85000"/>
                    <a:lumOff val="15000"/>
                  </a:schemeClr>
                </a:solidFill>
                <a:latin typeface="Franklin Gothic Medium" panose="020B0603020102020204" pitchFamily="34" charset="0"/>
              </a:rPr>
              <a:t>, 41(4), 860-879.</a:t>
            </a:r>
          </a:p>
          <a:p>
            <a:pPr marL="773931" indent="-773931">
              <a:buFont typeface="+mj-lt"/>
              <a:buAutoNum type="arabicPeriod"/>
            </a:pPr>
            <a:r>
              <a:rPr lang="en-US" sz="3125" dirty="0">
                <a:solidFill>
                  <a:schemeClr val="tx1">
                    <a:lumMod val="85000"/>
                    <a:lumOff val="15000"/>
                  </a:schemeClr>
                </a:solidFill>
                <a:latin typeface="Franklin Gothic Medium" panose="020B0603020102020204" pitchFamily="34" charset="0"/>
              </a:rPr>
              <a:t>Awad, G. H., Kia-Keating, M., &amp; Amer, M. M. (2019). A model of cumulative racial–ethnic trauma among Americans of Middle Eastern and North African (MENA) descent. </a:t>
            </a:r>
            <a:r>
              <a:rPr lang="en-US" sz="3125" i="1" dirty="0">
                <a:solidFill>
                  <a:schemeClr val="tx1">
                    <a:lumMod val="85000"/>
                    <a:lumOff val="15000"/>
                  </a:schemeClr>
                </a:solidFill>
                <a:latin typeface="Franklin Gothic Medium" panose="020B0603020102020204" pitchFamily="34" charset="0"/>
              </a:rPr>
              <a:t>American Psychologist</a:t>
            </a:r>
            <a:r>
              <a:rPr lang="en-US" sz="3125" dirty="0">
                <a:solidFill>
                  <a:schemeClr val="tx1">
                    <a:lumMod val="85000"/>
                    <a:lumOff val="15000"/>
                  </a:schemeClr>
                </a:solidFill>
                <a:latin typeface="Franklin Gothic Medium" panose="020B0603020102020204" pitchFamily="34" charset="0"/>
              </a:rPr>
              <a:t>, 74(1), 76.</a:t>
            </a:r>
          </a:p>
          <a:p>
            <a:pPr marL="773931" indent="-773931">
              <a:buFont typeface="+mj-lt"/>
              <a:buAutoNum type="arabicPeriod"/>
            </a:pPr>
            <a:r>
              <a:rPr lang="en-US" sz="3125" dirty="0">
                <a:solidFill>
                  <a:schemeClr val="tx1">
                    <a:lumMod val="85000"/>
                    <a:lumOff val="15000"/>
                  </a:schemeClr>
                </a:solidFill>
                <a:latin typeface="Franklin Gothic Medium" panose="020B0603020102020204" pitchFamily="34" charset="0"/>
              </a:rPr>
              <a:t>Beydoun, K. A. (2013). Between Muslim and white: The legal construction of Arab American identity. NYU Annual Survey of American Law, 69, 29.</a:t>
            </a:r>
          </a:p>
          <a:p>
            <a:pPr marL="773931" indent="-773931">
              <a:buFont typeface="+mj-lt"/>
              <a:buAutoNum type="arabicPeriod"/>
            </a:pPr>
            <a:r>
              <a:rPr lang="en-US" sz="3125" dirty="0">
                <a:solidFill>
                  <a:schemeClr val="tx1">
                    <a:lumMod val="85000"/>
                    <a:lumOff val="15000"/>
                  </a:schemeClr>
                </a:solidFill>
                <a:latin typeface="Franklin Gothic Medium" panose="020B0603020102020204" pitchFamily="34" charset="0"/>
              </a:rPr>
              <a:t>Maghbouleh, N., Schachter, A., &amp; Flores, R. D. (2022). Middle Eastern and North African Americans may not be perceived, nor perceive themselves, to be White. Proceedings of the National Academy of Sciences, 119(7), e2117940119.</a:t>
            </a:r>
          </a:p>
        </p:txBody>
      </p:sp>
      <p:sp>
        <p:nvSpPr>
          <p:cNvPr id="12" name="Rectangle 11">
            <a:extLst>
              <a:ext uri="{FF2B5EF4-FFF2-40B4-BE49-F238E27FC236}">
                <a16:creationId xmlns:a16="http://schemas.microsoft.com/office/drawing/2014/main" id="{FE0D1B86-F97D-DA46-9FE0-FDCF9AE0471D}"/>
              </a:ext>
            </a:extLst>
          </p:cNvPr>
          <p:cNvSpPr/>
          <p:nvPr/>
        </p:nvSpPr>
        <p:spPr>
          <a:xfrm>
            <a:off x="952500" y="6981825"/>
            <a:ext cx="7450690" cy="1905000"/>
          </a:xfrm>
          <a:prstGeom prst="rect">
            <a:avLst/>
          </a:prstGeom>
          <a:solidFill>
            <a:srgbClr val="011D40"/>
          </a:solidFill>
          <a:ln>
            <a:noFill/>
          </a:ln>
          <a:effectLst/>
        </p:spPr>
        <p:style>
          <a:lnRef idx="1">
            <a:schemeClr val="accent1"/>
          </a:lnRef>
          <a:fillRef idx="3">
            <a:schemeClr val="accent1"/>
          </a:fillRef>
          <a:effectRef idx="2">
            <a:schemeClr val="accent1"/>
          </a:effectRef>
          <a:fontRef idx="minor">
            <a:schemeClr val="lt1"/>
          </a:fontRef>
        </p:style>
        <p:txBody>
          <a:bodyPr lIns="476250" rtlCol="0" anchor="ctr"/>
          <a:lstStyle/>
          <a:p>
            <a:r>
              <a:rPr lang="en-US" sz="6875" b="1" dirty="0">
                <a:latin typeface="Helvetica" pitchFamily="2" charset="0"/>
                <a:cs typeface="Calibri" panose="020F0502020204030204" pitchFamily="34" charset="0"/>
              </a:rPr>
              <a:t>Introduction</a:t>
            </a:r>
          </a:p>
        </p:txBody>
      </p:sp>
      <p:sp>
        <p:nvSpPr>
          <p:cNvPr id="13" name="Rectangle 12">
            <a:extLst>
              <a:ext uri="{FF2B5EF4-FFF2-40B4-BE49-F238E27FC236}">
                <a16:creationId xmlns:a16="http://schemas.microsoft.com/office/drawing/2014/main" id="{557C3B5A-3EE2-5447-B3B4-521D0884AF00}"/>
              </a:ext>
            </a:extLst>
          </p:cNvPr>
          <p:cNvSpPr/>
          <p:nvPr/>
        </p:nvSpPr>
        <p:spPr>
          <a:xfrm>
            <a:off x="8412715" y="6981825"/>
            <a:ext cx="25838548" cy="1905000"/>
          </a:xfrm>
          <a:prstGeom prst="rect">
            <a:avLst/>
          </a:prstGeom>
          <a:solidFill>
            <a:srgbClr val="011D40"/>
          </a:solidFill>
          <a:ln>
            <a:noFill/>
          </a:ln>
          <a:effectLst/>
        </p:spPr>
        <p:style>
          <a:lnRef idx="1">
            <a:schemeClr val="accent1"/>
          </a:lnRef>
          <a:fillRef idx="3">
            <a:schemeClr val="accent1"/>
          </a:fillRef>
          <a:effectRef idx="2">
            <a:schemeClr val="accent1"/>
          </a:effectRef>
          <a:fontRef idx="minor">
            <a:schemeClr val="lt1"/>
          </a:fontRef>
        </p:style>
        <p:txBody>
          <a:bodyPr lIns="476250" rtlCol="0" anchor="ctr"/>
          <a:lstStyle/>
          <a:p>
            <a:r>
              <a:rPr lang="en-US" sz="6875" b="1" dirty="0">
                <a:latin typeface="Helvetica" pitchFamily="2" charset="0"/>
              </a:rPr>
              <a:t>Methods</a:t>
            </a:r>
          </a:p>
        </p:txBody>
      </p:sp>
      <p:sp>
        <p:nvSpPr>
          <p:cNvPr id="15" name="Rectangle 14">
            <a:extLst>
              <a:ext uri="{FF2B5EF4-FFF2-40B4-BE49-F238E27FC236}">
                <a16:creationId xmlns:a16="http://schemas.microsoft.com/office/drawing/2014/main" id="{80325F85-1882-7441-9918-3659A1FAF8C1}"/>
              </a:ext>
            </a:extLst>
          </p:cNvPr>
          <p:cNvSpPr/>
          <p:nvPr/>
        </p:nvSpPr>
        <p:spPr>
          <a:xfrm>
            <a:off x="34292323" y="6981825"/>
            <a:ext cx="10691268" cy="1905000"/>
          </a:xfrm>
          <a:prstGeom prst="rect">
            <a:avLst/>
          </a:prstGeom>
          <a:solidFill>
            <a:srgbClr val="011D40"/>
          </a:solidFill>
          <a:ln>
            <a:noFill/>
          </a:ln>
          <a:effectLst/>
        </p:spPr>
        <p:style>
          <a:lnRef idx="1">
            <a:schemeClr val="accent1"/>
          </a:lnRef>
          <a:fillRef idx="3">
            <a:schemeClr val="accent1"/>
          </a:fillRef>
          <a:effectRef idx="2">
            <a:schemeClr val="accent1"/>
          </a:effectRef>
          <a:fontRef idx="minor">
            <a:schemeClr val="lt1"/>
          </a:fontRef>
        </p:style>
        <p:txBody>
          <a:bodyPr lIns="476250" rtlCol="0" anchor="ctr"/>
          <a:lstStyle/>
          <a:p>
            <a:r>
              <a:rPr lang="en-US" sz="6875" b="1" dirty="0">
                <a:latin typeface="Helvetica" pitchFamily="2" charset="0"/>
                <a:cs typeface="Calibri" panose="020F0502020204030204" pitchFamily="34" charset="0"/>
              </a:rPr>
              <a:t>Discussion</a:t>
            </a:r>
          </a:p>
        </p:txBody>
      </p:sp>
      <p:sp>
        <p:nvSpPr>
          <p:cNvPr id="16" name="Rectangle 15">
            <a:extLst>
              <a:ext uri="{FF2B5EF4-FFF2-40B4-BE49-F238E27FC236}">
                <a16:creationId xmlns:a16="http://schemas.microsoft.com/office/drawing/2014/main" id="{FCA45976-3DAD-594D-B1C0-5DD90C1D1C40}"/>
              </a:ext>
            </a:extLst>
          </p:cNvPr>
          <p:cNvSpPr/>
          <p:nvPr/>
        </p:nvSpPr>
        <p:spPr>
          <a:xfrm>
            <a:off x="34349500" y="21708676"/>
            <a:ext cx="10753543" cy="1905000"/>
          </a:xfrm>
          <a:prstGeom prst="rect">
            <a:avLst/>
          </a:prstGeom>
          <a:solidFill>
            <a:srgbClr val="011D40"/>
          </a:solidFill>
          <a:ln>
            <a:noFill/>
          </a:ln>
          <a:effectLst/>
        </p:spPr>
        <p:style>
          <a:lnRef idx="1">
            <a:schemeClr val="accent1"/>
          </a:lnRef>
          <a:fillRef idx="3">
            <a:schemeClr val="accent1"/>
          </a:fillRef>
          <a:effectRef idx="2">
            <a:schemeClr val="accent1"/>
          </a:effectRef>
          <a:fontRef idx="minor">
            <a:schemeClr val="lt1"/>
          </a:fontRef>
        </p:style>
        <p:txBody>
          <a:bodyPr lIns="476250" rtlCol="0" anchor="ctr"/>
          <a:lstStyle/>
          <a:p>
            <a:r>
              <a:rPr lang="en-US" sz="6875" b="1" dirty="0">
                <a:latin typeface="Helvetica" pitchFamily="2" charset="0"/>
                <a:cs typeface="Calibri" panose="020F0502020204030204" pitchFamily="34" charset="0"/>
              </a:rPr>
              <a:t>References</a:t>
            </a:r>
          </a:p>
        </p:txBody>
      </p:sp>
      <p:sp>
        <p:nvSpPr>
          <p:cNvPr id="2" name="Rectangle 1">
            <a:extLst>
              <a:ext uri="{FF2B5EF4-FFF2-40B4-BE49-F238E27FC236}">
                <a16:creationId xmlns:a16="http://schemas.microsoft.com/office/drawing/2014/main" id="{098DD69B-6EEA-7B26-6CA3-955884D9179C}"/>
              </a:ext>
            </a:extLst>
          </p:cNvPr>
          <p:cNvSpPr/>
          <p:nvPr/>
        </p:nvSpPr>
        <p:spPr>
          <a:xfrm>
            <a:off x="895323" y="8886826"/>
            <a:ext cx="7450690" cy="2376487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476250" tIns="476250" rIns="476250" bIns="476250" rtlCol="0" anchor="t" anchorCtr="0"/>
          <a:lstStyle/>
          <a:p>
            <a:r>
              <a:rPr lang="en-US" sz="4167" b="1" dirty="0">
                <a:solidFill>
                  <a:srgbClr val="D72C19"/>
                </a:solidFill>
                <a:latin typeface="Franklin Gothic Medium" panose="020B0603020102020204" pitchFamily="34" charset="0"/>
              </a:rPr>
              <a:t>BACKGROUND</a:t>
            </a:r>
          </a:p>
          <a:p>
            <a:pPr marL="595332" indent="-595332">
              <a:spcAft>
                <a:spcPts val="120"/>
              </a:spcAft>
              <a:buFont typeface="Arial" panose="020B0604020202020204" pitchFamily="34" charset="0"/>
              <a:buChar char="•"/>
            </a:pPr>
            <a:r>
              <a:rPr lang="en-US" sz="3958" dirty="0">
                <a:solidFill>
                  <a:schemeClr val="tx1"/>
                </a:solidFill>
                <a:latin typeface="Franklin Gothic Medium" panose="020B0603020102020204" pitchFamily="34" charset="0"/>
              </a:rPr>
              <a:t>Despite Middle Eastern and North African (MENA) Americans experiencing marginalization due to their race and ethnicity</a:t>
            </a:r>
            <a:r>
              <a:rPr lang="en-US" sz="3958" baseline="30000" dirty="0">
                <a:solidFill>
                  <a:schemeClr val="tx1"/>
                </a:solidFill>
                <a:latin typeface="Franklin Gothic Medium" panose="020B0603020102020204" pitchFamily="34" charset="0"/>
              </a:rPr>
              <a:t>2 </a:t>
            </a:r>
            <a:r>
              <a:rPr lang="en-US" sz="3958" dirty="0">
                <a:solidFill>
                  <a:schemeClr val="tx1"/>
                </a:solidFill>
                <a:latin typeface="Franklin Gothic Medium" panose="020B0603020102020204" pitchFamily="34" charset="0"/>
              </a:rPr>
              <a:t>, the U.S. Census still classifies them as White.</a:t>
            </a:r>
          </a:p>
          <a:p>
            <a:pPr marL="595332" indent="-595332">
              <a:spcAft>
                <a:spcPts val="120"/>
              </a:spcAft>
              <a:buFont typeface="Arial" panose="020B0604020202020204" pitchFamily="34" charset="0"/>
              <a:buChar char="•"/>
            </a:pPr>
            <a:r>
              <a:rPr lang="en-US" sz="3958" dirty="0">
                <a:solidFill>
                  <a:schemeClr val="tx1"/>
                </a:solidFill>
                <a:latin typeface="Franklin Gothic Medium" panose="020B0603020102020204" pitchFamily="34" charset="0"/>
              </a:rPr>
              <a:t>There may also be ambiguity among other people of color (POC) as to how MENA Americans should be racially classified.</a:t>
            </a:r>
          </a:p>
          <a:p>
            <a:pPr marL="595332" indent="-595332">
              <a:spcAft>
                <a:spcPts val="120"/>
              </a:spcAft>
              <a:buFont typeface="Arial" panose="020B0604020202020204" pitchFamily="34" charset="0"/>
              <a:buChar char="•"/>
            </a:pPr>
            <a:r>
              <a:rPr lang="en-US" sz="3958" dirty="0">
                <a:solidFill>
                  <a:schemeClr val="tx1"/>
                </a:solidFill>
                <a:latin typeface="Franklin Gothic Medium" panose="020B0603020102020204" pitchFamily="34" charset="0"/>
              </a:rPr>
              <a:t>Previous research has found that Muslims MENA Americans are less likely to identify as White than Christian MENA Americans.</a:t>
            </a:r>
            <a:r>
              <a:rPr lang="en-US" sz="3958" baseline="30000" dirty="0">
                <a:solidFill>
                  <a:schemeClr val="tx1"/>
                </a:solidFill>
                <a:latin typeface="Franklin Gothic Medium" panose="020B0603020102020204" pitchFamily="34" charset="0"/>
              </a:rPr>
              <a:t>1,3,4</a:t>
            </a:r>
            <a:endParaRPr lang="en-US" sz="3958" dirty="0">
              <a:solidFill>
                <a:schemeClr val="tx1"/>
              </a:solidFill>
              <a:latin typeface="Franklin Gothic Medium" panose="020B0603020102020204" pitchFamily="34" charset="0"/>
            </a:endParaRPr>
          </a:p>
          <a:p>
            <a:pPr marL="595332" indent="-595332">
              <a:spcAft>
                <a:spcPts val="120"/>
              </a:spcAft>
              <a:buFont typeface="Arial" panose="020B0604020202020204" pitchFamily="34" charset="0"/>
              <a:buChar char="•"/>
            </a:pPr>
            <a:r>
              <a:rPr lang="en-US" sz="3958" dirty="0">
                <a:solidFill>
                  <a:schemeClr val="tx1"/>
                </a:solidFill>
                <a:latin typeface="Franklin Gothic Medium" panose="020B0603020102020204" pitchFamily="34" charset="0"/>
              </a:rPr>
              <a:t>Could religious affiliation also impact how MENA Americans are viewed/classified by others?</a:t>
            </a:r>
            <a:endParaRPr lang="en-US" sz="3750" b="1" dirty="0">
              <a:solidFill>
                <a:schemeClr val="tx1"/>
              </a:solidFill>
            </a:endParaRPr>
          </a:p>
          <a:p>
            <a:pPr>
              <a:spcAft>
                <a:spcPts val="120"/>
              </a:spcAft>
            </a:pPr>
            <a:r>
              <a:rPr lang="en-US" sz="4167" b="1" dirty="0">
                <a:solidFill>
                  <a:srgbClr val="D72C19"/>
                </a:solidFill>
                <a:latin typeface="Franklin Gothic Medium" panose="020B0603020102020204" pitchFamily="34" charset="0"/>
              </a:rPr>
              <a:t>HYPOTHESES</a:t>
            </a:r>
          </a:p>
          <a:p>
            <a:pPr marL="595332" indent="-595332">
              <a:spcAft>
                <a:spcPts val="120"/>
              </a:spcAft>
              <a:buFont typeface="Arial" panose="020B0604020202020204" pitchFamily="34" charset="0"/>
              <a:buChar char="•"/>
            </a:pPr>
            <a:r>
              <a:rPr lang="en-US" sz="3958" dirty="0">
                <a:solidFill>
                  <a:schemeClr val="tx1"/>
                </a:solidFill>
                <a:latin typeface="Franklin Gothic Medium" panose="020B0603020102020204" pitchFamily="34" charset="0"/>
              </a:rPr>
              <a:t>Muslim MENA Americans will be more likely to be categorized as people of color by participants of color than MENA Americans who are Christian or who have no religious affiliation. </a:t>
            </a:r>
          </a:p>
          <a:p>
            <a:pPr marL="595332" indent="-595332">
              <a:spcAft>
                <a:spcPts val="120"/>
              </a:spcAft>
              <a:buFont typeface="Arial" panose="020B0604020202020204" pitchFamily="34" charset="0"/>
              <a:buChar char="•"/>
            </a:pPr>
            <a:r>
              <a:rPr lang="en-US" sz="3958" dirty="0">
                <a:solidFill>
                  <a:schemeClr val="tx1"/>
                </a:solidFill>
                <a:latin typeface="Franklin Gothic Medium" panose="020B0603020102020204" pitchFamily="34" charset="0"/>
              </a:rPr>
              <a:t>We tested perceptions of racial discrimination and POC prototypicality as potential mediators.</a:t>
            </a:r>
          </a:p>
        </p:txBody>
      </p:sp>
      <p:pic>
        <p:nvPicPr>
          <p:cNvPr id="18" name="Picture 17" descr="A person in a suit&#10;&#10;Description automatically generated">
            <a:extLst>
              <a:ext uri="{FF2B5EF4-FFF2-40B4-BE49-F238E27FC236}">
                <a16:creationId xmlns:a16="http://schemas.microsoft.com/office/drawing/2014/main" id="{A37C6CB5-D599-A0FF-073F-D6688A613515}"/>
              </a:ext>
            </a:extLst>
          </p:cNvPr>
          <p:cNvPicPr>
            <a:picLocks noChangeAspect="1"/>
          </p:cNvPicPr>
          <p:nvPr/>
        </p:nvPicPr>
        <p:blipFill rotWithShape="1">
          <a:blip r:embed="rId3"/>
          <a:srcRect b="919"/>
          <a:stretch/>
        </p:blipFill>
        <p:spPr>
          <a:xfrm>
            <a:off x="18325878" y="11559952"/>
            <a:ext cx="5207396" cy="5534205"/>
          </a:xfrm>
          <a:prstGeom prst="rect">
            <a:avLst/>
          </a:prstGeom>
        </p:spPr>
      </p:pic>
      <p:pic>
        <p:nvPicPr>
          <p:cNvPr id="22" name="Picture 21" descr="A person in a suit&#10;&#10;Description automatically generated">
            <a:extLst>
              <a:ext uri="{FF2B5EF4-FFF2-40B4-BE49-F238E27FC236}">
                <a16:creationId xmlns:a16="http://schemas.microsoft.com/office/drawing/2014/main" id="{BB704BE8-73AD-4E42-83DD-5AB3A13AB22D}"/>
              </a:ext>
            </a:extLst>
          </p:cNvPr>
          <p:cNvPicPr>
            <a:picLocks noChangeAspect="1"/>
          </p:cNvPicPr>
          <p:nvPr/>
        </p:nvPicPr>
        <p:blipFill rotWithShape="1">
          <a:blip r:embed="rId4"/>
          <a:srcRect l="446" t="-920" r="-446" b="920"/>
          <a:stretch/>
        </p:blipFill>
        <p:spPr>
          <a:xfrm>
            <a:off x="10692521" y="11505492"/>
            <a:ext cx="5207396" cy="5585586"/>
          </a:xfrm>
          <a:prstGeom prst="rect">
            <a:avLst/>
          </a:prstGeom>
        </p:spPr>
      </p:pic>
      <p:pic>
        <p:nvPicPr>
          <p:cNvPr id="24" name="Picture 23" descr="A person in a suit&#10;&#10;Description automatically generated">
            <a:extLst>
              <a:ext uri="{FF2B5EF4-FFF2-40B4-BE49-F238E27FC236}">
                <a16:creationId xmlns:a16="http://schemas.microsoft.com/office/drawing/2014/main" id="{1A6F6767-A7F5-1415-6492-00262729CC8C}"/>
              </a:ext>
            </a:extLst>
          </p:cNvPr>
          <p:cNvPicPr>
            <a:picLocks noChangeAspect="1"/>
          </p:cNvPicPr>
          <p:nvPr/>
        </p:nvPicPr>
        <p:blipFill rotWithShape="1">
          <a:blip r:embed="rId5"/>
          <a:srcRect t="919"/>
          <a:stretch/>
        </p:blipFill>
        <p:spPr>
          <a:xfrm>
            <a:off x="25959236" y="11559952"/>
            <a:ext cx="5255743" cy="5585586"/>
          </a:xfrm>
          <a:prstGeom prst="rect">
            <a:avLst/>
          </a:prstGeom>
        </p:spPr>
      </p:pic>
      <p:sp>
        <p:nvSpPr>
          <p:cNvPr id="25" name="TextBox 24">
            <a:extLst>
              <a:ext uri="{FF2B5EF4-FFF2-40B4-BE49-F238E27FC236}">
                <a16:creationId xmlns:a16="http://schemas.microsoft.com/office/drawing/2014/main" id="{08E51543-CBF8-C1EF-F24E-6432C117EF1E}"/>
              </a:ext>
            </a:extLst>
          </p:cNvPr>
          <p:cNvSpPr txBox="1"/>
          <p:nvPr/>
        </p:nvSpPr>
        <p:spPr>
          <a:xfrm>
            <a:off x="17865438" y="17166696"/>
            <a:ext cx="5802315" cy="541238"/>
          </a:xfrm>
          <a:prstGeom prst="rect">
            <a:avLst/>
          </a:prstGeom>
          <a:noFill/>
        </p:spPr>
        <p:txBody>
          <a:bodyPr wrap="square" rtlCol="0">
            <a:spAutoFit/>
          </a:bodyPr>
          <a:lstStyle/>
          <a:p>
            <a:r>
              <a:rPr lang="en-US" sz="2917" dirty="0">
                <a:latin typeface="Franklin Gothic Medium" panose="020B0603020102020204" pitchFamily="34" charset="0"/>
              </a:rPr>
              <a:t>                 Christian Condition</a:t>
            </a:r>
          </a:p>
        </p:txBody>
      </p:sp>
      <p:sp>
        <p:nvSpPr>
          <p:cNvPr id="26" name="TextBox 25">
            <a:extLst>
              <a:ext uri="{FF2B5EF4-FFF2-40B4-BE49-F238E27FC236}">
                <a16:creationId xmlns:a16="http://schemas.microsoft.com/office/drawing/2014/main" id="{5B871D40-F2BE-2E16-CDD5-ADF42927D75D}"/>
              </a:ext>
            </a:extLst>
          </p:cNvPr>
          <p:cNvSpPr txBox="1"/>
          <p:nvPr/>
        </p:nvSpPr>
        <p:spPr>
          <a:xfrm>
            <a:off x="11881087" y="17162827"/>
            <a:ext cx="3478696" cy="541238"/>
          </a:xfrm>
          <a:prstGeom prst="rect">
            <a:avLst/>
          </a:prstGeom>
          <a:noFill/>
        </p:spPr>
        <p:txBody>
          <a:bodyPr wrap="square" rtlCol="0">
            <a:spAutoFit/>
          </a:bodyPr>
          <a:lstStyle/>
          <a:p>
            <a:r>
              <a:rPr lang="en-US" sz="2917" dirty="0">
                <a:latin typeface="Franklin Gothic Medium" panose="020B0603020102020204" pitchFamily="34" charset="0"/>
              </a:rPr>
              <a:t>Muslim Condition</a:t>
            </a:r>
          </a:p>
        </p:txBody>
      </p:sp>
      <p:sp>
        <p:nvSpPr>
          <p:cNvPr id="27" name="TextBox 26">
            <a:extLst>
              <a:ext uri="{FF2B5EF4-FFF2-40B4-BE49-F238E27FC236}">
                <a16:creationId xmlns:a16="http://schemas.microsoft.com/office/drawing/2014/main" id="{0DF196FF-4CEC-DC72-0D15-757B3491B70F}"/>
              </a:ext>
            </a:extLst>
          </p:cNvPr>
          <p:cNvSpPr txBox="1"/>
          <p:nvPr/>
        </p:nvSpPr>
        <p:spPr>
          <a:xfrm>
            <a:off x="27110273" y="17166696"/>
            <a:ext cx="2942857" cy="541238"/>
          </a:xfrm>
          <a:prstGeom prst="rect">
            <a:avLst/>
          </a:prstGeom>
          <a:noFill/>
        </p:spPr>
        <p:txBody>
          <a:bodyPr wrap="none" rtlCol="0">
            <a:spAutoFit/>
          </a:bodyPr>
          <a:lstStyle/>
          <a:p>
            <a:r>
              <a:rPr lang="en-US" sz="2917" dirty="0">
                <a:latin typeface="Franklin Gothic Medium" panose="020B0603020102020204" pitchFamily="34" charset="0"/>
              </a:rPr>
              <a:t>Control Condition</a:t>
            </a:r>
          </a:p>
        </p:txBody>
      </p:sp>
      <p:sp>
        <p:nvSpPr>
          <p:cNvPr id="28" name="Rectangle 27">
            <a:extLst>
              <a:ext uri="{FF2B5EF4-FFF2-40B4-BE49-F238E27FC236}">
                <a16:creationId xmlns:a16="http://schemas.microsoft.com/office/drawing/2014/main" id="{22EC749F-0D60-5762-ACE8-D547C3B38087}"/>
              </a:ext>
            </a:extLst>
          </p:cNvPr>
          <p:cNvSpPr/>
          <p:nvPr/>
        </p:nvSpPr>
        <p:spPr>
          <a:xfrm>
            <a:off x="8444250" y="21708676"/>
            <a:ext cx="25848073" cy="1905000"/>
          </a:xfrm>
          <a:prstGeom prst="rect">
            <a:avLst/>
          </a:prstGeom>
          <a:solidFill>
            <a:srgbClr val="011D40"/>
          </a:solidFill>
          <a:ln>
            <a:noFill/>
          </a:ln>
          <a:effectLst/>
        </p:spPr>
        <p:style>
          <a:lnRef idx="1">
            <a:schemeClr val="accent1"/>
          </a:lnRef>
          <a:fillRef idx="3">
            <a:schemeClr val="accent1"/>
          </a:fillRef>
          <a:effectRef idx="2">
            <a:schemeClr val="accent1"/>
          </a:effectRef>
          <a:fontRef idx="minor">
            <a:schemeClr val="lt1"/>
          </a:fontRef>
        </p:style>
        <p:txBody>
          <a:bodyPr lIns="476250" rtlCol="0" anchor="ctr"/>
          <a:lstStyle/>
          <a:p>
            <a:r>
              <a:rPr lang="en-US" sz="6875" b="1" dirty="0">
                <a:latin typeface="Helvetica" pitchFamily="2" charset="0"/>
              </a:rPr>
              <a:t>Results</a:t>
            </a:r>
          </a:p>
        </p:txBody>
      </p:sp>
      <p:sp>
        <p:nvSpPr>
          <p:cNvPr id="29" name="TextBox 28">
            <a:extLst>
              <a:ext uri="{FF2B5EF4-FFF2-40B4-BE49-F238E27FC236}">
                <a16:creationId xmlns:a16="http://schemas.microsoft.com/office/drawing/2014/main" id="{E144A9A3-9AB0-BA19-6B3D-F83CA80A5C52}"/>
              </a:ext>
            </a:extLst>
          </p:cNvPr>
          <p:cNvSpPr txBox="1"/>
          <p:nvPr/>
        </p:nvSpPr>
        <p:spPr>
          <a:xfrm>
            <a:off x="8636674" y="17973687"/>
            <a:ext cx="26007453" cy="5574218"/>
          </a:xfrm>
          <a:prstGeom prst="rect">
            <a:avLst/>
          </a:prstGeom>
          <a:noFill/>
        </p:spPr>
        <p:txBody>
          <a:bodyPr wrap="square" rtlCol="0">
            <a:spAutoFit/>
          </a:bodyPr>
          <a:lstStyle/>
          <a:p>
            <a:r>
              <a:rPr lang="en-US" sz="3333" dirty="0">
                <a:latin typeface="Franklin Gothic Medium" panose="020B0603020102020204" pitchFamily="34" charset="0"/>
              </a:rPr>
              <a:t>Participants then rated on a 1-7 Likert Scale (1 = Strongly Disagree, 7 = Strongly Agree) both the MENA American individuals in the profiles, and MENA Americans as whole, on the following measures. </a:t>
            </a:r>
          </a:p>
          <a:p>
            <a:endParaRPr lang="en-US" sz="3333" dirty="0">
              <a:latin typeface="Franklin Gothic Medium" panose="020B0603020102020204" pitchFamily="34" charset="0"/>
            </a:endParaRPr>
          </a:p>
          <a:p>
            <a:r>
              <a:rPr lang="en-US" sz="3333" b="1" dirty="0">
                <a:latin typeface="Franklin Gothic Medium" panose="020B0603020102020204" pitchFamily="34" charset="0"/>
              </a:rPr>
              <a:t>POC Categorization: </a:t>
            </a:r>
            <a:r>
              <a:rPr lang="en-US" sz="3333" dirty="0">
                <a:latin typeface="Franklin Gothic Medium" panose="020B0603020102020204" pitchFamily="34" charset="0"/>
              </a:rPr>
              <a:t>“I consider (these individuals/MENA Americans) to be people of color.” (3 items, </a:t>
            </a:r>
            <a:r>
              <a:rPr lang="el-GR" sz="3333" i="1" dirty="0">
                <a:solidFill>
                  <a:srgbClr val="202124"/>
                </a:solidFill>
                <a:latin typeface="Franklin Gothic Medium" panose="020B0603020102020204" pitchFamily="34" charset="0"/>
              </a:rPr>
              <a:t>α</a:t>
            </a:r>
            <a:r>
              <a:rPr lang="en-US" sz="3333" baseline="30000" dirty="0">
                <a:solidFill>
                  <a:srgbClr val="202124"/>
                </a:solidFill>
                <a:latin typeface="Franklin Gothic Medium" panose="020B0603020102020204" pitchFamily="34" charset="0"/>
              </a:rPr>
              <a:t>IL</a:t>
            </a:r>
            <a:r>
              <a:rPr lang="en-US" sz="3333" dirty="0">
                <a:solidFill>
                  <a:srgbClr val="202124"/>
                </a:solidFill>
                <a:latin typeface="Franklin Gothic Medium" panose="020B0603020102020204" pitchFamily="34" charset="0"/>
              </a:rPr>
              <a:t> </a:t>
            </a:r>
            <a:r>
              <a:rPr lang="en-US" sz="3333" b="1" dirty="0">
                <a:solidFill>
                  <a:srgbClr val="202124"/>
                </a:solidFill>
                <a:latin typeface="Franklin Gothic Medium" panose="020B0603020102020204" pitchFamily="34" charset="0"/>
              </a:rPr>
              <a:t>= </a:t>
            </a:r>
            <a:r>
              <a:rPr lang="en-US" sz="3333" dirty="0">
                <a:latin typeface="Franklin Gothic Medium" panose="020B0603020102020204" pitchFamily="34" charset="0"/>
              </a:rPr>
              <a:t>0.83 , </a:t>
            </a:r>
            <a:r>
              <a:rPr lang="el-GR" sz="3333" i="1" dirty="0">
                <a:solidFill>
                  <a:srgbClr val="202124"/>
                </a:solidFill>
                <a:latin typeface="Franklin Gothic Medium" panose="020B0603020102020204" pitchFamily="34" charset="0"/>
              </a:rPr>
              <a:t>α</a:t>
            </a:r>
            <a:r>
              <a:rPr lang="en-US" sz="3333" baseline="30000" dirty="0">
                <a:solidFill>
                  <a:srgbClr val="202124"/>
                </a:solidFill>
                <a:latin typeface="Franklin Gothic Medium" panose="020B0603020102020204" pitchFamily="34" charset="0"/>
              </a:rPr>
              <a:t>GL </a:t>
            </a:r>
            <a:r>
              <a:rPr lang="en-US" sz="3333" b="1" dirty="0">
                <a:solidFill>
                  <a:srgbClr val="202124"/>
                </a:solidFill>
                <a:latin typeface="Franklin Gothic Medium" panose="020B0603020102020204" pitchFamily="34" charset="0"/>
              </a:rPr>
              <a:t>= </a:t>
            </a:r>
            <a:r>
              <a:rPr lang="en-US" sz="3333" dirty="0">
                <a:latin typeface="Franklin Gothic Medium" panose="020B0603020102020204" pitchFamily="34" charset="0"/>
              </a:rPr>
              <a:t>0.84)</a:t>
            </a:r>
          </a:p>
          <a:p>
            <a:r>
              <a:rPr lang="en-US" sz="3333" b="1" dirty="0">
                <a:latin typeface="Franklin Gothic Medium" panose="020B0603020102020204" pitchFamily="34" charset="0"/>
              </a:rPr>
              <a:t>Perceived Racial Discrimination: </a:t>
            </a:r>
            <a:r>
              <a:rPr lang="en-US" sz="3333" dirty="0">
                <a:latin typeface="Franklin Gothic Medium" panose="020B0603020102020204" pitchFamily="34" charset="0"/>
              </a:rPr>
              <a:t>“(These individuals/MENA Americans) have experienced a lot of racial discrimination.” (3 items, </a:t>
            </a:r>
            <a:r>
              <a:rPr lang="el-GR" sz="3333" i="1" dirty="0">
                <a:solidFill>
                  <a:srgbClr val="202124"/>
                </a:solidFill>
                <a:latin typeface="Franklin Gothic Medium" panose="020B0603020102020204" pitchFamily="34" charset="0"/>
              </a:rPr>
              <a:t>α</a:t>
            </a:r>
            <a:r>
              <a:rPr lang="en-US" sz="3333" baseline="30000" dirty="0">
                <a:solidFill>
                  <a:srgbClr val="202124"/>
                </a:solidFill>
                <a:latin typeface="Franklin Gothic Medium" panose="020B0603020102020204" pitchFamily="34" charset="0"/>
              </a:rPr>
              <a:t>IL</a:t>
            </a:r>
            <a:r>
              <a:rPr lang="en-US" sz="3333" dirty="0">
                <a:solidFill>
                  <a:srgbClr val="202124"/>
                </a:solidFill>
                <a:latin typeface="Franklin Gothic Medium" panose="020B0603020102020204" pitchFamily="34" charset="0"/>
              </a:rPr>
              <a:t> </a:t>
            </a:r>
            <a:r>
              <a:rPr lang="en-US" sz="3333" b="1" dirty="0">
                <a:solidFill>
                  <a:srgbClr val="202124"/>
                </a:solidFill>
                <a:latin typeface="Franklin Gothic Medium" panose="020B0603020102020204" pitchFamily="34" charset="0"/>
              </a:rPr>
              <a:t>= </a:t>
            </a:r>
            <a:r>
              <a:rPr lang="en-US" sz="3333" dirty="0">
                <a:latin typeface="Franklin Gothic Medium" panose="020B0603020102020204" pitchFamily="34" charset="0"/>
              </a:rPr>
              <a:t>0.92 , </a:t>
            </a:r>
            <a:r>
              <a:rPr lang="el-GR" sz="3333" i="1" dirty="0">
                <a:solidFill>
                  <a:srgbClr val="202124"/>
                </a:solidFill>
                <a:latin typeface="Franklin Gothic Medium" panose="020B0603020102020204" pitchFamily="34" charset="0"/>
              </a:rPr>
              <a:t>α</a:t>
            </a:r>
            <a:r>
              <a:rPr lang="en-US" sz="3333" baseline="30000" dirty="0">
                <a:solidFill>
                  <a:srgbClr val="202124"/>
                </a:solidFill>
                <a:latin typeface="Franklin Gothic Medium" panose="020B0603020102020204" pitchFamily="34" charset="0"/>
              </a:rPr>
              <a:t>GL </a:t>
            </a:r>
            <a:r>
              <a:rPr lang="en-US" sz="3333" b="1" dirty="0">
                <a:solidFill>
                  <a:srgbClr val="202124"/>
                </a:solidFill>
                <a:latin typeface="Franklin Gothic Medium" panose="020B0603020102020204" pitchFamily="34" charset="0"/>
              </a:rPr>
              <a:t>= </a:t>
            </a:r>
            <a:r>
              <a:rPr lang="en-US" sz="3333" dirty="0">
                <a:latin typeface="Franklin Gothic Medium" panose="020B0603020102020204" pitchFamily="34" charset="0"/>
              </a:rPr>
              <a:t>0.92)</a:t>
            </a:r>
          </a:p>
          <a:p>
            <a:r>
              <a:rPr lang="en-US" sz="3333" b="1" dirty="0">
                <a:latin typeface="Franklin Gothic Medium" panose="020B0603020102020204" pitchFamily="34" charset="0"/>
              </a:rPr>
              <a:t>POC Prototypicality: </a:t>
            </a:r>
            <a:r>
              <a:rPr lang="en-US" sz="3333" dirty="0">
                <a:latin typeface="Franklin Gothic Medium" panose="020B0603020102020204" pitchFamily="34" charset="0"/>
              </a:rPr>
              <a:t>“(These individuals/MENA Americans) are similar to the average person of color.” (2 items, </a:t>
            </a:r>
            <a:r>
              <a:rPr lang="el-GR" sz="3333" i="1" dirty="0">
                <a:solidFill>
                  <a:srgbClr val="202124"/>
                </a:solidFill>
                <a:latin typeface="Franklin Gothic Medium" panose="020B0603020102020204" pitchFamily="34" charset="0"/>
              </a:rPr>
              <a:t>α</a:t>
            </a:r>
            <a:r>
              <a:rPr lang="en-US" sz="3333" baseline="30000" dirty="0">
                <a:solidFill>
                  <a:srgbClr val="202124"/>
                </a:solidFill>
                <a:latin typeface="Franklin Gothic Medium" panose="020B0603020102020204" pitchFamily="34" charset="0"/>
              </a:rPr>
              <a:t>IL</a:t>
            </a:r>
            <a:r>
              <a:rPr lang="en-US" sz="3333" dirty="0">
                <a:solidFill>
                  <a:srgbClr val="202124"/>
                </a:solidFill>
                <a:latin typeface="Franklin Gothic Medium" panose="020B0603020102020204" pitchFamily="34" charset="0"/>
              </a:rPr>
              <a:t> </a:t>
            </a:r>
            <a:r>
              <a:rPr lang="en-US" sz="3333" b="1" dirty="0">
                <a:solidFill>
                  <a:srgbClr val="202124"/>
                </a:solidFill>
                <a:latin typeface="Franklin Gothic Medium" panose="020B0603020102020204" pitchFamily="34" charset="0"/>
              </a:rPr>
              <a:t>= </a:t>
            </a:r>
            <a:r>
              <a:rPr lang="en-US" sz="3333" dirty="0">
                <a:latin typeface="Franklin Gothic Medium" panose="020B0603020102020204" pitchFamily="34" charset="0"/>
              </a:rPr>
              <a:t>0.84 , </a:t>
            </a:r>
            <a:r>
              <a:rPr lang="el-GR" sz="3333" i="1" dirty="0">
                <a:solidFill>
                  <a:srgbClr val="202124"/>
                </a:solidFill>
                <a:latin typeface="Franklin Gothic Medium" panose="020B0603020102020204" pitchFamily="34" charset="0"/>
              </a:rPr>
              <a:t>α</a:t>
            </a:r>
            <a:r>
              <a:rPr lang="en-US" sz="3333" baseline="30000" dirty="0">
                <a:solidFill>
                  <a:srgbClr val="202124"/>
                </a:solidFill>
                <a:latin typeface="Franklin Gothic Medium" panose="020B0603020102020204" pitchFamily="34" charset="0"/>
              </a:rPr>
              <a:t>GL </a:t>
            </a:r>
            <a:r>
              <a:rPr lang="en-US" sz="3333" b="1" dirty="0">
                <a:solidFill>
                  <a:srgbClr val="202124"/>
                </a:solidFill>
                <a:latin typeface="Franklin Gothic Medium" panose="020B0603020102020204" pitchFamily="34" charset="0"/>
              </a:rPr>
              <a:t>= </a:t>
            </a:r>
            <a:r>
              <a:rPr lang="en-US" sz="3333" dirty="0">
                <a:latin typeface="Franklin Gothic Medium" panose="020B0603020102020204" pitchFamily="34" charset="0"/>
              </a:rPr>
              <a:t>0.84)</a:t>
            </a:r>
          </a:p>
          <a:p>
            <a:endParaRPr lang="en-US" sz="3333" dirty="0"/>
          </a:p>
          <a:p>
            <a:endParaRPr lang="en-US" sz="8959" dirty="0"/>
          </a:p>
        </p:txBody>
      </p:sp>
      <p:sp>
        <p:nvSpPr>
          <p:cNvPr id="38" name="TextBox 37">
            <a:extLst>
              <a:ext uri="{FF2B5EF4-FFF2-40B4-BE49-F238E27FC236}">
                <a16:creationId xmlns:a16="http://schemas.microsoft.com/office/drawing/2014/main" id="{35FB9378-042D-35F2-4857-6F16B76679FA}"/>
              </a:ext>
            </a:extLst>
          </p:cNvPr>
          <p:cNvSpPr txBox="1"/>
          <p:nvPr/>
        </p:nvSpPr>
        <p:spPr>
          <a:xfrm>
            <a:off x="9231027" y="30340854"/>
            <a:ext cx="7263244" cy="861774"/>
          </a:xfrm>
          <a:prstGeom prst="rect">
            <a:avLst/>
          </a:prstGeom>
          <a:noFill/>
        </p:spPr>
        <p:txBody>
          <a:bodyPr wrap="square" rtlCol="0">
            <a:spAutoFit/>
          </a:bodyPr>
          <a:lstStyle/>
          <a:p>
            <a:pPr algn="ctr"/>
            <a:r>
              <a:rPr lang="en-US" sz="2500" dirty="0">
                <a:latin typeface="Franklin Gothic Medium" panose="020B0603020102020204" pitchFamily="34" charset="0"/>
              </a:rPr>
              <a:t>Individual Level: </a:t>
            </a:r>
            <a:r>
              <a:rPr lang="en-US" sz="2500" i="1" dirty="0">
                <a:latin typeface="Franklin Gothic Medium" panose="020B0603020102020204" pitchFamily="34" charset="0"/>
              </a:rPr>
              <a:t>F</a:t>
            </a:r>
            <a:r>
              <a:rPr lang="en-US" sz="2500" dirty="0">
                <a:latin typeface="Franklin Gothic Medium" panose="020B0603020102020204" pitchFamily="34" charset="0"/>
              </a:rPr>
              <a:t>(2,104) = 0.31, </a:t>
            </a:r>
            <a:r>
              <a:rPr lang="en-US" sz="2500" i="1" dirty="0">
                <a:latin typeface="Franklin Gothic Medium" panose="020B0603020102020204" pitchFamily="34" charset="0"/>
              </a:rPr>
              <a:t>p </a:t>
            </a:r>
            <a:r>
              <a:rPr lang="en-US" sz="2500" dirty="0">
                <a:latin typeface="Franklin Gothic Medium" panose="020B0603020102020204" pitchFamily="34" charset="0"/>
              </a:rPr>
              <a:t>= 0.74, </a:t>
            </a:r>
            <a:r>
              <a:rPr lang="el-GR" sz="2500" i="1" dirty="0">
                <a:solidFill>
                  <a:srgbClr val="202124"/>
                </a:solidFill>
                <a:latin typeface="Franklin Gothic Medium" panose="020B0603020102020204" pitchFamily="34" charset="0"/>
              </a:rPr>
              <a:t>η</a:t>
            </a:r>
            <a:r>
              <a:rPr lang="el-GR" sz="2500" i="1" baseline="30000" dirty="0">
                <a:solidFill>
                  <a:srgbClr val="202124"/>
                </a:solidFill>
                <a:latin typeface="Franklin Gothic Medium" panose="020B0603020102020204" pitchFamily="34" charset="0"/>
              </a:rPr>
              <a:t>2</a:t>
            </a:r>
            <a:r>
              <a:rPr lang="el-GR" sz="2500" baseline="30000" dirty="0">
                <a:solidFill>
                  <a:srgbClr val="202124"/>
                </a:solidFill>
                <a:latin typeface="Franklin Gothic Medium" panose="020B0603020102020204" pitchFamily="34" charset="0"/>
              </a:rPr>
              <a:t> </a:t>
            </a:r>
            <a:r>
              <a:rPr lang="en-US" sz="2500" dirty="0">
                <a:latin typeface="Franklin Gothic Medium" panose="020B0603020102020204" pitchFamily="34" charset="0"/>
              </a:rPr>
              <a:t>= 0.01 </a:t>
            </a:r>
          </a:p>
          <a:p>
            <a:r>
              <a:rPr lang="en-US" sz="2500" dirty="0">
                <a:latin typeface="Franklin Gothic Medium" panose="020B0603020102020204" pitchFamily="34" charset="0"/>
              </a:rPr>
              <a:t>Group Level: </a:t>
            </a:r>
            <a:r>
              <a:rPr lang="en-US" sz="2500" i="1" dirty="0">
                <a:latin typeface="Franklin Gothic Medium" panose="020B0603020102020204" pitchFamily="34" charset="0"/>
              </a:rPr>
              <a:t>F(</a:t>
            </a:r>
            <a:r>
              <a:rPr lang="en-US" sz="2500" dirty="0">
                <a:latin typeface="Franklin Gothic Medium" panose="020B0603020102020204" pitchFamily="34" charset="0"/>
              </a:rPr>
              <a:t>2,104) = 0.07</a:t>
            </a:r>
            <a:r>
              <a:rPr lang="en-US" sz="2500" i="1" dirty="0">
                <a:latin typeface="Franklin Gothic Medium" panose="020B0603020102020204" pitchFamily="34" charset="0"/>
              </a:rPr>
              <a:t>, p </a:t>
            </a:r>
            <a:r>
              <a:rPr lang="en-US" sz="2500" dirty="0">
                <a:latin typeface="Franklin Gothic Medium" panose="020B0603020102020204" pitchFamily="34" charset="0"/>
              </a:rPr>
              <a:t>= 0.93, </a:t>
            </a:r>
            <a:r>
              <a:rPr lang="el-GR" sz="2500" i="1" dirty="0">
                <a:solidFill>
                  <a:srgbClr val="202124"/>
                </a:solidFill>
                <a:latin typeface="Franklin Gothic Medium" panose="020B0603020102020204" pitchFamily="34" charset="0"/>
              </a:rPr>
              <a:t>η</a:t>
            </a:r>
            <a:r>
              <a:rPr lang="el-GR" sz="2500" i="1" baseline="30000" dirty="0">
                <a:solidFill>
                  <a:srgbClr val="202124"/>
                </a:solidFill>
                <a:latin typeface="Franklin Gothic Medium" panose="020B0603020102020204" pitchFamily="34" charset="0"/>
              </a:rPr>
              <a:t>2</a:t>
            </a:r>
            <a:r>
              <a:rPr lang="en-US" sz="2500" dirty="0">
                <a:latin typeface="Franklin Gothic Medium" panose="020B0603020102020204" pitchFamily="34" charset="0"/>
              </a:rPr>
              <a:t> = 0.001</a:t>
            </a:r>
          </a:p>
        </p:txBody>
      </p:sp>
      <p:sp>
        <p:nvSpPr>
          <p:cNvPr id="40" name="TextBox 39">
            <a:extLst>
              <a:ext uri="{FF2B5EF4-FFF2-40B4-BE49-F238E27FC236}">
                <a16:creationId xmlns:a16="http://schemas.microsoft.com/office/drawing/2014/main" id="{4B3C832D-44BD-1577-DA6B-116E23D07109}"/>
              </a:ext>
            </a:extLst>
          </p:cNvPr>
          <p:cNvSpPr txBox="1"/>
          <p:nvPr/>
        </p:nvSpPr>
        <p:spPr>
          <a:xfrm>
            <a:off x="18075067" y="30340853"/>
            <a:ext cx="8618689" cy="861774"/>
          </a:xfrm>
          <a:prstGeom prst="rect">
            <a:avLst/>
          </a:prstGeom>
          <a:noFill/>
        </p:spPr>
        <p:txBody>
          <a:bodyPr wrap="square" rtlCol="0">
            <a:spAutoFit/>
          </a:bodyPr>
          <a:lstStyle/>
          <a:p>
            <a:r>
              <a:rPr lang="en-US" sz="2500" dirty="0">
                <a:latin typeface="Franklin Gothic Medium" panose="020B0603020102020204" pitchFamily="34" charset="0"/>
              </a:rPr>
              <a:t>Individual Level:</a:t>
            </a:r>
            <a:r>
              <a:rPr lang="en-US" sz="2500" i="1" dirty="0">
                <a:latin typeface="Franklin Gothic Medium" panose="020B0603020102020204" pitchFamily="34" charset="0"/>
              </a:rPr>
              <a:t> F(</a:t>
            </a:r>
            <a:r>
              <a:rPr lang="en-US" sz="2500" dirty="0">
                <a:latin typeface="Franklin Gothic Medium" panose="020B0603020102020204" pitchFamily="34" charset="0"/>
              </a:rPr>
              <a:t>2,104) = 1.00, </a:t>
            </a:r>
            <a:r>
              <a:rPr lang="en-US" sz="2500" i="1" dirty="0">
                <a:latin typeface="Franklin Gothic Medium" panose="020B0603020102020204" pitchFamily="34" charset="0"/>
              </a:rPr>
              <a:t>p</a:t>
            </a:r>
            <a:r>
              <a:rPr lang="en-US" sz="2500" dirty="0">
                <a:latin typeface="Franklin Gothic Medium" panose="020B0603020102020204" pitchFamily="34" charset="0"/>
              </a:rPr>
              <a:t> = 0.37, </a:t>
            </a:r>
            <a:r>
              <a:rPr lang="el-GR" sz="2500" i="1" dirty="0">
                <a:solidFill>
                  <a:srgbClr val="202124"/>
                </a:solidFill>
                <a:latin typeface="Franklin Gothic Medium" panose="020B0603020102020204" pitchFamily="34" charset="0"/>
              </a:rPr>
              <a:t>η</a:t>
            </a:r>
            <a:r>
              <a:rPr lang="el-GR" sz="2500" i="1" baseline="30000" dirty="0">
                <a:solidFill>
                  <a:srgbClr val="202124"/>
                </a:solidFill>
                <a:latin typeface="Franklin Gothic Medium" panose="020B0603020102020204" pitchFamily="34" charset="0"/>
              </a:rPr>
              <a:t>2 </a:t>
            </a:r>
            <a:r>
              <a:rPr lang="en-US" sz="2500" dirty="0">
                <a:latin typeface="Franklin Gothic Medium" panose="020B0603020102020204" pitchFamily="34" charset="0"/>
              </a:rPr>
              <a:t>= 0.02</a:t>
            </a:r>
          </a:p>
          <a:p>
            <a:r>
              <a:rPr lang="en-US" sz="2500" dirty="0">
                <a:latin typeface="Franklin Gothic Medium" panose="020B0603020102020204" pitchFamily="34" charset="0"/>
              </a:rPr>
              <a:t>Group Level: </a:t>
            </a:r>
            <a:r>
              <a:rPr lang="en-US" sz="2500" i="1" dirty="0">
                <a:latin typeface="Franklin Gothic Medium" panose="020B0603020102020204" pitchFamily="34" charset="0"/>
              </a:rPr>
              <a:t>F</a:t>
            </a:r>
            <a:r>
              <a:rPr lang="en-US" sz="2500" dirty="0">
                <a:latin typeface="Franklin Gothic Medium" panose="020B0603020102020204" pitchFamily="34" charset="0"/>
              </a:rPr>
              <a:t>(2,104) = 0.66, </a:t>
            </a:r>
            <a:r>
              <a:rPr lang="en-US" sz="2500" i="1" dirty="0">
                <a:latin typeface="Franklin Gothic Medium" panose="020B0603020102020204" pitchFamily="34" charset="0"/>
              </a:rPr>
              <a:t>p</a:t>
            </a:r>
            <a:r>
              <a:rPr lang="en-US" sz="2500" dirty="0">
                <a:latin typeface="Franklin Gothic Medium" panose="020B0603020102020204" pitchFamily="34" charset="0"/>
              </a:rPr>
              <a:t> = 0.52, </a:t>
            </a:r>
            <a:r>
              <a:rPr lang="el-GR" sz="2500" i="1" dirty="0">
                <a:solidFill>
                  <a:srgbClr val="202124"/>
                </a:solidFill>
                <a:latin typeface="Franklin Gothic Medium" panose="020B0603020102020204" pitchFamily="34" charset="0"/>
              </a:rPr>
              <a:t>η</a:t>
            </a:r>
            <a:r>
              <a:rPr lang="el-GR" sz="2500" i="1" baseline="30000" dirty="0">
                <a:solidFill>
                  <a:srgbClr val="202124"/>
                </a:solidFill>
                <a:latin typeface="Franklin Gothic Medium" panose="020B0603020102020204" pitchFamily="34" charset="0"/>
              </a:rPr>
              <a:t>2</a:t>
            </a:r>
            <a:r>
              <a:rPr lang="en-US" sz="2500" dirty="0">
                <a:latin typeface="Franklin Gothic Medium" panose="020B0603020102020204" pitchFamily="34" charset="0"/>
              </a:rPr>
              <a:t> = 0.01</a:t>
            </a:r>
          </a:p>
        </p:txBody>
      </p:sp>
      <p:sp>
        <p:nvSpPr>
          <p:cNvPr id="41" name="TextBox 40">
            <a:extLst>
              <a:ext uri="{FF2B5EF4-FFF2-40B4-BE49-F238E27FC236}">
                <a16:creationId xmlns:a16="http://schemas.microsoft.com/office/drawing/2014/main" id="{DB74905E-7358-31B7-E306-E62F064C8EB9}"/>
              </a:ext>
            </a:extLst>
          </p:cNvPr>
          <p:cNvSpPr txBox="1"/>
          <p:nvPr/>
        </p:nvSpPr>
        <p:spPr>
          <a:xfrm flipH="1">
            <a:off x="26693756" y="30340853"/>
            <a:ext cx="7996703" cy="861774"/>
          </a:xfrm>
          <a:prstGeom prst="rect">
            <a:avLst/>
          </a:prstGeom>
          <a:noFill/>
        </p:spPr>
        <p:txBody>
          <a:bodyPr wrap="square" rtlCol="0">
            <a:spAutoFit/>
          </a:bodyPr>
          <a:lstStyle/>
          <a:p>
            <a:r>
              <a:rPr lang="en-US" sz="2500" dirty="0">
                <a:latin typeface="Franklin Gothic Medium" panose="020B0603020102020204" pitchFamily="34" charset="0"/>
              </a:rPr>
              <a:t>Individual Level: </a:t>
            </a:r>
            <a:r>
              <a:rPr lang="en-US" sz="2500" i="1" dirty="0">
                <a:latin typeface="Franklin Gothic Medium" panose="020B0603020102020204" pitchFamily="34" charset="0"/>
              </a:rPr>
              <a:t>F</a:t>
            </a:r>
            <a:r>
              <a:rPr lang="en-US" sz="2500" dirty="0">
                <a:latin typeface="Franklin Gothic Medium" panose="020B0603020102020204" pitchFamily="34" charset="0"/>
              </a:rPr>
              <a:t>(2,104) = 1.31, </a:t>
            </a:r>
            <a:r>
              <a:rPr lang="en-US" sz="2500" i="1" dirty="0">
                <a:latin typeface="Franklin Gothic Medium" panose="020B0603020102020204" pitchFamily="34" charset="0"/>
              </a:rPr>
              <a:t>p</a:t>
            </a:r>
            <a:r>
              <a:rPr lang="en-US" sz="2500" dirty="0">
                <a:latin typeface="Franklin Gothic Medium" panose="020B0603020102020204" pitchFamily="34" charset="0"/>
              </a:rPr>
              <a:t> = 0.27, </a:t>
            </a:r>
            <a:r>
              <a:rPr lang="el-GR" sz="2500" i="1" dirty="0">
                <a:solidFill>
                  <a:srgbClr val="202124"/>
                </a:solidFill>
                <a:latin typeface="Franklin Gothic Medium" panose="020B0603020102020204" pitchFamily="34" charset="0"/>
              </a:rPr>
              <a:t>η</a:t>
            </a:r>
            <a:r>
              <a:rPr lang="el-GR" sz="2500" i="1" baseline="30000" dirty="0">
                <a:solidFill>
                  <a:srgbClr val="202124"/>
                </a:solidFill>
                <a:latin typeface="Franklin Gothic Medium" panose="020B0603020102020204" pitchFamily="34" charset="0"/>
              </a:rPr>
              <a:t>2</a:t>
            </a:r>
            <a:r>
              <a:rPr lang="en-US" sz="2500" dirty="0">
                <a:latin typeface="Franklin Gothic Medium" panose="020B0603020102020204" pitchFamily="34" charset="0"/>
              </a:rPr>
              <a:t> = 0.03</a:t>
            </a:r>
          </a:p>
          <a:p>
            <a:r>
              <a:rPr lang="en-US" sz="2500" dirty="0">
                <a:latin typeface="Franklin Gothic Medium" panose="020B0603020102020204" pitchFamily="34" charset="0"/>
              </a:rPr>
              <a:t>Group Level: </a:t>
            </a:r>
            <a:r>
              <a:rPr lang="en-US" sz="2500" i="1" dirty="0">
                <a:latin typeface="Franklin Gothic Medium" panose="020B0603020102020204" pitchFamily="34" charset="0"/>
              </a:rPr>
              <a:t>F</a:t>
            </a:r>
            <a:r>
              <a:rPr lang="en-US" sz="2500" dirty="0">
                <a:latin typeface="Franklin Gothic Medium" panose="020B0603020102020204" pitchFamily="34" charset="0"/>
              </a:rPr>
              <a:t>(2,104) = 0.74, </a:t>
            </a:r>
            <a:r>
              <a:rPr lang="en-US" sz="2500" i="1" dirty="0">
                <a:latin typeface="Franklin Gothic Medium" panose="020B0603020102020204" pitchFamily="34" charset="0"/>
              </a:rPr>
              <a:t>p</a:t>
            </a:r>
            <a:r>
              <a:rPr lang="en-US" sz="2500" dirty="0">
                <a:latin typeface="Franklin Gothic Medium" panose="020B0603020102020204" pitchFamily="34" charset="0"/>
              </a:rPr>
              <a:t> = 0.48, </a:t>
            </a:r>
            <a:r>
              <a:rPr lang="el-GR" sz="2500" i="1" dirty="0">
                <a:solidFill>
                  <a:srgbClr val="202124"/>
                </a:solidFill>
                <a:latin typeface="Franklin Gothic Medium" panose="020B0603020102020204" pitchFamily="34" charset="0"/>
              </a:rPr>
              <a:t>η</a:t>
            </a:r>
            <a:r>
              <a:rPr lang="el-GR" sz="2500" i="1" baseline="30000" dirty="0">
                <a:solidFill>
                  <a:srgbClr val="202124"/>
                </a:solidFill>
                <a:latin typeface="Franklin Gothic Medium" panose="020B0603020102020204" pitchFamily="34" charset="0"/>
              </a:rPr>
              <a:t>2</a:t>
            </a:r>
            <a:r>
              <a:rPr lang="en-US" sz="2500" dirty="0">
                <a:latin typeface="Franklin Gothic Medium" panose="020B0603020102020204" pitchFamily="34" charset="0"/>
              </a:rPr>
              <a:t> = 0.01</a:t>
            </a:r>
          </a:p>
        </p:txBody>
      </p:sp>
      <p:sp>
        <p:nvSpPr>
          <p:cNvPr id="4" name="Rectangle 3">
            <a:extLst>
              <a:ext uri="{FF2B5EF4-FFF2-40B4-BE49-F238E27FC236}">
                <a16:creationId xmlns:a16="http://schemas.microsoft.com/office/drawing/2014/main" id="{B8526D6D-7078-3C4D-9DE8-94819F66433A}"/>
              </a:ext>
            </a:extLst>
          </p:cNvPr>
          <p:cNvSpPr/>
          <p:nvPr/>
        </p:nvSpPr>
        <p:spPr>
          <a:xfrm>
            <a:off x="7629525" y="266700"/>
            <a:ext cx="37137975" cy="5715000"/>
          </a:xfrm>
          <a:prstGeom prst="rect">
            <a:avLst/>
          </a:prstGeom>
          <a:solidFill>
            <a:srgbClr val="011D40"/>
          </a:solidFill>
          <a:ln>
            <a:noFill/>
          </a:ln>
          <a:effectLst/>
        </p:spPr>
        <p:style>
          <a:lnRef idx="1">
            <a:schemeClr val="accent1"/>
          </a:lnRef>
          <a:fillRef idx="3">
            <a:schemeClr val="accent1"/>
          </a:fillRef>
          <a:effectRef idx="2">
            <a:schemeClr val="accent1"/>
          </a:effectRef>
          <a:fontRef idx="minor">
            <a:schemeClr val="lt1"/>
          </a:fontRef>
        </p:style>
        <p:txBody>
          <a:bodyPr lIns="1428750" rtlCol="0" anchor="ctr"/>
          <a:lstStyle/>
          <a:p>
            <a:r>
              <a:rPr lang="en-US" sz="9167" b="1" dirty="0">
                <a:latin typeface="Helvetica" pitchFamily="2" charset="0"/>
                <a:cs typeface="Calibri" panose="020F0502020204030204" pitchFamily="34" charset="0"/>
              </a:rPr>
              <a:t>Does Religious Identity Influence the Racial Categorization of Middle Eastern and North African (MENA) Americans?</a:t>
            </a:r>
          </a:p>
          <a:p>
            <a:r>
              <a:rPr lang="en-US" sz="5625" b="1" dirty="0">
                <a:latin typeface="Helvetica" pitchFamily="2" charset="0"/>
                <a:cs typeface="Calibri" panose="020F0502020204030204" pitchFamily="34" charset="0"/>
              </a:rPr>
              <a:t>Sarah Moghaddam and Dr. Linda Zou</a:t>
            </a:r>
          </a:p>
        </p:txBody>
      </p:sp>
      <p:pic>
        <p:nvPicPr>
          <p:cNvPr id="19" name="Picture 18">
            <a:extLst>
              <a:ext uri="{FF2B5EF4-FFF2-40B4-BE49-F238E27FC236}">
                <a16:creationId xmlns:a16="http://schemas.microsoft.com/office/drawing/2014/main" id="{0A89DDE4-2048-874E-93A4-678F967F7807}"/>
              </a:ext>
            </a:extLst>
          </p:cNvPr>
          <p:cNvPicPr>
            <a:picLocks noChangeAspect="1"/>
          </p:cNvPicPr>
          <p:nvPr/>
        </p:nvPicPr>
        <p:blipFill>
          <a:blip r:embed="rId6"/>
          <a:stretch>
            <a:fillRect/>
          </a:stretch>
        </p:blipFill>
        <p:spPr>
          <a:xfrm>
            <a:off x="1428750" y="3546475"/>
            <a:ext cx="1996017" cy="1996017"/>
          </a:xfrm>
          <a:prstGeom prst="rect">
            <a:avLst/>
          </a:prstGeom>
        </p:spPr>
      </p:pic>
      <p:sp>
        <p:nvSpPr>
          <p:cNvPr id="20" name="Rectangle 19">
            <a:extLst>
              <a:ext uri="{FF2B5EF4-FFF2-40B4-BE49-F238E27FC236}">
                <a16:creationId xmlns:a16="http://schemas.microsoft.com/office/drawing/2014/main" id="{9D1D8ACB-9B86-174C-BFD6-CC77B2066B95}"/>
              </a:ext>
            </a:extLst>
          </p:cNvPr>
          <p:cNvSpPr/>
          <p:nvPr/>
        </p:nvSpPr>
        <p:spPr>
          <a:xfrm>
            <a:off x="962025" y="266700"/>
            <a:ext cx="5715000" cy="5715000"/>
          </a:xfrm>
          <a:prstGeom prst="rect">
            <a:avLst/>
          </a:prstGeom>
          <a:solidFill>
            <a:srgbClr val="011D40"/>
          </a:solidFill>
          <a:ln>
            <a:noFill/>
          </a:ln>
          <a:effectLst/>
        </p:spPr>
        <p:style>
          <a:lnRef idx="1">
            <a:schemeClr val="accent1"/>
          </a:lnRef>
          <a:fillRef idx="3">
            <a:schemeClr val="accent1"/>
          </a:fillRef>
          <a:effectRef idx="2">
            <a:schemeClr val="accent1"/>
          </a:effectRef>
          <a:fontRef idx="minor">
            <a:schemeClr val="lt1"/>
          </a:fontRef>
        </p:style>
        <p:txBody>
          <a:bodyPr lIns="95250" rtlCol="0" anchor="ctr"/>
          <a:lstStyle/>
          <a:p>
            <a:pPr algn="ctr"/>
            <a:endParaRPr lang="en-US" sz="6875" b="1" dirty="0">
              <a:latin typeface="Helvetica" pitchFamily="2" charset="0"/>
              <a:cs typeface="Calibri" panose="020F0502020204030204" pitchFamily="34" charset="0"/>
            </a:endParaRPr>
          </a:p>
        </p:txBody>
      </p:sp>
      <p:pic>
        <p:nvPicPr>
          <p:cNvPr id="3" name="Picture 2" descr="Icon&#10;&#10;Description automatically generated">
            <a:extLst>
              <a:ext uri="{FF2B5EF4-FFF2-40B4-BE49-F238E27FC236}">
                <a16:creationId xmlns:a16="http://schemas.microsoft.com/office/drawing/2014/main" id="{A56AB9AE-9308-023B-851F-91817990A48F}"/>
              </a:ext>
            </a:extLst>
          </p:cNvPr>
          <p:cNvPicPr>
            <a:picLocks noChangeAspect="1"/>
          </p:cNvPicPr>
          <p:nvPr/>
        </p:nvPicPr>
        <p:blipFill rotWithShape="1">
          <a:blip r:embed="rId7"/>
          <a:srcRect l="12001" t="19243" r="12416" b="12197"/>
          <a:stretch/>
        </p:blipFill>
        <p:spPr>
          <a:xfrm>
            <a:off x="40822444" y="4544484"/>
            <a:ext cx="3702170" cy="1322018"/>
          </a:xfrm>
          <a:prstGeom prst="rect">
            <a:avLst/>
          </a:prstGeom>
        </p:spPr>
      </p:pic>
      <p:pic>
        <p:nvPicPr>
          <p:cNvPr id="1026" name="Picture 2" descr="University of Maryland informal seal">
            <a:extLst>
              <a:ext uri="{FF2B5EF4-FFF2-40B4-BE49-F238E27FC236}">
                <a16:creationId xmlns:a16="http://schemas.microsoft.com/office/drawing/2014/main" id="{8CCEC776-FDA8-F729-73DE-8B4C45FB835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95387" y="500062"/>
            <a:ext cx="5248276" cy="5248276"/>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43">
            <a:extLst>
              <a:ext uri="{FF2B5EF4-FFF2-40B4-BE49-F238E27FC236}">
                <a16:creationId xmlns:a16="http://schemas.microsoft.com/office/drawing/2014/main" id="{93A00431-D984-DD60-21F2-B7737BA1303D}"/>
              </a:ext>
            </a:extLst>
          </p:cNvPr>
          <p:cNvPicPr>
            <a:picLocks noChangeAspect="1"/>
          </p:cNvPicPr>
          <p:nvPr/>
        </p:nvPicPr>
        <p:blipFill>
          <a:blip r:embed="rId9"/>
          <a:stretch>
            <a:fillRect/>
          </a:stretch>
        </p:blipFill>
        <p:spPr>
          <a:xfrm>
            <a:off x="8466526" y="23675328"/>
            <a:ext cx="8583819" cy="6398489"/>
          </a:xfrm>
          <a:prstGeom prst="rect">
            <a:avLst/>
          </a:prstGeom>
        </p:spPr>
      </p:pic>
      <p:pic>
        <p:nvPicPr>
          <p:cNvPr id="45" name="Picture 44">
            <a:extLst>
              <a:ext uri="{FF2B5EF4-FFF2-40B4-BE49-F238E27FC236}">
                <a16:creationId xmlns:a16="http://schemas.microsoft.com/office/drawing/2014/main" id="{016CEED3-7669-AE00-48F2-B4DF3D81C95F}"/>
              </a:ext>
            </a:extLst>
          </p:cNvPr>
          <p:cNvPicPr>
            <a:picLocks noChangeAspect="1"/>
          </p:cNvPicPr>
          <p:nvPr/>
        </p:nvPicPr>
        <p:blipFill>
          <a:blip r:embed="rId10"/>
          <a:stretch>
            <a:fillRect/>
          </a:stretch>
        </p:blipFill>
        <p:spPr>
          <a:xfrm>
            <a:off x="17103360" y="23656742"/>
            <a:ext cx="8594925" cy="6406768"/>
          </a:xfrm>
          <a:prstGeom prst="rect">
            <a:avLst/>
          </a:prstGeom>
        </p:spPr>
      </p:pic>
      <p:pic>
        <p:nvPicPr>
          <p:cNvPr id="46" name="Picture 45">
            <a:extLst>
              <a:ext uri="{FF2B5EF4-FFF2-40B4-BE49-F238E27FC236}">
                <a16:creationId xmlns:a16="http://schemas.microsoft.com/office/drawing/2014/main" id="{011BE40A-2F8D-1E23-093F-E342BBAFB1FD}"/>
              </a:ext>
            </a:extLst>
          </p:cNvPr>
          <p:cNvPicPr>
            <a:picLocks noChangeAspect="1"/>
          </p:cNvPicPr>
          <p:nvPr/>
        </p:nvPicPr>
        <p:blipFill>
          <a:blip r:embed="rId11"/>
          <a:stretch>
            <a:fillRect/>
          </a:stretch>
        </p:blipFill>
        <p:spPr>
          <a:xfrm>
            <a:off x="25735190" y="23667049"/>
            <a:ext cx="8516073" cy="6406768"/>
          </a:xfrm>
          <a:prstGeom prst="rect">
            <a:avLst/>
          </a:prstGeom>
        </p:spPr>
      </p:pic>
      <p:pic>
        <p:nvPicPr>
          <p:cNvPr id="23" name="Picture 22">
            <a:extLst>
              <a:ext uri="{FF2B5EF4-FFF2-40B4-BE49-F238E27FC236}">
                <a16:creationId xmlns:a16="http://schemas.microsoft.com/office/drawing/2014/main" id="{C783B374-8A5A-0A56-81C7-99A20F9B3C34}"/>
              </a:ext>
            </a:extLst>
          </p:cNvPr>
          <p:cNvPicPr>
            <a:picLocks noChangeAspect="1"/>
          </p:cNvPicPr>
          <p:nvPr/>
        </p:nvPicPr>
        <p:blipFill>
          <a:blip r:embed="rId12"/>
          <a:stretch>
            <a:fillRect/>
          </a:stretch>
        </p:blipFill>
        <p:spPr>
          <a:xfrm>
            <a:off x="32550838" y="23686823"/>
            <a:ext cx="1700425" cy="1710547"/>
          </a:xfrm>
          <a:prstGeom prst="rect">
            <a:avLst/>
          </a:prstGeom>
        </p:spPr>
      </p:pic>
    </p:spTree>
    <p:extLst>
      <p:ext uri="{BB962C8B-B14F-4D97-AF65-F5344CB8AC3E}">
        <p14:creationId xmlns:p14="http://schemas.microsoft.com/office/powerpoint/2010/main" val="33380728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10175</TotalTime>
  <Words>729</Words>
  <Application>Microsoft Macintosh PowerPoint</Application>
  <PresentationFormat>Custom</PresentationFormat>
  <Paragraphs>44</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Aptos</vt:lpstr>
      <vt:lpstr>Arial</vt:lpstr>
      <vt:lpstr>Calibri</vt:lpstr>
      <vt:lpstr>Franklin Gothic Medium</vt:lpstr>
      <vt:lpstr>Helvetica</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carleton</dc:creator>
  <cp:lastModifiedBy>Sarah Grace Moghaddam</cp:lastModifiedBy>
  <cp:revision>79</cp:revision>
  <cp:lastPrinted>2018-10-18T19:54:29Z</cp:lastPrinted>
  <dcterms:created xsi:type="dcterms:W3CDTF">2014-04-09T13:45:38Z</dcterms:created>
  <dcterms:modified xsi:type="dcterms:W3CDTF">2024-04-10T17:13:51Z</dcterms:modified>
</cp:coreProperties>
</file>