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4"/>
  </p:notesMasterIdLst>
  <p:sldIdLst>
    <p:sldId id="259" r:id="rId5"/>
    <p:sldId id="262" r:id="rId6"/>
    <p:sldId id="265" r:id="rId7"/>
    <p:sldId id="277" r:id="rId8"/>
    <p:sldId id="278" r:id="rId9"/>
    <p:sldId id="266" r:id="rId10"/>
    <p:sldId id="279" r:id="rId11"/>
    <p:sldId id="282" r:id="rId12"/>
    <p:sldId id="280" r:id="rId13"/>
    <p:sldId id="284" r:id="rId14"/>
    <p:sldId id="285" r:id="rId15"/>
    <p:sldId id="287" r:id="rId16"/>
    <p:sldId id="288" r:id="rId17"/>
    <p:sldId id="291" r:id="rId18"/>
    <p:sldId id="290" r:id="rId19"/>
    <p:sldId id="292" r:id="rId20"/>
    <p:sldId id="293" r:id="rId21"/>
    <p:sldId id="294" r:id="rId22"/>
    <p:sldId id="295" r:id="rId23"/>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4036"/>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171" autoAdjust="0"/>
  </p:normalViewPr>
  <p:slideViewPr>
    <p:cSldViewPr snapToGrid="0" snapToObjects="1">
      <p:cViewPr varScale="1">
        <p:scale>
          <a:sx n="66" d="100"/>
          <a:sy n="66" d="100"/>
        </p:scale>
        <p:origin x="-2934"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4" d="100"/>
          <a:sy n="74" d="100"/>
        </p:scale>
        <p:origin x="-41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3E8F0B-2875-439C-84DA-948B97F6AA31}" type="datetimeFigureOut">
              <a:rPr lang="en-US" smtClean="0"/>
              <a:t>4/29/2016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AA2CB0-DE07-493D-808D-5A56AB90BB97}" type="slidenum">
              <a:rPr lang="en-US" smtClean="0"/>
              <a:t>‹#›</a:t>
            </a:fld>
            <a:endParaRPr lang="en-US"/>
          </a:p>
        </p:txBody>
      </p:sp>
    </p:spTree>
    <p:extLst>
      <p:ext uri="{BB962C8B-B14F-4D97-AF65-F5344CB8AC3E}">
        <p14:creationId xmlns:p14="http://schemas.microsoft.com/office/powerpoint/2010/main" val="3068791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Good afternoon! I’m Susie Anderson, the Martha Hamilton Morris Archivist at the Philadelphia Museum of Art.</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a:t>
            </a:fld>
            <a:endParaRPr lang="en-US"/>
          </a:p>
        </p:txBody>
      </p:sp>
    </p:spTree>
    <p:extLst>
      <p:ext uri="{BB962C8B-B14F-4D97-AF65-F5344CB8AC3E}">
        <p14:creationId xmlns:p14="http://schemas.microsoft.com/office/powerpoint/2010/main" val="1574737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recommendations from this</a:t>
            </a:r>
            <a:r>
              <a:rPr lang="en-US" sz="1200" kern="1200" baseline="0" dirty="0" smtClean="0">
                <a:solidFill>
                  <a:schemeClr val="tx1"/>
                </a:solidFill>
                <a:effectLst/>
                <a:latin typeface="+mn-lt"/>
                <a:ea typeface="+mn-ea"/>
                <a:cs typeface="+mn-cs"/>
              </a:rPr>
              <a:t> 18 month planning process</a:t>
            </a:r>
            <a:r>
              <a:rPr lang="en-US" sz="1200" kern="1200" dirty="0" smtClean="0">
                <a:solidFill>
                  <a:schemeClr val="tx1"/>
                </a:solidFill>
                <a:effectLst/>
                <a:latin typeface="+mn-lt"/>
                <a:ea typeface="+mn-ea"/>
                <a:cs typeface="+mn-cs"/>
              </a:rPr>
              <a:t> resulted in a 277 page white paper, which we submitted to NEH on March 31st.</a:t>
            </a:r>
          </a:p>
          <a:p>
            <a:endParaRPr lang="en-US" dirty="0" smtClean="0"/>
          </a:p>
          <a:p>
            <a:r>
              <a:rPr lang="en-US" dirty="0" smtClean="0"/>
              <a:t>And</a:t>
            </a:r>
            <a:r>
              <a:rPr lang="en-US" baseline="0" dirty="0" smtClean="0"/>
              <a:t> i</a:t>
            </a:r>
            <a:r>
              <a:rPr lang="en-US" dirty="0" smtClean="0"/>
              <a:t>ronically, I received this</a:t>
            </a:r>
            <a:r>
              <a:rPr lang="en-US" baseline="0" dirty="0" smtClean="0"/>
              <a:t> confirmation message from NEH as I was working on this slide!</a:t>
            </a:r>
          </a:p>
          <a:p>
            <a:endParaRPr lang="en-US" baseline="0" dirty="0" smtClean="0"/>
          </a:p>
          <a:p>
            <a:r>
              <a:rPr lang="en-US" sz="1200" kern="1200" dirty="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10</a:t>
            </a:fld>
            <a:endParaRPr lang="en-US"/>
          </a:p>
        </p:txBody>
      </p:sp>
    </p:spTree>
    <p:extLst>
      <p:ext uri="{BB962C8B-B14F-4D97-AF65-F5344CB8AC3E}">
        <p14:creationId xmlns:p14="http://schemas.microsoft.com/office/powerpoint/2010/main" val="3963090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next step in the process is writing an implementation grant to NEH, which</a:t>
            </a:r>
            <a:r>
              <a:rPr lang="en-US" sz="1200" kern="1200" baseline="0" dirty="0" smtClean="0">
                <a:solidFill>
                  <a:schemeClr val="tx1"/>
                </a:solidFill>
                <a:effectLst/>
                <a:latin typeface="+mn-lt"/>
                <a:ea typeface="+mn-ea"/>
                <a:cs typeface="+mn-cs"/>
              </a:rPr>
              <a:t> I’m currently working 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we are able</a:t>
            </a:r>
            <a:r>
              <a:rPr lang="en-US" sz="1200" kern="1200" baseline="0" dirty="0" smtClean="0">
                <a:solidFill>
                  <a:schemeClr val="tx1"/>
                </a:solidFill>
                <a:effectLst/>
                <a:latin typeface="+mn-lt"/>
                <a:ea typeface="+mn-ea"/>
                <a:cs typeface="+mn-cs"/>
              </a:rPr>
              <a:t> to obtain funding for this phase of the project,</a:t>
            </a:r>
            <a:r>
              <a:rPr lang="en-US" sz="1200" kern="1200" dirty="0" smtClean="0">
                <a:solidFill>
                  <a:schemeClr val="tx1"/>
                </a:solidFill>
                <a:effectLst/>
                <a:latin typeface="+mn-lt"/>
                <a:ea typeface="+mn-ea"/>
                <a:cs typeface="+mn-cs"/>
              </a:rPr>
              <a:t> the Duchamp Research Portal will bring together archival materials from our three institutions and make them accessible in a way that has not been possible before.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intend to create a </a:t>
            </a:r>
            <a:r>
              <a:rPr lang="en-US" sz="1200" kern="1200" dirty="0" err="1" smtClean="0">
                <a:solidFill>
                  <a:schemeClr val="tx1"/>
                </a:solidFill>
                <a:effectLst/>
                <a:latin typeface="+mn-lt"/>
                <a:ea typeface="+mn-ea"/>
                <a:cs typeface="+mn-cs"/>
              </a:rPr>
              <a:t>scaleable</a:t>
            </a:r>
            <a:r>
              <a:rPr lang="en-US" sz="1200" kern="1200" dirty="0" smtClean="0">
                <a:solidFill>
                  <a:schemeClr val="tx1"/>
                </a:solidFill>
                <a:effectLst/>
                <a:latin typeface="+mn-lt"/>
                <a:ea typeface="+mn-ea"/>
                <a:cs typeface="+mn-cs"/>
              </a:rPr>
              <a:t> model and ultimately invite other museums, libraries, and archives to contribute to this online resource.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Looking at the big picture, it will be a way for our Museum to collaborate internationally with related institutions and the digital humanities community.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also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promises to be a way of realizing several the PMA’s strategic goals, such as visitor engagement, activating the collections, and creative use of technology.</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11</a:t>
            </a:fld>
            <a:endParaRPr lang="en-US"/>
          </a:p>
        </p:txBody>
      </p:sp>
    </p:spTree>
    <p:extLst>
      <p:ext uri="{BB962C8B-B14F-4D97-AF65-F5344CB8AC3E}">
        <p14:creationId xmlns:p14="http://schemas.microsoft.com/office/powerpoint/2010/main" val="3838398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Okay, so now that we have a sense of what the project is about, I’ll cover some of the lessons learned from writing and administering grants, as</a:t>
            </a:r>
            <a:r>
              <a:rPr lang="en-US" sz="1200" kern="1200" baseline="0" dirty="0" smtClean="0">
                <a:solidFill>
                  <a:schemeClr val="tx1"/>
                </a:solidFill>
                <a:effectLst/>
                <a:latin typeface="+mn-lt"/>
                <a:ea typeface="+mn-ea"/>
                <a:cs typeface="+mn-cs"/>
              </a:rPr>
              <a:t> well as </a:t>
            </a:r>
            <a:r>
              <a:rPr lang="en-US" sz="1200" kern="1200" dirty="0" smtClean="0">
                <a:solidFill>
                  <a:schemeClr val="tx1"/>
                </a:solidFill>
                <a:effectLst/>
                <a:latin typeface="+mn-lt"/>
                <a:ea typeface="+mn-ea"/>
                <a:cs typeface="+mn-cs"/>
              </a:rPr>
              <a:t>conducting a user survey.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First, let me see where you all are coming from – have any of you applied for grant funding before? Okay, good. How about federal funding? Ah – it was a bit challenging, right?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While it can be, don’t let it intimidate you. I remember a former professor telling me that a grant is basically a business plan.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more you can assure your funder that they’re making a good investment in your “product” -- be it a processed collection, finding aids, online resource, whatever – the better your chances are of getting funded.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Making a case for the significance of your project is important, as well as the impact on the scholarly community, and benefit to the archives profession if you plan to widely share the guidelines, workflows, and procedures you developed.</a:t>
            </a:r>
          </a:p>
          <a:p>
            <a:endParaRPr lang="en-US" dirty="0" smtClean="0"/>
          </a:p>
        </p:txBody>
      </p:sp>
      <p:sp>
        <p:nvSpPr>
          <p:cNvPr id="4" name="Slide Number Placeholder 3"/>
          <p:cNvSpPr>
            <a:spLocks noGrp="1"/>
          </p:cNvSpPr>
          <p:nvPr>
            <p:ph type="sldNum" sz="quarter" idx="10"/>
          </p:nvPr>
        </p:nvSpPr>
        <p:spPr/>
        <p:txBody>
          <a:bodyPr/>
          <a:lstStyle/>
          <a:p>
            <a:fld id="{A1AA2CB0-DE07-493D-808D-5A56AB90BB97}" type="slidenum">
              <a:rPr lang="en-US" smtClean="0"/>
              <a:t>12</a:t>
            </a:fld>
            <a:endParaRPr lang="en-US"/>
          </a:p>
        </p:txBody>
      </p:sp>
    </p:spTree>
    <p:extLst>
      <p:ext uri="{BB962C8B-B14F-4D97-AF65-F5344CB8AC3E}">
        <p14:creationId xmlns:p14="http://schemas.microsoft.com/office/powerpoint/2010/main" val="32118190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Once you have the necessary buy-in and have considered all of the factors going into the project (and we’ll be sharing a checklist of these issues at the end of the session)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 sure to meet with your Development colleagues.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 suspect that most of you – if you’re working for an educational institution or cultural non-profit – will have some kind of Development or fundraising department at your organization.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They can help you write the proposal, decipher the funder’s guidelines and requirements, as well as submitting it on your behalf (federal grants must be submitted through Grants.gov, a</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challenging interface to deal with).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Since Development</a:t>
            </a:r>
            <a:r>
              <a:rPr lang="en-US" sz="1200" kern="1200" baseline="0" dirty="0" smtClean="0">
                <a:solidFill>
                  <a:schemeClr val="tx1"/>
                </a:solidFill>
                <a:effectLst/>
                <a:latin typeface="+mn-lt"/>
                <a:ea typeface="+mn-ea"/>
                <a:cs typeface="+mn-cs"/>
              </a:rPr>
              <a:t> departments</a:t>
            </a:r>
            <a:r>
              <a:rPr lang="en-US" sz="1200" kern="1200" dirty="0" smtClean="0">
                <a:solidFill>
                  <a:schemeClr val="tx1"/>
                </a:solidFill>
                <a:effectLst/>
                <a:latin typeface="+mn-lt"/>
                <a:ea typeface="+mn-ea"/>
                <a:cs typeface="+mn-cs"/>
              </a:rPr>
              <a:t> coordinate grants for the whole institution, you never know who may want to approach the same funder and you’ll have to wait your turn, or they may know of a more appropriate foundation for your type of project.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Getting a good match between what you’re asking for and the organization who can provide it is key – your priorities should match their priorities.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far</a:t>
            </a:r>
            <a:r>
              <a:rPr lang="en-US" sz="1200" kern="1200" baseline="0" dirty="0" smtClean="0">
                <a:solidFill>
                  <a:schemeClr val="tx1"/>
                </a:solidFill>
                <a:effectLst/>
                <a:latin typeface="+mn-lt"/>
                <a:ea typeface="+mn-ea"/>
                <a:cs typeface="+mn-cs"/>
              </a:rPr>
              <a:t> as actual grant-writing is concerned, a </a:t>
            </a:r>
            <a:r>
              <a:rPr lang="en-US" sz="1200" kern="1200" dirty="0" smtClean="0">
                <a:solidFill>
                  <a:schemeClr val="tx1"/>
                </a:solidFill>
                <a:effectLst/>
                <a:latin typeface="+mn-lt"/>
                <a:ea typeface="+mn-ea"/>
                <a:cs typeface="+mn-cs"/>
              </a:rPr>
              <a:t>couple of things I’ve found to be helpful are:</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Brain storming with other staff who will be involved with the project. Assign someone to act as a scribe with a laptop, then you can pick and choose the best ideas to go into the grant narrative.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Also</a:t>
            </a:r>
            <a:r>
              <a:rPr lang="en-US" sz="1200" kern="1200" baseline="0" dirty="0" smtClean="0">
                <a:solidFill>
                  <a:schemeClr val="tx1"/>
                </a:solidFill>
                <a:effectLst/>
                <a:latin typeface="+mn-lt"/>
                <a:ea typeface="+mn-ea"/>
                <a:cs typeface="+mn-cs"/>
              </a:rPr>
              <a:t> a</a:t>
            </a:r>
            <a:r>
              <a:rPr lang="en-US" sz="1200" kern="1200" dirty="0" smtClean="0">
                <a:solidFill>
                  <a:schemeClr val="tx1"/>
                </a:solidFill>
                <a:effectLst/>
                <a:latin typeface="+mn-lt"/>
                <a:ea typeface="+mn-ea"/>
                <a:cs typeface="+mn-cs"/>
              </a:rPr>
              <a:t>llow yourself a long window for the writing</a:t>
            </a:r>
            <a:r>
              <a:rPr lang="en-US" sz="1200" kern="1200" baseline="0" dirty="0" smtClean="0">
                <a:solidFill>
                  <a:schemeClr val="tx1"/>
                </a:solidFill>
                <a:effectLst/>
                <a:latin typeface="+mn-lt"/>
                <a:ea typeface="+mn-ea"/>
                <a:cs typeface="+mn-cs"/>
              </a:rPr>
              <a:t> – I’ve learned this the hard way. </a:t>
            </a:r>
            <a:r>
              <a:rPr lang="en-US" sz="1200" kern="1200" dirty="0" smtClean="0">
                <a:solidFill>
                  <a:schemeClr val="tx1"/>
                </a:solidFill>
                <a:effectLst/>
                <a:latin typeface="+mn-lt"/>
                <a:ea typeface="+mn-ea"/>
                <a:cs typeface="+mn-cs"/>
              </a:rPr>
              <a:t>Grant proposals are complex animals and require a long gestation period. It will evolve over time as you refine it.</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13</a:t>
            </a:fld>
            <a:endParaRPr lang="en-US"/>
          </a:p>
        </p:txBody>
      </p:sp>
    </p:spTree>
    <p:extLst>
      <p:ext uri="{BB962C8B-B14F-4D97-AF65-F5344CB8AC3E}">
        <p14:creationId xmlns:p14="http://schemas.microsoft.com/office/powerpoint/2010/main" val="3537685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you will be collaborating with other people, identify all stakeholders. You will need their buy-in, as well as their review of the proposal, so leave plenty of time for their editing and feedback.</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Creating a deadline schedule also helps with this process, so you can keep your proposal development on track.</a:t>
            </a:r>
            <a:r>
              <a:rPr lang="en-US" sz="1200" kern="1200" baseline="0" dirty="0" smtClean="0">
                <a:solidFill>
                  <a:schemeClr val="tx1"/>
                </a:solidFill>
                <a:effectLst/>
                <a:latin typeface="+mn-lt"/>
                <a:ea typeface="+mn-ea"/>
                <a:cs typeface="+mn-cs"/>
              </a:rPr>
              <a:t> The slide shows the one we’re currently using for our NEH implementation grant.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Another way of tackling the writing, since staring at the blank screen is a bit intimidating, is copying the grant requirements from the funder’s website and have this serve as your outline for the narrative.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Speaking as someone who has reviewed grant proposals before for</a:t>
            </a:r>
            <a:r>
              <a:rPr lang="en-US" sz="1200" kern="1200" baseline="0" dirty="0" smtClean="0">
                <a:solidFill>
                  <a:schemeClr val="tx1"/>
                </a:solidFill>
                <a:effectLst/>
                <a:latin typeface="+mn-lt"/>
                <a:ea typeface="+mn-ea"/>
                <a:cs typeface="+mn-cs"/>
              </a:rPr>
              <a:t> NEH and NHPRC</a:t>
            </a:r>
            <a:r>
              <a:rPr lang="en-US" sz="1200" kern="1200" dirty="0" smtClean="0">
                <a:solidFill>
                  <a:schemeClr val="tx1"/>
                </a:solidFill>
                <a:effectLst/>
                <a:latin typeface="+mn-lt"/>
                <a:ea typeface="+mn-ea"/>
                <a:cs typeface="+mn-cs"/>
              </a:rPr>
              <a:t>, there are certain components I look for, and it helps to have the structure of your proposal emulate the requirements of the grant.</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14</a:t>
            </a:fld>
            <a:endParaRPr lang="en-US"/>
          </a:p>
        </p:txBody>
      </p:sp>
    </p:spTree>
    <p:extLst>
      <p:ext uri="{BB962C8B-B14F-4D97-AF65-F5344CB8AC3E}">
        <p14:creationId xmlns:p14="http://schemas.microsoft.com/office/powerpoint/2010/main" val="25761800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Other things that have helped me in the past is asking for feedback on the proposal from a trusted colleague</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it’s helpful to have fresh eyes look at something that’s been labored over by multiple people, if you can stand one more opinion.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It’s also fruitful</a:t>
            </a:r>
            <a:r>
              <a:rPr lang="en-US" sz="1200" kern="1200" baseline="0" dirty="0" smtClean="0">
                <a:solidFill>
                  <a:schemeClr val="tx1"/>
                </a:solidFill>
                <a:effectLst/>
                <a:latin typeface="+mn-lt"/>
                <a:ea typeface="+mn-ea"/>
                <a:cs typeface="+mn-cs"/>
              </a:rPr>
              <a:t> to l</a:t>
            </a:r>
            <a:r>
              <a:rPr lang="en-US" sz="1200" kern="1200" dirty="0" smtClean="0">
                <a:solidFill>
                  <a:schemeClr val="tx1"/>
                </a:solidFill>
                <a:effectLst/>
                <a:latin typeface="+mn-lt"/>
                <a:ea typeface="+mn-ea"/>
                <a:cs typeface="+mn-cs"/>
              </a:rPr>
              <a:t>ook at successful grant proposals with a similar project or theme</a:t>
            </a:r>
            <a:r>
              <a:rPr lang="en-US" sz="1200" kern="1200" baseline="0" dirty="0" smtClean="0">
                <a:solidFill>
                  <a:schemeClr val="tx1"/>
                </a:solidFill>
                <a:effectLst/>
                <a:latin typeface="+mn-lt"/>
                <a:ea typeface="+mn-ea"/>
                <a:cs typeface="+mn-cs"/>
              </a:rPr>
              <a:t> -- especially for their work plans -- if you’re starting a new initiative and wondering how long things will take, as well as specific procedures.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Depending on what you’re planning to do, you may have to do some preliminary work just to write the proposal, which will include training, having appropriate policies in place, and knowing which standards you need to invoke.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a:t>
            </a:r>
            <a:r>
              <a:rPr lang="en-US" sz="1200" kern="1200" baseline="0" dirty="0" smtClean="0">
                <a:solidFill>
                  <a:schemeClr val="tx1"/>
                </a:solidFill>
                <a:effectLst/>
                <a:latin typeface="+mn-lt"/>
                <a:ea typeface="+mn-ea"/>
                <a:cs typeface="+mn-cs"/>
              </a:rPr>
              <a:t> don’t be afraid to r</a:t>
            </a:r>
            <a:r>
              <a:rPr lang="en-US" sz="1200" kern="1200" dirty="0" smtClean="0">
                <a:solidFill>
                  <a:schemeClr val="tx1"/>
                </a:solidFill>
                <a:effectLst/>
                <a:latin typeface="+mn-lt"/>
                <a:ea typeface="+mn-ea"/>
                <a:cs typeface="+mn-cs"/>
              </a:rPr>
              <a:t>equest feedback from your funder.</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hey will usually assign a grant manager to you, if not a chance to turn a draft in early for their initial reaction and input before the final submission.</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You can be really frank with them</a:t>
            </a:r>
            <a:r>
              <a:rPr lang="en-US" sz="1200" kern="1200" baseline="0" dirty="0" smtClean="0">
                <a:solidFill>
                  <a:schemeClr val="tx1"/>
                </a:solidFill>
                <a:effectLst/>
                <a:latin typeface="+mn-lt"/>
                <a:ea typeface="+mn-ea"/>
                <a:cs typeface="+mn-cs"/>
              </a:rPr>
              <a:t> -- ask</a:t>
            </a:r>
            <a:r>
              <a:rPr lang="en-US" sz="1200" kern="1200" dirty="0" smtClean="0">
                <a:solidFill>
                  <a:schemeClr val="tx1"/>
                </a:solidFill>
                <a:effectLst/>
                <a:latin typeface="+mn-lt"/>
                <a:ea typeface="+mn-ea"/>
                <a:cs typeface="+mn-cs"/>
              </a:rPr>
              <a:t> what they’re looking for and how you can improve your chances of getting funding. It’s what they’re there </a:t>
            </a:r>
            <a:r>
              <a:rPr lang="en-US" sz="1200" kern="1200" dirty="0" smtClean="0">
                <a:solidFill>
                  <a:schemeClr val="tx1"/>
                </a:solidFill>
                <a:effectLst/>
                <a:latin typeface="+mn-lt"/>
                <a:ea typeface="+mn-ea"/>
                <a:cs typeface="+mn-cs"/>
              </a:rPr>
              <a:t>for.</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15</a:t>
            </a:fld>
            <a:endParaRPr lang="en-US"/>
          </a:p>
        </p:txBody>
      </p:sp>
    </p:spTree>
    <p:extLst>
      <p:ext uri="{BB962C8B-B14F-4D97-AF65-F5344CB8AC3E}">
        <p14:creationId xmlns:p14="http://schemas.microsoft.com/office/powerpoint/2010/main" val="24107318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 topic I</a:t>
            </a:r>
            <a:r>
              <a:rPr lang="en-US" sz="1200" kern="1200" baseline="0" dirty="0" smtClean="0">
                <a:solidFill>
                  <a:schemeClr val="tx1"/>
                </a:solidFill>
                <a:effectLst/>
                <a:latin typeface="+mn-lt"/>
                <a:ea typeface="+mn-ea"/>
                <a:cs typeface="+mn-cs"/>
              </a:rPr>
              <a:t> can</a:t>
            </a:r>
            <a:r>
              <a:rPr lang="en-US" sz="1200" kern="1200" dirty="0" smtClean="0">
                <a:solidFill>
                  <a:schemeClr val="tx1"/>
                </a:solidFill>
                <a:effectLst/>
                <a:latin typeface="+mn-lt"/>
                <a:ea typeface="+mn-ea"/>
                <a:cs typeface="+mn-cs"/>
              </a:rPr>
              <a:t> address is grant management. </a:t>
            </a:r>
            <a:r>
              <a:rPr lang="en-US" sz="1200" kern="1200" baseline="0" dirty="0" smtClean="0">
                <a:solidFill>
                  <a:schemeClr val="tx1"/>
                </a:solidFill>
                <a:effectLst/>
                <a:latin typeface="+mn-lt"/>
                <a:ea typeface="+mn-ea"/>
                <a:cs typeface="+mn-cs"/>
              </a:rPr>
              <a:t> For starters, t</a:t>
            </a:r>
            <a:r>
              <a:rPr lang="en-US" sz="1200" kern="1200" dirty="0" smtClean="0">
                <a:solidFill>
                  <a:schemeClr val="tx1"/>
                </a:solidFill>
                <a:effectLst/>
                <a:latin typeface="+mn-lt"/>
                <a:ea typeface="+mn-ea"/>
                <a:cs typeface="+mn-cs"/>
              </a:rPr>
              <a:t>ry to follow the work plan in your proposal as closely as possible to stay on track.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While there are various project management programs and apps out there, the most important thing to do is find one that works for you and stick to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Factor in some contingency for unforeseen circumstances and take special note of when interim and final reports are due.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You should also know the process of changing the terms of the grant, such as asking for an extension.</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We’re here in front of you, courtesy of the NEH, because we had some money left over, but we made sure to request it in writing first, because attending</a:t>
            </a:r>
            <a:r>
              <a:rPr lang="en-US" sz="1200" kern="1200" baseline="0" dirty="0" smtClean="0">
                <a:solidFill>
                  <a:schemeClr val="tx1"/>
                </a:solidFill>
                <a:effectLst/>
                <a:latin typeface="+mn-lt"/>
                <a:ea typeface="+mn-ea"/>
                <a:cs typeface="+mn-cs"/>
              </a:rPr>
              <a:t> MARAC </a:t>
            </a:r>
            <a:r>
              <a:rPr lang="en-US" sz="1200" kern="1200" dirty="0" smtClean="0">
                <a:solidFill>
                  <a:schemeClr val="tx1"/>
                </a:solidFill>
                <a:effectLst/>
                <a:latin typeface="+mn-lt"/>
                <a:ea typeface="+mn-ea"/>
                <a:cs typeface="+mn-cs"/>
              </a:rPr>
              <a:t>wasn’t part of</a:t>
            </a:r>
            <a:r>
              <a:rPr lang="en-US" sz="1200" kern="1200" baseline="0" dirty="0" smtClean="0">
                <a:solidFill>
                  <a:schemeClr val="tx1"/>
                </a:solidFill>
                <a:effectLst/>
                <a:latin typeface="+mn-lt"/>
                <a:ea typeface="+mn-ea"/>
                <a:cs typeface="+mn-cs"/>
              </a:rPr>
              <a:t> our</a:t>
            </a:r>
            <a:r>
              <a:rPr lang="en-US" sz="1200" kern="1200" dirty="0" smtClean="0">
                <a:solidFill>
                  <a:schemeClr val="tx1"/>
                </a:solidFill>
                <a:effectLst/>
                <a:latin typeface="+mn-lt"/>
                <a:ea typeface="+mn-ea"/>
                <a:cs typeface="+mn-cs"/>
              </a:rPr>
              <a:t> original proposal.</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Also make sure you’re spending the grant funds in the correct way; we discovered this as we were planning a festive dinner after the advisory board meeting that we couldn’t use federal dollars on purchasing alcohol.</a:t>
            </a:r>
            <a:r>
              <a:rPr lang="en-US"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there is a matching component, speak with your Finance or Accounting department early on to see what they need for reporting purposes (time sheets for staff contributed time, receipts for purchases, etc.) and follow up with them on a timely basis.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Even if you are collaborating, there needs to be one person in the role of primary investigator or grant manager, who is responsible for everything.</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Realize this is going to be a part-time job on top of your regular job for the duration of the project. Do whatever is necessary to get the support you need to stay on top of your tasks.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16</a:t>
            </a:fld>
            <a:endParaRPr lang="en-US"/>
          </a:p>
        </p:txBody>
      </p:sp>
    </p:spTree>
    <p:extLst>
      <p:ext uri="{BB962C8B-B14F-4D97-AF65-F5344CB8AC3E}">
        <p14:creationId xmlns:p14="http://schemas.microsoft.com/office/powerpoint/2010/main" val="74492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Finally,</a:t>
            </a:r>
            <a:r>
              <a:rPr lang="en-US" sz="1200" kern="1200" baseline="0" dirty="0" smtClean="0">
                <a:solidFill>
                  <a:schemeClr val="tx1"/>
                </a:solidFill>
                <a:effectLst/>
                <a:latin typeface="+mn-lt"/>
                <a:ea typeface="+mn-ea"/>
                <a:cs typeface="+mn-cs"/>
              </a:rPr>
              <a:t> as far as</a:t>
            </a:r>
            <a:r>
              <a:rPr lang="en-US" sz="1200" kern="1200" dirty="0" smtClean="0">
                <a:solidFill>
                  <a:schemeClr val="tx1"/>
                </a:solidFill>
                <a:effectLst/>
                <a:latin typeface="+mn-lt"/>
                <a:ea typeface="+mn-ea"/>
                <a:cs typeface="+mn-cs"/>
              </a:rPr>
              <a:t> surveys are concerned: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distributed our survey to approximately 300 people, including members of the advisory board, Museum staff, colleagues who have an interest in Duchamp, and researchers who have used our collections in the past.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For those who responded, you can see how the demographics played out above.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survey had four sections: getting to know you, collection scope, search functionality, and other feedback.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survey was a great opportunity to engage with the Duchamp research community and get direct feedback on what they would like from an online discovery tool.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helped us establish priorities in developing the proof of concept, as well as helping us judge potential systems and other features.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couple of suggestions would include:</a:t>
            </a:r>
            <a:r>
              <a:rPr lang="en-US" sz="1200" kern="1200" baseline="0" dirty="0" smtClean="0">
                <a:solidFill>
                  <a:schemeClr val="tx1"/>
                </a:solidFill>
                <a:effectLst/>
                <a:latin typeface="+mn-lt"/>
                <a:ea typeface="+mn-ea"/>
                <a:cs typeface="+mn-cs"/>
              </a:rPr>
              <a:t> i</a:t>
            </a:r>
            <a:r>
              <a:rPr lang="en-US" sz="1200" kern="1200" dirty="0" smtClean="0">
                <a:solidFill>
                  <a:schemeClr val="tx1"/>
                </a:solidFill>
                <a:effectLst/>
                <a:latin typeface="+mn-lt"/>
                <a:ea typeface="+mn-ea"/>
                <a:cs typeface="+mn-cs"/>
              </a:rPr>
              <a:t>f your institution has a statistician in your visitor services department, speak with them first and get </a:t>
            </a:r>
            <a:r>
              <a:rPr lang="en-US" sz="1200" kern="1200" dirty="0" smtClean="0">
                <a:solidFill>
                  <a:schemeClr val="tx1"/>
                </a:solidFill>
                <a:effectLst/>
                <a:latin typeface="+mn-lt"/>
                <a:ea typeface="+mn-ea"/>
                <a:cs typeface="+mn-cs"/>
              </a:rPr>
              <a:t>pointers.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Think carefully about the information you need to get from your users</a:t>
            </a:r>
            <a:r>
              <a:rPr lang="en-US" sz="1200" kern="1200" baseline="0" dirty="0" smtClean="0">
                <a:solidFill>
                  <a:schemeClr val="tx1"/>
                </a:solidFill>
                <a:effectLst/>
                <a:latin typeface="+mn-lt"/>
                <a:ea typeface="+mn-ea"/>
                <a:cs typeface="+mn-cs"/>
              </a:rPr>
              <a:t> and</a:t>
            </a:r>
            <a:r>
              <a:rPr lang="en-US" sz="1200" kern="1200" dirty="0" smtClean="0">
                <a:solidFill>
                  <a:schemeClr val="tx1"/>
                </a:solidFill>
                <a:effectLst/>
                <a:latin typeface="+mn-lt"/>
                <a:ea typeface="+mn-ea"/>
                <a:cs typeface="+mn-cs"/>
              </a:rPr>
              <a:t> how the data will help you move forward the product or services you’re developing.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17</a:t>
            </a:fld>
            <a:endParaRPr lang="en-US"/>
          </a:p>
        </p:txBody>
      </p:sp>
    </p:spTree>
    <p:extLst>
      <p:ext uri="{BB962C8B-B14F-4D97-AF65-F5344CB8AC3E}">
        <p14:creationId xmlns:p14="http://schemas.microsoft.com/office/powerpoint/2010/main" val="39580712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While you don’t want to ask leading questions, if</a:t>
            </a:r>
            <a:r>
              <a:rPr lang="en-US" sz="1200" kern="1200" baseline="0" dirty="0" smtClean="0">
                <a:solidFill>
                  <a:schemeClr val="tx1"/>
                </a:solidFill>
                <a:effectLst/>
                <a:latin typeface="+mn-lt"/>
                <a:ea typeface="+mn-ea"/>
                <a:cs typeface="+mn-cs"/>
              </a:rPr>
              <a:t> you’re</a:t>
            </a:r>
            <a:r>
              <a:rPr lang="en-US" sz="1200" kern="1200" dirty="0" smtClean="0">
                <a:solidFill>
                  <a:schemeClr val="tx1"/>
                </a:solidFill>
                <a:effectLst/>
                <a:latin typeface="+mn-lt"/>
                <a:ea typeface="+mn-ea"/>
                <a:cs typeface="+mn-cs"/>
              </a:rPr>
              <a:t> trying to decide between a few viable options,</a:t>
            </a:r>
            <a:r>
              <a:rPr lang="en-US" sz="1200" kern="1200" baseline="0" dirty="0" smtClean="0">
                <a:solidFill>
                  <a:schemeClr val="tx1"/>
                </a:solidFill>
                <a:effectLst/>
                <a:latin typeface="+mn-lt"/>
                <a:ea typeface="+mn-ea"/>
                <a:cs typeface="+mn-cs"/>
              </a:rPr>
              <a:t> h</a:t>
            </a:r>
            <a:r>
              <a:rPr lang="en-US" sz="1200" kern="1200" dirty="0" smtClean="0">
                <a:solidFill>
                  <a:schemeClr val="tx1"/>
                </a:solidFill>
                <a:effectLst/>
                <a:latin typeface="+mn-lt"/>
                <a:ea typeface="+mn-ea"/>
                <a:cs typeface="+mn-cs"/>
              </a:rPr>
              <a:t>ave those options be your multiple choice questions, as clearly stated as possible.</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You may even want to restate the question in a different way, just to make sure you get the feedback you need and the formatting of the question doesn’t skew the results.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While structured questions are easier to tabulate than open ended ones, having a few open text responses will allow feedback you weren’t expecting to enter into the mix. You</a:t>
            </a:r>
            <a:r>
              <a:rPr lang="en-US" sz="1200" kern="1200" baseline="0" dirty="0" smtClean="0">
                <a:solidFill>
                  <a:schemeClr val="tx1"/>
                </a:solidFill>
                <a:effectLst/>
                <a:latin typeface="+mn-lt"/>
                <a:ea typeface="+mn-ea"/>
                <a:cs typeface="+mn-cs"/>
              </a:rPr>
              <a:t> can then tag those responses and tabulate from there.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If you end up using</a:t>
            </a:r>
            <a:r>
              <a:rPr lang="en-US" sz="1200" kern="1200" baseline="0" dirty="0" smtClean="0">
                <a:solidFill>
                  <a:schemeClr val="tx1"/>
                </a:solidFill>
                <a:effectLst/>
                <a:latin typeface="+mn-lt"/>
                <a:ea typeface="+mn-ea"/>
                <a:cs typeface="+mn-cs"/>
              </a:rPr>
              <a:t> Survey Monkey, </a:t>
            </a:r>
            <a:r>
              <a:rPr lang="en-US" sz="1200" kern="1200" dirty="0" smtClean="0">
                <a:solidFill>
                  <a:schemeClr val="tx1"/>
                </a:solidFill>
                <a:effectLst/>
                <a:latin typeface="+mn-lt"/>
                <a:ea typeface="+mn-ea"/>
                <a:cs typeface="+mn-cs"/>
              </a:rPr>
              <a:t>see if your institution has a corporate account before signing up for one yourself, like I almost</a:t>
            </a:r>
            <a:r>
              <a:rPr lang="en-US" sz="1200" kern="1200" baseline="0" dirty="0" smtClean="0">
                <a:solidFill>
                  <a:schemeClr val="tx1"/>
                </a:solidFill>
                <a:effectLst/>
                <a:latin typeface="+mn-lt"/>
                <a:ea typeface="+mn-ea"/>
                <a:cs typeface="+mn-cs"/>
              </a:rPr>
              <a:t> did</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Also, S</a:t>
            </a:r>
            <a:r>
              <a:rPr lang="en-US" sz="1200" kern="1200" dirty="0" smtClean="0">
                <a:solidFill>
                  <a:schemeClr val="tx1"/>
                </a:solidFill>
                <a:effectLst/>
                <a:latin typeface="+mn-lt"/>
                <a:ea typeface="+mn-ea"/>
                <a:cs typeface="+mn-cs"/>
              </a:rPr>
              <a:t>urvey Monkey Pro will let you save your data and export it.</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Find the sweet spot between having too many questions and too few; you want to get the data you need to establish priorities, but you also don’t people to give up if it takes too long to finish the survey.</a:t>
            </a:r>
          </a:p>
          <a:p>
            <a:pPr lvl="0"/>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Have some friends test a draft of the survey before you make it live to get the bugs out.</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his will also help you estimate how long it will take to complete the survey, so you can include this info in your cover message.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Check the survey several times while it’s active; if you</a:t>
            </a:r>
            <a:r>
              <a:rPr lang="en-US" sz="1200" kern="1200" baseline="0" dirty="0" smtClean="0">
                <a:solidFill>
                  <a:schemeClr val="tx1"/>
                </a:solidFill>
                <a:effectLst/>
                <a:latin typeface="+mn-lt"/>
                <a:ea typeface="+mn-ea"/>
                <a:cs typeface="+mn-cs"/>
              </a:rPr>
              <a:t> start to</a:t>
            </a:r>
            <a:r>
              <a:rPr lang="en-US" sz="1200" kern="1200" dirty="0" smtClean="0">
                <a:solidFill>
                  <a:schemeClr val="tx1"/>
                </a:solidFill>
                <a:effectLst/>
                <a:latin typeface="+mn-lt"/>
                <a:ea typeface="+mn-ea"/>
                <a:cs typeface="+mn-cs"/>
              </a:rPr>
              <a:t> get wonky responses, you may want to rephrase a question or two.</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Finally,</a:t>
            </a:r>
            <a:r>
              <a:rPr lang="en-US" sz="1200" kern="1200" baseline="0" dirty="0" smtClean="0">
                <a:solidFill>
                  <a:schemeClr val="tx1"/>
                </a:solidFill>
                <a:effectLst/>
                <a:latin typeface="+mn-lt"/>
                <a:ea typeface="+mn-ea"/>
                <a:cs typeface="+mn-cs"/>
              </a:rPr>
              <a:t> make</a:t>
            </a:r>
            <a:r>
              <a:rPr lang="en-US" sz="1200" kern="1200" dirty="0" smtClean="0">
                <a:solidFill>
                  <a:schemeClr val="tx1"/>
                </a:solidFill>
                <a:effectLst/>
                <a:latin typeface="+mn-lt"/>
                <a:ea typeface="+mn-ea"/>
                <a:cs typeface="+mn-cs"/>
              </a:rPr>
              <a:t> sure you have a set deadline and send reminders so</a:t>
            </a:r>
            <a:r>
              <a:rPr lang="en-US" sz="1200" kern="1200" baseline="0" dirty="0" smtClean="0">
                <a:solidFill>
                  <a:schemeClr val="tx1"/>
                </a:solidFill>
                <a:effectLst/>
                <a:latin typeface="+mn-lt"/>
                <a:ea typeface="+mn-ea"/>
                <a:cs typeface="+mn-cs"/>
              </a:rPr>
              <a:t> your survey message doesn’t get lost in the bottom of someone’s inbox.</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18</a:t>
            </a:fld>
            <a:endParaRPr lang="en-US"/>
          </a:p>
        </p:txBody>
      </p:sp>
    </p:spTree>
    <p:extLst>
      <p:ext uri="{BB962C8B-B14F-4D97-AF65-F5344CB8AC3E}">
        <p14:creationId xmlns:p14="http://schemas.microsoft.com/office/powerpoint/2010/main" val="35597791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Okay,</a:t>
            </a:r>
            <a:r>
              <a:rPr lang="en-US" baseline="0" dirty="0" smtClean="0"/>
              <a:t> that’s all for me -- t</a:t>
            </a:r>
            <a:r>
              <a:rPr lang="en-US" dirty="0" smtClean="0"/>
              <a:t>hank</a:t>
            </a:r>
            <a:r>
              <a:rPr lang="en-US" baseline="0" dirty="0" smtClean="0"/>
              <a:t> you very much for your time!</a:t>
            </a:r>
          </a:p>
          <a:p>
            <a:endParaRPr lang="en-US" baseline="0" dirty="0" smtClean="0"/>
          </a:p>
          <a:p>
            <a:r>
              <a:rPr lang="en-US" baseline="0" dirty="0" smtClean="0"/>
              <a:t>Without further ado, please welcome Matt Shoemaker, who will tell you about the technical side of the Portal project.</a:t>
            </a:r>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19</a:t>
            </a:fld>
            <a:endParaRPr lang="en-US"/>
          </a:p>
        </p:txBody>
      </p:sp>
    </p:spTree>
    <p:extLst>
      <p:ext uri="{BB962C8B-B14F-4D97-AF65-F5344CB8AC3E}">
        <p14:creationId xmlns:p14="http://schemas.microsoft.com/office/powerpoint/2010/main" val="1963540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Thank you for sticking around for the last session of the day.</a:t>
            </a:r>
            <a:r>
              <a:rPr lang="en-US" sz="1200" kern="1200" baseline="0" dirty="0" smtClean="0">
                <a:solidFill>
                  <a:schemeClr val="tx1"/>
                </a:solidFill>
                <a:effectLst/>
                <a:latin typeface="+mn-lt"/>
                <a:ea typeface="+mn-ea"/>
                <a:cs typeface="+mn-cs"/>
              </a:rPr>
              <a:t> T</a:t>
            </a:r>
            <a:r>
              <a:rPr lang="en-US" sz="1200" kern="1200" dirty="0" smtClean="0">
                <a:solidFill>
                  <a:schemeClr val="tx1"/>
                </a:solidFill>
                <a:effectLst/>
                <a:latin typeface="+mn-lt"/>
                <a:ea typeface="+mn-ea"/>
                <a:cs typeface="+mn-cs"/>
              </a:rPr>
              <a:t>his is S-15, The Duchamp Research Portal: Moving an Idea to Proof of Concept, to make sure you’re in the right place.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My colleagues and I thought of doing this session because the past two years have been a bit of an odyssey.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a:t>
            </a:r>
            <a:r>
              <a:rPr lang="en-US" sz="1200" kern="1200" baseline="0" dirty="0" smtClean="0">
                <a:solidFill>
                  <a:schemeClr val="tx1"/>
                </a:solidFill>
                <a:effectLst/>
                <a:latin typeface="+mn-lt"/>
                <a:ea typeface="+mn-ea"/>
                <a:cs typeface="+mn-cs"/>
              </a:rPr>
              <a:t> will</a:t>
            </a:r>
            <a:r>
              <a:rPr lang="en-US" sz="1200" kern="1200" dirty="0" smtClean="0">
                <a:solidFill>
                  <a:schemeClr val="tx1"/>
                </a:solidFill>
                <a:effectLst/>
                <a:latin typeface="+mn-lt"/>
                <a:ea typeface="+mn-ea"/>
                <a:cs typeface="+mn-cs"/>
              </a:rPr>
              <a:t> be helpful for us – and possibly for you – to look back and see what we’ve done, note what worked and didn’t work, in the context of our NEH planning grant.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will each be covering a different aspect of the project. We’ll start with brief presentations -- shift into a panel discussion -- and then finish with a question and answer period.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First of all, let me give you a *very* brief overview of the project.</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2</a:t>
            </a:fld>
            <a:endParaRPr lang="en-US"/>
          </a:p>
        </p:txBody>
      </p:sp>
    </p:spTree>
    <p:extLst>
      <p:ext uri="{BB962C8B-B14F-4D97-AF65-F5344CB8AC3E}">
        <p14:creationId xmlns:p14="http://schemas.microsoft.com/office/powerpoint/2010/main" val="15842561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idea for the portal came in 2012, when Dan Elliott, the former Library Director, and I were discussing possible grant projects with Museum Director and CEO, Timothy Rub.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had a number of small collections in the Archives to process.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Timothy suggested we approach the National Endowment for the Humanities,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although we explained to him that a modest project wouldn’t be a good fit for this funder.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needed something more ambitious, which drew on a major collection strength, and would be a real game changer for the profession.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tossed out “Duchamp Research Portal” -- purely off the top of my head -- as an example of what it would take to get NEH’s attention.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much to our amazement, Timothy said, “Okay, let’s go for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 be careful of what you suggest to your Director – he might just take you up on it!</a:t>
            </a:r>
          </a:p>
          <a:p>
            <a:r>
              <a:rPr lang="en-US" sz="1200" kern="1200" dirty="0" smtClean="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A1AA2CB0-DE07-493D-808D-5A56AB90BB97}" type="slidenum">
              <a:rPr lang="en-US" smtClean="0"/>
              <a:t>3</a:t>
            </a:fld>
            <a:endParaRPr lang="en-US"/>
          </a:p>
        </p:txBody>
      </p:sp>
    </p:spTree>
    <p:extLst>
      <p:ext uri="{BB962C8B-B14F-4D97-AF65-F5344CB8AC3E}">
        <p14:creationId xmlns:p14="http://schemas.microsoft.com/office/powerpoint/2010/main" val="3708845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project has some precedence, albeit in hardcopy. The groundwork was laid during Anne </a:t>
            </a:r>
            <a:r>
              <a:rPr lang="en-US" sz="1200" kern="1200" dirty="0" err="1" smtClean="0">
                <a:solidFill>
                  <a:schemeClr val="tx1"/>
                </a:solidFill>
                <a:effectLst/>
                <a:latin typeface="+mn-lt"/>
                <a:ea typeface="+mn-ea"/>
                <a:cs typeface="+mn-cs"/>
              </a:rPr>
              <a:t>d’Harnoncourt’s</a:t>
            </a:r>
            <a:r>
              <a:rPr lang="en-US" sz="1200" kern="1200" dirty="0" smtClean="0">
                <a:solidFill>
                  <a:schemeClr val="tx1"/>
                </a:solidFill>
                <a:effectLst/>
                <a:latin typeface="+mn-lt"/>
                <a:ea typeface="+mn-ea"/>
                <a:cs typeface="+mn-cs"/>
              </a:rPr>
              <a:t> tenure as curator of the Twentieth Century Art Department.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She and her staff, along with subsequent curators, gathered together primary and secondary source materials related to Marcel Duchamp, given the concentration</a:t>
            </a:r>
            <a:r>
              <a:rPr lang="en-US" sz="1200" kern="1200" baseline="0" dirty="0" smtClean="0">
                <a:solidFill>
                  <a:schemeClr val="tx1"/>
                </a:solidFill>
                <a:effectLst/>
                <a:latin typeface="+mn-lt"/>
                <a:ea typeface="+mn-ea"/>
                <a:cs typeface="+mn-cs"/>
              </a:rPr>
              <a:t> of the artist’s work at the PMA</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What started out as curatorial research project eventually became a full-blown archive and was transferred to the Archives. These materials are now known as the Marcel Duchamp Research Collection.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was processed by my department with major funding that Anne helped us obtain from the Andrew W. Mellon Foundation in the year 2000.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Other collections that benefitted from this initiative include the </a:t>
            </a:r>
            <a:r>
              <a:rPr lang="en-US" sz="1200" kern="1200" dirty="0" err="1" smtClean="0">
                <a:solidFill>
                  <a:schemeClr val="tx1"/>
                </a:solidFill>
                <a:effectLst/>
                <a:latin typeface="+mn-lt"/>
                <a:ea typeface="+mn-ea"/>
                <a:cs typeface="+mn-cs"/>
              </a:rPr>
              <a:t>Arensberg</a:t>
            </a:r>
            <a:r>
              <a:rPr lang="en-US" sz="1200" kern="1200" dirty="0" smtClean="0">
                <a:solidFill>
                  <a:schemeClr val="tx1"/>
                </a:solidFill>
                <a:effectLst/>
                <a:latin typeface="+mn-lt"/>
                <a:ea typeface="+mn-ea"/>
                <a:cs typeface="+mn-cs"/>
              </a:rPr>
              <a:t> Archives, the </a:t>
            </a:r>
            <a:r>
              <a:rPr lang="en-US" sz="1200" kern="1200" dirty="0" err="1" smtClean="0">
                <a:solidFill>
                  <a:schemeClr val="tx1"/>
                </a:solidFill>
                <a:effectLst/>
                <a:latin typeface="+mn-lt"/>
                <a:ea typeface="+mn-ea"/>
                <a:cs typeface="+mn-cs"/>
              </a:rPr>
              <a:t>Alexina</a:t>
            </a:r>
            <a:r>
              <a:rPr lang="en-US" sz="1200" kern="1200" dirty="0" smtClean="0">
                <a:solidFill>
                  <a:schemeClr val="tx1"/>
                </a:solidFill>
                <a:effectLst/>
                <a:latin typeface="+mn-lt"/>
                <a:ea typeface="+mn-ea"/>
                <a:cs typeface="+mn-cs"/>
              </a:rPr>
              <a:t> and Marcel Duchamp Papers, and the Marcel Duchamp Exhibition Records.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Taken together, these collections – along with the works of art themselves -- have made the Museum a leading site for Duchamp scholarship, so we</a:t>
            </a:r>
            <a:r>
              <a:rPr lang="en-US" sz="1200" kern="1200" baseline="0" dirty="0" smtClean="0">
                <a:solidFill>
                  <a:schemeClr val="tx1"/>
                </a:solidFill>
                <a:effectLst/>
                <a:latin typeface="+mn-lt"/>
                <a:ea typeface="+mn-ea"/>
                <a:cs typeface="+mn-cs"/>
              </a:rPr>
              <a:t> are </a:t>
            </a:r>
            <a:r>
              <a:rPr lang="en-US" sz="1200" kern="1200" dirty="0" smtClean="0">
                <a:solidFill>
                  <a:schemeClr val="tx1"/>
                </a:solidFill>
                <a:effectLst/>
                <a:latin typeface="+mn-lt"/>
                <a:ea typeface="+mn-ea"/>
                <a:cs typeface="+mn-cs"/>
              </a:rPr>
              <a:t>a logical choice to lead this initiative.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We’ve helped hundreds of researchers access these materials since they were transferred to my department in </a:t>
            </a:r>
            <a:r>
              <a:rPr lang="en-US" sz="1200" kern="1200" dirty="0" smtClean="0">
                <a:solidFill>
                  <a:schemeClr val="tx1"/>
                </a:solidFill>
                <a:effectLst/>
                <a:latin typeface="+mn-lt"/>
                <a:ea typeface="+mn-ea"/>
                <a:cs typeface="+mn-cs"/>
              </a:rPr>
              <a:t>2002.</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4</a:t>
            </a:fld>
            <a:endParaRPr lang="en-US"/>
          </a:p>
        </p:txBody>
      </p:sp>
    </p:spTree>
    <p:extLst>
      <p:ext uri="{BB962C8B-B14F-4D97-AF65-F5344CB8AC3E}">
        <p14:creationId xmlns:p14="http://schemas.microsoft.com/office/powerpoint/2010/main" val="1657406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Flash forward to 2013, when we followed our Director’s advice and applied to NEH, under the “Foundations” or planning grant category for Humanities Collections and Reference Resources</a:t>
            </a:r>
            <a:r>
              <a:rPr lang="en-US" sz="1200" kern="1200" baseline="0" dirty="0" smtClean="0">
                <a:solidFill>
                  <a:schemeClr val="tx1"/>
                </a:solidFill>
                <a:effectLst/>
                <a:latin typeface="+mn-lt"/>
                <a:ea typeface="+mn-ea"/>
                <a:cs typeface="+mn-cs"/>
              </a:rPr>
              <a:t>.</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a:t>
            </a:r>
            <a:r>
              <a:rPr lang="en-US" sz="1200" kern="1200" baseline="0" dirty="0" smtClean="0">
                <a:solidFill>
                  <a:schemeClr val="tx1"/>
                </a:solidFill>
                <a:effectLst/>
                <a:latin typeface="+mn-lt"/>
                <a:ea typeface="+mn-ea"/>
                <a:cs typeface="+mn-cs"/>
              </a:rPr>
              <a:t> had heard stories about how you have to apply multiple times to NEH before you receive funding, so I warned our stakeholders that it may take awhile. </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a:t>
            </a:r>
            <a:r>
              <a:rPr lang="en-US" sz="1200" kern="1200" dirty="0" smtClean="0">
                <a:solidFill>
                  <a:schemeClr val="tx1"/>
                </a:solidFill>
                <a:effectLst/>
                <a:latin typeface="+mn-lt"/>
                <a:ea typeface="+mn-ea"/>
                <a:cs typeface="+mn-cs"/>
              </a:rPr>
              <a:t>hen much to our surprise, we received a planning grant right off the bat</a:t>
            </a:r>
            <a:r>
              <a:rPr lang="en-US" sz="1200" kern="1200" baseline="0" dirty="0" smtClean="0">
                <a:solidFill>
                  <a:schemeClr val="tx1"/>
                </a:solidFill>
                <a:effectLst/>
                <a:latin typeface="+mn-lt"/>
                <a:ea typeface="+mn-ea"/>
                <a:cs typeface="+mn-cs"/>
              </a:rPr>
              <a:t> i</a:t>
            </a:r>
            <a:r>
              <a:rPr lang="en-US" sz="1200" kern="1200" dirty="0" smtClean="0">
                <a:solidFill>
                  <a:schemeClr val="tx1"/>
                </a:solidFill>
                <a:effectLst/>
                <a:latin typeface="+mn-lt"/>
                <a:ea typeface="+mn-ea"/>
                <a:cs typeface="+mn-cs"/>
              </a:rPr>
              <a:t>n 2014.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Our proposal is on the NEH website, by the way, if you want to check it out, along with others, to get a sense of what is</a:t>
            </a:r>
            <a:r>
              <a:rPr lang="en-US" sz="1200" kern="1200" baseline="0" dirty="0" smtClean="0">
                <a:solidFill>
                  <a:schemeClr val="tx1"/>
                </a:solidFill>
                <a:effectLst/>
                <a:latin typeface="+mn-lt"/>
                <a:ea typeface="+mn-ea"/>
                <a:cs typeface="+mn-cs"/>
              </a:rPr>
              <a:t> covered under the </a:t>
            </a:r>
            <a:r>
              <a:rPr lang="en-US" sz="1200" kern="1200" dirty="0" smtClean="0">
                <a:solidFill>
                  <a:schemeClr val="tx1"/>
                </a:solidFill>
                <a:effectLst/>
                <a:latin typeface="+mn-lt"/>
                <a:ea typeface="+mn-ea"/>
                <a:cs typeface="+mn-cs"/>
              </a:rPr>
              <a:t>Foundations grant category.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funding supported our planning efforts as we</a:t>
            </a:r>
            <a:r>
              <a:rPr lang="en-US" sz="1200" kern="1200" baseline="0" dirty="0" smtClean="0">
                <a:solidFill>
                  <a:schemeClr val="tx1"/>
                </a:solidFill>
                <a:effectLst/>
                <a:latin typeface="+mn-lt"/>
                <a:ea typeface="+mn-ea"/>
                <a:cs typeface="+mn-cs"/>
              </a:rPr>
              <a:t> explored the possibility of Duchamp R</a:t>
            </a:r>
            <a:r>
              <a:rPr lang="en-US" sz="1200" kern="1200" dirty="0" smtClean="0">
                <a:solidFill>
                  <a:schemeClr val="tx1"/>
                </a:solidFill>
                <a:effectLst/>
                <a:latin typeface="+mn-lt"/>
                <a:ea typeface="+mn-ea"/>
                <a:cs typeface="+mn-cs"/>
              </a:rPr>
              <a:t>esearch Portal, with a view towards eventually providing access to related collections from around the world.</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5</a:t>
            </a:fld>
            <a:endParaRPr lang="en-US"/>
          </a:p>
        </p:txBody>
      </p:sp>
    </p:spTree>
    <p:extLst>
      <p:ext uri="{BB962C8B-B14F-4D97-AF65-F5344CB8AC3E}">
        <p14:creationId xmlns:p14="http://schemas.microsoft.com/office/powerpoint/2010/main" val="2910344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Other organizations known for their Duchamp-related collections include the </a:t>
            </a:r>
            <a:r>
              <a:rPr lang="en-US" sz="1200" kern="1200" dirty="0" err="1" smtClean="0">
                <a:solidFill>
                  <a:schemeClr val="tx1"/>
                </a:solidFill>
                <a:effectLst/>
                <a:latin typeface="+mn-lt"/>
                <a:ea typeface="+mn-ea"/>
                <a:cs typeface="+mn-cs"/>
              </a:rPr>
              <a:t>Musée</a:t>
            </a:r>
            <a:r>
              <a:rPr lang="en-US" sz="1200" kern="1200" dirty="0" smtClean="0">
                <a:solidFill>
                  <a:schemeClr val="tx1"/>
                </a:solidFill>
                <a:effectLst/>
                <a:latin typeface="+mn-lt"/>
                <a:ea typeface="+mn-ea"/>
                <a:cs typeface="+mn-cs"/>
              </a:rPr>
              <a:t> National d’art </a:t>
            </a:r>
            <a:r>
              <a:rPr lang="en-US" sz="1200" kern="1200" dirty="0" err="1" smtClean="0">
                <a:solidFill>
                  <a:schemeClr val="tx1"/>
                </a:solidFill>
                <a:effectLst/>
                <a:latin typeface="+mn-lt"/>
                <a:ea typeface="+mn-ea"/>
                <a:cs typeface="+mn-cs"/>
              </a:rPr>
              <a:t>Moderne</a:t>
            </a:r>
            <a:r>
              <a:rPr lang="en-US" sz="1200" kern="1200" dirty="0" smtClean="0">
                <a:solidFill>
                  <a:schemeClr val="tx1"/>
                </a:solidFill>
                <a:effectLst/>
                <a:latin typeface="+mn-lt"/>
                <a:ea typeface="+mn-ea"/>
                <a:cs typeface="+mn-cs"/>
              </a:rPr>
              <a:t> and the </a:t>
            </a:r>
            <a:r>
              <a:rPr lang="en-US" sz="1200" kern="1200" dirty="0" err="1" smtClean="0">
                <a:solidFill>
                  <a:schemeClr val="tx1"/>
                </a:solidFill>
                <a:effectLst/>
                <a:latin typeface="+mn-lt"/>
                <a:ea typeface="+mn-ea"/>
                <a:cs typeface="+mn-cs"/>
              </a:rPr>
              <a:t>Bibliotheque</a:t>
            </a:r>
            <a:r>
              <a:rPr lang="en-US" sz="1200" kern="1200" dirty="0" smtClean="0">
                <a:solidFill>
                  <a:schemeClr val="tx1"/>
                </a:solidFill>
                <a:effectLst/>
                <a:latin typeface="+mn-lt"/>
                <a:ea typeface="+mn-ea"/>
                <a:cs typeface="+mn-cs"/>
              </a:rPr>
              <a:t> Kandinsky at the Centre Georges Pompidou,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 not surprisingly -- the Association Marcel Duchamp, which represents the artist’s family.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During our planning grant project, we met with our</a:t>
            </a:r>
            <a:r>
              <a:rPr lang="en-US" sz="1200" kern="1200" baseline="0" dirty="0" smtClean="0">
                <a:solidFill>
                  <a:schemeClr val="tx1"/>
                </a:solidFill>
                <a:effectLst/>
                <a:latin typeface="+mn-lt"/>
                <a:ea typeface="+mn-ea"/>
                <a:cs typeface="+mn-cs"/>
              </a:rPr>
              <a:t> French colleagues</a:t>
            </a:r>
            <a:r>
              <a:rPr lang="en-US" sz="1200" kern="1200" dirty="0" smtClean="0">
                <a:solidFill>
                  <a:schemeClr val="tx1"/>
                </a:solidFill>
                <a:effectLst/>
                <a:latin typeface="+mn-lt"/>
                <a:ea typeface="+mn-ea"/>
                <a:cs typeface="+mn-cs"/>
              </a:rPr>
              <a:t> and explored the idea of a possible collaboration and building a shared online resource together.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Representatives from these organizations also served on our Advisory Board, along with my “dream team” of advisors,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whom I am immensely grateful:</a:t>
            </a:r>
          </a:p>
          <a:p>
            <a:r>
              <a:rPr lang="en-US" sz="1200" kern="1200" dirty="0" smtClean="0">
                <a:solidFill>
                  <a:schemeClr val="tx1"/>
                </a:solidFill>
                <a:effectLst/>
                <a:latin typeface="+mn-lt"/>
                <a:ea typeface="+mn-ea"/>
                <a:cs typeface="+mn-cs"/>
              </a:rPr>
              <a:t> </a:t>
            </a:r>
          </a:p>
          <a:p>
            <a:pPr marL="171450" indent="-171450">
              <a:buFont typeface="Arial" pitchFamily="34" charset="0"/>
              <a:buChar char="•"/>
            </a:pPr>
            <a:r>
              <a:rPr lang="en-US" sz="1200" kern="1200" dirty="0" smtClean="0">
                <a:solidFill>
                  <a:schemeClr val="tx1"/>
                </a:solidFill>
                <a:effectLst/>
                <a:latin typeface="+mn-lt"/>
                <a:ea typeface="+mn-ea"/>
                <a:cs typeface="+mn-cs"/>
              </a:rPr>
              <a:t>Deborah Wythe from Digital Collections and Services at the Brooklyn Museum of Art, </a:t>
            </a:r>
          </a:p>
          <a:p>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Matt Shoemaker from the Digital Scholarship Center at Temple University, </a:t>
            </a:r>
          </a:p>
          <a:p>
            <a:endParaRPr lang="en-US" sz="1200" kern="1200" dirty="0" smtClean="0">
              <a:solidFill>
                <a:schemeClr val="tx1"/>
              </a:solidFill>
              <a:effectLst/>
              <a:latin typeface="+mn-lt"/>
              <a:ea typeface="+mn-ea"/>
              <a:cs typeface="+mn-cs"/>
            </a:endParaRPr>
          </a:p>
          <a:p>
            <a:pPr marL="171450" indent="-171450">
              <a:buFont typeface="Arial" pitchFamily="34" charset="0"/>
              <a:buChar char="•"/>
            </a:pPr>
            <a:r>
              <a:rPr lang="en-US" sz="1200" kern="1200" dirty="0" smtClean="0">
                <a:solidFill>
                  <a:schemeClr val="tx1"/>
                </a:solidFill>
                <a:effectLst/>
                <a:latin typeface="+mn-lt"/>
                <a:ea typeface="+mn-ea"/>
                <a:cs typeface="+mn-cs"/>
              </a:rPr>
              <a:t>and Christiana </a:t>
            </a:r>
            <a:r>
              <a:rPr lang="en-US" sz="1200" kern="1200" dirty="0" err="1" smtClean="0">
                <a:solidFill>
                  <a:schemeClr val="tx1"/>
                </a:solidFill>
                <a:effectLst/>
                <a:latin typeface="+mn-lt"/>
                <a:ea typeface="+mn-ea"/>
                <a:cs typeface="+mn-cs"/>
              </a:rPr>
              <a:t>Dobrzynski</a:t>
            </a:r>
            <a:r>
              <a:rPr lang="en-US" sz="1200" kern="1200" dirty="0" smtClean="0">
                <a:solidFill>
                  <a:schemeClr val="tx1"/>
                </a:solidFill>
                <a:effectLst/>
                <a:latin typeface="+mn-lt"/>
                <a:ea typeface="+mn-ea"/>
                <a:cs typeface="+mn-cs"/>
              </a:rPr>
              <a:t>-Grippe, the new college Archivist at Bryn </a:t>
            </a:r>
            <a:r>
              <a:rPr lang="en-US" sz="1200" kern="1200" dirty="0" err="1" smtClean="0">
                <a:solidFill>
                  <a:schemeClr val="tx1"/>
                </a:solidFill>
                <a:effectLst/>
                <a:latin typeface="+mn-lt"/>
                <a:ea typeface="+mn-ea"/>
                <a:cs typeface="+mn-cs"/>
              </a:rPr>
              <a:t>Mawr</a:t>
            </a:r>
            <a:r>
              <a:rPr lang="en-US" sz="1200" kern="1200" dirty="0" smtClean="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6</a:t>
            </a:fld>
            <a:endParaRPr lang="en-US"/>
          </a:p>
        </p:txBody>
      </p:sp>
    </p:spTree>
    <p:extLst>
      <p:ext uri="{BB962C8B-B14F-4D97-AF65-F5344CB8AC3E}">
        <p14:creationId xmlns:p14="http://schemas.microsoft.com/office/powerpoint/2010/main" val="2401198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Christiana</a:t>
            </a:r>
            <a:r>
              <a:rPr lang="en-US" sz="1200" kern="1200" baseline="0" dirty="0" smtClean="0">
                <a:solidFill>
                  <a:schemeClr val="tx1"/>
                </a:solidFill>
                <a:effectLst/>
                <a:latin typeface="+mn-lt"/>
                <a:ea typeface="+mn-ea"/>
                <a:cs typeface="+mn-cs"/>
              </a:rPr>
              <a:t> and I</a:t>
            </a:r>
            <a:r>
              <a:rPr lang="en-US" sz="1200" kern="1200" dirty="0" smtClean="0">
                <a:solidFill>
                  <a:schemeClr val="tx1"/>
                </a:solidFill>
                <a:effectLst/>
                <a:latin typeface="+mn-lt"/>
                <a:ea typeface="+mn-ea"/>
                <a:cs typeface="+mn-cs"/>
              </a:rPr>
              <a:t> visited Paris in 2015 for initial meetings and to survey collections for possible inclusion in the portal.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PMA Curator Matthew Affron also joined us, and you can see him here with Christiana, starting to dig into the Duchamp-related</a:t>
            </a:r>
            <a:r>
              <a:rPr lang="en-US" sz="1200" kern="1200" baseline="0" dirty="0" smtClean="0">
                <a:solidFill>
                  <a:schemeClr val="tx1"/>
                </a:solidFill>
                <a:effectLst/>
                <a:latin typeface="+mn-lt"/>
                <a:ea typeface="+mn-ea"/>
                <a:cs typeface="+mn-cs"/>
              </a:rPr>
              <a:t> materials at the </a:t>
            </a:r>
            <a:r>
              <a:rPr lang="en-US" sz="1200" kern="1200" baseline="0" dirty="0" err="1" smtClean="0">
                <a:solidFill>
                  <a:schemeClr val="tx1"/>
                </a:solidFill>
                <a:effectLst/>
                <a:latin typeface="+mn-lt"/>
                <a:ea typeface="+mn-ea"/>
                <a:cs typeface="+mn-cs"/>
              </a:rPr>
              <a:t>Bibliotheque</a:t>
            </a:r>
            <a:r>
              <a:rPr lang="en-US" sz="1200" kern="1200" baseline="0" dirty="0" smtClean="0">
                <a:solidFill>
                  <a:schemeClr val="tx1"/>
                </a:solidFill>
                <a:effectLst/>
                <a:latin typeface="+mn-lt"/>
                <a:ea typeface="+mn-ea"/>
                <a:cs typeface="+mn-cs"/>
              </a:rPr>
              <a:t> Kandinsky.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priority collections -- the ones that are unique or will complement what we have at the PMA -- will need preservation, cataloging, and digitization if they have not already received this attention.</a:t>
            </a:r>
          </a:p>
          <a:p>
            <a:endParaRPr lang="en-US" dirty="0" smtClean="0"/>
          </a:p>
          <a:p>
            <a:r>
              <a:rPr lang="en-US" dirty="0" smtClean="0"/>
              <a:t>And you’ll be hearing more about the survey process soon from Christiana.</a:t>
            </a:r>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7</a:t>
            </a:fld>
            <a:endParaRPr lang="en-US"/>
          </a:p>
        </p:txBody>
      </p:sp>
    </p:spTree>
    <p:extLst>
      <p:ext uri="{BB962C8B-B14F-4D97-AF65-F5344CB8AC3E}">
        <p14:creationId xmlns:p14="http://schemas.microsoft.com/office/powerpoint/2010/main" val="225724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also met with the people working with digital collections at Centre Pompidou.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Fortunately for us, their staff has some experience with digital projects and recently collaborated with the Andre Breton estate to recreate his collection online. The homepage to this website is on the right.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Pompidou uses descriptive standards similar to ours, in </a:t>
            </a:r>
            <a:r>
              <a:rPr lang="en-US" sz="1200" kern="1200" dirty="0" err="1" smtClean="0">
                <a:solidFill>
                  <a:schemeClr val="tx1"/>
                </a:solidFill>
                <a:effectLst/>
                <a:latin typeface="+mn-lt"/>
                <a:ea typeface="+mn-ea"/>
                <a:cs typeface="+mn-cs"/>
              </a:rPr>
              <a:t>Unimarc</a:t>
            </a:r>
            <a:r>
              <a:rPr lang="en-US" sz="1200" kern="1200" dirty="0" smtClean="0">
                <a:solidFill>
                  <a:schemeClr val="tx1"/>
                </a:solidFill>
                <a:effectLst/>
                <a:latin typeface="+mn-lt"/>
                <a:ea typeface="+mn-ea"/>
                <a:cs typeface="+mn-cs"/>
              </a:rPr>
              <a:t> and EAD, so we can conceivably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create a crosswalk,</a:t>
            </a:r>
            <a:r>
              <a:rPr lang="en-US" sz="1200" kern="1200" baseline="0" dirty="0" smtClean="0">
                <a:solidFill>
                  <a:schemeClr val="tx1"/>
                </a:solidFill>
                <a:effectLst/>
                <a:latin typeface="+mn-lt"/>
                <a:ea typeface="+mn-ea"/>
                <a:cs typeface="+mn-cs"/>
              </a:rPr>
              <a:t> along with emulating their work with aggregating collections online.</a:t>
            </a:r>
            <a:endParaRPr lang="en-US" dirty="0"/>
          </a:p>
        </p:txBody>
      </p:sp>
      <p:sp>
        <p:nvSpPr>
          <p:cNvPr id="4" name="Slide Number Placeholder 3"/>
          <p:cNvSpPr>
            <a:spLocks noGrp="1"/>
          </p:cNvSpPr>
          <p:nvPr>
            <p:ph type="sldNum" sz="quarter" idx="10"/>
          </p:nvPr>
        </p:nvSpPr>
        <p:spPr/>
        <p:txBody>
          <a:bodyPr/>
          <a:lstStyle/>
          <a:p>
            <a:fld id="{A1AA2CB0-DE07-493D-808D-5A56AB90BB97}" type="slidenum">
              <a:rPr lang="en-US" smtClean="0"/>
              <a:t>8</a:t>
            </a:fld>
            <a:endParaRPr lang="en-US"/>
          </a:p>
        </p:txBody>
      </p:sp>
    </p:spTree>
    <p:extLst>
      <p:ext uri="{BB962C8B-B14F-4D97-AF65-F5344CB8AC3E}">
        <p14:creationId xmlns:p14="http://schemas.microsoft.com/office/powerpoint/2010/main" val="329063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Upon our return, I surveyed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Duchamp-related</a:t>
            </a:r>
            <a:r>
              <a:rPr lang="en-US" sz="1200" kern="1200" baseline="0" dirty="0" smtClean="0">
                <a:solidFill>
                  <a:schemeClr val="tx1"/>
                </a:solidFill>
                <a:effectLst/>
                <a:latin typeface="+mn-lt"/>
                <a:ea typeface="+mn-ea"/>
                <a:cs typeface="+mn-cs"/>
              </a:rPr>
              <a:t> collections at the PMA, as well as conducting a user survey. </a:t>
            </a:r>
            <a:r>
              <a:rPr lang="en-US" sz="1200" kern="1200" dirty="0" smtClean="0">
                <a:solidFill>
                  <a:schemeClr val="tx1"/>
                </a:solidFill>
                <a:effectLst/>
                <a:latin typeface="+mn-lt"/>
                <a:ea typeface="+mn-ea"/>
                <a:cs typeface="+mn-cs"/>
              </a:rPr>
              <a:t>We presented the results of this research at our advisory board meeting in late May 2015.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our partners, we examined the findings and determined what kind of system would be appropriate for our purposes and how it could be adapted for user needs.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also considered which collections to include from each site, as well as potential challenges, such as copyright and metadata issues, which you’ll be hearing from Deb about soon.</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We have</a:t>
            </a:r>
            <a:r>
              <a:rPr lang="en-US" sz="1200" kern="1200" baseline="0" dirty="0" smtClean="0">
                <a:solidFill>
                  <a:schemeClr val="tx1"/>
                </a:solidFill>
                <a:effectLst/>
                <a:latin typeface="+mn-lt"/>
                <a:ea typeface="+mn-ea"/>
                <a:cs typeface="+mn-cs"/>
              </a:rPr>
              <a:t> also been working </a:t>
            </a:r>
            <a:r>
              <a:rPr lang="en-US" sz="1200" kern="1200" dirty="0" smtClean="0">
                <a:solidFill>
                  <a:schemeClr val="tx1"/>
                </a:solidFill>
                <a:effectLst/>
                <a:latin typeface="+mn-lt"/>
                <a:ea typeface="+mn-ea"/>
                <a:cs typeface="+mn-cs"/>
              </a:rPr>
              <a:t>with Matt over the past few</a:t>
            </a:r>
            <a:r>
              <a:rPr lang="en-US" sz="1200" kern="1200" baseline="0" dirty="0" smtClean="0">
                <a:solidFill>
                  <a:schemeClr val="tx1"/>
                </a:solidFill>
                <a:effectLst/>
                <a:latin typeface="+mn-lt"/>
                <a:ea typeface="+mn-ea"/>
                <a:cs typeface="+mn-cs"/>
              </a:rPr>
              <a:t> months </a:t>
            </a:r>
            <a:r>
              <a:rPr lang="en-US" sz="1200" kern="1200" dirty="0" smtClean="0">
                <a:solidFill>
                  <a:schemeClr val="tx1"/>
                </a:solidFill>
                <a:effectLst/>
                <a:latin typeface="+mn-lt"/>
                <a:ea typeface="+mn-ea"/>
                <a:cs typeface="+mn-cs"/>
              </a:rPr>
              <a:t>on a proof of concept model, with samples from each of the partner institutions, to demonstrate how a system could potentially work which you’ll be </a:t>
            </a:r>
            <a:r>
              <a:rPr lang="en-US" sz="1200" kern="1200" smtClean="0">
                <a:solidFill>
                  <a:schemeClr val="tx1"/>
                </a:solidFill>
                <a:effectLst/>
                <a:latin typeface="+mn-lt"/>
                <a:ea typeface="+mn-ea"/>
                <a:cs typeface="+mn-cs"/>
              </a:rPr>
              <a:t>seeing shortly.</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1AA2CB0-DE07-493D-808D-5A56AB90BB97}" type="slidenum">
              <a:rPr lang="en-US" smtClean="0"/>
              <a:t>9</a:t>
            </a:fld>
            <a:endParaRPr lang="en-US"/>
          </a:p>
        </p:txBody>
      </p:sp>
    </p:spTree>
    <p:extLst>
      <p:ext uri="{BB962C8B-B14F-4D97-AF65-F5344CB8AC3E}">
        <p14:creationId xmlns:p14="http://schemas.microsoft.com/office/powerpoint/2010/main" val="38893810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MA Title Slide 1">
    <p:spTree>
      <p:nvGrpSpPr>
        <p:cNvPr id="1" name=""/>
        <p:cNvGrpSpPr/>
        <p:nvPr/>
      </p:nvGrpSpPr>
      <p:grpSpPr>
        <a:xfrm>
          <a:off x="0" y="0"/>
          <a:ext cx="0" cy="0"/>
          <a:chOff x="0" y="0"/>
          <a:chExt cx="0" cy="0"/>
        </a:xfrm>
      </p:grpSpPr>
      <p:sp>
        <p:nvSpPr>
          <p:cNvPr id="7" name="Picture Placeholder 7"/>
          <p:cNvSpPr>
            <a:spLocks noGrp="1"/>
          </p:cNvSpPr>
          <p:nvPr>
            <p:ph type="pic" sz="quarter" idx="13" hasCustomPrompt="1"/>
          </p:nvPr>
        </p:nvSpPr>
        <p:spPr>
          <a:xfrm>
            <a:off x="0" y="1371602"/>
            <a:ext cx="9144000" cy="5486398"/>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(1440 x 864)</a:t>
            </a:r>
          </a:p>
        </p:txBody>
      </p:sp>
      <p:sp>
        <p:nvSpPr>
          <p:cNvPr id="8" name="Text Placeholder 12"/>
          <p:cNvSpPr>
            <a:spLocks noGrp="1"/>
          </p:cNvSpPr>
          <p:nvPr>
            <p:ph type="body" sz="quarter" idx="14" hasCustomPrompt="1"/>
          </p:nvPr>
        </p:nvSpPr>
        <p:spPr>
          <a:xfrm>
            <a:off x="0" y="2"/>
            <a:ext cx="7508240" cy="1371601"/>
          </a:xfrm>
          <a:prstGeom prst="rect">
            <a:avLst/>
          </a:prstGeom>
        </p:spPr>
        <p:txBody>
          <a:bodyPr vert="horz" lIns="182880" tIns="0" rIns="0" bIns="137160" anchor="b" anchorCtr="0"/>
          <a:lstStyle>
            <a:lvl1pPr marL="0" indent="0">
              <a:buNone/>
              <a:defRPr sz="2800">
                <a:solidFill>
                  <a:srgbClr val="EB4036"/>
                </a:solidFill>
                <a:latin typeface="Avenir LT Pro 35 Light"/>
                <a:cs typeface="Avenir LT Pro 35 Light"/>
              </a:defRPr>
            </a:lvl1pPr>
          </a:lstStyle>
          <a:p>
            <a:r>
              <a:rPr lang="en-US" sz="2600" dirty="0" smtClean="0">
                <a:solidFill>
                  <a:srgbClr val="EB4036"/>
                </a:solidFill>
                <a:latin typeface="Avenir LT Pro 35 Light"/>
                <a:cs typeface="Avenir LT Pro 35 Light"/>
              </a:rPr>
              <a:t>Presentation Title</a:t>
            </a:r>
            <a:endParaRPr lang="en-US" sz="2600" spc="-20" dirty="0">
              <a:solidFill>
                <a:srgbClr val="EB4036"/>
              </a:solidFill>
              <a:latin typeface="Avenir LT Pro 35 Light"/>
              <a:cs typeface="Avenir LT Pro 35 Light"/>
            </a:endParaRPr>
          </a:p>
        </p:txBody>
      </p:sp>
      <p:sp>
        <p:nvSpPr>
          <p:cNvPr id="9" name="Text Placeholder 15"/>
          <p:cNvSpPr>
            <a:spLocks noGrp="1"/>
          </p:cNvSpPr>
          <p:nvPr>
            <p:ph type="body" sz="quarter" idx="15" hasCustomPrompt="1"/>
          </p:nvPr>
        </p:nvSpPr>
        <p:spPr>
          <a:xfrm>
            <a:off x="0" y="6243736"/>
            <a:ext cx="7508240" cy="621516"/>
          </a:xfrm>
          <a:prstGeom prst="rect">
            <a:avLst/>
          </a:prstGeom>
        </p:spPr>
        <p:txBody>
          <a:bodyPr vert="horz" lIns="182880" tIns="91440" rIns="91440" bIns="91440" anchor="b" anchorCtr="0"/>
          <a:lstStyle>
            <a:lvl1pPr marL="0" indent="0">
              <a:buNone/>
              <a:defRPr sz="1000" b="0" i="0">
                <a:solidFill>
                  <a:schemeClr val="bg1"/>
                </a:solidFill>
                <a:latin typeface="Avenir LT Pro 35 Light"/>
                <a:cs typeface="Avenir LT Pro 35 Light"/>
              </a:defRPr>
            </a:lvl1pPr>
          </a:lstStyle>
          <a:p>
            <a:r>
              <a:rPr lang="en-US" sz="1000" i="1" spc="-20" dirty="0" smtClean="0">
                <a:solidFill>
                  <a:schemeClr val="bg1"/>
                </a:solidFill>
                <a:latin typeface="Avenir LT Pro 35 Light"/>
                <a:cs typeface="Avenir LT Pro 35 Light"/>
              </a:rPr>
              <a:t>Image Caption, </a:t>
            </a:r>
            <a:r>
              <a:rPr lang="en-US" sz="1000" spc="-20" dirty="0" smtClean="0">
                <a:solidFill>
                  <a:schemeClr val="bg1"/>
                </a:solidFill>
                <a:latin typeface="Avenir LT Pro 35 Light"/>
                <a:cs typeface="Avenir LT Pro 35 Light"/>
              </a:rPr>
              <a:t>Image Caption Image Caption Image Caption Image Caption</a:t>
            </a:r>
            <a:endParaRPr lang="en-US" sz="1000" spc="-20" dirty="0">
              <a:solidFill>
                <a:schemeClr val="bg1"/>
              </a:solidFill>
              <a:latin typeface="Avenir LT Pro 35 Light"/>
              <a:cs typeface="Avenir LT Pro 35 Light"/>
            </a:endParaRPr>
          </a:p>
        </p:txBody>
      </p:sp>
      <p:pic>
        <p:nvPicPr>
          <p:cNvPr id="10" name="Picture 9" descr="Standard_Logo_Stacked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53031" y="202759"/>
            <a:ext cx="1188720" cy="974090"/>
          </a:xfrm>
          <a:prstGeom prst="rect">
            <a:avLst/>
          </a:prstGeom>
        </p:spPr>
      </p:pic>
    </p:spTree>
    <p:extLst>
      <p:ext uri="{BB962C8B-B14F-4D97-AF65-F5344CB8AC3E}">
        <p14:creationId xmlns:p14="http://schemas.microsoft.com/office/powerpoint/2010/main" val="3933180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MA Image-Only Slide 1">
    <p:spTree>
      <p:nvGrpSpPr>
        <p:cNvPr id="1" name=""/>
        <p:cNvGrpSpPr/>
        <p:nvPr/>
      </p:nvGrpSpPr>
      <p:grpSpPr>
        <a:xfrm>
          <a:off x="0" y="0"/>
          <a:ext cx="0" cy="0"/>
          <a:chOff x="0" y="0"/>
          <a:chExt cx="0" cy="0"/>
        </a:xfrm>
      </p:grpSpPr>
      <p:sp>
        <p:nvSpPr>
          <p:cNvPr id="4" name="Picture Placeholder 7"/>
          <p:cNvSpPr>
            <a:spLocks noGrp="1"/>
          </p:cNvSpPr>
          <p:nvPr>
            <p:ph type="pic" sz="quarter" idx="13" hasCustomPrompt="1"/>
          </p:nvPr>
        </p:nvSpPr>
        <p:spPr>
          <a:xfrm>
            <a:off x="182879" y="182880"/>
            <a:ext cx="8776393" cy="5258877"/>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(1378 x 827)</a:t>
            </a:r>
          </a:p>
        </p:txBody>
      </p:sp>
      <p:pic>
        <p:nvPicPr>
          <p:cNvPr id="7" name="Picture 6"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8"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9" name="Text Placeholder 2"/>
          <p:cNvSpPr>
            <a:spLocks noGrp="1"/>
          </p:cNvSpPr>
          <p:nvPr>
            <p:ph type="body" sz="quarter" idx="14" hasCustomPrompt="1"/>
          </p:nvPr>
        </p:nvSpPr>
        <p:spPr>
          <a:xfrm>
            <a:off x="0" y="5605315"/>
            <a:ext cx="8047182" cy="307957"/>
          </a:xfrm>
          <a:prstGeom prst="rect">
            <a:avLst/>
          </a:prstGeom>
        </p:spPr>
        <p:txBody>
          <a:bodyPr vert="horz" lIns="182880" tIns="0" rIns="18288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1000" b="0" i="0" baseline="0">
                <a:latin typeface="Avenir LT Pro 35 Light"/>
                <a:cs typeface="Avenir LT Pro 35 Ligh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t>Image Caption Image Caption Image Caption Image Caption Image Caption Image Caption Image Caption Image Caption Image</a:t>
            </a:r>
          </a:p>
        </p:txBody>
      </p:sp>
    </p:spTree>
    <p:extLst>
      <p:ext uri="{BB962C8B-B14F-4D97-AF65-F5344CB8AC3E}">
        <p14:creationId xmlns:p14="http://schemas.microsoft.com/office/powerpoint/2010/main" val="2953187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MA Image-Only Slide 2">
    <p:spTree>
      <p:nvGrpSpPr>
        <p:cNvPr id="1" name=""/>
        <p:cNvGrpSpPr/>
        <p:nvPr/>
      </p:nvGrpSpPr>
      <p:grpSpPr>
        <a:xfrm>
          <a:off x="0" y="0"/>
          <a:ext cx="0" cy="0"/>
          <a:chOff x="0" y="0"/>
          <a:chExt cx="0" cy="0"/>
        </a:xfrm>
      </p:grpSpPr>
      <p:pic>
        <p:nvPicPr>
          <p:cNvPr id="8" name="Picture 7"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9"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10" name="Text Placeholder 2"/>
          <p:cNvSpPr>
            <a:spLocks noGrp="1"/>
          </p:cNvSpPr>
          <p:nvPr>
            <p:ph type="body" sz="quarter" idx="14" hasCustomPrompt="1"/>
          </p:nvPr>
        </p:nvSpPr>
        <p:spPr>
          <a:xfrm>
            <a:off x="0" y="5605315"/>
            <a:ext cx="8047182" cy="307957"/>
          </a:xfrm>
          <a:prstGeom prst="rect">
            <a:avLst/>
          </a:prstGeom>
        </p:spPr>
        <p:txBody>
          <a:bodyPr vert="horz" lIns="182880" tIns="0" rIns="18288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1000" b="0" i="0" baseline="0">
                <a:latin typeface="Avenir LT Pro 35 Light"/>
                <a:cs typeface="Avenir LT Pro 35 Ligh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t>Image Caption Image Caption Image Caption Image Caption Image Caption Image Caption Image Caption Image Caption Image</a:t>
            </a:r>
          </a:p>
        </p:txBody>
      </p:sp>
      <p:sp>
        <p:nvSpPr>
          <p:cNvPr id="12" name="Picture Placeholder 7"/>
          <p:cNvSpPr>
            <a:spLocks noGrp="1"/>
          </p:cNvSpPr>
          <p:nvPr>
            <p:ph type="pic" sz="quarter" idx="13" hasCustomPrompt="1"/>
          </p:nvPr>
        </p:nvSpPr>
        <p:spPr>
          <a:xfrm>
            <a:off x="182880" y="182881"/>
            <a:ext cx="4354484" cy="5258876"/>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(685 x 827)</a:t>
            </a:r>
          </a:p>
        </p:txBody>
      </p:sp>
      <p:sp>
        <p:nvSpPr>
          <p:cNvPr id="13" name="Picture Placeholder 7"/>
          <p:cNvSpPr>
            <a:spLocks noGrp="1"/>
          </p:cNvSpPr>
          <p:nvPr>
            <p:ph type="pic" sz="quarter" idx="15" hasCustomPrompt="1"/>
          </p:nvPr>
        </p:nvSpPr>
        <p:spPr>
          <a:xfrm>
            <a:off x="4604788" y="182881"/>
            <a:ext cx="4354484" cy="5258876"/>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(685 x 827)</a:t>
            </a:r>
          </a:p>
        </p:txBody>
      </p:sp>
    </p:spTree>
    <p:extLst>
      <p:ext uri="{BB962C8B-B14F-4D97-AF65-F5344CB8AC3E}">
        <p14:creationId xmlns:p14="http://schemas.microsoft.com/office/powerpoint/2010/main" val="36913343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MA Welcome/TY 1">
    <p:bg>
      <p:bgPr>
        <a:solidFill>
          <a:srgbClr val="EB4036"/>
        </a:solidFill>
        <a:effectLst/>
      </p:bgPr>
    </p:bg>
    <p:spTree>
      <p:nvGrpSpPr>
        <p:cNvPr id="1" name=""/>
        <p:cNvGrpSpPr/>
        <p:nvPr/>
      </p:nvGrpSpPr>
      <p:grpSpPr>
        <a:xfrm>
          <a:off x="0" y="0"/>
          <a:ext cx="0" cy="0"/>
          <a:chOff x="0" y="0"/>
          <a:chExt cx="0" cy="0"/>
        </a:xfrm>
      </p:grpSpPr>
      <p:sp>
        <p:nvSpPr>
          <p:cNvPr id="2" name="Text Placeholder 6"/>
          <p:cNvSpPr>
            <a:spLocks noGrp="1"/>
          </p:cNvSpPr>
          <p:nvPr>
            <p:ph type="body" sz="quarter" idx="17" hasCustomPrompt="1"/>
          </p:nvPr>
        </p:nvSpPr>
        <p:spPr>
          <a:xfrm>
            <a:off x="0" y="2091959"/>
            <a:ext cx="9144000" cy="2663282"/>
          </a:xfrm>
          <a:prstGeom prst="rect">
            <a:avLst/>
          </a:prstGeom>
        </p:spPr>
        <p:txBody>
          <a:bodyPr vert="horz" lIns="365760" tIns="0" rIns="365760" bIns="0" anchor="ctr" anchorCtr="0"/>
          <a:lstStyle>
            <a:lvl1pPr marL="0" indent="0" algn="ctr">
              <a:lnSpc>
                <a:spcPct val="100000"/>
              </a:lnSpc>
              <a:spcBef>
                <a:spcPts val="0"/>
              </a:spcBef>
              <a:buNone/>
              <a:defRPr sz="6000" b="0" i="0" baseline="0">
                <a:solidFill>
                  <a:schemeClr val="bg1"/>
                </a:solidFill>
                <a:latin typeface="Avenir LT Pro 35 Light"/>
                <a:cs typeface="Avenir LT Pro 35 Light"/>
              </a:defRPr>
            </a:lvl1pPr>
          </a:lstStyle>
          <a:p>
            <a:pPr lvl="0"/>
            <a:r>
              <a:rPr lang="en-US" dirty="0" smtClean="0"/>
              <a:t>Welcome or Thank You</a:t>
            </a:r>
          </a:p>
        </p:txBody>
      </p:sp>
    </p:spTree>
    <p:extLst>
      <p:ext uri="{BB962C8B-B14F-4D97-AF65-F5344CB8AC3E}">
        <p14:creationId xmlns:p14="http://schemas.microsoft.com/office/powerpoint/2010/main" val="32362381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MA Welcome/TY 2">
    <p:bg>
      <p:bgPr>
        <a:solidFill>
          <a:schemeClr val="tx1"/>
        </a:solidFill>
        <a:effectLst/>
      </p:bgPr>
    </p:bg>
    <p:spTree>
      <p:nvGrpSpPr>
        <p:cNvPr id="1" name=""/>
        <p:cNvGrpSpPr/>
        <p:nvPr/>
      </p:nvGrpSpPr>
      <p:grpSpPr>
        <a:xfrm>
          <a:off x="0" y="0"/>
          <a:ext cx="0" cy="0"/>
          <a:chOff x="0" y="0"/>
          <a:chExt cx="0" cy="0"/>
        </a:xfrm>
      </p:grpSpPr>
      <p:sp>
        <p:nvSpPr>
          <p:cNvPr id="2" name="Text Placeholder 6"/>
          <p:cNvSpPr>
            <a:spLocks noGrp="1"/>
          </p:cNvSpPr>
          <p:nvPr>
            <p:ph type="body" sz="quarter" idx="17" hasCustomPrompt="1"/>
          </p:nvPr>
        </p:nvSpPr>
        <p:spPr>
          <a:xfrm>
            <a:off x="0" y="2091959"/>
            <a:ext cx="9144000" cy="2663282"/>
          </a:xfrm>
          <a:prstGeom prst="rect">
            <a:avLst/>
          </a:prstGeom>
        </p:spPr>
        <p:txBody>
          <a:bodyPr vert="horz" lIns="365760" tIns="0" rIns="365760" bIns="0" anchor="ctr" anchorCtr="0"/>
          <a:lstStyle>
            <a:lvl1pPr marL="0" indent="0" algn="ctr">
              <a:lnSpc>
                <a:spcPct val="100000"/>
              </a:lnSpc>
              <a:spcBef>
                <a:spcPts val="0"/>
              </a:spcBef>
              <a:buNone/>
              <a:defRPr sz="6000" b="0" i="0" baseline="0">
                <a:solidFill>
                  <a:schemeClr val="bg1"/>
                </a:solidFill>
                <a:latin typeface="Avenir LT Pro 35 Light"/>
                <a:cs typeface="Avenir LT Pro 35 Light"/>
              </a:defRPr>
            </a:lvl1pPr>
          </a:lstStyle>
          <a:p>
            <a:pPr lvl="0"/>
            <a:r>
              <a:rPr lang="en-US" dirty="0" smtClean="0"/>
              <a:t>Welcome or Thank You</a:t>
            </a:r>
          </a:p>
        </p:txBody>
      </p:sp>
    </p:spTree>
    <p:extLst>
      <p:ext uri="{BB962C8B-B14F-4D97-AF65-F5344CB8AC3E}">
        <p14:creationId xmlns:p14="http://schemas.microsoft.com/office/powerpoint/2010/main" val="10207787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MA Welcome/TY 3">
    <p:spTree>
      <p:nvGrpSpPr>
        <p:cNvPr id="1" name=""/>
        <p:cNvGrpSpPr/>
        <p:nvPr/>
      </p:nvGrpSpPr>
      <p:grpSpPr>
        <a:xfrm>
          <a:off x="0" y="0"/>
          <a:ext cx="0" cy="0"/>
          <a:chOff x="0" y="0"/>
          <a:chExt cx="0" cy="0"/>
        </a:xfrm>
      </p:grpSpPr>
      <p:sp>
        <p:nvSpPr>
          <p:cNvPr id="2" name="Text Placeholder 6"/>
          <p:cNvSpPr>
            <a:spLocks noGrp="1"/>
          </p:cNvSpPr>
          <p:nvPr>
            <p:ph type="body" sz="quarter" idx="17" hasCustomPrompt="1"/>
          </p:nvPr>
        </p:nvSpPr>
        <p:spPr>
          <a:xfrm>
            <a:off x="0" y="2091959"/>
            <a:ext cx="9144000" cy="2663282"/>
          </a:xfrm>
          <a:prstGeom prst="rect">
            <a:avLst/>
          </a:prstGeom>
        </p:spPr>
        <p:txBody>
          <a:bodyPr vert="horz" lIns="365760" tIns="0" rIns="365760" bIns="0" anchor="ctr" anchorCtr="0"/>
          <a:lstStyle>
            <a:lvl1pPr marL="0" indent="0" algn="ctr">
              <a:lnSpc>
                <a:spcPct val="100000"/>
              </a:lnSpc>
              <a:spcBef>
                <a:spcPts val="0"/>
              </a:spcBef>
              <a:buNone/>
              <a:defRPr sz="6000" b="0" i="0" baseline="0">
                <a:solidFill>
                  <a:srgbClr val="000000"/>
                </a:solidFill>
                <a:latin typeface="Avenir LT Pro 35 Light"/>
                <a:cs typeface="Avenir LT Pro 35 Light"/>
              </a:defRPr>
            </a:lvl1pPr>
          </a:lstStyle>
          <a:p>
            <a:pPr lvl="0"/>
            <a:r>
              <a:rPr lang="en-US" dirty="0" smtClean="0"/>
              <a:t>Welcome or Thank You</a:t>
            </a:r>
          </a:p>
        </p:txBody>
      </p:sp>
    </p:spTree>
    <p:extLst>
      <p:ext uri="{BB962C8B-B14F-4D97-AF65-F5344CB8AC3E}">
        <p14:creationId xmlns:p14="http://schemas.microsoft.com/office/powerpoint/2010/main" val="20602491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MA Logo 1">
    <p:spTree>
      <p:nvGrpSpPr>
        <p:cNvPr id="1" name=""/>
        <p:cNvGrpSpPr/>
        <p:nvPr/>
      </p:nvGrpSpPr>
      <p:grpSpPr>
        <a:xfrm>
          <a:off x="0" y="0"/>
          <a:ext cx="0" cy="0"/>
          <a:chOff x="0" y="0"/>
          <a:chExt cx="0" cy="0"/>
        </a:xfrm>
      </p:grpSpPr>
      <p:pic>
        <p:nvPicPr>
          <p:cNvPr id="5" name="Picture 4" descr="7466_EGD_PowerPoint-E-Template_Pacing-Pages_Letter-Size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117040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MA Logo 2">
    <p:spTree>
      <p:nvGrpSpPr>
        <p:cNvPr id="1" name=""/>
        <p:cNvGrpSpPr/>
        <p:nvPr/>
      </p:nvGrpSpPr>
      <p:grpSpPr>
        <a:xfrm>
          <a:off x="0" y="0"/>
          <a:ext cx="0" cy="0"/>
          <a:chOff x="0" y="0"/>
          <a:chExt cx="0" cy="0"/>
        </a:xfrm>
      </p:grpSpPr>
      <p:pic>
        <p:nvPicPr>
          <p:cNvPr id="3" name="Picture 2" descr="7466_EGD_PowerPoint-E-Template_Pacing-Pages_Letter-Size_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4525479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MA Logo 3">
    <p:spTree>
      <p:nvGrpSpPr>
        <p:cNvPr id="1" name=""/>
        <p:cNvGrpSpPr/>
        <p:nvPr/>
      </p:nvGrpSpPr>
      <p:grpSpPr>
        <a:xfrm>
          <a:off x="0" y="0"/>
          <a:ext cx="0" cy="0"/>
          <a:chOff x="0" y="0"/>
          <a:chExt cx="0" cy="0"/>
        </a:xfrm>
      </p:grpSpPr>
      <p:pic>
        <p:nvPicPr>
          <p:cNvPr id="3" name="Picture 2" descr="7466_EGD_PowerPoint-E-Template_Pacing-Pages_Letter-Size_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88950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MA Art 1">
    <p:spTree>
      <p:nvGrpSpPr>
        <p:cNvPr id="1" name=""/>
        <p:cNvGrpSpPr/>
        <p:nvPr/>
      </p:nvGrpSpPr>
      <p:grpSpPr>
        <a:xfrm>
          <a:off x="0" y="0"/>
          <a:ext cx="0" cy="0"/>
          <a:chOff x="0" y="0"/>
          <a:chExt cx="0" cy="0"/>
        </a:xfrm>
      </p:grpSpPr>
      <p:pic>
        <p:nvPicPr>
          <p:cNvPr id="3" name="Picture 2" descr="7466_EGD_PowerPoint-E-Template_Pacing-Pages_Letter-Size_4.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412333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MA Title Slide 3">
    <p:spTree>
      <p:nvGrpSpPr>
        <p:cNvPr id="1" name=""/>
        <p:cNvGrpSpPr/>
        <p:nvPr/>
      </p:nvGrpSpPr>
      <p:grpSpPr>
        <a:xfrm>
          <a:off x="0" y="0"/>
          <a:ext cx="0" cy="0"/>
          <a:chOff x="0" y="0"/>
          <a:chExt cx="0" cy="0"/>
        </a:xfrm>
      </p:grpSpPr>
      <p:sp>
        <p:nvSpPr>
          <p:cNvPr id="4" name="Text Placeholder 12"/>
          <p:cNvSpPr>
            <a:spLocks noGrp="1"/>
          </p:cNvSpPr>
          <p:nvPr>
            <p:ph type="body" sz="quarter" idx="14" hasCustomPrompt="1"/>
          </p:nvPr>
        </p:nvSpPr>
        <p:spPr>
          <a:xfrm>
            <a:off x="0" y="3"/>
            <a:ext cx="7508240" cy="930701"/>
          </a:xfrm>
          <a:prstGeom prst="rect">
            <a:avLst/>
          </a:prstGeom>
        </p:spPr>
        <p:txBody>
          <a:bodyPr vert="horz" lIns="182880" tIns="0" rIns="0" bIns="0" anchor="b" anchorCtr="0"/>
          <a:lstStyle>
            <a:lvl1pPr marL="0" indent="0">
              <a:lnSpc>
                <a:spcPts val="2900"/>
              </a:lnSpc>
              <a:spcBef>
                <a:spcPts val="0"/>
              </a:spcBef>
              <a:buNone/>
              <a:defRPr sz="2800" baseline="0">
                <a:solidFill>
                  <a:srgbClr val="EB4036"/>
                </a:solidFill>
                <a:latin typeface="Avenir LT Pro 35 Light"/>
                <a:cs typeface="Avenir LT Pro 35 Light"/>
              </a:defRPr>
            </a:lvl1pPr>
          </a:lstStyle>
          <a:p>
            <a:r>
              <a:rPr lang="en-US" sz="2600" dirty="0" smtClean="0">
                <a:solidFill>
                  <a:srgbClr val="EB4036"/>
                </a:solidFill>
                <a:latin typeface="Avenir LT Pro 35 Light"/>
                <a:cs typeface="Avenir LT Pro 35 Light"/>
              </a:rPr>
              <a:t>Presentation Title (1 or 2 lines)</a:t>
            </a:r>
          </a:p>
          <a:p>
            <a:r>
              <a:rPr lang="en-US" sz="2600" dirty="0" smtClean="0">
                <a:solidFill>
                  <a:srgbClr val="EB4036"/>
                </a:solidFill>
                <a:latin typeface="Avenir LT Pro 35 Light"/>
                <a:cs typeface="Avenir LT Pro 35 Light"/>
              </a:rPr>
              <a:t>Presentation Title (1 or 2 lines)</a:t>
            </a:r>
            <a:endParaRPr lang="en-US" sz="1500" dirty="0" smtClean="0">
              <a:latin typeface="Avenir LT Pro 35 Light"/>
              <a:cs typeface="Avenir LT Pro 35 Light"/>
            </a:endParaRPr>
          </a:p>
        </p:txBody>
      </p:sp>
      <p:sp>
        <p:nvSpPr>
          <p:cNvPr id="5" name="Text Placeholder 4"/>
          <p:cNvSpPr>
            <a:spLocks noGrp="1"/>
          </p:cNvSpPr>
          <p:nvPr>
            <p:ph type="body" sz="quarter" idx="15" hasCustomPrompt="1"/>
          </p:nvPr>
        </p:nvSpPr>
        <p:spPr>
          <a:xfrm>
            <a:off x="0" y="930704"/>
            <a:ext cx="7508240" cy="440899"/>
          </a:xfrm>
          <a:prstGeom prst="rect">
            <a:avLst/>
          </a:prstGeom>
        </p:spPr>
        <p:txBody>
          <a:bodyPr vert="horz" lIns="182880" tIns="0" rIns="0" bIns="137160" anchor="b" anchorCtr="0"/>
          <a:lstStyle>
            <a:lvl1pPr marL="0" indent="0">
              <a:buNone/>
              <a:defRPr sz="1500">
                <a:solidFill>
                  <a:srgbClr val="000000"/>
                </a:solidFill>
                <a:latin typeface="Avenir LT Pro 35 Light"/>
                <a:cs typeface="Avenir LT Pro 35 Light"/>
              </a:defRPr>
            </a:lvl1pPr>
          </a:lstStyle>
          <a:p>
            <a:pPr>
              <a:spcBef>
                <a:spcPts val="600"/>
              </a:spcBef>
            </a:pPr>
            <a:r>
              <a:rPr lang="en-US" sz="1500" dirty="0" smtClean="0">
                <a:latin typeface="Avenir LT Pro 35 Light"/>
                <a:cs typeface="Avenir LT Pro 35 Light"/>
              </a:rPr>
              <a:t>Presenter name and title</a:t>
            </a:r>
          </a:p>
        </p:txBody>
      </p:sp>
      <p:pic>
        <p:nvPicPr>
          <p:cNvPr id="7" name="Picture 6" descr="Standard_Logo_Stacked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53031" y="202759"/>
            <a:ext cx="1188720" cy="974090"/>
          </a:xfrm>
          <a:prstGeom prst="rect">
            <a:avLst/>
          </a:prstGeom>
        </p:spPr>
      </p:pic>
      <p:sp>
        <p:nvSpPr>
          <p:cNvPr id="8" name="Picture Placeholder 7"/>
          <p:cNvSpPr>
            <a:spLocks noGrp="1"/>
          </p:cNvSpPr>
          <p:nvPr>
            <p:ph type="pic" sz="quarter" idx="13" hasCustomPrompt="1"/>
          </p:nvPr>
        </p:nvSpPr>
        <p:spPr>
          <a:xfrm>
            <a:off x="0" y="1371602"/>
            <a:ext cx="9144000" cy="5486398"/>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(1440 x 864)</a:t>
            </a:r>
          </a:p>
        </p:txBody>
      </p:sp>
      <p:sp>
        <p:nvSpPr>
          <p:cNvPr id="9" name="Text Placeholder 15"/>
          <p:cNvSpPr>
            <a:spLocks noGrp="1"/>
          </p:cNvSpPr>
          <p:nvPr>
            <p:ph type="body" sz="quarter" idx="16" hasCustomPrompt="1"/>
          </p:nvPr>
        </p:nvSpPr>
        <p:spPr>
          <a:xfrm>
            <a:off x="0" y="6243736"/>
            <a:ext cx="7508240" cy="621516"/>
          </a:xfrm>
          <a:prstGeom prst="rect">
            <a:avLst/>
          </a:prstGeom>
        </p:spPr>
        <p:txBody>
          <a:bodyPr vert="horz" lIns="182880" tIns="91440" rIns="91440" bIns="91440" anchor="b" anchorCtr="0"/>
          <a:lstStyle>
            <a:lvl1pPr marL="0" indent="0">
              <a:buNone/>
              <a:defRPr sz="1000" b="0" i="0">
                <a:solidFill>
                  <a:schemeClr val="bg1"/>
                </a:solidFill>
                <a:latin typeface="Avenir LT Pro 35 Light"/>
                <a:cs typeface="Avenir LT Pro 35 Light"/>
              </a:defRPr>
            </a:lvl1pPr>
          </a:lstStyle>
          <a:p>
            <a:r>
              <a:rPr lang="en-US" sz="1000" i="1" spc="-20" dirty="0" smtClean="0">
                <a:solidFill>
                  <a:schemeClr val="bg1"/>
                </a:solidFill>
                <a:latin typeface="Avenir LT Pro 35 Light"/>
                <a:cs typeface="Avenir LT Pro 35 Light"/>
              </a:rPr>
              <a:t>Image Caption, </a:t>
            </a:r>
            <a:r>
              <a:rPr lang="en-US" sz="1000" spc="-20" dirty="0" smtClean="0">
                <a:solidFill>
                  <a:schemeClr val="bg1"/>
                </a:solidFill>
                <a:latin typeface="Avenir LT Pro 35 Light"/>
                <a:cs typeface="Avenir LT Pro 35 Light"/>
              </a:rPr>
              <a:t>Image Caption Image Caption Image Caption Image Caption</a:t>
            </a:r>
            <a:endParaRPr lang="en-US" sz="1000" spc="-20" dirty="0">
              <a:solidFill>
                <a:schemeClr val="bg1"/>
              </a:solidFill>
              <a:latin typeface="Avenir LT Pro 35 Light"/>
              <a:cs typeface="Avenir LT Pro 35 Light"/>
            </a:endParaRPr>
          </a:p>
        </p:txBody>
      </p:sp>
    </p:spTree>
    <p:extLst>
      <p:ext uri="{BB962C8B-B14F-4D97-AF65-F5344CB8AC3E}">
        <p14:creationId xmlns:p14="http://schemas.microsoft.com/office/powerpoint/2010/main" val="35586922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MA Title Slide 4">
    <p:bg>
      <p:bgPr>
        <a:solidFill>
          <a:srgbClr val="EB4036"/>
        </a:solidFill>
        <a:effectLst/>
      </p:bgPr>
    </p:bg>
    <p:spTree>
      <p:nvGrpSpPr>
        <p:cNvPr id="1" name=""/>
        <p:cNvGrpSpPr/>
        <p:nvPr/>
      </p:nvGrpSpPr>
      <p:grpSpPr>
        <a:xfrm>
          <a:off x="0" y="0"/>
          <a:ext cx="0" cy="0"/>
          <a:chOff x="0" y="0"/>
          <a:chExt cx="0" cy="0"/>
        </a:xfrm>
      </p:grpSpPr>
      <p:sp>
        <p:nvSpPr>
          <p:cNvPr id="3" name="Text Placeholder 6"/>
          <p:cNvSpPr>
            <a:spLocks noGrp="1"/>
          </p:cNvSpPr>
          <p:nvPr>
            <p:ph type="body" sz="quarter" idx="17" hasCustomPrompt="1"/>
          </p:nvPr>
        </p:nvSpPr>
        <p:spPr>
          <a:xfrm>
            <a:off x="0" y="2371992"/>
            <a:ext cx="9144000" cy="1434690"/>
          </a:xfrm>
          <a:prstGeom prst="rect">
            <a:avLst/>
          </a:prstGeom>
        </p:spPr>
        <p:txBody>
          <a:bodyPr vert="horz" lIns="365760" rIns="365760" bIns="0" anchor="b" anchorCtr="0"/>
          <a:lstStyle>
            <a:lvl1pPr marL="0" indent="0">
              <a:lnSpc>
                <a:spcPts val="3600"/>
              </a:lnSpc>
              <a:spcBef>
                <a:spcPts val="0"/>
              </a:spcBef>
              <a:buNone/>
              <a:defRPr sz="2800" b="0" i="0" baseline="0">
                <a:solidFill>
                  <a:schemeClr val="bg1"/>
                </a:solidFill>
                <a:latin typeface="Avenir LT Pro 35 Light"/>
                <a:cs typeface="Avenir LT Pro 35 Light"/>
              </a:defRPr>
            </a:lvl1pPr>
          </a:lstStyle>
          <a:p>
            <a:pPr lvl="0"/>
            <a:r>
              <a:rPr lang="en-US" dirty="0" smtClean="0"/>
              <a:t>Presentation Title (1 or 2 lines)</a:t>
            </a:r>
          </a:p>
        </p:txBody>
      </p:sp>
      <p:sp>
        <p:nvSpPr>
          <p:cNvPr id="4" name="Text Placeholder 8"/>
          <p:cNvSpPr>
            <a:spLocks noGrp="1"/>
          </p:cNvSpPr>
          <p:nvPr>
            <p:ph type="body" sz="quarter" idx="18" hasCustomPrompt="1"/>
          </p:nvPr>
        </p:nvSpPr>
        <p:spPr>
          <a:xfrm>
            <a:off x="0" y="4110808"/>
            <a:ext cx="9144000" cy="203583"/>
          </a:xfrm>
          <a:prstGeom prst="rect">
            <a:avLst/>
          </a:prstGeom>
        </p:spPr>
        <p:txBody>
          <a:bodyPr vert="horz" lIns="365760" tIns="0" rIns="365760" bIns="0"/>
          <a:lstStyle>
            <a:lvl1pPr marL="0" indent="0">
              <a:spcBef>
                <a:spcPts val="0"/>
              </a:spcBef>
              <a:buNone/>
              <a:defRPr sz="1500" b="0" i="0" baseline="0">
                <a:latin typeface="Avenir LT Pro 65 Medium"/>
                <a:cs typeface="Avenir LT Pro 65 Medium"/>
              </a:defRPr>
            </a:lvl1pPr>
          </a:lstStyle>
          <a:p>
            <a:pPr lvl="0"/>
            <a:r>
              <a:rPr lang="en-US" dirty="0" smtClean="0"/>
              <a:t>Presenter Name</a:t>
            </a:r>
          </a:p>
        </p:txBody>
      </p:sp>
      <p:sp>
        <p:nvSpPr>
          <p:cNvPr id="5" name="Text Placeholder 8"/>
          <p:cNvSpPr>
            <a:spLocks noGrp="1"/>
          </p:cNvSpPr>
          <p:nvPr>
            <p:ph type="body" sz="quarter" idx="19" hasCustomPrompt="1"/>
          </p:nvPr>
        </p:nvSpPr>
        <p:spPr>
          <a:xfrm>
            <a:off x="0" y="4314390"/>
            <a:ext cx="9144000" cy="580571"/>
          </a:xfrm>
          <a:prstGeom prst="rect">
            <a:avLst/>
          </a:prstGeom>
        </p:spPr>
        <p:txBody>
          <a:bodyPr vert="horz" lIns="365760" tIns="0" rIns="365760" bIns="0"/>
          <a:lstStyle>
            <a:lvl1pPr marL="0" indent="0">
              <a:spcBef>
                <a:spcPts val="0"/>
              </a:spcBef>
              <a:buNone/>
              <a:defRPr sz="1500" b="0" i="0" baseline="0">
                <a:latin typeface="Avenir LT Pro 35 Light"/>
                <a:cs typeface="Avenir LT Pro 35 Light"/>
              </a:defRPr>
            </a:lvl1pPr>
          </a:lstStyle>
          <a:p>
            <a:pPr lvl="0"/>
            <a:r>
              <a:rPr lang="en-US" dirty="0" smtClean="0"/>
              <a:t>Presenter Title</a:t>
            </a:r>
            <a:endParaRPr lang="en-US" dirty="0"/>
          </a:p>
        </p:txBody>
      </p:sp>
      <p:pic>
        <p:nvPicPr>
          <p:cNvPr id="6" name="Picture 5" descr="Standard_Logo_Stacked_White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53029" y="202890"/>
            <a:ext cx="1188720" cy="974090"/>
          </a:xfrm>
          <a:prstGeom prst="rect">
            <a:avLst/>
          </a:prstGeom>
        </p:spPr>
      </p:pic>
    </p:spTree>
    <p:extLst>
      <p:ext uri="{BB962C8B-B14F-4D97-AF65-F5344CB8AC3E}">
        <p14:creationId xmlns:p14="http://schemas.microsoft.com/office/powerpoint/2010/main" val="1795888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MA Section Title 1">
    <p:spTree>
      <p:nvGrpSpPr>
        <p:cNvPr id="1" name=""/>
        <p:cNvGrpSpPr/>
        <p:nvPr/>
      </p:nvGrpSpPr>
      <p:grpSpPr>
        <a:xfrm>
          <a:off x="0" y="0"/>
          <a:ext cx="0" cy="0"/>
          <a:chOff x="0" y="0"/>
          <a:chExt cx="0" cy="0"/>
        </a:xfrm>
      </p:grpSpPr>
      <p:sp>
        <p:nvSpPr>
          <p:cNvPr id="3" name="Picture Placeholder 7"/>
          <p:cNvSpPr>
            <a:spLocks noGrp="1"/>
          </p:cNvSpPr>
          <p:nvPr>
            <p:ph type="pic" sz="quarter" idx="13" hasCustomPrompt="1"/>
          </p:nvPr>
        </p:nvSpPr>
        <p:spPr>
          <a:xfrm>
            <a:off x="0" y="1371601"/>
            <a:ext cx="9144000" cy="4539672"/>
          </a:xfrm>
          <a:prstGeom prst="rect">
            <a:avLst/>
          </a:prstGeom>
          <a:solidFill>
            <a:schemeClr val="bg1">
              <a:lumMod val="75000"/>
            </a:schemeClr>
          </a:solidFill>
        </p:spPr>
        <p:txBody>
          <a:bodyPr vert="horz" anchor="ctr"/>
          <a:lstStyle>
            <a:lvl1pPr marL="0" indent="0" algn="ctr">
              <a:buNone/>
              <a:defRPr sz="2400">
                <a:latin typeface="Avenir LT Pro 35 Light"/>
                <a:cs typeface="Avenir LT Pro 35 Light"/>
              </a:defRPr>
            </a:lvl1pPr>
          </a:lstStyle>
          <a:p>
            <a:r>
              <a:rPr lang="en-US" dirty="0" smtClean="0"/>
              <a:t>Insert Image (1440 x 714)</a:t>
            </a:r>
          </a:p>
        </p:txBody>
      </p:sp>
      <p:sp>
        <p:nvSpPr>
          <p:cNvPr id="4" name="Text Placeholder 15"/>
          <p:cNvSpPr>
            <a:spLocks noGrp="1"/>
          </p:cNvSpPr>
          <p:nvPr>
            <p:ph type="body" sz="quarter" idx="16" hasCustomPrompt="1"/>
          </p:nvPr>
        </p:nvSpPr>
        <p:spPr>
          <a:xfrm>
            <a:off x="0" y="6246105"/>
            <a:ext cx="7508240" cy="621516"/>
          </a:xfrm>
          <a:prstGeom prst="rect">
            <a:avLst/>
          </a:prstGeom>
        </p:spPr>
        <p:txBody>
          <a:bodyPr vert="horz" lIns="182880" tIns="91440" rIns="91440" bIns="91440" anchor="b" anchorCtr="0"/>
          <a:lstStyle>
            <a:lvl1pPr marL="0" indent="0">
              <a:buNone/>
              <a:defRPr sz="1000" b="0" i="0">
                <a:solidFill>
                  <a:schemeClr val="tx1"/>
                </a:solidFill>
                <a:latin typeface="Avenir LT Pro 35 Light"/>
                <a:cs typeface="Avenir LT Pro 35 Light"/>
              </a:defRPr>
            </a:lvl1pPr>
          </a:lstStyle>
          <a:p>
            <a:r>
              <a:rPr lang="en-US" sz="1000" i="1" spc="-20" dirty="0" smtClean="0">
                <a:solidFill>
                  <a:schemeClr val="bg1"/>
                </a:solidFill>
                <a:latin typeface="Avenir LT Pro 35 Light"/>
                <a:cs typeface="Avenir LT Pro 35 Light"/>
              </a:rPr>
              <a:t>Image Caption, </a:t>
            </a:r>
            <a:r>
              <a:rPr lang="en-US" sz="1000" spc="-20" dirty="0" smtClean="0">
                <a:solidFill>
                  <a:schemeClr val="bg1"/>
                </a:solidFill>
                <a:latin typeface="Avenir LT Pro 35 Light"/>
                <a:cs typeface="Avenir LT Pro 35 Light"/>
              </a:rPr>
              <a:t>Image Caption Image Caption Image Caption Image Caption</a:t>
            </a:r>
            <a:endParaRPr lang="en-US" sz="1000" spc="-20" dirty="0">
              <a:solidFill>
                <a:schemeClr val="bg1"/>
              </a:solidFill>
              <a:latin typeface="Avenir LT Pro 35 Light"/>
              <a:cs typeface="Avenir LT Pro 35 Light"/>
            </a:endParaRPr>
          </a:p>
        </p:txBody>
      </p:sp>
      <p:pic>
        <p:nvPicPr>
          <p:cNvPr id="5" name="Picture 4"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6" name="Text Placeholder 12"/>
          <p:cNvSpPr>
            <a:spLocks noGrp="1"/>
          </p:cNvSpPr>
          <p:nvPr>
            <p:ph type="body" sz="quarter" idx="14" hasCustomPrompt="1"/>
          </p:nvPr>
        </p:nvSpPr>
        <p:spPr>
          <a:xfrm>
            <a:off x="0" y="1"/>
            <a:ext cx="7508240" cy="1371601"/>
          </a:xfrm>
          <a:prstGeom prst="rect">
            <a:avLst/>
          </a:prstGeom>
        </p:spPr>
        <p:txBody>
          <a:bodyPr vert="horz" lIns="182880" tIns="0" rIns="0" bIns="137160" anchor="b" anchorCtr="0"/>
          <a:lstStyle>
            <a:lvl1pPr marL="0" indent="0">
              <a:buNone/>
              <a:defRPr sz="2800" b="0" i="0" u="none" baseline="0">
                <a:solidFill>
                  <a:schemeClr val="tx1"/>
                </a:solidFill>
                <a:latin typeface="Avenir LT Pro 35 Light"/>
                <a:cs typeface="Avenir LT Pro 35 Light"/>
              </a:defRPr>
            </a:lvl1pPr>
          </a:lstStyle>
          <a:p>
            <a:r>
              <a:rPr lang="en-US" sz="2600" spc="0" dirty="0" smtClean="0">
                <a:solidFill>
                  <a:srgbClr val="EB4036"/>
                </a:solidFill>
                <a:latin typeface="Avenir LT Pro 35 Light"/>
                <a:cs typeface="Avenir LT Pro 35 Light"/>
              </a:rPr>
              <a:t>Section Title</a:t>
            </a:r>
            <a:endParaRPr lang="en-US" sz="2600" spc="-20" dirty="0">
              <a:solidFill>
                <a:srgbClr val="EB4036"/>
              </a:solidFill>
              <a:latin typeface="Avenir LT Pro 35 Light"/>
              <a:cs typeface="Avenir LT Pro 35 Light"/>
            </a:endParaRPr>
          </a:p>
        </p:txBody>
      </p:sp>
    </p:spTree>
    <p:extLst>
      <p:ext uri="{BB962C8B-B14F-4D97-AF65-F5344CB8AC3E}">
        <p14:creationId xmlns:p14="http://schemas.microsoft.com/office/powerpoint/2010/main" val="390220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MA Section Title 2">
    <p:spTree>
      <p:nvGrpSpPr>
        <p:cNvPr id="1" name=""/>
        <p:cNvGrpSpPr/>
        <p:nvPr/>
      </p:nvGrpSpPr>
      <p:grpSpPr>
        <a:xfrm>
          <a:off x="0" y="0"/>
          <a:ext cx="0" cy="0"/>
          <a:chOff x="0" y="0"/>
          <a:chExt cx="0" cy="0"/>
        </a:xfrm>
      </p:grpSpPr>
      <p:sp>
        <p:nvSpPr>
          <p:cNvPr id="6" name="Text Placeholder 12"/>
          <p:cNvSpPr>
            <a:spLocks noGrp="1"/>
          </p:cNvSpPr>
          <p:nvPr>
            <p:ph type="body" sz="quarter" idx="14" hasCustomPrompt="1"/>
          </p:nvPr>
        </p:nvSpPr>
        <p:spPr>
          <a:xfrm>
            <a:off x="0" y="1"/>
            <a:ext cx="7508240" cy="1371601"/>
          </a:xfrm>
          <a:prstGeom prst="rect">
            <a:avLst/>
          </a:prstGeom>
        </p:spPr>
        <p:txBody>
          <a:bodyPr vert="horz" lIns="182880" tIns="0" rIns="0" bIns="137160" anchor="b" anchorCtr="0"/>
          <a:lstStyle>
            <a:lvl1pPr marL="0" indent="0">
              <a:buNone/>
              <a:defRPr sz="2800" i="0" baseline="0">
                <a:solidFill>
                  <a:srgbClr val="000000"/>
                </a:solidFill>
                <a:latin typeface="Avenir LT Pro 35 Light"/>
                <a:cs typeface="Avenir LT Pro 35 Light"/>
              </a:defRPr>
            </a:lvl1pPr>
          </a:lstStyle>
          <a:p>
            <a:r>
              <a:rPr lang="en-US" sz="2600" spc="0" dirty="0" smtClean="0">
                <a:solidFill>
                  <a:srgbClr val="EB4036"/>
                </a:solidFill>
                <a:latin typeface="Avenir LT Pro 35 Light"/>
                <a:cs typeface="Avenir LT Pro 35 Light"/>
              </a:rPr>
              <a:t>Section Title</a:t>
            </a:r>
            <a:endParaRPr lang="en-US" sz="2600" spc="-20" dirty="0">
              <a:solidFill>
                <a:srgbClr val="EB4036"/>
              </a:solidFill>
              <a:latin typeface="Avenir LT Pro 35 Light"/>
              <a:cs typeface="Avenir LT Pro 35 Light"/>
            </a:endParaRPr>
          </a:p>
        </p:txBody>
      </p:sp>
      <p:pic>
        <p:nvPicPr>
          <p:cNvPr id="7" name="Picture 6"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9" name="Text Placeholder 10"/>
          <p:cNvSpPr>
            <a:spLocks noGrp="1"/>
          </p:cNvSpPr>
          <p:nvPr>
            <p:ph type="body" sz="quarter" idx="11" hasCustomPrompt="1"/>
          </p:nvPr>
        </p:nvSpPr>
        <p:spPr>
          <a:xfrm>
            <a:off x="0" y="1371600"/>
            <a:ext cx="9143999" cy="4539673"/>
          </a:xfrm>
          <a:prstGeom prst="rect">
            <a:avLst/>
          </a:prstGeom>
        </p:spPr>
        <p:txBody>
          <a:bodyPr vert="horz" lIns="914400" tIns="0" rIns="914400" bIns="0"/>
          <a:lstStyle>
            <a:lvl1pPr marL="457200" indent="-457200">
              <a:spcBef>
                <a:spcPts val="24"/>
              </a:spcBef>
              <a:buFont typeface="Arial"/>
              <a:buChar char="•"/>
              <a:defRPr sz="2000" b="0" i="0" baseline="0">
                <a:latin typeface="Avenir LT Pro 35 Light"/>
                <a:cs typeface="Avenir LT Pro 35 Light"/>
              </a:defRPr>
            </a:lvl1pPr>
            <a:lvl2pPr marL="914400" indent="-457200">
              <a:buFont typeface="Arial"/>
              <a:buChar char="•"/>
              <a:defRPr sz="2000" b="0" i="0" baseline="0">
                <a:latin typeface="Avenir LT Pro 35 Light"/>
                <a:cs typeface="Avenir LT Pro 35 Light"/>
              </a:defRPr>
            </a:lvl2pPr>
            <a:lvl3pPr marL="1371600" indent="-457200">
              <a:buFont typeface="Arial"/>
              <a:buChar char="•"/>
              <a:defRPr sz="2000" b="0" i="0" baseline="0">
                <a:latin typeface="Avenir LT Pro 35 Light"/>
                <a:cs typeface="Avenir LT Pro 35 Light"/>
              </a:defRPr>
            </a:lvl3pPr>
            <a:lvl4pPr marL="1828800" indent="-457200">
              <a:buFont typeface="Arial"/>
              <a:buChar char="•"/>
              <a:defRPr sz="2000" b="0" i="0">
                <a:latin typeface="Avenir LT Pro 35 Light"/>
                <a:cs typeface="Avenir LT Pro 35 Light"/>
              </a:defRPr>
            </a:lvl4pPr>
          </a:lstStyle>
          <a:p>
            <a:r>
              <a:rPr lang="en-US" sz="2600" dirty="0" smtClean="0">
                <a:latin typeface="Avenir LT Pro 35 Light"/>
                <a:cs typeface="Avenir LT Pro 35 Light"/>
              </a:rPr>
              <a:t>Text-Only Slide</a:t>
            </a:r>
          </a:p>
          <a:p>
            <a:pPr lvl="1"/>
            <a:r>
              <a:rPr lang="en-US" sz="2600" dirty="0" smtClean="0">
                <a:latin typeface="Avenir LT Pro 35 Light"/>
                <a:cs typeface="Avenir LT Pro 35 Light"/>
              </a:rPr>
              <a:t>Text-Only Slide </a:t>
            </a:r>
          </a:p>
          <a:p>
            <a:pPr lvl="2"/>
            <a:r>
              <a:rPr lang="en-US" sz="2600" dirty="0" smtClean="0">
                <a:latin typeface="Avenir LT Pro 35 Light"/>
                <a:cs typeface="Avenir LT Pro 35 Light"/>
              </a:rPr>
              <a:t>Text-Only Slide </a:t>
            </a:r>
          </a:p>
          <a:p>
            <a:pPr lvl="3"/>
            <a:r>
              <a:rPr lang="en-US" sz="2600" dirty="0" smtClean="0">
                <a:latin typeface="Avenir LT Pro 35 Light"/>
                <a:cs typeface="Avenir LT Pro 35 Light"/>
              </a:rPr>
              <a:t>Text-Only Slide </a:t>
            </a:r>
          </a:p>
        </p:txBody>
      </p:sp>
    </p:spTree>
    <p:extLst>
      <p:ext uri="{BB962C8B-B14F-4D97-AF65-F5344CB8AC3E}">
        <p14:creationId xmlns:p14="http://schemas.microsoft.com/office/powerpoint/2010/main" val="4066662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MA Text-Only Slide">
    <p:spTree>
      <p:nvGrpSpPr>
        <p:cNvPr id="1" name=""/>
        <p:cNvGrpSpPr/>
        <p:nvPr/>
      </p:nvGrpSpPr>
      <p:grpSpPr>
        <a:xfrm>
          <a:off x="0" y="0"/>
          <a:ext cx="0" cy="0"/>
          <a:chOff x="0" y="0"/>
          <a:chExt cx="0" cy="0"/>
        </a:xfrm>
      </p:grpSpPr>
      <p:pic>
        <p:nvPicPr>
          <p:cNvPr id="3" name="Picture 2"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4"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8" name="Text Placeholder 10"/>
          <p:cNvSpPr>
            <a:spLocks noGrp="1"/>
          </p:cNvSpPr>
          <p:nvPr>
            <p:ph type="body" sz="quarter" idx="11" hasCustomPrompt="1"/>
          </p:nvPr>
        </p:nvSpPr>
        <p:spPr>
          <a:xfrm>
            <a:off x="0" y="1371601"/>
            <a:ext cx="9143999" cy="4539672"/>
          </a:xfrm>
          <a:prstGeom prst="rect">
            <a:avLst/>
          </a:prstGeom>
        </p:spPr>
        <p:txBody>
          <a:bodyPr vert="horz" lIns="914400" tIns="0" rIns="914400" bIns="0"/>
          <a:lstStyle>
            <a:lvl1pPr marL="457200" indent="-457200">
              <a:spcBef>
                <a:spcPts val="24"/>
              </a:spcBef>
              <a:buFont typeface="Arial"/>
              <a:buChar char="•"/>
              <a:defRPr sz="2000" b="0" i="0" baseline="0">
                <a:latin typeface="Avenir LT Pro 35 Light"/>
                <a:cs typeface="Avenir LT Pro 35 Light"/>
              </a:defRPr>
            </a:lvl1pPr>
            <a:lvl2pPr marL="914400" indent="-457200">
              <a:buFont typeface="Arial"/>
              <a:buChar char="•"/>
              <a:defRPr sz="2000" b="0" i="0" baseline="0">
                <a:latin typeface="Avenir LT Pro 35 Light"/>
                <a:cs typeface="Avenir LT Pro 35 Light"/>
              </a:defRPr>
            </a:lvl2pPr>
            <a:lvl3pPr marL="1371600" indent="-457200">
              <a:buFont typeface="Arial"/>
              <a:buChar char="•"/>
              <a:defRPr sz="2000" b="0" i="0" baseline="0">
                <a:latin typeface="Avenir LT Pro 35 Light"/>
                <a:cs typeface="Avenir LT Pro 35 Light"/>
              </a:defRPr>
            </a:lvl3pPr>
            <a:lvl4pPr marL="1828800" indent="-457200">
              <a:buFont typeface="Arial"/>
              <a:buChar char="•"/>
              <a:defRPr sz="2000" b="0" i="0">
                <a:latin typeface="Avenir LT Pro 35 Light"/>
                <a:cs typeface="Avenir LT Pro 35 Light"/>
              </a:defRPr>
            </a:lvl4pPr>
          </a:lstStyle>
          <a:p>
            <a:r>
              <a:rPr lang="en-US" sz="2600" dirty="0" smtClean="0">
                <a:latin typeface="Avenir LT Pro 35 Light"/>
                <a:cs typeface="Avenir LT Pro 35 Light"/>
              </a:rPr>
              <a:t>Text-Only Slide</a:t>
            </a:r>
          </a:p>
          <a:p>
            <a:pPr lvl="1"/>
            <a:r>
              <a:rPr lang="en-US" sz="2600" dirty="0" smtClean="0">
                <a:latin typeface="Avenir LT Pro 35 Light"/>
                <a:cs typeface="Avenir LT Pro 35 Light"/>
              </a:rPr>
              <a:t>Text-Only Slide </a:t>
            </a:r>
          </a:p>
          <a:p>
            <a:pPr lvl="2"/>
            <a:r>
              <a:rPr lang="en-US" sz="2600" dirty="0" smtClean="0">
                <a:latin typeface="Avenir LT Pro 35 Light"/>
                <a:cs typeface="Avenir LT Pro 35 Light"/>
              </a:rPr>
              <a:t>Text-Only Slide </a:t>
            </a:r>
          </a:p>
          <a:p>
            <a:pPr lvl="3"/>
            <a:r>
              <a:rPr lang="en-US" sz="2600" dirty="0" smtClean="0">
                <a:latin typeface="Avenir LT Pro 35 Light"/>
                <a:cs typeface="Avenir LT Pro 35 Light"/>
              </a:rPr>
              <a:t>Text-Only Slide </a:t>
            </a:r>
          </a:p>
        </p:txBody>
      </p:sp>
    </p:spTree>
    <p:extLst>
      <p:ext uri="{BB962C8B-B14F-4D97-AF65-F5344CB8AC3E}">
        <p14:creationId xmlns:p14="http://schemas.microsoft.com/office/powerpoint/2010/main" val="40212606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MA 4-Column Slide">
    <p:spTree>
      <p:nvGrpSpPr>
        <p:cNvPr id="1" name=""/>
        <p:cNvGrpSpPr/>
        <p:nvPr/>
      </p:nvGrpSpPr>
      <p:grpSpPr>
        <a:xfrm>
          <a:off x="0" y="0"/>
          <a:ext cx="0" cy="0"/>
          <a:chOff x="0" y="0"/>
          <a:chExt cx="0" cy="0"/>
        </a:xfrm>
      </p:grpSpPr>
      <p:pic>
        <p:nvPicPr>
          <p:cNvPr id="3" name="Picture 2"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4"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6" name="Text Placeholder 12"/>
          <p:cNvSpPr>
            <a:spLocks noGrp="1"/>
          </p:cNvSpPr>
          <p:nvPr>
            <p:ph type="body" sz="quarter" idx="14" hasCustomPrompt="1"/>
          </p:nvPr>
        </p:nvSpPr>
        <p:spPr>
          <a:xfrm>
            <a:off x="0" y="1"/>
            <a:ext cx="7508240" cy="1371601"/>
          </a:xfrm>
          <a:prstGeom prst="rect">
            <a:avLst/>
          </a:prstGeom>
        </p:spPr>
        <p:txBody>
          <a:bodyPr vert="horz" lIns="182880" tIns="0" rIns="0" bIns="137160" anchor="b" anchorCtr="0"/>
          <a:lstStyle>
            <a:lvl1pPr marL="0" indent="0">
              <a:buNone/>
              <a:defRPr sz="2800" b="0" i="0" u="none" baseline="0">
                <a:solidFill>
                  <a:schemeClr val="tx1"/>
                </a:solidFill>
                <a:latin typeface="Avenir LT Pro 35 Light"/>
                <a:cs typeface="Avenir LT Pro 35 Light"/>
              </a:defRPr>
            </a:lvl1pPr>
          </a:lstStyle>
          <a:p>
            <a:r>
              <a:rPr lang="en-US" sz="2600" spc="0" dirty="0" smtClean="0">
                <a:solidFill>
                  <a:srgbClr val="EB4036"/>
                </a:solidFill>
                <a:latin typeface="Avenir LT Pro 35 Light"/>
                <a:cs typeface="Avenir LT Pro 35 Light"/>
              </a:rPr>
              <a:t>Section Title</a:t>
            </a:r>
            <a:endParaRPr lang="en-US" sz="2600" spc="-20" dirty="0">
              <a:solidFill>
                <a:srgbClr val="EB4036"/>
              </a:solidFill>
              <a:latin typeface="Avenir LT Pro 35 Light"/>
              <a:cs typeface="Avenir LT Pro 35 Light"/>
            </a:endParaRPr>
          </a:p>
        </p:txBody>
      </p:sp>
      <p:sp>
        <p:nvSpPr>
          <p:cNvPr id="9" name="Text Placeholder 2"/>
          <p:cNvSpPr>
            <a:spLocks noGrp="1"/>
          </p:cNvSpPr>
          <p:nvPr>
            <p:ph type="body" sz="quarter" idx="11" hasCustomPrompt="1"/>
          </p:nvPr>
        </p:nvSpPr>
        <p:spPr>
          <a:xfrm>
            <a:off x="0" y="1371601"/>
            <a:ext cx="9143999" cy="4539672"/>
          </a:xfrm>
          <a:prstGeom prst="rect">
            <a:avLst/>
          </a:prstGeom>
        </p:spPr>
        <p:txBody>
          <a:bodyPr lIns="914400" tIns="0" rIns="914400" bIns="0" numCol="4" spcCol="228600"/>
          <a:lstStyle>
            <a:lvl1pPr marL="91440" indent="-457200" algn="l">
              <a:spcBef>
                <a:spcPts val="0"/>
              </a:spcBef>
              <a:buFontTx/>
              <a:buNone/>
              <a:defRPr sz="700" baseline="0">
                <a:latin typeface="Avenir LT Pro 35 Light"/>
              </a:defRPr>
            </a:lvl1pPr>
          </a:lstStyle>
          <a:p>
            <a:pPr marL="91440">
              <a:spcBef>
                <a:spcPts val="0"/>
              </a:spcBef>
              <a:buNone/>
            </a:pPr>
            <a:r>
              <a:rPr lang="en-US" sz="800" dirty="0" smtClean="0"/>
              <a:t>4-Column List Layout</a:t>
            </a:r>
          </a:p>
          <a:p>
            <a:pPr marL="91440">
              <a:spcBef>
                <a:spcPts val="0"/>
              </a:spcBef>
              <a:buNone/>
            </a:pPr>
            <a:r>
              <a:rPr lang="en-US" sz="800" dirty="0" smtClean="0"/>
              <a:t>The </a:t>
            </a:r>
            <a:r>
              <a:rPr lang="en-US" sz="800" dirty="0"/>
              <a:t>ACE INA Foundation</a:t>
            </a:r>
          </a:p>
          <a:p>
            <a:pPr marL="91440">
              <a:spcBef>
                <a:spcPts val="0"/>
              </a:spcBef>
              <a:buNone/>
            </a:pPr>
            <a:r>
              <a:rPr lang="en-US" sz="800" dirty="0"/>
              <a:t>Aetna Foundation, Inc.</a:t>
            </a:r>
          </a:p>
          <a:p>
            <a:pPr marL="91440">
              <a:spcBef>
                <a:spcPts val="0"/>
              </a:spcBef>
              <a:buNone/>
            </a:pPr>
            <a:r>
              <a:rPr lang="en-US" sz="800" dirty="0"/>
              <a:t>AIG</a:t>
            </a:r>
          </a:p>
          <a:p>
            <a:pPr marL="91440">
              <a:spcBef>
                <a:spcPts val="0"/>
              </a:spcBef>
              <a:buNone/>
            </a:pPr>
            <a:r>
              <a:rPr lang="en-US" sz="800" dirty="0"/>
              <a:t>Air Products and Chemicals, Inc.</a:t>
            </a:r>
          </a:p>
          <a:p>
            <a:pPr marL="91440">
              <a:spcBef>
                <a:spcPts val="0"/>
              </a:spcBef>
              <a:buNone/>
            </a:pPr>
            <a:r>
              <a:rPr lang="en-US" sz="800" dirty="0"/>
              <a:t>Altria Employee Involvement </a:t>
            </a:r>
            <a:r>
              <a:rPr lang="en-US" sz="800" dirty="0" err="1" smtClean="0"/>
              <a:t>ProgramsAmerican</a:t>
            </a:r>
            <a:r>
              <a:rPr lang="en-US" sz="800" dirty="0" smtClean="0"/>
              <a:t> </a:t>
            </a:r>
            <a:r>
              <a:rPr lang="en-US" sz="800" dirty="0"/>
              <a:t>Express</a:t>
            </a:r>
          </a:p>
          <a:p>
            <a:pPr marL="91440">
              <a:spcBef>
                <a:spcPts val="0"/>
              </a:spcBef>
              <a:buNone/>
            </a:pPr>
            <a:r>
              <a:rPr lang="en-US" sz="800" dirty="0"/>
              <a:t>AON Foundation</a:t>
            </a:r>
          </a:p>
          <a:p>
            <a:pPr marL="91440">
              <a:spcBef>
                <a:spcPts val="0"/>
              </a:spcBef>
              <a:buNone/>
            </a:pPr>
            <a:r>
              <a:rPr lang="en-US" sz="800" dirty="0" err="1"/>
              <a:t>Arkema</a:t>
            </a:r>
            <a:r>
              <a:rPr lang="en-US" sz="800" dirty="0"/>
              <a:t> Inc. Foundation</a:t>
            </a:r>
          </a:p>
          <a:p>
            <a:pPr marL="91440">
              <a:spcBef>
                <a:spcPts val="0"/>
              </a:spcBef>
              <a:buNone/>
            </a:pPr>
            <a:r>
              <a:rPr lang="en-US" sz="800" dirty="0"/>
              <a:t>AT&amp;T Foundation</a:t>
            </a:r>
          </a:p>
          <a:p>
            <a:pPr marL="91440">
              <a:spcBef>
                <a:spcPts val="0"/>
              </a:spcBef>
              <a:buNone/>
            </a:pPr>
            <a:r>
              <a:rPr lang="en-US" sz="800" dirty="0"/>
              <a:t>ATK Matching Gift Program</a:t>
            </a:r>
          </a:p>
          <a:p>
            <a:pPr marL="91440">
              <a:spcBef>
                <a:spcPts val="0"/>
              </a:spcBef>
              <a:buNone/>
            </a:pPr>
            <a:r>
              <a:rPr lang="en-US" sz="800" dirty="0"/>
              <a:t>Automatic Data Processing, Inc.</a:t>
            </a:r>
          </a:p>
          <a:p>
            <a:pPr marL="91440">
              <a:spcBef>
                <a:spcPts val="0"/>
              </a:spcBef>
              <a:buNone/>
            </a:pPr>
            <a:r>
              <a:rPr lang="en-US" sz="800" dirty="0"/>
              <a:t>Bank of America</a:t>
            </a:r>
          </a:p>
          <a:p>
            <a:pPr marL="91440">
              <a:spcBef>
                <a:spcPts val="0"/>
              </a:spcBef>
              <a:buNone/>
            </a:pPr>
            <a:r>
              <a:rPr lang="en-US" sz="800" dirty="0" err="1"/>
              <a:t>Berwind</a:t>
            </a:r>
            <a:r>
              <a:rPr lang="en-US" sz="800" dirty="0"/>
              <a:t> Corporation</a:t>
            </a:r>
          </a:p>
          <a:p>
            <a:pPr marL="91440">
              <a:spcBef>
                <a:spcPts val="0"/>
              </a:spcBef>
              <a:buNone/>
            </a:pPr>
            <a:r>
              <a:rPr lang="en-US" sz="800" dirty="0" err="1"/>
              <a:t>BlackRock</a:t>
            </a:r>
            <a:r>
              <a:rPr lang="en-US" sz="800" dirty="0"/>
              <a:t> Matching Gifts Program</a:t>
            </a:r>
          </a:p>
          <a:p>
            <a:pPr marL="91440">
              <a:spcBef>
                <a:spcPts val="0"/>
              </a:spcBef>
              <a:buNone/>
            </a:pPr>
            <a:r>
              <a:rPr lang="en-US" sz="800" dirty="0"/>
              <a:t>BNY Mellon Community Partnership</a:t>
            </a:r>
          </a:p>
          <a:p>
            <a:pPr marL="91440">
              <a:spcBef>
                <a:spcPts val="0"/>
              </a:spcBef>
              <a:buNone/>
            </a:pPr>
            <a:r>
              <a:rPr lang="en-US" sz="800" dirty="0"/>
              <a:t>Bristol-Myers Squibb Foundation</a:t>
            </a:r>
          </a:p>
          <a:p>
            <a:pPr marL="91440">
              <a:spcBef>
                <a:spcPts val="0"/>
              </a:spcBef>
              <a:buNone/>
            </a:pPr>
            <a:r>
              <a:rPr lang="en-US" sz="800" dirty="0"/>
              <a:t>Capital Group Companies</a:t>
            </a:r>
          </a:p>
          <a:p>
            <a:pPr marL="91440">
              <a:spcBef>
                <a:spcPts val="0"/>
              </a:spcBef>
              <a:buNone/>
            </a:pPr>
            <a:r>
              <a:rPr lang="en-US" sz="800" dirty="0"/>
              <a:t>Chubb &amp; Son</a:t>
            </a:r>
          </a:p>
          <a:p>
            <a:pPr marL="91440">
              <a:spcBef>
                <a:spcPts val="0"/>
              </a:spcBef>
              <a:buNone/>
            </a:pPr>
            <a:r>
              <a:rPr lang="en-US" sz="800" dirty="0"/>
              <a:t>CIGNA Matching Gifts Program </a:t>
            </a:r>
          </a:p>
          <a:p>
            <a:pPr marL="91440">
              <a:spcBef>
                <a:spcPts val="0"/>
              </a:spcBef>
              <a:buNone/>
            </a:pPr>
            <a:r>
              <a:rPr lang="en-US" sz="800" dirty="0"/>
              <a:t>Citigroup Matching Gifts Program </a:t>
            </a:r>
          </a:p>
          <a:p>
            <a:pPr marL="91440">
              <a:spcBef>
                <a:spcPts val="0"/>
              </a:spcBef>
              <a:buNone/>
            </a:pPr>
            <a:r>
              <a:rPr lang="en-US" sz="800" dirty="0"/>
              <a:t>Connelly Foundation</a:t>
            </a:r>
          </a:p>
          <a:p>
            <a:pPr marL="91440">
              <a:spcBef>
                <a:spcPts val="0"/>
              </a:spcBef>
              <a:buNone/>
            </a:pPr>
            <a:r>
              <a:rPr lang="en-US" sz="800" dirty="0"/>
              <a:t>Deutsche Bank Americas Foundation</a:t>
            </a:r>
          </a:p>
          <a:p>
            <a:pPr marL="91440">
              <a:spcBef>
                <a:spcPts val="0"/>
              </a:spcBef>
              <a:buNone/>
            </a:pPr>
            <a:r>
              <a:rPr lang="en-US" sz="800" dirty="0"/>
              <a:t>Eli Lilly and Company Foundation, Inc.</a:t>
            </a:r>
          </a:p>
          <a:p>
            <a:pPr marL="91440">
              <a:spcBef>
                <a:spcPts val="0"/>
              </a:spcBef>
              <a:buNone/>
            </a:pPr>
            <a:r>
              <a:rPr lang="en-US" sz="800" dirty="0"/>
              <a:t>ExxonMobil Foundation</a:t>
            </a:r>
          </a:p>
          <a:p>
            <a:pPr marL="91440">
              <a:spcBef>
                <a:spcPts val="0"/>
              </a:spcBef>
              <a:buNone/>
            </a:pPr>
            <a:r>
              <a:rPr lang="en-US" sz="800" dirty="0"/>
              <a:t>First Data Corporation</a:t>
            </a:r>
          </a:p>
          <a:p>
            <a:pPr marL="91440">
              <a:spcBef>
                <a:spcPts val="0"/>
              </a:spcBef>
              <a:buNone/>
            </a:pPr>
            <a:r>
              <a:rPr lang="en-US" sz="800" dirty="0"/>
              <a:t>First Horizon</a:t>
            </a:r>
          </a:p>
          <a:p>
            <a:pPr marL="91440">
              <a:spcBef>
                <a:spcPts val="0"/>
              </a:spcBef>
              <a:buNone/>
            </a:pPr>
            <a:r>
              <a:rPr lang="en-US" sz="800" dirty="0"/>
              <a:t>FM Global</a:t>
            </a:r>
          </a:p>
          <a:p>
            <a:pPr marL="91440">
              <a:spcBef>
                <a:spcPts val="0"/>
              </a:spcBef>
              <a:buNone/>
            </a:pPr>
            <a:r>
              <a:rPr lang="en-US" sz="800" dirty="0"/>
              <a:t>FMC Foundation</a:t>
            </a:r>
          </a:p>
          <a:p>
            <a:pPr marL="91440">
              <a:spcBef>
                <a:spcPts val="0"/>
              </a:spcBef>
              <a:buNone/>
            </a:pPr>
            <a:r>
              <a:rPr lang="en-US" sz="800" dirty="0"/>
              <a:t>GE Foundation</a:t>
            </a:r>
          </a:p>
          <a:p>
            <a:pPr marL="91440">
              <a:spcBef>
                <a:spcPts val="0"/>
              </a:spcBef>
              <a:buNone/>
            </a:pPr>
            <a:r>
              <a:rPr lang="en-US" sz="800" dirty="0"/>
              <a:t>General RE Corporation</a:t>
            </a:r>
          </a:p>
          <a:p>
            <a:pPr marL="91440">
              <a:spcBef>
                <a:spcPts val="0"/>
              </a:spcBef>
              <a:buNone/>
            </a:pPr>
            <a:r>
              <a:rPr lang="en-US" sz="800" dirty="0"/>
              <a:t>Genesee &amp; Wyoming Inc.</a:t>
            </a:r>
          </a:p>
          <a:p>
            <a:pPr marL="91440">
              <a:spcBef>
                <a:spcPts val="0"/>
              </a:spcBef>
              <a:buNone/>
            </a:pPr>
            <a:r>
              <a:rPr lang="en-US" sz="800" dirty="0"/>
              <a:t>GlaxoSmithKline Foundation</a:t>
            </a:r>
          </a:p>
          <a:p>
            <a:pPr marL="91440">
              <a:spcBef>
                <a:spcPts val="0"/>
              </a:spcBef>
              <a:buNone/>
            </a:pPr>
            <a:r>
              <a:rPr lang="en-US" sz="800" dirty="0" err="1"/>
              <a:t>Glenmede</a:t>
            </a:r>
            <a:r>
              <a:rPr lang="en-US" sz="800" dirty="0"/>
              <a:t> Corporation</a:t>
            </a:r>
          </a:p>
          <a:p>
            <a:pPr marL="91440">
              <a:spcBef>
                <a:spcPts val="0"/>
              </a:spcBef>
              <a:buNone/>
            </a:pPr>
            <a:r>
              <a:rPr lang="en-US" sz="800" dirty="0"/>
              <a:t>Google</a:t>
            </a:r>
          </a:p>
          <a:p>
            <a:pPr marL="91440">
              <a:spcBef>
                <a:spcPts val="0"/>
              </a:spcBef>
              <a:buNone/>
            </a:pPr>
            <a:r>
              <a:rPr lang="en-US" sz="800" dirty="0"/>
              <a:t>IBM Corporation</a:t>
            </a:r>
          </a:p>
          <a:p>
            <a:pPr marL="91440">
              <a:spcBef>
                <a:spcPts val="0"/>
              </a:spcBef>
              <a:buNone/>
            </a:pPr>
            <a:r>
              <a:rPr lang="en-US" sz="800" dirty="0"/>
              <a:t>Illinois Tool Works Foundation</a:t>
            </a:r>
          </a:p>
          <a:p>
            <a:pPr marL="91440">
              <a:spcBef>
                <a:spcPts val="0"/>
              </a:spcBef>
              <a:buNone/>
            </a:pPr>
            <a:r>
              <a:rPr lang="en-US" sz="800" dirty="0"/>
              <a:t>ING DIRECT Grant Program</a:t>
            </a:r>
          </a:p>
          <a:p>
            <a:pPr marL="91440">
              <a:spcBef>
                <a:spcPts val="0"/>
              </a:spcBef>
              <a:buNone/>
            </a:pPr>
            <a:r>
              <a:rPr lang="en-US" sz="800" dirty="0"/>
              <a:t>Johnson &amp; Johnson Family of Companies</a:t>
            </a:r>
          </a:p>
          <a:p>
            <a:pPr marL="91440">
              <a:spcBef>
                <a:spcPts val="0"/>
              </a:spcBef>
              <a:buNone/>
            </a:pPr>
            <a:r>
              <a:rPr lang="en-US" sz="800" dirty="0"/>
              <a:t>JPMorgan Chase Foundation</a:t>
            </a:r>
          </a:p>
          <a:p>
            <a:pPr marL="91440">
              <a:spcBef>
                <a:spcPts val="0"/>
              </a:spcBef>
              <a:buNone/>
            </a:pPr>
            <a:r>
              <a:rPr lang="en-US" sz="800" dirty="0"/>
              <a:t>KPMG</a:t>
            </a:r>
          </a:p>
          <a:p>
            <a:pPr marL="91440">
              <a:spcBef>
                <a:spcPts val="0"/>
              </a:spcBef>
              <a:buNone/>
            </a:pPr>
            <a:r>
              <a:rPr lang="en-US" sz="800" dirty="0"/>
              <a:t>Law School Admission Council</a:t>
            </a:r>
          </a:p>
          <a:p>
            <a:pPr marL="91440">
              <a:spcBef>
                <a:spcPts val="0"/>
              </a:spcBef>
              <a:buNone/>
            </a:pPr>
            <a:r>
              <a:rPr lang="en-US" sz="800" dirty="0"/>
              <a:t>Liberty Mutual Foundation </a:t>
            </a:r>
          </a:p>
          <a:p>
            <a:pPr marL="91440">
              <a:spcBef>
                <a:spcPts val="0"/>
              </a:spcBef>
              <a:buNone/>
            </a:pPr>
            <a:r>
              <a:rPr lang="en-US" sz="800" dirty="0"/>
              <a:t>Lincoln Financial Group Foundation</a:t>
            </a:r>
          </a:p>
          <a:p>
            <a:pPr marL="91440">
              <a:spcBef>
                <a:spcPts val="0"/>
              </a:spcBef>
              <a:buNone/>
            </a:pPr>
            <a:r>
              <a:rPr lang="en-US" sz="800" dirty="0"/>
              <a:t>Liz Claiborne Foundation</a:t>
            </a:r>
          </a:p>
          <a:p>
            <a:pPr marL="91440">
              <a:spcBef>
                <a:spcPts val="0"/>
              </a:spcBef>
              <a:buNone/>
            </a:pPr>
            <a:r>
              <a:rPr lang="en-US" sz="800" dirty="0"/>
              <a:t>Macy’s Foundation</a:t>
            </a:r>
          </a:p>
          <a:p>
            <a:pPr marL="91440">
              <a:spcBef>
                <a:spcPts val="0"/>
              </a:spcBef>
              <a:buNone/>
            </a:pPr>
            <a:r>
              <a:rPr lang="en-US" sz="800" dirty="0"/>
              <a:t>Merck Partnership for Giving</a:t>
            </a:r>
          </a:p>
          <a:p>
            <a:pPr marL="91440">
              <a:spcBef>
                <a:spcPts val="0"/>
              </a:spcBef>
              <a:buNone/>
            </a:pPr>
            <a:r>
              <a:rPr lang="en-US" sz="800" dirty="0"/>
              <a:t>Merrill Lynch &amp; Co. Foundation, Inc.</a:t>
            </a:r>
          </a:p>
          <a:p>
            <a:pPr marL="91440">
              <a:spcBef>
                <a:spcPts val="0"/>
              </a:spcBef>
              <a:buNone/>
            </a:pPr>
            <a:r>
              <a:rPr lang="en-US" sz="800" dirty="0"/>
              <a:t>Microsoft Corporation</a:t>
            </a:r>
          </a:p>
          <a:p>
            <a:pPr marL="91440">
              <a:spcBef>
                <a:spcPts val="0"/>
              </a:spcBef>
              <a:buNone/>
            </a:pPr>
            <a:r>
              <a:rPr lang="en-US" sz="800" dirty="0"/>
              <a:t>Morgan Stanley Smith Barney</a:t>
            </a:r>
          </a:p>
          <a:p>
            <a:pPr marL="91440">
              <a:spcBef>
                <a:spcPts val="0"/>
              </a:spcBef>
              <a:buNone/>
            </a:pPr>
            <a:r>
              <a:rPr lang="en-US" sz="800" dirty="0"/>
              <a:t>Motorola Foundation</a:t>
            </a:r>
          </a:p>
          <a:p>
            <a:pPr marL="91440">
              <a:spcBef>
                <a:spcPts val="0"/>
              </a:spcBef>
              <a:buNone/>
            </a:pPr>
            <a:r>
              <a:rPr lang="en-US" sz="800" dirty="0"/>
              <a:t>NRG Global Giving</a:t>
            </a:r>
          </a:p>
          <a:p>
            <a:pPr marL="91440">
              <a:spcBef>
                <a:spcPts val="0"/>
              </a:spcBef>
              <a:buNone/>
            </a:pPr>
            <a:r>
              <a:rPr lang="en-US" sz="800" dirty="0"/>
              <a:t>PepsiCo Foundation</a:t>
            </a:r>
          </a:p>
          <a:p>
            <a:pPr marL="91440">
              <a:spcBef>
                <a:spcPts val="0"/>
              </a:spcBef>
              <a:buNone/>
            </a:pPr>
            <a:r>
              <a:rPr lang="en-US" sz="800" dirty="0"/>
              <a:t>The Pew Charitable Trusts</a:t>
            </a:r>
          </a:p>
          <a:p>
            <a:pPr marL="91440">
              <a:spcBef>
                <a:spcPts val="0"/>
              </a:spcBef>
              <a:buNone/>
            </a:pPr>
            <a:r>
              <a:rPr lang="en-US" sz="800" dirty="0"/>
              <a:t>Pfizer Foundation</a:t>
            </a:r>
          </a:p>
          <a:p>
            <a:pPr marL="91440">
              <a:spcBef>
                <a:spcPts val="0"/>
              </a:spcBef>
              <a:buNone/>
            </a:pPr>
            <a:r>
              <a:rPr lang="en-US" sz="800" dirty="0"/>
              <a:t>The Philadelphia Foundation</a:t>
            </a:r>
          </a:p>
          <a:p>
            <a:pPr marL="91440">
              <a:spcBef>
                <a:spcPts val="0"/>
              </a:spcBef>
              <a:buNone/>
            </a:pPr>
            <a:r>
              <a:rPr lang="en-US" sz="800" dirty="0"/>
              <a:t>PJM Interconnection</a:t>
            </a:r>
          </a:p>
          <a:p>
            <a:pPr marL="91440">
              <a:spcBef>
                <a:spcPts val="0"/>
              </a:spcBef>
              <a:buNone/>
            </a:pPr>
            <a:r>
              <a:rPr lang="en-US" sz="800" dirty="0"/>
              <a:t>PNC Foundation</a:t>
            </a:r>
          </a:p>
          <a:p>
            <a:pPr marL="91440">
              <a:spcBef>
                <a:spcPts val="0"/>
              </a:spcBef>
              <a:buNone/>
            </a:pPr>
            <a:r>
              <a:rPr lang="en-US" sz="800" dirty="0"/>
              <a:t>Progressive Insurance Foundation</a:t>
            </a:r>
          </a:p>
          <a:p>
            <a:pPr marL="91440">
              <a:spcBef>
                <a:spcPts val="0"/>
              </a:spcBef>
              <a:buNone/>
            </a:pPr>
            <a:r>
              <a:rPr lang="en-US" sz="800" dirty="0"/>
              <a:t>Prudential </a:t>
            </a:r>
          </a:p>
          <a:p>
            <a:pPr marL="91440">
              <a:spcBef>
                <a:spcPts val="0"/>
              </a:spcBef>
              <a:buNone/>
            </a:pPr>
            <a:r>
              <a:rPr lang="en-US" sz="800" dirty="0"/>
              <a:t>Quaker Chemical Foundation</a:t>
            </a:r>
          </a:p>
          <a:p>
            <a:pPr marL="91440">
              <a:spcBef>
                <a:spcPts val="0"/>
              </a:spcBef>
              <a:buNone/>
            </a:pPr>
            <a:r>
              <a:rPr lang="en-US" sz="800" dirty="0"/>
              <a:t>Robert Wood Johnson Foundation</a:t>
            </a:r>
          </a:p>
          <a:p>
            <a:pPr marL="91440">
              <a:spcBef>
                <a:spcPts val="0"/>
              </a:spcBef>
              <a:buNone/>
            </a:pPr>
            <a:r>
              <a:rPr lang="en-US" sz="800" dirty="0"/>
              <a:t>Saint-Gobain Corporation Foundation</a:t>
            </a:r>
          </a:p>
          <a:p>
            <a:pPr marL="91440">
              <a:spcBef>
                <a:spcPts val="0"/>
              </a:spcBef>
              <a:buNone/>
            </a:pPr>
            <a:r>
              <a:rPr lang="en-US" sz="800" dirty="0" err="1"/>
              <a:t>Sandmeyer</a:t>
            </a:r>
            <a:r>
              <a:rPr lang="en-US" sz="800" dirty="0"/>
              <a:t> Steel Company</a:t>
            </a:r>
          </a:p>
          <a:p>
            <a:pPr marL="91440">
              <a:spcBef>
                <a:spcPts val="0"/>
              </a:spcBef>
              <a:buNone/>
            </a:pPr>
            <a:r>
              <a:rPr lang="en-US" sz="800" dirty="0"/>
              <a:t>SAP Matching Gift Program</a:t>
            </a:r>
          </a:p>
          <a:p>
            <a:pPr marL="91440">
              <a:spcBef>
                <a:spcPts val="0"/>
              </a:spcBef>
              <a:buNone/>
            </a:pPr>
            <a:r>
              <a:rPr lang="en-US" sz="800" dirty="0"/>
              <a:t>Schering-Plough Foundation </a:t>
            </a:r>
          </a:p>
          <a:p>
            <a:pPr marL="91440">
              <a:spcBef>
                <a:spcPts val="0"/>
              </a:spcBef>
              <a:buNone/>
            </a:pPr>
            <a:r>
              <a:rPr lang="en-US" sz="800" dirty="0"/>
              <a:t>Subaru of America Foundation, Inc.</a:t>
            </a:r>
          </a:p>
          <a:p>
            <a:pPr marL="91440">
              <a:spcBef>
                <a:spcPts val="0"/>
              </a:spcBef>
              <a:buNone/>
            </a:pPr>
            <a:r>
              <a:rPr lang="en-US" sz="800" dirty="0"/>
              <a:t>Susquehanna International Group, </a:t>
            </a:r>
            <a:r>
              <a:rPr lang="en-US" sz="800" dirty="0" smtClean="0"/>
              <a:t>LLP</a:t>
            </a:r>
          </a:p>
          <a:p>
            <a:pPr marL="91440">
              <a:spcBef>
                <a:spcPts val="0"/>
              </a:spcBef>
              <a:buNone/>
            </a:pPr>
            <a:r>
              <a:rPr lang="en-US" sz="800" dirty="0" smtClean="0"/>
              <a:t>Tyco Matching Gifts Program</a:t>
            </a:r>
          </a:p>
          <a:p>
            <a:pPr marL="91440">
              <a:spcBef>
                <a:spcPts val="0"/>
              </a:spcBef>
              <a:buNone/>
            </a:pPr>
            <a:r>
              <a:rPr lang="en-US" sz="800" dirty="0" smtClean="0"/>
              <a:t>The </a:t>
            </a:r>
            <a:r>
              <a:rPr lang="en-US" sz="800" dirty="0"/>
              <a:t>UBS Foundation</a:t>
            </a:r>
          </a:p>
          <a:p>
            <a:pPr marL="91440">
              <a:spcBef>
                <a:spcPts val="0"/>
              </a:spcBef>
              <a:buNone/>
            </a:pPr>
            <a:r>
              <a:rPr lang="en-US" sz="800" dirty="0"/>
              <a:t>United Technologies Matching Gift Program</a:t>
            </a:r>
          </a:p>
          <a:p>
            <a:pPr marL="91440">
              <a:spcBef>
                <a:spcPts val="0"/>
              </a:spcBef>
              <a:buNone/>
            </a:pPr>
            <a:r>
              <a:rPr lang="en-US" sz="800" dirty="0"/>
              <a:t>UPS Gift Matching Program</a:t>
            </a:r>
          </a:p>
          <a:p>
            <a:pPr marL="91440">
              <a:spcBef>
                <a:spcPts val="0"/>
              </a:spcBef>
              <a:buNone/>
            </a:pPr>
            <a:r>
              <a:rPr lang="en-US" sz="800" dirty="0"/>
              <a:t>Vanguard Matching Gifts Program</a:t>
            </a:r>
          </a:p>
          <a:p>
            <a:pPr marL="91440">
              <a:spcBef>
                <a:spcPts val="0"/>
              </a:spcBef>
              <a:buNone/>
            </a:pPr>
            <a:r>
              <a:rPr lang="en-US" sz="800" dirty="0"/>
              <a:t>Verizon Foundation</a:t>
            </a:r>
          </a:p>
          <a:p>
            <a:pPr marL="91440">
              <a:spcBef>
                <a:spcPts val="0"/>
              </a:spcBef>
              <a:buNone/>
            </a:pPr>
            <a:r>
              <a:rPr lang="en-US" sz="800" dirty="0"/>
              <a:t>Wells </a:t>
            </a:r>
            <a:r>
              <a:rPr lang="en-US" sz="800" dirty="0" smtClean="0"/>
              <a:t>Fargo</a:t>
            </a:r>
          </a:p>
          <a:p>
            <a:pPr marL="91440">
              <a:spcBef>
                <a:spcPts val="0"/>
              </a:spcBef>
              <a:buNone/>
            </a:pPr>
            <a:r>
              <a:rPr lang="en-US" sz="800" dirty="0" smtClean="0"/>
              <a:t>Western </a:t>
            </a:r>
            <a:r>
              <a:rPr lang="en-US" sz="800" dirty="0"/>
              <a:t>Union Foundation</a:t>
            </a:r>
          </a:p>
          <a:p>
            <a:pPr marL="91440">
              <a:spcBef>
                <a:spcPts val="0"/>
              </a:spcBef>
              <a:buNone/>
            </a:pPr>
            <a:r>
              <a:rPr lang="en-US" sz="800" dirty="0"/>
              <a:t>William Penn </a:t>
            </a:r>
            <a:r>
              <a:rPr lang="en-US" sz="800" dirty="0" smtClean="0"/>
              <a:t>Foundation</a:t>
            </a:r>
          </a:p>
          <a:p>
            <a:pPr marL="91440">
              <a:spcBef>
                <a:spcPts val="0"/>
              </a:spcBef>
              <a:buNone/>
            </a:pPr>
            <a:r>
              <a:rPr lang="en-US" sz="800" dirty="0" smtClean="0"/>
              <a:t>KPMG</a:t>
            </a:r>
          </a:p>
          <a:p>
            <a:pPr marL="91440">
              <a:spcBef>
                <a:spcPts val="0"/>
              </a:spcBef>
              <a:buNone/>
            </a:pPr>
            <a:r>
              <a:rPr lang="en-US" sz="800" dirty="0" smtClean="0"/>
              <a:t>Law School Admission Council</a:t>
            </a:r>
          </a:p>
          <a:p>
            <a:pPr marL="91440">
              <a:spcBef>
                <a:spcPts val="0"/>
              </a:spcBef>
              <a:buNone/>
            </a:pPr>
            <a:r>
              <a:rPr lang="en-US" sz="800" dirty="0" smtClean="0"/>
              <a:t>Liberty Mutual Foundation </a:t>
            </a:r>
          </a:p>
          <a:p>
            <a:pPr marL="91440">
              <a:spcBef>
                <a:spcPts val="0"/>
              </a:spcBef>
              <a:buNone/>
            </a:pPr>
            <a:r>
              <a:rPr lang="en-US" sz="800" dirty="0" smtClean="0"/>
              <a:t>Lincoln Financial Group Foundation</a:t>
            </a:r>
          </a:p>
          <a:p>
            <a:pPr marL="91440">
              <a:spcBef>
                <a:spcPts val="0"/>
              </a:spcBef>
              <a:buNone/>
            </a:pPr>
            <a:r>
              <a:rPr lang="en-US" sz="800" dirty="0" smtClean="0"/>
              <a:t>Liz Claiborne Foundation</a:t>
            </a:r>
          </a:p>
          <a:p>
            <a:pPr marL="91440">
              <a:spcBef>
                <a:spcPts val="0"/>
              </a:spcBef>
              <a:buNone/>
            </a:pPr>
            <a:r>
              <a:rPr lang="en-US" sz="800" dirty="0" smtClean="0"/>
              <a:t>Macy’s Foundation</a:t>
            </a:r>
          </a:p>
          <a:p>
            <a:pPr marL="91440">
              <a:spcBef>
                <a:spcPts val="0"/>
              </a:spcBef>
              <a:buNone/>
            </a:pPr>
            <a:r>
              <a:rPr lang="en-US" sz="800" dirty="0" smtClean="0"/>
              <a:t>Merck Partnership for Giving</a:t>
            </a:r>
          </a:p>
          <a:p>
            <a:pPr marL="91440">
              <a:spcBef>
                <a:spcPts val="0"/>
              </a:spcBef>
              <a:buNone/>
            </a:pPr>
            <a:r>
              <a:rPr lang="en-US" sz="800" dirty="0" smtClean="0"/>
              <a:t>Merrill Lynch &amp; Co. Foundation, Inc.</a:t>
            </a:r>
          </a:p>
          <a:p>
            <a:pPr marL="91440">
              <a:spcBef>
                <a:spcPts val="0"/>
              </a:spcBef>
              <a:buNone/>
            </a:pPr>
            <a:r>
              <a:rPr lang="en-US" sz="800" dirty="0" smtClean="0"/>
              <a:t>Microsoft Corporation</a:t>
            </a:r>
          </a:p>
          <a:p>
            <a:pPr marL="91440">
              <a:spcBef>
                <a:spcPts val="0"/>
              </a:spcBef>
              <a:buNone/>
            </a:pPr>
            <a:r>
              <a:rPr lang="en-US" sz="800" dirty="0" smtClean="0"/>
              <a:t>Morgan Stanley Smith Barney</a:t>
            </a:r>
          </a:p>
          <a:p>
            <a:pPr marL="91440">
              <a:spcBef>
                <a:spcPts val="0"/>
              </a:spcBef>
              <a:buNone/>
            </a:pPr>
            <a:r>
              <a:rPr lang="en-US" sz="800" dirty="0" smtClean="0"/>
              <a:t>Motorola Foundation</a:t>
            </a:r>
          </a:p>
          <a:p>
            <a:pPr marL="91440">
              <a:spcBef>
                <a:spcPts val="0"/>
              </a:spcBef>
              <a:buNone/>
            </a:pPr>
            <a:r>
              <a:rPr lang="en-US" sz="800" dirty="0" smtClean="0"/>
              <a:t>NRG Global Giving</a:t>
            </a:r>
          </a:p>
          <a:p>
            <a:pPr marL="91440">
              <a:spcBef>
                <a:spcPts val="0"/>
              </a:spcBef>
              <a:buNone/>
            </a:pPr>
            <a:r>
              <a:rPr lang="en-US" sz="800" dirty="0" smtClean="0"/>
              <a:t>PepsiCo Foundation</a:t>
            </a:r>
          </a:p>
          <a:p>
            <a:pPr marL="91440">
              <a:spcBef>
                <a:spcPts val="0"/>
              </a:spcBef>
              <a:buNone/>
            </a:pPr>
            <a:r>
              <a:rPr lang="en-US" sz="800" dirty="0" smtClean="0"/>
              <a:t>The Pew Charitable Trusts</a:t>
            </a:r>
          </a:p>
          <a:p>
            <a:pPr marL="91440">
              <a:spcBef>
                <a:spcPts val="0"/>
              </a:spcBef>
              <a:buNone/>
            </a:pPr>
            <a:r>
              <a:rPr lang="en-US" sz="800" dirty="0" smtClean="0"/>
              <a:t>Pfizer Foundation</a:t>
            </a:r>
          </a:p>
          <a:p>
            <a:pPr marL="91440">
              <a:spcBef>
                <a:spcPts val="0"/>
              </a:spcBef>
              <a:buNone/>
            </a:pPr>
            <a:r>
              <a:rPr lang="en-US" sz="800" dirty="0" smtClean="0"/>
              <a:t>The Philadelphia Foundation</a:t>
            </a:r>
          </a:p>
          <a:p>
            <a:pPr marL="91440">
              <a:spcBef>
                <a:spcPts val="0"/>
              </a:spcBef>
              <a:buNone/>
            </a:pPr>
            <a:r>
              <a:rPr lang="en-US" sz="800" dirty="0" smtClean="0"/>
              <a:t>PJM Interconnection</a:t>
            </a:r>
          </a:p>
          <a:p>
            <a:pPr marL="91440">
              <a:spcBef>
                <a:spcPts val="0"/>
              </a:spcBef>
              <a:buNone/>
            </a:pPr>
            <a:r>
              <a:rPr lang="en-US" sz="800" dirty="0" smtClean="0"/>
              <a:t>PNC Foundation</a:t>
            </a:r>
          </a:p>
          <a:p>
            <a:pPr marL="91440">
              <a:spcBef>
                <a:spcPts val="0"/>
              </a:spcBef>
              <a:buNone/>
            </a:pPr>
            <a:r>
              <a:rPr lang="en-US" sz="800" dirty="0" smtClean="0"/>
              <a:t>Progressive Insurance Foundation</a:t>
            </a:r>
          </a:p>
          <a:p>
            <a:pPr marL="91440">
              <a:spcBef>
                <a:spcPts val="0"/>
              </a:spcBef>
              <a:buNone/>
            </a:pPr>
            <a:r>
              <a:rPr lang="en-US" sz="800" dirty="0" smtClean="0"/>
              <a:t>Prudential </a:t>
            </a:r>
          </a:p>
          <a:p>
            <a:pPr marL="91440">
              <a:spcBef>
                <a:spcPts val="0"/>
              </a:spcBef>
              <a:buNone/>
            </a:pPr>
            <a:r>
              <a:rPr lang="en-US" sz="800" dirty="0" smtClean="0"/>
              <a:t>Quaker Chemical Foundation</a:t>
            </a:r>
          </a:p>
          <a:p>
            <a:pPr marL="91440">
              <a:spcBef>
                <a:spcPts val="0"/>
              </a:spcBef>
              <a:buNone/>
            </a:pPr>
            <a:r>
              <a:rPr lang="en-US" sz="800" dirty="0" smtClean="0"/>
              <a:t>Robert Wood Johnson Foundation</a:t>
            </a:r>
          </a:p>
          <a:p>
            <a:pPr marL="91440">
              <a:spcBef>
                <a:spcPts val="0"/>
              </a:spcBef>
              <a:buNone/>
            </a:pPr>
            <a:r>
              <a:rPr lang="en-US" sz="800" dirty="0" smtClean="0"/>
              <a:t>Saint-Gobain Corporation Foundation</a:t>
            </a:r>
          </a:p>
          <a:p>
            <a:pPr marL="91440">
              <a:spcBef>
                <a:spcPts val="0"/>
              </a:spcBef>
              <a:buNone/>
            </a:pPr>
            <a:r>
              <a:rPr lang="en-US" sz="800" dirty="0" smtClean="0"/>
              <a:t>KPMG</a:t>
            </a:r>
          </a:p>
          <a:p>
            <a:pPr marL="91440">
              <a:spcBef>
                <a:spcPts val="0"/>
              </a:spcBef>
              <a:buNone/>
            </a:pPr>
            <a:r>
              <a:rPr lang="en-US" sz="800" dirty="0" smtClean="0"/>
              <a:t>Law School Admission Council</a:t>
            </a:r>
          </a:p>
          <a:p>
            <a:pPr marL="91440">
              <a:spcBef>
                <a:spcPts val="0"/>
              </a:spcBef>
              <a:buNone/>
            </a:pPr>
            <a:r>
              <a:rPr lang="en-US" sz="800" dirty="0" smtClean="0"/>
              <a:t>Liberty Mutual Foundation </a:t>
            </a:r>
          </a:p>
          <a:p>
            <a:pPr marL="91440">
              <a:spcBef>
                <a:spcPts val="0"/>
              </a:spcBef>
              <a:buNone/>
            </a:pPr>
            <a:r>
              <a:rPr lang="en-US" sz="800" dirty="0" smtClean="0"/>
              <a:t>Lincoln Financial Group Foundation</a:t>
            </a:r>
          </a:p>
          <a:p>
            <a:pPr marL="91440">
              <a:spcBef>
                <a:spcPts val="0"/>
              </a:spcBef>
              <a:buNone/>
            </a:pPr>
            <a:r>
              <a:rPr lang="en-US" sz="800" dirty="0" smtClean="0"/>
              <a:t>Liz Claiborne Foundation</a:t>
            </a:r>
          </a:p>
          <a:p>
            <a:pPr marL="91440">
              <a:spcBef>
                <a:spcPts val="0"/>
              </a:spcBef>
              <a:buNone/>
            </a:pPr>
            <a:r>
              <a:rPr lang="en-US" sz="800" dirty="0" smtClean="0"/>
              <a:t>Macy’s Foundation</a:t>
            </a:r>
          </a:p>
          <a:p>
            <a:pPr marL="91440">
              <a:spcBef>
                <a:spcPts val="0"/>
              </a:spcBef>
              <a:buNone/>
            </a:pPr>
            <a:r>
              <a:rPr lang="en-US" sz="800" dirty="0" smtClean="0"/>
              <a:t>Merck Partnership for Giving</a:t>
            </a:r>
          </a:p>
          <a:p>
            <a:pPr marL="91440">
              <a:spcBef>
                <a:spcPts val="0"/>
              </a:spcBef>
              <a:buNone/>
            </a:pPr>
            <a:r>
              <a:rPr lang="en-US" sz="800" dirty="0" smtClean="0"/>
              <a:t>Merrill Lynch &amp; Co. Foundation, Inc.</a:t>
            </a:r>
          </a:p>
          <a:p>
            <a:pPr marL="91440">
              <a:spcBef>
                <a:spcPts val="0"/>
              </a:spcBef>
              <a:buNone/>
            </a:pPr>
            <a:r>
              <a:rPr lang="en-US" sz="800" dirty="0" smtClean="0"/>
              <a:t>Microsoft Corporation</a:t>
            </a:r>
          </a:p>
          <a:p>
            <a:pPr marL="91440">
              <a:spcBef>
                <a:spcPts val="0"/>
              </a:spcBef>
              <a:buNone/>
            </a:pPr>
            <a:r>
              <a:rPr lang="en-US" sz="800" dirty="0" smtClean="0"/>
              <a:t>Law School Admission Council</a:t>
            </a:r>
          </a:p>
          <a:p>
            <a:pPr marL="91440">
              <a:spcBef>
                <a:spcPts val="0"/>
              </a:spcBef>
              <a:buNone/>
            </a:pPr>
            <a:r>
              <a:rPr lang="en-US" sz="800" dirty="0" smtClean="0"/>
              <a:t>Liberty Mutual Foundation </a:t>
            </a:r>
          </a:p>
          <a:p>
            <a:pPr marL="91440">
              <a:spcBef>
                <a:spcPts val="0"/>
              </a:spcBef>
              <a:buNone/>
            </a:pPr>
            <a:r>
              <a:rPr lang="en-US" sz="800" dirty="0" smtClean="0"/>
              <a:t>Lincoln Financial Group Foundation</a:t>
            </a:r>
          </a:p>
          <a:p>
            <a:pPr marL="91440">
              <a:spcBef>
                <a:spcPts val="0"/>
              </a:spcBef>
              <a:buNone/>
            </a:pPr>
            <a:r>
              <a:rPr lang="en-US" sz="800" dirty="0" smtClean="0"/>
              <a:t>Liz Claiborne Foundation</a:t>
            </a:r>
          </a:p>
          <a:p>
            <a:pPr marL="91440">
              <a:spcBef>
                <a:spcPts val="0"/>
              </a:spcBef>
              <a:buNone/>
            </a:pPr>
            <a:r>
              <a:rPr lang="en-US" sz="800" dirty="0" smtClean="0"/>
              <a:t>Macy’s Foundation</a:t>
            </a:r>
          </a:p>
          <a:p>
            <a:pPr marL="91440">
              <a:spcBef>
                <a:spcPts val="0"/>
              </a:spcBef>
              <a:buNone/>
            </a:pPr>
            <a:r>
              <a:rPr lang="en-US" sz="800" dirty="0" smtClean="0"/>
              <a:t>Merck Partnership for Giving</a:t>
            </a:r>
          </a:p>
          <a:p>
            <a:pPr marL="91440">
              <a:spcBef>
                <a:spcPts val="0"/>
              </a:spcBef>
              <a:buNone/>
            </a:pPr>
            <a:r>
              <a:rPr lang="en-US" sz="800" dirty="0" smtClean="0"/>
              <a:t>Merrill Lynch &amp; Co. Foundation, Inc.</a:t>
            </a:r>
          </a:p>
          <a:p>
            <a:pPr marL="91440">
              <a:spcBef>
                <a:spcPts val="0"/>
              </a:spcBef>
              <a:buNone/>
            </a:pPr>
            <a:r>
              <a:rPr lang="en-US" sz="800" dirty="0" smtClean="0"/>
              <a:t>Microsoft Corporation</a:t>
            </a:r>
          </a:p>
          <a:p>
            <a:pPr marL="91440">
              <a:spcBef>
                <a:spcPts val="0"/>
              </a:spcBef>
              <a:buNone/>
            </a:pPr>
            <a:r>
              <a:rPr lang="en-US" sz="800" dirty="0" smtClean="0"/>
              <a:t>Morgan Stanley Smith Barney</a:t>
            </a:r>
          </a:p>
          <a:p>
            <a:pPr marL="91440">
              <a:spcBef>
                <a:spcPts val="0"/>
              </a:spcBef>
              <a:buNone/>
            </a:pPr>
            <a:r>
              <a:rPr lang="en-US" sz="800" dirty="0" smtClean="0"/>
              <a:t>Motorola Foundation</a:t>
            </a:r>
          </a:p>
          <a:p>
            <a:pPr marL="91440">
              <a:spcBef>
                <a:spcPts val="0"/>
              </a:spcBef>
              <a:buNone/>
            </a:pPr>
            <a:r>
              <a:rPr lang="en-US" sz="800" dirty="0" smtClean="0"/>
              <a:t>NRG Global Giving</a:t>
            </a:r>
          </a:p>
          <a:p>
            <a:pPr marL="91440">
              <a:spcBef>
                <a:spcPts val="0"/>
              </a:spcBef>
              <a:buNone/>
            </a:pPr>
            <a:r>
              <a:rPr lang="en-US" sz="800" dirty="0" smtClean="0"/>
              <a:t>PepsiCo Foundation</a:t>
            </a:r>
          </a:p>
          <a:p>
            <a:pPr marL="91440">
              <a:spcBef>
                <a:spcPts val="0"/>
              </a:spcBef>
              <a:buNone/>
            </a:pPr>
            <a:r>
              <a:rPr lang="en-US" sz="800" dirty="0" smtClean="0"/>
              <a:t>The Pew Charitable Trusts</a:t>
            </a:r>
          </a:p>
          <a:p>
            <a:pPr marL="91440">
              <a:spcBef>
                <a:spcPts val="0"/>
              </a:spcBef>
              <a:buNone/>
            </a:pPr>
            <a:r>
              <a:rPr lang="en-US" sz="800" dirty="0" smtClean="0"/>
              <a:t>Pfizer Foundation</a:t>
            </a:r>
          </a:p>
          <a:p>
            <a:pPr marL="91440">
              <a:spcBef>
                <a:spcPts val="0"/>
              </a:spcBef>
              <a:buNone/>
            </a:pPr>
            <a:r>
              <a:rPr lang="en-US" sz="800" dirty="0" smtClean="0"/>
              <a:t>The Philadelphia Foundation</a:t>
            </a:r>
          </a:p>
          <a:p>
            <a:pPr marL="91440">
              <a:spcBef>
                <a:spcPts val="0"/>
              </a:spcBef>
              <a:buNone/>
            </a:pPr>
            <a:r>
              <a:rPr lang="en-US" sz="800" dirty="0" smtClean="0"/>
              <a:t>PJM Interconnection</a:t>
            </a:r>
          </a:p>
          <a:p>
            <a:pPr marL="91440">
              <a:spcBef>
                <a:spcPts val="0"/>
              </a:spcBef>
              <a:buNone/>
            </a:pPr>
            <a:r>
              <a:rPr lang="en-US" sz="800" dirty="0" smtClean="0"/>
              <a:t>PNC Foundation</a:t>
            </a:r>
          </a:p>
          <a:p>
            <a:pPr marL="91440">
              <a:spcBef>
                <a:spcPts val="0"/>
              </a:spcBef>
              <a:buNone/>
            </a:pPr>
            <a:r>
              <a:rPr lang="en-US" sz="800" dirty="0" smtClean="0"/>
              <a:t>Progressive Insurance Foundation</a:t>
            </a:r>
          </a:p>
          <a:p>
            <a:pPr marL="91440">
              <a:spcBef>
                <a:spcPts val="0"/>
              </a:spcBef>
              <a:buNone/>
            </a:pPr>
            <a:r>
              <a:rPr lang="en-US" sz="800" dirty="0" smtClean="0"/>
              <a:t>Prudential </a:t>
            </a:r>
          </a:p>
          <a:p>
            <a:pPr marL="91440">
              <a:spcBef>
                <a:spcPts val="0"/>
              </a:spcBef>
              <a:buNone/>
            </a:pPr>
            <a:r>
              <a:rPr lang="en-US" sz="800" dirty="0" smtClean="0"/>
              <a:t>Quaker Chemical Foundation</a:t>
            </a:r>
          </a:p>
          <a:p>
            <a:pPr marL="91440">
              <a:spcBef>
                <a:spcPts val="0"/>
              </a:spcBef>
              <a:buNone/>
            </a:pPr>
            <a:r>
              <a:rPr lang="en-US" sz="800" dirty="0" smtClean="0"/>
              <a:t>Robert Wood Johnson Foundation</a:t>
            </a:r>
          </a:p>
          <a:p>
            <a:pPr marL="91440">
              <a:spcBef>
                <a:spcPts val="0"/>
              </a:spcBef>
              <a:buNone/>
            </a:pPr>
            <a:r>
              <a:rPr lang="en-US" sz="800" dirty="0" smtClean="0"/>
              <a:t>Saint-Gobain Corporation Foundation</a:t>
            </a:r>
          </a:p>
          <a:p>
            <a:pPr marL="91440">
              <a:spcBef>
                <a:spcPts val="0"/>
              </a:spcBef>
              <a:buNone/>
            </a:pPr>
            <a:endParaRPr lang="en-US" sz="800" dirty="0" smtClean="0"/>
          </a:p>
          <a:p>
            <a:pPr marL="91440">
              <a:spcBef>
                <a:spcPts val="0"/>
              </a:spcBef>
              <a:buNone/>
            </a:pPr>
            <a:endParaRPr lang="en-US" sz="800" dirty="0"/>
          </a:p>
        </p:txBody>
      </p:sp>
    </p:spTree>
    <p:extLst>
      <p:ext uri="{BB962C8B-B14F-4D97-AF65-F5344CB8AC3E}">
        <p14:creationId xmlns:p14="http://schemas.microsoft.com/office/powerpoint/2010/main" val="1846087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MA 3-Column Slide">
    <p:spTree>
      <p:nvGrpSpPr>
        <p:cNvPr id="1" name=""/>
        <p:cNvGrpSpPr/>
        <p:nvPr/>
      </p:nvGrpSpPr>
      <p:grpSpPr>
        <a:xfrm>
          <a:off x="0" y="0"/>
          <a:ext cx="0" cy="0"/>
          <a:chOff x="0" y="0"/>
          <a:chExt cx="0" cy="0"/>
        </a:xfrm>
      </p:grpSpPr>
      <p:sp>
        <p:nvSpPr>
          <p:cNvPr id="4" name="Text Placeholder 12"/>
          <p:cNvSpPr>
            <a:spLocks noGrp="1"/>
          </p:cNvSpPr>
          <p:nvPr>
            <p:ph type="body" sz="quarter" idx="14" hasCustomPrompt="1"/>
          </p:nvPr>
        </p:nvSpPr>
        <p:spPr>
          <a:xfrm>
            <a:off x="0" y="1"/>
            <a:ext cx="7508240" cy="1371601"/>
          </a:xfrm>
          <a:prstGeom prst="rect">
            <a:avLst/>
          </a:prstGeom>
        </p:spPr>
        <p:txBody>
          <a:bodyPr vert="horz" lIns="182880" tIns="0" rIns="0" bIns="137160" anchor="b" anchorCtr="0"/>
          <a:lstStyle>
            <a:lvl1pPr marL="0" indent="0">
              <a:buNone/>
              <a:defRPr sz="2800" b="0" i="0" u="none" baseline="0">
                <a:solidFill>
                  <a:schemeClr val="tx1"/>
                </a:solidFill>
                <a:latin typeface="Avenir LT Pro 35 Light"/>
                <a:cs typeface="Avenir LT Pro 35 Light"/>
              </a:defRPr>
            </a:lvl1pPr>
          </a:lstStyle>
          <a:p>
            <a:r>
              <a:rPr lang="en-US" sz="2600" spc="0" dirty="0" smtClean="0">
                <a:solidFill>
                  <a:srgbClr val="EB4036"/>
                </a:solidFill>
                <a:latin typeface="Avenir LT Pro 35 Light"/>
                <a:cs typeface="Avenir LT Pro 35 Light"/>
              </a:rPr>
              <a:t>Section Title</a:t>
            </a:r>
            <a:endParaRPr lang="en-US" sz="2600" spc="-20" dirty="0">
              <a:solidFill>
                <a:srgbClr val="EB4036"/>
              </a:solidFill>
              <a:latin typeface="Avenir LT Pro 35 Light"/>
              <a:cs typeface="Avenir LT Pro 35 Light"/>
            </a:endParaRPr>
          </a:p>
        </p:txBody>
      </p:sp>
      <p:pic>
        <p:nvPicPr>
          <p:cNvPr id="5" name="Picture 4"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6"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8" name="Text Placeholder 2"/>
          <p:cNvSpPr>
            <a:spLocks noGrp="1"/>
          </p:cNvSpPr>
          <p:nvPr>
            <p:ph type="body" sz="quarter" idx="11" hasCustomPrompt="1"/>
          </p:nvPr>
        </p:nvSpPr>
        <p:spPr>
          <a:xfrm>
            <a:off x="0" y="1371601"/>
            <a:ext cx="9143999" cy="4539672"/>
          </a:xfrm>
          <a:prstGeom prst="rect">
            <a:avLst/>
          </a:prstGeom>
        </p:spPr>
        <p:txBody>
          <a:bodyPr lIns="914400" tIns="0" rIns="914400" bIns="0" numCol="3" spcCol="228600"/>
          <a:lstStyle>
            <a:lvl1pPr marL="91440" indent="-457200" algn="l">
              <a:spcBef>
                <a:spcPts val="0"/>
              </a:spcBef>
              <a:buFontTx/>
              <a:buNone/>
              <a:defRPr sz="700" baseline="0">
                <a:latin typeface="Avenir LT Pro 35 Light"/>
              </a:defRPr>
            </a:lvl1pPr>
          </a:lstStyle>
          <a:p>
            <a:pPr marL="91440">
              <a:spcBef>
                <a:spcPts val="0"/>
              </a:spcBef>
              <a:buNone/>
            </a:pPr>
            <a:r>
              <a:rPr lang="en-US" sz="800" dirty="0" smtClean="0"/>
              <a:t>3-Column List Layout</a:t>
            </a:r>
          </a:p>
          <a:p>
            <a:pPr marL="91440">
              <a:spcBef>
                <a:spcPts val="0"/>
              </a:spcBef>
              <a:buNone/>
            </a:pPr>
            <a:r>
              <a:rPr lang="en-US" sz="800" dirty="0" smtClean="0"/>
              <a:t>The </a:t>
            </a:r>
            <a:r>
              <a:rPr lang="en-US" sz="800" dirty="0"/>
              <a:t>ACE INA Foundation</a:t>
            </a:r>
          </a:p>
          <a:p>
            <a:pPr marL="91440">
              <a:spcBef>
                <a:spcPts val="0"/>
              </a:spcBef>
              <a:buNone/>
            </a:pPr>
            <a:r>
              <a:rPr lang="en-US" sz="800" dirty="0"/>
              <a:t>Aetna Foundation, Inc.</a:t>
            </a:r>
          </a:p>
          <a:p>
            <a:pPr marL="91440">
              <a:spcBef>
                <a:spcPts val="0"/>
              </a:spcBef>
              <a:buNone/>
            </a:pPr>
            <a:r>
              <a:rPr lang="en-US" sz="800" dirty="0"/>
              <a:t>AIG</a:t>
            </a:r>
          </a:p>
          <a:p>
            <a:pPr marL="91440">
              <a:spcBef>
                <a:spcPts val="0"/>
              </a:spcBef>
              <a:buNone/>
            </a:pPr>
            <a:r>
              <a:rPr lang="en-US" sz="800" dirty="0"/>
              <a:t>Air Products and Chemicals, Inc.</a:t>
            </a:r>
          </a:p>
          <a:p>
            <a:pPr marL="91440">
              <a:spcBef>
                <a:spcPts val="0"/>
              </a:spcBef>
              <a:buNone/>
            </a:pPr>
            <a:r>
              <a:rPr lang="en-US" sz="800" dirty="0"/>
              <a:t>Altria Employee Involvement </a:t>
            </a:r>
            <a:r>
              <a:rPr lang="en-US" sz="800" dirty="0" smtClean="0"/>
              <a:t>Programs</a:t>
            </a:r>
          </a:p>
          <a:p>
            <a:pPr marL="91440">
              <a:spcBef>
                <a:spcPts val="0"/>
              </a:spcBef>
              <a:buNone/>
            </a:pPr>
            <a:r>
              <a:rPr lang="en-US" sz="800" dirty="0" smtClean="0"/>
              <a:t>American </a:t>
            </a:r>
            <a:r>
              <a:rPr lang="en-US" sz="800" dirty="0"/>
              <a:t>Express</a:t>
            </a:r>
          </a:p>
          <a:p>
            <a:pPr marL="91440">
              <a:spcBef>
                <a:spcPts val="0"/>
              </a:spcBef>
              <a:buNone/>
            </a:pPr>
            <a:r>
              <a:rPr lang="en-US" sz="800" dirty="0"/>
              <a:t>AON Foundation</a:t>
            </a:r>
          </a:p>
          <a:p>
            <a:pPr marL="91440">
              <a:spcBef>
                <a:spcPts val="0"/>
              </a:spcBef>
              <a:buNone/>
            </a:pPr>
            <a:r>
              <a:rPr lang="en-US" sz="800" dirty="0" err="1"/>
              <a:t>Arkema</a:t>
            </a:r>
            <a:r>
              <a:rPr lang="en-US" sz="800" dirty="0"/>
              <a:t> Inc. Foundation</a:t>
            </a:r>
          </a:p>
          <a:p>
            <a:pPr marL="91440">
              <a:spcBef>
                <a:spcPts val="0"/>
              </a:spcBef>
              <a:buNone/>
            </a:pPr>
            <a:r>
              <a:rPr lang="en-US" sz="800" dirty="0"/>
              <a:t>AT&amp;T Foundation</a:t>
            </a:r>
          </a:p>
          <a:p>
            <a:pPr marL="91440">
              <a:spcBef>
                <a:spcPts val="0"/>
              </a:spcBef>
              <a:buNone/>
            </a:pPr>
            <a:r>
              <a:rPr lang="en-US" sz="800" dirty="0"/>
              <a:t>ATK Matching Gift Program</a:t>
            </a:r>
          </a:p>
          <a:p>
            <a:pPr marL="91440">
              <a:spcBef>
                <a:spcPts val="0"/>
              </a:spcBef>
              <a:buNone/>
            </a:pPr>
            <a:r>
              <a:rPr lang="en-US" sz="800" dirty="0"/>
              <a:t>Automatic Data Processing, Inc.</a:t>
            </a:r>
          </a:p>
          <a:p>
            <a:pPr marL="91440">
              <a:spcBef>
                <a:spcPts val="0"/>
              </a:spcBef>
              <a:buNone/>
            </a:pPr>
            <a:r>
              <a:rPr lang="en-US" sz="800" dirty="0"/>
              <a:t>Bank of America</a:t>
            </a:r>
          </a:p>
          <a:p>
            <a:pPr marL="91440">
              <a:spcBef>
                <a:spcPts val="0"/>
              </a:spcBef>
              <a:buNone/>
            </a:pPr>
            <a:r>
              <a:rPr lang="en-US" sz="800" dirty="0" err="1"/>
              <a:t>Berwind</a:t>
            </a:r>
            <a:r>
              <a:rPr lang="en-US" sz="800" dirty="0"/>
              <a:t> </a:t>
            </a:r>
            <a:r>
              <a:rPr lang="en-US" sz="800" dirty="0" smtClean="0"/>
              <a:t>Corporation</a:t>
            </a:r>
            <a:endParaRPr lang="en-US" sz="800" dirty="0"/>
          </a:p>
          <a:p>
            <a:pPr marL="91440">
              <a:spcBef>
                <a:spcPts val="0"/>
              </a:spcBef>
              <a:buNone/>
            </a:pPr>
            <a:r>
              <a:rPr lang="en-US" sz="800" dirty="0" err="1"/>
              <a:t>BlackRock</a:t>
            </a:r>
            <a:r>
              <a:rPr lang="en-US" sz="800" dirty="0"/>
              <a:t> Matching Gifts Program</a:t>
            </a:r>
          </a:p>
          <a:p>
            <a:pPr marL="91440">
              <a:spcBef>
                <a:spcPts val="0"/>
              </a:spcBef>
              <a:buNone/>
            </a:pPr>
            <a:r>
              <a:rPr lang="en-US" sz="800" dirty="0"/>
              <a:t>BNY Mellon Community Partnership</a:t>
            </a:r>
          </a:p>
          <a:p>
            <a:pPr marL="91440">
              <a:spcBef>
                <a:spcPts val="0"/>
              </a:spcBef>
              <a:buNone/>
            </a:pPr>
            <a:r>
              <a:rPr lang="en-US" sz="800" dirty="0"/>
              <a:t>Bristol-Myers Squibb Foundation</a:t>
            </a:r>
          </a:p>
          <a:p>
            <a:pPr marL="91440">
              <a:spcBef>
                <a:spcPts val="0"/>
              </a:spcBef>
              <a:buNone/>
            </a:pPr>
            <a:r>
              <a:rPr lang="en-US" sz="800" dirty="0"/>
              <a:t>Capital Group Companies</a:t>
            </a:r>
          </a:p>
          <a:p>
            <a:pPr marL="91440">
              <a:spcBef>
                <a:spcPts val="0"/>
              </a:spcBef>
              <a:buNone/>
            </a:pPr>
            <a:r>
              <a:rPr lang="en-US" sz="800" dirty="0"/>
              <a:t>Chubb &amp; Son</a:t>
            </a:r>
          </a:p>
          <a:p>
            <a:pPr marL="91440">
              <a:spcBef>
                <a:spcPts val="0"/>
              </a:spcBef>
              <a:buNone/>
            </a:pPr>
            <a:r>
              <a:rPr lang="en-US" sz="800" dirty="0"/>
              <a:t>CIGNA Matching Gifts Program </a:t>
            </a:r>
          </a:p>
          <a:p>
            <a:pPr marL="91440">
              <a:spcBef>
                <a:spcPts val="0"/>
              </a:spcBef>
              <a:buNone/>
            </a:pPr>
            <a:r>
              <a:rPr lang="en-US" sz="800" dirty="0"/>
              <a:t>Citigroup Matching Gifts Program </a:t>
            </a:r>
          </a:p>
          <a:p>
            <a:pPr marL="91440">
              <a:spcBef>
                <a:spcPts val="0"/>
              </a:spcBef>
              <a:buNone/>
            </a:pPr>
            <a:r>
              <a:rPr lang="en-US" sz="800" dirty="0"/>
              <a:t>Connelly Foundation</a:t>
            </a:r>
          </a:p>
          <a:p>
            <a:pPr marL="91440">
              <a:spcBef>
                <a:spcPts val="0"/>
              </a:spcBef>
              <a:buNone/>
            </a:pPr>
            <a:r>
              <a:rPr lang="en-US" sz="800" dirty="0"/>
              <a:t>Deutsche Bank Americas Foundation</a:t>
            </a:r>
          </a:p>
          <a:p>
            <a:pPr marL="91440">
              <a:spcBef>
                <a:spcPts val="0"/>
              </a:spcBef>
              <a:buNone/>
            </a:pPr>
            <a:r>
              <a:rPr lang="en-US" sz="800" dirty="0"/>
              <a:t>Eli Lilly and Company Foundation, Inc.</a:t>
            </a:r>
          </a:p>
          <a:p>
            <a:pPr marL="91440">
              <a:spcBef>
                <a:spcPts val="0"/>
              </a:spcBef>
              <a:buNone/>
            </a:pPr>
            <a:r>
              <a:rPr lang="en-US" sz="800" dirty="0"/>
              <a:t>ExxonMobil Foundation</a:t>
            </a:r>
          </a:p>
          <a:p>
            <a:pPr marL="91440">
              <a:spcBef>
                <a:spcPts val="0"/>
              </a:spcBef>
              <a:buNone/>
            </a:pPr>
            <a:r>
              <a:rPr lang="en-US" sz="800" dirty="0"/>
              <a:t>First Data Corporation</a:t>
            </a:r>
          </a:p>
          <a:p>
            <a:pPr marL="91440">
              <a:spcBef>
                <a:spcPts val="0"/>
              </a:spcBef>
              <a:buNone/>
            </a:pPr>
            <a:r>
              <a:rPr lang="en-US" sz="800" dirty="0"/>
              <a:t>First Horizon</a:t>
            </a:r>
          </a:p>
          <a:p>
            <a:pPr marL="91440">
              <a:spcBef>
                <a:spcPts val="0"/>
              </a:spcBef>
              <a:buNone/>
            </a:pPr>
            <a:r>
              <a:rPr lang="en-US" sz="800" dirty="0"/>
              <a:t>FM Global</a:t>
            </a:r>
          </a:p>
          <a:p>
            <a:pPr marL="91440">
              <a:spcBef>
                <a:spcPts val="0"/>
              </a:spcBef>
              <a:buNone/>
            </a:pPr>
            <a:r>
              <a:rPr lang="en-US" sz="800" dirty="0"/>
              <a:t>FMC Foundation</a:t>
            </a:r>
          </a:p>
          <a:p>
            <a:pPr marL="91440">
              <a:spcBef>
                <a:spcPts val="0"/>
              </a:spcBef>
              <a:buNone/>
            </a:pPr>
            <a:r>
              <a:rPr lang="en-US" sz="800" dirty="0"/>
              <a:t>GE Foundation</a:t>
            </a:r>
          </a:p>
          <a:p>
            <a:pPr marL="91440">
              <a:spcBef>
                <a:spcPts val="0"/>
              </a:spcBef>
              <a:buNone/>
            </a:pPr>
            <a:r>
              <a:rPr lang="en-US" sz="800" dirty="0"/>
              <a:t>General RE Corporation</a:t>
            </a:r>
          </a:p>
          <a:p>
            <a:pPr marL="91440">
              <a:spcBef>
                <a:spcPts val="0"/>
              </a:spcBef>
              <a:buNone/>
            </a:pPr>
            <a:r>
              <a:rPr lang="en-US" sz="800" dirty="0"/>
              <a:t>Genesee &amp; Wyoming Inc.</a:t>
            </a:r>
          </a:p>
          <a:p>
            <a:pPr marL="91440">
              <a:spcBef>
                <a:spcPts val="0"/>
              </a:spcBef>
              <a:buNone/>
            </a:pPr>
            <a:r>
              <a:rPr lang="en-US" sz="800" dirty="0"/>
              <a:t>GlaxoSmithKline Foundation</a:t>
            </a:r>
          </a:p>
          <a:p>
            <a:pPr marL="91440">
              <a:spcBef>
                <a:spcPts val="0"/>
              </a:spcBef>
              <a:buNone/>
            </a:pPr>
            <a:r>
              <a:rPr lang="en-US" sz="800" dirty="0" err="1"/>
              <a:t>Glenmede</a:t>
            </a:r>
            <a:r>
              <a:rPr lang="en-US" sz="800" dirty="0"/>
              <a:t> Corporation</a:t>
            </a:r>
          </a:p>
          <a:p>
            <a:pPr marL="91440">
              <a:spcBef>
                <a:spcPts val="0"/>
              </a:spcBef>
              <a:buNone/>
            </a:pPr>
            <a:r>
              <a:rPr lang="en-US" sz="800" dirty="0"/>
              <a:t>Google</a:t>
            </a:r>
          </a:p>
          <a:p>
            <a:pPr marL="91440">
              <a:spcBef>
                <a:spcPts val="0"/>
              </a:spcBef>
              <a:buNone/>
            </a:pPr>
            <a:r>
              <a:rPr lang="en-US" sz="800" dirty="0"/>
              <a:t>IBM Corporation</a:t>
            </a:r>
          </a:p>
          <a:p>
            <a:pPr marL="91440">
              <a:spcBef>
                <a:spcPts val="0"/>
              </a:spcBef>
              <a:buNone/>
            </a:pPr>
            <a:r>
              <a:rPr lang="en-US" sz="800" dirty="0"/>
              <a:t>Illinois Tool Works Foundation</a:t>
            </a:r>
          </a:p>
          <a:p>
            <a:pPr marL="91440">
              <a:spcBef>
                <a:spcPts val="0"/>
              </a:spcBef>
              <a:buNone/>
            </a:pPr>
            <a:r>
              <a:rPr lang="en-US" sz="800" dirty="0"/>
              <a:t>ING DIRECT Grant Program</a:t>
            </a:r>
          </a:p>
          <a:p>
            <a:pPr marL="91440">
              <a:spcBef>
                <a:spcPts val="0"/>
              </a:spcBef>
              <a:buNone/>
            </a:pPr>
            <a:r>
              <a:rPr lang="en-US" sz="800" dirty="0"/>
              <a:t>Johnson &amp; Johnson Family of Companies</a:t>
            </a:r>
          </a:p>
          <a:p>
            <a:pPr marL="91440">
              <a:spcBef>
                <a:spcPts val="0"/>
              </a:spcBef>
              <a:buNone/>
            </a:pPr>
            <a:r>
              <a:rPr lang="en-US" sz="800" dirty="0"/>
              <a:t>JPMorgan Chase Foundation</a:t>
            </a:r>
          </a:p>
          <a:p>
            <a:pPr marL="91440">
              <a:spcBef>
                <a:spcPts val="0"/>
              </a:spcBef>
              <a:buNone/>
            </a:pPr>
            <a:r>
              <a:rPr lang="en-US" sz="800" dirty="0"/>
              <a:t>KPMG</a:t>
            </a:r>
          </a:p>
          <a:p>
            <a:pPr marL="91440">
              <a:spcBef>
                <a:spcPts val="0"/>
              </a:spcBef>
              <a:buNone/>
            </a:pPr>
            <a:r>
              <a:rPr lang="en-US" sz="800" dirty="0"/>
              <a:t>Law School Admission Council</a:t>
            </a:r>
          </a:p>
          <a:p>
            <a:pPr marL="91440">
              <a:spcBef>
                <a:spcPts val="0"/>
              </a:spcBef>
              <a:buNone/>
            </a:pPr>
            <a:r>
              <a:rPr lang="en-US" sz="800" dirty="0"/>
              <a:t>Liberty Mutual Foundation </a:t>
            </a:r>
          </a:p>
          <a:p>
            <a:pPr marL="91440">
              <a:spcBef>
                <a:spcPts val="0"/>
              </a:spcBef>
              <a:buNone/>
            </a:pPr>
            <a:r>
              <a:rPr lang="en-US" sz="800" dirty="0"/>
              <a:t>Lincoln Financial Group Foundation</a:t>
            </a:r>
          </a:p>
          <a:p>
            <a:pPr marL="91440">
              <a:spcBef>
                <a:spcPts val="0"/>
              </a:spcBef>
              <a:buNone/>
            </a:pPr>
            <a:r>
              <a:rPr lang="en-US" sz="800" dirty="0"/>
              <a:t>Liz Claiborne Foundation</a:t>
            </a:r>
          </a:p>
          <a:p>
            <a:pPr marL="91440">
              <a:spcBef>
                <a:spcPts val="0"/>
              </a:spcBef>
              <a:buNone/>
            </a:pPr>
            <a:r>
              <a:rPr lang="en-US" sz="800" dirty="0"/>
              <a:t>Macy’s Foundation</a:t>
            </a:r>
          </a:p>
          <a:p>
            <a:pPr marL="91440">
              <a:spcBef>
                <a:spcPts val="0"/>
              </a:spcBef>
              <a:buNone/>
            </a:pPr>
            <a:r>
              <a:rPr lang="en-US" sz="800" dirty="0"/>
              <a:t>Merck Partnership for Giving</a:t>
            </a:r>
          </a:p>
          <a:p>
            <a:pPr marL="91440">
              <a:spcBef>
                <a:spcPts val="0"/>
              </a:spcBef>
              <a:buNone/>
            </a:pPr>
            <a:r>
              <a:rPr lang="en-US" sz="800" dirty="0"/>
              <a:t>Merrill Lynch &amp; Co. Foundation, Inc.</a:t>
            </a:r>
          </a:p>
          <a:p>
            <a:pPr marL="91440">
              <a:spcBef>
                <a:spcPts val="0"/>
              </a:spcBef>
              <a:buNone/>
            </a:pPr>
            <a:r>
              <a:rPr lang="en-US" sz="800" dirty="0"/>
              <a:t>Microsoft Corporation</a:t>
            </a:r>
          </a:p>
          <a:p>
            <a:pPr marL="91440">
              <a:spcBef>
                <a:spcPts val="0"/>
              </a:spcBef>
              <a:buNone/>
            </a:pPr>
            <a:r>
              <a:rPr lang="en-US" sz="800" dirty="0"/>
              <a:t>Morgan Stanley Smith Barney</a:t>
            </a:r>
          </a:p>
          <a:p>
            <a:pPr marL="91440">
              <a:spcBef>
                <a:spcPts val="0"/>
              </a:spcBef>
              <a:buNone/>
            </a:pPr>
            <a:r>
              <a:rPr lang="en-US" sz="800" dirty="0"/>
              <a:t>Motorola Foundation</a:t>
            </a:r>
          </a:p>
          <a:p>
            <a:pPr marL="91440">
              <a:spcBef>
                <a:spcPts val="0"/>
              </a:spcBef>
              <a:buNone/>
            </a:pPr>
            <a:r>
              <a:rPr lang="en-US" sz="800" dirty="0"/>
              <a:t>NRG Global Giving</a:t>
            </a:r>
          </a:p>
          <a:p>
            <a:pPr marL="91440">
              <a:spcBef>
                <a:spcPts val="0"/>
              </a:spcBef>
              <a:buNone/>
            </a:pPr>
            <a:r>
              <a:rPr lang="en-US" sz="800" dirty="0"/>
              <a:t>PepsiCo Foundation</a:t>
            </a:r>
          </a:p>
          <a:p>
            <a:pPr marL="91440">
              <a:spcBef>
                <a:spcPts val="0"/>
              </a:spcBef>
              <a:buNone/>
            </a:pPr>
            <a:r>
              <a:rPr lang="en-US" sz="800" dirty="0"/>
              <a:t>The Pew Charitable Trusts</a:t>
            </a:r>
          </a:p>
          <a:p>
            <a:pPr marL="91440">
              <a:spcBef>
                <a:spcPts val="0"/>
              </a:spcBef>
              <a:buNone/>
            </a:pPr>
            <a:r>
              <a:rPr lang="en-US" sz="800" dirty="0"/>
              <a:t>Pfizer Foundation</a:t>
            </a:r>
          </a:p>
          <a:p>
            <a:pPr marL="91440">
              <a:spcBef>
                <a:spcPts val="0"/>
              </a:spcBef>
              <a:buNone/>
            </a:pPr>
            <a:r>
              <a:rPr lang="en-US" sz="800" dirty="0"/>
              <a:t>The Philadelphia </a:t>
            </a:r>
            <a:r>
              <a:rPr lang="en-US" sz="800" dirty="0" smtClean="0"/>
              <a:t>Foundation</a:t>
            </a:r>
          </a:p>
          <a:p>
            <a:pPr marL="91440">
              <a:spcBef>
                <a:spcPts val="0"/>
              </a:spcBef>
              <a:buNone/>
            </a:pPr>
            <a:r>
              <a:rPr lang="en-US" sz="800" dirty="0" smtClean="0"/>
              <a:t>PJM Interconnection</a:t>
            </a:r>
          </a:p>
          <a:p>
            <a:pPr marL="91440">
              <a:spcBef>
                <a:spcPts val="0"/>
              </a:spcBef>
              <a:buNone/>
            </a:pPr>
            <a:r>
              <a:rPr lang="en-US" sz="800" dirty="0" smtClean="0"/>
              <a:t>3-Column List Layout</a:t>
            </a:r>
          </a:p>
          <a:p>
            <a:pPr marL="91440">
              <a:spcBef>
                <a:spcPts val="0"/>
              </a:spcBef>
              <a:buNone/>
            </a:pPr>
            <a:r>
              <a:rPr lang="en-US" sz="800" dirty="0" smtClean="0"/>
              <a:t>The ACE INA Foundation</a:t>
            </a:r>
          </a:p>
          <a:p>
            <a:pPr marL="91440">
              <a:spcBef>
                <a:spcPts val="0"/>
              </a:spcBef>
              <a:buNone/>
            </a:pPr>
            <a:r>
              <a:rPr lang="en-US" sz="800" dirty="0" smtClean="0"/>
              <a:t>Aetna Foundation, Inc.</a:t>
            </a:r>
          </a:p>
          <a:p>
            <a:pPr marL="91440">
              <a:spcBef>
                <a:spcPts val="0"/>
              </a:spcBef>
              <a:buNone/>
            </a:pPr>
            <a:r>
              <a:rPr lang="en-US" sz="800" dirty="0" smtClean="0"/>
              <a:t>AIG</a:t>
            </a:r>
          </a:p>
          <a:p>
            <a:pPr marL="91440">
              <a:spcBef>
                <a:spcPts val="0"/>
              </a:spcBef>
              <a:buNone/>
            </a:pPr>
            <a:r>
              <a:rPr lang="en-US" sz="800" dirty="0" smtClean="0"/>
              <a:t>Air Products and Chemicals, Inc.</a:t>
            </a:r>
          </a:p>
          <a:p>
            <a:pPr marL="91440">
              <a:spcBef>
                <a:spcPts val="0"/>
              </a:spcBef>
              <a:buNone/>
            </a:pPr>
            <a:r>
              <a:rPr lang="en-US" sz="800" dirty="0" smtClean="0"/>
              <a:t>Altria Employee Involvement Programs</a:t>
            </a:r>
          </a:p>
          <a:p>
            <a:pPr marL="91440">
              <a:spcBef>
                <a:spcPts val="0"/>
              </a:spcBef>
              <a:buNone/>
            </a:pPr>
            <a:r>
              <a:rPr lang="en-US" sz="800" dirty="0" smtClean="0"/>
              <a:t>American Express</a:t>
            </a:r>
          </a:p>
          <a:p>
            <a:pPr marL="91440">
              <a:spcBef>
                <a:spcPts val="0"/>
              </a:spcBef>
              <a:buNone/>
            </a:pPr>
            <a:r>
              <a:rPr lang="en-US" sz="800" dirty="0" smtClean="0"/>
              <a:t>AON Foundation</a:t>
            </a:r>
          </a:p>
          <a:p>
            <a:pPr marL="91440">
              <a:spcBef>
                <a:spcPts val="0"/>
              </a:spcBef>
              <a:buNone/>
            </a:pPr>
            <a:r>
              <a:rPr lang="en-US" sz="800" dirty="0" err="1" smtClean="0"/>
              <a:t>Arkema</a:t>
            </a:r>
            <a:r>
              <a:rPr lang="en-US" sz="800" dirty="0" smtClean="0"/>
              <a:t> Inc. Foundation</a:t>
            </a:r>
          </a:p>
          <a:p>
            <a:pPr marL="91440">
              <a:spcBef>
                <a:spcPts val="0"/>
              </a:spcBef>
              <a:buNone/>
            </a:pPr>
            <a:r>
              <a:rPr lang="en-US" sz="800" dirty="0" smtClean="0"/>
              <a:t>AT&amp;T Foundation</a:t>
            </a:r>
          </a:p>
          <a:p>
            <a:pPr marL="91440">
              <a:spcBef>
                <a:spcPts val="0"/>
              </a:spcBef>
              <a:buNone/>
            </a:pPr>
            <a:r>
              <a:rPr lang="en-US" sz="800" dirty="0" smtClean="0"/>
              <a:t>ATK Matching Gift Program</a:t>
            </a:r>
          </a:p>
          <a:p>
            <a:pPr marL="91440">
              <a:spcBef>
                <a:spcPts val="0"/>
              </a:spcBef>
              <a:buNone/>
            </a:pPr>
            <a:r>
              <a:rPr lang="en-US" sz="800" dirty="0" smtClean="0"/>
              <a:t>Automatic Data Processing, Inc.</a:t>
            </a:r>
          </a:p>
          <a:p>
            <a:pPr marL="91440">
              <a:spcBef>
                <a:spcPts val="0"/>
              </a:spcBef>
              <a:buNone/>
            </a:pPr>
            <a:r>
              <a:rPr lang="en-US" sz="800" dirty="0" smtClean="0"/>
              <a:t>Bank of America</a:t>
            </a:r>
          </a:p>
          <a:p>
            <a:pPr marL="91440">
              <a:spcBef>
                <a:spcPts val="0"/>
              </a:spcBef>
              <a:buNone/>
            </a:pPr>
            <a:r>
              <a:rPr lang="en-US" sz="800" dirty="0" err="1" smtClean="0"/>
              <a:t>Berwind</a:t>
            </a:r>
            <a:r>
              <a:rPr lang="en-US" sz="800" dirty="0" smtClean="0"/>
              <a:t> Corporation</a:t>
            </a:r>
          </a:p>
          <a:p>
            <a:pPr marL="91440">
              <a:spcBef>
                <a:spcPts val="0"/>
              </a:spcBef>
              <a:buNone/>
            </a:pPr>
            <a:r>
              <a:rPr lang="en-US" sz="800" dirty="0" err="1" smtClean="0"/>
              <a:t>BlackRock</a:t>
            </a:r>
            <a:r>
              <a:rPr lang="en-US" sz="800" dirty="0" smtClean="0"/>
              <a:t> Matching Gifts Program</a:t>
            </a:r>
          </a:p>
          <a:p>
            <a:pPr marL="91440">
              <a:spcBef>
                <a:spcPts val="0"/>
              </a:spcBef>
              <a:buNone/>
            </a:pPr>
            <a:r>
              <a:rPr lang="en-US" sz="800" dirty="0" smtClean="0"/>
              <a:t>BNY Mellon Community Partnership</a:t>
            </a:r>
          </a:p>
          <a:p>
            <a:pPr marL="91440">
              <a:spcBef>
                <a:spcPts val="0"/>
              </a:spcBef>
              <a:buNone/>
            </a:pPr>
            <a:r>
              <a:rPr lang="en-US" sz="800" dirty="0" smtClean="0"/>
              <a:t>Bristol-Myers Squibb Foundation</a:t>
            </a:r>
          </a:p>
          <a:p>
            <a:pPr marL="91440">
              <a:spcBef>
                <a:spcPts val="0"/>
              </a:spcBef>
              <a:buNone/>
            </a:pPr>
            <a:r>
              <a:rPr lang="en-US" sz="800" dirty="0" smtClean="0"/>
              <a:t>Capital Group Companies</a:t>
            </a:r>
          </a:p>
          <a:p>
            <a:pPr marL="91440">
              <a:spcBef>
                <a:spcPts val="0"/>
              </a:spcBef>
              <a:buNone/>
            </a:pPr>
            <a:r>
              <a:rPr lang="en-US" sz="800" dirty="0" smtClean="0"/>
              <a:t>Chubb &amp; Son</a:t>
            </a:r>
          </a:p>
          <a:p>
            <a:pPr marL="91440">
              <a:spcBef>
                <a:spcPts val="0"/>
              </a:spcBef>
              <a:buNone/>
            </a:pPr>
            <a:r>
              <a:rPr lang="en-US" sz="800" dirty="0" smtClean="0"/>
              <a:t>CIGNA Matching Gifts Program </a:t>
            </a:r>
          </a:p>
          <a:p>
            <a:pPr marL="91440">
              <a:spcBef>
                <a:spcPts val="0"/>
              </a:spcBef>
              <a:buNone/>
            </a:pPr>
            <a:r>
              <a:rPr lang="en-US" sz="800" dirty="0" smtClean="0"/>
              <a:t>Citigroup Matching Gifts Program </a:t>
            </a:r>
          </a:p>
          <a:p>
            <a:pPr marL="91440">
              <a:spcBef>
                <a:spcPts val="0"/>
              </a:spcBef>
              <a:buNone/>
            </a:pPr>
            <a:r>
              <a:rPr lang="en-US" sz="800" dirty="0" smtClean="0"/>
              <a:t>Connelly Foundation</a:t>
            </a:r>
          </a:p>
          <a:p>
            <a:pPr marL="91440">
              <a:spcBef>
                <a:spcPts val="0"/>
              </a:spcBef>
              <a:buNone/>
            </a:pPr>
            <a:r>
              <a:rPr lang="en-US" sz="800" dirty="0" smtClean="0"/>
              <a:t>Deutsche Bank Americas Foundation</a:t>
            </a:r>
          </a:p>
          <a:p>
            <a:pPr marL="91440">
              <a:spcBef>
                <a:spcPts val="0"/>
              </a:spcBef>
              <a:buNone/>
            </a:pPr>
            <a:r>
              <a:rPr lang="en-US" sz="800" dirty="0" smtClean="0"/>
              <a:t>Eli Lilly and Company Foundation, Inc.</a:t>
            </a:r>
          </a:p>
          <a:p>
            <a:pPr marL="91440">
              <a:spcBef>
                <a:spcPts val="0"/>
              </a:spcBef>
              <a:buNone/>
            </a:pPr>
            <a:r>
              <a:rPr lang="en-US" sz="800" dirty="0" smtClean="0"/>
              <a:t>ExxonMobil Foundation</a:t>
            </a:r>
          </a:p>
          <a:p>
            <a:pPr marL="91440">
              <a:spcBef>
                <a:spcPts val="0"/>
              </a:spcBef>
              <a:buNone/>
            </a:pPr>
            <a:r>
              <a:rPr lang="en-US" sz="800" dirty="0" smtClean="0"/>
              <a:t>Lincoln Financial Group Foundation</a:t>
            </a:r>
          </a:p>
          <a:p>
            <a:pPr marL="91440">
              <a:spcBef>
                <a:spcPts val="0"/>
              </a:spcBef>
              <a:buNone/>
            </a:pPr>
            <a:r>
              <a:rPr lang="en-US" sz="800" dirty="0" smtClean="0"/>
              <a:t>Liz Claiborne Foundation</a:t>
            </a:r>
          </a:p>
          <a:p>
            <a:pPr marL="91440">
              <a:spcBef>
                <a:spcPts val="0"/>
              </a:spcBef>
              <a:buNone/>
            </a:pPr>
            <a:r>
              <a:rPr lang="en-US" sz="800" dirty="0" smtClean="0"/>
              <a:t>Macy’s Foundation</a:t>
            </a:r>
          </a:p>
          <a:p>
            <a:pPr marL="91440">
              <a:spcBef>
                <a:spcPts val="0"/>
              </a:spcBef>
              <a:buNone/>
            </a:pPr>
            <a:r>
              <a:rPr lang="en-US" sz="800" dirty="0" smtClean="0"/>
              <a:t>Merck Partnership for Giving</a:t>
            </a:r>
          </a:p>
          <a:p>
            <a:pPr marL="91440">
              <a:spcBef>
                <a:spcPts val="0"/>
              </a:spcBef>
              <a:buNone/>
            </a:pPr>
            <a:r>
              <a:rPr lang="en-US" sz="800" dirty="0" smtClean="0"/>
              <a:t>Merrill Lynch &amp; Co. Foundation, Inc.</a:t>
            </a:r>
          </a:p>
          <a:p>
            <a:pPr marL="91440">
              <a:spcBef>
                <a:spcPts val="0"/>
              </a:spcBef>
              <a:buNone/>
            </a:pPr>
            <a:r>
              <a:rPr lang="en-US" sz="800" dirty="0" smtClean="0"/>
              <a:t>Microsoft Corporation</a:t>
            </a:r>
          </a:p>
          <a:p>
            <a:pPr marL="91440">
              <a:spcBef>
                <a:spcPts val="0"/>
              </a:spcBef>
              <a:buNone/>
            </a:pPr>
            <a:r>
              <a:rPr lang="en-US" sz="800" dirty="0" smtClean="0"/>
              <a:t>Morgan Stanley Smith Barney</a:t>
            </a:r>
          </a:p>
          <a:p>
            <a:pPr marL="91440">
              <a:spcBef>
                <a:spcPts val="0"/>
              </a:spcBef>
              <a:buNone/>
            </a:pPr>
            <a:r>
              <a:rPr lang="en-US" sz="800" dirty="0" smtClean="0"/>
              <a:t>Motorola Foundation</a:t>
            </a:r>
          </a:p>
          <a:p>
            <a:pPr marL="91440">
              <a:spcBef>
                <a:spcPts val="0"/>
              </a:spcBef>
              <a:buNone/>
            </a:pPr>
            <a:r>
              <a:rPr lang="en-US" sz="800" dirty="0" smtClean="0"/>
              <a:t>NRG Global Giving</a:t>
            </a:r>
          </a:p>
          <a:p>
            <a:pPr marL="91440">
              <a:spcBef>
                <a:spcPts val="0"/>
              </a:spcBef>
              <a:buNone/>
            </a:pPr>
            <a:r>
              <a:rPr lang="en-US" sz="800" dirty="0" smtClean="0"/>
              <a:t>PepsiCo Foundation</a:t>
            </a:r>
          </a:p>
          <a:p>
            <a:pPr marL="91440">
              <a:spcBef>
                <a:spcPts val="0"/>
              </a:spcBef>
              <a:buNone/>
            </a:pPr>
            <a:r>
              <a:rPr lang="en-US" sz="800" dirty="0" smtClean="0"/>
              <a:t>The Pew Charitable Trusts</a:t>
            </a:r>
          </a:p>
          <a:p>
            <a:pPr marL="91440">
              <a:spcBef>
                <a:spcPts val="0"/>
              </a:spcBef>
              <a:buNone/>
            </a:pPr>
            <a:r>
              <a:rPr lang="en-US" sz="800" dirty="0" smtClean="0"/>
              <a:t>Pfizer Foundation</a:t>
            </a:r>
          </a:p>
          <a:p>
            <a:pPr marL="91440">
              <a:spcBef>
                <a:spcPts val="0"/>
              </a:spcBef>
              <a:buNone/>
            </a:pPr>
            <a:r>
              <a:rPr lang="en-US" sz="800" dirty="0" smtClean="0"/>
              <a:t>The Philadelphia Foundation</a:t>
            </a:r>
          </a:p>
          <a:p>
            <a:pPr marL="91440">
              <a:spcBef>
                <a:spcPts val="0"/>
              </a:spcBef>
              <a:buNone/>
            </a:pPr>
            <a:r>
              <a:rPr lang="en-US" sz="800" dirty="0" smtClean="0"/>
              <a:t>PJM Interconnection</a:t>
            </a:r>
          </a:p>
          <a:p>
            <a:pPr marL="91440">
              <a:spcBef>
                <a:spcPts val="0"/>
              </a:spcBef>
              <a:buNone/>
            </a:pPr>
            <a:endParaRPr lang="en-US" sz="800" dirty="0" smtClean="0"/>
          </a:p>
          <a:p>
            <a:pPr marL="91440">
              <a:spcBef>
                <a:spcPts val="0"/>
              </a:spcBef>
              <a:buNone/>
            </a:pPr>
            <a:endParaRPr lang="en-US" sz="800" dirty="0" smtClean="0"/>
          </a:p>
          <a:p>
            <a:pPr marL="91440">
              <a:spcBef>
                <a:spcPts val="0"/>
              </a:spcBef>
              <a:buNone/>
            </a:pPr>
            <a:endParaRPr lang="en-US" sz="800" dirty="0"/>
          </a:p>
        </p:txBody>
      </p:sp>
    </p:spTree>
    <p:extLst>
      <p:ext uri="{BB962C8B-B14F-4D97-AF65-F5344CB8AC3E}">
        <p14:creationId xmlns:p14="http://schemas.microsoft.com/office/powerpoint/2010/main" val="1837926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MA Text with Image Slide">
    <p:spTree>
      <p:nvGrpSpPr>
        <p:cNvPr id="1" name=""/>
        <p:cNvGrpSpPr/>
        <p:nvPr/>
      </p:nvGrpSpPr>
      <p:grpSpPr>
        <a:xfrm>
          <a:off x="0" y="0"/>
          <a:ext cx="0" cy="0"/>
          <a:chOff x="0" y="0"/>
          <a:chExt cx="0" cy="0"/>
        </a:xfrm>
      </p:grpSpPr>
      <p:pic>
        <p:nvPicPr>
          <p:cNvPr id="3" name="Picture 2" descr="Standard_Logo_Stacked_Gray_72RGB.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22363" y="6052156"/>
            <a:ext cx="836909" cy="685800"/>
          </a:xfrm>
          <a:prstGeom prst="rect">
            <a:avLst/>
          </a:prstGeom>
        </p:spPr>
      </p:pic>
      <p:sp>
        <p:nvSpPr>
          <p:cNvPr id="4" name="Text Placeholder 7"/>
          <p:cNvSpPr>
            <a:spLocks noGrp="1"/>
          </p:cNvSpPr>
          <p:nvPr>
            <p:ph type="body" sz="quarter" idx="10" hasCustomPrompt="1"/>
          </p:nvPr>
        </p:nvSpPr>
        <p:spPr>
          <a:xfrm>
            <a:off x="0" y="6063076"/>
            <a:ext cx="8047182" cy="794924"/>
          </a:xfrm>
          <a:prstGeom prst="rect">
            <a:avLst/>
          </a:prstGeom>
        </p:spPr>
        <p:txBody>
          <a:bodyPr vert="horz" lIns="182880" tIns="45720" rIns="0" bIns="91440" anchor="b" anchorCtr="0"/>
          <a:lstStyle>
            <a:lvl1pPr marL="0" indent="0">
              <a:spcBef>
                <a:spcPts val="0"/>
              </a:spcBef>
              <a:buNone/>
              <a:defRPr sz="1400" b="0" i="0" baseline="0">
                <a:latin typeface="Avenir LT Pro 35 Light"/>
                <a:cs typeface="Avenir LT Pro 35 Light"/>
              </a:defRPr>
            </a:lvl1pPr>
          </a:lstStyle>
          <a:p>
            <a:pPr lvl="0"/>
            <a:r>
              <a:rPr lang="en-US" dirty="0" smtClean="0"/>
              <a:t>Presentation Section Title</a:t>
            </a:r>
          </a:p>
          <a:p>
            <a:pPr lvl="0"/>
            <a:r>
              <a:rPr lang="en-US" dirty="0" smtClean="0"/>
              <a:t>Presentation Section Title line 2</a:t>
            </a:r>
          </a:p>
          <a:p>
            <a:pPr lvl="0"/>
            <a:r>
              <a:rPr lang="en-US" dirty="0" smtClean="0"/>
              <a:t>Presentation Section Title line 3</a:t>
            </a:r>
          </a:p>
        </p:txBody>
      </p:sp>
      <p:sp>
        <p:nvSpPr>
          <p:cNvPr id="5" name="Text Placeholder 10"/>
          <p:cNvSpPr>
            <a:spLocks noGrp="1"/>
          </p:cNvSpPr>
          <p:nvPr>
            <p:ph type="body" sz="quarter" idx="11" hasCustomPrompt="1"/>
          </p:nvPr>
        </p:nvSpPr>
        <p:spPr>
          <a:xfrm>
            <a:off x="4537364" y="727364"/>
            <a:ext cx="4606635" cy="4714393"/>
          </a:xfrm>
          <a:prstGeom prst="rect">
            <a:avLst/>
          </a:prstGeom>
        </p:spPr>
        <p:txBody>
          <a:bodyPr vert="horz" lIns="365760" tIns="0" rIns="365760" bIns="0"/>
          <a:lstStyle>
            <a:lvl1pPr marL="457200" indent="-457200">
              <a:spcBef>
                <a:spcPts val="24"/>
              </a:spcBef>
              <a:buFont typeface="Arial"/>
              <a:buChar char="•"/>
              <a:defRPr sz="2600" b="0" i="0" baseline="0">
                <a:latin typeface="Avenir LT Pro 35 Light"/>
                <a:cs typeface="Avenir LT Pro 35 Light"/>
              </a:defRPr>
            </a:lvl1pPr>
            <a:lvl2pPr marL="914400" indent="-457200">
              <a:buFont typeface="Arial"/>
              <a:buChar char="•"/>
              <a:defRPr sz="2600" baseline="0">
                <a:latin typeface="Avenir LT Pro 35 Light"/>
                <a:cs typeface="Avenir LT Pro 35 Light"/>
              </a:defRPr>
            </a:lvl2pPr>
            <a:lvl3pPr marL="1371600" indent="-457200">
              <a:buFont typeface="Arial"/>
              <a:buChar char="•"/>
              <a:defRPr sz="2600" baseline="0">
                <a:latin typeface="Avenir LT Pro 35 Light"/>
                <a:cs typeface="Avenir LT Pro 35 Light"/>
              </a:defRPr>
            </a:lvl3pPr>
            <a:lvl4pPr marL="1828800" indent="-457200">
              <a:buFont typeface="Arial"/>
              <a:buChar char="•"/>
              <a:defRPr sz="2600">
                <a:latin typeface="Avenir LT Pro 35 Light"/>
                <a:cs typeface="Avenir LT Pro 35 Light"/>
              </a:defRPr>
            </a:lvl4pPr>
          </a:lstStyle>
          <a:p>
            <a:r>
              <a:rPr lang="en-US" sz="2600" dirty="0" smtClean="0">
                <a:latin typeface="Avenir LT Pro 35 Light"/>
                <a:cs typeface="Avenir LT Pro 35 Light"/>
              </a:rPr>
              <a:t>Text with Image</a:t>
            </a:r>
          </a:p>
          <a:p>
            <a:pPr lvl="1"/>
            <a:r>
              <a:rPr lang="en-US" sz="2600" dirty="0" smtClean="0">
                <a:latin typeface="Avenir LT Pro 35 Light"/>
                <a:cs typeface="Avenir LT Pro 35 Light"/>
              </a:rPr>
              <a:t>Text with Image</a:t>
            </a:r>
          </a:p>
          <a:p>
            <a:pPr lvl="2"/>
            <a:r>
              <a:rPr lang="en-US" sz="2600" dirty="0" smtClean="0">
                <a:latin typeface="Avenir LT Pro 35 Light"/>
                <a:cs typeface="Avenir LT Pro 35 Light"/>
              </a:rPr>
              <a:t>Text with Image</a:t>
            </a:r>
          </a:p>
          <a:p>
            <a:pPr lvl="3"/>
            <a:r>
              <a:rPr lang="en-US" sz="2600" dirty="0" smtClean="0">
                <a:latin typeface="Avenir LT Pro 35 Light"/>
                <a:cs typeface="Avenir LT Pro 35 Light"/>
              </a:rPr>
              <a:t>Text with Image</a:t>
            </a:r>
          </a:p>
        </p:txBody>
      </p:sp>
      <p:sp>
        <p:nvSpPr>
          <p:cNvPr id="6" name="Picture Placeholder 7"/>
          <p:cNvSpPr>
            <a:spLocks noGrp="1"/>
          </p:cNvSpPr>
          <p:nvPr>
            <p:ph type="pic" sz="quarter" idx="13" hasCustomPrompt="1"/>
          </p:nvPr>
        </p:nvSpPr>
        <p:spPr>
          <a:xfrm>
            <a:off x="182880" y="182880"/>
            <a:ext cx="4354484" cy="5258877"/>
          </a:xfrm>
          <a:prstGeom prst="rect">
            <a:avLst/>
          </a:prstGeom>
          <a:solidFill>
            <a:schemeClr val="bg1">
              <a:lumMod val="75000"/>
            </a:schemeClr>
          </a:solidFill>
        </p:spPr>
        <p:txBody>
          <a:bodyPr vert="horz" anchor="ctr"/>
          <a:lstStyle>
            <a:lvl1pPr marL="0" indent="0" algn="ctr">
              <a:buNone/>
              <a:defRPr sz="2400" baseline="0">
                <a:latin typeface="Avenir LT Pro 35 Light"/>
                <a:cs typeface="Avenir LT Pro 35 Light"/>
              </a:defRPr>
            </a:lvl1pPr>
          </a:lstStyle>
          <a:p>
            <a:r>
              <a:rPr lang="en-US" dirty="0" smtClean="0"/>
              <a:t>Insert Image (685 x 827)</a:t>
            </a:r>
          </a:p>
        </p:txBody>
      </p:sp>
      <p:sp>
        <p:nvSpPr>
          <p:cNvPr id="7" name="Text Placeholder 2"/>
          <p:cNvSpPr>
            <a:spLocks noGrp="1"/>
          </p:cNvSpPr>
          <p:nvPr>
            <p:ph type="body" sz="quarter" idx="14" hasCustomPrompt="1"/>
          </p:nvPr>
        </p:nvSpPr>
        <p:spPr>
          <a:xfrm>
            <a:off x="0" y="5605315"/>
            <a:ext cx="4537364" cy="307957"/>
          </a:xfrm>
          <a:prstGeom prst="rect">
            <a:avLst/>
          </a:prstGeom>
        </p:spPr>
        <p:txBody>
          <a:bodyPr vert="horz" lIns="182880" tIns="0" rIns="182880" bIns="0"/>
          <a:lstStyle>
            <a:lvl1pPr marL="0" marR="0" indent="0" algn="l" defTabSz="457200" rtl="0" eaLnBrk="1" fontAlgn="auto" latinLnBrk="0" hangingPunct="1">
              <a:lnSpc>
                <a:spcPct val="100000"/>
              </a:lnSpc>
              <a:spcBef>
                <a:spcPct val="20000"/>
              </a:spcBef>
              <a:spcAft>
                <a:spcPts val="0"/>
              </a:spcAft>
              <a:buClrTx/>
              <a:buSzTx/>
              <a:buFont typeface="Arial"/>
              <a:buNone/>
              <a:tabLst/>
              <a:defRPr sz="1000" b="0" i="0" baseline="0">
                <a:latin typeface="Avenir LT Pro 35 Light"/>
                <a:cs typeface="Avenir LT Pro 35 Light"/>
              </a:defRPr>
            </a:lvl1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smtClean="0"/>
              <a:t>Image Caption Image Caption Image Caption Image Caption Image Caption Image Caption Image Caption Image Caption Image Caption</a:t>
            </a:r>
          </a:p>
        </p:txBody>
      </p:sp>
    </p:spTree>
    <p:extLst>
      <p:ext uri="{BB962C8B-B14F-4D97-AF65-F5344CB8AC3E}">
        <p14:creationId xmlns:p14="http://schemas.microsoft.com/office/powerpoint/2010/main" val="235375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18985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5" r:id="rId3"/>
    <p:sldLayoutId id="2147483652" r:id="rId4"/>
    <p:sldLayoutId id="2147483653" r:id="rId5"/>
    <p:sldLayoutId id="2147483654" r:id="rId6"/>
    <p:sldLayoutId id="2147483656" r:id="rId7"/>
    <p:sldLayoutId id="2147483657" r:id="rId8"/>
    <p:sldLayoutId id="2147483658" r:id="rId9"/>
    <p:sldLayoutId id="2147483659" r:id="rId10"/>
    <p:sldLayoutId id="2147483660" r:id="rId11"/>
    <p:sldLayoutId id="2147483664" r:id="rId12"/>
    <p:sldLayoutId id="2147483665" r:id="rId13"/>
    <p:sldLayoutId id="2147483666" r:id="rId14"/>
    <p:sldLayoutId id="2147483663" r:id="rId15"/>
    <p:sldLayoutId id="2147483667" r:id="rId16"/>
    <p:sldLayoutId id="2147483668" r:id="rId17"/>
    <p:sldLayoutId id="2147483669" r:id="rId1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19.jpeg"/><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7"/>
          </p:nvPr>
        </p:nvSpPr>
        <p:spPr/>
        <p:txBody>
          <a:bodyPr/>
          <a:lstStyle/>
          <a:p>
            <a:r>
              <a:rPr lang="en-US" dirty="0" smtClean="0"/>
              <a:t>The Duchamp Research Portal: </a:t>
            </a:r>
          </a:p>
          <a:p>
            <a:r>
              <a:rPr lang="en-US" dirty="0" smtClean="0"/>
              <a:t>Moving an Idea to Proof of Concept</a:t>
            </a:r>
            <a:endParaRPr lang="en-US" dirty="0"/>
          </a:p>
        </p:txBody>
      </p:sp>
      <p:sp>
        <p:nvSpPr>
          <p:cNvPr id="7" name="Text Placeholder 6"/>
          <p:cNvSpPr>
            <a:spLocks noGrp="1"/>
          </p:cNvSpPr>
          <p:nvPr>
            <p:ph type="body" sz="quarter" idx="18"/>
          </p:nvPr>
        </p:nvSpPr>
        <p:spPr/>
        <p:txBody>
          <a:bodyPr/>
          <a:lstStyle/>
          <a:p>
            <a:r>
              <a:rPr lang="en-US" dirty="0" smtClean="0"/>
              <a:t>Susan K. Anderson</a:t>
            </a:r>
            <a:endParaRPr lang="en-US" dirty="0"/>
          </a:p>
        </p:txBody>
      </p:sp>
      <p:sp>
        <p:nvSpPr>
          <p:cNvPr id="8" name="Text Placeholder 7"/>
          <p:cNvSpPr>
            <a:spLocks noGrp="1"/>
          </p:cNvSpPr>
          <p:nvPr>
            <p:ph type="body" sz="quarter" idx="19"/>
          </p:nvPr>
        </p:nvSpPr>
        <p:spPr/>
        <p:txBody>
          <a:bodyPr/>
          <a:lstStyle/>
          <a:p>
            <a:r>
              <a:rPr lang="en-US" dirty="0" smtClean="0"/>
              <a:t>The Martha Hamilton Morris Archivist</a:t>
            </a:r>
            <a:endParaRPr lang="en-US" dirty="0"/>
          </a:p>
        </p:txBody>
      </p:sp>
    </p:spTree>
    <p:extLst>
      <p:ext uri="{BB962C8B-B14F-4D97-AF65-F5344CB8AC3E}">
        <p14:creationId xmlns:p14="http://schemas.microsoft.com/office/powerpoint/2010/main" val="2018931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396038" y="301795"/>
            <a:ext cx="8442210" cy="5139962"/>
          </a:xfrm>
        </p:spPr>
      </p:sp>
      <p:sp>
        <p:nvSpPr>
          <p:cNvPr id="3" name="Text Placeholder 2"/>
          <p:cNvSpPr>
            <a:spLocks noGrp="1"/>
          </p:cNvSpPr>
          <p:nvPr>
            <p:ph type="body" sz="quarter" idx="10"/>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38" y="301795"/>
            <a:ext cx="8442210" cy="5303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14209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493257" y="227053"/>
            <a:ext cx="6088212" cy="5245900"/>
          </a:xfrm>
        </p:spPr>
      </p:sp>
      <p:sp>
        <p:nvSpPr>
          <p:cNvPr id="3" name="Text Placeholder 2"/>
          <p:cNvSpPr>
            <a:spLocks noGrp="1"/>
          </p:cNvSpPr>
          <p:nvPr>
            <p:ph type="body" sz="quarter" idx="10"/>
          </p:nvPr>
        </p:nvSpPr>
        <p:spPr/>
        <p:txBody>
          <a:bodyPr/>
          <a:lstStyle/>
          <a:p>
            <a:r>
              <a:rPr lang="en-US" dirty="0" smtClean="0"/>
              <a:t>Upper right:, rare publications at AMD; upper left, original notes for the Green Box at CP; lower center, View magazine layout for Duchamp issue at PMA </a:t>
            </a:r>
            <a:endParaRPr lang="en-US" dirty="0"/>
          </a:p>
        </p:txBody>
      </p:sp>
      <p:sp>
        <p:nvSpPr>
          <p:cNvPr id="4" name="Text Placeholder 3"/>
          <p:cNvSpPr>
            <a:spLocks noGrp="1"/>
          </p:cNvSpPr>
          <p:nvPr>
            <p:ph type="body" sz="quarter" idx="14"/>
          </p:nvPr>
        </p:nvSpPr>
        <p:spPr/>
        <p:txBody>
          <a:bodyPr/>
          <a:lstStyle/>
          <a:p>
            <a:endParaRPr lang="en-US"/>
          </a:p>
        </p:txBody>
      </p:sp>
      <p:pic>
        <p:nvPicPr>
          <p:cNvPr id="5" name="Picture Placeholder 4"/>
          <p:cNvPicPr>
            <a:picLocks noChangeAspect="1"/>
          </p:cNvPicPr>
          <p:nvPr/>
        </p:nvPicPr>
        <p:blipFill>
          <a:blip r:embed="rId3">
            <a:extLst>
              <a:ext uri="{28A0092B-C50C-407E-A947-70E740481C1C}">
                <a14:useLocalDpi xmlns:a14="http://schemas.microsoft.com/office/drawing/2010/main" val="0"/>
              </a:ext>
            </a:extLst>
          </a:blip>
          <a:srcRect t="23063" b="23063"/>
          <a:stretch>
            <a:fillRect/>
          </a:stretch>
        </p:blipFill>
        <p:spPr>
          <a:xfrm>
            <a:off x="182879" y="182880"/>
            <a:ext cx="8776393" cy="3546303"/>
          </a:xfrm>
          <a:prstGeom prst="rect">
            <a:avLst/>
          </a:prstGeom>
          <a:solidFill>
            <a:schemeClr val="bg1">
              <a:lumMod val="75000"/>
            </a:schemeClr>
          </a:solidFill>
        </p:spPr>
      </p:pic>
      <p:pic>
        <p:nvPicPr>
          <p:cNvPr id="6" name="Picture Placeholder 12"/>
          <p:cNvPicPr>
            <a:picLocks noChangeAspect="1"/>
          </p:cNvPicPr>
          <p:nvPr/>
        </p:nvPicPr>
        <p:blipFill>
          <a:blip r:embed="rId4">
            <a:extLst>
              <a:ext uri="{28A0092B-C50C-407E-A947-70E740481C1C}">
                <a14:useLocalDpi xmlns:a14="http://schemas.microsoft.com/office/drawing/2010/main" val="0"/>
              </a:ext>
            </a:extLst>
          </a:blip>
          <a:srcRect l="3956" r="3956"/>
          <a:stretch>
            <a:fillRect/>
          </a:stretch>
        </p:blipFill>
        <p:spPr>
          <a:xfrm>
            <a:off x="182879" y="182880"/>
            <a:ext cx="4354484" cy="3546302"/>
          </a:xfrm>
          <a:prstGeom prst="rect">
            <a:avLst/>
          </a:prstGeom>
        </p:spPr>
      </p:pic>
      <p:pic>
        <p:nvPicPr>
          <p:cNvPr id="8194" name="Picture 2" descr="C:\Users\susana\Pictures\DuchampStudi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3257" y="2954116"/>
            <a:ext cx="6088212" cy="3108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47742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smtClean="0"/>
              <a:t>Applying for a grant</a:t>
            </a:r>
            <a:endParaRPr lang="en-US" dirty="0"/>
          </a:p>
        </p:txBody>
      </p:sp>
      <p:sp>
        <p:nvSpPr>
          <p:cNvPr id="3" name="Text Placeholder 2"/>
          <p:cNvSpPr>
            <a:spLocks noGrp="1"/>
          </p:cNvSpPr>
          <p:nvPr>
            <p:ph type="body" sz="quarter" idx="11"/>
          </p:nvPr>
        </p:nvSpPr>
        <p:spPr/>
        <p:txBody>
          <a:bodyPr/>
          <a:lstStyle/>
          <a:p>
            <a:endParaRPr lang="en-US" dirty="0" smtClean="0"/>
          </a:p>
          <a:p>
            <a:r>
              <a:rPr lang="en-US" dirty="0" smtClean="0"/>
              <a:t>A grant is basically a business plan</a:t>
            </a:r>
          </a:p>
          <a:p>
            <a:pPr marL="0" indent="0">
              <a:buNone/>
            </a:pPr>
            <a:endParaRPr lang="en-US" dirty="0" smtClean="0"/>
          </a:p>
          <a:p>
            <a:r>
              <a:rPr lang="en-US" dirty="0" smtClean="0"/>
              <a:t>Your job is to convince the funder you’re a good investment</a:t>
            </a:r>
          </a:p>
          <a:p>
            <a:pPr marL="0" indent="0">
              <a:buNone/>
            </a:pPr>
            <a:endParaRPr lang="en-US" dirty="0" smtClean="0"/>
          </a:p>
          <a:p>
            <a:r>
              <a:rPr lang="en-US" dirty="0" smtClean="0"/>
              <a:t>Make a case for:</a:t>
            </a:r>
          </a:p>
          <a:p>
            <a:pPr marL="0" indent="0">
              <a:buNone/>
            </a:pPr>
            <a:endParaRPr lang="en-US" dirty="0" smtClean="0"/>
          </a:p>
          <a:p>
            <a:pPr lvl="1"/>
            <a:r>
              <a:rPr lang="en-US" dirty="0" smtClean="0"/>
              <a:t>The significance of your collection</a:t>
            </a:r>
          </a:p>
          <a:p>
            <a:pPr marL="457200" lvl="1" indent="0">
              <a:buNone/>
            </a:pPr>
            <a:endParaRPr lang="en-US" dirty="0" smtClean="0"/>
          </a:p>
          <a:p>
            <a:pPr lvl="1"/>
            <a:r>
              <a:rPr lang="en-US" dirty="0" smtClean="0"/>
              <a:t>Impact on the scholarly community</a:t>
            </a:r>
          </a:p>
          <a:p>
            <a:pPr marL="457200" lvl="1" indent="0">
              <a:buNone/>
            </a:pPr>
            <a:endParaRPr lang="en-US" dirty="0" smtClean="0"/>
          </a:p>
          <a:p>
            <a:pPr lvl="1"/>
            <a:r>
              <a:rPr lang="en-US" dirty="0" smtClean="0"/>
              <a:t>Benefit to the archives profession</a:t>
            </a:r>
          </a:p>
          <a:p>
            <a:pPr marL="0" indent="0">
              <a:buNone/>
            </a:pPr>
            <a:endParaRPr lang="en-US" dirty="0"/>
          </a:p>
        </p:txBody>
      </p:sp>
    </p:spTree>
    <p:extLst>
      <p:ext uri="{BB962C8B-B14F-4D97-AF65-F5344CB8AC3E}">
        <p14:creationId xmlns:p14="http://schemas.microsoft.com/office/powerpoint/2010/main" val="1999186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r>
              <a:rPr lang="en-US" dirty="0" smtClean="0"/>
              <a:t>Identify your project and possible funder(s)</a:t>
            </a:r>
          </a:p>
          <a:p>
            <a:pPr marL="0" indent="0">
              <a:buNone/>
            </a:pPr>
            <a:endParaRPr lang="en-US" dirty="0" smtClean="0"/>
          </a:p>
          <a:p>
            <a:r>
              <a:rPr lang="en-US" dirty="0" smtClean="0"/>
              <a:t>Work closely with colleagues in Development</a:t>
            </a:r>
          </a:p>
          <a:p>
            <a:pPr marL="0" indent="0">
              <a:buNone/>
            </a:pPr>
            <a:endParaRPr lang="en-US" dirty="0" smtClean="0"/>
          </a:p>
          <a:p>
            <a:r>
              <a:rPr lang="en-US" dirty="0" smtClean="0"/>
              <a:t>Realize that you may have to wait your turn, or approach another agency altogether</a:t>
            </a:r>
          </a:p>
          <a:p>
            <a:pPr marL="0" indent="0">
              <a:buNone/>
            </a:pPr>
            <a:endParaRPr lang="en-US" dirty="0" smtClean="0"/>
          </a:p>
          <a:p>
            <a:r>
              <a:rPr lang="en-US" dirty="0" smtClean="0"/>
              <a:t>Your funder’s priorities should be your priorities</a:t>
            </a:r>
          </a:p>
          <a:p>
            <a:pPr marL="0" indent="0">
              <a:buNone/>
            </a:pPr>
            <a:endParaRPr lang="en-US" dirty="0"/>
          </a:p>
          <a:p>
            <a:r>
              <a:rPr lang="en-US" dirty="0"/>
              <a:t>One approach: brainstorming with a scribe</a:t>
            </a:r>
          </a:p>
          <a:p>
            <a:pPr marL="0" indent="0">
              <a:buNone/>
            </a:pPr>
            <a:endParaRPr lang="en-US" dirty="0"/>
          </a:p>
          <a:p>
            <a:r>
              <a:rPr lang="en-US" dirty="0"/>
              <a:t>Allow a long window for developing the narrative</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302199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endParaRPr lang="en-US" dirty="0" smtClean="0"/>
          </a:p>
          <a:p>
            <a:endParaRPr lang="en-US" dirty="0" smtClean="0"/>
          </a:p>
          <a:p>
            <a:pPr marL="0" indent="0">
              <a:buNone/>
            </a:pPr>
            <a:r>
              <a:rPr lang="en-US" dirty="0" smtClean="0"/>
              <a:t>&lt;=	The deadline 		schedule for the NEH 	implementation grant</a:t>
            </a:r>
          </a:p>
          <a:p>
            <a:pPr marL="0" indent="0">
              <a:buNone/>
            </a:pPr>
            <a:endParaRPr lang="en-US" dirty="0" smtClean="0"/>
          </a:p>
          <a:p>
            <a:pPr marL="0" indent="0">
              <a:buNone/>
            </a:pPr>
            <a:r>
              <a:rPr lang="en-US" dirty="0" smtClean="0"/>
              <a:t>	Identify </a:t>
            </a:r>
            <a:r>
              <a:rPr lang="en-US" dirty="0"/>
              <a:t>stakeholders </a:t>
            </a:r>
            <a:r>
              <a:rPr lang="en-US" dirty="0" smtClean="0"/>
              <a:t>	and </a:t>
            </a:r>
            <a:r>
              <a:rPr lang="en-US" dirty="0"/>
              <a:t>build their review </a:t>
            </a:r>
            <a:r>
              <a:rPr lang="en-US" dirty="0" smtClean="0"/>
              <a:t>	into </a:t>
            </a:r>
            <a:r>
              <a:rPr lang="en-US" dirty="0"/>
              <a:t>the process</a:t>
            </a:r>
          </a:p>
          <a:p>
            <a:pPr marL="0" indent="0">
              <a:buNone/>
            </a:pPr>
            <a:r>
              <a:rPr lang="en-US" dirty="0" smtClean="0"/>
              <a:t> </a:t>
            </a:r>
            <a:endParaRPr lang="en-US" dirty="0"/>
          </a:p>
        </p:txBody>
      </p:sp>
      <p:sp>
        <p:nvSpPr>
          <p:cNvPr id="4" name="Picture Placeholder 3"/>
          <p:cNvSpPr>
            <a:spLocks noGrp="1"/>
          </p:cNvSpPr>
          <p:nvPr>
            <p:ph type="pic" sz="quarter" idx="13"/>
          </p:nvPr>
        </p:nvSpPr>
        <p:spPr>
          <a:xfrm>
            <a:off x="182880" y="322731"/>
            <a:ext cx="4354484" cy="5029200"/>
          </a:xfrm>
        </p:spPr>
      </p:sp>
      <p:sp>
        <p:nvSpPr>
          <p:cNvPr id="5" name="Text Placeholder 4"/>
          <p:cNvSpPr>
            <a:spLocks noGrp="1"/>
          </p:cNvSpPr>
          <p:nvPr>
            <p:ph type="body" sz="quarter" idx="14"/>
          </p:nvPr>
        </p:nvSpPr>
        <p:spPr/>
        <p:txBody>
          <a:bodyPr/>
          <a:lstStyle/>
          <a:p>
            <a:endParaRPr lang="en-US"/>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 y="322730"/>
            <a:ext cx="4393814"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5570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p:txBody>
          <a:bodyPr/>
          <a:lstStyle/>
          <a:p>
            <a:r>
              <a:rPr lang="en-US" dirty="0" smtClean="0"/>
              <a:t>Ask a trusted colleague for feedback/fresh pair of eyes</a:t>
            </a:r>
          </a:p>
          <a:p>
            <a:pPr marL="0" indent="0">
              <a:buNone/>
            </a:pPr>
            <a:endParaRPr lang="en-US" dirty="0" smtClean="0"/>
          </a:p>
          <a:p>
            <a:r>
              <a:rPr lang="en-US" dirty="0" smtClean="0"/>
              <a:t>Do your homework:</a:t>
            </a:r>
          </a:p>
          <a:p>
            <a:pPr marL="0" indent="0">
              <a:buNone/>
            </a:pPr>
            <a:endParaRPr lang="en-US" dirty="0" smtClean="0"/>
          </a:p>
          <a:p>
            <a:pPr lvl="1"/>
            <a:r>
              <a:rPr lang="en-US" dirty="0" smtClean="0"/>
              <a:t>Review successful grant proposals that did similar things</a:t>
            </a:r>
          </a:p>
          <a:p>
            <a:pPr marL="457200" lvl="1" indent="0">
              <a:buNone/>
            </a:pPr>
            <a:endParaRPr lang="en-US" dirty="0" smtClean="0"/>
          </a:p>
          <a:p>
            <a:pPr lvl="1"/>
            <a:r>
              <a:rPr lang="en-US" dirty="0" smtClean="0"/>
              <a:t>Read up, take workshops, learn how to walk the talk</a:t>
            </a:r>
          </a:p>
          <a:p>
            <a:pPr marL="457200" lvl="1" indent="0">
              <a:buNone/>
            </a:pPr>
            <a:endParaRPr lang="en-US" dirty="0" smtClean="0"/>
          </a:p>
          <a:p>
            <a:pPr lvl="1"/>
            <a:r>
              <a:rPr lang="en-US" dirty="0" smtClean="0"/>
              <a:t>Review standards, get policy framework in place</a:t>
            </a:r>
          </a:p>
          <a:p>
            <a:pPr marL="0" indent="0">
              <a:buNone/>
            </a:pPr>
            <a:endParaRPr lang="en-US" dirty="0" smtClean="0"/>
          </a:p>
          <a:p>
            <a:pPr marL="0" indent="0">
              <a:buNone/>
            </a:pPr>
            <a:endParaRPr lang="en-US" dirty="0" smtClean="0"/>
          </a:p>
          <a:p>
            <a:r>
              <a:rPr lang="en-US" dirty="0" smtClean="0"/>
              <a:t>Request preliminary feedback from the potential funder</a:t>
            </a:r>
            <a:endParaRPr lang="en-US" dirty="0"/>
          </a:p>
        </p:txBody>
      </p:sp>
    </p:spTree>
    <p:extLst>
      <p:ext uri="{BB962C8B-B14F-4D97-AF65-F5344CB8AC3E}">
        <p14:creationId xmlns:p14="http://schemas.microsoft.com/office/powerpoint/2010/main" val="19319432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smtClean="0"/>
              <a:t>Grant management</a:t>
            </a:r>
            <a:endParaRPr lang="en-US" dirty="0"/>
          </a:p>
        </p:txBody>
      </p:sp>
      <p:sp>
        <p:nvSpPr>
          <p:cNvPr id="3" name="Text Placeholder 2"/>
          <p:cNvSpPr>
            <a:spLocks noGrp="1"/>
          </p:cNvSpPr>
          <p:nvPr>
            <p:ph type="body" sz="quarter" idx="11"/>
          </p:nvPr>
        </p:nvSpPr>
        <p:spPr/>
        <p:txBody>
          <a:bodyPr/>
          <a:lstStyle/>
          <a:p>
            <a:endParaRPr lang="en-US" dirty="0" smtClean="0"/>
          </a:p>
          <a:p>
            <a:r>
              <a:rPr lang="en-US" dirty="0" smtClean="0"/>
              <a:t>Follow your work plan as closely as possible</a:t>
            </a:r>
          </a:p>
          <a:p>
            <a:pPr marL="0" indent="0">
              <a:buNone/>
            </a:pPr>
            <a:endParaRPr lang="en-US" dirty="0" smtClean="0"/>
          </a:p>
          <a:p>
            <a:r>
              <a:rPr lang="en-US" dirty="0" smtClean="0"/>
              <a:t>Factor in contingency for unforeseen circumstances</a:t>
            </a:r>
          </a:p>
          <a:p>
            <a:pPr marL="0" indent="0">
              <a:buNone/>
            </a:pPr>
            <a:endParaRPr lang="en-US" dirty="0" smtClean="0"/>
          </a:p>
          <a:p>
            <a:r>
              <a:rPr lang="en-US" dirty="0" smtClean="0"/>
              <a:t>Take note when interim and final reports are due</a:t>
            </a:r>
          </a:p>
          <a:p>
            <a:pPr marL="0" indent="0">
              <a:buNone/>
            </a:pPr>
            <a:endParaRPr lang="en-US" dirty="0" smtClean="0"/>
          </a:p>
          <a:p>
            <a:r>
              <a:rPr lang="en-US" dirty="0" smtClean="0"/>
              <a:t>Know the terms and conditions of the grant, as well as process of changing them</a:t>
            </a:r>
          </a:p>
          <a:p>
            <a:pPr marL="0" indent="0">
              <a:buNone/>
            </a:pPr>
            <a:endParaRPr lang="en-US" dirty="0" smtClean="0"/>
          </a:p>
          <a:p>
            <a:r>
              <a:rPr lang="en-US" dirty="0" smtClean="0"/>
              <a:t>If there is a matching component, see what your Finance department needs for documentation</a:t>
            </a:r>
          </a:p>
          <a:p>
            <a:endParaRPr lang="en-US" dirty="0"/>
          </a:p>
        </p:txBody>
      </p:sp>
    </p:spTree>
    <p:extLst>
      <p:ext uri="{BB962C8B-B14F-4D97-AF65-F5344CB8AC3E}">
        <p14:creationId xmlns:p14="http://schemas.microsoft.com/office/powerpoint/2010/main" val="4123762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1416890" y="1430713"/>
            <a:ext cx="6372787" cy="4480560"/>
          </a:xfrm>
        </p:spPr>
      </p:sp>
      <p:sp>
        <p:nvSpPr>
          <p:cNvPr id="3" name="Text Placeholder 2"/>
          <p:cNvSpPr>
            <a:spLocks noGrp="1"/>
          </p:cNvSpPr>
          <p:nvPr>
            <p:ph type="body" sz="quarter" idx="16"/>
          </p:nvPr>
        </p:nvSpPr>
        <p:spPr/>
        <p:txBody>
          <a:bodyPr/>
          <a:lstStyle/>
          <a:p>
            <a:r>
              <a:rPr lang="en-US" dirty="0"/>
              <a:t>Question from the user survey distributed in March 2015</a:t>
            </a:r>
          </a:p>
          <a:p>
            <a:endParaRPr lang="en-US" dirty="0"/>
          </a:p>
        </p:txBody>
      </p:sp>
      <p:sp>
        <p:nvSpPr>
          <p:cNvPr id="4" name="Text Placeholder 3"/>
          <p:cNvSpPr>
            <a:spLocks noGrp="1"/>
          </p:cNvSpPr>
          <p:nvPr>
            <p:ph type="body" sz="quarter" idx="14"/>
          </p:nvPr>
        </p:nvSpPr>
        <p:spPr/>
        <p:txBody>
          <a:bodyPr/>
          <a:lstStyle/>
          <a:p>
            <a:r>
              <a:rPr lang="en-US" dirty="0" smtClean="0"/>
              <a:t>User survey</a:t>
            </a:r>
            <a:endParaRPr lang="en-US" dirty="0"/>
          </a:p>
        </p:txBody>
      </p:sp>
      <p:pic>
        <p:nvPicPr>
          <p:cNvPr id="5" name="Picture 2" descr="C:\Users\susana\Downloads\Chart_Q2_15040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16891" y="1430713"/>
            <a:ext cx="6372787" cy="448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081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a:p>
        </p:txBody>
      </p:sp>
      <p:sp>
        <p:nvSpPr>
          <p:cNvPr id="4" name="Text Placeholder 3"/>
          <p:cNvSpPr>
            <a:spLocks noGrp="1"/>
          </p:cNvSpPr>
          <p:nvPr>
            <p:ph type="body" sz="quarter" idx="14"/>
          </p:nvPr>
        </p:nvSpPr>
        <p:spPr/>
        <p:txBody>
          <a:bodyPr/>
          <a:lstStyle/>
          <a:p>
            <a:r>
              <a:rPr lang="en-US" dirty="0"/>
              <a:t>Question from the user survey distributed in March 2015</a:t>
            </a:r>
          </a:p>
          <a:p>
            <a:endParaRPr lang="en-US" dirty="0"/>
          </a:p>
        </p:txBody>
      </p:sp>
      <p:pic>
        <p:nvPicPr>
          <p:cNvPr id="5" name="Picture 2" descr="C:\Users\susana\Downloads\Chart_Q6_150403.png"/>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15037" b="1503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7770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t>Thank you</a:t>
            </a:r>
          </a:p>
          <a:p>
            <a:endParaRPr lang="en-US" sz="2000" dirty="0"/>
          </a:p>
          <a:p>
            <a:endParaRPr lang="en-US" sz="2000" dirty="0" smtClean="0"/>
          </a:p>
          <a:p>
            <a:r>
              <a:rPr lang="en-US" sz="2000" dirty="0" smtClean="0"/>
              <a:t>Questions? </a:t>
            </a:r>
          </a:p>
          <a:p>
            <a:endParaRPr lang="en-US" sz="2000" dirty="0" smtClean="0">
              <a:effectLst>
                <a:outerShdw blurRad="38100" dist="38100" dir="2700000" algn="tl">
                  <a:srgbClr val="000000">
                    <a:alpha val="43137"/>
                  </a:srgbClr>
                </a:outerShdw>
              </a:effectLst>
            </a:endParaRPr>
          </a:p>
          <a:p>
            <a:r>
              <a:rPr lang="en-US" sz="2000" dirty="0" smtClean="0">
                <a:effectLst>
                  <a:outerShdw blurRad="38100" dist="38100" dir="2700000" algn="tl">
                    <a:srgbClr val="000000">
                      <a:alpha val="43137"/>
                    </a:srgbClr>
                  </a:outerShdw>
                </a:effectLst>
              </a:rPr>
              <a:t>skanderson@philamuseum.org</a:t>
            </a:r>
          </a:p>
          <a:p>
            <a:endParaRPr lang="en-US" sz="2000" dirty="0" smtClean="0"/>
          </a:p>
          <a:p>
            <a:r>
              <a:rPr lang="en-US" sz="2000" dirty="0" smtClean="0"/>
              <a:t>(215) 684-7659</a:t>
            </a:r>
            <a:endParaRPr lang="en-US" sz="2000" dirty="0"/>
          </a:p>
        </p:txBody>
      </p:sp>
    </p:spTree>
    <p:extLst>
      <p:ext uri="{BB962C8B-B14F-4D97-AF65-F5344CB8AC3E}">
        <p14:creationId xmlns:p14="http://schemas.microsoft.com/office/powerpoint/2010/main" val="268623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endParaRPr lang="en-US"/>
          </a:p>
        </p:txBody>
      </p:sp>
      <p:sp>
        <p:nvSpPr>
          <p:cNvPr id="5" name="Text Placeholder 4"/>
          <p:cNvSpPr>
            <a:spLocks noGrp="1"/>
          </p:cNvSpPr>
          <p:nvPr>
            <p:ph type="body" sz="quarter" idx="11"/>
          </p:nvPr>
        </p:nvSpPr>
        <p:spPr/>
        <p:txBody>
          <a:bodyPr/>
          <a:lstStyle/>
          <a:p>
            <a:pPr marL="0" indent="0">
              <a:buNone/>
            </a:pPr>
            <a:endParaRPr lang="en-US" b="1" dirty="0" smtClean="0"/>
          </a:p>
          <a:p>
            <a:pPr marL="0" indent="0">
              <a:buNone/>
            </a:pPr>
            <a:r>
              <a:rPr lang="en-US" b="1" dirty="0" smtClean="0"/>
              <a:t>Session S-15 will include:</a:t>
            </a:r>
          </a:p>
          <a:p>
            <a:pPr marL="0" indent="0">
              <a:buNone/>
            </a:pPr>
            <a:endParaRPr lang="en-US" b="1" dirty="0" smtClean="0"/>
          </a:p>
          <a:p>
            <a:pPr marL="0" indent="0">
              <a:buNone/>
            </a:pPr>
            <a:endParaRPr lang="en-US" dirty="0" smtClean="0"/>
          </a:p>
          <a:p>
            <a:r>
              <a:rPr lang="en-US" dirty="0" smtClean="0"/>
              <a:t>Brief presentations covering different aspects of project</a:t>
            </a:r>
          </a:p>
          <a:p>
            <a:pPr marL="0" indent="0">
              <a:buNone/>
            </a:pPr>
            <a:endParaRPr lang="en-US" dirty="0" smtClean="0"/>
          </a:p>
          <a:p>
            <a:r>
              <a:rPr lang="en-US" dirty="0" smtClean="0"/>
              <a:t>Panel discussion about shared issues</a:t>
            </a:r>
          </a:p>
          <a:p>
            <a:pPr marL="0" indent="0">
              <a:buNone/>
            </a:pPr>
            <a:endParaRPr lang="en-US" dirty="0" smtClean="0"/>
          </a:p>
          <a:p>
            <a:r>
              <a:rPr lang="en-US" dirty="0" smtClean="0"/>
              <a:t>Question and answer period</a:t>
            </a:r>
            <a:endParaRPr lang="en-US" dirty="0"/>
          </a:p>
        </p:txBody>
      </p:sp>
    </p:spTree>
    <p:extLst>
      <p:ext uri="{BB962C8B-B14F-4D97-AF65-F5344CB8AC3E}">
        <p14:creationId xmlns:p14="http://schemas.microsoft.com/office/powerpoint/2010/main" val="3798087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endParaRPr lang="en-US"/>
          </a:p>
        </p:txBody>
      </p:sp>
      <p:sp>
        <p:nvSpPr>
          <p:cNvPr id="6" name="Text Placeholder 5"/>
          <p:cNvSpPr>
            <a:spLocks noGrp="1"/>
          </p:cNvSpPr>
          <p:nvPr>
            <p:ph type="body" sz="quarter" idx="11"/>
          </p:nvPr>
        </p:nvSpPr>
        <p:spPr>
          <a:xfrm>
            <a:off x="4537364" y="1169894"/>
            <a:ext cx="4606635" cy="4435421"/>
          </a:xfrm>
        </p:spPr>
        <p:txBody>
          <a:bodyPr/>
          <a:lstStyle/>
          <a:p>
            <a:endParaRPr lang="en-US" sz="1800" dirty="0" smtClean="0"/>
          </a:p>
          <a:p>
            <a:r>
              <a:rPr lang="en-US" sz="1600" dirty="0" smtClean="0"/>
              <a:t>The idea for the Portal came in 2012</a:t>
            </a:r>
          </a:p>
          <a:p>
            <a:pPr marL="0" indent="0">
              <a:buNone/>
            </a:pPr>
            <a:endParaRPr lang="en-US" sz="1600" dirty="0" smtClean="0"/>
          </a:p>
          <a:p>
            <a:r>
              <a:rPr lang="en-US" sz="1600" dirty="0" smtClean="0"/>
              <a:t>Applied to NEH in 2013</a:t>
            </a:r>
            <a:r>
              <a:rPr lang="en-US" sz="1600" dirty="0"/>
              <a:t> </a:t>
            </a:r>
            <a:r>
              <a:rPr lang="en-US" sz="1600" dirty="0" smtClean="0"/>
              <a:t>as part of the Humanities Collections and Reference Resources “Foundations” program</a:t>
            </a:r>
          </a:p>
          <a:p>
            <a:pPr marL="0" indent="0">
              <a:buNone/>
            </a:pPr>
            <a:endParaRPr lang="en-US" sz="1600" dirty="0" smtClean="0"/>
          </a:p>
          <a:p>
            <a:r>
              <a:rPr lang="en-US" sz="1600" dirty="0" smtClean="0"/>
              <a:t>Received funding in 2014</a:t>
            </a:r>
          </a:p>
          <a:p>
            <a:pPr marL="0" indent="0">
              <a:buNone/>
            </a:pPr>
            <a:endParaRPr lang="en-US" sz="1600" dirty="0"/>
          </a:p>
          <a:p>
            <a:r>
              <a:rPr lang="en-US" sz="1600" dirty="0" smtClean="0"/>
              <a:t>Most of the project activities happened in 2015</a:t>
            </a:r>
          </a:p>
          <a:p>
            <a:pPr marL="0" indent="0">
              <a:buNone/>
            </a:pPr>
            <a:endParaRPr lang="en-US" sz="1600" dirty="0"/>
          </a:p>
          <a:p>
            <a:r>
              <a:rPr lang="en-US" sz="1600" dirty="0" smtClean="0"/>
              <a:t>White Paper submitted on March 31, 2016</a:t>
            </a:r>
          </a:p>
        </p:txBody>
      </p:sp>
      <p:sp>
        <p:nvSpPr>
          <p:cNvPr id="8" name="Text Placeholder 7"/>
          <p:cNvSpPr>
            <a:spLocks noGrp="1"/>
          </p:cNvSpPr>
          <p:nvPr>
            <p:ph type="body" sz="quarter" idx="14"/>
          </p:nvPr>
        </p:nvSpPr>
        <p:spPr/>
        <p:txBody>
          <a:bodyPr/>
          <a:lstStyle/>
          <a:p>
            <a:r>
              <a:rPr lang="en-US" dirty="0"/>
              <a:t>Denise </a:t>
            </a:r>
            <a:r>
              <a:rPr lang="en-US" dirty="0" err="1"/>
              <a:t>Bellon</a:t>
            </a:r>
            <a:r>
              <a:rPr lang="en-US" dirty="0"/>
              <a:t> (French, 1902-1999),  Marcel Duchamp opening the door to his Paris studio, 1938</a:t>
            </a:r>
          </a:p>
        </p:txBody>
      </p:sp>
      <p:pic>
        <p:nvPicPr>
          <p:cNvPr id="9" name="Picture Placeholder 7"/>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201706" y="1277470"/>
            <a:ext cx="4469686" cy="3657600"/>
          </a:xfrm>
        </p:spPr>
      </p:pic>
    </p:spTree>
    <p:extLst>
      <p:ext uri="{BB962C8B-B14F-4D97-AF65-F5344CB8AC3E}">
        <p14:creationId xmlns:p14="http://schemas.microsoft.com/office/powerpoint/2010/main" val="3194737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1"/>
          </p:nvPr>
        </p:nvSpPr>
        <p:spPr>
          <a:xfrm>
            <a:off x="4537364" y="1469877"/>
            <a:ext cx="4606635" cy="3580687"/>
          </a:xfrm>
        </p:spPr>
        <p:txBody>
          <a:bodyPr/>
          <a:lstStyle/>
          <a:p>
            <a:r>
              <a:rPr lang="en-US" sz="2000" dirty="0"/>
              <a:t>This project builds on previous efforts of Anne </a:t>
            </a:r>
            <a:r>
              <a:rPr lang="en-US" sz="2000" dirty="0" err="1"/>
              <a:t>d’Harnoncourt</a:t>
            </a:r>
            <a:r>
              <a:rPr lang="en-US" sz="2000" dirty="0"/>
              <a:t> and the Twentieth Century Art Department</a:t>
            </a:r>
          </a:p>
          <a:p>
            <a:pPr marL="0" indent="0">
              <a:buNone/>
            </a:pPr>
            <a:endParaRPr lang="en-US" sz="2000" dirty="0"/>
          </a:p>
          <a:p>
            <a:r>
              <a:rPr lang="en-US" sz="2000" dirty="0"/>
              <a:t>The Museum Archives holds several collections related to Marcel Duchamp, making us a leader in this area of scholarship</a:t>
            </a:r>
          </a:p>
          <a:p>
            <a:pPr marL="0" indent="0">
              <a:buNone/>
            </a:pPr>
            <a:endParaRPr lang="en-US" sz="2000" dirty="0"/>
          </a:p>
        </p:txBody>
      </p:sp>
      <p:sp>
        <p:nvSpPr>
          <p:cNvPr id="4" name="Picture Placeholder 3"/>
          <p:cNvSpPr>
            <a:spLocks noGrp="1"/>
          </p:cNvSpPr>
          <p:nvPr>
            <p:ph type="pic" sz="quarter" idx="13"/>
          </p:nvPr>
        </p:nvSpPr>
        <p:spPr>
          <a:xfrm>
            <a:off x="182880" y="1345109"/>
            <a:ext cx="4354484" cy="3264291"/>
          </a:xfrm>
        </p:spPr>
      </p:sp>
      <p:sp>
        <p:nvSpPr>
          <p:cNvPr id="5" name="Text Placeholder 4"/>
          <p:cNvSpPr>
            <a:spLocks noGrp="1"/>
          </p:cNvSpPr>
          <p:nvPr>
            <p:ph type="body" sz="quarter" idx="14"/>
          </p:nvPr>
        </p:nvSpPr>
        <p:spPr/>
        <p:txBody>
          <a:bodyPr/>
          <a:lstStyle/>
          <a:p>
            <a:r>
              <a:rPr lang="en-US" dirty="0"/>
              <a:t>Anne </a:t>
            </a:r>
            <a:r>
              <a:rPr lang="en-US" dirty="0" err="1"/>
              <a:t>d’Harnoncourt</a:t>
            </a:r>
            <a:r>
              <a:rPr lang="en-US" dirty="0"/>
              <a:t> with </a:t>
            </a:r>
            <a:r>
              <a:rPr lang="en-US" i="1" dirty="0"/>
              <a:t>The Bride Stripped Bare by Her Bachelors, Even (The Large Glass), </a:t>
            </a:r>
            <a:r>
              <a:rPr lang="en-US" dirty="0"/>
              <a:t>1915-1923 by Marcel Duchamp, 1973.</a:t>
            </a:r>
            <a:endParaRPr lang="en-US" i="1" dirty="0"/>
          </a:p>
          <a:p>
            <a:endParaRPr lang="en-US" dirty="0"/>
          </a:p>
        </p:txBody>
      </p:sp>
      <p:pic>
        <p:nvPicPr>
          <p:cNvPr id="6" name="Picture Placeholder 7"/>
          <p:cNvPicPr>
            <a:picLocks noChangeAspect="1"/>
          </p:cNvPicPr>
          <p:nvPr/>
        </p:nvPicPr>
        <p:blipFill>
          <a:blip r:embed="rId3">
            <a:extLst>
              <a:ext uri="{28A0092B-C50C-407E-A947-70E740481C1C}">
                <a14:useLocalDpi xmlns:a14="http://schemas.microsoft.com/office/drawing/2010/main" val="0"/>
              </a:ext>
            </a:extLst>
          </a:blip>
          <a:srcRect l="7912" r="7912"/>
          <a:stretch>
            <a:fillRect/>
          </a:stretch>
        </p:blipFill>
        <p:spPr>
          <a:xfrm>
            <a:off x="182880" y="1345110"/>
            <a:ext cx="4354484" cy="3546302"/>
          </a:xfrm>
          <a:prstGeom prst="rect">
            <a:avLst/>
          </a:prstGeom>
          <a:solidFill>
            <a:schemeClr val="bg1">
              <a:lumMod val="75000"/>
            </a:schemeClr>
          </a:solidFill>
        </p:spPr>
      </p:pic>
    </p:spTree>
    <p:extLst>
      <p:ext uri="{BB962C8B-B14F-4D97-AF65-F5344CB8AC3E}">
        <p14:creationId xmlns:p14="http://schemas.microsoft.com/office/powerpoint/2010/main" val="2960479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272472" y="420628"/>
            <a:ext cx="8686800" cy="4886325"/>
          </a:xfrm>
        </p:spPr>
      </p:sp>
      <p:sp>
        <p:nvSpPr>
          <p:cNvPr id="3" name="Text Placeholder 2"/>
          <p:cNvSpPr>
            <a:spLocks noGrp="1"/>
          </p:cNvSpPr>
          <p:nvPr>
            <p:ph type="body" sz="quarter" idx="10"/>
          </p:nvPr>
        </p:nvSpPr>
        <p:spPr/>
        <p:txBody>
          <a:bodyPr/>
          <a:lstStyle/>
          <a:p>
            <a:endParaRPr lang="en-US"/>
          </a:p>
        </p:txBody>
      </p:sp>
      <p:sp>
        <p:nvSpPr>
          <p:cNvPr id="4" name="Text Placeholder 3"/>
          <p:cNvSpPr>
            <a:spLocks noGrp="1"/>
          </p:cNvSpPr>
          <p:nvPr>
            <p:ph type="body" sz="quarter" idx="14"/>
          </p:nvPr>
        </p:nvSpPr>
        <p:spPr/>
        <p:txBody>
          <a:bodyPr/>
          <a:lstStyle/>
          <a:p>
            <a:endParaRPr 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472" y="420628"/>
            <a:ext cx="8686800" cy="488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105871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182879" y="605117"/>
            <a:ext cx="8776393" cy="4491317"/>
          </a:xfrm>
        </p:spPr>
      </p:sp>
      <p:sp>
        <p:nvSpPr>
          <p:cNvPr id="6" name="Text Placeholder 5"/>
          <p:cNvSpPr>
            <a:spLocks noGrp="1"/>
          </p:cNvSpPr>
          <p:nvPr>
            <p:ph type="body" sz="quarter" idx="10"/>
          </p:nvPr>
        </p:nvSpPr>
        <p:spPr/>
        <p:txBody>
          <a:bodyPr/>
          <a:lstStyle/>
          <a:p>
            <a:endParaRPr lang="en-US"/>
          </a:p>
        </p:txBody>
      </p:sp>
      <p:sp>
        <p:nvSpPr>
          <p:cNvPr id="8" name="Text Placeholder 7"/>
          <p:cNvSpPr>
            <a:spLocks noGrp="1"/>
          </p:cNvSpPr>
          <p:nvPr>
            <p:ph type="body" sz="quarter" idx="14"/>
          </p:nvPr>
        </p:nvSpPr>
        <p:spPr/>
        <p:txBody>
          <a:bodyPr/>
          <a:lstStyle/>
          <a:p>
            <a:r>
              <a:rPr lang="en-US" dirty="0"/>
              <a:t>Centre Georges Pompidou</a:t>
            </a:r>
          </a:p>
          <a:p>
            <a:endParaRPr lang="en-US" dirty="0"/>
          </a:p>
        </p:txBody>
      </p:sp>
      <p:pic>
        <p:nvPicPr>
          <p:cNvPr id="9" name="Picture 2" descr="http://c299813.r13.cf1.rackcdn.com/Pompidou_1342521503_org.jpg"/>
          <p:cNvPicPr>
            <a:picLocks noChangeAspect="1" noChangeArrowheads="1"/>
          </p:cNvPicPr>
          <p:nvPr/>
        </p:nvPicPr>
        <p:blipFill>
          <a:blip r:embed="rId3">
            <a:extLst>
              <a:ext uri="{28A0092B-C50C-407E-A947-70E740481C1C}">
                <a14:useLocalDpi xmlns:a14="http://schemas.microsoft.com/office/drawing/2010/main" val="0"/>
              </a:ext>
            </a:extLst>
          </a:blip>
          <a:srcRect t="23063" b="23063"/>
          <a:stretch>
            <a:fillRect/>
          </a:stretch>
        </p:blipFill>
        <p:spPr bwMode="auto">
          <a:xfrm>
            <a:off x="182879" y="605118"/>
            <a:ext cx="8776393" cy="4491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6644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endParaRPr lang="en-US"/>
          </a:p>
        </p:txBody>
      </p:sp>
      <p:sp>
        <p:nvSpPr>
          <p:cNvPr id="4" name="Text Placeholder 3"/>
          <p:cNvSpPr>
            <a:spLocks noGrp="1"/>
          </p:cNvSpPr>
          <p:nvPr>
            <p:ph type="body" sz="quarter" idx="14"/>
          </p:nvPr>
        </p:nvSpPr>
        <p:spPr/>
        <p:txBody>
          <a:bodyPr/>
          <a:lstStyle/>
          <a:p>
            <a:r>
              <a:rPr lang="en-US" dirty="0"/>
              <a:t>Christiana </a:t>
            </a:r>
            <a:r>
              <a:rPr lang="en-US" dirty="0" err="1" smtClean="0"/>
              <a:t>Dobryznski</a:t>
            </a:r>
            <a:r>
              <a:rPr lang="en-US" dirty="0" smtClean="0"/>
              <a:t>-Grippe and </a:t>
            </a:r>
            <a:r>
              <a:rPr lang="en-US" dirty="0"/>
              <a:t>Matthew </a:t>
            </a:r>
            <a:r>
              <a:rPr lang="en-US" dirty="0" smtClean="0"/>
              <a:t>Affron examining </a:t>
            </a:r>
            <a:r>
              <a:rPr lang="en-US" dirty="0"/>
              <a:t>Duchamp-related collections at the </a:t>
            </a:r>
            <a:r>
              <a:rPr lang="en-US" dirty="0" err="1"/>
              <a:t>Bibliotheque</a:t>
            </a:r>
            <a:r>
              <a:rPr lang="en-US" dirty="0"/>
              <a:t> Kandinsky</a:t>
            </a:r>
          </a:p>
          <a:p>
            <a:endParaRPr lang="en-US" dirty="0"/>
          </a:p>
        </p:txBody>
      </p:sp>
      <p:sp>
        <p:nvSpPr>
          <p:cNvPr id="6" name="Picture Placeholder 5"/>
          <p:cNvSpPr>
            <a:spLocks noGrp="1"/>
          </p:cNvSpPr>
          <p:nvPr>
            <p:ph type="pic" sz="quarter" idx="13"/>
          </p:nvPr>
        </p:nvSpPr>
        <p:spPr>
          <a:xfrm>
            <a:off x="182879" y="1070385"/>
            <a:ext cx="8776393" cy="3510102"/>
          </a:xfrm>
        </p:spPr>
      </p:sp>
      <p:pic>
        <p:nvPicPr>
          <p:cNvPr id="7" name="Picture Placeholder 3"/>
          <p:cNvPicPr>
            <a:picLocks noChangeAspect="1"/>
          </p:cNvPicPr>
          <p:nvPr/>
        </p:nvPicPr>
        <p:blipFill>
          <a:blip r:embed="rId3">
            <a:extLst>
              <a:ext uri="{28A0092B-C50C-407E-A947-70E740481C1C}">
                <a14:useLocalDpi xmlns:a14="http://schemas.microsoft.com/office/drawing/2010/main" val="0"/>
              </a:ext>
            </a:extLst>
          </a:blip>
          <a:srcRect t="23063" b="23063"/>
          <a:stretch>
            <a:fillRect/>
          </a:stretch>
        </p:blipFill>
        <p:spPr>
          <a:xfrm>
            <a:off x="182879" y="1070385"/>
            <a:ext cx="8686800" cy="3510102"/>
          </a:xfrm>
          <a:prstGeom prst="rect">
            <a:avLst/>
          </a:prstGeom>
          <a:solidFill>
            <a:schemeClr val="bg1">
              <a:lumMod val="75000"/>
            </a:schemeClr>
          </a:solidFill>
        </p:spPr>
      </p:pic>
    </p:spTree>
    <p:extLst>
      <p:ext uri="{BB962C8B-B14F-4D97-AF65-F5344CB8AC3E}">
        <p14:creationId xmlns:p14="http://schemas.microsoft.com/office/powerpoint/2010/main" val="24915034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ext Placeholder 2"/>
          <p:cNvSpPr>
            <a:spLocks noGrp="1"/>
          </p:cNvSpPr>
          <p:nvPr>
            <p:ph type="body" sz="quarter" idx="14"/>
          </p:nvPr>
        </p:nvSpPr>
        <p:spPr/>
        <p:txBody>
          <a:bodyPr/>
          <a:lstStyle/>
          <a:p>
            <a:r>
              <a:rPr lang="en-US" dirty="0"/>
              <a:t>Left: project staff meet with Perrine Renaud and Bruno </a:t>
            </a:r>
            <a:r>
              <a:rPr lang="en-US" dirty="0" err="1"/>
              <a:t>Gonthier</a:t>
            </a:r>
            <a:r>
              <a:rPr lang="en-US" dirty="0"/>
              <a:t>. 		          Right: home page for the Andre Breton research website</a:t>
            </a:r>
          </a:p>
          <a:p>
            <a:endParaRPr lang="en-US" dirty="0"/>
          </a:p>
        </p:txBody>
      </p:sp>
      <p:pic>
        <p:nvPicPr>
          <p:cNvPr id="6" name="Picture Placeholder 11"/>
          <p:cNvPicPr>
            <a:picLocks noGrp="1" noChangeAspect="1"/>
          </p:cNvPicPr>
          <p:nvPr>
            <p:ph type="pic" sz="quarter" idx="13"/>
          </p:nvPr>
        </p:nvPicPr>
        <p:blipFill>
          <a:blip r:embed="rId3">
            <a:extLst>
              <a:ext uri="{28A0092B-C50C-407E-A947-70E740481C1C}">
                <a14:useLocalDpi xmlns:a14="http://schemas.microsoft.com/office/drawing/2010/main" val="0"/>
              </a:ext>
            </a:extLst>
          </a:blip>
          <a:stretch>
            <a:fillRect/>
          </a:stretch>
        </p:blipFill>
        <p:spPr>
          <a:xfrm>
            <a:off x="0" y="1255956"/>
            <a:ext cx="4511040" cy="3383280"/>
          </a:xfrm>
        </p:spPr>
      </p:pic>
      <p:sp>
        <p:nvSpPr>
          <p:cNvPr id="10" name="Picture Placeholder 9"/>
          <p:cNvSpPr>
            <a:spLocks noGrp="1"/>
          </p:cNvSpPr>
          <p:nvPr>
            <p:ph type="pic" sz="quarter" idx="15"/>
          </p:nvPr>
        </p:nvSpPr>
        <p:spPr>
          <a:xfrm>
            <a:off x="4604788" y="1444215"/>
            <a:ext cx="4354484" cy="3060550"/>
          </a:xfrm>
        </p:spPr>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6898" y="1255956"/>
            <a:ext cx="4657102" cy="3383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10316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a:xfrm>
            <a:off x="336178" y="182880"/>
            <a:ext cx="8503920" cy="5258877"/>
          </a:xfrm>
        </p:spPr>
      </p:sp>
      <p:sp>
        <p:nvSpPr>
          <p:cNvPr id="3" name="Text Placeholder 2"/>
          <p:cNvSpPr>
            <a:spLocks noGrp="1"/>
          </p:cNvSpPr>
          <p:nvPr>
            <p:ph type="body" sz="quarter" idx="10"/>
          </p:nvPr>
        </p:nvSpPr>
        <p:spPr/>
        <p:txBody>
          <a:bodyPr/>
          <a:lstStyle/>
          <a:p>
            <a:endParaRPr lang="en-US"/>
          </a:p>
        </p:txBody>
      </p:sp>
      <p:sp>
        <p:nvSpPr>
          <p:cNvPr id="4" name="Text Placeholder 3"/>
          <p:cNvSpPr>
            <a:spLocks noGrp="1"/>
          </p:cNvSpPr>
          <p:nvPr>
            <p:ph type="body" sz="quarter" idx="14"/>
          </p:nvPr>
        </p:nvSpPr>
        <p:spPr/>
        <p:txBody>
          <a:bodyPr/>
          <a:lstStyle/>
          <a:p>
            <a:r>
              <a:rPr lang="en-US" dirty="0" smtClean="0"/>
              <a:t>           Duchamp Research Portal Advisory Board Meeting, May 27, 2015</a:t>
            </a:r>
            <a:endParaRPr lang="en-US" dirty="0"/>
          </a:p>
        </p:txBody>
      </p:sp>
      <p:pic>
        <p:nvPicPr>
          <p:cNvPr id="4098" name="Picture 2" descr="C:\Users\susana\AppData\Local\Microsoft\Windows\Temporary Internet Files\Content.Outlook\OC5Y69BO\2015_05_29_TT06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177" y="174147"/>
            <a:ext cx="8503920" cy="543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8317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Slides_Template_4x3_2015051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Department xmlns="b21e8d6f-1728-472b-87ba-ef10a057a7e2">7</Department>
    <Description0 xmlns="b21e8d6f-1728-472b-87ba-ef10a057a7e2">PowerPoint slides, 4:3 ratio. [EGD 7466]</Description0>
    <Category xmlns="b21e8d6f-1728-472b-87ba-ef10a057a7e2">General</Category>
    <Type_x0020_of_x0020_Document xmlns="b21e8d6f-1728-472b-87ba-ef10a057a7e2">Template</Type_x0020_of_x0020_Document>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C4CBA9491D394796E2BE8E0A17D170" ma:contentTypeVersion="8" ma:contentTypeDescription="Create a new document." ma:contentTypeScope="" ma:versionID="7301a351c02fac35f6309e2c2e67d519">
  <xsd:schema xmlns:xsd="http://www.w3.org/2001/XMLSchema" xmlns:xs="http://www.w3.org/2001/XMLSchema" xmlns:p="http://schemas.microsoft.com/office/2006/metadata/properties" xmlns:ns2="b21e8d6f-1728-472b-87ba-ef10a057a7e2" xmlns:ns3="96586719-0a0d-48ef-96bc-754f58138120" targetNamespace="http://schemas.microsoft.com/office/2006/metadata/properties" ma:root="true" ma:fieldsID="c926a972e2a9d158661714b77b5f4a12" ns2:_="" ns3:_="">
    <xsd:import namespace="b21e8d6f-1728-472b-87ba-ef10a057a7e2"/>
    <xsd:import namespace="96586719-0a0d-48ef-96bc-754f58138120"/>
    <xsd:element name="properties">
      <xsd:complexType>
        <xsd:sequence>
          <xsd:element name="documentManagement">
            <xsd:complexType>
              <xsd:all>
                <xsd:element ref="ns2:Type_x0020_of_x0020_Document"/>
                <xsd:element ref="ns2:Department"/>
                <xsd:element ref="ns2:Description0" minOccurs="0"/>
                <xsd:element ref="ns2:Category"/>
                <xsd:element ref="ns3:SharedWithUsers" minOccurs="0"/>
                <xsd:element ref="ns3:SharingHintHash"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1e8d6f-1728-472b-87ba-ef10a057a7e2" elementFormDefault="qualified">
    <xsd:import namespace="http://schemas.microsoft.com/office/2006/documentManagement/types"/>
    <xsd:import namespace="http://schemas.microsoft.com/office/infopath/2007/PartnerControls"/>
    <xsd:element name="Type_x0020_of_x0020_Document" ma:index="8" ma:displayName="Type of Document" ma:format="Dropdown" ma:internalName="Type_x0020_of_x0020_Document">
      <xsd:simpleType>
        <xsd:restriction base="dms:Choice">
          <xsd:enumeration value="Form"/>
          <xsd:enumeration value="Template"/>
          <xsd:enumeration value="Policy"/>
          <xsd:enumeration value="Guideline"/>
        </xsd:restriction>
      </xsd:simpleType>
    </xsd:element>
    <xsd:element name="Department" ma:index="9" ma:displayName="Department" ma:list="{900840d9-fb46-4148-b592-7e005d02a02e}" ma:internalName="Department" ma:showField="Title">
      <xsd:simpleType>
        <xsd:restriction base="dms:Lookup"/>
      </xsd:simpleType>
    </xsd:element>
    <xsd:element name="Description0" ma:index="10" nillable="true" ma:displayName="Description" ma:internalName="Description0">
      <xsd:simpleType>
        <xsd:restriction base="dms:Note">
          <xsd:maxLength value="255"/>
        </xsd:restriction>
      </xsd:simpleType>
    </xsd:element>
    <xsd:element name="Category" ma:index="11" ma:displayName="Category" ma:format="Dropdown" ma:internalName="Category">
      <xsd:simpleType>
        <xsd:union memberTypes="dms:Text">
          <xsd:simpleType>
            <xsd:restriction base="dms:Choice">
              <xsd:enumeration value="Emergency Procedure"/>
              <xsd:enumeration value="General"/>
              <xsd:enumeration value="Map &amp; Floor Plan"/>
              <xsd:enumeration value="Pest Management"/>
              <xsd:enumeration value="Record Management"/>
              <xsd:enumeration value="Benefits"/>
              <xsd:enumeration value="Bulletin Board"/>
              <xsd:enumeration value="Handbook"/>
              <xsd:enumeration value="Accessible Parking"/>
              <xsd:enumeration value="403(b)"/>
              <xsd:enumeration value="Change of Address"/>
              <xsd:enumeration value="Dental Benefit forms"/>
              <xsd:enumeration value="Flexible Spending Account forms"/>
              <xsd:enumeration value="FMLA"/>
              <xsd:enumeration value="FY2015 Open Enrollment Forms"/>
              <xsd:enumeration value="Life Insurance Benefit forms"/>
              <xsd:enumeration value="Medical Benefit forms"/>
              <xsd:enumeration value="PA Residency Certification Form"/>
              <xsd:enumeration value="Payroll Forms"/>
              <xsd:enumeration value="Vision Benefit forms"/>
              <xsd:enumeration value="Travel and Entertainment"/>
              <xsd:enumeration value="Handbook"/>
              <xsd:enumeration value="Retirement"/>
              <xsd:enumeration value="Travel and Expense"/>
              <xsd:enumeration value="Workers' Compensation"/>
              <xsd:enumeration value="Wellness at PMA"/>
              <xsd:enumeration value="Maintenance"/>
              <xsd:enumeration value="Employee Termination"/>
              <xsd:enumeration value="New Employee On Boarding"/>
              <xsd:enumeration value="TMS"/>
              <xsd:enumeration value="Phones"/>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96586719-0a0d-48ef-96bc-754f5813812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13" nillable="true" ma:displayName="Sharing Hint Hash" ma:internalName="SharingHintHash" ma:readOnly="true">
      <xsd:simpleType>
        <xsd:restriction base="dms:Text"/>
      </xsd:simple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37EF81-DFCB-49EC-869C-725D97441CC6}">
  <ds:schemaRefs>
    <ds:schemaRef ds:uri="http://schemas.microsoft.com/sharepoint/v3/contenttype/forms"/>
  </ds:schemaRefs>
</ds:datastoreItem>
</file>

<file path=customXml/itemProps2.xml><?xml version="1.0" encoding="utf-8"?>
<ds:datastoreItem xmlns:ds="http://schemas.openxmlformats.org/officeDocument/2006/customXml" ds:itemID="{E96FCA94-5D9D-4781-A94D-DC387834A40E}">
  <ds:schemaRefs>
    <ds:schemaRef ds:uri="http://schemas.microsoft.com/office/2006/metadata/properties"/>
    <ds:schemaRef ds:uri="http://schemas.microsoft.com/office/2006/documentManagement/types"/>
    <ds:schemaRef ds:uri="http://www.w3.org/XML/1998/namespace"/>
    <ds:schemaRef ds:uri="b21e8d6f-1728-472b-87ba-ef10a057a7e2"/>
    <ds:schemaRef ds:uri="96586719-0a0d-48ef-96bc-754f58138120"/>
    <ds:schemaRef ds:uri="http://purl.org/dc/elements/1.1/"/>
    <ds:schemaRef ds:uri="http://purl.org/dc/terms/"/>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124071CF-5F1C-4435-B19E-CAA7EFD57B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1e8d6f-1728-472b-87ba-ef10a057a7e2"/>
    <ds:schemaRef ds:uri="96586719-0a0d-48ef-96bc-754f581381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Presentation_Slides_Template_4x3_20150514</Template>
  <TotalTime>653</TotalTime>
  <Words>1278</Words>
  <Application>Microsoft Office PowerPoint</Application>
  <PresentationFormat>Letter Paper (8.5x11 in)</PresentationFormat>
  <Paragraphs>302</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Presentation_Slides_Template_4x3_20150514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Anderson, Susan K.</dc:creator>
  <cp:lastModifiedBy>Anderson, Susan K.</cp:lastModifiedBy>
  <cp:revision>39</cp:revision>
  <cp:lastPrinted>2016-04-12T23:07:24Z</cp:lastPrinted>
  <dcterms:created xsi:type="dcterms:W3CDTF">2016-04-12T18:59:06Z</dcterms:created>
  <dcterms:modified xsi:type="dcterms:W3CDTF">2016-04-29T21:55:38Z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0x0101006EC4CBA9491D394796E2BE8E0A17D170</vt:lpwstr>
  </property>
</Properties>
</file>