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67" r:id="rId4"/>
    <p:sldId id="266" r:id="rId5"/>
    <p:sldId id="268" r:id="rId6"/>
    <p:sldId id="272" r:id="rId7"/>
    <p:sldId id="269" r:id="rId8"/>
    <p:sldId id="271" r:id="rId9"/>
    <p:sldId id="262" r:id="rId10"/>
    <p:sldId id="259" r:id="rId11"/>
    <p:sldId id="264" r:id="rId12"/>
    <p:sldId id="263" r:id="rId13"/>
    <p:sldId id="265" r:id="rId14"/>
    <p:sldId id="27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6" autoAdjust="0"/>
    <p:restoredTop sz="68554" autoAdjust="0"/>
  </p:normalViewPr>
  <p:slideViewPr>
    <p:cSldViewPr snapToGrid="0">
      <p:cViewPr varScale="1">
        <p:scale>
          <a:sx n="63" d="100"/>
          <a:sy n="63" d="100"/>
        </p:scale>
        <p:origin x="1488" y="6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8" d="100"/>
          <a:sy n="98" d="100"/>
        </p:scale>
        <p:origin x="169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C258FE-A58F-4AD5-B224-72C369BFD201}" type="datetimeFigureOut">
              <a:rPr lang="en-US" smtClean="0"/>
              <a:t>4/21/2017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3EB1A2-4FD7-4455-A566-E940103CDA30}" type="slidenum">
              <a:rPr lang="en-US" smtClean="0"/>
              <a:t>‹#›</a:t>
            </a:fld>
            <a:endParaRPr lang="en-US"/>
          </a:p>
        </p:txBody>
      </p:sp>
    </p:spTree>
    <p:extLst>
      <p:ext uri="{BB962C8B-B14F-4D97-AF65-F5344CB8AC3E}">
        <p14:creationId xmlns:p14="http://schemas.microsoft.com/office/powerpoint/2010/main" val="2024784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introduce ourselves.</a:t>
            </a:r>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1</a:t>
            </a:fld>
            <a:endParaRPr lang="en-US"/>
          </a:p>
        </p:txBody>
      </p:sp>
    </p:spTree>
    <p:extLst>
      <p:ext uri="{BB962C8B-B14F-4D97-AF65-F5344CB8AC3E}">
        <p14:creationId xmlns:p14="http://schemas.microsoft.com/office/powerpoint/2010/main" val="5152482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Nedelina</a:t>
            </a:r>
            <a:r>
              <a:rPr lang="en-US" dirty="0" smtClean="0"/>
              <a:t> will give a brief summary of how other subject disciplines have used crosswords</a:t>
            </a:r>
            <a:r>
              <a:rPr lang="en-US" baseline="0" dirty="0" smtClean="0"/>
              <a:t> in academia. (see handout for further readings)</a:t>
            </a:r>
            <a:endParaRPr lang="en-US" dirty="0" smtClean="0"/>
          </a:p>
          <a:p>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10</a:t>
            </a:fld>
            <a:endParaRPr lang="en-US"/>
          </a:p>
        </p:txBody>
      </p:sp>
    </p:spTree>
    <p:extLst>
      <p:ext uri="{BB962C8B-B14F-4D97-AF65-F5344CB8AC3E}">
        <p14:creationId xmlns:p14="http://schemas.microsoft.com/office/powerpoint/2010/main" val="963573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Nedelina</a:t>
            </a:r>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11</a:t>
            </a:fld>
            <a:endParaRPr lang="en-US"/>
          </a:p>
        </p:txBody>
      </p:sp>
    </p:spTree>
    <p:extLst>
      <p:ext uri="{BB962C8B-B14F-4D97-AF65-F5344CB8AC3E}">
        <p14:creationId xmlns:p14="http://schemas.microsoft.com/office/powerpoint/2010/main" val="2828264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to make animations?</a:t>
            </a:r>
            <a:r>
              <a:rPr lang="en-US" baseline="0" dirty="0" smtClean="0"/>
              <a:t> </a:t>
            </a:r>
            <a:r>
              <a:rPr lang="en-US" dirty="0" smtClean="0"/>
              <a:t>https://www.youtube.com/watch?v=uhmAHFzsLxk</a:t>
            </a:r>
            <a:endParaRPr lang="en-US" dirty="0"/>
          </a:p>
        </p:txBody>
      </p:sp>
      <p:sp>
        <p:nvSpPr>
          <p:cNvPr id="4" name="Slide Number Placeholder 3"/>
          <p:cNvSpPr>
            <a:spLocks noGrp="1"/>
          </p:cNvSpPr>
          <p:nvPr>
            <p:ph type="sldNum" sz="quarter" idx="10"/>
          </p:nvPr>
        </p:nvSpPr>
        <p:spPr/>
        <p:txBody>
          <a:bodyPr/>
          <a:lstStyle/>
          <a:p>
            <a:fld id="{FD562B50-00E9-457C-A510-18C67C893448}" type="slidenum">
              <a:rPr lang="en-US" smtClean="0"/>
              <a:t>12</a:t>
            </a:fld>
            <a:endParaRPr lang="en-US"/>
          </a:p>
        </p:txBody>
      </p:sp>
    </p:spTree>
    <p:extLst>
      <p:ext uri="{BB962C8B-B14F-4D97-AF65-F5344CB8AC3E}">
        <p14:creationId xmlns:p14="http://schemas.microsoft.com/office/powerpoint/2010/main" val="3187167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Judy</a:t>
            </a:r>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13</a:t>
            </a:fld>
            <a:endParaRPr lang="en-US"/>
          </a:p>
        </p:txBody>
      </p:sp>
    </p:spTree>
    <p:extLst>
      <p:ext uri="{BB962C8B-B14F-4D97-AF65-F5344CB8AC3E}">
        <p14:creationId xmlns:p14="http://schemas.microsoft.com/office/powerpoint/2010/main" val="29875215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E3EB1A2-4FD7-4455-A566-E940103CDA30}" type="slidenum">
              <a:rPr lang="en-US" smtClean="0"/>
              <a:t>14</a:t>
            </a:fld>
            <a:endParaRPr lang="en-US"/>
          </a:p>
        </p:txBody>
      </p:sp>
    </p:spTree>
    <p:extLst>
      <p:ext uri="{BB962C8B-B14F-4D97-AF65-F5344CB8AC3E}">
        <p14:creationId xmlns:p14="http://schemas.microsoft.com/office/powerpoint/2010/main" val="1333273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Judy</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We learned about using crosswords for instruction from Scott Roberts, a master teacher, psychology professor and director of Instructional Excellence &amp; Innovation at the Teaching &amp; Learning Transformation Center at the University of Maryland at College Park.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We had invited him to help us engage with students within our one-shot LI classes.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started using crosswords in a formal and informal way.</a:t>
            </a:r>
          </a:p>
          <a:p>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2</a:t>
            </a:fld>
            <a:endParaRPr lang="en-US"/>
          </a:p>
        </p:txBody>
      </p:sp>
    </p:spTree>
    <p:extLst>
      <p:ext uri="{BB962C8B-B14F-4D97-AF65-F5344CB8AC3E}">
        <p14:creationId xmlns:p14="http://schemas.microsoft.com/office/powerpoint/2010/main" val="675854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Judy</a:t>
            </a:r>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3</a:t>
            </a:fld>
            <a:endParaRPr lang="en-US"/>
          </a:p>
        </p:txBody>
      </p:sp>
    </p:spTree>
    <p:extLst>
      <p:ext uri="{BB962C8B-B14F-4D97-AF65-F5344CB8AC3E}">
        <p14:creationId xmlns:p14="http://schemas.microsoft.com/office/powerpoint/2010/main" val="2918238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Judy</a:t>
            </a:r>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4</a:t>
            </a:fld>
            <a:endParaRPr lang="en-US"/>
          </a:p>
        </p:txBody>
      </p:sp>
    </p:spTree>
    <p:extLst>
      <p:ext uri="{BB962C8B-B14F-4D97-AF65-F5344CB8AC3E}">
        <p14:creationId xmlns:p14="http://schemas.microsoft.com/office/powerpoint/2010/main" val="1074549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Judy</a:t>
            </a:r>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5</a:t>
            </a:fld>
            <a:endParaRPr lang="en-US"/>
          </a:p>
        </p:txBody>
      </p:sp>
    </p:spTree>
    <p:extLst>
      <p:ext uri="{BB962C8B-B14F-4D97-AF65-F5344CB8AC3E}">
        <p14:creationId xmlns:p14="http://schemas.microsoft.com/office/powerpoint/2010/main" val="3308175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Judy</a:t>
            </a:r>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6</a:t>
            </a:fld>
            <a:endParaRPr lang="en-US"/>
          </a:p>
        </p:txBody>
      </p:sp>
    </p:spTree>
    <p:extLst>
      <p:ext uri="{BB962C8B-B14F-4D97-AF65-F5344CB8AC3E}">
        <p14:creationId xmlns:p14="http://schemas.microsoft.com/office/powerpoint/2010/main" val="261574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Nedelina</a:t>
            </a:r>
            <a:r>
              <a:rPr lang="en-US" dirty="0" smtClean="0"/>
              <a:t> – I was invited to organize</a:t>
            </a:r>
            <a:r>
              <a:rPr lang="en-US" baseline="0" dirty="0" smtClean="0"/>
              <a:t> a workshop for graduate students on plagiarism and academic integrity. The lecture was recorded to be used by faculty who have online courses. To bring more interactivity in the session, I created a complex crossword for students to reinforce the concepts taught in class.</a:t>
            </a:r>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7</a:t>
            </a:fld>
            <a:endParaRPr lang="en-US"/>
          </a:p>
        </p:txBody>
      </p:sp>
    </p:spTree>
    <p:extLst>
      <p:ext uri="{BB962C8B-B14F-4D97-AF65-F5344CB8AC3E}">
        <p14:creationId xmlns:p14="http://schemas.microsoft.com/office/powerpoint/2010/main" val="1124646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Nedelina</a:t>
            </a:r>
            <a:r>
              <a:rPr lang="en-US" dirty="0" smtClean="0"/>
              <a:t> – This</a:t>
            </a:r>
            <a:r>
              <a:rPr lang="en-US" baseline="0" dirty="0" smtClean="0"/>
              <a:t> is a history of sports class and I worked with a librarian from Special Collections to co-teach this class in 5 sessions. The professor mentioned that students have different levels of proficiency in searching databases. After completing an in-class activity searching various databases to find scholarly articles, some students have finished earlier than the others. Then, I gave them the crosswords to engage them in meaningful work while waiting others to complete their in-class assignments.</a:t>
            </a:r>
          </a:p>
          <a:p>
            <a:endParaRPr lang="en-US" baseline="0" dirty="0" smtClean="0"/>
          </a:p>
          <a:p>
            <a:r>
              <a:rPr lang="en-US" baseline="0" dirty="0" smtClean="0"/>
              <a:t>In other classes, with professor’s permission, I distributed the crosswords to students as a homework to assess their level of mastering the material taught in class and to make them consult the print handouts handed out in class.</a:t>
            </a:r>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8</a:t>
            </a:fld>
            <a:endParaRPr lang="en-US"/>
          </a:p>
        </p:txBody>
      </p:sp>
    </p:spTree>
    <p:extLst>
      <p:ext uri="{BB962C8B-B14F-4D97-AF65-F5344CB8AC3E}">
        <p14:creationId xmlns:p14="http://schemas.microsoft.com/office/powerpoint/2010/main" val="17957534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Nedelina</a:t>
            </a:r>
            <a:r>
              <a:rPr lang="en-US" dirty="0" smtClean="0"/>
              <a:t> will give a brief literature</a:t>
            </a:r>
            <a:r>
              <a:rPr lang="en-US" baseline="0" dirty="0" smtClean="0"/>
              <a:t> summary of other possible uses of crosswords. (see handout for further readings)</a:t>
            </a:r>
            <a:endParaRPr lang="en-US" dirty="0"/>
          </a:p>
        </p:txBody>
      </p:sp>
      <p:sp>
        <p:nvSpPr>
          <p:cNvPr id="4" name="Slide Number Placeholder 3"/>
          <p:cNvSpPr>
            <a:spLocks noGrp="1"/>
          </p:cNvSpPr>
          <p:nvPr>
            <p:ph type="sldNum" sz="quarter" idx="10"/>
          </p:nvPr>
        </p:nvSpPr>
        <p:spPr/>
        <p:txBody>
          <a:bodyPr/>
          <a:lstStyle/>
          <a:p>
            <a:fld id="{0E3EB1A2-4FD7-4455-A566-E940103CDA30}" type="slidenum">
              <a:rPr lang="en-US" smtClean="0"/>
              <a:t>9</a:t>
            </a:fld>
            <a:endParaRPr lang="en-US"/>
          </a:p>
        </p:txBody>
      </p:sp>
    </p:spTree>
    <p:extLst>
      <p:ext uri="{BB962C8B-B14F-4D97-AF65-F5344CB8AC3E}">
        <p14:creationId xmlns:p14="http://schemas.microsoft.com/office/powerpoint/2010/main" val="947538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17AD63-C8AC-468A-BA86-1E102637D8BD}" type="datetimeFigureOut">
              <a:rPr lang="en-US" smtClean="0"/>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2EA3B-5B97-43F6-A155-C55B92DEEECD}" type="slidenum">
              <a:rPr lang="en-US" smtClean="0"/>
              <a:t>‹#›</a:t>
            </a:fld>
            <a:endParaRPr lang="en-US"/>
          </a:p>
        </p:txBody>
      </p:sp>
    </p:spTree>
    <p:extLst>
      <p:ext uri="{BB962C8B-B14F-4D97-AF65-F5344CB8AC3E}">
        <p14:creationId xmlns:p14="http://schemas.microsoft.com/office/powerpoint/2010/main" val="1563123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17AD63-C8AC-468A-BA86-1E102637D8BD}" type="datetimeFigureOut">
              <a:rPr lang="en-US" smtClean="0"/>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2EA3B-5B97-43F6-A155-C55B92DEEECD}" type="slidenum">
              <a:rPr lang="en-US" smtClean="0"/>
              <a:t>‹#›</a:t>
            </a:fld>
            <a:endParaRPr lang="en-US"/>
          </a:p>
        </p:txBody>
      </p:sp>
    </p:spTree>
    <p:extLst>
      <p:ext uri="{BB962C8B-B14F-4D97-AF65-F5344CB8AC3E}">
        <p14:creationId xmlns:p14="http://schemas.microsoft.com/office/powerpoint/2010/main" val="2404845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17AD63-C8AC-468A-BA86-1E102637D8BD}" type="datetimeFigureOut">
              <a:rPr lang="en-US" smtClean="0"/>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2EA3B-5B97-43F6-A155-C55B92DEEECD}" type="slidenum">
              <a:rPr lang="en-US" smtClean="0"/>
              <a:t>‹#›</a:t>
            </a:fld>
            <a:endParaRPr lang="en-US"/>
          </a:p>
        </p:txBody>
      </p:sp>
    </p:spTree>
    <p:extLst>
      <p:ext uri="{BB962C8B-B14F-4D97-AF65-F5344CB8AC3E}">
        <p14:creationId xmlns:p14="http://schemas.microsoft.com/office/powerpoint/2010/main" val="2809881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17AD63-C8AC-468A-BA86-1E102637D8BD}" type="datetimeFigureOut">
              <a:rPr lang="en-US" smtClean="0"/>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2EA3B-5B97-43F6-A155-C55B92DEEECD}" type="slidenum">
              <a:rPr lang="en-US" smtClean="0"/>
              <a:t>‹#›</a:t>
            </a:fld>
            <a:endParaRPr lang="en-US"/>
          </a:p>
        </p:txBody>
      </p:sp>
    </p:spTree>
    <p:extLst>
      <p:ext uri="{BB962C8B-B14F-4D97-AF65-F5344CB8AC3E}">
        <p14:creationId xmlns:p14="http://schemas.microsoft.com/office/powerpoint/2010/main" val="378468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7AD63-C8AC-468A-BA86-1E102637D8BD}" type="datetimeFigureOut">
              <a:rPr lang="en-US" smtClean="0"/>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2EA3B-5B97-43F6-A155-C55B92DEEECD}" type="slidenum">
              <a:rPr lang="en-US" smtClean="0"/>
              <a:t>‹#›</a:t>
            </a:fld>
            <a:endParaRPr lang="en-US"/>
          </a:p>
        </p:txBody>
      </p:sp>
    </p:spTree>
    <p:extLst>
      <p:ext uri="{BB962C8B-B14F-4D97-AF65-F5344CB8AC3E}">
        <p14:creationId xmlns:p14="http://schemas.microsoft.com/office/powerpoint/2010/main" val="3913320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17AD63-C8AC-468A-BA86-1E102637D8BD}" type="datetimeFigureOut">
              <a:rPr lang="en-US" smtClean="0"/>
              <a:t>4/21/2017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C2EA3B-5B97-43F6-A155-C55B92DEEECD}" type="slidenum">
              <a:rPr lang="en-US" smtClean="0"/>
              <a:t>‹#›</a:t>
            </a:fld>
            <a:endParaRPr lang="en-US"/>
          </a:p>
        </p:txBody>
      </p:sp>
    </p:spTree>
    <p:extLst>
      <p:ext uri="{BB962C8B-B14F-4D97-AF65-F5344CB8AC3E}">
        <p14:creationId xmlns:p14="http://schemas.microsoft.com/office/powerpoint/2010/main" val="1988495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17AD63-C8AC-468A-BA86-1E102637D8BD}" type="datetimeFigureOut">
              <a:rPr lang="en-US" smtClean="0"/>
              <a:t>4/21/2017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C2EA3B-5B97-43F6-A155-C55B92DEEECD}" type="slidenum">
              <a:rPr lang="en-US" smtClean="0"/>
              <a:t>‹#›</a:t>
            </a:fld>
            <a:endParaRPr lang="en-US"/>
          </a:p>
        </p:txBody>
      </p:sp>
    </p:spTree>
    <p:extLst>
      <p:ext uri="{BB962C8B-B14F-4D97-AF65-F5344CB8AC3E}">
        <p14:creationId xmlns:p14="http://schemas.microsoft.com/office/powerpoint/2010/main" val="2528816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17AD63-C8AC-468A-BA86-1E102637D8BD}" type="datetimeFigureOut">
              <a:rPr lang="en-US" smtClean="0"/>
              <a:t>4/21/2017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C2EA3B-5B97-43F6-A155-C55B92DEEECD}" type="slidenum">
              <a:rPr lang="en-US" smtClean="0"/>
              <a:t>‹#›</a:t>
            </a:fld>
            <a:endParaRPr lang="en-US"/>
          </a:p>
        </p:txBody>
      </p:sp>
    </p:spTree>
    <p:extLst>
      <p:ext uri="{BB962C8B-B14F-4D97-AF65-F5344CB8AC3E}">
        <p14:creationId xmlns:p14="http://schemas.microsoft.com/office/powerpoint/2010/main" val="2106503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17AD63-C8AC-468A-BA86-1E102637D8BD}" type="datetimeFigureOut">
              <a:rPr lang="en-US" smtClean="0"/>
              <a:t>4/21/2017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C2EA3B-5B97-43F6-A155-C55B92DEEECD}" type="slidenum">
              <a:rPr lang="en-US" smtClean="0"/>
              <a:t>‹#›</a:t>
            </a:fld>
            <a:endParaRPr lang="en-US"/>
          </a:p>
        </p:txBody>
      </p:sp>
    </p:spTree>
    <p:extLst>
      <p:ext uri="{BB962C8B-B14F-4D97-AF65-F5344CB8AC3E}">
        <p14:creationId xmlns:p14="http://schemas.microsoft.com/office/powerpoint/2010/main" val="3881220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7AD63-C8AC-468A-BA86-1E102637D8BD}" type="datetimeFigureOut">
              <a:rPr lang="en-US" smtClean="0"/>
              <a:t>4/21/2017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C2EA3B-5B97-43F6-A155-C55B92DEEECD}" type="slidenum">
              <a:rPr lang="en-US" smtClean="0"/>
              <a:t>‹#›</a:t>
            </a:fld>
            <a:endParaRPr lang="en-US"/>
          </a:p>
        </p:txBody>
      </p:sp>
    </p:spTree>
    <p:extLst>
      <p:ext uri="{BB962C8B-B14F-4D97-AF65-F5344CB8AC3E}">
        <p14:creationId xmlns:p14="http://schemas.microsoft.com/office/powerpoint/2010/main" val="2251469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7AD63-C8AC-468A-BA86-1E102637D8BD}" type="datetimeFigureOut">
              <a:rPr lang="en-US" smtClean="0"/>
              <a:t>4/21/2017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C2EA3B-5B97-43F6-A155-C55B92DEEECD}" type="slidenum">
              <a:rPr lang="en-US" smtClean="0"/>
              <a:t>‹#›</a:t>
            </a:fld>
            <a:endParaRPr lang="en-US"/>
          </a:p>
        </p:txBody>
      </p:sp>
    </p:spTree>
    <p:extLst>
      <p:ext uri="{BB962C8B-B14F-4D97-AF65-F5344CB8AC3E}">
        <p14:creationId xmlns:p14="http://schemas.microsoft.com/office/powerpoint/2010/main" val="2573064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17AD63-C8AC-468A-BA86-1E102637D8BD}" type="datetimeFigureOut">
              <a:rPr lang="en-US" smtClean="0"/>
              <a:t>4/21/2017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C2EA3B-5B97-43F6-A155-C55B92DEEECD}" type="slidenum">
              <a:rPr lang="en-US" smtClean="0"/>
              <a:t>‹#›</a:t>
            </a:fld>
            <a:endParaRPr lang="en-US"/>
          </a:p>
        </p:txBody>
      </p:sp>
    </p:spTree>
    <p:extLst>
      <p:ext uri="{BB962C8B-B14F-4D97-AF65-F5344CB8AC3E}">
        <p14:creationId xmlns:p14="http://schemas.microsoft.com/office/powerpoint/2010/main" val="845560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udym@umd.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mailto:nedelina@umd.edu" TargetMode="Externa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www.pptbackgrounds.org/notes-hanging-on-rope-backgrounds.html" TargetMode="Externa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hyperlink" Target="http://puzzlemaker.discoveryeducation.co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hyperlink" Target="mailto:nedelina@umd.edu" TargetMode="External"/><Relationship Id="rId4" Type="http://schemas.openxmlformats.org/officeDocument/2006/relationships/hyperlink" Target="mailto:judym@umd.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a:off x="0" y="1981889"/>
            <a:ext cx="12192000" cy="1992923"/>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sp>
        <p:nvSpPr>
          <p:cNvPr id="3" name="Subtitle 2"/>
          <p:cNvSpPr>
            <a:spLocks noGrp="1"/>
          </p:cNvSpPr>
          <p:nvPr>
            <p:ph type="subTitle" idx="1"/>
          </p:nvPr>
        </p:nvSpPr>
        <p:spPr>
          <a:xfrm>
            <a:off x="4659923" y="4211498"/>
            <a:ext cx="3780692" cy="1434288"/>
          </a:xfrm>
        </p:spPr>
        <p:txBody>
          <a:bodyPr>
            <a:normAutofit/>
          </a:bodyPr>
          <a:lstStyle/>
          <a:p>
            <a:pPr algn="l">
              <a:lnSpc>
                <a:spcPct val="100000"/>
              </a:lnSpc>
              <a:spcBef>
                <a:spcPts val="0"/>
              </a:spcBef>
            </a:pPr>
            <a:r>
              <a:rPr lang="en-US" sz="1600" b="1" dirty="0"/>
              <a:t>J</a:t>
            </a:r>
            <a:r>
              <a:rPr lang="en-US" sz="1600" b="1" dirty="0" smtClean="0"/>
              <a:t>udy</a:t>
            </a:r>
            <a:r>
              <a:rPr lang="en-US" sz="1600" b="1" dirty="0"/>
              <a:t> </a:t>
            </a:r>
            <a:r>
              <a:rPr lang="en-US" sz="1600" b="1" dirty="0" smtClean="0"/>
              <a:t>Markowitz</a:t>
            </a:r>
          </a:p>
          <a:p>
            <a:pPr algn="l">
              <a:lnSpc>
                <a:spcPct val="100000"/>
              </a:lnSpc>
              <a:spcBef>
                <a:spcPts val="0"/>
              </a:spcBef>
            </a:pPr>
            <a:r>
              <a:rPr lang="en-US" sz="1400" i="1" dirty="0" smtClean="0"/>
              <a:t>Reference </a:t>
            </a:r>
            <a:r>
              <a:rPr lang="en-US" sz="1400" i="1" dirty="0"/>
              <a:t>/ Subject </a:t>
            </a:r>
            <a:r>
              <a:rPr lang="en-US" sz="1400" i="1" dirty="0" smtClean="0"/>
              <a:t>Librarian</a:t>
            </a:r>
          </a:p>
          <a:p>
            <a:pPr algn="l">
              <a:lnSpc>
                <a:spcPct val="100000"/>
              </a:lnSpc>
              <a:spcBef>
                <a:spcPts val="0"/>
              </a:spcBef>
            </a:pPr>
            <a:r>
              <a:rPr lang="en-US" sz="1400" dirty="0" smtClean="0">
                <a:hlinkClick r:id="rId3"/>
              </a:rPr>
              <a:t>judym@umd.edu</a:t>
            </a:r>
            <a:r>
              <a:rPr lang="en-US" sz="1400" dirty="0" smtClean="0"/>
              <a:t>  </a:t>
            </a:r>
          </a:p>
        </p:txBody>
      </p:sp>
      <p:sp>
        <p:nvSpPr>
          <p:cNvPr id="7" name="Text Placeholder 2"/>
          <p:cNvSpPr txBox="1">
            <a:spLocks/>
          </p:cNvSpPr>
          <p:nvPr/>
        </p:nvSpPr>
        <p:spPr>
          <a:xfrm>
            <a:off x="4659923" y="2438795"/>
            <a:ext cx="7086600" cy="210849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600" dirty="0" smtClean="0">
                <a:solidFill>
                  <a:schemeClr val="bg1"/>
                </a:solidFill>
              </a:rPr>
              <a:t>as fun, useful and engaging tools for library instruction, training and more</a:t>
            </a:r>
            <a:endParaRPr lang="en-US" sz="3600" dirty="0">
              <a:solidFill>
                <a:schemeClr val="bg1"/>
              </a:solidFill>
            </a:endParaRPr>
          </a:p>
        </p:txBody>
      </p:sp>
      <p:sp>
        <p:nvSpPr>
          <p:cNvPr id="9" name="TextBox 8"/>
          <p:cNvSpPr txBox="1"/>
          <p:nvPr/>
        </p:nvSpPr>
        <p:spPr>
          <a:xfrm>
            <a:off x="4659923" y="992917"/>
            <a:ext cx="6641123" cy="1323439"/>
          </a:xfrm>
          <a:prstGeom prst="rect">
            <a:avLst/>
          </a:prstGeom>
          <a:noFill/>
        </p:spPr>
        <p:txBody>
          <a:bodyPr wrap="square" rtlCol="0">
            <a:spAutoFit/>
          </a:bodyPr>
          <a:lstStyle/>
          <a:p>
            <a:r>
              <a:rPr lang="en-US" sz="8000" b="1" dirty="0" smtClean="0">
                <a:solidFill>
                  <a:schemeClr val="accent4">
                    <a:lumMod val="75000"/>
                  </a:schemeClr>
                </a:solidFill>
              </a:rPr>
              <a:t>Crosswords</a:t>
            </a:r>
            <a:endParaRPr lang="en-US" sz="8000" b="1" dirty="0">
              <a:solidFill>
                <a:schemeClr val="accent4">
                  <a:lumMod val="75000"/>
                </a:schemeClr>
              </a:solidFill>
            </a:endParaRPr>
          </a:p>
        </p:txBody>
      </p:sp>
      <p:pic>
        <p:nvPicPr>
          <p:cNvPr id="1026" name="Picture 2" descr="Image result for umd libraries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78716" y="5966671"/>
            <a:ext cx="1871311" cy="61433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7781191" y="4211498"/>
            <a:ext cx="6096000" cy="769441"/>
          </a:xfrm>
          <a:prstGeom prst="rect">
            <a:avLst/>
          </a:prstGeom>
        </p:spPr>
        <p:txBody>
          <a:bodyPr>
            <a:spAutoFit/>
          </a:bodyPr>
          <a:lstStyle/>
          <a:p>
            <a:r>
              <a:rPr lang="en-US" sz="1600" b="1" dirty="0" err="1" smtClean="0"/>
              <a:t>Nedelina</a:t>
            </a:r>
            <a:r>
              <a:rPr lang="en-US" sz="1600" b="1" dirty="0" smtClean="0"/>
              <a:t> </a:t>
            </a:r>
            <a:r>
              <a:rPr lang="en-US" sz="1600" b="1" dirty="0" err="1" smtClean="0"/>
              <a:t>Tchangalova</a:t>
            </a:r>
            <a:endParaRPr lang="en-US" sz="1600" b="1" dirty="0" smtClean="0"/>
          </a:p>
          <a:p>
            <a:r>
              <a:rPr lang="en-US" sz="1400" i="1" dirty="0" smtClean="0"/>
              <a:t>Public Health Librarian</a:t>
            </a:r>
          </a:p>
          <a:p>
            <a:r>
              <a:rPr lang="en-US" sz="1400" dirty="0" smtClean="0">
                <a:hlinkClick r:id="rId5"/>
              </a:rPr>
              <a:t>nedelina@umd.edu</a:t>
            </a:r>
            <a:r>
              <a:rPr lang="en-US" sz="1400" dirty="0" smtClean="0"/>
              <a:t> </a:t>
            </a:r>
          </a:p>
        </p:txBody>
      </p:sp>
      <p:sp>
        <p:nvSpPr>
          <p:cNvPr id="11" name="TextBox 10"/>
          <p:cNvSpPr txBox="1"/>
          <p:nvPr/>
        </p:nvSpPr>
        <p:spPr>
          <a:xfrm>
            <a:off x="4651439" y="6581001"/>
            <a:ext cx="7532077" cy="276999"/>
          </a:xfrm>
          <a:prstGeom prst="rect">
            <a:avLst/>
          </a:prstGeom>
          <a:noFill/>
        </p:spPr>
        <p:txBody>
          <a:bodyPr wrap="square" rtlCol="0">
            <a:spAutoFit/>
          </a:bodyPr>
          <a:lstStyle/>
          <a:p>
            <a:r>
              <a:rPr lang="en-US" sz="1200" dirty="0" smtClean="0"/>
              <a:t>Presented at </a:t>
            </a:r>
            <a:r>
              <a:rPr lang="en-US" sz="1200" dirty="0"/>
              <a:t>USMAI Reference &amp; Instruction </a:t>
            </a:r>
            <a:r>
              <a:rPr lang="en-US" sz="1200" dirty="0" smtClean="0"/>
              <a:t>Forum • University of Maryland University College – </a:t>
            </a:r>
            <a:r>
              <a:rPr lang="en-US" sz="1200" dirty="0"/>
              <a:t>Largo • </a:t>
            </a:r>
            <a:r>
              <a:rPr lang="en-US" sz="1200" dirty="0" smtClean="0"/>
              <a:t>May 5, 2017</a:t>
            </a:r>
            <a:endParaRPr lang="en-US" sz="1200" dirty="0"/>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557863">
            <a:off x="880586" y="853050"/>
            <a:ext cx="3189544" cy="527998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868657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27231" y="2476632"/>
            <a:ext cx="4584031" cy="1325563"/>
          </a:xfrm>
        </p:spPr>
        <p:txBody>
          <a:bodyPr>
            <a:noAutofit/>
          </a:bodyPr>
          <a:lstStyle/>
          <a:p>
            <a:r>
              <a:rPr lang="en-US" b="1" dirty="0" smtClean="0">
                <a:solidFill>
                  <a:schemeClr val="accent4">
                    <a:lumMod val="75000"/>
                  </a:schemeClr>
                </a:solidFill>
                <a:latin typeface="+mn-lt"/>
              </a:rPr>
              <a:t>Crosswords Used in Other Subject Disciplines</a:t>
            </a:r>
            <a:endParaRPr lang="en-US" b="1" dirty="0">
              <a:solidFill>
                <a:schemeClr val="accent4">
                  <a:lumMod val="75000"/>
                </a:schemeClr>
              </a:solidFill>
              <a:latin typeface="+mn-lt"/>
            </a:endParaRPr>
          </a:p>
        </p:txBody>
      </p:sp>
      <p:sp>
        <p:nvSpPr>
          <p:cNvPr id="3" name="TextBox 2"/>
          <p:cNvSpPr txBox="1"/>
          <p:nvPr/>
        </p:nvSpPr>
        <p:spPr>
          <a:xfrm>
            <a:off x="0" y="360947"/>
            <a:ext cx="12192000" cy="106295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p:spPr>
        <p:txBody>
          <a:bodyPr wrap="square" rtlCol="0">
            <a:spAutoFit/>
          </a:bodyPr>
          <a:lstStyle/>
          <a:p>
            <a:endParaRPr lang="en-US" dirty="0"/>
          </a:p>
        </p:txBody>
      </p:sp>
      <p:pic>
        <p:nvPicPr>
          <p:cNvPr id="6"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31116" y="0"/>
            <a:ext cx="1208676" cy="2000849"/>
          </a:xfrm>
          <a:prstGeom prst="rect">
            <a:avLst/>
          </a:prstGeom>
          <a:scene3d>
            <a:camera prst="isometricBottomDown"/>
            <a:lightRig rig="threePt" dir="t"/>
          </a:scene3d>
        </p:spPr>
      </p:pic>
      <p:pic>
        <p:nvPicPr>
          <p:cNvPr id="7" name="Picture 6"/>
          <p:cNvPicPr>
            <a:picLocks noChangeAspect="1"/>
          </p:cNvPicPr>
          <p:nvPr/>
        </p:nvPicPr>
        <p:blipFill>
          <a:blip r:embed="rId4"/>
          <a:stretch>
            <a:fillRect/>
          </a:stretch>
        </p:blipFill>
        <p:spPr>
          <a:xfrm>
            <a:off x="380348" y="1784851"/>
            <a:ext cx="6375233" cy="4788093"/>
          </a:xfrm>
          <a:prstGeom prst="rect">
            <a:avLst/>
          </a:prstGeom>
        </p:spPr>
      </p:pic>
      <p:sp>
        <p:nvSpPr>
          <p:cNvPr id="9" name="TextBox 8"/>
          <p:cNvSpPr txBox="1"/>
          <p:nvPr/>
        </p:nvSpPr>
        <p:spPr>
          <a:xfrm rot="19702630">
            <a:off x="491202" y="4274961"/>
            <a:ext cx="1309180" cy="400110"/>
          </a:xfrm>
          <a:prstGeom prst="rect">
            <a:avLst/>
          </a:prstGeom>
          <a:noFill/>
        </p:spPr>
        <p:txBody>
          <a:bodyPr wrap="square" rtlCol="0">
            <a:spAutoFit/>
          </a:bodyPr>
          <a:lstStyle/>
          <a:p>
            <a:r>
              <a:rPr lang="en-US" sz="2000" dirty="0" smtClean="0"/>
              <a:t>Pharmacy</a:t>
            </a:r>
            <a:endParaRPr lang="en-US" sz="2000" dirty="0"/>
          </a:p>
        </p:txBody>
      </p:sp>
      <p:sp>
        <p:nvSpPr>
          <p:cNvPr id="12" name="TextBox 11"/>
          <p:cNvSpPr txBox="1"/>
          <p:nvPr/>
        </p:nvSpPr>
        <p:spPr>
          <a:xfrm rot="19702630">
            <a:off x="2003170" y="4569517"/>
            <a:ext cx="1309180" cy="400110"/>
          </a:xfrm>
          <a:prstGeom prst="rect">
            <a:avLst/>
          </a:prstGeom>
          <a:noFill/>
        </p:spPr>
        <p:txBody>
          <a:bodyPr wrap="square" rtlCol="0">
            <a:spAutoFit/>
          </a:bodyPr>
          <a:lstStyle/>
          <a:p>
            <a:r>
              <a:rPr lang="en-US" sz="2000" dirty="0" smtClean="0"/>
              <a:t>Sociology</a:t>
            </a:r>
            <a:endParaRPr lang="en-US" sz="2000" dirty="0"/>
          </a:p>
        </p:txBody>
      </p:sp>
      <p:sp>
        <p:nvSpPr>
          <p:cNvPr id="13" name="TextBox 12"/>
          <p:cNvSpPr txBox="1"/>
          <p:nvPr/>
        </p:nvSpPr>
        <p:spPr>
          <a:xfrm rot="19702630">
            <a:off x="3978906" y="4492410"/>
            <a:ext cx="1309180" cy="400110"/>
          </a:xfrm>
          <a:prstGeom prst="rect">
            <a:avLst/>
          </a:prstGeom>
          <a:noFill/>
        </p:spPr>
        <p:txBody>
          <a:bodyPr wrap="square" rtlCol="0">
            <a:spAutoFit/>
          </a:bodyPr>
          <a:lstStyle/>
          <a:p>
            <a:r>
              <a:rPr lang="en-US" sz="2000" dirty="0"/>
              <a:t>B</a:t>
            </a:r>
            <a:r>
              <a:rPr lang="en-US" sz="2000" dirty="0" smtClean="0"/>
              <a:t>iology</a:t>
            </a:r>
            <a:endParaRPr lang="en-US" sz="2000" dirty="0"/>
          </a:p>
        </p:txBody>
      </p:sp>
      <p:sp>
        <p:nvSpPr>
          <p:cNvPr id="14" name="TextBox 13"/>
          <p:cNvSpPr txBox="1"/>
          <p:nvPr/>
        </p:nvSpPr>
        <p:spPr>
          <a:xfrm rot="19702630">
            <a:off x="5258701" y="4661566"/>
            <a:ext cx="1309180" cy="400110"/>
          </a:xfrm>
          <a:prstGeom prst="rect">
            <a:avLst/>
          </a:prstGeom>
          <a:noFill/>
        </p:spPr>
        <p:txBody>
          <a:bodyPr wrap="square" rtlCol="0">
            <a:spAutoFit/>
          </a:bodyPr>
          <a:lstStyle/>
          <a:p>
            <a:r>
              <a:rPr lang="en-US" sz="2000" dirty="0" smtClean="0"/>
              <a:t>Physiology</a:t>
            </a:r>
            <a:endParaRPr lang="en-US" sz="2000" dirty="0"/>
          </a:p>
        </p:txBody>
      </p:sp>
      <p:sp>
        <p:nvSpPr>
          <p:cNvPr id="11" name="Rectangle 10"/>
          <p:cNvSpPr/>
          <p:nvPr/>
        </p:nvSpPr>
        <p:spPr>
          <a:xfrm>
            <a:off x="310049" y="6534834"/>
            <a:ext cx="8244403" cy="261610"/>
          </a:xfrm>
          <a:prstGeom prst="rect">
            <a:avLst/>
          </a:prstGeom>
        </p:spPr>
        <p:txBody>
          <a:bodyPr wrap="square">
            <a:spAutoFit/>
          </a:bodyPr>
          <a:lstStyle/>
          <a:p>
            <a:r>
              <a:rPr lang="en-US" sz="1100" dirty="0" smtClean="0"/>
              <a:t>Image with modification from </a:t>
            </a:r>
            <a:r>
              <a:rPr lang="en-US" sz="1100" dirty="0" smtClean="0">
                <a:hlinkClick r:id="rId5"/>
              </a:rPr>
              <a:t>http</a:t>
            </a:r>
            <a:r>
              <a:rPr lang="en-US" sz="1100" dirty="0">
                <a:hlinkClick r:id="rId5"/>
              </a:rPr>
              <a:t>://</a:t>
            </a:r>
            <a:r>
              <a:rPr lang="en-US" sz="1100" dirty="0" smtClean="0">
                <a:hlinkClick r:id="rId5"/>
              </a:rPr>
              <a:t>www.pptbackgrounds.org/notes-hanging-on-rope-backgrounds.html</a:t>
            </a:r>
            <a:r>
              <a:rPr lang="en-US" sz="1100" dirty="0" smtClean="0"/>
              <a:t> </a:t>
            </a:r>
            <a:endParaRPr lang="en-US" sz="1100" dirty="0"/>
          </a:p>
        </p:txBody>
      </p:sp>
    </p:spTree>
    <p:extLst>
      <p:ext uri="{BB962C8B-B14F-4D97-AF65-F5344CB8AC3E}">
        <p14:creationId xmlns:p14="http://schemas.microsoft.com/office/powerpoint/2010/main" val="5015869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rot="16200000">
            <a:off x="-2432537" y="2432539"/>
            <a:ext cx="6857999" cy="1992923"/>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endParaRPr lang="en-US" dirty="0"/>
          </a:p>
        </p:txBody>
      </p:sp>
      <p:sp>
        <p:nvSpPr>
          <p:cNvPr id="2" name="Title 1"/>
          <p:cNvSpPr>
            <a:spLocks noGrp="1"/>
          </p:cNvSpPr>
          <p:nvPr>
            <p:ph type="title"/>
          </p:nvPr>
        </p:nvSpPr>
        <p:spPr>
          <a:xfrm>
            <a:off x="2203642" y="762558"/>
            <a:ext cx="9631656" cy="1325563"/>
          </a:xfrm>
        </p:spPr>
        <p:txBody>
          <a:bodyPr/>
          <a:lstStyle/>
          <a:p>
            <a:r>
              <a:rPr lang="en-US" b="1" dirty="0" smtClean="0">
                <a:solidFill>
                  <a:schemeClr val="accent4">
                    <a:lumMod val="75000"/>
                  </a:schemeClr>
                </a:solidFill>
                <a:latin typeface="+mn-lt"/>
              </a:rPr>
              <a:t>Tips &amp; Tricks</a:t>
            </a:r>
            <a:endParaRPr lang="en-US" b="1" dirty="0">
              <a:solidFill>
                <a:schemeClr val="accent4">
                  <a:lumMod val="75000"/>
                </a:schemeClr>
              </a:solidFill>
              <a:latin typeface="+mn-lt"/>
            </a:endParaRPr>
          </a:p>
        </p:txBody>
      </p:sp>
      <p:sp>
        <p:nvSpPr>
          <p:cNvPr id="3" name="TextBox 2"/>
          <p:cNvSpPr txBox="1"/>
          <p:nvPr/>
        </p:nvSpPr>
        <p:spPr>
          <a:xfrm>
            <a:off x="1" y="1"/>
            <a:ext cx="1992924" cy="890337"/>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2124" y="-237866"/>
            <a:ext cx="1208676" cy="2000849"/>
          </a:xfrm>
          <a:scene3d>
            <a:camera prst="isometricBottomDown"/>
            <a:lightRig rig="threePt" dir="t"/>
          </a:scene3d>
        </p:spPr>
      </p:pic>
      <p:sp>
        <p:nvSpPr>
          <p:cNvPr id="7" name="Content Placeholder 3"/>
          <p:cNvSpPr>
            <a:spLocks noGrp="1"/>
          </p:cNvSpPr>
          <p:nvPr>
            <p:ph idx="1"/>
          </p:nvPr>
        </p:nvSpPr>
        <p:spPr>
          <a:xfrm>
            <a:off x="2203641" y="1094105"/>
            <a:ext cx="8985738" cy="4245991"/>
          </a:xfrm>
        </p:spPr>
        <p:txBody>
          <a:bodyPr>
            <a:normAutofit/>
          </a:bodyPr>
          <a:lstStyle/>
          <a:p>
            <a:pPr marL="342900" lvl="0" indent="-342900">
              <a:buFont typeface="Wingdings" panose="05000000000000000000" pitchFamily="2" charset="2"/>
              <a:buChar char="q"/>
            </a:pPr>
            <a:r>
              <a:rPr lang="en-US" dirty="0"/>
              <a:t>Make crosswords integral to the learning objectives. </a:t>
            </a:r>
            <a:endParaRPr lang="en-US" dirty="0" smtClean="0"/>
          </a:p>
          <a:p>
            <a:pPr lvl="0"/>
            <a:r>
              <a:rPr lang="en-US" dirty="0" smtClean="0"/>
              <a:t>     Think </a:t>
            </a:r>
            <a:r>
              <a:rPr lang="en-US" dirty="0"/>
              <a:t>of </a:t>
            </a:r>
            <a:r>
              <a:rPr lang="en-US" dirty="0">
                <a:solidFill>
                  <a:srgbClr val="C00000"/>
                </a:solidFill>
              </a:rPr>
              <a:t>EDU-</a:t>
            </a:r>
            <a:r>
              <a:rPr lang="en-US" dirty="0" err="1">
                <a:solidFill>
                  <a:srgbClr val="C00000"/>
                </a:solidFill>
              </a:rPr>
              <a:t>tainment</a:t>
            </a:r>
            <a:r>
              <a:rPr lang="en-US" dirty="0"/>
              <a:t> as opposed to </a:t>
            </a:r>
            <a:r>
              <a:rPr lang="en-US" dirty="0" smtClean="0">
                <a:solidFill>
                  <a:schemeClr val="accent5">
                    <a:lumMod val="75000"/>
                  </a:schemeClr>
                </a:solidFill>
              </a:rPr>
              <a:t>ENTER-</a:t>
            </a:r>
            <a:r>
              <a:rPr lang="en-US" dirty="0" err="1" smtClean="0">
                <a:solidFill>
                  <a:schemeClr val="accent5">
                    <a:lumMod val="75000"/>
                  </a:schemeClr>
                </a:solidFill>
              </a:rPr>
              <a:t>tainment</a:t>
            </a:r>
            <a:endParaRPr lang="en-US" dirty="0" smtClean="0">
              <a:solidFill>
                <a:schemeClr val="accent5">
                  <a:lumMod val="75000"/>
                </a:schemeClr>
              </a:solidFill>
            </a:endParaRPr>
          </a:p>
          <a:p>
            <a:pPr lvl="0"/>
            <a:endParaRPr lang="en-US" dirty="0"/>
          </a:p>
          <a:p>
            <a:pPr marL="342900" lvl="0" indent="-342900">
              <a:buFont typeface="Wingdings" panose="05000000000000000000" pitchFamily="2" charset="2"/>
              <a:buChar char="q"/>
            </a:pPr>
            <a:r>
              <a:rPr lang="en-US" dirty="0"/>
              <a:t>Design short crosswords with no more than 5-6 clues (time for completion 2 minutes</a:t>
            </a:r>
            <a:r>
              <a:rPr lang="en-US" dirty="0" smtClean="0"/>
              <a:t>)</a:t>
            </a:r>
          </a:p>
          <a:p>
            <a:pPr marL="342900" lvl="0" indent="-342900">
              <a:buFont typeface="Wingdings" panose="05000000000000000000" pitchFamily="2" charset="2"/>
              <a:buChar char="q"/>
            </a:pPr>
            <a:endParaRPr lang="en-US" dirty="0"/>
          </a:p>
          <a:p>
            <a:pPr marL="342900" lvl="0" indent="-342900">
              <a:buFont typeface="Wingdings" panose="05000000000000000000" pitchFamily="2" charset="2"/>
              <a:buChar char="q"/>
            </a:pPr>
            <a:r>
              <a:rPr lang="en-US" dirty="0"/>
              <a:t>Post them on </a:t>
            </a:r>
            <a:r>
              <a:rPr lang="en-US" dirty="0" err="1" smtClean="0"/>
              <a:t>LibGuides</a:t>
            </a:r>
            <a:r>
              <a:rPr lang="en-US" dirty="0" smtClean="0"/>
              <a:t>, ELMS (Blackboard, Canvas, etc.)</a:t>
            </a:r>
            <a:endParaRPr lang="en-US" dirty="0"/>
          </a:p>
        </p:txBody>
      </p:sp>
    </p:spTree>
    <p:extLst>
      <p:ext uri="{BB962C8B-B14F-4D97-AF65-F5344CB8AC3E}">
        <p14:creationId xmlns:p14="http://schemas.microsoft.com/office/powerpoint/2010/main" val="182411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anim calcmode="lin" valueType="num">
                                      <p:cBhvr additive="base">
                                        <p:cTn id="2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4" name="Rectangle 3"/>
          <p:cNvSpPr/>
          <p:nvPr/>
        </p:nvSpPr>
        <p:spPr>
          <a:xfrm>
            <a:off x="619131" y="2300013"/>
            <a:ext cx="1786757" cy="2652987"/>
          </a:xfrm>
          <a:prstGeom prst="rect">
            <a:avLst/>
          </a:prstGeom>
          <a:solidFill>
            <a:schemeClr val="bg1"/>
          </a:solidFill>
          <a:ln>
            <a:solidFill>
              <a:schemeClr val="bg1"/>
            </a:solidFill>
          </a:ln>
          <a:scene3d>
            <a:camera prst="orthographicFront">
              <a:rot lat="0" lon="107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333" dirty="0">
                <a:solidFill>
                  <a:schemeClr val="tx1"/>
                </a:solidFill>
                <a:latin typeface="Broadway" panose="04040905080B02020502" pitchFamily="82" charset="0"/>
                <a:cs typeface="Aharoni" pitchFamily="2" charset="-79"/>
              </a:rPr>
              <a:t>E</a:t>
            </a:r>
          </a:p>
        </p:txBody>
      </p:sp>
      <p:sp>
        <p:nvSpPr>
          <p:cNvPr id="5" name="Rectangle 4"/>
          <p:cNvSpPr/>
          <p:nvPr/>
        </p:nvSpPr>
        <p:spPr>
          <a:xfrm>
            <a:off x="2854331" y="2300013"/>
            <a:ext cx="1786757" cy="2652987"/>
          </a:xfrm>
          <a:prstGeom prst="rect">
            <a:avLst/>
          </a:prstGeom>
          <a:solidFill>
            <a:schemeClr val="bg1"/>
          </a:solidFill>
          <a:ln>
            <a:solidFill>
              <a:schemeClr val="bg1"/>
            </a:solidFill>
          </a:ln>
          <a:scene3d>
            <a:camera prst="orthographicFront">
              <a:rot lat="0" lon="107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333" dirty="0">
                <a:solidFill>
                  <a:schemeClr val="tx1"/>
                </a:solidFill>
                <a:latin typeface="Broadway" panose="04040905080B02020502" pitchFamily="82" charset="0"/>
                <a:cs typeface="Aharoni" pitchFamily="2" charset="-79"/>
              </a:rPr>
              <a:t>N</a:t>
            </a:r>
          </a:p>
        </p:txBody>
      </p:sp>
      <p:sp>
        <p:nvSpPr>
          <p:cNvPr id="6" name="Rectangle 5"/>
          <p:cNvSpPr/>
          <p:nvPr/>
        </p:nvSpPr>
        <p:spPr>
          <a:xfrm>
            <a:off x="5191131" y="2300013"/>
            <a:ext cx="1786757" cy="2652987"/>
          </a:xfrm>
          <a:prstGeom prst="rect">
            <a:avLst/>
          </a:prstGeom>
          <a:solidFill>
            <a:schemeClr val="bg1"/>
          </a:solidFill>
          <a:ln>
            <a:solidFill>
              <a:schemeClr val="bg1"/>
            </a:solidFill>
          </a:ln>
          <a:scene3d>
            <a:camera prst="orthographicFront">
              <a:rot lat="0" lon="107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333" dirty="0">
                <a:solidFill>
                  <a:schemeClr val="tx1"/>
                </a:solidFill>
                <a:latin typeface="Broadway" panose="04040905080B02020502" pitchFamily="82" charset="0"/>
                <a:cs typeface="Aharoni" pitchFamily="2" charset="-79"/>
              </a:rPr>
              <a:t>J</a:t>
            </a:r>
          </a:p>
        </p:txBody>
      </p:sp>
      <p:sp>
        <p:nvSpPr>
          <p:cNvPr id="7" name="Rectangle 6"/>
          <p:cNvSpPr/>
          <p:nvPr/>
        </p:nvSpPr>
        <p:spPr>
          <a:xfrm>
            <a:off x="7527931" y="2300013"/>
            <a:ext cx="1786757" cy="2652987"/>
          </a:xfrm>
          <a:prstGeom prst="rect">
            <a:avLst/>
          </a:prstGeom>
          <a:solidFill>
            <a:schemeClr val="bg1"/>
          </a:solidFill>
          <a:ln>
            <a:solidFill>
              <a:schemeClr val="bg1"/>
            </a:solidFill>
          </a:ln>
          <a:scene3d>
            <a:camera prst="orthographicFront">
              <a:rot lat="0" lon="107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333" dirty="0">
                <a:solidFill>
                  <a:schemeClr val="tx1"/>
                </a:solidFill>
                <a:latin typeface="Broadway" panose="04040905080B02020502" pitchFamily="82" charset="0"/>
                <a:cs typeface="Aharoni" pitchFamily="2" charset="-79"/>
              </a:rPr>
              <a:t>O</a:t>
            </a:r>
          </a:p>
        </p:txBody>
      </p:sp>
      <p:sp>
        <p:nvSpPr>
          <p:cNvPr id="8" name="Rectangle 7"/>
          <p:cNvSpPr/>
          <p:nvPr/>
        </p:nvSpPr>
        <p:spPr>
          <a:xfrm>
            <a:off x="9763131" y="2283811"/>
            <a:ext cx="1786757" cy="2652987"/>
          </a:xfrm>
          <a:prstGeom prst="rect">
            <a:avLst/>
          </a:prstGeom>
          <a:solidFill>
            <a:schemeClr val="bg1"/>
          </a:solidFill>
          <a:ln>
            <a:solidFill>
              <a:schemeClr val="bg1"/>
            </a:solidFill>
          </a:ln>
          <a:scene3d>
            <a:camera prst="orthographicFront">
              <a:rot lat="0" lon="107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333" dirty="0">
                <a:solidFill>
                  <a:schemeClr val="tx1"/>
                </a:solidFill>
                <a:latin typeface="Broadway" panose="04040905080B02020502" pitchFamily="82" charset="0"/>
                <a:cs typeface="Aharoni" pitchFamily="2" charset="-79"/>
              </a:rPr>
              <a:t>Y</a:t>
            </a:r>
          </a:p>
        </p:txBody>
      </p:sp>
      <p:sp>
        <p:nvSpPr>
          <p:cNvPr id="10" name="Rectangle 9"/>
          <p:cNvSpPr/>
          <p:nvPr/>
        </p:nvSpPr>
        <p:spPr>
          <a:xfrm>
            <a:off x="609600" y="2300013"/>
            <a:ext cx="1786757" cy="2652987"/>
          </a:xfrm>
          <a:prstGeom prst="rect">
            <a:avLst/>
          </a:prstGeom>
          <a:solidFill>
            <a:srgbClr val="CFCFCF"/>
          </a:solidFill>
          <a:ln>
            <a:solidFill>
              <a:schemeClr val="bg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333" dirty="0">
                <a:solidFill>
                  <a:schemeClr val="tx1"/>
                </a:solidFill>
                <a:latin typeface="Broadway" panose="04040905080B02020502" pitchFamily="82" charset="0"/>
                <a:cs typeface="Aharoni" pitchFamily="2" charset="-79"/>
              </a:rPr>
              <a:t>E</a:t>
            </a:r>
          </a:p>
        </p:txBody>
      </p:sp>
      <p:sp>
        <p:nvSpPr>
          <p:cNvPr id="11" name="Rectangle 10"/>
          <p:cNvSpPr/>
          <p:nvPr/>
        </p:nvSpPr>
        <p:spPr>
          <a:xfrm>
            <a:off x="2844800" y="2300013"/>
            <a:ext cx="1786757" cy="2652987"/>
          </a:xfrm>
          <a:prstGeom prst="rect">
            <a:avLst/>
          </a:prstGeom>
          <a:solidFill>
            <a:srgbClr val="CFCFCF"/>
          </a:solidFill>
          <a:ln>
            <a:solidFill>
              <a:schemeClr val="bg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333" dirty="0">
                <a:solidFill>
                  <a:schemeClr val="tx1"/>
                </a:solidFill>
                <a:latin typeface="Broadway" panose="04040905080B02020502" pitchFamily="82" charset="0"/>
                <a:cs typeface="Aharoni" pitchFamily="2" charset="-79"/>
              </a:rPr>
              <a:t>N</a:t>
            </a:r>
          </a:p>
        </p:txBody>
      </p:sp>
      <p:sp>
        <p:nvSpPr>
          <p:cNvPr id="12" name="Rectangle 11"/>
          <p:cNvSpPr/>
          <p:nvPr/>
        </p:nvSpPr>
        <p:spPr>
          <a:xfrm>
            <a:off x="5181600" y="2300013"/>
            <a:ext cx="1786757" cy="2652987"/>
          </a:xfrm>
          <a:prstGeom prst="rect">
            <a:avLst/>
          </a:prstGeom>
          <a:solidFill>
            <a:srgbClr val="CFCFCF"/>
          </a:solidFill>
          <a:ln>
            <a:solidFill>
              <a:schemeClr val="bg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333" dirty="0">
                <a:solidFill>
                  <a:schemeClr val="tx1"/>
                </a:solidFill>
                <a:latin typeface="Broadway" panose="04040905080B02020502" pitchFamily="82" charset="0"/>
                <a:cs typeface="Aharoni" pitchFamily="2" charset="-79"/>
              </a:rPr>
              <a:t>J</a:t>
            </a:r>
          </a:p>
        </p:txBody>
      </p:sp>
      <p:sp>
        <p:nvSpPr>
          <p:cNvPr id="13" name="Rectangle 12"/>
          <p:cNvSpPr/>
          <p:nvPr/>
        </p:nvSpPr>
        <p:spPr>
          <a:xfrm>
            <a:off x="7518400" y="2300013"/>
            <a:ext cx="1786757" cy="2652987"/>
          </a:xfrm>
          <a:prstGeom prst="rect">
            <a:avLst/>
          </a:prstGeom>
          <a:solidFill>
            <a:srgbClr val="CFCFCF"/>
          </a:solidFill>
          <a:ln>
            <a:solidFill>
              <a:schemeClr val="bg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333" dirty="0">
                <a:solidFill>
                  <a:schemeClr val="tx1"/>
                </a:solidFill>
                <a:latin typeface="Broadway" panose="04040905080B02020502" pitchFamily="82" charset="0"/>
                <a:cs typeface="Aharoni" pitchFamily="2" charset="-79"/>
              </a:rPr>
              <a:t>O</a:t>
            </a:r>
          </a:p>
        </p:txBody>
      </p:sp>
      <p:sp>
        <p:nvSpPr>
          <p:cNvPr id="14" name="Rectangle 13"/>
          <p:cNvSpPr/>
          <p:nvPr/>
        </p:nvSpPr>
        <p:spPr>
          <a:xfrm>
            <a:off x="9753600" y="2283811"/>
            <a:ext cx="1786757" cy="2652987"/>
          </a:xfrm>
          <a:prstGeom prst="rect">
            <a:avLst/>
          </a:prstGeom>
          <a:solidFill>
            <a:srgbClr val="CFCFCF"/>
          </a:solidFill>
          <a:ln>
            <a:solidFill>
              <a:schemeClr val="bg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333" dirty="0">
                <a:solidFill>
                  <a:schemeClr val="tx1"/>
                </a:solidFill>
                <a:latin typeface="Broadway" panose="04040905080B02020502" pitchFamily="82" charset="0"/>
                <a:cs typeface="Aharoni" pitchFamily="2" charset="-79"/>
              </a:rPr>
              <a:t>Y</a:t>
            </a:r>
          </a:p>
        </p:txBody>
      </p:sp>
      <p:sp>
        <p:nvSpPr>
          <p:cNvPr id="15" name="Rounded Rectangle 14"/>
          <p:cNvSpPr/>
          <p:nvPr/>
        </p:nvSpPr>
        <p:spPr>
          <a:xfrm>
            <a:off x="10646228" y="6542314"/>
            <a:ext cx="1545771" cy="315686"/>
          </a:xfrm>
          <a:prstGeom prst="roundRect">
            <a:avLst>
              <a:gd name="adj" fmla="val 10000"/>
            </a:avLst>
          </a:prstGeom>
          <a:blipFill dpi="0" rotWithShape="1">
            <a:blip r:embed="rId3">
              <a:alphaModFix amt="50000"/>
            </a:blip>
            <a:srcRec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061282343"/>
      </p:ext>
    </p:extLst>
  </p:cSld>
  <p:clrMapOvr>
    <a:masterClrMapping/>
  </p:clrMapOvr>
  <mc:AlternateContent xmlns:mc="http://schemas.openxmlformats.org/markup-compatibility/2006" xmlns:p14="http://schemas.microsoft.com/office/powerpoint/2010/main">
    <mc:Choice Requires="p14">
      <p:transition p14:dur="10" advTm="2500"/>
    </mc:Choice>
    <mc:Fallback xmlns="">
      <p:transition advTm="25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xit" presetSubtype="0" fill="hold" grpId="0" nodeType="withEffect">
                                  <p:stCondLst>
                                    <p:cond delay="0"/>
                                  </p:stCondLst>
                                  <p:childTnLst>
                                    <p:animEffect transition="out" filter="fade">
                                      <p:cBhvr>
                                        <p:cTn id="6" dur="1500"/>
                                        <p:tgtEl>
                                          <p:spTgt spid="4"/>
                                        </p:tgtEl>
                                      </p:cBhvr>
                                    </p:animEffect>
                                    <p:anim calcmode="lin" valueType="num">
                                      <p:cBhvr>
                                        <p:cTn id="7" dur="1500"/>
                                        <p:tgtEl>
                                          <p:spTgt spid="4"/>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1500"/>
                                        <p:tgtEl>
                                          <p:spTgt spid="4"/>
                                        </p:tgtEl>
                                        <p:attrNameLst>
                                          <p:attrName>ppt_h</p:attrName>
                                        </p:attrNameLst>
                                      </p:cBhvr>
                                      <p:tavLst>
                                        <p:tav tm="0">
                                          <p:val>
                                            <p:strVal val="ppt_h"/>
                                          </p:val>
                                        </p:tav>
                                        <p:tav tm="100000">
                                          <p:val>
                                            <p:strVal val="ppt_h"/>
                                          </p:val>
                                        </p:tav>
                                      </p:tavLst>
                                    </p:anim>
                                    <p:set>
                                      <p:cBhvr>
                                        <p:cTn id="9" dur="1" fill="hold">
                                          <p:stCondLst>
                                            <p:cond delay="1499"/>
                                          </p:stCondLst>
                                        </p:cTn>
                                        <p:tgtEl>
                                          <p:spTgt spid="4"/>
                                        </p:tgtEl>
                                        <p:attrNameLst>
                                          <p:attrName>style.visibility</p:attrName>
                                        </p:attrNameLst>
                                      </p:cBhvr>
                                      <p:to>
                                        <p:strVal val="hidden"/>
                                      </p:to>
                                    </p:set>
                                  </p:childTnLst>
                                </p:cTn>
                              </p:par>
                              <p:par>
                                <p:cTn id="10" presetID="45" presetClass="exit" presetSubtype="0" fill="hold" grpId="0" nodeType="withEffect">
                                  <p:stCondLst>
                                    <p:cond delay="0"/>
                                  </p:stCondLst>
                                  <p:childTnLst>
                                    <p:animEffect transition="out" filter="fade">
                                      <p:cBhvr>
                                        <p:cTn id="11" dur="1500"/>
                                        <p:tgtEl>
                                          <p:spTgt spid="5"/>
                                        </p:tgtEl>
                                      </p:cBhvr>
                                    </p:animEffect>
                                    <p:anim calcmode="lin" valueType="num">
                                      <p:cBhvr>
                                        <p:cTn id="12" dur="1500"/>
                                        <p:tgtEl>
                                          <p:spTgt spid="5"/>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3" dur="1500"/>
                                        <p:tgtEl>
                                          <p:spTgt spid="5"/>
                                        </p:tgtEl>
                                        <p:attrNameLst>
                                          <p:attrName>ppt_h</p:attrName>
                                        </p:attrNameLst>
                                      </p:cBhvr>
                                      <p:tavLst>
                                        <p:tav tm="0">
                                          <p:val>
                                            <p:strVal val="ppt_h"/>
                                          </p:val>
                                        </p:tav>
                                        <p:tav tm="100000">
                                          <p:val>
                                            <p:strVal val="ppt_h"/>
                                          </p:val>
                                        </p:tav>
                                      </p:tavLst>
                                    </p:anim>
                                    <p:set>
                                      <p:cBhvr>
                                        <p:cTn id="14" dur="1" fill="hold">
                                          <p:stCondLst>
                                            <p:cond delay="1499"/>
                                          </p:stCondLst>
                                        </p:cTn>
                                        <p:tgtEl>
                                          <p:spTgt spid="5"/>
                                        </p:tgtEl>
                                        <p:attrNameLst>
                                          <p:attrName>style.visibility</p:attrName>
                                        </p:attrNameLst>
                                      </p:cBhvr>
                                      <p:to>
                                        <p:strVal val="hidden"/>
                                      </p:to>
                                    </p:set>
                                  </p:childTnLst>
                                </p:cTn>
                              </p:par>
                              <p:par>
                                <p:cTn id="15" presetID="45" presetClass="exit" presetSubtype="0" fill="hold" grpId="0" nodeType="withEffect">
                                  <p:stCondLst>
                                    <p:cond delay="0"/>
                                  </p:stCondLst>
                                  <p:childTnLst>
                                    <p:animEffect transition="out" filter="fade">
                                      <p:cBhvr>
                                        <p:cTn id="16" dur="1500"/>
                                        <p:tgtEl>
                                          <p:spTgt spid="6"/>
                                        </p:tgtEl>
                                      </p:cBhvr>
                                    </p:animEffect>
                                    <p:anim calcmode="lin" valueType="num">
                                      <p:cBhvr>
                                        <p:cTn id="17" dur="1500"/>
                                        <p:tgtEl>
                                          <p:spTgt spid="6"/>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8" dur="1500"/>
                                        <p:tgtEl>
                                          <p:spTgt spid="6"/>
                                        </p:tgtEl>
                                        <p:attrNameLst>
                                          <p:attrName>ppt_h</p:attrName>
                                        </p:attrNameLst>
                                      </p:cBhvr>
                                      <p:tavLst>
                                        <p:tav tm="0">
                                          <p:val>
                                            <p:strVal val="ppt_h"/>
                                          </p:val>
                                        </p:tav>
                                        <p:tav tm="100000">
                                          <p:val>
                                            <p:strVal val="ppt_h"/>
                                          </p:val>
                                        </p:tav>
                                      </p:tavLst>
                                    </p:anim>
                                    <p:set>
                                      <p:cBhvr>
                                        <p:cTn id="19" dur="1" fill="hold">
                                          <p:stCondLst>
                                            <p:cond delay="1499"/>
                                          </p:stCondLst>
                                        </p:cTn>
                                        <p:tgtEl>
                                          <p:spTgt spid="6"/>
                                        </p:tgtEl>
                                        <p:attrNameLst>
                                          <p:attrName>style.visibility</p:attrName>
                                        </p:attrNameLst>
                                      </p:cBhvr>
                                      <p:to>
                                        <p:strVal val="hidden"/>
                                      </p:to>
                                    </p:set>
                                  </p:childTnLst>
                                </p:cTn>
                              </p:par>
                              <p:par>
                                <p:cTn id="20" presetID="45" presetClass="exit" presetSubtype="0" fill="hold" grpId="0" nodeType="withEffect">
                                  <p:stCondLst>
                                    <p:cond delay="0"/>
                                  </p:stCondLst>
                                  <p:childTnLst>
                                    <p:animEffect transition="out" filter="fade">
                                      <p:cBhvr>
                                        <p:cTn id="21" dur="1500"/>
                                        <p:tgtEl>
                                          <p:spTgt spid="7"/>
                                        </p:tgtEl>
                                      </p:cBhvr>
                                    </p:animEffect>
                                    <p:anim calcmode="lin" valueType="num">
                                      <p:cBhvr>
                                        <p:cTn id="22" dur="1500"/>
                                        <p:tgtEl>
                                          <p:spTgt spid="7"/>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23" dur="1500"/>
                                        <p:tgtEl>
                                          <p:spTgt spid="7"/>
                                        </p:tgtEl>
                                        <p:attrNameLst>
                                          <p:attrName>ppt_h</p:attrName>
                                        </p:attrNameLst>
                                      </p:cBhvr>
                                      <p:tavLst>
                                        <p:tav tm="0">
                                          <p:val>
                                            <p:strVal val="ppt_h"/>
                                          </p:val>
                                        </p:tav>
                                        <p:tav tm="100000">
                                          <p:val>
                                            <p:strVal val="ppt_h"/>
                                          </p:val>
                                        </p:tav>
                                      </p:tavLst>
                                    </p:anim>
                                    <p:set>
                                      <p:cBhvr>
                                        <p:cTn id="24" dur="1" fill="hold">
                                          <p:stCondLst>
                                            <p:cond delay="1499"/>
                                          </p:stCondLst>
                                        </p:cTn>
                                        <p:tgtEl>
                                          <p:spTgt spid="7"/>
                                        </p:tgtEl>
                                        <p:attrNameLst>
                                          <p:attrName>style.visibility</p:attrName>
                                        </p:attrNameLst>
                                      </p:cBhvr>
                                      <p:to>
                                        <p:strVal val="hidden"/>
                                      </p:to>
                                    </p:set>
                                  </p:childTnLst>
                                </p:cTn>
                              </p:par>
                              <p:par>
                                <p:cTn id="25" presetID="45" presetClass="exit" presetSubtype="0" fill="hold" grpId="0" nodeType="withEffect">
                                  <p:stCondLst>
                                    <p:cond delay="0"/>
                                  </p:stCondLst>
                                  <p:childTnLst>
                                    <p:animEffect transition="out" filter="fade">
                                      <p:cBhvr>
                                        <p:cTn id="26" dur="1500"/>
                                        <p:tgtEl>
                                          <p:spTgt spid="8"/>
                                        </p:tgtEl>
                                      </p:cBhvr>
                                    </p:animEffect>
                                    <p:anim calcmode="lin" valueType="num">
                                      <p:cBhvr>
                                        <p:cTn id="27" dur="1500"/>
                                        <p:tgtEl>
                                          <p:spTgt spid="8"/>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28" dur="1500"/>
                                        <p:tgtEl>
                                          <p:spTgt spid="8"/>
                                        </p:tgtEl>
                                        <p:attrNameLst>
                                          <p:attrName>ppt_h</p:attrName>
                                        </p:attrNameLst>
                                      </p:cBhvr>
                                      <p:tavLst>
                                        <p:tav tm="0">
                                          <p:val>
                                            <p:strVal val="ppt_h"/>
                                          </p:val>
                                        </p:tav>
                                        <p:tav tm="100000">
                                          <p:val>
                                            <p:strVal val="ppt_h"/>
                                          </p:val>
                                        </p:tav>
                                      </p:tavLst>
                                    </p:anim>
                                    <p:set>
                                      <p:cBhvr>
                                        <p:cTn id="29" dur="1" fill="hold">
                                          <p:stCondLst>
                                            <p:cond delay="1499"/>
                                          </p:stCondLst>
                                        </p:cTn>
                                        <p:tgtEl>
                                          <p:spTgt spid="8"/>
                                        </p:tgtEl>
                                        <p:attrNameLst>
                                          <p:attrName>style.visibility</p:attrName>
                                        </p:attrNameLst>
                                      </p:cBhvr>
                                      <p:to>
                                        <p:strVal val="hidden"/>
                                      </p:to>
                                    </p:set>
                                  </p:childTnLst>
                                </p:cTn>
                              </p:par>
                              <p:par>
                                <p:cTn id="30" presetID="45" presetClass="entr" presetSubtype="0" fill="hold" grpId="0" nodeType="withEffect">
                                  <p:stCondLst>
                                    <p:cond delay="55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950"/>
                                        <p:tgtEl>
                                          <p:spTgt spid="10"/>
                                        </p:tgtEl>
                                      </p:cBhvr>
                                    </p:animEffect>
                                    <p:anim calcmode="lin" valueType="num">
                                      <p:cBhvr>
                                        <p:cTn id="33" dur="950" fill="hold"/>
                                        <p:tgtEl>
                                          <p:spTgt spid="10"/>
                                        </p:tgtEl>
                                        <p:attrNameLst>
                                          <p:attrName>ppt_w</p:attrName>
                                        </p:attrNameLst>
                                      </p:cBhvr>
                                      <p:tavLst>
                                        <p:tav tm="0" fmla="#ppt_w*sin(2.5*pi*$)">
                                          <p:val>
                                            <p:fltVal val="0"/>
                                          </p:val>
                                        </p:tav>
                                        <p:tav tm="100000">
                                          <p:val>
                                            <p:fltVal val="1"/>
                                          </p:val>
                                        </p:tav>
                                      </p:tavLst>
                                    </p:anim>
                                    <p:anim calcmode="lin" valueType="num">
                                      <p:cBhvr>
                                        <p:cTn id="34" dur="950" fill="hold"/>
                                        <p:tgtEl>
                                          <p:spTgt spid="10"/>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55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950"/>
                                        <p:tgtEl>
                                          <p:spTgt spid="11"/>
                                        </p:tgtEl>
                                      </p:cBhvr>
                                    </p:animEffect>
                                    <p:anim calcmode="lin" valueType="num">
                                      <p:cBhvr>
                                        <p:cTn id="38" dur="950" fill="hold"/>
                                        <p:tgtEl>
                                          <p:spTgt spid="11"/>
                                        </p:tgtEl>
                                        <p:attrNameLst>
                                          <p:attrName>ppt_w</p:attrName>
                                        </p:attrNameLst>
                                      </p:cBhvr>
                                      <p:tavLst>
                                        <p:tav tm="0" fmla="#ppt_w*sin(2.5*pi*$)">
                                          <p:val>
                                            <p:fltVal val="0"/>
                                          </p:val>
                                        </p:tav>
                                        <p:tav tm="100000">
                                          <p:val>
                                            <p:fltVal val="1"/>
                                          </p:val>
                                        </p:tav>
                                      </p:tavLst>
                                    </p:anim>
                                    <p:anim calcmode="lin" valueType="num">
                                      <p:cBhvr>
                                        <p:cTn id="39" dur="950" fill="hold"/>
                                        <p:tgtEl>
                                          <p:spTgt spid="11"/>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55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950"/>
                                        <p:tgtEl>
                                          <p:spTgt spid="12"/>
                                        </p:tgtEl>
                                      </p:cBhvr>
                                    </p:animEffect>
                                    <p:anim calcmode="lin" valueType="num">
                                      <p:cBhvr>
                                        <p:cTn id="43" dur="950" fill="hold"/>
                                        <p:tgtEl>
                                          <p:spTgt spid="12"/>
                                        </p:tgtEl>
                                        <p:attrNameLst>
                                          <p:attrName>ppt_w</p:attrName>
                                        </p:attrNameLst>
                                      </p:cBhvr>
                                      <p:tavLst>
                                        <p:tav tm="0" fmla="#ppt_w*sin(2.5*pi*$)">
                                          <p:val>
                                            <p:fltVal val="0"/>
                                          </p:val>
                                        </p:tav>
                                        <p:tav tm="100000">
                                          <p:val>
                                            <p:fltVal val="1"/>
                                          </p:val>
                                        </p:tav>
                                      </p:tavLst>
                                    </p:anim>
                                    <p:anim calcmode="lin" valueType="num">
                                      <p:cBhvr>
                                        <p:cTn id="44" dur="950" fill="hold"/>
                                        <p:tgtEl>
                                          <p:spTgt spid="12"/>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55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950"/>
                                        <p:tgtEl>
                                          <p:spTgt spid="13"/>
                                        </p:tgtEl>
                                      </p:cBhvr>
                                    </p:animEffect>
                                    <p:anim calcmode="lin" valueType="num">
                                      <p:cBhvr>
                                        <p:cTn id="48" dur="950" fill="hold"/>
                                        <p:tgtEl>
                                          <p:spTgt spid="13"/>
                                        </p:tgtEl>
                                        <p:attrNameLst>
                                          <p:attrName>ppt_w</p:attrName>
                                        </p:attrNameLst>
                                      </p:cBhvr>
                                      <p:tavLst>
                                        <p:tav tm="0" fmla="#ppt_w*sin(2.5*pi*$)">
                                          <p:val>
                                            <p:fltVal val="0"/>
                                          </p:val>
                                        </p:tav>
                                        <p:tav tm="100000">
                                          <p:val>
                                            <p:fltVal val="1"/>
                                          </p:val>
                                        </p:tav>
                                      </p:tavLst>
                                    </p:anim>
                                    <p:anim calcmode="lin" valueType="num">
                                      <p:cBhvr>
                                        <p:cTn id="49" dur="950" fill="hold"/>
                                        <p:tgtEl>
                                          <p:spTgt spid="13"/>
                                        </p:tgtEl>
                                        <p:attrNameLst>
                                          <p:attrName>ppt_h</p:attrName>
                                        </p:attrNameLst>
                                      </p:cBhvr>
                                      <p:tavLst>
                                        <p:tav tm="0">
                                          <p:val>
                                            <p:strVal val="#ppt_h"/>
                                          </p:val>
                                        </p:tav>
                                        <p:tav tm="100000">
                                          <p:val>
                                            <p:strVal val="#ppt_h"/>
                                          </p:val>
                                        </p:tav>
                                      </p:tavLst>
                                    </p:anim>
                                  </p:childTnLst>
                                </p:cTn>
                              </p:par>
                              <p:par>
                                <p:cTn id="50" presetID="45" presetClass="entr" presetSubtype="0" fill="hold" grpId="0" nodeType="withEffect">
                                  <p:stCondLst>
                                    <p:cond delay="55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950"/>
                                        <p:tgtEl>
                                          <p:spTgt spid="14"/>
                                        </p:tgtEl>
                                      </p:cBhvr>
                                    </p:animEffect>
                                    <p:anim calcmode="lin" valueType="num">
                                      <p:cBhvr>
                                        <p:cTn id="53" dur="950" fill="hold"/>
                                        <p:tgtEl>
                                          <p:spTgt spid="14"/>
                                        </p:tgtEl>
                                        <p:attrNameLst>
                                          <p:attrName>ppt_w</p:attrName>
                                        </p:attrNameLst>
                                      </p:cBhvr>
                                      <p:tavLst>
                                        <p:tav tm="0" fmla="#ppt_w*sin(2.5*pi*$)">
                                          <p:val>
                                            <p:fltVal val="0"/>
                                          </p:val>
                                        </p:tav>
                                        <p:tav tm="100000">
                                          <p:val>
                                            <p:fltVal val="1"/>
                                          </p:val>
                                        </p:tav>
                                      </p:tavLst>
                                    </p:anim>
                                    <p:anim calcmode="lin" valueType="num">
                                      <p:cBhvr>
                                        <p:cTn id="54" dur="95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0" grpId="0" animBg="1"/>
      <p:bldP spid="11"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rot="16200000">
            <a:off x="-2432537" y="2432539"/>
            <a:ext cx="6857999" cy="1992923"/>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endParaRPr lang="en-US" dirty="0"/>
          </a:p>
        </p:txBody>
      </p:sp>
      <p:sp>
        <p:nvSpPr>
          <p:cNvPr id="2" name="Title 1"/>
          <p:cNvSpPr>
            <a:spLocks noGrp="1"/>
          </p:cNvSpPr>
          <p:nvPr>
            <p:ph type="title"/>
          </p:nvPr>
        </p:nvSpPr>
        <p:spPr>
          <a:xfrm>
            <a:off x="7920630" y="554556"/>
            <a:ext cx="9631656" cy="1325563"/>
          </a:xfrm>
        </p:spPr>
        <p:txBody>
          <a:bodyPr/>
          <a:lstStyle/>
          <a:p>
            <a:r>
              <a:rPr lang="en-US" b="1" dirty="0" smtClean="0">
                <a:solidFill>
                  <a:schemeClr val="accent4">
                    <a:lumMod val="75000"/>
                  </a:schemeClr>
                </a:solidFill>
                <a:latin typeface="+mn-lt"/>
              </a:rPr>
              <a:t>Let’s Create One</a:t>
            </a:r>
            <a:endParaRPr lang="en-US" b="1" dirty="0">
              <a:solidFill>
                <a:schemeClr val="accent4">
                  <a:lumMod val="75000"/>
                </a:schemeClr>
              </a:solidFill>
              <a:latin typeface="+mn-lt"/>
            </a:endParaRPr>
          </a:p>
        </p:txBody>
      </p:sp>
      <p:sp>
        <p:nvSpPr>
          <p:cNvPr id="3" name="TextBox 2"/>
          <p:cNvSpPr txBox="1"/>
          <p:nvPr/>
        </p:nvSpPr>
        <p:spPr>
          <a:xfrm>
            <a:off x="1" y="1"/>
            <a:ext cx="1992924" cy="890337"/>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pic>
        <p:nvPicPr>
          <p:cNvPr id="9" name="Content Placeholder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165684" y="554556"/>
            <a:ext cx="3472798" cy="5748888"/>
          </a:xfrm>
        </p:spPr>
      </p:pic>
      <p:sp>
        <p:nvSpPr>
          <p:cNvPr id="10" name="Rectangle 9"/>
          <p:cNvSpPr/>
          <p:nvPr/>
        </p:nvSpPr>
        <p:spPr>
          <a:xfrm>
            <a:off x="3368040" y="1723004"/>
            <a:ext cx="8694672" cy="1200329"/>
          </a:xfrm>
          <a:prstGeom prst="rect">
            <a:avLst/>
          </a:prstGeom>
        </p:spPr>
        <p:txBody>
          <a:bodyPr wrap="square">
            <a:spAutoFit/>
          </a:bodyPr>
          <a:lstStyle/>
          <a:p>
            <a:pPr lvl="0" algn="r"/>
            <a:r>
              <a:rPr lang="en-US" sz="2400" dirty="0"/>
              <a:t>S</a:t>
            </a:r>
            <a:r>
              <a:rPr lang="en-US" sz="2400" dirty="0" smtClean="0"/>
              <a:t>earch </a:t>
            </a:r>
            <a:r>
              <a:rPr lang="en-US" sz="2400" dirty="0" smtClean="0"/>
              <a:t>Google with “</a:t>
            </a:r>
            <a:r>
              <a:rPr lang="en-US" sz="2400" dirty="0" err="1" smtClean="0"/>
              <a:t>puzzlemaker</a:t>
            </a:r>
            <a:r>
              <a:rPr lang="en-US" sz="2400" dirty="0" smtClean="0"/>
              <a:t>” or go to the web site </a:t>
            </a:r>
          </a:p>
          <a:p>
            <a:pPr lvl="0" algn="r"/>
            <a:r>
              <a:rPr lang="en-US" sz="2400" dirty="0" smtClean="0">
                <a:hlinkClick r:id="rId4"/>
              </a:rPr>
              <a:t>http</a:t>
            </a:r>
            <a:r>
              <a:rPr lang="en-US" sz="2400" dirty="0">
                <a:hlinkClick r:id="rId4"/>
              </a:rPr>
              <a:t>://</a:t>
            </a:r>
            <a:r>
              <a:rPr lang="en-US" sz="2400" dirty="0" smtClean="0">
                <a:hlinkClick r:id="rId4"/>
              </a:rPr>
              <a:t>puzzlemaker.discoveryeducation.com</a:t>
            </a:r>
            <a:r>
              <a:rPr lang="en-US" sz="2400" dirty="0"/>
              <a:t> </a:t>
            </a:r>
            <a:endParaRPr lang="en-US" sz="2400" dirty="0" smtClean="0"/>
          </a:p>
          <a:p>
            <a:pPr lvl="0" algn="r"/>
            <a:r>
              <a:rPr lang="en-US" sz="2400" dirty="0" smtClean="0"/>
              <a:t>Then click 2</a:t>
            </a:r>
            <a:r>
              <a:rPr lang="en-US" sz="2400" baseline="30000" dirty="0" smtClean="0"/>
              <a:t>nd</a:t>
            </a:r>
            <a:r>
              <a:rPr lang="en-US" sz="2400" dirty="0" smtClean="0"/>
              <a:t> bullet: </a:t>
            </a:r>
            <a:r>
              <a:rPr lang="en-US" sz="2400" dirty="0" err="1" smtClean="0"/>
              <a:t>Criss</a:t>
            </a:r>
            <a:r>
              <a:rPr lang="en-US" sz="2400" dirty="0" smtClean="0"/>
              <a:t>-Cross</a:t>
            </a:r>
            <a:endParaRPr lang="en-US" sz="2400" dirty="0"/>
          </a:p>
        </p:txBody>
      </p:sp>
      <p:sp>
        <p:nvSpPr>
          <p:cNvPr id="4" name="Rectangle 3"/>
          <p:cNvSpPr/>
          <p:nvPr/>
        </p:nvSpPr>
        <p:spPr>
          <a:xfrm>
            <a:off x="5258884" y="3848652"/>
            <a:ext cx="6933116" cy="2923877"/>
          </a:xfrm>
          <a:prstGeom prst="rect">
            <a:avLst/>
          </a:prstGeom>
        </p:spPr>
        <p:txBody>
          <a:bodyPr wrap="square">
            <a:spAutoFit/>
          </a:bodyPr>
          <a:lstStyle/>
          <a:p>
            <a:pPr lvl="0">
              <a:spcBef>
                <a:spcPts val="600"/>
              </a:spcBef>
              <a:spcAft>
                <a:spcPts val="600"/>
              </a:spcAft>
            </a:pPr>
            <a:r>
              <a:rPr lang="en-US" sz="2200" b="1" dirty="0"/>
              <a:t>Smith</a:t>
            </a:r>
            <a:r>
              <a:rPr lang="en-US" sz="2200" dirty="0"/>
              <a:t> The name of your librarian.</a:t>
            </a:r>
          </a:p>
          <a:p>
            <a:pPr lvl="0">
              <a:spcBef>
                <a:spcPts val="600"/>
              </a:spcBef>
              <a:spcAft>
                <a:spcPts val="600"/>
              </a:spcAft>
            </a:pPr>
            <a:r>
              <a:rPr lang="en-US" sz="2200" b="1" dirty="0"/>
              <a:t>paraphrasing </a:t>
            </a:r>
            <a:r>
              <a:rPr lang="en-US" sz="2200" dirty="0"/>
              <a:t>Putting a passage from source material into your own words.</a:t>
            </a:r>
          </a:p>
          <a:p>
            <a:pPr lvl="0">
              <a:spcBef>
                <a:spcPts val="600"/>
              </a:spcBef>
              <a:spcAft>
                <a:spcPts val="600"/>
              </a:spcAft>
            </a:pPr>
            <a:r>
              <a:rPr lang="en-US" sz="2200" b="1" dirty="0"/>
              <a:t>database</a:t>
            </a:r>
            <a:r>
              <a:rPr lang="en-US" sz="2200" dirty="0"/>
              <a:t> An online search engine to look for scholarly articles</a:t>
            </a:r>
            <a:r>
              <a:rPr lang="en-US" sz="2200" dirty="0" smtClean="0"/>
              <a:t>.</a:t>
            </a:r>
          </a:p>
          <a:p>
            <a:pPr lvl="0">
              <a:spcBef>
                <a:spcPts val="600"/>
              </a:spcBef>
              <a:spcAft>
                <a:spcPts val="600"/>
              </a:spcAft>
            </a:pPr>
            <a:r>
              <a:rPr lang="en-US" sz="2200" b="1" dirty="0" smtClean="0"/>
              <a:t>EBSCO</a:t>
            </a:r>
            <a:r>
              <a:rPr lang="en-US" sz="2200" dirty="0" smtClean="0"/>
              <a:t> Academic Search Complete is a database from this vendor</a:t>
            </a:r>
            <a:r>
              <a:rPr lang="en-US" sz="2200" dirty="0" smtClean="0"/>
              <a:t>.</a:t>
            </a:r>
            <a:endParaRPr lang="en-US" sz="2200" dirty="0" smtClean="0"/>
          </a:p>
        </p:txBody>
      </p:sp>
      <p:sp>
        <p:nvSpPr>
          <p:cNvPr id="11" name="Title 1"/>
          <p:cNvSpPr txBox="1">
            <a:spLocks/>
          </p:cNvSpPr>
          <p:nvPr/>
        </p:nvSpPr>
        <p:spPr>
          <a:xfrm>
            <a:off x="5638482" y="2766218"/>
            <a:ext cx="963165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smtClean="0">
                <a:solidFill>
                  <a:schemeClr val="accent4">
                    <a:lumMod val="75000"/>
                  </a:schemeClr>
                </a:solidFill>
                <a:latin typeface="+mn-lt"/>
              </a:rPr>
              <a:t>Some clues to begin with…</a:t>
            </a:r>
            <a:endParaRPr lang="en-US" b="1" dirty="0">
              <a:solidFill>
                <a:schemeClr val="accent4">
                  <a:lumMod val="75000"/>
                </a:schemeClr>
              </a:solidFill>
              <a:latin typeface="+mn-lt"/>
            </a:endParaRPr>
          </a:p>
        </p:txBody>
      </p:sp>
    </p:spTree>
    <p:extLst>
      <p:ext uri="{BB962C8B-B14F-4D97-AF65-F5344CB8AC3E}">
        <p14:creationId xmlns:p14="http://schemas.microsoft.com/office/powerpoint/2010/main" val="7826826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rot="16200000">
            <a:off x="-2432537" y="2432539"/>
            <a:ext cx="6857999" cy="1992923"/>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endParaRPr lang="en-US" dirty="0"/>
          </a:p>
        </p:txBody>
      </p:sp>
      <p:sp>
        <p:nvSpPr>
          <p:cNvPr id="2" name="Title 1"/>
          <p:cNvSpPr>
            <a:spLocks noGrp="1"/>
          </p:cNvSpPr>
          <p:nvPr>
            <p:ph type="title"/>
          </p:nvPr>
        </p:nvSpPr>
        <p:spPr>
          <a:xfrm>
            <a:off x="2385047" y="890338"/>
            <a:ext cx="9631656" cy="1325563"/>
          </a:xfrm>
        </p:spPr>
        <p:txBody>
          <a:bodyPr/>
          <a:lstStyle/>
          <a:p>
            <a:r>
              <a:rPr lang="en-US" b="1" dirty="0" smtClean="0">
                <a:solidFill>
                  <a:schemeClr val="accent4">
                    <a:lumMod val="75000"/>
                  </a:schemeClr>
                </a:solidFill>
                <a:latin typeface="+mn-lt"/>
              </a:rPr>
              <a:t>Questions?</a:t>
            </a:r>
            <a:endParaRPr lang="en-US" b="1" dirty="0">
              <a:solidFill>
                <a:schemeClr val="accent4">
                  <a:lumMod val="75000"/>
                </a:schemeClr>
              </a:solidFill>
              <a:latin typeface="+mn-lt"/>
            </a:endParaRPr>
          </a:p>
        </p:txBody>
      </p:sp>
      <p:sp>
        <p:nvSpPr>
          <p:cNvPr id="3" name="TextBox 2"/>
          <p:cNvSpPr txBox="1"/>
          <p:nvPr/>
        </p:nvSpPr>
        <p:spPr>
          <a:xfrm>
            <a:off x="1" y="1"/>
            <a:ext cx="1992924" cy="890337"/>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2124" y="-237866"/>
            <a:ext cx="1208676" cy="2000849"/>
          </a:xfrm>
          <a:scene3d>
            <a:camera prst="isometricBottomDown"/>
            <a:lightRig rig="threePt" dir="t"/>
          </a:scene3d>
        </p:spPr>
      </p:pic>
      <p:sp>
        <p:nvSpPr>
          <p:cNvPr id="9" name="Subtitle 2"/>
          <p:cNvSpPr txBox="1">
            <a:spLocks/>
          </p:cNvSpPr>
          <p:nvPr/>
        </p:nvSpPr>
        <p:spPr>
          <a:xfrm>
            <a:off x="3177372" y="3525799"/>
            <a:ext cx="3780692" cy="143428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nSpc>
                <a:spcPct val="100000"/>
              </a:lnSpc>
              <a:spcBef>
                <a:spcPts val="0"/>
              </a:spcBef>
            </a:pPr>
            <a:r>
              <a:rPr lang="en-US" sz="2000" dirty="0" smtClean="0"/>
              <a:t>Judy Markowitz</a:t>
            </a:r>
          </a:p>
          <a:p>
            <a:pPr>
              <a:lnSpc>
                <a:spcPct val="100000"/>
              </a:lnSpc>
              <a:spcBef>
                <a:spcPts val="0"/>
              </a:spcBef>
            </a:pPr>
            <a:r>
              <a:rPr lang="en-US" sz="1800" b="0" i="1" dirty="0" smtClean="0"/>
              <a:t>Reference / Subject Librarian</a:t>
            </a:r>
          </a:p>
          <a:p>
            <a:pPr>
              <a:lnSpc>
                <a:spcPct val="100000"/>
              </a:lnSpc>
              <a:spcBef>
                <a:spcPts val="0"/>
              </a:spcBef>
            </a:pPr>
            <a:r>
              <a:rPr lang="en-US" sz="1800" b="0" dirty="0" smtClean="0">
                <a:hlinkClick r:id="rId4"/>
              </a:rPr>
              <a:t>judym@umd.edu</a:t>
            </a:r>
            <a:r>
              <a:rPr lang="en-US" sz="1800" b="0" dirty="0" smtClean="0"/>
              <a:t>  </a:t>
            </a:r>
          </a:p>
        </p:txBody>
      </p:sp>
      <p:sp>
        <p:nvSpPr>
          <p:cNvPr id="10" name="TextBox 9"/>
          <p:cNvSpPr txBox="1"/>
          <p:nvPr/>
        </p:nvSpPr>
        <p:spPr>
          <a:xfrm>
            <a:off x="3145946" y="2806319"/>
            <a:ext cx="8109858" cy="707886"/>
          </a:xfrm>
          <a:prstGeom prst="rect">
            <a:avLst/>
          </a:prstGeom>
          <a:noFill/>
        </p:spPr>
        <p:txBody>
          <a:bodyPr wrap="square" rtlCol="0">
            <a:spAutoFit/>
          </a:bodyPr>
          <a:lstStyle/>
          <a:p>
            <a:r>
              <a:rPr lang="en-US" sz="4000" dirty="0" smtClean="0"/>
              <a:t>We would love to hear back from you!</a:t>
            </a:r>
            <a:endParaRPr lang="en-US" sz="4000" dirty="0"/>
          </a:p>
        </p:txBody>
      </p:sp>
      <p:sp>
        <p:nvSpPr>
          <p:cNvPr id="11" name="Rectangle 10"/>
          <p:cNvSpPr/>
          <p:nvPr/>
        </p:nvSpPr>
        <p:spPr>
          <a:xfrm>
            <a:off x="7200875" y="4005980"/>
            <a:ext cx="6096000" cy="954107"/>
          </a:xfrm>
          <a:prstGeom prst="rect">
            <a:avLst/>
          </a:prstGeom>
        </p:spPr>
        <p:txBody>
          <a:bodyPr>
            <a:spAutoFit/>
          </a:bodyPr>
          <a:lstStyle/>
          <a:p>
            <a:r>
              <a:rPr lang="en-US" sz="2000" b="1" dirty="0" err="1"/>
              <a:t>Nedelina</a:t>
            </a:r>
            <a:r>
              <a:rPr lang="en-US" sz="2000" b="1" dirty="0"/>
              <a:t> </a:t>
            </a:r>
            <a:r>
              <a:rPr lang="en-US" sz="2000" b="1" dirty="0" err="1"/>
              <a:t>Tchangalova</a:t>
            </a:r>
            <a:endParaRPr lang="en-US" sz="2000" b="1" dirty="0"/>
          </a:p>
          <a:p>
            <a:r>
              <a:rPr lang="en-US" i="1" dirty="0"/>
              <a:t>Public Health Librarian</a:t>
            </a:r>
          </a:p>
          <a:p>
            <a:r>
              <a:rPr lang="en-US" dirty="0">
                <a:hlinkClick r:id="rId5"/>
              </a:rPr>
              <a:t>nedelina@umd.edu</a:t>
            </a:r>
            <a:r>
              <a:rPr lang="en-US" dirty="0"/>
              <a:t> </a:t>
            </a:r>
          </a:p>
        </p:txBody>
      </p:sp>
    </p:spTree>
    <p:extLst>
      <p:ext uri="{BB962C8B-B14F-4D97-AF65-F5344CB8AC3E}">
        <p14:creationId xmlns:p14="http://schemas.microsoft.com/office/powerpoint/2010/main" val="5588975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rot="16200000">
            <a:off x="-2432537" y="2432539"/>
            <a:ext cx="6857999" cy="1992923"/>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endParaRPr lang="en-US" dirty="0"/>
          </a:p>
        </p:txBody>
      </p:sp>
      <p:sp>
        <p:nvSpPr>
          <p:cNvPr id="2" name="Title 1"/>
          <p:cNvSpPr>
            <a:spLocks noGrp="1"/>
          </p:cNvSpPr>
          <p:nvPr>
            <p:ph type="title"/>
          </p:nvPr>
        </p:nvSpPr>
        <p:spPr>
          <a:xfrm>
            <a:off x="2203642" y="762558"/>
            <a:ext cx="9631656" cy="1325563"/>
          </a:xfrm>
        </p:spPr>
        <p:txBody>
          <a:bodyPr/>
          <a:lstStyle/>
          <a:p>
            <a:r>
              <a:rPr lang="en-US" b="1" dirty="0" smtClean="0">
                <a:solidFill>
                  <a:schemeClr val="accent4">
                    <a:lumMod val="75000"/>
                  </a:schemeClr>
                </a:solidFill>
                <a:latin typeface="+mn-lt"/>
              </a:rPr>
              <a:t>Background</a:t>
            </a:r>
            <a:endParaRPr lang="en-US" b="1" dirty="0">
              <a:solidFill>
                <a:schemeClr val="accent4">
                  <a:lumMod val="75000"/>
                </a:schemeClr>
              </a:solidFill>
              <a:latin typeface="+mn-lt"/>
            </a:endParaRPr>
          </a:p>
        </p:txBody>
      </p:sp>
      <p:sp>
        <p:nvSpPr>
          <p:cNvPr id="3" name="TextBox 2"/>
          <p:cNvSpPr txBox="1"/>
          <p:nvPr/>
        </p:nvSpPr>
        <p:spPr>
          <a:xfrm>
            <a:off x="1" y="1"/>
            <a:ext cx="1992924" cy="890337"/>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2124" y="-237866"/>
            <a:ext cx="1208676" cy="2000849"/>
          </a:xfrm>
          <a:scene3d>
            <a:camera prst="isometricBottomDown"/>
            <a:lightRig rig="threePt" dir="t"/>
          </a:scene3d>
        </p:spPr>
      </p:pic>
      <p:pic>
        <p:nvPicPr>
          <p:cNvPr id="2052" name="Picture 4" descr="http://blainesnutrition.com/wp-content/uploads/2016/10/117301_workshop.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31768" y="2659610"/>
            <a:ext cx="3801978" cy="204722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s3.amazonaws.com/drupal-base-s3-drupalshareds3-1qwpjwcnqwwsr/tltc/s3fs-public/scott_roberts_tltc_umd.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98031" y="2120040"/>
            <a:ext cx="4271211" cy="427121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673027" y="5278319"/>
            <a:ext cx="5519460" cy="1169551"/>
          </a:xfrm>
          <a:prstGeom prst="rect">
            <a:avLst/>
          </a:prstGeom>
        </p:spPr>
        <p:txBody>
          <a:bodyPr wrap="none">
            <a:spAutoFit/>
          </a:bodyPr>
          <a:lstStyle/>
          <a:p>
            <a:r>
              <a:rPr lang="en-US" sz="2400" b="1" dirty="0" smtClean="0">
                <a:solidFill>
                  <a:srgbClr val="000000"/>
                </a:solidFill>
                <a:latin typeface="Raleway"/>
              </a:rPr>
              <a:t>Scott Roberts, PhD</a:t>
            </a:r>
          </a:p>
          <a:p>
            <a:r>
              <a:rPr lang="en-US" b="1" dirty="0" smtClean="0">
                <a:solidFill>
                  <a:srgbClr val="000000"/>
                </a:solidFill>
                <a:latin typeface="Raleway"/>
              </a:rPr>
              <a:t>Director </a:t>
            </a:r>
            <a:r>
              <a:rPr lang="en-US" b="1" dirty="0">
                <a:solidFill>
                  <a:srgbClr val="000000"/>
                </a:solidFill>
                <a:latin typeface="Raleway"/>
              </a:rPr>
              <a:t>of Instructional Excellence &amp; </a:t>
            </a:r>
            <a:r>
              <a:rPr lang="en-US" b="1" dirty="0" smtClean="0">
                <a:solidFill>
                  <a:srgbClr val="000000"/>
                </a:solidFill>
                <a:latin typeface="Raleway"/>
              </a:rPr>
              <a:t>Innovation</a:t>
            </a:r>
          </a:p>
          <a:p>
            <a:r>
              <a:rPr lang="en-US" sz="1400" dirty="0" smtClean="0">
                <a:solidFill>
                  <a:srgbClr val="000000"/>
                </a:solidFill>
                <a:latin typeface="Raleway"/>
              </a:rPr>
              <a:t>Teaching &amp; Learning Transformation Center</a:t>
            </a:r>
          </a:p>
          <a:p>
            <a:r>
              <a:rPr lang="en-US" sz="1400" dirty="0" smtClean="0">
                <a:solidFill>
                  <a:srgbClr val="000000"/>
                </a:solidFill>
                <a:latin typeface="Raleway"/>
              </a:rPr>
              <a:t>University of Maryland, College Park</a:t>
            </a:r>
            <a:endParaRPr lang="en-US" sz="1400" dirty="0"/>
          </a:p>
        </p:txBody>
      </p:sp>
    </p:spTree>
    <p:extLst>
      <p:ext uri="{BB962C8B-B14F-4D97-AF65-F5344CB8AC3E}">
        <p14:creationId xmlns:p14="http://schemas.microsoft.com/office/powerpoint/2010/main" val="1110437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p:cTn id="7" dur="1000" fill="hold"/>
                                        <p:tgtEl>
                                          <p:spTgt spid="2052"/>
                                        </p:tgtEl>
                                        <p:attrNameLst>
                                          <p:attrName>ppt_w</p:attrName>
                                        </p:attrNameLst>
                                      </p:cBhvr>
                                      <p:tavLst>
                                        <p:tav tm="0">
                                          <p:val>
                                            <p:fltVal val="0"/>
                                          </p:val>
                                        </p:tav>
                                        <p:tav tm="100000">
                                          <p:val>
                                            <p:strVal val="#ppt_w"/>
                                          </p:val>
                                        </p:tav>
                                      </p:tavLst>
                                    </p:anim>
                                    <p:anim calcmode="lin" valueType="num">
                                      <p:cBhvr>
                                        <p:cTn id="8" dur="1000" fill="hold"/>
                                        <p:tgtEl>
                                          <p:spTgt spid="2052"/>
                                        </p:tgtEl>
                                        <p:attrNameLst>
                                          <p:attrName>ppt_h</p:attrName>
                                        </p:attrNameLst>
                                      </p:cBhvr>
                                      <p:tavLst>
                                        <p:tav tm="0">
                                          <p:val>
                                            <p:fltVal val="0"/>
                                          </p:val>
                                        </p:tav>
                                        <p:tav tm="100000">
                                          <p:val>
                                            <p:strVal val="#ppt_h"/>
                                          </p:val>
                                        </p:tav>
                                      </p:tavLst>
                                    </p:anim>
                                    <p:anim calcmode="lin" valueType="num">
                                      <p:cBhvr>
                                        <p:cTn id="9" dur="1000" fill="hold"/>
                                        <p:tgtEl>
                                          <p:spTgt spid="2052"/>
                                        </p:tgtEl>
                                        <p:attrNameLst>
                                          <p:attrName>style.rotation</p:attrName>
                                        </p:attrNameLst>
                                      </p:cBhvr>
                                      <p:tavLst>
                                        <p:tav tm="0">
                                          <p:val>
                                            <p:fltVal val="90"/>
                                          </p:val>
                                        </p:tav>
                                        <p:tav tm="100000">
                                          <p:val>
                                            <p:fltVal val="0"/>
                                          </p:val>
                                        </p:tav>
                                      </p:tavLst>
                                    </p:anim>
                                    <p:animEffect transition="in" filter="fade">
                                      <p:cBhvr>
                                        <p:cTn id="10" dur="1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rot="16200000">
            <a:off x="-2432537" y="2432539"/>
            <a:ext cx="6857999" cy="1992923"/>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endParaRPr lang="en-US" dirty="0"/>
          </a:p>
        </p:txBody>
      </p:sp>
      <p:sp>
        <p:nvSpPr>
          <p:cNvPr id="2" name="Title 1"/>
          <p:cNvSpPr>
            <a:spLocks noGrp="1"/>
          </p:cNvSpPr>
          <p:nvPr>
            <p:ph type="title"/>
          </p:nvPr>
        </p:nvSpPr>
        <p:spPr>
          <a:xfrm>
            <a:off x="2309000" y="184766"/>
            <a:ext cx="9631656" cy="1325563"/>
          </a:xfrm>
        </p:spPr>
        <p:txBody>
          <a:bodyPr/>
          <a:lstStyle/>
          <a:p>
            <a:r>
              <a:rPr lang="en-US" b="1" dirty="0" smtClean="0">
                <a:solidFill>
                  <a:schemeClr val="accent4">
                    <a:lumMod val="75000"/>
                  </a:schemeClr>
                </a:solidFill>
                <a:latin typeface="+mn-lt"/>
              </a:rPr>
              <a:t>Example 1</a:t>
            </a:r>
            <a:endParaRPr lang="en-US" b="1" dirty="0">
              <a:solidFill>
                <a:schemeClr val="accent4">
                  <a:lumMod val="75000"/>
                </a:schemeClr>
              </a:solidFill>
              <a:latin typeface="+mn-lt"/>
            </a:endParaRPr>
          </a:p>
        </p:txBody>
      </p:sp>
      <p:sp>
        <p:nvSpPr>
          <p:cNvPr id="5" name="Text Placeholder 4"/>
          <p:cNvSpPr>
            <a:spLocks noGrp="1"/>
          </p:cNvSpPr>
          <p:nvPr>
            <p:ph type="body" idx="1"/>
          </p:nvPr>
        </p:nvSpPr>
        <p:spPr>
          <a:xfrm>
            <a:off x="2385047" y="1762983"/>
            <a:ext cx="2814490" cy="1912906"/>
          </a:xfrm>
        </p:spPr>
        <p:txBody>
          <a:bodyPr>
            <a:normAutofit/>
          </a:bodyPr>
          <a:lstStyle/>
          <a:p>
            <a:r>
              <a:rPr lang="en-US" dirty="0" smtClean="0"/>
              <a:t>Women Studies </a:t>
            </a:r>
          </a:p>
          <a:p>
            <a:r>
              <a:rPr lang="en-US" dirty="0" smtClean="0">
                <a:solidFill>
                  <a:srgbClr val="C00000"/>
                </a:solidFill>
              </a:rPr>
              <a:t>General Crossword</a:t>
            </a:r>
          </a:p>
          <a:p>
            <a:endParaRPr lang="en-US" dirty="0">
              <a:solidFill>
                <a:srgbClr val="C00000"/>
              </a:solidFill>
            </a:endParaRPr>
          </a:p>
          <a:p>
            <a:endParaRPr lang="en-US" dirty="0">
              <a:solidFill>
                <a:srgbClr val="C00000"/>
              </a:solidFill>
            </a:endParaRPr>
          </a:p>
        </p:txBody>
      </p:sp>
      <p:sp>
        <p:nvSpPr>
          <p:cNvPr id="3" name="TextBox 2"/>
          <p:cNvSpPr txBox="1"/>
          <p:nvPr/>
        </p:nvSpPr>
        <p:spPr>
          <a:xfrm>
            <a:off x="1" y="1"/>
            <a:ext cx="1992924" cy="890337"/>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2124" y="-237866"/>
            <a:ext cx="1208676" cy="2000849"/>
          </a:xfrm>
          <a:scene3d>
            <a:camera prst="isometricBottomDown"/>
            <a:lightRig rig="threePt" dir="t"/>
          </a:scene3d>
        </p:spPr>
      </p:pic>
      <p:pic>
        <p:nvPicPr>
          <p:cNvPr id="6" name="Picture 5"/>
          <p:cNvPicPr>
            <a:picLocks noChangeAspect="1"/>
          </p:cNvPicPr>
          <p:nvPr/>
        </p:nvPicPr>
        <p:blipFill>
          <a:blip r:embed="rId4"/>
          <a:stretch>
            <a:fillRect/>
          </a:stretch>
        </p:blipFill>
        <p:spPr>
          <a:xfrm>
            <a:off x="5613812" y="99348"/>
            <a:ext cx="6401621" cy="6758651"/>
          </a:xfrm>
          <a:prstGeom prst="rect">
            <a:avLst/>
          </a:prstGeom>
        </p:spPr>
      </p:pic>
    </p:spTree>
    <p:extLst>
      <p:ext uri="{BB962C8B-B14F-4D97-AF65-F5344CB8AC3E}">
        <p14:creationId xmlns:p14="http://schemas.microsoft.com/office/powerpoint/2010/main" val="25815905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rot="16200000">
            <a:off x="-2432537" y="2432539"/>
            <a:ext cx="6857999" cy="1992923"/>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endParaRPr lang="en-US" dirty="0"/>
          </a:p>
        </p:txBody>
      </p:sp>
      <p:sp>
        <p:nvSpPr>
          <p:cNvPr id="2" name="Title 1"/>
          <p:cNvSpPr>
            <a:spLocks noGrp="1"/>
          </p:cNvSpPr>
          <p:nvPr>
            <p:ph type="title"/>
          </p:nvPr>
        </p:nvSpPr>
        <p:spPr>
          <a:xfrm>
            <a:off x="2351110" y="227556"/>
            <a:ext cx="9631656" cy="1325563"/>
          </a:xfrm>
        </p:spPr>
        <p:txBody>
          <a:bodyPr/>
          <a:lstStyle/>
          <a:p>
            <a:r>
              <a:rPr lang="en-US" b="1" dirty="0" smtClean="0">
                <a:solidFill>
                  <a:schemeClr val="accent4">
                    <a:lumMod val="75000"/>
                  </a:schemeClr>
                </a:solidFill>
                <a:latin typeface="+mn-lt"/>
              </a:rPr>
              <a:t>Example 2</a:t>
            </a:r>
            <a:endParaRPr lang="en-US" b="1" dirty="0">
              <a:solidFill>
                <a:schemeClr val="accent4">
                  <a:lumMod val="75000"/>
                </a:schemeClr>
              </a:solidFill>
              <a:latin typeface="+mn-lt"/>
            </a:endParaRPr>
          </a:p>
        </p:txBody>
      </p:sp>
      <p:sp>
        <p:nvSpPr>
          <p:cNvPr id="5" name="Text Placeholder 4"/>
          <p:cNvSpPr>
            <a:spLocks noGrp="1"/>
          </p:cNvSpPr>
          <p:nvPr>
            <p:ph type="body" idx="1"/>
          </p:nvPr>
        </p:nvSpPr>
        <p:spPr>
          <a:xfrm>
            <a:off x="2287862" y="1762983"/>
            <a:ext cx="9758153" cy="823912"/>
          </a:xfrm>
        </p:spPr>
        <p:txBody>
          <a:bodyPr>
            <a:normAutofit lnSpcReduction="10000"/>
          </a:bodyPr>
          <a:lstStyle/>
          <a:p>
            <a:r>
              <a:rPr lang="en-US" dirty="0" smtClean="0"/>
              <a:t>Women Studies </a:t>
            </a:r>
          </a:p>
          <a:p>
            <a:r>
              <a:rPr lang="en-US" dirty="0" smtClean="0">
                <a:solidFill>
                  <a:srgbClr val="C00000"/>
                </a:solidFill>
              </a:rPr>
              <a:t>Primary Sources Crossword</a:t>
            </a:r>
            <a:endParaRPr lang="en-US" dirty="0">
              <a:solidFill>
                <a:srgbClr val="C00000"/>
              </a:solidFill>
            </a:endParaRPr>
          </a:p>
        </p:txBody>
      </p:sp>
      <p:sp>
        <p:nvSpPr>
          <p:cNvPr id="3" name="TextBox 2"/>
          <p:cNvSpPr txBox="1"/>
          <p:nvPr/>
        </p:nvSpPr>
        <p:spPr>
          <a:xfrm>
            <a:off x="1" y="1"/>
            <a:ext cx="1992924" cy="890337"/>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2124" y="-237866"/>
            <a:ext cx="1208676" cy="2000849"/>
          </a:xfrm>
          <a:scene3d>
            <a:camera prst="isometricBottomDown"/>
            <a:lightRig rig="threePt" dir="t"/>
          </a:scene3d>
        </p:spPr>
      </p:pic>
      <p:pic>
        <p:nvPicPr>
          <p:cNvPr id="9" name="Picture 8"/>
          <p:cNvPicPr>
            <a:picLocks noChangeAspect="1"/>
          </p:cNvPicPr>
          <p:nvPr/>
        </p:nvPicPr>
        <p:blipFill>
          <a:blip r:embed="rId4"/>
          <a:stretch>
            <a:fillRect/>
          </a:stretch>
        </p:blipFill>
        <p:spPr>
          <a:xfrm>
            <a:off x="5933439" y="55428"/>
            <a:ext cx="6112575" cy="6802572"/>
          </a:xfrm>
          <a:prstGeom prst="rect">
            <a:avLst/>
          </a:prstGeom>
        </p:spPr>
      </p:pic>
    </p:spTree>
    <p:extLst>
      <p:ext uri="{BB962C8B-B14F-4D97-AF65-F5344CB8AC3E}">
        <p14:creationId xmlns:p14="http://schemas.microsoft.com/office/powerpoint/2010/main" val="3263916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rot="16200000">
            <a:off x="-2432537" y="2432539"/>
            <a:ext cx="6857999" cy="1992923"/>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endParaRPr lang="en-US" dirty="0"/>
          </a:p>
        </p:txBody>
      </p:sp>
      <p:sp>
        <p:nvSpPr>
          <p:cNvPr id="2" name="Title 1"/>
          <p:cNvSpPr>
            <a:spLocks noGrp="1"/>
          </p:cNvSpPr>
          <p:nvPr>
            <p:ph type="title"/>
          </p:nvPr>
        </p:nvSpPr>
        <p:spPr>
          <a:xfrm>
            <a:off x="2287862" y="99776"/>
            <a:ext cx="9631656" cy="1325563"/>
          </a:xfrm>
        </p:spPr>
        <p:txBody>
          <a:bodyPr/>
          <a:lstStyle/>
          <a:p>
            <a:r>
              <a:rPr lang="en-US" b="1" dirty="0" smtClean="0">
                <a:solidFill>
                  <a:schemeClr val="accent4">
                    <a:lumMod val="75000"/>
                  </a:schemeClr>
                </a:solidFill>
                <a:latin typeface="+mn-lt"/>
              </a:rPr>
              <a:t>Example 3</a:t>
            </a:r>
            <a:endParaRPr lang="en-US" b="1" dirty="0">
              <a:solidFill>
                <a:schemeClr val="accent4">
                  <a:lumMod val="75000"/>
                </a:schemeClr>
              </a:solidFill>
              <a:latin typeface="+mn-lt"/>
            </a:endParaRPr>
          </a:p>
        </p:txBody>
      </p:sp>
      <p:sp>
        <p:nvSpPr>
          <p:cNvPr id="5" name="Text Placeholder 4"/>
          <p:cNvSpPr>
            <a:spLocks noGrp="1"/>
          </p:cNvSpPr>
          <p:nvPr>
            <p:ph type="body" idx="1"/>
          </p:nvPr>
        </p:nvSpPr>
        <p:spPr>
          <a:xfrm>
            <a:off x="2287861" y="762557"/>
            <a:ext cx="9758153" cy="823912"/>
          </a:xfrm>
        </p:spPr>
        <p:txBody>
          <a:bodyPr>
            <a:normAutofit/>
          </a:bodyPr>
          <a:lstStyle/>
          <a:p>
            <a:r>
              <a:rPr lang="en-US" dirty="0" smtClean="0">
                <a:solidFill>
                  <a:srgbClr val="C00000"/>
                </a:solidFill>
              </a:rPr>
              <a:t>Training Crossword</a:t>
            </a:r>
            <a:endParaRPr lang="en-US" dirty="0">
              <a:solidFill>
                <a:srgbClr val="C00000"/>
              </a:solidFill>
            </a:endParaRPr>
          </a:p>
        </p:txBody>
      </p:sp>
      <p:sp>
        <p:nvSpPr>
          <p:cNvPr id="3" name="TextBox 2"/>
          <p:cNvSpPr txBox="1"/>
          <p:nvPr/>
        </p:nvSpPr>
        <p:spPr>
          <a:xfrm>
            <a:off x="1" y="1"/>
            <a:ext cx="1992924" cy="890337"/>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2124" y="-237866"/>
            <a:ext cx="1208676" cy="2000849"/>
          </a:xfrm>
          <a:scene3d>
            <a:camera prst="isometricBottomDown"/>
            <a:lightRig rig="threePt" dir="t"/>
          </a:scene3d>
        </p:spPr>
      </p:pic>
      <p:pic>
        <p:nvPicPr>
          <p:cNvPr id="7" name="Picture 6"/>
          <p:cNvPicPr>
            <a:picLocks noChangeAspect="1"/>
          </p:cNvPicPr>
          <p:nvPr/>
        </p:nvPicPr>
        <p:blipFill>
          <a:blip r:embed="rId4"/>
          <a:stretch>
            <a:fillRect/>
          </a:stretch>
        </p:blipFill>
        <p:spPr>
          <a:xfrm>
            <a:off x="6130480" y="246398"/>
            <a:ext cx="3460560" cy="4369394"/>
          </a:xfrm>
          <a:prstGeom prst="rect">
            <a:avLst/>
          </a:prstGeom>
        </p:spPr>
      </p:pic>
      <p:pic>
        <p:nvPicPr>
          <p:cNvPr id="9" name="Picture 8"/>
          <p:cNvPicPr>
            <a:picLocks noChangeAspect="1"/>
          </p:cNvPicPr>
          <p:nvPr/>
        </p:nvPicPr>
        <p:blipFill>
          <a:blip r:embed="rId5"/>
          <a:stretch>
            <a:fillRect/>
          </a:stretch>
        </p:blipFill>
        <p:spPr>
          <a:xfrm>
            <a:off x="5636886" y="4615792"/>
            <a:ext cx="6555114" cy="1993505"/>
          </a:xfrm>
          <a:prstGeom prst="rect">
            <a:avLst/>
          </a:prstGeom>
        </p:spPr>
      </p:pic>
    </p:spTree>
    <p:extLst>
      <p:ext uri="{BB962C8B-B14F-4D97-AF65-F5344CB8AC3E}">
        <p14:creationId xmlns:p14="http://schemas.microsoft.com/office/powerpoint/2010/main" val="4085719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rot="16200000">
            <a:off x="-2432537" y="2432539"/>
            <a:ext cx="6857999" cy="1992923"/>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endParaRPr lang="en-US" dirty="0"/>
          </a:p>
        </p:txBody>
      </p:sp>
      <p:sp>
        <p:nvSpPr>
          <p:cNvPr id="2" name="Title 1"/>
          <p:cNvSpPr>
            <a:spLocks noGrp="1"/>
          </p:cNvSpPr>
          <p:nvPr>
            <p:ph type="title"/>
          </p:nvPr>
        </p:nvSpPr>
        <p:spPr>
          <a:xfrm>
            <a:off x="2287862" y="99776"/>
            <a:ext cx="9631656" cy="1325563"/>
          </a:xfrm>
        </p:spPr>
        <p:txBody>
          <a:bodyPr/>
          <a:lstStyle/>
          <a:p>
            <a:r>
              <a:rPr lang="en-US" b="1" dirty="0" smtClean="0">
                <a:solidFill>
                  <a:schemeClr val="accent4">
                    <a:lumMod val="75000"/>
                  </a:schemeClr>
                </a:solidFill>
                <a:latin typeface="+mn-lt"/>
              </a:rPr>
              <a:t>Example 3 </a:t>
            </a:r>
            <a:r>
              <a:rPr lang="en-US" sz="2400" b="1" dirty="0" smtClean="0">
                <a:solidFill>
                  <a:schemeClr val="accent4">
                    <a:lumMod val="75000"/>
                  </a:schemeClr>
                </a:solidFill>
                <a:latin typeface="+mn-lt"/>
              </a:rPr>
              <a:t>(cont.)</a:t>
            </a:r>
            <a:endParaRPr lang="en-US" sz="2400" b="1" dirty="0">
              <a:solidFill>
                <a:schemeClr val="accent4">
                  <a:lumMod val="75000"/>
                </a:schemeClr>
              </a:solidFill>
              <a:latin typeface="+mn-lt"/>
            </a:endParaRPr>
          </a:p>
        </p:txBody>
      </p:sp>
      <p:sp>
        <p:nvSpPr>
          <p:cNvPr id="5" name="Text Placeholder 4"/>
          <p:cNvSpPr>
            <a:spLocks noGrp="1"/>
          </p:cNvSpPr>
          <p:nvPr>
            <p:ph type="body" idx="1"/>
          </p:nvPr>
        </p:nvSpPr>
        <p:spPr>
          <a:xfrm>
            <a:off x="2287862" y="1513671"/>
            <a:ext cx="3666625" cy="478415"/>
          </a:xfrm>
        </p:spPr>
        <p:txBody>
          <a:bodyPr>
            <a:normAutofit/>
          </a:bodyPr>
          <a:lstStyle/>
          <a:p>
            <a:r>
              <a:rPr lang="en-US" dirty="0" smtClean="0">
                <a:solidFill>
                  <a:srgbClr val="C00000"/>
                </a:solidFill>
              </a:rPr>
              <a:t>Training Crossword</a:t>
            </a:r>
            <a:endParaRPr lang="en-US" dirty="0">
              <a:solidFill>
                <a:srgbClr val="C00000"/>
              </a:solidFill>
            </a:endParaRPr>
          </a:p>
        </p:txBody>
      </p:sp>
      <p:sp>
        <p:nvSpPr>
          <p:cNvPr id="3" name="TextBox 2"/>
          <p:cNvSpPr txBox="1"/>
          <p:nvPr/>
        </p:nvSpPr>
        <p:spPr>
          <a:xfrm>
            <a:off x="1" y="1"/>
            <a:ext cx="1992924" cy="890337"/>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2124" y="-237866"/>
            <a:ext cx="1208676" cy="2000849"/>
          </a:xfrm>
          <a:scene3d>
            <a:camera prst="isometricBottomDown"/>
            <a:lightRig rig="threePt" dir="t"/>
          </a:scene3d>
        </p:spPr>
      </p:pic>
      <p:pic>
        <p:nvPicPr>
          <p:cNvPr id="10" name="Content Placeholder 3"/>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5930791" y="99776"/>
            <a:ext cx="7720832" cy="6845109"/>
          </a:xfrm>
        </p:spPr>
      </p:pic>
      <p:sp>
        <p:nvSpPr>
          <p:cNvPr id="13" name="TextBox 12"/>
          <p:cNvSpPr txBox="1"/>
          <p:nvPr/>
        </p:nvSpPr>
        <p:spPr>
          <a:xfrm>
            <a:off x="2628901" y="2623457"/>
            <a:ext cx="3407228" cy="369332"/>
          </a:xfrm>
          <a:prstGeom prst="rect">
            <a:avLst/>
          </a:prstGeom>
          <a:noFill/>
        </p:spPr>
        <p:txBody>
          <a:bodyPr wrap="square" rtlCol="0">
            <a:spAutoFit/>
          </a:bodyPr>
          <a:lstStyle/>
          <a:p>
            <a:r>
              <a:rPr lang="en-US" b="1" dirty="0"/>
              <a:t>Answers </a:t>
            </a:r>
            <a:r>
              <a:rPr lang="en-US" b="1" dirty="0" smtClean="0"/>
              <a:t>posted </a:t>
            </a:r>
            <a:r>
              <a:rPr lang="en-US" b="1" dirty="0"/>
              <a:t>on a </a:t>
            </a:r>
            <a:r>
              <a:rPr lang="en-US" b="1" dirty="0" err="1" smtClean="0"/>
              <a:t>LibGuide</a:t>
            </a:r>
            <a:endParaRPr lang="en-US" b="1" dirty="0"/>
          </a:p>
        </p:txBody>
      </p:sp>
    </p:spTree>
    <p:extLst>
      <p:ext uri="{BB962C8B-B14F-4D97-AF65-F5344CB8AC3E}">
        <p14:creationId xmlns:p14="http://schemas.microsoft.com/office/powerpoint/2010/main" val="6203003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rot="16200000">
            <a:off x="-2432537" y="2432539"/>
            <a:ext cx="6857999" cy="1992923"/>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endParaRPr lang="en-US" dirty="0"/>
          </a:p>
        </p:txBody>
      </p:sp>
      <p:sp>
        <p:nvSpPr>
          <p:cNvPr id="2" name="Title 1"/>
          <p:cNvSpPr>
            <a:spLocks noGrp="1"/>
          </p:cNvSpPr>
          <p:nvPr>
            <p:ph type="title"/>
          </p:nvPr>
        </p:nvSpPr>
        <p:spPr>
          <a:xfrm>
            <a:off x="2287862" y="99776"/>
            <a:ext cx="9631656" cy="1325563"/>
          </a:xfrm>
        </p:spPr>
        <p:txBody>
          <a:bodyPr/>
          <a:lstStyle/>
          <a:p>
            <a:r>
              <a:rPr lang="en-US" b="1" dirty="0" smtClean="0">
                <a:solidFill>
                  <a:schemeClr val="accent4">
                    <a:lumMod val="75000"/>
                  </a:schemeClr>
                </a:solidFill>
                <a:latin typeface="+mn-lt"/>
              </a:rPr>
              <a:t>Example 4</a:t>
            </a:r>
            <a:endParaRPr lang="en-US" b="1" dirty="0">
              <a:solidFill>
                <a:schemeClr val="accent4">
                  <a:lumMod val="75000"/>
                </a:schemeClr>
              </a:solidFill>
              <a:latin typeface="+mn-lt"/>
            </a:endParaRPr>
          </a:p>
        </p:txBody>
      </p:sp>
      <p:sp>
        <p:nvSpPr>
          <p:cNvPr id="5" name="Text Placeholder 4"/>
          <p:cNvSpPr>
            <a:spLocks noGrp="1"/>
          </p:cNvSpPr>
          <p:nvPr>
            <p:ph type="body" idx="1"/>
          </p:nvPr>
        </p:nvSpPr>
        <p:spPr>
          <a:xfrm>
            <a:off x="2287861" y="762557"/>
            <a:ext cx="9758153" cy="823912"/>
          </a:xfrm>
        </p:spPr>
        <p:txBody>
          <a:bodyPr>
            <a:normAutofit/>
          </a:bodyPr>
          <a:lstStyle/>
          <a:p>
            <a:r>
              <a:rPr lang="en-US" dirty="0" smtClean="0">
                <a:solidFill>
                  <a:srgbClr val="C00000"/>
                </a:solidFill>
              </a:rPr>
              <a:t>Plagiarism Crossword</a:t>
            </a:r>
            <a:endParaRPr lang="en-US" dirty="0">
              <a:solidFill>
                <a:srgbClr val="C00000"/>
              </a:solidFill>
            </a:endParaRPr>
          </a:p>
        </p:txBody>
      </p:sp>
      <p:sp>
        <p:nvSpPr>
          <p:cNvPr id="3" name="TextBox 2"/>
          <p:cNvSpPr txBox="1"/>
          <p:nvPr/>
        </p:nvSpPr>
        <p:spPr>
          <a:xfrm>
            <a:off x="1" y="1"/>
            <a:ext cx="1992924" cy="890337"/>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2124" y="-237866"/>
            <a:ext cx="1208676" cy="2000849"/>
          </a:xfrm>
          <a:scene3d>
            <a:camera prst="isometricBottomDown"/>
            <a:lightRig rig="threePt" dir="t"/>
          </a:scene3d>
        </p:spPr>
      </p:pic>
      <p:pic>
        <p:nvPicPr>
          <p:cNvPr id="6" name="Picture 5"/>
          <p:cNvPicPr>
            <a:picLocks noChangeAspect="1"/>
          </p:cNvPicPr>
          <p:nvPr/>
        </p:nvPicPr>
        <p:blipFill>
          <a:blip r:embed="rId4"/>
          <a:stretch>
            <a:fillRect/>
          </a:stretch>
        </p:blipFill>
        <p:spPr>
          <a:xfrm>
            <a:off x="7252342" y="1082842"/>
            <a:ext cx="4730424" cy="5570621"/>
          </a:xfrm>
          <a:prstGeom prst="rect">
            <a:avLst/>
          </a:prstGeom>
        </p:spPr>
      </p:pic>
      <p:pic>
        <p:nvPicPr>
          <p:cNvPr id="10" name="Picture 9"/>
          <p:cNvPicPr>
            <a:picLocks noChangeAspect="1"/>
          </p:cNvPicPr>
          <p:nvPr/>
        </p:nvPicPr>
        <p:blipFill rotWithShape="1">
          <a:blip r:embed="rId5"/>
          <a:srcRect b="17584"/>
          <a:stretch/>
        </p:blipFill>
        <p:spPr>
          <a:xfrm>
            <a:off x="2472831" y="2097434"/>
            <a:ext cx="4299604" cy="4556029"/>
          </a:xfrm>
          <a:prstGeom prst="rect">
            <a:avLst/>
          </a:prstGeom>
        </p:spPr>
      </p:pic>
    </p:spTree>
    <p:extLst>
      <p:ext uri="{BB962C8B-B14F-4D97-AF65-F5344CB8AC3E}">
        <p14:creationId xmlns:p14="http://schemas.microsoft.com/office/powerpoint/2010/main" val="13243178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rot="16200000">
            <a:off x="-2432537" y="2432539"/>
            <a:ext cx="6857999" cy="1992923"/>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endParaRPr lang="en-US" dirty="0"/>
          </a:p>
        </p:txBody>
      </p:sp>
      <p:sp>
        <p:nvSpPr>
          <p:cNvPr id="2" name="Title 1"/>
          <p:cNvSpPr>
            <a:spLocks noGrp="1"/>
          </p:cNvSpPr>
          <p:nvPr>
            <p:ph type="title"/>
          </p:nvPr>
        </p:nvSpPr>
        <p:spPr>
          <a:xfrm>
            <a:off x="2287862" y="99776"/>
            <a:ext cx="9631656" cy="1325563"/>
          </a:xfrm>
        </p:spPr>
        <p:txBody>
          <a:bodyPr/>
          <a:lstStyle/>
          <a:p>
            <a:r>
              <a:rPr lang="en-US" b="1" dirty="0" smtClean="0">
                <a:solidFill>
                  <a:schemeClr val="accent4">
                    <a:lumMod val="75000"/>
                  </a:schemeClr>
                </a:solidFill>
                <a:latin typeface="+mn-lt"/>
              </a:rPr>
              <a:t>Example 5</a:t>
            </a:r>
            <a:endParaRPr lang="en-US" b="1" dirty="0">
              <a:solidFill>
                <a:schemeClr val="accent4">
                  <a:lumMod val="75000"/>
                </a:schemeClr>
              </a:solidFill>
              <a:latin typeface="+mn-lt"/>
            </a:endParaRPr>
          </a:p>
        </p:txBody>
      </p:sp>
      <p:sp>
        <p:nvSpPr>
          <p:cNvPr id="5" name="Text Placeholder 4"/>
          <p:cNvSpPr>
            <a:spLocks noGrp="1"/>
          </p:cNvSpPr>
          <p:nvPr>
            <p:ph type="body" idx="1"/>
          </p:nvPr>
        </p:nvSpPr>
        <p:spPr>
          <a:xfrm>
            <a:off x="2287861" y="762557"/>
            <a:ext cx="9758153" cy="823912"/>
          </a:xfrm>
        </p:spPr>
        <p:txBody>
          <a:bodyPr>
            <a:normAutofit/>
          </a:bodyPr>
          <a:lstStyle/>
          <a:p>
            <a:r>
              <a:rPr lang="en-US" dirty="0" smtClean="0">
                <a:solidFill>
                  <a:srgbClr val="C00000"/>
                </a:solidFill>
              </a:rPr>
              <a:t>Kinesiology Crossword</a:t>
            </a:r>
            <a:endParaRPr lang="en-US" dirty="0">
              <a:solidFill>
                <a:srgbClr val="C00000"/>
              </a:solidFill>
            </a:endParaRPr>
          </a:p>
        </p:txBody>
      </p:sp>
      <p:sp>
        <p:nvSpPr>
          <p:cNvPr id="3" name="TextBox 2"/>
          <p:cNvSpPr txBox="1"/>
          <p:nvPr/>
        </p:nvSpPr>
        <p:spPr>
          <a:xfrm>
            <a:off x="1" y="1"/>
            <a:ext cx="1992924" cy="890337"/>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2124" y="-237866"/>
            <a:ext cx="1208676" cy="2000849"/>
          </a:xfrm>
          <a:scene3d>
            <a:camera prst="isometricBottomDown"/>
            <a:lightRig rig="threePt" dir="t"/>
          </a:scene3d>
        </p:spPr>
      </p:pic>
      <p:pic>
        <p:nvPicPr>
          <p:cNvPr id="6" name="Picture 5"/>
          <p:cNvPicPr>
            <a:picLocks noChangeAspect="1"/>
          </p:cNvPicPr>
          <p:nvPr/>
        </p:nvPicPr>
        <p:blipFill>
          <a:blip r:embed="rId4"/>
          <a:stretch>
            <a:fillRect/>
          </a:stretch>
        </p:blipFill>
        <p:spPr>
          <a:xfrm>
            <a:off x="7410450" y="314575"/>
            <a:ext cx="4229100" cy="5362575"/>
          </a:xfrm>
          <a:prstGeom prst="rect">
            <a:avLst/>
          </a:prstGeom>
        </p:spPr>
      </p:pic>
      <p:pic>
        <p:nvPicPr>
          <p:cNvPr id="7" name="Picture 6"/>
          <p:cNvPicPr>
            <a:picLocks noChangeAspect="1"/>
          </p:cNvPicPr>
          <p:nvPr/>
        </p:nvPicPr>
        <p:blipFill>
          <a:blip r:embed="rId5"/>
          <a:stretch>
            <a:fillRect/>
          </a:stretch>
        </p:blipFill>
        <p:spPr>
          <a:xfrm>
            <a:off x="2287861" y="4306503"/>
            <a:ext cx="4716125" cy="2383555"/>
          </a:xfrm>
          <a:prstGeom prst="rect">
            <a:avLst/>
          </a:prstGeom>
        </p:spPr>
      </p:pic>
      <p:sp>
        <p:nvSpPr>
          <p:cNvPr id="9" name="Rectangle 8"/>
          <p:cNvSpPr/>
          <p:nvPr/>
        </p:nvSpPr>
        <p:spPr>
          <a:xfrm>
            <a:off x="7454711" y="5735952"/>
            <a:ext cx="4612106" cy="954107"/>
          </a:xfrm>
          <a:prstGeom prst="rect">
            <a:avLst/>
          </a:prstGeom>
        </p:spPr>
        <p:txBody>
          <a:bodyPr wrap="square">
            <a:spAutoFit/>
          </a:bodyPr>
          <a:lstStyle/>
          <a:p>
            <a:pPr algn="just">
              <a:spcAft>
                <a:spcPts val="800"/>
              </a:spcAft>
            </a:pPr>
            <a:r>
              <a:rPr lang="en-US" sz="1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Please provide feedback on this activity (e.g. was it difficult or time consuming, did you enjoy it, did you consult with your friends, do you wish to have more activities like this one in other classes, etc.?)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113023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rot="16200000">
            <a:off x="-2432537" y="2432539"/>
            <a:ext cx="6857999" cy="1992923"/>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endParaRPr lang="en-US" dirty="0"/>
          </a:p>
        </p:txBody>
      </p:sp>
      <p:sp>
        <p:nvSpPr>
          <p:cNvPr id="2" name="Title 1"/>
          <p:cNvSpPr>
            <a:spLocks noGrp="1"/>
          </p:cNvSpPr>
          <p:nvPr>
            <p:ph type="title"/>
          </p:nvPr>
        </p:nvSpPr>
        <p:spPr>
          <a:xfrm>
            <a:off x="2203642" y="762558"/>
            <a:ext cx="9631656" cy="1325563"/>
          </a:xfrm>
        </p:spPr>
        <p:txBody>
          <a:bodyPr/>
          <a:lstStyle/>
          <a:p>
            <a:r>
              <a:rPr lang="en-US" b="1" dirty="0" smtClean="0">
                <a:solidFill>
                  <a:schemeClr val="accent4">
                    <a:lumMod val="75000"/>
                  </a:schemeClr>
                </a:solidFill>
                <a:latin typeface="+mn-lt"/>
              </a:rPr>
              <a:t>More Ideas from the Literature</a:t>
            </a:r>
            <a:endParaRPr lang="en-US" b="1" dirty="0">
              <a:solidFill>
                <a:schemeClr val="accent4">
                  <a:lumMod val="75000"/>
                </a:schemeClr>
              </a:solidFill>
              <a:latin typeface="+mn-lt"/>
            </a:endParaRPr>
          </a:p>
        </p:txBody>
      </p:sp>
      <p:sp>
        <p:nvSpPr>
          <p:cNvPr id="3" name="TextBox 2"/>
          <p:cNvSpPr txBox="1"/>
          <p:nvPr/>
        </p:nvSpPr>
        <p:spPr>
          <a:xfrm>
            <a:off x="1" y="1"/>
            <a:ext cx="1992924" cy="890337"/>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p:spPr>
        <p:txBody>
          <a:bodyPr wrap="square" rtlCol="0">
            <a:spAutoFit/>
          </a:bodyPr>
          <a:lstStyle/>
          <a:p>
            <a:endParaRPr lang="en-US" dirty="0"/>
          </a:p>
        </p:txBody>
      </p:sp>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92124" y="-237866"/>
            <a:ext cx="1208676" cy="2000849"/>
          </a:xfrm>
          <a:scene3d>
            <a:camera prst="isometricBottomDown"/>
            <a:lightRig rig="threePt" dir="t"/>
          </a:scene3d>
        </p:spPr>
      </p:pic>
      <p:sp>
        <p:nvSpPr>
          <p:cNvPr id="7" name="Content Placeholder 3"/>
          <p:cNvSpPr>
            <a:spLocks noGrp="1"/>
          </p:cNvSpPr>
          <p:nvPr>
            <p:ph idx="1"/>
          </p:nvPr>
        </p:nvSpPr>
        <p:spPr>
          <a:xfrm>
            <a:off x="2368062" y="1825625"/>
            <a:ext cx="8985738" cy="2505743"/>
          </a:xfrm>
        </p:spPr>
        <p:txBody>
          <a:bodyPr>
            <a:normAutofit/>
          </a:bodyPr>
          <a:lstStyle/>
          <a:p>
            <a:pPr marL="342900" lvl="0" indent="-342900">
              <a:lnSpc>
                <a:spcPct val="100000"/>
              </a:lnSpc>
              <a:buFont typeface="Wingdings" panose="05000000000000000000" pitchFamily="2" charset="2"/>
              <a:buChar char="q"/>
            </a:pPr>
            <a:r>
              <a:rPr lang="en-US" dirty="0" smtClean="0"/>
              <a:t>Accelerating learning vocabulary terms </a:t>
            </a:r>
          </a:p>
          <a:p>
            <a:pPr marL="342900" lvl="0" indent="-342900">
              <a:lnSpc>
                <a:spcPct val="100000"/>
              </a:lnSpc>
              <a:buFont typeface="Wingdings" panose="05000000000000000000" pitchFamily="2" charset="2"/>
              <a:buChar char="q"/>
            </a:pPr>
            <a:r>
              <a:rPr lang="en-US" dirty="0" smtClean="0"/>
              <a:t>Reviewing and reinforcing material </a:t>
            </a:r>
          </a:p>
          <a:p>
            <a:pPr marL="342900" lvl="0" indent="-342900">
              <a:lnSpc>
                <a:spcPct val="100000"/>
              </a:lnSpc>
              <a:buFont typeface="Wingdings" panose="05000000000000000000" pitchFamily="2" charset="2"/>
              <a:buChar char="q"/>
            </a:pPr>
            <a:r>
              <a:rPr lang="en-US" dirty="0" smtClean="0"/>
              <a:t>Library orientations</a:t>
            </a:r>
          </a:p>
          <a:p>
            <a:pPr marL="342900" lvl="0" indent="-342900">
              <a:lnSpc>
                <a:spcPct val="100000"/>
              </a:lnSpc>
              <a:buFont typeface="Wingdings" panose="05000000000000000000" pitchFamily="2" charset="2"/>
              <a:buChar char="q"/>
            </a:pPr>
            <a:r>
              <a:rPr lang="en-US" dirty="0" smtClean="0"/>
              <a:t>Checklist assignments and lengthy descriptive assignments</a:t>
            </a:r>
          </a:p>
          <a:p>
            <a:pPr marL="342900" lvl="0" indent="-342900">
              <a:lnSpc>
                <a:spcPct val="100000"/>
              </a:lnSpc>
              <a:buFont typeface="Wingdings" panose="05000000000000000000" pitchFamily="2" charset="2"/>
              <a:buChar char="q"/>
            </a:pPr>
            <a:r>
              <a:rPr lang="en-US" dirty="0" smtClean="0"/>
              <a:t>Assessment and feedback</a:t>
            </a:r>
            <a:endParaRPr lang="en-US" dirty="0"/>
          </a:p>
        </p:txBody>
      </p:sp>
    </p:spTree>
    <p:extLst>
      <p:ext uri="{BB962C8B-B14F-4D97-AF65-F5344CB8AC3E}">
        <p14:creationId xmlns:p14="http://schemas.microsoft.com/office/powerpoint/2010/main" val="575902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282</TotalTime>
  <Words>658</Words>
  <Application>Microsoft Office PowerPoint</Application>
  <PresentationFormat>Widescreen</PresentationFormat>
  <Paragraphs>111</Paragraphs>
  <Slides>14</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Aharoni</vt:lpstr>
      <vt:lpstr>Arial</vt:lpstr>
      <vt:lpstr>Broadway</vt:lpstr>
      <vt:lpstr>Calibri</vt:lpstr>
      <vt:lpstr>Calibri Light</vt:lpstr>
      <vt:lpstr>Raleway</vt:lpstr>
      <vt:lpstr>Times New Roman</vt:lpstr>
      <vt:lpstr>Wingdings</vt:lpstr>
      <vt:lpstr>Office Theme</vt:lpstr>
      <vt:lpstr>PowerPoint Presentation</vt:lpstr>
      <vt:lpstr>Background</vt:lpstr>
      <vt:lpstr>Example 1</vt:lpstr>
      <vt:lpstr>Example 2</vt:lpstr>
      <vt:lpstr>Example 3</vt:lpstr>
      <vt:lpstr>Example 3 (cont.)</vt:lpstr>
      <vt:lpstr>Example 4</vt:lpstr>
      <vt:lpstr>Example 5</vt:lpstr>
      <vt:lpstr>More Ideas from the Literature</vt:lpstr>
      <vt:lpstr>Crosswords Used in Other Subject Disciplines</vt:lpstr>
      <vt:lpstr>Tips &amp; Tricks</vt:lpstr>
      <vt:lpstr>PowerPoint Presentation</vt:lpstr>
      <vt:lpstr>Let’s Create One</vt:lpstr>
      <vt:lpstr>Questions?</vt:lpstr>
    </vt:vector>
  </TitlesOfParts>
  <Company>University of Maryland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libcirc</dc:creator>
  <cp:lastModifiedBy>Nedelina Tchangalova</cp:lastModifiedBy>
  <cp:revision>34</cp:revision>
  <dcterms:created xsi:type="dcterms:W3CDTF">2017-04-17T17:15:02Z</dcterms:created>
  <dcterms:modified xsi:type="dcterms:W3CDTF">2017-04-21T17:11:50Z</dcterms:modified>
</cp:coreProperties>
</file>