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41.xml" ContentType="application/vnd.openxmlformats-officedocument.presentationml.notesSlide+xml"/>
  <Override PartName="/ppt/diagrams/data6.xml" ContentType="application/vnd.openxmlformats-officedocument.drawingml.diagramData+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42.xml" ContentType="application/vnd.openxmlformats-officedocument.presentationml.notesSlide+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diagrams/data5.xml" ContentType="application/vnd.openxmlformats-officedocument.drawingml.diagramData+xml"/>
  <Override PartName="/ppt/notesSlides/notesSlide40.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xls" ContentType="application/vnd.ms-exce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308" r:id="rId3"/>
    <p:sldId id="296" r:id="rId4"/>
    <p:sldId id="307" r:id="rId5"/>
    <p:sldId id="290" r:id="rId6"/>
    <p:sldId id="278" r:id="rId7"/>
    <p:sldId id="280" r:id="rId8"/>
    <p:sldId id="299" r:id="rId9"/>
    <p:sldId id="300" r:id="rId10"/>
    <p:sldId id="301" r:id="rId11"/>
    <p:sldId id="302" r:id="rId12"/>
    <p:sldId id="294" r:id="rId13"/>
    <p:sldId id="303" r:id="rId14"/>
    <p:sldId id="304" r:id="rId15"/>
    <p:sldId id="262" r:id="rId16"/>
    <p:sldId id="263" r:id="rId17"/>
    <p:sldId id="264" r:id="rId18"/>
    <p:sldId id="265" r:id="rId19"/>
    <p:sldId id="266" r:id="rId20"/>
    <p:sldId id="306" r:id="rId21"/>
    <p:sldId id="285" r:id="rId22"/>
    <p:sldId id="282" r:id="rId23"/>
    <p:sldId id="283" r:id="rId24"/>
    <p:sldId id="284" r:id="rId25"/>
    <p:sldId id="287" r:id="rId26"/>
    <p:sldId id="288" r:id="rId27"/>
    <p:sldId id="289" r:id="rId28"/>
    <p:sldId id="268" r:id="rId29"/>
    <p:sldId id="258" r:id="rId30"/>
    <p:sldId id="281" r:id="rId31"/>
    <p:sldId id="259" r:id="rId32"/>
    <p:sldId id="276" r:id="rId33"/>
    <p:sldId id="291" r:id="rId34"/>
    <p:sldId id="305" r:id="rId35"/>
    <p:sldId id="298" r:id="rId36"/>
    <p:sldId id="260" r:id="rId37"/>
    <p:sldId id="270" r:id="rId38"/>
    <p:sldId id="271" r:id="rId39"/>
    <p:sldId id="274" r:id="rId40"/>
    <p:sldId id="261" r:id="rId41"/>
    <p:sldId id="275" r:id="rId42"/>
    <p:sldId id="272" r:id="rId43"/>
    <p:sldId id="273"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61728" autoAdjust="0"/>
  </p:normalViewPr>
  <p:slideViewPr>
    <p:cSldViewPr>
      <p:cViewPr varScale="1">
        <p:scale>
          <a:sx n="40" d="100"/>
          <a:sy n="40" d="100"/>
        </p:scale>
        <p:origin x="-1302" y="-108"/>
      </p:cViewPr>
      <p:guideLst>
        <p:guide orient="horz" pos="2160"/>
        <p:guide pos="2880"/>
      </p:guideLst>
    </p:cSldViewPr>
  </p:slideViewPr>
  <p:outlineViewPr>
    <p:cViewPr>
      <p:scale>
        <a:sx n="33" d="100"/>
        <a:sy n="33" d="100"/>
      </p:scale>
      <p:origin x="0" y="5250"/>
    </p:cViewPr>
  </p:outlineViewPr>
  <p:notesTextViewPr>
    <p:cViewPr>
      <p:scale>
        <a:sx n="100" d="100"/>
        <a:sy n="100" d="100"/>
      </p:scale>
      <p:origin x="0" y="0"/>
    </p:cViewPr>
  </p:notesTextViewPr>
  <p:notesViewPr>
    <p:cSldViewPr>
      <p:cViewPr varScale="1">
        <p:scale>
          <a:sx n="56" d="100"/>
          <a:sy n="56" d="100"/>
        </p:scale>
        <p:origin x="-1812"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D27DC3-D12F-4884-BC79-3C250847BCA0}"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046F8366-AF3C-44B7-B25B-E5E99EBC7C96}">
      <dgm:prSet phldrT="[Text]"/>
      <dgm:spPr>
        <a:solidFill>
          <a:schemeClr val="accent1">
            <a:lumMod val="75000"/>
          </a:schemeClr>
        </a:solidFill>
      </dgm:spPr>
      <dgm:t>
        <a:bodyPr/>
        <a:lstStyle/>
        <a:p>
          <a:r>
            <a:rPr lang="en-US" dirty="0" smtClean="0"/>
            <a:t>1.</a:t>
          </a:r>
          <a:endParaRPr lang="en-US" dirty="0"/>
        </a:p>
      </dgm:t>
    </dgm:pt>
    <dgm:pt modelId="{0F3EAC89-2807-499E-947D-4F81766222F3}" type="parTrans" cxnId="{5E156206-9757-4A02-BD5C-88C1EF3FFBA2}">
      <dgm:prSet/>
      <dgm:spPr/>
      <dgm:t>
        <a:bodyPr/>
        <a:lstStyle/>
        <a:p>
          <a:endParaRPr lang="en-US"/>
        </a:p>
      </dgm:t>
    </dgm:pt>
    <dgm:pt modelId="{531FEA4E-3ED5-487C-835A-79F1B275AF91}" type="sibTrans" cxnId="{5E156206-9757-4A02-BD5C-88C1EF3FFBA2}">
      <dgm:prSet/>
      <dgm:spPr/>
      <dgm:t>
        <a:bodyPr/>
        <a:lstStyle/>
        <a:p>
          <a:endParaRPr lang="en-US"/>
        </a:p>
      </dgm:t>
    </dgm:pt>
    <dgm:pt modelId="{92BC6745-0A16-44E6-A557-9E9053673A2A}">
      <dgm:prSet phldrT="[Text]" custT="1"/>
      <dgm:spPr>
        <a:ln>
          <a:solidFill>
            <a:schemeClr val="accent1">
              <a:lumMod val="75000"/>
            </a:schemeClr>
          </a:solidFill>
        </a:ln>
      </dgm:spPr>
      <dgm:t>
        <a:bodyPr/>
        <a:lstStyle/>
        <a:p>
          <a:r>
            <a:rPr lang="en-US" sz="3200" dirty="0" smtClean="0"/>
            <a:t>Participants will </a:t>
          </a:r>
          <a:r>
            <a:rPr lang="en-US" sz="3200" b="1" dirty="0" smtClean="0"/>
            <a:t>recognize</a:t>
          </a:r>
          <a:r>
            <a:rPr lang="en-US" sz="3200" dirty="0" smtClean="0"/>
            <a:t> and </a:t>
          </a:r>
          <a:r>
            <a:rPr lang="en-US" sz="3200" b="1" dirty="0" smtClean="0"/>
            <a:t>understand</a:t>
          </a:r>
          <a:r>
            <a:rPr lang="en-US" sz="3200" dirty="0" smtClean="0"/>
            <a:t> hidden disabilities</a:t>
          </a:r>
          <a:endParaRPr lang="en-US" sz="3200" dirty="0"/>
        </a:p>
      </dgm:t>
    </dgm:pt>
    <dgm:pt modelId="{57B12127-0601-434E-B1F9-5F9B3CD73C0C}" type="parTrans" cxnId="{18B8C585-4277-4F48-BC1C-02E678912007}">
      <dgm:prSet/>
      <dgm:spPr/>
      <dgm:t>
        <a:bodyPr/>
        <a:lstStyle/>
        <a:p>
          <a:endParaRPr lang="en-US"/>
        </a:p>
      </dgm:t>
    </dgm:pt>
    <dgm:pt modelId="{D2EA1332-0665-418E-A2C4-5AACBC2DA050}" type="sibTrans" cxnId="{18B8C585-4277-4F48-BC1C-02E678912007}">
      <dgm:prSet/>
      <dgm:spPr/>
      <dgm:t>
        <a:bodyPr/>
        <a:lstStyle/>
        <a:p>
          <a:endParaRPr lang="en-US"/>
        </a:p>
      </dgm:t>
    </dgm:pt>
    <dgm:pt modelId="{9E5038E4-ADD3-4DBB-860E-1D1ED58ABC17}">
      <dgm:prSet phldrT="[Text]"/>
      <dgm:spPr>
        <a:solidFill>
          <a:schemeClr val="accent1">
            <a:lumMod val="75000"/>
          </a:schemeClr>
        </a:solidFill>
      </dgm:spPr>
      <dgm:t>
        <a:bodyPr/>
        <a:lstStyle/>
        <a:p>
          <a:r>
            <a:rPr lang="en-US" dirty="0" smtClean="0"/>
            <a:t>2.</a:t>
          </a:r>
          <a:endParaRPr lang="en-US" dirty="0"/>
        </a:p>
      </dgm:t>
    </dgm:pt>
    <dgm:pt modelId="{8BCF974C-A676-4B0D-A0F8-509510FA2B43}" type="parTrans" cxnId="{0A5F8F76-1F8B-44AF-88B2-7CD49A34CB41}">
      <dgm:prSet/>
      <dgm:spPr/>
      <dgm:t>
        <a:bodyPr/>
        <a:lstStyle/>
        <a:p>
          <a:endParaRPr lang="en-US"/>
        </a:p>
      </dgm:t>
    </dgm:pt>
    <dgm:pt modelId="{F55B88FC-D172-46D3-BDEC-C93D2A446F88}" type="sibTrans" cxnId="{0A5F8F76-1F8B-44AF-88B2-7CD49A34CB41}">
      <dgm:prSet/>
      <dgm:spPr/>
      <dgm:t>
        <a:bodyPr/>
        <a:lstStyle/>
        <a:p>
          <a:endParaRPr lang="en-US"/>
        </a:p>
      </dgm:t>
    </dgm:pt>
    <dgm:pt modelId="{FAFD5D85-739E-4D93-B062-B5D0CEAC47B1}">
      <dgm:prSet phldrT="[Text]" custT="1"/>
      <dgm:spPr>
        <a:ln>
          <a:solidFill>
            <a:schemeClr val="accent1">
              <a:lumMod val="75000"/>
            </a:schemeClr>
          </a:solidFill>
        </a:ln>
      </dgm:spPr>
      <dgm:t>
        <a:bodyPr/>
        <a:lstStyle/>
        <a:p>
          <a:r>
            <a:rPr lang="en-US" sz="3200" dirty="0" smtClean="0"/>
            <a:t>Participants will learn about potential </a:t>
          </a:r>
          <a:r>
            <a:rPr lang="en-US" sz="3200" b="1" dirty="0" smtClean="0"/>
            <a:t>accommodations</a:t>
          </a:r>
          <a:endParaRPr lang="en-US" sz="3200" dirty="0"/>
        </a:p>
      </dgm:t>
    </dgm:pt>
    <dgm:pt modelId="{BD7BA894-8A93-46D4-AFEC-9E9E45BC899B}" type="parTrans" cxnId="{43009C11-EC3B-4590-A457-3A8839643B65}">
      <dgm:prSet/>
      <dgm:spPr/>
      <dgm:t>
        <a:bodyPr/>
        <a:lstStyle/>
        <a:p>
          <a:endParaRPr lang="en-US"/>
        </a:p>
      </dgm:t>
    </dgm:pt>
    <dgm:pt modelId="{AE5EB712-B9AF-4D1D-B28A-77F82153F846}" type="sibTrans" cxnId="{43009C11-EC3B-4590-A457-3A8839643B65}">
      <dgm:prSet/>
      <dgm:spPr/>
      <dgm:t>
        <a:bodyPr/>
        <a:lstStyle/>
        <a:p>
          <a:endParaRPr lang="en-US"/>
        </a:p>
      </dgm:t>
    </dgm:pt>
    <dgm:pt modelId="{30209F56-75F2-4875-87A8-4B64CB13C316}">
      <dgm:prSet phldrT="[Text]"/>
      <dgm:spPr>
        <a:solidFill>
          <a:schemeClr val="accent1">
            <a:lumMod val="75000"/>
          </a:schemeClr>
        </a:solidFill>
      </dgm:spPr>
      <dgm:t>
        <a:bodyPr/>
        <a:lstStyle/>
        <a:p>
          <a:r>
            <a:rPr lang="en-US" dirty="0" smtClean="0"/>
            <a:t>3.</a:t>
          </a:r>
          <a:endParaRPr lang="en-US" dirty="0"/>
        </a:p>
      </dgm:t>
    </dgm:pt>
    <dgm:pt modelId="{26BE3D8C-1DCB-428E-8D96-C0200B0C4E1B}" type="parTrans" cxnId="{046BA123-9338-4C51-9D85-8A32AB2273AE}">
      <dgm:prSet/>
      <dgm:spPr/>
      <dgm:t>
        <a:bodyPr/>
        <a:lstStyle/>
        <a:p>
          <a:endParaRPr lang="en-US"/>
        </a:p>
      </dgm:t>
    </dgm:pt>
    <dgm:pt modelId="{E60F26F9-1971-44AA-A647-EB214F41B393}" type="sibTrans" cxnId="{046BA123-9338-4C51-9D85-8A32AB2273AE}">
      <dgm:prSet/>
      <dgm:spPr/>
      <dgm:t>
        <a:bodyPr/>
        <a:lstStyle/>
        <a:p>
          <a:endParaRPr lang="en-US"/>
        </a:p>
      </dgm:t>
    </dgm:pt>
    <dgm:pt modelId="{5C437F00-6AEB-43B8-B3EF-34D300FFF982}">
      <dgm:prSet phldrT="[Text]" custT="1"/>
      <dgm:spPr>
        <a:ln>
          <a:solidFill>
            <a:schemeClr val="accent1">
              <a:lumMod val="75000"/>
            </a:schemeClr>
          </a:solidFill>
        </a:ln>
      </dgm:spPr>
      <dgm:t>
        <a:bodyPr/>
        <a:lstStyle/>
        <a:p>
          <a:r>
            <a:rPr lang="en-US" sz="3200" dirty="0" smtClean="0"/>
            <a:t>Participants will </a:t>
          </a:r>
          <a:r>
            <a:rPr lang="en-US" sz="3200" b="0" dirty="0" smtClean="0"/>
            <a:t>learn </a:t>
          </a:r>
          <a:r>
            <a:rPr lang="en-US" sz="3200" b="1" dirty="0" smtClean="0"/>
            <a:t>how to advocate </a:t>
          </a:r>
          <a:r>
            <a:rPr lang="en-US" sz="3200" dirty="0" smtClean="0"/>
            <a:t>for people with hidden disabilities</a:t>
          </a:r>
          <a:endParaRPr lang="en-US" sz="2200" b="1" dirty="0"/>
        </a:p>
      </dgm:t>
    </dgm:pt>
    <dgm:pt modelId="{E05D0C71-933A-4A0C-8EF3-0874CA56CDEF}" type="parTrans" cxnId="{F629F7F2-F9FF-4EB2-AA07-555863D5E32B}">
      <dgm:prSet/>
      <dgm:spPr/>
      <dgm:t>
        <a:bodyPr/>
        <a:lstStyle/>
        <a:p>
          <a:endParaRPr lang="en-US"/>
        </a:p>
      </dgm:t>
    </dgm:pt>
    <dgm:pt modelId="{8FE1CDED-3B79-4A0A-8CEA-E40869AE3D14}" type="sibTrans" cxnId="{F629F7F2-F9FF-4EB2-AA07-555863D5E32B}">
      <dgm:prSet/>
      <dgm:spPr/>
      <dgm:t>
        <a:bodyPr/>
        <a:lstStyle/>
        <a:p>
          <a:endParaRPr lang="en-US"/>
        </a:p>
      </dgm:t>
    </dgm:pt>
    <dgm:pt modelId="{6B97444D-F68F-416F-8D7F-6DF575834E79}" type="pres">
      <dgm:prSet presAssocID="{52D27DC3-D12F-4884-BC79-3C250847BCA0}" presName="linearFlow" presStyleCnt="0">
        <dgm:presLayoutVars>
          <dgm:dir/>
          <dgm:animLvl val="lvl"/>
          <dgm:resizeHandles val="exact"/>
        </dgm:presLayoutVars>
      </dgm:prSet>
      <dgm:spPr/>
      <dgm:t>
        <a:bodyPr/>
        <a:lstStyle/>
        <a:p>
          <a:endParaRPr lang="en-US"/>
        </a:p>
      </dgm:t>
    </dgm:pt>
    <dgm:pt modelId="{CC053032-9789-4544-8027-D3FBF6C4BD60}" type="pres">
      <dgm:prSet presAssocID="{046F8366-AF3C-44B7-B25B-E5E99EBC7C96}" presName="composite" presStyleCnt="0"/>
      <dgm:spPr/>
    </dgm:pt>
    <dgm:pt modelId="{0C657EF8-131A-4742-9A86-AD5A714A7276}" type="pres">
      <dgm:prSet presAssocID="{046F8366-AF3C-44B7-B25B-E5E99EBC7C96}" presName="parentText" presStyleLbl="alignNode1" presStyleIdx="0" presStyleCnt="3">
        <dgm:presLayoutVars>
          <dgm:chMax val="1"/>
          <dgm:bulletEnabled val="1"/>
        </dgm:presLayoutVars>
      </dgm:prSet>
      <dgm:spPr/>
      <dgm:t>
        <a:bodyPr/>
        <a:lstStyle/>
        <a:p>
          <a:endParaRPr lang="en-US"/>
        </a:p>
      </dgm:t>
    </dgm:pt>
    <dgm:pt modelId="{72B72A4A-5E6D-4057-B749-B193E5AE4578}" type="pres">
      <dgm:prSet presAssocID="{046F8366-AF3C-44B7-B25B-E5E99EBC7C96}" presName="descendantText" presStyleLbl="alignAcc1" presStyleIdx="0" presStyleCnt="3">
        <dgm:presLayoutVars>
          <dgm:bulletEnabled val="1"/>
        </dgm:presLayoutVars>
      </dgm:prSet>
      <dgm:spPr/>
      <dgm:t>
        <a:bodyPr/>
        <a:lstStyle/>
        <a:p>
          <a:endParaRPr lang="en-US"/>
        </a:p>
      </dgm:t>
    </dgm:pt>
    <dgm:pt modelId="{E447C310-4D47-44A2-8AB9-776A7B5DD1E5}" type="pres">
      <dgm:prSet presAssocID="{531FEA4E-3ED5-487C-835A-79F1B275AF91}" presName="sp" presStyleCnt="0"/>
      <dgm:spPr/>
    </dgm:pt>
    <dgm:pt modelId="{A6D1C48A-3027-41A5-BF72-10F559E44D5C}" type="pres">
      <dgm:prSet presAssocID="{9E5038E4-ADD3-4DBB-860E-1D1ED58ABC17}" presName="composite" presStyleCnt="0"/>
      <dgm:spPr/>
    </dgm:pt>
    <dgm:pt modelId="{C5810E9B-AAC2-44C6-BDF4-C71DA868570D}" type="pres">
      <dgm:prSet presAssocID="{9E5038E4-ADD3-4DBB-860E-1D1ED58ABC17}" presName="parentText" presStyleLbl="alignNode1" presStyleIdx="1" presStyleCnt="3">
        <dgm:presLayoutVars>
          <dgm:chMax val="1"/>
          <dgm:bulletEnabled val="1"/>
        </dgm:presLayoutVars>
      </dgm:prSet>
      <dgm:spPr/>
      <dgm:t>
        <a:bodyPr/>
        <a:lstStyle/>
        <a:p>
          <a:endParaRPr lang="en-US"/>
        </a:p>
      </dgm:t>
    </dgm:pt>
    <dgm:pt modelId="{63A9040D-EF72-4601-81BF-6AEA512657A4}" type="pres">
      <dgm:prSet presAssocID="{9E5038E4-ADD3-4DBB-860E-1D1ED58ABC17}" presName="descendantText" presStyleLbl="alignAcc1" presStyleIdx="1" presStyleCnt="3">
        <dgm:presLayoutVars>
          <dgm:bulletEnabled val="1"/>
        </dgm:presLayoutVars>
      </dgm:prSet>
      <dgm:spPr/>
      <dgm:t>
        <a:bodyPr/>
        <a:lstStyle/>
        <a:p>
          <a:endParaRPr lang="en-US"/>
        </a:p>
      </dgm:t>
    </dgm:pt>
    <dgm:pt modelId="{B3A8AF28-F866-4028-9429-4EA0AF5395CB}" type="pres">
      <dgm:prSet presAssocID="{F55B88FC-D172-46D3-BDEC-C93D2A446F88}" presName="sp" presStyleCnt="0"/>
      <dgm:spPr/>
    </dgm:pt>
    <dgm:pt modelId="{D7107FF4-8DF3-4B8E-8253-977756E7BCE7}" type="pres">
      <dgm:prSet presAssocID="{30209F56-75F2-4875-87A8-4B64CB13C316}" presName="composite" presStyleCnt="0"/>
      <dgm:spPr/>
    </dgm:pt>
    <dgm:pt modelId="{27C35C80-D0F8-4157-9B5F-628E8BDD3BF7}" type="pres">
      <dgm:prSet presAssocID="{30209F56-75F2-4875-87A8-4B64CB13C316}" presName="parentText" presStyleLbl="alignNode1" presStyleIdx="2" presStyleCnt="3">
        <dgm:presLayoutVars>
          <dgm:chMax val="1"/>
          <dgm:bulletEnabled val="1"/>
        </dgm:presLayoutVars>
      </dgm:prSet>
      <dgm:spPr/>
      <dgm:t>
        <a:bodyPr/>
        <a:lstStyle/>
        <a:p>
          <a:endParaRPr lang="en-US"/>
        </a:p>
      </dgm:t>
    </dgm:pt>
    <dgm:pt modelId="{4DE8E444-288A-4C75-8734-9C22AD1AD39D}" type="pres">
      <dgm:prSet presAssocID="{30209F56-75F2-4875-87A8-4B64CB13C316}" presName="descendantText" presStyleLbl="alignAcc1" presStyleIdx="2" presStyleCnt="3">
        <dgm:presLayoutVars>
          <dgm:bulletEnabled val="1"/>
        </dgm:presLayoutVars>
      </dgm:prSet>
      <dgm:spPr/>
      <dgm:t>
        <a:bodyPr/>
        <a:lstStyle/>
        <a:p>
          <a:endParaRPr lang="en-US"/>
        </a:p>
      </dgm:t>
    </dgm:pt>
  </dgm:ptLst>
  <dgm:cxnLst>
    <dgm:cxn modelId="{75763147-182E-4EC8-9B1F-633D83CE82CB}" type="presOf" srcId="{046F8366-AF3C-44B7-B25B-E5E99EBC7C96}" destId="{0C657EF8-131A-4742-9A86-AD5A714A7276}" srcOrd="0" destOrd="0" presId="urn:microsoft.com/office/officeart/2005/8/layout/chevron2"/>
    <dgm:cxn modelId="{046BA123-9338-4C51-9D85-8A32AB2273AE}" srcId="{52D27DC3-D12F-4884-BC79-3C250847BCA0}" destId="{30209F56-75F2-4875-87A8-4B64CB13C316}" srcOrd="2" destOrd="0" parTransId="{26BE3D8C-1DCB-428E-8D96-C0200B0C4E1B}" sibTransId="{E60F26F9-1971-44AA-A647-EB214F41B393}"/>
    <dgm:cxn modelId="{89169A0D-BF28-4BCB-9F95-A9CBBD3749F8}" type="presOf" srcId="{FAFD5D85-739E-4D93-B062-B5D0CEAC47B1}" destId="{63A9040D-EF72-4601-81BF-6AEA512657A4}" srcOrd="0" destOrd="0" presId="urn:microsoft.com/office/officeart/2005/8/layout/chevron2"/>
    <dgm:cxn modelId="{0F1E6F20-85C0-4E30-A0BE-19E3DEC0A3A9}" type="presOf" srcId="{5C437F00-6AEB-43B8-B3EF-34D300FFF982}" destId="{4DE8E444-288A-4C75-8734-9C22AD1AD39D}" srcOrd="0" destOrd="0" presId="urn:microsoft.com/office/officeart/2005/8/layout/chevron2"/>
    <dgm:cxn modelId="{6A2BC605-D4C4-4EA9-9F69-714E755FC179}" type="presOf" srcId="{9E5038E4-ADD3-4DBB-860E-1D1ED58ABC17}" destId="{C5810E9B-AAC2-44C6-BDF4-C71DA868570D}" srcOrd="0" destOrd="0" presId="urn:microsoft.com/office/officeart/2005/8/layout/chevron2"/>
    <dgm:cxn modelId="{242D2C27-5899-480E-BA24-810025559504}" type="presOf" srcId="{52D27DC3-D12F-4884-BC79-3C250847BCA0}" destId="{6B97444D-F68F-416F-8D7F-6DF575834E79}" srcOrd="0" destOrd="0" presId="urn:microsoft.com/office/officeart/2005/8/layout/chevron2"/>
    <dgm:cxn modelId="{6482BEF0-D9A2-4182-B1E1-BA23D60AD259}" type="presOf" srcId="{30209F56-75F2-4875-87A8-4B64CB13C316}" destId="{27C35C80-D0F8-4157-9B5F-628E8BDD3BF7}" srcOrd="0" destOrd="0" presId="urn:microsoft.com/office/officeart/2005/8/layout/chevron2"/>
    <dgm:cxn modelId="{F629F7F2-F9FF-4EB2-AA07-555863D5E32B}" srcId="{30209F56-75F2-4875-87A8-4B64CB13C316}" destId="{5C437F00-6AEB-43B8-B3EF-34D300FFF982}" srcOrd="0" destOrd="0" parTransId="{E05D0C71-933A-4A0C-8EF3-0874CA56CDEF}" sibTransId="{8FE1CDED-3B79-4A0A-8CEA-E40869AE3D14}"/>
    <dgm:cxn modelId="{FEC5426D-68D9-40EA-98D1-52AE67CE2D44}" type="presOf" srcId="{92BC6745-0A16-44E6-A557-9E9053673A2A}" destId="{72B72A4A-5E6D-4057-B749-B193E5AE4578}" srcOrd="0" destOrd="0" presId="urn:microsoft.com/office/officeart/2005/8/layout/chevron2"/>
    <dgm:cxn modelId="{5E156206-9757-4A02-BD5C-88C1EF3FFBA2}" srcId="{52D27DC3-D12F-4884-BC79-3C250847BCA0}" destId="{046F8366-AF3C-44B7-B25B-E5E99EBC7C96}" srcOrd="0" destOrd="0" parTransId="{0F3EAC89-2807-499E-947D-4F81766222F3}" sibTransId="{531FEA4E-3ED5-487C-835A-79F1B275AF91}"/>
    <dgm:cxn modelId="{18B8C585-4277-4F48-BC1C-02E678912007}" srcId="{046F8366-AF3C-44B7-B25B-E5E99EBC7C96}" destId="{92BC6745-0A16-44E6-A557-9E9053673A2A}" srcOrd="0" destOrd="0" parTransId="{57B12127-0601-434E-B1F9-5F9B3CD73C0C}" sibTransId="{D2EA1332-0665-418E-A2C4-5AACBC2DA050}"/>
    <dgm:cxn modelId="{0A5F8F76-1F8B-44AF-88B2-7CD49A34CB41}" srcId="{52D27DC3-D12F-4884-BC79-3C250847BCA0}" destId="{9E5038E4-ADD3-4DBB-860E-1D1ED58ABC17}" srcOrd="1" destOrd="0" parTransId="{8BCF974C-A676-4B0D-A0F8-509510FA2B43}" sibTransId="{F55B88FC-D172-46D3-BDEC-C93D2A446F88}"/>
    <dgm:cxn modelId="{43009C11-EC3B-4590-A457-3A8839643B65}" srcId="{9E5038E4-ADD3-4DBB-860E-1D1ED58ABC17}" destId="{FAFD5D85-739E-4D93-B062-B5D0CEAC47B1}" srcOrd="0" destOrd="0" parTransId="{BD7BA894-8A93-46D4-AFEC-9E9E45BC899B}" sibTransId="{AE5EB712-B9AF-4D1D-B28A-77F82153F846}"/>
    <dgm:cxn modelId="{2FDD6789-6F48-4306-9B11-268DC9C51F8F}" type="presParOf" srcId="{6B97444D-F68F-416F-8D7F-6DF575834E79}" destId="{CC053032-9789-4544-8027-D3FBF6C4BD60}" srcOrd="0" destOrd="0" presId="urn:microsoft.com/office/officeart/2005/8/layout/chevron2"/>
    <dgm:cxn modelId="{D37527EF-61E2-4340-AC88-23CE1658B16A}" type="presParOf" srcId="{CC053032-9789-4544-8027-D3FBF6C4BD60}" destId="{0C657EF8-131A-4742-9A86-AD5A714A7276}" srcOrd="0" destOrd="0" presId="urn:microsoft.com/office/officeart/2005/8/layout/chevron2"/>
    <dgm:cxn modelId="{085BF6DD-10AF-41DF-AE26-99CC53FA0D5B}" type="presParOf" srcId="{CC053032-9789-4544-8027-D3FBF6C4BD60}" destId="{72B72A4A-5E6D-4057-B749-B193E5AE4578}" srcOrd="1" destOrd="0" presId="urn:microsoft.com/office/officeart/2005/8/layout/chevron2"/>
    <dgm:cxn modelId="{A9FE07AD-01DB-4FA1-B797-9C80E9B042E9}" type="presParOf" srcId="{6B97444D-F68F-416F-8D7F-6DF575834E79}" destId="{E447C310-4D47-44A2-8AB9-776A7B5DD1E5}" srcOrd="1" destOrd="0" presId="urn:microsoft.com/office/officeart/2005/8/layout/chevron2"/>
    <dgm:cxn modelId="{98E8ACE3-FF7F-46D6-977B-DFAAF6EA0FAC}" type="presParOf" srcId="{6B97444D-F68F-416F-8D7F-6DF575834E79}" destId="{A6D1C48A-3027-41A5-BF72-10F559E44D5C}" srcOrd="2" destOrd="0" presId="urn:microsoft.com/office/officeart/2005/8/layout/chevron2"/>
    <dgm:cxn modelId="{FFCD68A7-FAD3-44F5-AE06-CCE0962F5851}" type="presParOf" srcId="{A6D1C48A-3027-41A5-BF72-10F559E44D5C}" destId="{C5810E9B-AAC2-44C6-BDF4-C71DA868570D}" srcOrd="0" destOrd="0" presId="urn:microsoft.com/office/officeart/2005/8/layout/chevron2"/>
    <dgm:cxn modelId="{B5B23529-8A8F-411F-847E-561A86066E37}" type="presParOf" srcId="{A6D1C48A-3027-41A5-BF72-10F559E44D5C}" destId="{63A9040D-EF72-4601-81BF-6AEA512657A4}" srcOrd="1" destOrd="0" presId="urn:microsoft.com/office/officeart/2005/8/layout/chevron2"/>
    <dgm:cxn modelId="{E26D83D0-DCBA-433B-9400-38DDADA35E37}" type="presParOf" srcId="{6B97444D-F68F-416F-8D7F-6DF575834E79}" destId="{B3A8AF28-F866-4028-9429-4EA0AF5395CB}" srcOrd="3" destOrd="0" presId="urn:microsoft.com/office/officeart/2005/8/layout/chevron2"/>
    <dgm:cxn modelId="{0A24FCCB-D677-4088-98E0-DE9700EC2EFD}" type="presParOf" srcId="{6B97444D-F68F-416F-8D7F-6DF575834E79}" destId="{D7107FF4-8DF3-4B8E-8253-977756E7BCE7}" srcOrd="4" destOrd="0" presId="urn:microsoft.com/office/officeart/2005/8/layout/chevron2"/>
    <dgm:cxn modelId="{C49A1563-35EE-47F7-A389-A540C232219E}" type="presParOf" srcId="{D7107FF4-8DF3-4B8E-8253-977756E7BCE7}" destId="{27C35C80-D0F8-4157-9B5F-628E8BDD3BF7}" srcOrd="0" destOrd="0" presId="urn:microsoft.com/office/officeart/2005/8/layout/chevron2"/>
    <dgm:cxn modelId="{5D526660-CB01-4ED4-899E-5CFAB55A237D}" type="presParOf" srcId="{D7107FF4-8DF3-4B8E-8253-977756E7BCE7}" destId="{4DE8E444-288A-4C75-8734-9C22AD1AD39D}"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4CCCBC-C1DD-423D-B9D2-C956578680B9}" type="doc">
      <dgm:prSet loTypeId="urn:microsoft.com/office/officeart/2005/8/layout/radial3" loCatId="relationship" qsTypeId="urn:microsoft.com/office/officeart/2005/8/quickstyle/3d1" qsCatId="3D" csTypeId="urn:microsoft.com/office/officeart/2005/8/colors/colorful2" csCatId="colorful" phldr="1"/>
      <dgm:spPr/>
      <dgm:t>
        <a:bodyPr/>
        <a:lstStyle/>
        <a:p>
          <a:endParaRPr lang="en-US"/>
        </a:p>
      </dgm:t>
    </dgm:pt>
    <dgm:pt modelId="{184A1EB0-EFCA-49FD-A122-0194E74818B8}">
      <dgm:prSet phldrT="[Text]"/>
      <dgm:spPr/>
      <dgm:t>
        <a:bodyPr/>
        <a:lstStyle/>
        <a:p>
          <a:r>
            <a:rPr lang="en-US" dirty="0" smtClean="0">
              <a:solidFill>
                <a:schemeClr val="bg1"/>
              </a:solidFill>
            </a:rPr>
            <a:t>Hidden Disabilities</a:t>
          </a:r>
          <a:endParaRPr lang="en-US" dirty="0">
            <a:solidFill>
              <a:schemeClr val="bg1"/>
            </a:solidFill>
          </a:endParaRPr>
        </a:p>
      </dgm:t>
    </dgm:pt>
    <dgm:pt modelId="{B281D86C-1CC8-460C-B433-824009D6A733}" type="parTrans" cxnId="{F2656F73-505E-4558-9A5B-1130FAB0FD81}">
      <dgm:prSet/>
      <dgm:spPr/>
      <dgm:t>
        <a:bodyPr/>
        <a:lstStyle/>
        <a:p>
          <a:endParaRPr lang="en-US"/>
        </a:p>
      </dgm:t>
    </dgm:pt>
    <dgm:pt modelId="{81F07787-EDCD-4F0E-A1BA-9538D76E27D3}" type="sibTrans" cxnId="{F2656F73-505E-4558-9A5B-1130FAB0FD81}">
      <dgm:prSet/>
      <dgm:spPr/>
      <dgm:t>
        <a:bodyPr/>
        <a:lstStyle/>
        <a:p>
          <a:endParaRPr lang="en-US"/>
        </a:p>
      </dgm:t>
    </dgm:pt>
    <dgm:pt modelId="{82069738-C908-4D6F-8B26-D3E254A273F1}">
      <dgm:prSet phldrT="[Text]" custT="1"/>
      <dgm:spPr/>
      <dgm:t>
        <a:bodyPr/>
        <a:lstStyle/>
        <a:p>
          <a:pPr marL="171450" indent="0" defTabSz="711200">
            <a:lnSpc>
              <a:spcPct val="90000"/>
            </a:lnSpc>
            <a:spcBef>
              <a:spcPct val="0"/>
            </a:spcBef>
            <a:spcAft>
              <a:spcPct val="15000"/>
            </a:spcAft>
            <a:buNone/>
          </a:pPr>
          <a:r>
            <a:rPr lang="en-US" sz="2000" dirty="0" smtClean="0"/>
            <a:t>1. </a:t>
          </a:r>
        </a:p>
        <a:p>
          <a:pPr marL="171450" indent="0" defTabSz="711200">
            <a:lnSpc>
              <a:spcPct val="90000"/>
            </a:lnSpc>
            <a:spcBef>
              <a:spcPct val="0"/>
            </a:spcBef>
            <a:spcAft>
              <a:spcPct val="15000"/>
            </a:spcAft>
            <a:buNone/>
          </a:pPr>
          <a:r>
            <a:rPr lang="en-US" sz="2000" dirty="0" smtClean="0"/>
            <a:t>The most common</a:t>
          </a:r>
          <a:endParaRPr lang="en-US" sz="2000" dirty="0"/>
        </a:p>
      </dgm:t>
    </dgm:pt>
    <dgm:pt modelId="{92E44BA2-6BBA-4609-9651-D0E634AE3622}" type="parTrans" cxnId="{2983B610-8F52-463D-A775-F6E95DBC1DAE}">
      <dgm:prSet/>
      <dgm:spPr/>
      <dgm:t>
        <a:bodyPr/>
        <a:lstStyle/>
        <a:p>
          <a:endParaRPr lang="en-US"/>
        </a:p>
      </dgm:t>
    </dgm:pt>
    <dgm:pt modelId="{D644228D-B7FC-432A-B488-637D6B05C3BD}" type="sibTrans" cxnId="{2983B610-8F52-463D-A775-F6E95DBC1DAE}">
      <dgm:prSet/>
      <dgm:spPr/>
      <dgm:t>
        <a:bodyPr/>
        <a:lstStyle/>
        <a:p>
          <a:endParaRPr lang="en-US"/>
        </a:p>
      </dgm:t>
    </dgm:pt>
    <dgm:pt modelId="{834C9B19-0097-4DBC-925B-049B1EFF22CA}">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3.</a:t>
          </a:r>
        </a:p>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Definition</a:t>
          </a:r>
        </a:p>
      </dgm:t>
    </dgm:pt>
    <dgm:pt modelId="{77EC2689-DBF3-4041-97B0-EA80D6B5076A}" type="parTrans" cxnId="{F565585E-ED42-4B14-918A-36083D9667A6}">
      <dgm:prSet/>
      <dgm:spPr/>
      <dgm:t>
        <a:bodyPr/>
        <a:lstStyle/>
        <a:p>
          <a:endParaRPr lang="en-US"/>
        </a:p>
      </dgm:t>
    </dgm:pt>
    <dgm:pt modelId="{E11FE004-B88E-406F-8C09-3DE53CF82238}" type="sibTrans" cxnId="{F565585E-ED42-4B14-918A-36083D9667A6}">
      <dgm:prSet/>
      <dgm:spPr/>
      <dgm:t>
        <a:bodyPr/>
        <a:lstStyle/>
        <a:p>
          <a:endParaRPr lang="en-US"/>
        </a:p>
      </dgm:t>
    </dgm:pt>
    <dgm:pt modelId="{385825D9-E807-4904-B836-CB198DA151F0}">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2. Demographic statistics</a:t>
          </a:r>
        </a:p>
      </dgm:t>
    </dgm:pt>
    <dgm:pt modelId="{A983A0C1-D1B8-4F0F-A6AA-56130F92EDF4}" type="sibTrans" cxnId="{2CE8DC11-DD03-4D41-B313-EEB3356F5C33}">
      <dgm:prSet/>
      <dgm:spPr/>
      <dgm:t>
        <a:bodyPr/>
        <a:lstStyle/>
        <a:p>
          <a:endParaRPr lang="en-US"/>
        </a:p>
      </dgm:t>
    </dgm:pt>
    <dgm:pt modelId="{5FAFE4F0-407C-405F-AAFA-6B3FCD35CC97}" type="parTrans" cxnId="{2CE8DC11-DD03-4D41-B313-EEB3356F5C33}">
      <dgm:prSet/>
      <dgm:spPr/>
      <dgm:t>
        <a:bodyPr/>
        <a:lstStyle/>
        <a:p>
          <a:endParaRPr lang="en-US"/>
        </a:p>
      </dgm:t>
    </dgm:pt>
    <dgm:pt modelId="{C73D1D87-F2F0-4149-8A2B-326C25FFA7D0}">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4.</a:t>
          </a:r>
        </a:p>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Research findings</a:t>
          </a:r>
        </a:p>
      </dgm:t>
    </dgm:pt>
    <dgm:pt modelId="{45A46B6B-02C5-4514-AB78-C13208A07D82}" type="parTrans" cxnId="{F7E18991-00BA-4F52-8632-73BCFE1D2227}">
      <dgm:prSet/>
      <dgm:spPr/>
      <dgm:t>
        <a:bodyPr/>
        <a:lstStyle/>
        <a:p>
          <a:endParaRPr lang="en-US"/>
        </a:p>
      </dgm:t>
    </dgm:pt>
    <dgm:pt modelId="{920EA64D-5742-4D5E-8136-BB71F0740B7F}" type="sibTrans" cxnId="{F7E18991-00BA-4F52-8632-73BCFE1D2227}">
      <dgm:prSet/>
      <dgm:spPr/>
      <dgm:t>
        <a:bodyPr/>
        <a:lstStyle/>
        <a:p>
          <a:endParaRPr lang="en-US"/>
        </a:p>
      </dgm:t>
    </dgm:pt>
    <dgm:pt modelId="{F747C229-6B5E-4A06-8C17-9AD295596D6A}">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5.</a:t>
          </a:r>
        </a:p>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Specific characteristics</a:t>
          </a:r>
        </a:p>
      </dgm:t>
    </dgm:pt>
    <dgm:pt modelId="{FEDA3049-F0F9-48FB-81A8-578633A07E59}" type="parTrans" cxnId="{9713B768-8B3B-4580-87F4-05943A88A873}">
      <dgm:prSet/>
      <dgm:spPr/>
      <dgm:t>
        <a:bodyPr/>
        <a:lstStyle/>
        <a:p>
          <a:endParaRPr lang="en-US"/>
        </a:p>
      </dgm:t>
    </dgm:pt>
    <dgm:pt modelId="{D4F722D5-CD90-4847-A524-BA4388D87DEF}" type="sibTrans" cxnId="{9713B768-8B3B-4580-87F4-05943A88A873}">
      <dgm:prSet/>
      <dgm:spPr/>
      <dgm:t>
        <a:bodyPr/>
        <a:lstStyle/>
        <a:p>
          <a:endParaRPr lang="en-US"/>
        </a:p>
      </dgm:t>
    </dgm:pt>
    <dgm:pt modelId="{12C1A6C6-2CCB-41C0-8B61-8444B85A26F1}">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6.</a:t>
          </a:r>
        </a:p>
        <a:p>
          <a:pPr marL="0" marR="0" indent="0" defTabSz="914400" eaLnBrk="1" fontAlgn="auto" latinLnBrk="0" hangingPunct="1">
            <a:lnSpc>
              <a:spcPct val="100000"/>
            </a:lnSpc>
            <a:spcBef>
              <a:spcPts val="0"/>
            </a:spcBef>
            <a:spcAft>
              <a:spcPts val="0"/>
            </a:spcAft>
            <a:buClrTx/>
            <a:buSzTx/>
            <a:buFontTx/>
            <a:buNone/>
            <a:tabLst/>
            <a:defRPr/>
          </a:pPr>
          <a:r>
            <a:rPr lang="en-US" sz="2000" dirty="0" err="1" smtClean="0"/>
            <a:t>Accom</a:t>
          </a:r>
          <a:r>
            <a:rPr lang="en-US" sz="2000" dirty="0" smtClean="0"/>
            <a:t>-</a:t>
          </a:r>
          <a:r>
            <a:rPr lang="en-US" sz="2000" dirty="0" err="1" smtClean="0"/>
            <a:t>modations</a:t>
          </a:r>
          <a:endParaRPr lang="en-US" sz="2000" dirty="0" smtClean="0"/>
        </a:p>
      </dgm:t>
    </dgm:pt>
    <dgm:pt modelId="{E5494518-6985-4BEE-BDA9-BB1B8C84E3F6}" type="parTrans" cxnId="{7EE1E291-3E82-41D8-B6CA-EF37EB61488E}">
      <dgm:prSet/>
      <dgm:spPr/>
      <dgm:t>
        <a:bodyPr/>
        <a:lstStyle/>
        <a:p>
          <a:endParaRPr lang="en-US"/>
        </a:p>
      </dgm:t>
    </dgm:pt>
    <dgm:pt modelId="{7AC1E367-5FB7-4FE5-BB46-466995AAA330}" type="sibTrans" cxnId="{7EE1E291-3E82-41D8-B6CA-EF37EB61488E}">
      <dgm:prSet/>
      <dgm:spPr/>
      <dgm:t>
        <a:bodyPr/>
        <a:lstStyle/>
        <a:p>
          <a:endParaRPr lang="en-US"/>
        </a:p>
      </dgm:t>
    </dgm:pt>
    <dgm:pt modelId="{C3D45C81-56C5-4F30-A217-98A67BD5C833}">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7.</a:t>
          </a:r>
        </a:p>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Advocacy</a:t>
          </a:r>
        </a:p>
      </dgm:t>
    </dgm:pt>
    <dgm:pt modelId="{E59B8BDA-91B0-4920-9B4C-5DE9805D2CE4}" type="parTrans" cxnId="{B9B072FA-B286-4B91-A991-A4296C1BBE7B}">
      <dgm:prSet/>
      <dgm:spPr/>
      <dgm:t>
        <a:bodyPr/>
        <a:lstStyle/>
        <a:p>
          <a:endParaRPr lang="en-US"/>
        </a:p>
      </dgm:t>
    </dgm:pt>
    <dgm:pt modelId="{DAD0847D-AA33-451D-B259-02A02BD95CD2}" type="sibTrans" cxnId="{B9B072FA-B286-4B91-A991-A4296C1BBE7B}">
      <dgm:prSet/>
      <dgm:spPr/>
      <dgm:t>
        <a:bodyPr/>
        <a:lstStyle/>
        <a:p>
          <a:endParaRPr lang="en-US"/>
        </a:p>
      </dgm:t>
    </dgm:pt>
    <dgm:pt modelId="{035FC7F6-9D8D-48D0-9F00-C9DC65698C6D}" type="pres">
      <dgm:prSet presAssocID="{8C4CCCBC-C1DD-423D-B9D2-C956578680B9}" presName="composite" presStyleCnt="0">
        <dgm:presLayoutVars>
          <dgm:chMax val="1"/>
          <dgm:dir/>
          <dgm:resizeHandles val="exact"/>
        </dgm:presLayoutVars>
      </dgm:prSet>
      <dgm:spPr/>
      <dgm:t>
        <a:bodyPr/>
        <a:lstStyle/>
        <a:p>
          <a:endParaRPr lang="en-US"/>
        </a:p>
      </dgm:t>
    </dgm:pt>
    <dgm:pt modelId="{464FC683-3253-4769-9CBF-CE5C38717571}" type="pres">
      <dgm:prSet presAssocID="{8C4CCCBC-C1DD-423D-B9D2-C956578680B9}" presName="radial" presStyleCnt="0">
        <dgm:presLayoutVars>
          <dgm:animLvl val="ctr"/>
        </dgm:presLayoutVars>
      </dgm:prSet>
      <dgm:spPr/>
    </dgm:pt>
    <dgm:pt modelId="{96260940-C33C-4F3E-AFC0-CA9CF7964C85}" type="pres">
      <dgm:prSet presAssocID="{184A1EB0-EFCA-49FD-A122-0194E74818B8}" presName="centerShape" presStyleLbl="vennNode1" presStyleIdx="0" presStyleCnt="8"/>
      <dgm:spPr/>
      <dgm:t>
        <a:bodyPr/>
        <a:lstStyle/>
        <a:p>
          <a:endParaRPr lang="en-US"/>
        </a:p>
      </dgm:t>
    </dgm:pt>
    <dgm:pt modelId="{CCC89A6C-3230-481F-8EA4-3B3E0B799E6A}" type="pres">
      <dgm:prSet presAssocID="{82069738-C908-4D6F-8B26-D3E254A273F1}" presName="node" presStyleLbl="vennNode1" presStyleIdx="1" presStyleCnt="8" custScaleX="100000" custRadScaleRad="99550" custRadScaleInc="-57645">
        <dgm:presLayoutVars>
          <dgm:bulletEnabled val="1"/>
        </dgm:presLayoutVars>
      </dgm:prSet>
      <dgm:spPr/>
      <dgm:t>
        <a:bodyPr/>
        <a:lstStyle/>
        <a:p>
          <a:endParaRPr lang="en-US"/>
        </a:p>
      </dgm:t>
    </dgm:pt>
    <dgm:pt modelId="{34AA205B-2237-4CB9-B282-6947EC550141}" type="pres">
      <dgm:prSet presAssocID="{385825D9-E807-4904-B836-CB198DA151F0}" presName="node" presStyleLbl="vennNode1" presStyleIdx="2" presStyleCnt="8" custScaleX="112595" custScaleY="107873" custRadScaleRad="99462" custRadScaleInc="-44620">
        <dgm:presLayoutVars>
          <dgm:bulletEnabled val="1"/>
        </dgm:presLayoutVars>
      </dgm:prSet>
      <dgm:spPr/>
      <dgm:t>
        <a:bodyPr/>
        <a:lstStyle/>
        <a:p>
          <a:endParaRPr lang="en-US"/>
        </a:p>
      </dgm:t>
    </dgm:pt>
    <dgm:pt modelId="{FF8949B3-A802-42E6-9087-3EA7C7A4829D}" type="pres">
      <dgm:prSet presAssocID="{834C9B19-0097-4DBC-925B-049B1EFF22CA}" presName="node" presStyleLbl="vennNode1" presStyleIdx="3" presStyleCnt="8" custRadScaleRad="104595" custRadScaleInc="-50775">
        <dgm:presLayoutVars>
          <dgm:bulletEnabled val="1"/>
        </dgm:presLayoutVars>
      </dgm:prSet>
      <dgm:spPr/>
      <dgm:t>
        <a:bodyPr/>
        <a:lstStyle/>
        <a:p>
          <a:endParaRPr lang="en-US"/>
        </a:p>
      </dgm:t>
    </dgm:pt>
    <dgm:pt modelId="{001250E0-B1A0-406D-86CB-150CF3C75E84}" type="pres">
      <dgm:prSet presAssocID="{C73D1D87-F2F0-4149-8A2B-326C25FFA7D0}" presName="node" presStyleLbl="vennNode1" presStyleIdx="4" presStyleCnt="8" custRadScaleRad="102346" custRadScaleInc="-54397">
        <dgm:presLayoutVars>
          <dgm:bulletEnabled val="1"/>
        </dgm:presLayoutVars>
      </dgm:prSet>
      <dgm:spPr/>
      <dgm:t>
        <a:bodyPr/>
        <a:lstStyle/>
        <a:p>
          <a:endParaRPr lang="en-US"/>
        </a:p>
      </dgm:t>
    </dgm:pt>
    <dgm:pt modelId="{27036E63-D0AD-4640-8360-3A280C855B28}" type="pres">
      <dgm:prSet presAssocID="{F747C229-6B5E-4A06-8C17-9AD295596D6A}" presName="node" presStyleLbl="vennNode1" presStyleIdx="5" presStyleCnt="8" custScaleX="115748" custScaleY="104721" custRadScaleRad="92650" custRadScaleInc="-52544">
        <dgm:presLayoutVars>
          <dgm:bulletEnabled val="1"/>
        </dgm:presLayoutVars>
      </dgm:prSet>
      <dgm:spPr/>
      <dgm:t>
        <a:bodyPr/>
        <a:lstStyle/>
        <a:p>
          <a:endParaRPr lang="en-US"/>
        </a:p>
      </dgm:t>
    </dgm:pt>
    <dgm:pt modelId="{9B62FABE-748A-4C36-97E3-19825CE26A29}" type="pres">
      <dgm:prSet presAssocID="{12C1A6C6-2CCB-41C0-8B61-8444B85A26F1}" presName="node" presStyleLbl="vennNode1" presStyleIdx="6" presStyleCnt="8" custRadScaleRad="102885" custRadScaleInc="-46393">
        <dgm:presLayoutVars>
          <dgm:bulletEnabled val="1"/>
        </dgm:presLayoutVars>
      </dgm:prSet>
      <dgm:spPr/>
      <dgm:t>
        <a:bodyPr/>
        <a:lstStyle/>
        <a:p>
          <a:endParaRPr lang="en-US"/>
        </a:p>
      </dgm:t>
    </dgm:pt>
    <dgm:pt modelId="{7A8AF9E1-0190-48C1-9F17-9CA6C536AF27}" type="pres">
      <dgm:prSet presAssocID="{C3D45C81-56C5-4F30-A217-98A67BD5C833}" presName="node" presStyleLbl="vennNode1" presStyleIdx="7" presStyleCnt="8" custRadScaleRad="103212" custRadScaleInc="-49877">
        <dgm:presLayoutVars>
          <dgm:bulletEnabled val="1"/>
        </dgm:presLayoutVars>
      </dgm:prSet>
      <dgm:spPr/>
      <dgm:t>
        <a:bodyPr/>
        <a:lstStyle/>
        <a:p>
          <a:endParaRPr lang="en-US"/>
        </a:p>
      </dgm:t>
    </dgm:pt>
  </dgm:ptLst>
  <dgm:cxnLst>
    <dgm:cxn modelId="{703DF63F-EDBE-4089-BDFE-292A0F098222}" type="presOf" srcId="{C73D1D87-F2F0-4149-8A2B-326C25FFA7D0}" destId="{001250E0-B1A0-406D-86CB-150CF3C75E84}" srcOrd="0" destOrd="0" presId="urn:microsoft.com/office/officeart/2005/8/layout/radial3"/>
    <dgm:cxn modelId="{2CE8DC11-DD03-4D41-B313-EEB3356F5C33}" srcId="{184A1EB0-EFCA-49FD-A122-0194E74818B8}" destId="{385825D9-E807-4904-B836-CB198DA151F0}" srcOrd="1" destOrd="0" parTransId="{5FAFE4F0-407C-405F-AAFA-6B3FCD35CC97}" sibTransId="{A983A0C1-D1B8-4F0F-A6AA-56130F92EDF4}"/>
    <dgm:cxn modelId="{F7E18991-00BA-4F52-8632-73BCFE1D2227}" srcId="{184A1EB0-EFCA-49FD-A122-0194E74818B8}" destId="{C73D1D87-F2F0-4149-8A2B-326C25FFA7D0}" srcOrd="3" destOrd="0" parTransId="{45A46B6B-02C5-4514-AB78-C13208A07D82}" sibTransId="{920EA64D-5742-4D5E-8136-BB71F0740B7F}"/>
    <dgm:cxn modelId="{7AE5D00B-A194-4235-ABA7-0F728EC9FBE1}" type="presOf" srcId="{12C1A6C6-2CCB-41C0-8B61-8444B85A26F1}" destId="{9B62FABE-748A-4C36-97E3-19825CE26A29}" srcOrd="0" destOrd="0" presId="urn:microsoft.com/office/officeart/2005/8/layout/radial3"/>
    <dgm:cxn modelId="{8F446BDF-783A-4BFF-BF27-0B40B185B2BE}" type="presOf" srcId="{184A1EB0-EFCA-49FD-A122-0194E74818B8}" destId="{96260940-C33C-4F3E-AFC0-CA9CF7964C85}" srcOrd="0" destOrd="0" presId="urn:microsoft.com/office/officeart/2005/8/layout/radial3"/>
    <dgm:cxn modelId="{83D521E5-A735-42F7-99EF-8F99D53822EA}" type="presOf" srcId="{385825D9-E807-4904-B836-CB198DA151F0}" destId="{34AA205B-2237-4CB9-B282-6947EC550141}" srcOrd="0" destOrd="0" presId="urn:microsoft.com/office/officeart/2005/8/layout/radial3"/>
    <dgm:cxn modelId="{2983B610-8F52-463D-A775-F6E95DBC1DAE}" srcId="{184A1EB0-EFCA-49FD-A122-0194E74818B8}" destId="{82069738-C908-4D6F-8B26-D3E254A273F1}" srcOrd="0" destOrd="0" parTransId="{92E44BA2-6BBA-4609-9651-D0E634AE3622}" sibTransId="{D644228D-B7FC-432A-B488-637D6B05C3BD}"/>
    <dgm:cxn modelId="{B9B072FA-B286-4B91-A991-A4296C1BBE7B}" srcId="{184A1EB0-EFCA-49FD-A122-0194E74818B8}" destId="{C3D45C81-56C5-4F30-A217-98A67BD5C833}" srcOrd="6" destOrd="0" parTransId="{E59B8BDA-91B0-4920-9B4C-5DE9805D2CE4}" sibTransId="{DAD0847D-AA33-451D-B259-02A02BD95CD2}"/>
    <dgm:cxn modelId="{9713B768-8B3B-4580-87F4-05943A88A873}" srcId="{184A1EB0-EFCA-49FD-A122-0194E74818B8}" destId="{F747C229-6B5E-4A06-8C17-9AD295596D6A}" srcOrd="4" destOrd="0" parTransId="{FEDA3049-F0F9-48FB-81A8-578633A07E59}" sibTransId="{D4F722D5-CD90-4847-A524-BA4388D87DEF}"/>
    <dgm:cxn modelId="{B9F7D38C-A949-488F-9B11-59F2BE0F9583}" type="presOf" srcId="{C3D45C81-56C5-4F30-A217-98A67BD5C833}" destId="{7A8AF9E1-0190-48C1-9F17-9CA6C536AF27}" srcOrd="0" destOrd="0" presId="urn:microsoft.com/office/officeart/2005/8/layout/radial3"/>
    <dgm:cxn modelId="{C7CAEA2E-F5E1-4AD6-A4C1-6BE0649DD019}" type="presOf" srcId="{834C9B19-0097-4DBC-925B-049B1EFF22CA}" destId="{FF8949B3-A802-42E6-9087-3EA7C7A4829D}" srcOrd="0" destOrd="0" presId="urn:microsoft.com/office/officeart/2005/8/layout/radial3"/>
    <dgm:cxn modelId="{FC562CEA-E4D7-4A07-BDA2-A8EEFEEE0E1B}" type="presOf" srcId="{82069738-C908-4D6F-8B26-D3E254A273F1}" destId="{CCC89A6C-3230-481F-8EA4-3B3E0B799E6A}" srcOrd="0" destOrd="0" presId="urn:microsoft.com/office/officeart/2005/8/layout/radial3"/>
    <dgm:cxn modelId="{7EE1E291-3E82-41D8-B6CA-EF37EB61488E}" srcId="{184A1EB0-EFCA-49FD-A122-0194E74818B8}" destId="{12C1A6C6-2CCB-41C0-8B61-8444B85A26F1}" srcOrd="5" destOrd="0" parTransId="{E5494518-6985-4BEE-BDA9-BB1B8C84E3F6}" sibTransId="{7AC1E367-5FB7-4FE5-BB46-466995AAA330}"/>
    <dgm:cxn modelId="{F2656F73-505E-4558-9A5B-1130FAB0FD81}" srcId="{8C4CCCBC-C1DD-423D-B9D2-C956578680B9}" destId="{184A1EB0-EFCA-49FD-A122-0194E74818B8}" srcOrd="0" destOrd="0" parTransId="{B281D86C-1CC8-460C-B433-824009D6A733}" sibTransId="{81F07787-EDCD-4F0E-A1BA-9538D76E27D3}"/>
    <dgm:cxn modelId="{74922C40-6D05-4F56-B997-1807B4ADFA7D}" type="presOf" srcId="{F747C229-6B5E-4A06-8C17-9AD295596D6A}" destId="{27036E63-D0AD-4640-8360-3A280C855B28}" srcOrd="0" destOrd="0" presId="urn:microsoft.com/office/officeart/2005/8/layout/radial3"/>
    <dgm:cxn modelId="{F565585E-ED42-4B14-918A-36083D9667A6}" srcId="{184A1EB0-EFCA-49FD-A122-0194E74818B8}" destId="{834C9B19-0097-4DBC-925B-049B1EFF22CA}" srcOrd="2" destOrd="0" parTransId="{77EC2689-DBF3-4041-97B0-EA80D6B5076A}" sibTransId="{E11FE004-B88E-406F-8C09-3DE53CF82238}"/>
    <dgm:cxn modelId="{65FF35DF-6190-4326-91B9-F9CC625F228F}" type="presOf" srcId="{8C4CCCBC-C1DD-423D-B9D2-C956578680B9}" destId="{035FC7F6-9D8D-48D0-9F00-C9DC65698C6D}" srcOrd="0" destOrd="0" presId="urn:microsoft.com/office/officeart/2005/8/layout/radial3"/>
    <dgm:cxn modelId="{71870848-F0AB-4B0D-B8B6-B67AB439A474}" type="presParOf" srcId="{035FC7F6-9D8D-48D0-9F00-C9DC65698C6D}" destId="{464FC683-3253-4769-9CBF-CE5C38717571}" srcOrd="0" destOrd="0" presId="urn:microsoft.com/office/officeart/2005/8/layout/radial3"/>
    <dgm:cxn modelId="{6AF64679-CFDB-433F-B9FA-D7E863B66E8B}" type="presParOf" srcId="{464FC683-3253-4769-9CBF-CE5C38717571}" destId="{96260940-C33C-4F3E-AFC0-CA9CF7964C85}" srcOrd="0" destOrd="0" presId="urn:microsoft.com/office/officeart/2005/8/layout/radial3"/>
    <dgm:cxn modelId="{F52D995C-1FB1-4249-851F-E20435647335}" type="presParOf" srcId="{464FC683-3253-4769-9CBF-CE5C38717571}" destId="{CCC89A6C-3230-481F-8EA4-3B3E0B799E6A}" srcOrd="1" destOrd="0" presId="urn:microsoft.com/office/officeart/2005/8/layout/radial3"/>
    <dgm:cxn modelId="{48CD2CDD-89C5-496A-8D5F-FC9093797CD1}" type="presParOf" srcId="{464FC683-3253-4769-9CBF-CE5C38717571}" destId="{34AA205B-2237-4CB9-B282-6947EC550141}" srcOrd="2" destOrd="0" presId="urn:microsoft.com/office/officeart/2005/8/layout/radial3"/>
    <dgm:cxn modelId="{639C7729-6D64-48A7-B47E-4EA5786AF39E}" type="presParOf" srcId="{464FC683-3253-4769-9CBF-CE5C38717571}" destId="{FF8949B3-A802-42E6-9087-3EA7C7A4829D}" srcOrd="3" destOrd="0" presId="urn:microsoft.com/office/officeart/2005/8/layout/radial3"/>
    <dgm:cxn modelId="{3E394A83-9576-4703-80F0-35144FD7D2CD}" type="presParOf" srcId="{464FC683-3253-4769-9CBF-CE5C38717571}" destId="{001250E0-B1A0-406D-86CB-150CF3C75E84}" srcOrd="4" destOrd="0" presId="urn:microsoft.com/office/officeart/2005/8/layout/radial3"/>
    <dgm:cxn modelId="{D2DE711B-52A3-478F-BC24-B30C2B0DD7AB}" type="presParOf" srcId="{464FC683-3253-4769-9CBF-CE5C38717571}" destId="{27036E63-D0AD-4640-8360-3A280C855B28}" srcOrd="5" destOrd="0" presId="urn:microsoft.com/office/officeart/2005/8/layout/radial3"/>
    <dgm:cxn modelId="{0DC0CC5D-29CC-48A0-9C4B-59846931AE03}" type="presParOf" srcId="{464FC683-3253-4769-9CBF-CE5C38717571}" destId="{9B62FABE-748A-4C36-97E3-19825CE26A29}" srcOrd="6" destOrd="0" presId="urn:microsoft.com/office/officeart/2005/8/layout/radial3"/>
    <dgm:cxn modelId="{C0B543E2-5AD7-48B7-86C6-225CBBE98CF0}" type="presParOf" srcId="{464FC683-3253-4769-9CBF-CE5C38717571}" destId="{7A8AF9E1-0190-48C1-9F17-9CA6C536AF27}" srcOrd="7" destOrd="0" presId="urn:microsoft.com/office/officeart/2005/8/layout/radial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DB056D-95B7-4DB1-9A5E-1F5202D26A12}" type="doc">
      <dgm:prSet loTypeId="urn:microsoft.com/office/officeart/2005/8/layout/venn3" loCatId="relationship" qsTypeId="urn:microsoft.com/office/officeart/2005/8/quickstyle/simple3" qsCatId="simple" csTypeId="urn:microsoft.com/office/officeart/2005/8/colors/accent1_5" csCatId="accent1" phldr="1"/>
      <dgm:spPr/>
      <dgm:t>
        <a:bodyPr/>
        <a:lstStyle/>
        <a:p>
          <a:endParaRPr lang="en-US"/>
        </a:p>
      </dgm:t>
    </dgm:pt>
    <dgm:pt modelId="{5CA74358-6491-4E0E-A8D8-FE729DBEB26A}">
      <dgm:prSet custT="1"/>
      <dgm:spPr/>
      <dgm:t>
        <a:bodyPr/>
        <a:lstStyle/>
        <a:p>
          <a:pPr rtl="0"/>
          <a:r>
            <a:rPr lang="en-US" sz="2200" dirty="0" smtClean="0"/>
            <a:t>“I am a 54 years old African American female. My goal is to obtain my PhD. I am an over-achiever, so I work very hard to work around my disabilities.”</a:t>
          </a:r>
          <a:endParaRPr lang="en-US" sz="2200" dirty="0"/>
        </a:p>
      </dgm:t>
    </dgm:pt>
    <dgm:pt modelId="{DF59E813-7796-4D03-96C6-AD5CF7CE46C0}" type="parTrans" cxnId="{55A75790-2D45-49C0-B1E1-136067C78F7C}">
      <dgm:prSet/>
      <dgm:spPr/>
      <dgm:t>
        <a:bodyPr/>
        <a:lstStyle/>
        <a:p>
          <a:endParaRPr lang="en-US"/>
        </a:p>
      </dgm:t>
    </dgm:pt>
    <dgm:pt modelId="{A75D569C-FA8D-46DF-9EB3-345DB5169FC6}" type="sibTrans" cxnId="{55A75790-2D45-49C0-B1E1-136067C78F7C}">
      <dgm:prSet/>
      <dgm:spPr/>
      <dgm:t>
        <a:bodyPr/>
        <a:lstStyle/>
        <a:p>
          <a:endParaRPr lang="en-US"/>
        </a:p>
      </dgm:t>
    </dgm:pt>
    <dgm:pt modelId="{F68E858C-9FE1-4DFE-AAEF-584CF6CF759B}">
      <dgm:prSet custT="1"/>
      <dgm:spPr/>
      <dgm:t>
        <a:bodyPr/>
        <a:lstStyle/>
        <a:p>
          <a:pPr rtl="0"/>
          <a:r>
            <a:rPr lang="en-US" sz="2200" dirty="0" smtClean="0"/>
            <a:t>“I had inherited my grand-father’s motivation and thirst for knowledge.”</a:t>
          </a:r>
          <a:endParaRPr lang="en-US" sz="2200" dirty="0"/>
        </a:p>
      </dgm:t>
    </dgm:pt>
    <dgm:pt modelId="{ECB48CD1-C956-4F9E-A55D-CB04A165B891}" type="parTrans" cxnId="{3370ABC9-9975-4925-B973-6B527F22DE8E}">
      <dgm:prSet/>
      <dgm:spPr/>
      <dgm:t>
        <a:bodyPr/>
        <a:lstStyle/>
        <a:p>
          <a:endParaRPr lang="en-US"/>
        </a:p>
      </dgm:t>
    </dgm:pt>
    <dgm:pt modelId="{E0BDE631-A16C-4CA5-BA9C-BA004BC0F672}" type="sibTrans" cxnId="{3370ABC9-9975-4925-B973-6B527F22DE8E}">
      <dgm:prSet/>
      <dgm:spPr/>
      <dgm:t>
        <a:bodyPr/>
        <a:lstStyle/>
        <a:p>
          <a:endParaRPr lang="en-US"/>
        </a:p>
      </dgm:t>
    </dgm:pt>
    <dgm:pt modelId="{54C35469-A6C6-4973-9D20-F9152AC98A8F}">
      <dgm:prSet custT="1"/>
      <dgm:spPr/>
      <dgm:t>
        <a:bodyPr/>
        <a:lstStyle/>
        <a:p>
          <a:pPr rtl="0"/>
          <a:r>
            <a:rPr lang="en-US" sz="2200" dirty="0" smtClean="0"/>
            <a:t>“I am finishing up a doctoral program in Audiology.”</a:t>
          </a:r>
          <a:endParaRPr lang="en-US" sz="2200" dirty="0"/>
        </a:p>
      </dgm:t>
    </dgm:pt>
    <dgm:pt modelId="{1A88C432-3B11-4FC3-BAA8-2580C7C080C3}" type="parTrans" cxnId="{BFD32A6A-CC36-44CC-8A1F-B5BCA6AA70DC}">
      <dgm:prSet/>
      <dgm:spPr/>
      <dgm:t>
        <a:bodyPr/>
        <a:lstStyle/>
        <a:p>
          <a:endParaRPr lang="en-US"/>
        </a:p>
      </dgm:t>
    </dgm:pt>
    <dgm:pt modelId="{59CB9018-47BC-4582-813D-4D97D12B1CED}" type="sibTrans" cxnId="{BFD32A6A-CC36-44CC-8A1F-B5BCA6AA70DC}">
      <dgm:prSet/>
      <dgm:spPr/>
      <dgm:t>
        <a:bodyPr/>
        <a:lstStyle/>
        <a:p>
          <a:endParaRPr lang="en-US"/>
        </a:p>
      </dgm:t>
    </dgm:pt>
    <dgm:pt modelId="{25D5B574-EFAD-4133-B554-159F207AC24F}" type="pres">
      <dgm:prSet presAssocID="{E1DB056D-95B7-4DB1-9A5E-1F5202D26A12}" presName="Name0" presStyleCnt="0">
        <dgm:presLayoutVars>
          <dgm:dir/>
          <dgm:resizeHandles val="exact"/>
        </dgm:presLayoutVars>
      </dgm:prSet>
      <dgm:spPr/>
      <dgm:t>
        <a:bodyPr/>
        <a:lstStyle/>
        <a:p>
          <a:endParaRPr lang="en-US"/>
        </a:p>
      </dgm:t>
    </dgm:pt>
    <dgm:pt modelId="{7E3F08D0-E463-47ED-9D65-0AE145A49DFC}" type="pres">
      <dgm:prSet presAssocID="{5CA74358-6491-4E0E-A8D8-FE729DBEB26A}" presName="Name5" presStyleLbl="vennNode1" presStyleIdx="0" presStyleCnt="3" custLinFactX="43641" custLinFactNeighborX="100000" custLinFactNeighborY="-11731">
        <dgm:presLayoutVars>
          <dgm:bulletEnabled val="1"/>
        </dgm:presLayoutVars>
      </dgm:prSet>
      <dgm:spPr/>
      <dgm:t>
        <a:bodyPr/>
        <a:lstStyle/>
        <a:p>
          <a:endParaRPr lang="en-US"/>
        </a:p>
      </dgm:t>
    </dgm:pt>
    <dgm:pt modelId="{10B5A41C-22B7-47A7-9CFB-4DA4E7C94D5F}" type="pres">
      <dgm:prSet presAssocID="{A75D569C-FA8D-46DF-9EB3-345DB5169FC6}" presName="space" presStyleCnt="0"/>
      <dgm:spPr/>
    </dgm:pt>
    <dgm:pt modelId="{D736ECED-23E3-48E4-AC0D-246B71AD3C7C}" type="pres">
      <dgm:prSet presAssocID="{F68E858C-9FE1-4DFE-AAEF-584CF6CF759B}" presName="Name5" presStyleLbl="vennNode1" presStyleIdx="1" presStyleCnt="3" custScaleX="79371" custScaleY="82974" custLinFactX="-60019" custLinFactNeighborX="-100000" custLinFactNeighborY="20267">
        <dgm:presLayoutVars>
          <dgm:bulletEnabled val="1"/>
        </dgm:presLayoutVars>
      </dgm:prSet>
      <dgm:spPr/>
      <dgm:t>
        <a:bodyPr/>
        <a:lstStyle/>
        <a:p>
          <a:endParaRPr lang="en-US"/>
        </a:p>
      </dgm:t>
    </dgm:pt>
    <dgm:pt modelId="{D1818B75-91BD-4BD5-BD8B-5FC8662133AD}" type="pres">
      <dgm:prSet presAssocID="{E0BDE631-A16C-4CA5-BA9C-BA004BC0F672}" presName="space" presStyleCnt="0"/>
      <dgm:spPr/>
    </dgm:pt>
    <dgm:pt modelId="{1F63F242-532A-4ED3-897C-23A6842E3A04}" type="pres">
      <dgm:prSet presAssocID="{54C35469-A6C6-4973-9D20-F9152AC98A8F}" presName="Name5" presStyleLbl="vennNode1" presStyleIdx="2" presStyleCnt="3" custScaleX="68933" custScaleY="70438" custLinFactNeighborX="7169" custLinFactNeighborY="25574">
        <dgm:presLayoutVars>
          <dgm:bulletEnabled val="1"/>
        </dgm:presLayoutVars>
      </dgm:prSet>
      <dgm:spPr/>
      <dgm:t>
        <a:bodyPr/>
        <a:lstStyle/>
        <a:p>
          <a:endParaRPr lang="en-US"/>
        </a:p>
      </dgm:t>
    </dgm:pt>
  </dgm:ptLst>
  <dgm:cxnLst>
    <dgm:cxn modelId="{746B2FF9-C6E4-441E-A0E3-95C3B0043296}" type="presOf" srcId="{54C35469-A6C6-4973-9D20-F9152AC98A8F}" destId="{1F63F242-532A-4ED3-897C-23A6842E3A04}" srcOrd="0" destOrd="0" presId="urn:microsoft.com/office/officeart/2005/8/layout/venn3"/>
    <dgm:cxn modelId="{92B9C375-9394-49D4-9550-FA74A8ABF4BD}" type="presOf" srcId="{5CA74358-6491-4E0E-A8D8-FE729DBEB26A}" destId="{7E3F08D0-E463-47ED-9D65-0AE145A49DFC}" srcOrd="0" destOrd="0" presId="urn:microsoft.com/office/officeart/2005/8/layout/venn3"/>
    <dgm:cxn modelId="{E275F046-D818-4C13-A605-13015C545B91}" type="presOf" srcId="{F68E858C-9FE1-4DFE-AAEF-584CF6CF759B}" destId="{D736ECED-23E3-48E4-AC0D-246B71AD3C7C}" srcOrd="0" destOrd="0" presId="urn:microsoft.com/office/officeart/2005/8/layout/venn3"/>
    <dgm:cxn modelId="{7DCFBBDB-E894-45B8-81E8-E4482D8A109E}" type="presOf" srcId="{E1DB056D-95B7-4DB1-9A5E-1F5202D26A12}" destId="{25D5B574-EFAD-4133-B554-159F207AC24F}" srcOrd="0" destOrd="0" presId="urn:microsoft.com/office/officeart/2005/8/layout/venn3"/>
    <dgm:cxn modelId="{55A75790-2D45-49C0-B1E1-136067C78F7C}" srcId="{E1DB056D-95B7-4DB1-9A5E-1F5202D26A12}" destId="{5CA74358-6491-4E0E-A8D8-FE729DBEB26A}" srcOrd="0" destOrd="0" parTransId="{DF59E813-7796-4D03-96C6-AD5CF7CE46C0}" sibTransId="{A75D569C-FA8D-46DF-9EB3-345DB5169FC6}"/>
    <dgm:cxn modelId="{3370ABC9-9975-4925-B973-6B527F22DE8E}" srcId="{E1DB056D-95B7-4DB1-9A5E-1F5202D26A12}" destId="{F68E858C-9FE1-4DFE-AAEF-584CF6CF759B}" srcOrd="1" destOrd="0" parTransId="{ECB48CD1-C956-4F9E-A55D-CB04A165B891}" sibTransId="{E0BDE631-A16C-4CA5-BA9C-BA004BC0F672}"/>
    <dgm:cxn modelId="{BFD32A6A-CC36-44CC-8A1F-B5BCA6AA70DC}" srcId="{E1DB056D-95B7-4DB1-9A5E-1F5202D26A12}" destId="{54C35469-A6C6-4973-9D20-F9152AC98A8F}" srcOrd="2" destOrd="0" parTransId="{1A88C432-3B11-4FC3-BAA8-2580C7C080C3}" sibTransId="{59CB9018-47BC-4582-813D-4D97D12B1CED}"/>
    <dgm:cxn modelId="{AA6D0622-D0D1-4C28-B5B9-B3153073E824}" type="presParOf" srcId="{25D5B574-EFAD-4133-B554-159F207AC24F}" destId="{7E3F08D0-E463-47ED-9D65-0AE145A49DFC}" srcOrd="0" destOrd="0" presId="urn:microsoft.com/office/officeart/2005/8/layout/venn3"/>
    <dgm:cxn modelId="{98DB7EC3-9351-4422-BA76-7E7229D2D0DC}" type="presParOf" srcId="{25D5B574-EFAD-4133-B554-159F207AC24F}" destId="{10B5A41C-22B7-47A7-9CFB-4DA4E7C94D5F}" srcOrd="1" destOrd="0" presId="urn:microsoft.com/office/officeart/2005/8/layout/venn3"/>
    <dgm:cxn modelId="{CEE06ECD-335C-4C56-B6FF-F5D47677CC3B}" type="presParOf" srcId="{25D5B574-EFAD-4133-B554-159F207AC24F}" destId="{D736ECED-23E3-48E4-AC0D-246B71AD3C7C}" srcOrd="2" destOrd="0" presId="urn:microsoft.com/office/officeart/2005/8/layout/venn3"/>
    <dgm:cxn modelId="{ECCECF06-FF73-4083-A0CB-C6BF55109EB4}" type="presParOf" srcId="{25D5B574-EFAD-4133-B554-159F207AC24F}" destId="{D1818B75-91BD-4BD5-BD8B-5FC8662133AD}" srcOrd="3" destOrd="0" presId="urn:microsoft.com/office/officeart/2005/8/layout/venn3"/>
    <dgm:cxn modelId="{ACC6028B-3354-4282-A515-F926D2C343C9}" type="presParOf" srcId="{25D5B574-EFAD-4133-B554-159F207AC24F}" destId="{1F63F242-532A-4ED3-897C-23A6842E3A04}" srcOrd="4" destOrd="0" presId="urn:microsoft.com/office/officeart/2005/8/layout/ven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1DB056D-95B7-4DB1-9A5E-1F5202D26A12}" type="doc">
      <dgm:prSet loTypeId="urn:microsoft.com/office/officeart/2005/8/layout/venn3" loCatId="relationship" qsTypeId="urn:microsoft.com/office/officeart/2005/8/quickstyle/simple3" qsCatId="simple" csTypeId="urn:microsoft.com/office/officeart/2005/8/colors/accent1_5" csCatId="accent1" phldr="1"/>
      <dgm:spPr/>
      <dgm:t>
        <a:bodyPr/>
        <a:lstStyle/>
        <a:p>
          <a:endParaRPr lang="en-US"/>
        </a:p>
      </dgm:t>
    </dgm:pt>
    <dgm:pt modelId="{5CA74358-6491-4E0E-A8D8-FE729DBEB26A}">
      <dgm:prSet custT="1"/>
      <dgm:spPr/>
      <dgm:t>
        <a:bodyPr/>
        <a:lstStyle/>
        <a:p>
          <a:pPr rtl="0"/>
          <a:r>
            <a:rPr lang="en-US" sz="2200" b="0" dirty="0" smtClean="0"/>
            <a:t>“I am </a:t>
          </a:r>
          <a:r>
            <a:rPr lang="en-US" sz="2200" b="0" dirty="0" smtClean="0">
              <a:solidFill>
                <a:srgbClr val="00B0F0"/>
              </a:solidFill>
            </a:rPr>
            <a:t>a 54 years old </a:t>
          </a:r>
          <a:r>
            <a:rPr lang="en-US" sz="2200" b="0" dirty="0" smtClean="0">
              <a:solidFill>
                <a:srgbClr val="00B050"/>
              </a:solidFill>
            </a:rPr>
            <a:t>African American </a:t>
          </a:r>
          <a:r>
            <a:rPr lang="en-US" sz="2200" b="0" dirty="0" smtClean="0">
              <a:solidFill>
                <a:srgbClr val="7030A0"/>
              </a:solidFill>
            </a:rPr>
            <a:t>female</a:t>
          </a:r>
          <a:r>
            <a:rPr lang="en-US" sz="2200" b="0" dirty="0" smtClean="0"/>
            <a:t>. My goal is to obtain my </a:t>
          </a:r>
          <a:r>
            <a:rPr lang="en-US" sz="2200" b="0" dirty="0" smtClean="0">
              <a:solidFill>
                <a:srgbClr val="FFFF00"/>
              </a:solidFill>
            </a:rPr>
            <a:t>PhD</a:t>
          </a:r>
          <a:r>
            <a:rPr lang="en-US" sz="2200" b="0" dirty="0" smtClean="0"/>
            <a:t>. I am an </a:t>
          </a:r>
          <a:r>
            <a:rPr lang="en-US" sz="2200" b="0" dirty="0" smtClean="0">
              <a:solidFill>
                <a:srgbClr val="C00000"/>
              </a:solidFill>
            </a:rPr>
            <a:t>over-achiever</a:t>
          </a:r>
          <a:r>
            <a:rPr lang="en-US" sz="2200" b="0" dirty="0" smtClean="0"/>
            <a:t>, so I work very hard to work around my disabilities.”</a:t>
          </a:r>
          <a:endParaRPr lang="en-US" sz="2200" b="0" dirty="0"/>
        </a:p>
      </dgm:t>
    </dgm:pt>
    <dgm:pt modelId="{DF59E813-7796-4D03-96C6-AD5CF7CE46C0}" type="parTrans" cxnId="{55A75790-2D45-49C0-B1E1-136067C78F7C}">
      <dgm:prSet/>
      <dgm:spPr/>
      <dgm:t>
        <a:bodyPr/>
        <a:lstStyle/>
        <a:p>
          <a:endParaRPr lang="en-US"/>
        </a:p>
      </dgm:t>
    </dgm:pt>
    <dgm:pt modelId="{A75D569C-FA8D-46DF-9EB3-345DB5169FC6}" type="sibTrans" cxnId="{55A75790-2D45-49C0-B1E1-136067C78F7C}">
      <dgm:prSet/>
      <dgm:spPr/>
      <dgm:t>
        <a:bodyPr/>
        <a:lstStyle/>
        <a:p>
          <a:endParaRPr lang="en-US"/>
        </a:p>
      </dgm:t>
    </dgm:pt>
    <dgm:pt modelId="{F68E858C-9FE1-4DFE-AAEF-584CF6CF759B}">
      <dgm:prSet custT="1"/>
      <dgm:spPr/>
      <dgm:t>
        <a:bodyPr/>
        <a:lstStyle/>
        <a:p>
          <a:pPr rtl="0"/>
          <a:r>
            <a:rPr lang="en-US" sz="2200" b="0" i="0" dirty="0" smtClean="0"/>
            <a:t>“I had inherited my grand-father’s </a:t>
          </a:r>
          <a:r>
            <a:rPr lang="en-US" sz="2200" b="0" i="0" dirty="0" smtClean="0">
              <a:solidFill>
                <a:srgbClr val="C00000"/>
              </a:solidFill>
            </a:rPr>
            <a:t>motivation </a:t>
          </a:r>
          <a:r>
            <a:rPr lang="en-US" sz="2200" b="0" i="0" dirty="0" smtClean="0">
              <a:solidFill>
                <a:schemeClr val="tx1"/>
              </a:solidFill>
            </a:rPr>
            <a:t>and </a:t>
          </a:r>
          <a:r>
            <a:rPr lang="en-US" sz="2200" b="0" i="0" dirty="0" smtClean="0">
              <a:solidFill>
                <a:srgbClr val="C00000"/>
              </a:solidFill>
            </a:rPr>
            <a:t>thirst for knowledge</a:t>
          </a:r>
          <a:r>
            <a:rPr lang="en-US" sz="2200" b="0" i="0" dirty="0" smtClean="0"/>
            <a:t>.”</a:t>
          </a:r>
          <a:endParaRPr lang="en-US" sz="2200" b="0" i="0" dirty="0"/>
        </a:p>
      </dgm:t>
    </dgm:pt>
    <dgm:pt modelId="{ECB48CD1-C956-4F9E-A55D-CB04A165B891}" type="parTrans" cxnId="{3370ABC9-9975-4925-B973-6B527F22DE8E}">
      <dgm:prSet/>
      <dgm:spPr/>
      <dgm:t>
        <a:bodyPr/>
        <a:lstStyle/>
        <a:p>
          <a:endParaRPr lang="en-US"/>
        </a:p>
      </dgm:t>
    </dgm:pt>
    <dgm:pt modelId="{E0BDE631-A16C-4CA5-BA9C-BA004BC0F672}" type="sibTrans" cxnId="{3370ABC9-9975-4925-B973-6B527F22DE8E}">
      <dgm:prSet/>
      <dgm:spPr/>
      <dgm:t>
        <a:bodyPr/>
        <a:lstStyle/>
        <a:p>
          <a:endParaRPr lang="en-US"/>
        </a:p>
      </dgm:t>
    </dgm:pt>
    <dgm:pt modelId="{54C35469-A6C6-4973-9D20-F9152AC98A8F}">
      <dgm:prSet custT="1"/>
      <dgm:spPr/>
      <dgm:t>
        <a:bodyPr/>
        <a:lstStyle/>
        <a:p>
          <a:pPr rtl="0"/>
          <a:r>
            <a:rPr lang="en-US" sz="2200" b="0" dirty="0" smtClean="0"/>
            <a:t>“I am finishing up a </a:t>
          </a:r>
          <a:r>
            <a:rPr lang="en-US" sz="2200" b="0" dirty="0" smtClean="0">
              <a:solidFill>
                <a:srgbClr val="FFFF00"/>
              </a:solidFill>
            </a:rPr>
            <a:t>doctoral program </a:t>
          </a:r>
          <a:r>
            <a:rPr lang="en-US" sz="2200" b="0" dirty="0" smtClean="0"/>
            <a:t>in Audiology.”</a:t>
          </a:r>
          <a:endParaRPr lang="en-US" sz="2200" b="0" dirty="0"/>
        </a:p>
      </dgm:t>
    </dgm:pt>
    <dgm:pt modelId="{1A88C432-3B11-4FC3-BAA8-2580C7C080C3}" type="parTrans" cxnId="{BFD32A6A-CC36-44CC-8A1F-B5BCA6AA70DC}">
      <dgm:prSet/>
      <dgm:spPr/>
      <dgm:t>
        <a:bodyPr/>
        <a:lstStyle/>
        <a:p>
          <a:endParaRPr lang="en-US"/>
        </a:p>
      </dgm:t>
    </dgm:pt>
    <dgm:pt modelId="{59CB9018-47BC-4582-813D-4D97D12B1CED}" type="sibTrans" cxnId="{BFD32A6A-CC36-44CC-8A1F-B5BCA6AA70DC}">
      <dgm:prSet/>
      <dgm:spPr/>
      <dgm:t>
        <a:bodyPr/>
        <a:lstStyle/>
        <a:p>
          <a:endParaRPr lang="en-US"/>
        </a:p>
      </dgm:t>
    </dgm:pt>
    <dgm:pt modelId="{25D5B574-EFAD-4133-B554-159F207AC24F}" type="pres">
      <dgm:prSet presAssocID="{E1DB056D-95B7-4DB1-9A5E-1F5202D26A12}" presName="Name0" presStyleCnt="0">
        <dgm:presLayoutVars>
          <dgm:dir/>
          <dgm:resizeHandles val="exact"/>
        </dgm:presLayoutVars>
      </dgm:prSet>
      <dgm:spPr/>
      <dgm:t>
        <a:bodyPr/>
        <a:lstStyle/>
        <a:p>
          <a:endParaRPr lang="en-US"/>
        </a:p>
      </dgm:t>
    </dgm:pt>
    <dgm:pt modelId="{7E3F08D0-E463-47ED-9D65-0AE145A49DFC}" type="pres">
      <dgm:prSet presAssocID="{5CA74358-6491-4E0E-A8D8-FE729DBEB26A}" presName="Name5" presStyleLbl="vennNode1" presStyleIdx="0" presStyleCnt="3" custLinFactX="43641" custLinFactNeighborX="100000" custLinFactNeighborY="-11731">
        <dgm:presLayoutVars>
          <dgm:bulletEnabled val="1"/>
        </dgm:presLayoutVars>
      </dgm:prSet>
      <dgm:spPr/>
      <dgm:t>
        <a:bodyPr/>
        <a:lstStyle/>
        <a:p>
          <a:endParaRPr lang="en-US"/>
        </a:p>
      </dgm:t>
    </dgm:pt>
    <dgm:pt modelId="{10B5A41C-22B7-47A7-9CFB-4DA4E7C94D5F}" type="pres">
      <dgm:prSet presAssocID="{A75D569C-FA8D-46DF-9EB3-345DB5169FC6}" presName="space" presStyleCnt="0"/>
      <dgm:spPr/>
    </dgm:pt>
    <dgm:pt modelId="{D736ECED-23E3-48E4-AC0D-246B71AD3C7C}" type="pres">
      <dgm:prSet presAssocID="{F68E858C-9FE1-4DFE-AAEF-584CF6CF759B}" presName="Name5" presStyleLbl="vennNode1" presStyleIdx="1" presStyleCnt="3" custScaleX="79371" custScaleY="82974" custLinFactX="-60019" custLinFactNeighborX="-100000" custLinFactNeighborY="20267">
        <dgm:presLayoutVars>
          <dgm:bulletEnabled val="1"/>
        </dgm:presLayoutVars>
      </dgm:prSet>
      <dgm:spPr/>
      <dgm:t>
        <a:bodyPr/>
        <a:lstStyle/>
        <a:p>
          <a:endParaRPr lang="en-US"/>
        </a:p>
      </dgm:t>
    </dgm:pt>
    <dgm:pt modelId="{D1818B75-91BD-4BD5-BD8B-5FC8662133AD}" type="pres">
      <dgm:prSet presAssocID="{E0BDE631-A16C-4CA5-BA9C-BA004BC0F672}" presName="space" presStyleCnt="0"/>
      <dgm:spPr/>
    </dgm:pt>
    <dgm:pt modelId="{1F63F242-532A-4ED3-897C-23A6842E3A04}" type="pres">
      <dgm:prSet presAssocID="{54C35469-A6C6-4973-9D20-F9152AC98A8F}" presName="Name5" presStyleLbl="vennNode1" presStyleIdx="2" presStyleCnt="3" custScaleX="68933" custScaleY="70438" custLinFactNeighborX="7169" custLinFactNeighborY="25574">
        <dgm:presLayoutVars>
          <dgm:bulletEnabled val="1"/>
        </dgm:presLayoutVars>
      </dgm:prSet>
      <dgm:spPr/>
      <dgm:t>
        <a:bodyPr/>
        <a:lstStyle/>
        <a:p>
          <a:endParaRPr lang="en-US"/>
        </a:p>
      </dgm:t>
    </dgm:pt>
  </dgm:ptLst>
  <dgm:cxnLst>
    <dgm:cxn modelId="{FD594408-1E79-4069-A349-7D0E7B8A137A}" type="presOf" srcId="{5CA74358-6491-4E0E-A8D8-FE729DBEB26A}" destId="{7E3F08D0-E463-47ED-9D65-0AE145A49DFC}" srcOrd="0" destOrd="0" presId="urn:microsoft.com/office/officeart/2005/8/layout/venn3"/>
    <dgm:cxn modelId="{98B636B1-DA4F-4125-B902-E1C318F40EEB}" type="presOf" srcId="{F68E858C-9FE1-4DFE-AAEF-584CF6CF759B}" destId="{D736ECED-23E3-48E4-AC0D-246B71AD3C7C}" srcOrd="0" destOrd="0" presId="urn:microsoft.com/office/officeart/2005/8/layout/venn3"/>
    <dgm:cxn modelId="{A885E9B9-3A6D-4A4E-84D6-B9281F52DA56}" type="presOf" srcId="{E1DB056D-95B7-4DB1-9A5E-1F5202D26A12}" destId="{25D5B574-EFAD-4133-B554-159F207AC24F}" srcOrd="0" destOrd="0" presId="urn:microsoft.com/office/officeart/2005/8/layout/venn3"/>
    <dgm:cxn modelId="{55A75790-2D45-49C0-B1E1-136067C78F7C}" srcId="{E1DB056D-95B7-4DB1-9A5E-1F5202D26A12}" destId="{5CA74358-6491-4E0E-A8D8-FE729DBEB26A}" srcOrd="0" destOrd="0" parTransId="{DF59E813-7796-4D03-96C6-AD5CF7CE46C0}" sibTransId="{A75D569C-FA8D-46DF-9EB3-345DB5169FC6}"/>
    <dgm:cxn modelId="{3370ABC9-9975-4925-B973-6B527F22DE8E}" srcId="{E1DB056D-95B7-4DB1-9A5E-1F5202D26A12}" destId="{F68E858C-9FE1-4DFE-AAEF-584CF6CF759B}" srcOrd="1" destOrd="0" parTransId="{ECB48CD1-C956-4F9E-A55D-CB04A165B891}" sibTransId="{E0BDE631-A16C-4CA5-BA9C-BA004BC0F672}"/>
    <dgm:cxn modelId="{75154087-6667-4FAC-ADDC-47776B5CE8BE}" type="presOf" srcId="{54C35469-A6C6-4973-9D20-F9152AC98A8F}" destId="{1F63F242-532A-4ED3-897C-23A6842E3A04}" srcOrd="0" destOrd="0" presId="urn:microsoft.com/office/officeart/2005/8/layout/venn3"/>
    <dgm:cxn modelId="{BFD32A6A-CC36-44CC-8A1F-B5BCA6AA70DC}" srcId="{E1DB056D-95B7-4DB1-9A5E-1F5202D26A12}" destId="{54C35469-A6C6-4973-9D20-F9152AC98A8F}" srcOrd="2" destOrd="0" parTransId="{1A88C432-3B11-4FC3-BAA8-2580C7C080C3}" sibTransId="{59CB9018-47BC-4582-813D-4D97D12B1CED}"/>
    <dgm:cxn modelId="{E9FE2DF3-CD8B-4018-96DC-EFEDE8710418}" type="presParOf" srcId="{25D5B574-EFAD-4133-B554-159F207AC24F}" destId="{7E3F08D0-E463-47ED-9D65-0AE145A49DFC}" srcOrd="0" destOrd="0" presId="urn:microsoft.com/office/officeart/2005/8/layout/venn3"/>
    <dgm:cxn modelId="{B5124A7C-014B-4A1A-8FDA-A6968E7441A2}" type="presParOf" srcId="{25D5B574-EFAD-4133-B554-159F207AC24F}" destId="{10B5A41C-22B7-47A7-9CFB-4DA4E7C94D5F}" srcOrd="1" destOrd="0" presId="urn:microsoft.com/office/officeart/2005/8/layout/venn3"/>
    <dgm:cxn modelId="{F5483178-3C3B-49DE-ABE1-D570EDBE525E}" type="presParOf" srcId="{25D5B574-EFAD-4133-B554-159F207AC24F}" destId="{D736ECED-23E3-48E4-AC0D-246B71AD3C7C}" srcOrd="2" destOrd="0" presId="urn:microsoft.com/office/officeart/2005/8/layout/venn3"/>
    <dgm:cxn modelId="{EBE2BB2B-FBF4-4EEF-9B76-2F1EEE539C14}" type="presParOf" srcId="{25D5B574-EFAD-4133-B554-159F207AC24F}" destId="{D1818B75-91BD-4BD5-BD8B-5FC8662133AD}" srcOrd="3" destOrd="0" presId="urn:microsoft.com/office/officeart/2005/8/layout/venn3"/>
    <dgm:cxn modelId="{04167532-22BF-4E3A-93D9-9C7880F5D8C4}" type="presParOf" srcId="{25D5B574-EFAD-4133-B554-159F207AC24F}" destId="{1F63F242-532A-4ED3-897C-23A6842E3A04}" srcOrd="4" destOrd="0" presId="urn:microsoft.com/office/officeart/2005/8/layout/ven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BE981B5-421C-4D75-B6F1-71702BB24C56}"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en-US"/>
        </a:p>
      </dgm:t>
    </dgm:pt>
    <dgm:pt modelId="{B499CC06-9F5A-4DA6-BED7-C9834363B88E}">
      <dgm:prSet phldrT="[Text]"/>
      <dgm:spPr>
        <a:solidFill>
          <a:schemeClr val="accent2"/>
        </a:solidFill>
      </dgm:spPr>
      <dgm:t>
        <a:bodyPr/>
        <a:lstStyle/>
        <a:p>
          <a:r>
            <a:rPr lang="en-US" dirty="0" smtClean="0"/>
            <a:t>Psychological</a:t>
          </a:r>
          <a:endParaRPr lang="en-US" dirty="0"/>
        </a:p>
      </dgm:t>
    </dgm:pt>
    <dgm:pt modelId="{3BDE1F23-7E90-4261-ACDC-66DA8CCD91B1}" type="parTrans" cxnId="{ED837515-5CA5-4574-A22F-A66078A66E27}">
      <dgm:prSet/>
      <dgm:spPr/>
      <dgm:t>
        <a:bodyPr/>
        <a:lstStyle/>
        <a:p>
          <a:endParaRPr lang="en-US"/>
        </a:p>
      </dgm:t>
    </dgm:pt>
    <dgm:pt modelId="{C987C237-41A7-4F5D-B62F-E915344DDF34}" type="sibTrans" cxnId="{ED837515-5CA5-4574-A22F-A66078A66E27}">
      <dgm:prSet/>
      <dgm:spPr/>
      <dgm:t>
        <a:bodyPr/>
        <a:lstStyle/>
        <a:p>
          <a:endParaRPr lang="en-US"/>
        </a:p>
      </dgm:t>
    </dgm:pt>
    <dgm:pt modelId="{C1F2A552-4A7E-4810-B833-1624BD9A6992}">
      <dgm:prSet phldrT="[Text]"/>
      <dgm:spPr/>
      <dgm:t>
        <a:bodyPr/>
        <a:lstStyle/>
        <a:p>
          <a:r>
            <a:rPr lang="en-US" dirty="0" smtClean="0"/>
            <a:t>Medical</a:t>
          </a:r>
          <a:endParaRPr lang="en-US" dirty="0"/>
        </a:p>
      </dgm:t>
    </dgm:pt>
    <dgm:pt modelId="{352BD61F-2E51-420C-9117-BB5C870A6107}" type="parTrans" cxnId="{FAFD531D-C038-47A4-912E-E3A0B8BFAFA0}">
      <dgm:prSet/>
      <dgm:spPr/>
      <dgm:t>
        <a:bodyPr/>
        <a:lstStyle/>
        <a:p>
          <a:endParaRPr lang="en-US"/>
        </a:p>
      </dgm:t>
    </dgm:pt>
    <dgm:pt modelId="{5B25D9F2-AE57-4C0F-8704-26098C70E1CD}" type="sibTrans" cxnId="{FAFD531D-C038-47A4-912E-E3A0B8BFAFA0}">
      <dgm:prSet/>
      <dgm:spPr/>
      <dgm:t>
        <a:bodyPr/>
        <a:lstStyle/>
        <a:p>
          <a:endParaRPr lang="en-US"/>
        </a:p>
      </dgm:t>
    </dgm:pt>
    <dgm:pt modelId="{13B3AB18-B04A-4EDB-8296-CC81DA663CCD}">
      <dgm:prSet phldrT="[Text]"/>
      <dgm:spPr/>
      <dgm:t>
        <a:bodyPr/>
        <a:lstStyle/>
        <a:p>
          <a:r>
            <a:rPr lang="en-US" b="1" dirty="0" smtClean="0">
              <a:solidFill>
                <a:schemeClr val="accent1">
                  <a:lumMod val="50000"/>
                </a:schemeClr>
              </a:solidFill>
            </a:rPr>
            <a:t>Hidden disabilities</a:t>
          </a:r>
          <a:endParaRPr lang="en-US" b="1" dirty="0">
            <a:solidFill>
              <a:schemeClr val="accent1">
                <a:lumMod val="50000"/>
              </a:schemeClr>
            </a:solidFill>
          </a:endParaRPr>
        </a:p>
      </dgm:t>
    </dgm:pt>
    <dgm:pt modelId="{CCB29341-5468-4D83-A07D-924274B813F6}" type="sibTrans" cxnId="{231F7E6F-41B0-45FB-BDF0-EC2C35A5C749}">
      <dgm:prSet/>
      <dgm:spPr/>
      <dgm:t>
        <a:bodyPr/>
        <a:lstStyle/>
        <a:p>
          <a:endParaRPr lang="en-US"/>
        </a:p>
      </dgm:t>
    </dgm:pt>
    <dgm:pt modelId="{8406FD84-E3A8-4FD9-A3BA-DE1504ECA674}" type="parTrans" cxnId="{231F7E6F-41B0-45FB-BDF0-EC2C35A5C749}">
      <dgm:prSet/>
      <dgm:spPr/>
      <dgm:t>
        <a:bodyPr/>
        <a:lstStyle/>
        <a:p>
          <a:endParaRPr lang="en-US"/>
        </a:p>
      </dgm:t>
    </dgm:pt>
    <dgm:pt modelId="{D526D1B2-EC4A-4343-882F-F239F8E43007}" type="pres">
      <dgm:prSet presAssocID="{0BE981B5-421C-4D75-B6F1-71702BB24C56}" presName="Name0" presStyleCnt="0">
        <dgm:presLayoutVars>
          <dgm:chMax val="4"/>
          <dgm:resizeHandles val="exact"/>
        </dgm:presLayoutVars>
      </dgm:prSet>
      <dgm:spPr/>
      <dgm:t>
        <a:bodyPr/>
        <a:lstStyle/>
        <a:p>
          <a:endParaRPr lang="en-US"/>
        </a:p>
      </dgm:t>
    </dgm:pt>
    <dgm:pt modelId="{43227DD4-E5A6-4505-A885-D02F4061726C}" type="pres">
      <dgm:prSet presAssocID="{0BE981B5-421C-4D75-B6F1-71702BB24C56}" presName="ellipse" presStyleLbl="trBgShp" presStyleIdx="0" presStyleCnt="1"/>
      <dgm:spPr/>
    </dgm:pt>
    <dgm:pt modelId="{19EC07BE-6AEA-40B1-A207-E2EDB1F9A80D}" type="pres">
      <dgm:prSet presAssocID="{0BE981B5-421C-4D75-B6F1-71702BB24C56}" presName="arrow1" presStyleLbl="fgShp" presStyleIdx="0" presStyleCnt="1"/>
      <dgm:spPr/>
    </dgm:pt>
    <dgm:pt modelId="{5A82E2A3-EF58-451D-BC1A-027A01693F28}" type="pres">
      <dgm:prSet presAssocID="{0BE981B5-421C-4D75-B6F1-71702BB24C56}" presName="rectangle" presStyleLbl="revTx" presStyleIdx="0" presStyleCnt="1">
        <dgm:presLayoutVars>
          <dgm:bulletEnabled val="1"/>
        </dgm:presLayoutVars>
      </dgm:prSet>
      <dgm:spPr/>
      <dgm:t>
        <a:bodyPr/>
        <a:lstStyle/>
        <a:p>
          <a:endParaRPr lang="en-US"/>
        </a:p>
      </dgm:t>
    </dgm:pt>
    <dgm:pt modelId="{FEA1F792-1BD3-49CD-ADFC-721515036C2D}" type="pres">
      <dgm:prSet presAssocID="{C1F2A552-4A7E-4810-B833-1624BD9A6992}" presName="item1" presStyleLbl="node1" presStyleIdx="0" presStyleCnt="2" custScaleY="90909" custLinFactNeighborX="-6428" custLinFactNeighborY="14463">
        <dgm:presLayoutVars>
          <dgm:bulletEnabled val="1"/>
        </dgm:presLayoutVars>
      </dgm:prSet>
      <dgm:spPr/>
      <dgm:t>
        <a:bodyPr/>
        <a:lstStyle/>
        <a:p>
          <a:endParaRPr lang="en-US"/>
        </a:p>
      </dgm:t>
    </dgm:pt>
    <dgm:pt modelId="{AA373D31-EBDF-411A-BB73-D8F10A77ECF4}" type="pres">
      <dgm:prSet presAssocID="{13B3AB18-B04A-4EDB-8296-CC81DA663CCD}" presName="item2" presStyleLbl="node1" presStyleIdx="1" presStyleCnt="2" custScaleX="161604" custLinFactNeighborX="54712" custLinFactNeighborY="-23601">
        <dgm:presLayoutVars>
          <dgm:bulletEnabled val="1"/>
        </dgm:presLayoutVars>
      </dgm:prSet>
      <dgm:spPr/>
      <dgm:t>
        <a:bodyPr/>
        <a:lstStyle/>
        <a:p>
          <a:endParaRPr lang="en-US"/>
        </a:p>
      </dgm:t>
    </dgm:pt>
    <dgm:pt modelId="{42567A9F-8B8D-4D47-B6C3-91E8CF14F834}" type="pres">
      <dgm:prSet presAssocID="{0BE981B5-421C-4D75-B6F1-71702BB24C56}" presName="funnel" presStyleLbl="trAlignAcc1" presStyleIdx="0" presStyleCnt="1" custLinFactNeighborX="3888" custLinFactNeighborY="-667"/>
      <dgm:spPr>
        <a:ln>
          <a:solidFill>
            <a:schemeClr val="accent2"/>
          </a:solidFill>
        </a:ln>
      </dgm:spPr>
    </dgm:pt>
  </dgm:ptLst>
  <dgm:cxnLst>
    <dgm:cxn modelId="{0B238059-96EC-43BC-9AE7-AD414F08BA51}" type="presOf" srcId="{0BE981B5-421C-4D75-B6F1-71702BB24C56}" destId="{D526D1B2-EC4A-4343-882F-F239F8E43007}" srcOrd="0" destOrd="0" presId="urn:microsoft.com/office/officeart/2005/8/layout/funnel1"/>
    <dgm:cxn modelId="{3CFFE99C-63BF-4570-B2B4-F59F65823C2B}" type="presOf" srcId="{13B3AB18-B04A-4EDB-8296-CC81DA663CCD}" destId="{5A82E2A3-EF58-451D-BC1A-027A01693F28}" srcOrd="0" destOrd="0" presId="urn:microsoft.com/office/officeart/2005/8/layout/funnel1"/>
    <dgm:cxn modelId="{231F7E6F-41B0-45FB-BDF0-EC2C35A5C749}" srcId="{0BE981B5-421C-4D75-B6F1-71702BB24C56}" destId="{13B3AB18-B04A-4EDB-8296-CC81DA663CCD}" srcOrd="2" destOrd="0" parTransId="{8406FD84-E3A8-4FD9-A3BA-DE1504ECA674}" sibTransId="{CCB29341-5468-4D83-A07D-924274B813F6}"/>
    <dgm:cxn modelId="{FAFD531D-C038-47A4-912E-E3A0B8BFAFA0}" srcId="{0BE981B5-421C-4D75-B6F1-71702BB24C56}" destId="{C1F2A552-4A7E-4810-B833-1624BD9A6992}" srcOrd="1" destOrd="0" parTransId="{352BD61F-2E51-420C-9117-BB5C870A6107}" sibTransId="{5B25D9F2-AE57-4C0F-8704-26098C70E1CD}"/>
    <dgm:cxn modelId="{B55E7364-52F6-43B1-B8E9-31303B2F83B3}" type="presOf" srcId="{B499CC06-9F5A-4DA6-BED7-C9834363B88E}" destId="{AA373D31-EBDF-411A-BB73-D8F10A77ECF4}" srcOrd="0" destOrd="0" presId="urn:microsoft.com/office/officeart/2005/8/layout/funnel1"/>
    <dgm:cxn modelId="{ED837515-5CA5-4574-A22F-A66078A66E27}" srcId="{0BE981B5-421C-4D75-B6F1-71702BB24C56}" destId="{B499CC06-9F5A-4DA6-BED7-C9834363B88E}" srcOrd="0" destOrd="0" parTransId="{3BDE1F23-7E90-4261-ACDC-66DA8CCD91B1}" sibTransId="{C987C237-41A7-4F5D-B62F-E915344DDF34}"/>
    <dgm:cxn modelId="{A25C4064-6601-451D-BD80-C6293AA121CB}" type="presOf" srcId="{C1F2A552-4A7E-4810-B833-1624BD9A6992}" destId="{FEA1F792-1BD3-49CD-ADFC-721515036C2D}" srcOrd="0" destOrd="0" presId="urn:microsoft.com/office/officeart/2005/8/layout/funnel1"/>
    <dgm:cxn modelId="{4FC53A40-32EA-4FF6-AC9A-D8F896EF55CD}" type="presParOf" srcId="{D526D1B2-EC4A-4343-882F-F239F8E43007}" destId="{43227DD4-E5A6-4505-A885-D02F4061726C}" srcOrd="0" destOrd="0" presId="urn:microsoft.com/office/officeart/2005/8/layout/funnel1"/>
    <dgm:cxn modelId="{1953E365-D9A7-4FBA-90A3-DDEFA2C33E30}" type="presParOf" srcId="{D526D1B2-EC4A-4343-882F-F239F8E43007}" destId="{19EC07BE-6AEA-40B1-A207-E2EDB1F9A80D}" srcOrd="1" destOrd="0" presId="urn:microsoft.com/office/officeart/2005/8/layout/funnel1"/>
    <dgm:cxn modelId="{B3535322-0A2E-4F19-909B-AFC66C0B61C7}" type="presParOf" srcId="{D526D1B2-EC4A-4343-882F-F239F8E43007}" destId="{5A82E2A3-EF58-451D-BC1A-027A01693F28}" srcOrd="2" destOrd="0" presId="urn:microsoft.com/office/officeart/2005/8/layout/funnel1"/>
    <dgm:cxn modelId="{122C4505-88AE-4F4C-99BF-7405D3A2D7B1}" type="presParOf" srcId="{D526D1B2-EC4A-4343-882F-F239F8E43007}" destId="{FEA1F792-1BD3-49CD-ADFC-721515036C2D}" srcOrd="3" destOrd="0" presId="urn:microsoft.com/office/officeart/2005/8/layout/funnel1"/>
    <dgm:cxn modelId="{EDEB221E-252B-4F23-AF6B-E0D41C5C4E24}" type="presParOf" srcId="{D526D1B2-EC4A-4343-882F-F239F8E43007}" destId="{AA373D31-EBDF-411A-BB73-D8F10A77ECF4}" srcOrd="4" destOrd="0" presId="urn:microsoft.com/office/officeart/2005/8/layout/funnel1"/>
    <dgm:cxn modelId="{E7363F27-860D-442F-AA9E-6E03A018AEC7}" type="presParOf" srcId="{D526D1B2-EC4A-4343-882F-F239F8E43007}" destId="{42567A9F-8B8D-4D47-B6C3-91E8CF14F834}" srcOrd="5" destOrd="0" presId="urn:microsoft.com/office/officeart/2005/8/layout/funne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DE4B232-940E-4391-A029-2449F0DAD6DB}"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US"/>
        </a:p>
      </dgm:t>
    </dgm:pt>
    <dgm:pt modelId="{83D6CC8A-0F5D-4260-BABD-4BB17DCAF7B6}">
      <dgm:prSet custT="1"/>
      <dgm:spPr/>
      <dgm:t>
        <a:bodyPr/>
        <a:lstStyle/>
        <a:p>
          <a:pPr rtl="0"/>
          <a:r>
            <a:rPr lang="en-US" sz="2200" dirty="0" smtClean="0"/>
            <a:t>“When I get my PhD in Education, I am going to fight for people, like myself, who are on disability, and are labeled or misunderstood </a:t>
          </a:r>
          <a:r>
            <a:rPr lang="en-US" sz="2200" u="sng" dirty="0" smtClean="0"/>
            <a:t>because the rest of the world think disabled people have brains that can no longer function</a:t>
          </a:r>
          <a:r>
            <a:rPr lang="en-US" sz="2200" dirty="0" smtClean="0"/>
            <a:t>.” </a:t>
          </a:r>
          <a:endParaRPr lang="en-US" sz="2200" dirty="0"/>
        </a:p>
      </dgm:t>
    </dgm:pt>
    <dgm:pt modelId="{358A3992-EB29-4C94-AC47-AC86C4F74D12}" type="parTrans" cxnId="{7D4B3D5F-7C9E-443A-890B-99EBC70FA600}">
      <dgm:prSet/>
      <dgm:spPr/>
      <dgm:t>
        <a:bodyPr/>
        <a:lstStyle/>
        <a:p>
          <a:endParaRPr lang="en-US"/>
        </a:p>
      </dgm:t>
    </dgm:pt>
    <dgm:pt modelId="{FDC85A11-93F3-4072-8B75-E2A8DE36409E}" type="sibTrans" cxnId="{7D4B3D5F-7C9E-443A-890B-99EBC70FA600}">
      <dgm:prSet/>
      <dgm:spPr/>
      <dgm:t>
        <a:bodyPr/>
        <a:lstStyle/>
        <a:p>
          <a:endParaRPr lang="en-US"/>
        </a:p>
      </dgm:t>
    </dgm:pt>
    <dgm:pt modelId="{448C7E8B-ECB0-4B6A-8400-D6E5F9382DD0}">
      <dgm:prSet custT="1"/>
      <dgm:spPr/>
      <dgm:t>
        <a:bodyPr/>
        <a:lstStyle/>
        <a:p>
          <a:pPr rtl="0"/>
          <a:r>
            <a:rPr lang="en-US" sz="2200" dirty="0" smtClean="0"/>
            <a:t>“When I was in elementary school, I was considered </a:t>
          </a:r>
          <a:r>
            <a:rPr lang="en-US" sz="2200" b="0" u="sng" dirty="0" smtClean="0"/>
            <a:t>a freak </a:t>
          </a:r>
          <a:r>
            <a:rPr lang="en-US" sz="2200" dirty="0" smtClean="0"/>
            <a:t>because of my ADD. When I got into college, I was considered a </a:t>
          </a:r>
          <a:r>
            <a:rPr lang="en-US" sz="2200" u="sng" dirty="0" smtClean="0"/>
            <a:t>faker</a:t>
          </a:r>
          <a:r>
            <a:rPr lang="en-US" sz="2200" dirty="0" smtClean="0"/>
            <a:t>.”</a:t>
          </a:r>
          <a:endParaRPr lang="en-US" sz="2200" dirty="0"/>
        </a:p>
      </dgm:t>
    </dgm:pt>
    <dgm:pt modelId="{49C93128-8C48-40F3-A66D-7F87CF97ACCD}" type="parTrans" cxnId="{599E7FB9-8F22-4A78-B7CF-6AD5328B4946}">
      <dgm:prSet/>
      <dgm:spPr/>
      <dgm:t>
        <a:bodyPr/>
        <a:lstStyle/>
        <a:p>
          <a:endParaRPr lang="en-US"/>
        </a:p>
      </dgm:t>
    </dgm:pt>
    <dgm:pt modelId="{7E7A3BEA-04C2-4224-BDFB-3E2CE53069FE}" type="sibTrans" cxnId="{599E7FB9-8F22-4A78-B7CF-6AD5328B4946}">
      <dgm:prSet/>
      <dgm:spPr/>
      <dgm:t>
        <a:bodyPr/>
        <a:lstStyle/>
        <a:p>
          <a:endParaRPr lang="en-US"/>
        </a:p>
      </dgm:t>
    </dgm:pt>
    <dgm:pt modelId="{52345497-0A92-486B-8526-8BC48B38DE29}" type="pres">
      <dgm:prSet presAssocID="{ADE4B232-940E-4391-A029-2449F0DAD6DB}" presName="compositeShape" presStyleCnt="0">
        <dgm:presLayoutVars>
          <dgm:chMax val="2"/>
          <dgm:dir/>
          <dgm:resizeHandles val="exact"/>
        </dgm:presLayoutVars>
      </dgm:prSet>
      <dgm:spPr/>
      <dgm:t>
        <a:bodyPr/>
        <a:lstStyle/>
        <a:p>
          <a:endParaRPr lang="en-US"/>
        </a:p>
      </dgm:t>
    </dgm:pt>
    <dgm:pt modelId="{88B20C41-E8C2-4EB9-996C-F305267DE9B4}" type="pres">
      <dgm:prSet presAssocID="{ADE4B232-940E-4391-A029-2449F0DAD6DB}" presName="divider" presStyleLbl="fgShp" presStyleIdx="0" presStyleCnt="1" custLinFactNeighborX="0" custLinFactNeighborY="16531"/>
      <dgm:spPr>
        <a:solidFill>
          <a:schemeClr val="accent2">
            <a:lumMod val="60000"/>
            <a:lumOff val="40000"/>
          </a:schemeClr>
        </a:solidFill>
      </dgm:spPr>
      <dgm:t>
        <a:bodyPr/>
        <a:lstStyle/>
        <a:p>
          <a:endParaRPr lang="en-US"/>
        </a:p>
      </dgm:t>
    </dgm:pt>
    <dgm:pt modelId="{324A334B-F5BC-4ABB-9D4D-D8C0AF7BBA4C}" type="pres">
      <dgm:prSet presAssocID="{83D6CC8A-0F5D-4260-BABD-4BB17DCAF7B6}" presName="downArrow" presStyleLbl="node1" presStyleIdx="0" presStyleCnt="2" custLinFactNeighborX="-11014" custLinFactNeighborY="25381"/>
      <dgm:spPr>
        <a:solidFill>
          <a:schemeClr val="accent2"/>
        </a:solidFill>
      </dgm:spPr>
      <dgm:t>
        <a:bodyPr/>
        <a:lstStyle/>
        <a:p>
          <a:endParaRPr lang="en-US"/>
        </a:p>
      </dgm:t>
    </dgm:pt>
    <dgm:pt modelId="{7B70F225-1EBA-4AFF-8510-9256BEFFA3E4}" type="pres">
      <dgm:prSet presAssocID="{83D6CC8A-0F5D-4260-BABD-4BB17DCAF7B6}" presName="downArrowText" presStyleLbl="revTx" presStyleIdx="0" presStyleCnt="2" custScaleX="187963" custLinFactNeighborX="3357" custLinFactNeighborY="3878">
        <dgm:presLayoutVars>
          <dgm:bulletEnabled val="1"/>
        </dgm:presLayoutVars>
      </dgm:prSet>
      <dgm:spPr/>
      <dgm:t>
        <a:bodyPr/>
        <a:lstStyle/>
        <a:p>
          <a:endParaRPr lang="en-US"/>
        </a:p>
      </dgm:t>
    </dgm:pt>
    <dgm:pt modelId="{074ED6BF-4A72-4694-BD0A-71FF0CEE7B2D}" type="pres">
      <dgm:prSet presAssocID="{448C7E8B-ECB0-4B6A-8400-D6E5F9382DD0}" presName="upArrow" presStyleLbl="node1" presStyleIdx="1" presStyleCnt="2" custLinFactNeighborX="12464" custLinFactNeighborY="5608"/>
      <dgm:spPr>
        <a:solidFill>
          <a:schemeClr val="accent2"/>
        </a:solidFill>
      </dgm:spPr>
      <dgm:t>
        <a:bodyPr/>
        <a:lstStyle/>
        <a:p>
          <a:endParaRPr lang="en-US"/>
        </a:p>
      </dgm:t>
    </dgm:pt>
    <dgm:pt modelId="{AC21B93B-AEA8-4663-9D0E-0DD47F6C6161}" type="pres">
      <dgm:prSet presAssocID="{448C7E8B-ECB0-4B6A-8400-D6E5F9382DD0}" presName="upArrowText" presStyleLbl="revTx" presStyleIdx="1" presStyleCnt="2" custScaleX="159028" custScaleY="71535" custLinFactNeighborX="-1057" custLinFactNeighborY="10224">
        <dgm:presLayoutVars>
          <dgm:bulletEnabled val="1"/>
        </dgm:presLayoutVars>
      </dgm:prSet>
      <dgm:spPr/>
      <dgm:t>
        <a:bodyPr/>
        <a:lstStyle/>
        <a:p>
          <a:endParaRPr lang="en-US"/>
        </a:p>
      </dgm:t>
    </dgm:pt>
  </dgm:ptLst>
  <dgm:cxnLst>
    <dgm:cxn modelId="{7D4B3D5F-7C9E-443A-890B-99EBC70FA600}" srcId="{ADE4B232-940E-4391-A029-2449F0DAD6DB}" destId="{83D6CC8A-0F5D-4260-BABD-4BB17DCAF7B6}" srcOrd="0" destOrd="0" parTransId="{358A3992-EB29-4C94-AC47-AC86C4F74D12}" sibTransId="{FDC85A11-93F3-4072-8B75-E2A8DE36409E}"/>
    <dgm:cxn modelId="{3D347477-A669-414C-9CDA-77B8687ED231}" type="presOf" srcId="{83D6CC8A-0F5D-4260-BABD-4BB17DCAF7B6}" destId="{7B70F225-1EBA-4AFF-8510-9256BEFFA3E4}" srcOrd="0" destOrd="0" presId="urn:microsoft.com/office/officeart/2005/8/layout/arrow3"/>
    <dgm:cxn modelId="{AE60FE67-7CB5-4796-84DE-A4FE2FC0FA9C}" type="presOf" srcId="{ADE4B232-940E-4391-A029-2449F0DAD6DB}" destId="{52345497-0A92-486B-8526-8BC48B38DE29}" srcOrd="0" destOrd="0" presId="urn:microsoft.com/office/officeart/2005/8/layout/arrow3"/>
    <dgm:cxn modelId="{C079F515-67B7-40A8-9EB8-5CA8E6F6023B}" type="presOf" srcId="{448C7E8B-ECB0-4B6A-8400-D6E5F9382DD0}" destId="{AC21B93B-AEA8-4663-9D0E-0DD47F6C6161}" srcOrd="0" destOrd="0" presId="urn:microsoft.com/office/officeart/2005/8/layout/arrow3"/>
    <dgm:cxn modelId="{599E7FB9-8F22-4A78-B7CF-6AD5328B4946}" srcId="{ADE4B232-940E-4391-A029-2449F0DAD6DB}" destId="{448C7E8B-ECB0-4B6A-8400-D6E5F9382DD0}" srcOrd="1" destOrd="0" parTransId="{49C93128-8C48-40F3-A66D-7F87CF97ACCD}" sibTransId="{7E7A3BEA-04C2-4224-BDFB-3E2CE53069FE}"/>
    <dgm:cxn modelId="{96C83A21-B34F-4EDB-A05D-5CDFDDA98619}" type="presParOf" srcId="{52345497-0A92-486B-8526-8BC48B38DE29}" destId="{88B20C41-E8C2-4EB9-996C-F305267DE9B4}" srcOrd="0" destOrd="0" presId="urn:microsoft.com/office/officeart/2005/8/layout/arrow3"/>
    <dgm:cxn modelId="{06DB2E10-9C3C-452F-B7D8-19D76B1EB5CD}" type="presParOf" srcId="{52345497-0A92-486B-8526-8BC48B38DE29}" destId="{324A334B-F5BC-4ABB-9D4D-D8C0AF7BBA4C}" srcOrd="1" destOrd="0" presId="urn:microsoft.com/office/officeart/2005/8/layout/arrow3"/>
    <dgm:cxn modelId="{8C6F89B7-F2C4-493F-A482-2B28F0E496F5}" type="presParOf" srcId="{52345497-0A92-486B-8526-8BC48B38DE29}" destId="{7B70F225-1EBA-4AFF-8510-9256BEFFA3E4}" srcOrd="2" destOrd="0" presId="urn:microsoft.com/office/officeart/2005/8/layout/arrow3"/>
    <dgm:cxn modelId="{C1D18C41-D6CC-4216-84AE-C9686EE0B626}" type="presParOf" srcId="{52345497-0A92-486B-8526-8BC48B38DE29}" destId="{074ED6BF-4A72-4694-BD0A-71FF0CEE7B2D}" srcOrd="3" destOrd="0" presId="urn:microsoft.com/office/officeart/2005/8/layout/arrow3"/>
    <dgm:cxn modelId="{C66E160B-7915-486C-A356-67BBB7DFB5EE}" type="presParOf" srcId="{52345497-0A92-486B-8526-8BC48B38DE29}" destId="{AC21B93B-AEA8-4663-9D0E-0DD47F6C6161}"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C24B049-D2FB-4D3B-A43F-DC3A6FD8A0AD}"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6B3002F-1D25-48BE-9039-D54B3B44611B}">
      <dgm:prSet phldrT="[Text]"/>
      <dgm:spPr>
        <a:solidFill>
          <a:schemeClr val="tx1"/>
        </a:solidFill>
      </dgm:spPr>
      <dgm:t>
        <a:bodyPr/>
        <a:lstStyle/>
        <a:p>
          <a:r>
            <a:rPr lang="en-US" dirty="0" smtClean="0"/>
            <a:t>Advocacy</a:t>
          </a:r>
          <a:endParaRPr lang="en-US" dirty="0"/>
        </a:p>
      </dgm:t>
    </dgm:pt>
    <dgm:pt modelId="{ABD763D5-3DD2-4F2C-AC9A-5B341413406B}" type="parTrans" cxnId="{46F3C774-C0DA-4A6F-9B69-BE8A2231BF06}">
      <dgm:prSet/>
      <dgm:spPr/>
      <dgm:t>
        <a:bodyPr/>
        <a:lstStyle/>
        <a:p>
          <a:endParaRPr lang="en-US"/>
        </a:p>
      </dgm:t>
    </dgm:pt>
    <dgm:pt modelId="{4C085A06-DE04-428B-9AEB-199F24D8BE37}" type="sibTrans" cxnId="{46F3C774-C0DA-4A6F-9B69-BE8A2231BF06}">
      <dgm:prSet/>
      <dgm:spPr/>
      <dgm:t>
        <a:bodyPr/>
        <a:lstStyle/>
        <a:p>
          <a:endParaRPr lang="en-US"/>
        </a:p>
      </dgm:t>
    </dgm:pt>
    <dgm:pt modelId="{C007F1F4-D662-4E6A-BA99-1D7A64D2BA90}">
      <dgm:prSet phldrT="[Text]"/>
      <dgm:spPr>
        <a:solidFill>
          <a:schemeClr val="accent2"/>
        </a:solidFill>
        <a:ln>
          <a:solidFill>
            <a:schemeClr val="accent2"/>
          </a:solidFill>
        </a:ln>
      </dgm:spPr>
      <dgm:t>
        <a:bodyPr/>
        <a:lstStyle/>
        <a:p>
          <a:r>
            <a:rPr lang="en-US" dirty="0" smtClean="0"/>
            <a:t>Provide an environment conductive to self-disclosure</a:t>
          </a:r>
          <a:endParaRPr lang="en-US" dirty="0"/>
        </a:p>
      </dgm:t>
    </dgm:pt>
    <dgm:pt modelId="{22DB9432-47C5-4669-B8BF-444F41426755}" type="parTrans" cxnId="{969B1428-8FEE-4FDE-BA6F-677AE3262692}">
      <dgm:prSet/>
      <dgm:spPr>
        <a:solidFill>
          <a:schemeClr val="accent2">
            <a:lumMod val="60000"/>
            <a:lumOff val="40000"/>
          </a:schemeClr>
        </a:solidFill>
      </dgm:spPr>
      <dgm:t>
        <a:bodyPr/>
        <a:lstStyle/>
        <a:p>
          <a:endParaRPr lang="en-US"/>
        </a:p>
      </dgm:t>
    </dgm:pt>
    <dgm:pt modelId="{D38E9873-0568-4AD3-AD72-52634DC5D695}" type="sibTrans" cxnId="{969B1428-8FEE-4FDE-BA6F-677AE3262692}">
      <dgm:prSet/>
      <dgm:spPr/>
      <dgm:t>
        <a:bodyPr/>
        <a:lstStyle/>
        <a:p>
          <a:endParaRPr lang="en-US"/>
        </a:p>
      </dgm:t>
    </dgm:pt>
    <dgm:pt modelId="{423CC228-0510-42AF-B5CA-38FF1AB02312}">
      <dgm:prSet phldrT="[Text]"/>
      <dgm:spPr>
        <a:solidFill>
          <a:schemeClr val="accent2"/>
        </a:solidFill>
        <a:ln>
          <a:solidFill>
            <a:schemeClr val="accent2"/>
          </a:solidFill>
        </a:ln>
      </dgm:spPr>
      <dgm:t>
        <a:bodyPr/>
        <a:lstStyle/>
        <a:p>
          <a:r>
            <a:rPr lang="en-US" dirty="0" smtClean="0"/>
            <a:t>Learn more about hidden disabilities</a:t>
          </a:r>
          <a:endParaRPr lang="en-US" dirty="0"/>
        </a:p>
      </dgm:t>
    </dgm:pt>
    <dgm:pt modelId="{3BE9C29B-E51A-4F19-BF77-232674107272}" type="parTrans" cxnId="{D3653911-E3EF-4CC3-B591-1BC945675885}">
      <dgm:prSet/>
      <dgm:spPr>
        <a:solidFill>
          <a:schemeClr val="accent2">
            <a:lumMod val="60000"/>
            <a:lumOff val="40000"/>
          </a:schemeClr>
        </a:solidFill>
      </dgm:spPr>
      <dgm:t>
        <a:bodyPr/>
        <a:lstStyle/>
        <a:p>
          <a:endParaRPr lang="en-US"/>
        </a:p>
      </dgm:t>
    </dgm:pt>
    <dgm:pt modelId="{D65F1E78-BC3D-4BAA-8CA2-A742FDCBA85D}" type="sibTrans" cxnId="{D3653911-E3EF-4CC3-B591-1BC945675885}">
      <dgm:prSet/>
      <dgm:spPr/>
      <dgm:t>
        <a:bodyPr/>
        <a:lstStyle/>
        <a:p>
          <a:endParaRPr lang="en-US"/>
        </a:p>
      </dgm:t>
    </dgm:pt>
    <dgm:pt modelId="{ADAC322B-17C7-4570-B529-EE4CE7E30B25}">
      <dgm:prSet phldrT="[Text]"/>
      <dgm:spPr>
        <a:solidFill>
          <a:schemeClr val="accent2"/>
        </a:solidFill>
        <a:ln>
          <a:solidFill>
            <a:schemeClr val="accent2"/>
          </a:solidFill>
        </a:ln>
      </dgm:spPr>
      <dgm:t>
        <a:bodyPr/>
        <a:lstStyle/>
        <a:p>
          <a:r>
            <a:rPr lang="en-US" dirty="0" smtClean="0"/>
            <a:t>Form a disability support group</a:t>
          </a:r>
          <a:endParaRPr lang="en-US" dirty="0"/>
        </a:p>
      </dgm:t>
    </dgm:pt>
    <dgm:pt modelId="{40E130F9-8A92-44BF-8F91-788E5B4466A6}" type="parTrans" cxnId="{1D40A2BB-8CF7-4E62-AB3D-B11A58A3F240}">
      <dgm:prSet/>
      <dgm:spPr>
        <a:solidFill>
          <a:schemeClr val="accent2">
            <a:lumMod val="60000"/>
            <a:lumOff val="40000"/>
          </a:schemeClr>
        </a:solidFill>
      </dgm:spPr>
      <dgm:t>
        <a:bodyPr/>
        <a:lstStyle/>
        <a:p>
          <a:endParaRPr lang="en-US"/>
        </a:p>
      </dgm:t>
    </dgm:pt>
    <dgm:pt modelId="{2555FF52-BC7C-4C2C-B595-6D358DB6F337}" type="sibTrans" cxnId="{1D40A2BB-8CF7-4E62-AB3D-B11A58A3F240}">
      <dgm:prSet/>
      <dgm:spPr/>
      <dgm:t>
        <a:bodyPr/>
        <a:lstStyle/>
        <a:p>
          <a:endParaRPr lang="en-US"/>
        </a:p>
      </dgm:t>
    </dgm:pt>
    <dgm:pt modelId="{1E841681-E6B6-495A-A47E-DC2D770B2905}" type="pres">
      <dgm:prSet presAssocID="{0C24B049-D2FB-4D3B-A43F-DC3A6FD8A0AD}" presName="cycle" presStyleCnt="0">
        <dgm:presLayoutVars>
          <dgm:chMax val="1"/>
          <dgm:dir/>
          <dgm:animLvl val="ctr"/>
          <dgm:resizeHandles val="exact"/>
        </dgm:presLayoutVars>
      </dgm:prSet>
      <dgm:spPr/>
      <dgm:t>
        <a:bodyPr/>
        <a:lstStyle/>
        <a:p>
          <a:endParaRPr lang="en-US"/>
        </a:p>
      </dgm:t>
    </dgm:pt>
    <dgm:pt modelId="{FD220718-C690-4467-88C4-2CFF292F3472}" type="pres">
      <dgm:prSet presAssocID="{B6B3002F-1D25-48BE-9039-D54B3B44611B}" presName="centerShape" presStyleLbl="node0" presStyleIdx="0" presStyleCnt="1" custScaleX="158416" custScaleY="76224"/>
      <dgm:spPr/>
      <dgm:t>
        <a:bodyPr/>
        <a:lstStyle/>
        <a:p>
          <a:endParaRPr lang="en-US"/>
        </a:p>
      </dgm:t>
    </dgm:pt>
    <dgm:pt modelId="{8E385CD8-DE9C-444A-8E55-F79E3FB6AD8A}" type="pres">
      <dgm:prSet presAssocID="{22DB9432-47C5-4669-B8BF-444F41426755}" presName="parTrans" presStyleLbl="bgSibTrans2D1" presStyleIdx="0" presStyleCnt="3"/>
      <dgm:spPr/>
      <dgm:t>
        <a:bodyPr/>
        <a:lstStyle/>
        <a:p>
          <a:endParaRPr lang="en-US"/>
        </a:p>
      </dgm:t>
    </dgm:pt>
    <dgm:pt modelId="{E31FE4D1-B242-41B5-92B6-7A56395A6FBD}" type="pres">
      <dgm:prSet presAssocID="{C007F1F4-D662-4E6A-BA99-1D7A64D2BA90}" presName="node" presStyleLbl="node1" presStyleIdx="0" presStyleCnt="3" custRadScaleRad="110777" custRadScaleInc="12161">
        <dgm:presLayoutVars>
          <dgm:bulletEnabled val="1"/>
        </dgm:presLayoutVars>
      </dgm:prSet>
      <dgm:spPr/>
      <dgm:t>
        <a:bodyPr/>
        <a:lstStyle/>
        <a:p>
          <a:endParaRPr lang="en-US"/>
        </a:p>
      </dgm:t>
    </dgm:pt>
    <dgm:pt modelId="{63734A86-6CCE-4D18-BB3D-F3E4DA1CD4F1}" type="pres">
      <dgm:prSet presAssocID="{3BE9C29B-E51A-4F19-BF77-232674107272}" presName="parTrans" presStyleLbl="bgSibTrans2D1" presStyleIdx="1" presStyleCnt="3"/>
      <dgm:spPr/>
      <dgm:t>
        <a:bodyPr/>
        <a:lstStyle/>
        <a:p>
          <a:endParaRPr lang="en-US"/>
        </a:p>
      </dgm:t>
    </dgm:pt>
    <dgm:pt modelId="{A125092E-CF8E-4511-9F8D-843B93B231BF}" type="pres">
      <dgm:prSet presAssocID="{423CC228-0510-42AF-B5CA-38FF1AB02312}" presName="node" presStyleLbl="node1" presStyleIdx="1" presStyleCnt="3">
        <dgm:presLayoutVars>
          <dgm:bulletEnabled val="1"/>
        </dgm:presLayoutVars>
      </dgm:prSet>
      <dgm:spPr/>
      <dgm:t>
        <a:bodyPr/>
        <a:lstStyle/>
        <a:p>
          <a:endParaRPr lang="en-US"/>
        </a:p>
      </dgm:t>
    </dgm:pt>
    <dgm:pt modelId="{8D99FB68-A43A-48ED-902A-97BF8401A6A2}" type="pres">
      <dgm:prSet presAssocID="{40E130F9-8A92-44BF-8F91-788E5B4466A6}" presName="parTrans" presStyleLbl="bgSibTrans2D1" presStyleIdx="2" presStyleCnt="3"/>
      <dgm:spPr/>
      <dgm:t>
        <a:bodyPr/>
        <a:lstStyle/>
        <a:p>
          <a:endParaRPr lang="en-US"/>
        </a:p>
      </dgm:t>
    </dgm:pt>
    <dgm:pt modelId="{B3643A88-B40D-4F0E-988D-D3E99AE89A78}" type="pres">
      <dgm:prSet presAssocID="{ADAC322B-17C7-4570-B529-EE4CE7E30B25}" presName="node" presStyleLbl="node1" presStyleIdx="2" presStyleCnt="3" custRadScaleRad="110777" custRadScaleInc="-12161">
        <dgm:presLayoutVars>
          <dgm:bulletEnabled val="1"/>
        </dgm:presLayoutVars>
      </dgm:prSet>
      <dgm:spPr/>
      <dgm:t>
        <a:bodyPr/>
        <a:lstStyle/>
        <a:p>
          <a:endParaRPr lang="en-US"/>
        </a:p>
      </dgm:t>
    </dgm:pt>
  </dgm:ptLst>
  <dgm:cxnLst>
    <dgm:cxn modelId="{3AC9A8EF-3410-4DF7-8434-6EB14ED7C8CA}" type="presOf" srcId="{40E130F9-8A92-44BF-8F91-788E5B4466A6}" destId="{8D99FB68-A43A-48ED-902A-97BF8401A6A2}" srcOrd="0" destOrd="0" presId="urn:microsoft.com/office/officeart/2005/8/layout/radial4"/>
    <dgm:cxn modelId="{95086514-9E06-40C4-BDA5-636C0D66A4B2}" type="presOf" srcId="{22DB9432-47C5-4669-B8BF-444F41426755}" destId="{8E385CD8-DE9C-444A-8E55-F79E3FB6AD8A}" srcOrd="0" destOrd="0" presId="urn:microsoft.com/office/officeart/2005/8/layout/radial4"/>
    <dgm:cxn modelId="{969B1428-8FEE-4FDE-BA6F-677AE3262692}" srcId="{B6B3002F-1D25-48BE-9039-D54B3B44611B}" destId="{C007F1F4-D662-4E6A-BA99-1D7A64D2BA90}" srcOrd="0" destOrd="0" parTransId="{22DB9432-47C5-4669-B8BF-444F41426755}" sibTransId="{D38E9873-0568-4AD3-AD72-52634DC5D695}"/>
    <dgm:cxn modelId="{59911D19-D3C7-46F6-8474-DF7D258F9EAA}" type="presOf" srcId="{3BE9C29B-E51A-4F19-BF77-232674107272}" destId="{63734A86-6CCE-4D18-BB3D-F3E4DA1CD4F1}" srcOrd="0" destOrd="0" presId="urn:microsoft.com/office/officeart/2005/8/layout/radial4"/>
    <dgm:cxn modelId="{46F3C774-C0DA-4A6F-9B69-BE8A2231BF06}" srcId="{0C24B049-D2FB-4D3B-A43F-DC3A6FD8A0AD}" destId="{B6B3002F-1D25-48BE-9039-D54B3B44611B}" srcOrd="0" destOrd="0" parTransId="{ABD763D5-3DD2-4F2C-AC9A-5B341413406B}" sibTransId="{4C085A06-DE04-428B-9AEB-199F24D8BE37}"/>
    <dgm:cxn modelId="{FF36DA66-E685-4FC2-A765-9D508F13C0C2}" type="presOf" srcId="{ADAC322B-17C7-4570-B529-EE4CE7E30B25}" destId="{B3643A88-B40D-4F0E-988D-D3E99AE89A78}" srcOrd="0" destOrd="0" presId="urn:microsoft.com/office/officeart/2005/8/layout/radial4"/>
    <dgm:cxn modelId="{1D40A2BB-8CF7-4E62-AB3D-B11A58A3F240}" srcId="{B6B3002F-1D25-48BE-9039-D54B3B44611B}" destId="{ADAC322B-17C7-4570-B529-EE4CE7E30B25}" srcOrd="2" destOrd="0" parTransId="{40E130F9-8A92-44BF-8F91-788E5B4466A6}" sibTransId="{2555FF52-BC7C-4C2C-B595-6D358DB6F337}"/>
    <dgm:cxn modelId="{D3653911-E3EF-4CC3-B591-1BC945675885}" srcId="{B6B3002F-1D25-48BE-9039-D54B3B44611B}" destId="{423CC228-0510-42AF-B5CA-38FF1AB02312}" srcOrd="1" destOrd="0" parTransId="{3BE9C29B-E51A-4F19-BF77-232674107272}" sibTransId="{D65F1E78-BC3D-4BAA-8CA2-A742FDCBA85D}"/>
    <dgm:cxn modelId="{95375139-1AFF-4C04-80B9-042DFA56A7BD}" type="presOf" srcId="{B6B3002F-1D25-48BE-9039-D54B3B44611B}" destId="{FD220718-C690-4467-88C4-2CFF292F3472}" srcOrd="0" destOrd="0" presId="urn:microsoft.com/office/officeart/2005/8/layout/radial4"/>
    <dgm:cxn modelId="{B932F4B7-9F9A-4670-B014-F977383CDE5E}" type="presOf" srcId="{423CC228-0510-42AF-B5CA-38FF1AB02312}" destId="{A125092E-CF8E-4511-9F8D-843B93B231BF}" srcOrd="0" destOrd="0" presId="urn:microsoft.com/office/officeart/2005/8/layout/radial4"/>
    <dgm:cxn modelId="{34DF354D-EF42-4B5A-9BE2-09F719014982}" type="presOf" srcId="{0C24B049-D2FB-4D3B-A43F-DC3A6FD8A0AD}" destId="{1E841681-E6B6-495A-A47E-DC2D770B2905}" srcOrd="0" destOrd="0" presId="urn:microsoft.com/office/officeart/2005/8/layout/radial4"/>
    <dgm:cxn modelId="{5CC610B9-8504-4EAB-BD19-723E3D0E05E0}" type="presOf" srcId="{C007F1F4-D662-4E6A-BA99-1D7A64D2BA90}" destId="{E31FE4D1-B242-41B5-92B6-7A56395A6FBD}" srcOrd="0" destOrd="0" presId="urn:microsoft.com/office/officeart/2005/8/layout/radial4"/>
    <dgm:cxn modelId="{FF4DCA80-1742-43A7-8D2C-4CD8FEED225F}" type="presParOf" srcId="{1E841681-E6B6-495A-A47E-DC2D770B2905}" destId="{FD220718-C690-4467-88C4-2CFF292F3472}" srcOrd="0" destOrd="0" presId="urn:microsoft.com/office/officeart/2005/8/layout/radial4"/>
    <dgm:cxn modelId="{7F5414F8-E78D-4F02-8165-1DE8194EEB20}" type="presParOf" srcId="{1E841681-E6B6-495A-A47E-DC2D770B2905}" destId="{8E385CD8-DE9C-444A-8E55-F79E3FB6AD8A}" srcOrd="1" destOrd="0" presId="urn:microsoft.com/office/officeart/2005/8/layout/radial4"/>
    <dgm:cxn modelId="{810911F9-B894-4368-BEFD-9F8A927F3967}" type="presParOf" srcId="{1E841681-E6B6-495A-A47E-DC2D770B2905}" destId="{E31FE4D1-B242-41B5-92B6-7A56395A6FBD}" srcOrd="2" destOrd="0" presId="urn:microsoft.com/office/officeart/2005/8/layout/radial4"/>
    <dgm:cxn modelId="{5F5F2039-7D7E-475E-BBF9-9A63104EA42D}" type="presParOf" srcId="{1E841681-E6B6-495A-A47E-DC2D770B2905}" destId="{63734A86-6CCE-4D18-BB3D-F3E4DA1CD4F1}" srcOrd="3" destOrd="0" presId="urn:microsoft.com/office/officeart/2005/8/layout/radial4"/>
    <dgm:cxn modelId="{C00B26C1-7B37-40BA-936C-C9B96AEE12A7}" type="presParOf" srcId="{1E841681-E6B6-495A-A47E-DC2D770B2905}" destId="{A125092E-CF8E-4511-9F8D-843B93B231BF}" srcOrd="4" destOrd="0" presId="urn:microsoft.com/office/officeart/2005/8/layout/radial4"/>
    <dgm:cxn modelId="{984FA2ED-A852-44FE-A683-8600875B4B79}" type="presParOf" srcId="{1E841681-E6B6-495A-A47E-DC2D770B2905}" destId="{8D99FB68-A43A-48ED-902A-97BF8401A6A2}" srcOrd="5" destOrd="0" presId="urn:microsoft.com/office/officeart/2005/8/layout/radial4"/>
    <dgm:cxn modelId="{738153EE-A435-4A43-BF88-5665FB1490A2}" type="presParOf" srcId="{1E841681-E6B6-495A-A47E-DC2D770B2905}" destId="{B3643A88-B40D-4F0E-988D-D3E99AE89A78}"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657EF8-131A-4742-9A86-AD5A714A7276}">
      <dsp:nvSpPr>
        <dsp:cNvPr id="0" name=""/>
        <dsp:cNvSpPr/>
      </dsp:nvSpPr>
      <dsp:spPr>
        <a:xfrm rot="5400000">
          <a:off x="-261520" y="264522"/>
          <a:ext cx="1743471" cy="1220430"/>
        </a:xfrm>
        <a:prstGeom prst="chevron">
          <a:avLst/>
        </a:prstGeom>
        <a:solidFill>
          <a:schemeClr val="accent1">
            <a:lumMod val="75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3400" kern="1200" dirty="0" smtClean="0"/>
            <a:t>1.</a:t>
          </a:r>
          <a:endParaRPr lang="en-US" sz="3400" kern="1200" dirty="0"/>
        </a:p>
      </dsp:txBody>
      <dsp:txXfrm rot="5400000">
        <a:off x="-261520" y="264522"/>
        <a:ext cx="1743471" cy="1220430"/>
      </dsp:txXfrm>
    </dsp:sp>
    <dsp:sp modelId="{72B72A4A-5E6D-4057-B749-B193E5AE4578}">
      <dsp:nvSpPr>
        <dsp:cNvPr id="0" name=""/>
        <dsp:cNvSpPr/>
      </dsp:nvSpPr>
      <dsp:spPr>
        <a:xfrm rot="5400000">
          <a:off x="4196486" y="-2973054"/>
          <a:ext cx="1133256" cy="7085369"/>
        </a:xfrm>
        <a:prstGeom prst="round2SameRect">
          <a:avLst/>
        </a:prstGeom>
        <a:solidFill>
          <a:schemeClr val="lt1">
            <a:alpha val="90000"/>
            <a:hueOff val="0"/>
            <a:satOff val="0"/>
            <a:lumOff val="0"/>
            <a:alphaOff val="0"/>
          </a:schemeClr>
        </a:solidFill>
        <a:ln w="254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t>Participants will </a:t>
          </a:r>
          <a:r>
            <a:rPr lang="en-US" sz="3200" b="1" kern="1200" dirty="0" smtClean="0"/>
            <a:t>recognize</a:t>
          </a:r>
          <a:r>
            <a:rPr lang="en-US" sz="3200" kern="1200" dirty="0" smtClean="0"/>
            <a:t> and </a:t>
          </a:r>
          <a:r>
            <a:rPr lang="en-US" sz="3200" b="1" kern="1200" dirty="0" smtClean="0"/>
            <a:t>understand</a:t>
          </a:r>
          <a:r>
            <a:rPr lang="en-US" sz="3200" kern="1200" dirty="0" smtClean="0"/>
            <a:t> hidden disabilities</a:t>
          </a:r>
          <a:endParaRPr lang="en-US" sz="3200" kern="1200" dirty="0"/>
        </a:p>
      </dsp:txBody>
      <dsp:txXfrm rot="5400000">
        <a:off x="4196486" y="-2973054"/>
        <a:ext cx="1133256" cy="7085369"/>
      </dsp:txXfrm>
    </dsp:sp>
    <dsp:sp modelId="{C5810E9B-AAC2-44C6-BDF4-C71DA868570D}">
      <dsp:nvSpPr>
        <dsp:cNvPr id="0" name=""/>
        <dsp:cNvSpPr/>
      </dsp:nvSpPr>
      <dsp:spPr>
        <a:xfrm rot="5400000">
          <a:off x="-261520" y="1815484"/>
          <a:ext cx="1743471" cy="1220430"/>
        </a:xfrm>
        <a:prstGeom prst="chevron">
          <a:avLst/>
        </a:prstGeom>
        <a:solidFill>
          <a:schemeClr val="accent1">
            <a:lumMod val="75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3400" kern="1200" dirty="0" smtClean="0"/>
            <a:t>2.</a:t>
          </a:r>
          <a:endParaRPr lang="en-US" sz="3400" kern="1200" dirty="0"/>
        </a:p>
      </dsp:txBody>
      <dsp:txXfrm rot="5400000">
        <a:off x="-261520" y="1815484"/>
        <a:ext cx="1743471" cy="1220430"/>
      </dsp:txXfrm>
    </dsp:sp>
    <dsp:sp modelId="{63A9040D-EF72-4601-81BF-6AEA512657A4}">
      <dsp:nvSpPr>
        <dsp:cNvPr id="0" name=""/>
        <dsp:cNvSpPr/>
      </dsp:nvSpPr>
      <dsp:spPr>
        <a:xfrm rot="5400000">
          <a:off x="4196486" y="-1422092"/>
          <a:ext cx="1133256" cy="7085369"/>
        </a:xfrm>
        <a:prstGeom prst="round2SameRect">
          <a:avLst/>
        </a:prstGeom>
        <a:solidFill>
          <a:schemeClr val="lt1">
            <a:alpha val="90000"/>
            <a:hueOff val="0"/>
            <a:satOff val="0"/>
            <a:lumOff val="0"/>
            <a:alphaOff val="0"/>
          </a:schemeClr>
        </a:solidFill>
        <a:ln w="254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t>Participants will learn about potential </a:t>
          </a:r>
          <a:r>
            <a:rPr lang="en-US" sz="3200" b="1" kern="1200" dirty="0" smtClean="0"/>
            <a:t>accommodations</a:t>
          </a:r>
          <a:endParaRPr lang="en-US" sz="3200" kern="1200" dirty="0"/>
        </a:p>
      </dsp:txBody>
      <dsp:txXfrm rot="5400000">
        <a:off x="4196486" y="-1422092"/>
        <a:ext cx="1133256" cy="7085369"/>
      </dsp:txXfrm>
    </dsp:sp>
    <dsp:sp modelId="{27C35C80-D0F8-4157-9B5F-628E8BDD3BF7}">
      <dsp:nvSpPr>
        <dsp:cNvPr id="0" name=""/>
        <dsp:cNvSpPr/>
      </dsp:nvSpPr>
      <dsp:spPr>
        <a:xfrm rot="5400000">
          <a:off x="-261520" y="3366446"/>
          <a:ext cx="1743471" cy="1220430"/>
        </a:xfrm>
        <a:prstGeom prst="chevron">
          <a:avLst/>
        </a:prstGeom>
        <a:solidFill>
          <a:schemeClr val="accent1">
            <a:lumMod val="75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US" sz="3400" kern="1200" dirty="0" smtClean="0"/>
            <a:t>3.</a:t>
          </a:r>
          <a:endParaRPr lang="en-US" sz="3400" kern="1200" dirty="0"/>
        </a:p>
      </dsp:txBody>
      <dsp:txXfrm rot="5400000">
        <a:off x="-261520" y="3366446"/>
        <a:ext cx="1743471" cy="1220430"/>
      </dsp:txXfrm>
    </dsp:sp>
    <dsp:sp modelId="{4DE8E444-288A-4C75-8734-9C22AD1AD39D}">
      <dsp:nvSpPr>
        <dsp:cNvPr id="0" name=""/>
        <dsp:cNvSpPr/>
      </dsp:nvSpPr>
      <dsp:spPr>
        <a:xfrm rot="5400000">
          <a:off x="4196486" y="128869"/>
          <a:ext cx="1133256" cy="7085369"/>
        </a:xfrm>
        <a:prstGeom prst="round2SameRect">
          <a:avLst/>
        </a:prstGeom>
        <a:solidFill>
          <a:schemeClr val="lt1">
            <a:alpha val="90000"/>
            <a:hueOff val="0"/>
            <a:satOff val="0"/>
            <a:lumOff val="0"/>
            <a:alphaOff val="0"/>
          </a:schemeClr>
        </a:solidFill>
        <a:ln w="254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t>Participants will </a:t>
          </a:r>
          <a:r>
            <a:rPr lang="en-US" sz="3200" b="0" kern="1200" dirty="0" smtClean="0"/>
            <a:t>learn </a:t>
          </a:r>
          <a:r>
            <a:rPr lang="en-US" sz="3200" b="1" kern="1200" dirty="0" smtClean="0"/>
            <a:t>how to advocate </a:t>
          </a:r>
          <a:r>
            <a:rPr lang="en-US" sz="3200" kern="1200" dirty="0" smtClean="0"/>
            <a:t>for people with hidden disabilities</a:t>
          </a:r>
          <a:endParaRPr lang="en-US" sz="2200" b="1" kern="1200" dirty="0"/>
        </a:p>
      </dsp:txBody>
      <dsp:txXfrm rot="5400000">
        <a:off x="4196486" y="128869"/>
        <a:ext cx="1133256" cy="708536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260940-C33C-4F3E-AFC0-CA9CF7964C85}">
      <dsp:nvSpPr>
        <dsp:cNvPr id="0" name=""/>
        <dsp:cNvSpPr/>
      </dsp:nvSpPr>
      <dsp:spPr>
        <a:xfrm>
          <a:off x="1798290" y="1595541"/>
          <a:ext cx="3871019" cy="3871019"/>
        </a:xfrm>
        <a:prstGeom prst="ellipse">
          <a:avLst/>
        </a:prstGeom>
        <a:solidFill>
          <a:schemeClr val="accent2">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59690" tIns="59690" rIns="59690" bIns="59690" numCol="1" spcCol="1270" anchor="ctr" anchorCtr="0">
          <a:noAutofit/>
        </a:bodyPr>
        <a:lstStyle/>
        <a:p>
          <a:pPr lvl="0" algn="ctr" defTabSz="2089150">
            <a:lnSpc>
              <a:spcPct val="90000"/>
            </a:lnSpc>
            <a:spcBef>
              <a:spcPct val="0"/>
            </a:spcBef>
            <a:spcAft>
              <a:spcPct val="35000"/>
            </a:spcAft>
          </a:pPr>
          <a:r>
            <a:rPr lang="en-US" sz="4700" kern="1200" dirty="0" smtClean="0">
              <a:solidFill>
                <a:schemeClr val="bg1"/>
              </a:solidFill>
            </a:rPr>
            <a:t>Hidden Disabilities</a:t>
          </a:r>
          <a:endParaRPr lang="en-US" sz="4700" kern="1200" dirty="0">
            <a:solidFill>
              <a:schemeClr val="bg1"/>
            </a:solidFill>
          </a:endParaRPr>
        </a:p>
      </dsp:txBody>
      <dsp:txXfrm>
        <a:off x="1798290" y="1595541"/>
        <a:ext cx="3871019" cy="3871019"/>
      </dsp:txXfrm>
    </dsp:sp>
    <dsp:sp modelId="{CCC89A6C-3230-481F-8EA4-3B3E0B799E6A}">
      <dsp:nvSpPr>
        <dsp:cNvPr id="0" name=""/>
        <dsp:cNvSpPr/>
      </dsp:nvSpPr>
      <dsp:spPr>
        <a:xfrm>
          <a:off x="1524006" y="380994"/>
          <a:ext cx="1935509" cy="1935509"/>
        </a:xfrm>
        <a:prstGeom prst="ellipse">
          <a:avLst/>
        </a:prstGeom>
        <a:solidFill>
          <a:schemeClr val="accent2">
            <a:alpha val="50000"/>
            <a:hueOff val="272541"/>
            <a:satOff val="-6218"/>
            <a:lumOff val="2297"/>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5400" tIns="25400" rIns="25400" bIns="25400" numCol="1" spcCol="1270" anchor="ctr" anchorCtr="0">
          <a:noAutofit/>
        </a:bodyPr>
        <a:lstStyle/>
        <a:p>
          <a:pPr marL="171450" lvl="0" indent="0" algn="ctr" defTabSz="711200">
            <a:lnSpc>
              <a:spcPct val="90000"/>
            </a:lnSpc>
            <a:spcBef>
              <a:spcPct val="0"/>
            </a:spcBef>
            <a:spcAft>
              <a:spcPct val="15000"/>
            </a:spcAft>
            <a:buNone/>
          </a:pPr>
          <a:r>
            <a:rPr lang="en-US" sz="2000" kern="1200" dirty="0" smtClean="0"/>
            <a:t>1. </a:t>
          </a:r>
        </a:p>
        <a:p>
          <a:pPr marL="171450" lvl="0" indent="0" algn="ctr" defTabSz="711200">
            <a:lnSpc>
              <a:spcPct val="90000"/>
            </a:lnSpc>
            <a:spcBef>
              <a:spcPct val="0"/>
            </a:spcBef>
            <a:spcAft>
              <a:spcPct val="15000"/>
            </a:spcAft>
            <a:buNone/>
          </a:pPr>
          <a:r>
            <a:rPr lang="en-US" sz="2000" kern="1200" dirty="0" smtClean="0"/>
            <a:t>The most common</a:t>
          </a:r>
          <a:endParaRPr lang="en-US" sz="2000" kern="1200" dirty="0"/>
        </a:p>
      </dsp:txBody>
      <dsp:txXfrm>
        <a:off x="1524006" y="380994"/>
        <a:ext cx="1935509" cy="1935509"/>
      </dsp:txXfrm>
    </dsp:sp>
    <dsp:sp modelId="{34AA205B-2237-4CB9-B282-6947EC550141}">
      <dsp:nvSpPr>
        <dsp:cNvPr id="0" name=""/>
        <dsp:cNvSpPr/>
      </dsp:nvSpPr>
      <dsp:spPr>
        <a:xfrm>
          <a:off x="3840515" y="281956"/>
          <a:ext cx="2179287" cy="2087892"/>
        </a:xfrm>
        <a:prstGeom prst="ellipse">
          <a:avLst/>
        </a:prstGeom>
        <a:solidFill>
          <a:schemeClr val="accent2">
            <a:alpha val="50000"/>
            <a:hueOff val="545083"/>
            <a:satOff val="-12437"/>
            <a:lumOff val="4594"/>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5400" tIns="25400" rIns="25400" bIns="254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2. Demographic statistics</a:t>
          </a:r>
        </a:p>
      </dsp:txBody>
      <dsp:txXfrm>
        <a:off x="3840515" y="281956"/>
        <a:ext cx="2179287" cy="2087892"/>
      </dsp:txXfrm>
    </dsp:sp>
    <dsp:sp modelId="{FF8949B3-A802-42E6-9087-3EA7C7A4829D}">
      <dsp:nvSpPr>
        <dsp:cNvPr id="0" name=""/>
        <dsp:cNvSpPr/>
      </dsp:nvSpPr>
      <dsp:spPr>
        <a:xfrm>
          <a:off x="5334000" y="1958353"/>
          <a:ext cx="1935509" cy="1935509"/>
        </a:xfrm>
        <a:prstGeom prst="ellipse">
          <a:avLst/>
        </a:prstGeom>
        <a:solidFill>
          <a:schemeClr val="accent2">
            <a:alpha val="50000"/>
            <a:hueOff val="817624"/>
            <a:satOff val="-18655"/>
            <a:lumOff val="6891"/>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5400" tIns="25400" rIns="25400" bIns="254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3.</a:t>
          </a:r>
        </a:p>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Definition</a:t>
          </a:r>
        </a:p>
      </dsp:txBody>
      <dsp:txXfrm>
        <a:off x="5334000" y="1958353"/>
        <a:ext cx="1935509" cy="1935509"/>
      </dsp:txXfrm>
    </dsp:sp>
    <dsp:sp modelId="{001250E0-B1A0-406D-86CB-150CF3C75E84}">
      <dsp:nvSpPr>
        <dsp:cNvPr id="0" name=""/>
        <dsp:cNvSpPr/>
      </dsp:nvSpPr>
      <dsp:spPr>
        <a:xfrm>
          <a:off x="4846295" y="4091958"/>
          <a:ext cx="1935509" cy="1935509"/>
        </a:xfrm>
        <a:prstGeom prst="ellipse">
          <a:avLst/>
        </a:prstGeom>
        <a:solidFill>
          <a:schemeClr val="accent2">
            <a:alpha val="50000"/>
            <a:hueOff val="1090166"/>
            <a:satOff val="-24873"/>
            <a:lumOff val="918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5400" tIns="25400" rIns="25400" bIns="254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4.</a:t>
          </a:r>
        </a:p>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Research findings</a:t>
          </a:r>
        </a:p>
      </dsp:txBody>
      <dsp:txXfrm>
        <a:off x="4846295" y="4091958"/>
        <a:ext cx="1935509" cy="1935509"/>
      </dsp:txXfrm>
    </dsp:sp>
    <dsp:sp modelId="{27036E63-D0AD-4640-8360-3A280C855B28}">
      <dsp:nvSpPr>
        <dsp:cNvPr id="0" name=""/>
        <dsp:cNvSpPr/>
      </dsp:nvSpPr>
      <dsp:spPr>
        <a:xfrm>
          <a:off x="2667002" y="4831114"/>
          <a:ext cx="2240313" cy="2026885"/>
        </a:xfrm>
        <a:prstGeom prst="ellipse">
          <a:avLst/>
        </a:prstGeom>
        <a:solidFill>
          <a:schemeClr val="accent2">
            <a:alpha val="50000"/>
            <a:hueOff val="1362707"/>
            <a:satOff val="-31091"/>
            <a:lumOff val="11485"/>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5400" tIns="25400" rIns="25400" bIns="254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5.</a:t>
          </a:r>
        </a:p>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Specific characteristics</a:t>
          </a:r>
        </a:p>
      </dsp:txBody>
      <dsp:txXfrm>
        <a:off x="2667002" y="4831114"/>
        <a:ext cx="2240313" cy="2026885"/>
      </dsp:txXfrm>
    </dsp:sp>
    <dsp:sp modelId="{9B62FABE-748A-4C36-97E3-19825CE26A29}">
      <dsp:nvSpPr>
        <dsp:cNvPr id="0" name=""/>
        <dsp:cNvSpPr/>
      </dsp:nvSpPr>
      <dsp:spPr>
        <a:xfrm>
          <a:off x="685788" y="4114798"/>
          <a:ext cx="1935509" cy="1935509"/>
        </a:xfrm>
        <a:prstGeom prst="ellipse">
          <a:avLst/>
        </a:prstGeom>
        <a:solidFill>
          <a:schemeClr val="accent2">
            <a:alpha val="50000"/>
            <a:hueOff val="1635249"/>
            <a:satOff val="-37310"/>
            <a:lumOff val="13782"/>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5400" tIns="25400" rIns="25400" bIns="254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6.</a:t>
          </a:r>
        </a:p>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err="1" smtClean="0"/>
            <a:t>Accom</a:t>
          </a:r>
          <a:r>
            <a:rPr lang="en-US" sz="2000" kern="1200" dirty="0" smtClean="0"/>
            <a:t>-</a:t>
          </a:r>
          <a:r>
            <a:rPr lang="en-US" sz="2000" kern="1200" dirty="0" err="1" smtClean="0"/>
            <a:t>modations</a:t>
          </a:r>
          <a:endParaRPr lang="en-US" sz="2000" kern="1200" dirty="0" smtClean="0"/>
        </a:p>
      </dsp:txBody>
      <dsp:txXfrm>
        <a:off x="685788" y="4114798"/>
        <a:ext cx="1935509" cy="1935509"/>
      </dsp:txXfrm>
    </dsp:sp>
    <dsp:sp modelId="{7A8AF9E1-0190-48C1-9F17-9CA6C536AF27}">
      <dsp:nvSpPr>
        <dsp:cNvPr id="0" name=""/>
        <dsp:cNvSpPr/>
      </dsp:nvSpPr>
      <dsp:spPr>
        <a:xfrm>
          <a:off x="228593" y="1981191"/>
          <a:ext cx="1935509" cy="1935509"/>
        </a:xfrm>
        <a:prstGeom prst="ellipse">
          <a:avLst/>
        </a:prstGeom>
        <a:solidFill>
          <a:schemeClr val="accent2">
            <a:alpha val="50000"/>
            <a:hueOff val="1907790"/>
            <a:satOff val="-43528"/>
            <a:lumOff val="16079"/>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5400" tIns="25400" rIns="25400" bIns="254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7.</a:t>
          </a:r>
        </a:p>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Advocacy</a:t>
          </a:r>
        </a:p>
      </dsp:txBody>
      <dsp:txXfrm>
        <a:off x="228593" y="1981191"/>
        <a:ext cx="1935509" cy="193550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E3F08D0-E463-47ED-9D65-0AE145A49DFC}">
      <dsp:nvSpPr>
        <dsp:cNvPr id="0" name=""/>
        <dsp:cNvSpPr/>
      </dsp:nvSpPr>
      <dsp:spPr>
        <a:xfrm>
          <a:off x="2514596" y="76195"/>
          <a:ext cx="3950047" cy="3950047"/>
        </a:xfrm>
        <a:prstGeom prst="ellipse">
          <a:avLst/>
        </a:prstGeom>
        <a:gradFill rotWithShape="0">
          <a:gsLst>
            <a:gs pos="0">
              <a:schemeClr val="accent1">
                <a:shade val="80000"/>
                <a:alpha val="50000"/>
                <a:hueOff val="0"/>
                <a:satOff val="0"/>
                <a:lumOff val="0"/>
                <a:alphaOff val="0"/>
                <a:tint val="50000"/>
                <a:satMod val="300000"/>
              </a:schemeClr>
            </a:gs>
            <a:gs pos="35000">
              <a:schemeClr val="accent1">
                <a:shade val="80000"/>
                <a:alpha val="50000"/>
                <a:hueOff val="0"/>
                <a:satOff val="0"/>
                <a:lumOff val="0"/>
                <a:alphaOff val="0"/>
                <a:tint val="37000"/>
                <a:satMod val="300000"/>
              </a:schemeClr>
            </a:gs>
            <a:gs pos="100000">
              <a:schemeClr val="accent1">
                <a:shade val="80000"/>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217384" tIns="27940" rIns="217384" bIns="27940" numCol="1" spcCol="1270" anchor="ctr" anchorCtr="0">
          <a:noAutofit/>
        </a:bodyPr>
        <a:lstStyle/>
        <a:p>
          <a:pPr lvl="0" algn="ctr" defTabSz="977900" rtl="0">
            <a:lnSpc>
              <a:spcPct val="90000"/>
            </a:lnSpc>
            <a:spcBef>
              <a:spcPct val="0"/>
            </a:spcBef>
            <a:spcAft>
              <a:spcPct val="35000"/>
            </a:spcAft>
          </a:pPr>
          <a:r>
            <a:rPr lang="en-US" sz="2200" kern="1200" dirty="0" smtClean="0"/>
            <a:t>“I am a 54 years old African American female. My goal is to obtain my PhD. I am an over-achiever, so I work very hard to work around my disabilities.”</a:t>
          </a:r>
          <a:endParaRPr lang="en-US" sz="2200" kern="1200" dirty="0"/>
        </a:p>
      </dsp:txBody>
      <dsp:txXfrm>
        <a:off x="2514596" y="76195"/>
        <a:ext cx="3950047" cy="3950047"/>
      </dsp:txXfrm>
    </dsp:sp>
    <dsp:sp modelId="{D736ECED-23E3-48E4-AC0D-246B71AD3C7C}">
      <dsp:nvSpPr>
        <dsp:cNvPr id="0" name=""/>
        <dsp:cNvSpPr/>
      </dsp:nvSpPr>
      <dsp:spPr>
        <a:xfrm>
          <a:off x="0" y="1676399"/>
          <a:ext cx="3135192" cy="3277512"/>
        </a:xfrm>
        <a:prstGeom prst="ellipse">
          <a:avLst/>
        </a:prstGeom>
        <a:gradFill rotWithShape="0">
          <a:gsLst>
            <a:gs pos="0">
              <a:schemeClr val="accent1">
                <a:shade val="80000"/>
                <a:alpha val="50000"/>
                <a:hueOff val="65"/>
                <a:satOff val="-471"/>
                <a:lumOff val="2280"/>
                <a:alphaOff val="15000"/>
                <a:tint val="50000"/>
                <a:satMod val="300000"/>
              </a:schemeClr>
            </a:gs>
            <a:gs pos="35000">
              <a:schemeClr val="accent1">
                <a:shade val="80000"/>
                <a:alpha val="50000"/>
                <a:hueOff val="65"/>
                <a:satOff val="-471"/>
                <a:lumOff val="2280"/>
                <a:alphaOff val="15000"/>
                <a:tint val="37000"/>
                <a:satMod val="300000"/>
              </a:schemeClr>
            </a:gs>
            <a:gs pos="100000">
              <a:schemeClr val="accent1">
                <a:shade val="80000"/>
                <a:alpha val="50000"/>
                <a:hueOff val="65"/>
                <a:satOff val="-471"/>
                <a:lumOff val="2280"/>
                <a:alphaOff val="1500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217384" tIns="27940" rIns="217384" bIns="27940" numCol="1" spcCol="1270" anchor="ctr" anchorCtr="0">
          <a:noAutofit/>
        </a:bodyPr>
        <a:lstStyle/>
        <a:p>
          <a:pPr lvl="0" algn="ctr" defTabSz="977900" rtl="0">
            <a:lnSpc>
              <a:spcPct val="90000"/>
            </a:lnSpc>
            <a:spcBef>
              <a:spcPct val="0"/>
            </a:spcBef>
            <a:spcAft>
              <a:spcPct val="35000"/>
            </a:spcAft>
          </a:pPr>
          <a:r>
            <a:rPr lang="en-US" sz="2200" kern="1200" dirty="0" smtClean="0"/>
            <a:t>“I had inherited my grand-father’s motivation and thirst for knowledge.”</a:t>
          </a:r>
          <a:endParaRPr lang="en-US" sz="2200" kern="1200" dirty="0"/>
        </a:p>
      </dsp:txBody>
      <dsp:txXfrm>
        <a:off x="0" y="1676399"/>
        <a:ext cx="3135192" cy="3277512"/>
      </dsp:txXfrm>
    </dsp:sp>
    <dsp:sp modelId="{1F63F242-532A-4ED3-897C-23A6842E3A04}">
      <dsp:nvSpPr>
        <dsp:cNvPr id="0" name=""/>
        <dsp:cNvSpPr/>
      </dsp:nvSpPr>
      <dsp:spPr>
        <a:xfrm>
          <a:off x="5506713" y="2133617"/>
          <a:ext cx="2722886" cy="2782334"/>
        </a:xfrm>
        <a:prstGeom prst="ellipse">
          <a:avLst/>
        </a:prstGeom>
        <a:gradFill rotWithShape="0">
          <a:gsLst>
            <a:gs pos="0">
              <a:schemeClr val="accent1">
                <a:shade val="80000"/>
                <a:alpha val="50000"/>
                <a:hueOff val="130"/>
                <a:satOff val="-943"/>
                <a:lumOff val="4560"/>
                <a:alphaOff val="30000"/>
                <a:tint val="50000"/>
                <a:satMod val="300000"/>
              </a:schemeClr>
            </a:gs>
            <a:gs pos="35000">
              <a:schemeClr val="accent1">
                <a:shade val="80000"/>
                <a:alpha val="50000"/>
                <a:hueOff val="130"/>
                <a:satOff val="-943"/>
                <a:lumOff val="4560"/>
                <a:alphaOff val="30000"/>
                <a:tint val="37000"/>
                <a:satMod val="300000"/>
              </a:schemeClr>
            </a:gs>
            <a:gs pos="100000">
              <a:schemeClr val="accent1">
                <a:shade val="80000"/>
                <a:alpha val="50000"/>
                <a:hueOff val="130"/>
                <a:satOff val="-943"/>
                <a:lumOff val="4560"/>
                <a:alphaOff val="3000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217384" tIns="27940" rIns="217384" bIns="27940" numCol="1" spcCol="1270" anchor="ctr" anchorCtr="0">
          <a:noAutofit/>
        </a:bodyPr>
        <a:lstStyle/>
        <a:p>
          <a:pPr lvl="0" algn="ctr" defTabSz="977900" rtl="0">
            <a:lnSpc>
              <a:spcPct val="90000"/>
            </a:lnSpc>
            <a:spcBef>
              <a:spcPct val="0"/>
            </a:spcBef>
            <a:spcAft>
              <a:spcPct val="35000"/>
            </a:spcAft>
          </a:pPr>
          <a:r>
            <a:rPr lang="en-US" sz="2200" kern="1200" dirty="0" smtClean="0"/>
            <a:t>“I am finishing up a doctoral program in Audiology.”</a:t>
          </a:r>
          <a:endParaRPr lang="en-US" sz="2200" kern="1200" dirty="0"/>
        </a:p>
      </dsp:txBody>
      <dsp:txXfrm>
        <a:off x="5506713" y="2133617"/>
        <a:ext cx="2722886" cy="278233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E3F08D0-E463-47ED-9D65-0AE145A49DFC}">
      <dsp:nvSpPr>
        <dsp:cNvPr id="0" name=""/>
        <dsp:cNvSpPr/>
      </dsp:nvSpPr>
      <dsp:spPr>
        <a:xfrm>
          <a:off x="2514596" y="76195"/>
          <a:ext cx="3950047" cy="3950047"/>
        </a:xfrm>
        <a:prstGeom prst="ellipse">
          <a:avLst/>
        </a:prstGeom>
        <a:gradFill rotWithShape="0">
          <a:gsLst>
            <a:gs pos="0">
              <a:schemeClr val="accent1">
                <a:shade val="80000"/>
                <a:alpha val="50000"/>
                <a:hueOff val="0"/>
                <a:satOff val="0"/>
                <a:lumOff val="0"/>
                <a:alphaOff val="0"/>
                <a:tint val="50000"/>
                <a:satMod val="300000"/>
              </a:schemeClr>
            </a:gs>
            <a:gs pos="35000">
              <a:schemeClr val="accent1">
                <a:shade val="80000"/>
                <a:alpha val="50000"/>
                <a:hueOff val="0"/>
                <a:satOff val="0"/>
                <a:lumOff val="0"/>
                <a:alphaOff val="0"/>
                <a:tint val="37000"/>
                <a:satMod val="300000"/>
              </a:schemeClr>
            </a:gs>
            <a:gs pos="100000">
              <a:schemeClr val="accent1">
                <a:shade val="80000"/>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217384" tIns="27940" rIns="217384" bIns="27940" numCol="1" spcCol="1270" anchor="ctr" anchorCtr="0">
          <a:noAutofit/>
        </a:bodyPr>
        <a:lstStyle/>
        <a:p>
          <a:pPr lvl="0" algn="ctr" defTabSz="977900" rtl="0">
            <a:lnSpc>
              <a:spcPct val="90000"/>
            </a:lnSpc>
            <a:spcBef>
              <a:spcPct val="0"/>
            </a:spcBef>
            <a:spcAft>
              <a:spcPct val="35000"/>
            </a:spcAft>
          </a:pPr>
          <a:r>
            <a:rPr lang="en-US" sz="2200" b="0" kern="1200" dirty="0" smtClean="0"/>
            <a:t>“I am </a:t>
          </a:r>
          <a:r>
            <a:rPr lang="en-US" sz="2200" b="0" kern="1200" dirty="0" smtClean="0">
              <a:solidFill>
                <a:srgbClr val="00B0F0"/>
              </a:solidFill>
            </a:rPr>
            <a:t>a 54 years old </a:t>
          </a:r>
          <a:r>
            <a:rPr lang="en-US" sz="2200" b="0" kern="1200" dirty="0" smtClean="0">
              <a:solidFill>
                <a:srgbClr val="00B050"/>
              </a:solidFill>
            </a:rPr>
            <a:t>African American </a:t>
          </a:r>
          <a:r>
            <a:rPr lang="en-US" sz="2200" b="0" kern="1200" dirty="0" smtClean="0">
              <a:solidFill>
                <a:srgbClr val="7030A0"/>
              </a:solidFill>
            </a:rPr>
            <a:t>female</a:t>
          </a:r>
          <a:r>
            <a:rPr lang="en-US" sz="2200" b="0" kern="1200" dirty="0" smtClean="0"/>
            <a:t>. My goal is to obtain my </a:t>
          </a:r>
          <a:r>
            <a:rPr lang="en-US" sz="2200" b="0" kern="1200" dirty="0" smtClean="0">
              <a:solidFill>
                <a:srgbClr val="FFFF00"/>
              </a:solidFill>
            </a:rPr>
            <a:t>PhD</a:t>
          </a:r>
          <a:r>
            <a:rPr lang="en-US" sz="2200" b="0" kern="1200" dirty="0" smtClean="0"/>
            <a:t>. I am an </a:t>
          </a:r>
          <a:r>
            <a:rPr lang="en-US" sz="2200" b="0" kern="1200" dirty="0" smtClean="0">
              <a:solidFill>
                <a:srgbClr val="C00000"/>
              </a:solidFill>
            </a:rPr>
            <a:t>over-achiever</a:t>
          </a:r>
          <a:r>
            <a:rPr lang="en-US" sz="2200" b="0" kern="1200" dirty="0" smtClean="0"/>
            <a:t>, so I work very hard to work around my disabilities.”</a:t>
          </a:r>
          <a:endParaRPr lang="en-US" sz="2200" b="0" kern="1200" dirty="0"/>
        </a:p>
      </dsp:txBody>
      <dsp:txXfrm>
        <a:off x="2514596" y="76195"/>
        <a:ext cx="3950047" cy="3950047"/>
      </dsp:txXfrm>
    </dsp:sp>
    <dsp:sp modelId="{D736ECED-23E3-48E4-AC0D-246B71AD3C7C}">
      <dsp:nvSpPr>
        <dsp:cNvPr id="0" name=""/>
        <dsp:cNvSpPr/>
      </dsp:nvSpPr>
      <dsp:spPr>
        <a:xfrm>
          <a:off x="0" y="1676399"/>
          <a:ext cx="3135192" cy="3277512"/>
        </a:xfrm>
        <a:prstGeom prst="ellipse">
          <a:avLst/>
        </a:prstGeom>
        <a:gradFill rotWithShape="0">
          <a:gsLst>
            <a:gs pos="0">
              <a:schemeClr val="accent1">
                <a:shade val="80000"/>
                <a:alpha val="50000"/>
                <a:hueOff val="65"/>
                <a:satOff val="-471"/>
                <a:lumOff val="2280"/>
                <a:alphaOff val="15000"/>
                <a:tint val="50000"/>
                <a:satMod val="300000"/>
              </a:schemeClr>
            </a:gs>
            <a:gs pos="35000">
              <a:schemeClr val="accent1">
                <a:shade val="80000"/>
                <a:alpha val="50000"/>
                <a:hueOff val="65"/>
                <a:satOff val="-471"/>
                <a:lumOff val="2280"/>
                <a:alphaOff val="15000"/>
                <a:tint val="37000"/>
                <a:satMod val="300000"/>
              </a:schemeClr>
            </a:gs>
            <a:gs pos="100000">
              <a:schemeClr val="accent1">
                <a:shade val="80000"/>
                <a:alpha val="50000"/>
                <a:hueOff val="65"/>
                <a:satOff val="-471"/>
                <a:lumOff val="2280"/>
                <a:alphaOff val="1500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217384" tIns="27940" rIns="217384" bIns="27940" numCol="1" spcCol="1270" anchor="ctr" anchorCtr="0">
          <a:noAutofit/>
        </a:bodyPr>
        <a:lstStyle/>
        <a:p>
          <a:pPr lvl="0" algn="ctr" defTabSz="977900" rtl="0">
            <a:lnSpc>
              <a:spcPct val="90000"/>
            </a:lnSpc>
            <a:spcBef>
              <a:spcPct val="0"/>
            </a:spcBef>
            <a:spcAft>
              <a:spcPct val="35000"/>
            </a:spcAft>
          </a:pPr>
          <a:r>
            <a:rPr lang="en-US" sz="2200" b="0" i="0" kern="1200" dirty="0" smtClean="0"/>
            <a:t>“I had inherited my grand-father’s </a:t>
          </a:r>
          <a:r>
            <a:rPr lang="en-US" sz="2200" b="0" i="0" kern="1200" dirty="0" smtClean="0">
              <a:solidFill>
                <a:srgbClr val="C00000"/>
              </a:solidFill>
            </a:rPr>
            <a:t>motivation </a:t>
          </a:r>
          <a:r>
            <a:rPr lang="en-US" sz="2200" b="0" i="0" kern="1200" dirty="0" smtClean="0">
              <a:solidFill>
                <a:schemeClr val="tx1"/>
              </a:solidFill>
            </a:rPr>
            <a:t>and </a:t>
          </a:r>
          <a:r>
            <a:rPr lang="en-US" sz="2200" b="0" i="0" kern="1200" dirty="0" smtClean="0">
              <a:solidFill>
                <a:srgbClr val="C00000"/>
              </a:solidFill>
            </a:rPr>
            <a:t>thirst for knowledge</a:t>
          </a:r>
          <a:r>
            <a:rPr lang="en-US" sz="2200" b="0" i="0" kern="1200" dirty="0" smtClean="0"/>
            <a:t>.”</a:t>
          </a:r>
          <a:endParaRPr lang="en-US" sz="2200" b="0" i="0" kern="1200" dirty="0"/>
        </a:p>
      </dsp:txBody>
      <dsp:txXfrm>
        <a:off x="0" y="1676399"/>
        <a:ext cx="3135192" cy="3277512"/>
      </dsp:txXfrm>
    </dsp:sp>
    <dsp:sp modelId="{1F63F242-532A-4ED3-897C-23A6842E3A04}">
      <dsp:nvSpPr>
        <dsp:cNvPr id="0" name=""/>
        <dsp:cNvSpPr/>
      </dsp:nvSpPr>
      <dsp:spPr>
        <a:xfrm>
          <a:off x="5506713" y="2133617"/>
          <a:ext cx="2722886" cy="2782334"/>
        </a:xfrm>
        <a:prstGeom prst="ellipse">
          <a:avLst/>
        </a:prstGeom>
        <a:gradFill rotWithShape="0">
          <a:gsLst>
            <a:gs pos="0">
              <a:schemeClr val="accent1">
                <a:shade val="80000"/>
                <a:alpha val="50000"/>
                <a:hueOff val="130"/>
                <a:satOff val="-943"/>
                <a:lumOff val="4560"/>
                <a:alphaOff val="30000"/>
                <a:tint val="50000"/>
                <a:satMod val="300000"/>
              </a:schemeClr>
            </a:gs>
            <a:gs pos="35000">
              <a:schemeClr val="accent1">
                <a:shade val="80000"/>
                <a:alpha val="50000"/>
                <a:hueOff val="130"/>
                <a:satOff val="-943"/>
                <a:lumOff val="4560"/>
                <a:alphaOff val="30000"/>
                <a:tint val="37000"/>
                <a:satMod val="300000"/>
              </a:schemeClr>
            </a:gs>
            <a:gs pos="100000">
              <a:schemeClr val="accent1">
                <a:shade val="80000"/>
                <a:alpha val="50000"/>
                <a:hueOff val="130"/>
                <a:satOff val="-943"/>
                <a:lumOff val="4560"/>
                <a:alphaOff val="3000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217384" tIns="27940" rIns="217384" bIns="27940" numCol="1" spcCol="1270" anchor="ctr" anchorCtr="0">
          <a:noAutofit/>
        </a:bodyPr>
        <a:lstStyle/>
        <a:p>
          <a:pPr lvl="0" algn="ctr" defTabSz="977900" rtl="0">
            <a:lnSpc>
              <a:spcPct val="90000"/>
            </a:lnSpc>
            <a:spcBef>
              <a:spcPct val="0"/>
            </a:spcBef>
            <a:spcAft>
              <a:spcPct val="35000"/>
            </a:spcAft>
          </a:pPr>
          <a:r>
            <a:rPr lang="en-US" sz="2200" b="0" kern="1200" dirty="0" smtClean="0"/>
            <a:t>“I am finishing up a </a:t>
          </a:r>
          <a:r>
            <a:rPr lang="en-US" sz="2200" b="0" kern="1200" dirty="0" smtClean="0">
              <a:solidFill>
                <a:srgbClr val="FFFF00"/>
              </a:solidFill>
            </a:rPr>
            <a:t>doctoral program </a:t>
          </a:r>
          <a:r>
            <a:rPr lang="en-US" sz="2200" b="0" kern="1200" dirty="0" smtClean="0"/>
            <a:t>in Audiology.”</a:t>
          </a:r>
          <a:endParaRPr lang="en-US" sz="2200" b="0" kern="1200" dirty="0"/>
        </a:p>
      </dsp:txBody>
      <dsp:txXfrm>
        <a:off x="5506713" y="2133617"/>
        <a:ext cx="2722886" cy="278233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3227DD4-E5A6-4505-A885-D02F4061726C}">
      <dsp:nvSpPr>
        <dsp:cNvPr id="0" name=""/>
        <dsp:cNvSpPr/>
      </dsp:nvSpPr>
      <dsp:spPr>
        <a:xfrm>
          <a:off x="1062494" y="492823"/>
          <a:ext cx="3882771" cy="1348435"/>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EC07BE-6AEA-40B1-A207-E2EDB1F9A80D}">
      <dsp:nvSpPr>
        <dsp:cNvPr id="0" name=""/>
        <dsp:cNvSpPr/>
      </dsp:nvSpPr>
      <dsp:spPr>
        <a:xfrm>
          <a:off x="2633662" y="3794683"/>
          <a:ext cx="752475" cy="481584"/>
        </a:xfrm>
        <a:prstGeom prst="down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82E2A3-EF58-451D-BC1A-027A01693F28}">
      <dsp:nvSpPr>
        <dsp:cNvPr id="0" name=""/>
        <dsp:cNvSpPr/>
      </dsp:nvSpPr>
      <dsp:spPr>
        <a:xfrm>
          <a:off x="1203959" y="4179951"/>
          <a:ext cx="3611880" cy="902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b="1" kern="1200" dirty="0" smtClean="0">
              <a:solidFill>
                <a:schemeClr val="accent1">
                  <a:lumMod val="50000"/>
                </a:schemeClr>
              </a:solidFill>
            </a:rPr>
            <a:t>Hidden disabilities</a:t>
          </a:r>
          <a:endParaRPr lang="en-US" sz="3200" b="1" kern="1200" dirty="0">
            <a:solidFill>
              <a:schemeClr val="accent1">
                <a:lumMod val="50000"/>
              </a:schemeClr>
            </a:solidFill>
          </a:endParaRPr>
        </a:p>
      </dsp:txBody>
      <dsp:txXfrm>
        <a:off x="1203959" y="4179951"/>
        <a:ext cx="3611880" cy="902970"/>
      </dsp:txXfrm>
    </dsp:sp>
    <dsp:sp modelId="{FEA1F792-1BD3-49CD-ADFC-721515036C2D}">
      <dsp:nvSpPr>
        <dsp:cNvPr id="0" name=""/>
        <dsp:cNvSpPr/>
      </dsp:nvSpPr>
      <dsp:spPr>
        <a:xfrm>
          <a:off x="2387073" y="2202862"/>
          <a:ext cx="1354455" cy="123132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Medical</a:t>
          </a:r>
          <a:endParaRPr lang="en-US" sz="2000" kern="1200" dirty="0"/>
        </a:p>
      </dsp:txBody>
      <dsp:txXfrm>
        <a:off x="2387073" y="2202862"/>
        <a:ext cx="1354455" cy="1231321"/>
      </dsp:txXfrm>
    </dsp:sp>
    <dsp:sp modelId="{AA373D31-EBDF-411A-BB73-D8F10A77ECF4}">
      <dsp:nvSpPr>
        <dsp:cNvPr id="0" name=""/>
        <dsp:cNvSpPr/>
      </dsp:nvSpPr>
      <dsp:spPr>
        <a:xfrm>
          <a:off x="1828800" y="609594"/>
          <a:ext cx="2188853" cy="1354455"/>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Psychological</a:t>
          </a:r>
          <a:endParaRPr lang="en-US" sz="2000" kern="1200" dirty="0"/>
        </a:p>
      </dsp:txBody>
      <dsp:txXfrm>
        <a:off x="1828800" y="609594"/>
        <a:ext cx="2188853" cy="1354455"/>
      </dsp:txXfrm>
    </dsp:sp>
    <dsp:sp modelId="{42567A9F-8B8D-4D47-B6C3-91E8CF14F834}">
      <dsp:nvSpPr>
        <dsp:cNvPr id="0" name=""/>
        <dsp:cNvSpPr/>
      </dsp:nvSpPr>
      <dsp:spPr>
        <a:xfrm>
          <a:off x="1066804" y="304793"/>
          <a:ext cx="4213860" cy="3371088"/>
        </a:xfrm>
        <a:prstGeom prst="funnel">
          <a:avLst/>
        </a:prstGeom>
        <a:solidFill>
          <a:schemeClr val="lt1">
            <a:alpha val="40000"/>
            <a:hueOff val="0"/>
            <a:satOff val="0"/>
            <a:lumOff val="0"/>
            <a:alphaOff val="0"/>
          </a:schemeClr>
        </a:solidFill>
        <a:ln w="9525" cap="flat" cmpd="sng" algn="ctr">
          <a:solidFill>
            <a:schemeClr val="accent2"/>
          </a:solidFill>
          <a:prstDash val="solid"/>
        </a:ln>
        <a:effectLst/>
      </dsp:spPr>
      <dsp:style>
        <a:lnRef idx="1">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8B20C41-E8C2-4EB9-996C-F305267DE9B4}">
      <dsp:nvSpPr>
        <dsp:cNvPr id="0" name=""/>
        <dsp:cNvSpPr/>
      </dsp:nvSpPr>
      <dsp:spPr>
        <a:xfrm rot="21300000">
          <a:off x="26891" y="2130235"/>
          <a:ext cx="8709217" cy="997336"/>
        </a:xfrm>
        <a:prstGeom prst="mathMinus">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4A334B-F5BC-4ABB-9D4D-D8C0AF7BBA4C}">
      <dsp:nvSpPr>
        <dsp:cNvPr id="0" name=""/>
        <dsp:cNvSpPr/>
      </dsp:nvSpPr>
      <dsp:spPr>
        <a:xfrm>
          <a:off x="762012" y="708884"/>
          <a:ext cx="2628900" cy="1871345"/>
        </a:xfrm>
        <a:prstGeom prst="downArrow">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70F225-1EBA-4AFF-8510-9256BEFFA3E4}">
      <dsp:nvSpPr>
        <dsp:cNvPr id="0" name=""/>
        <dsp:cNvSpPr/>
      </dsp:nvSpPr>
      <dsp:spPr>
        <a:xfrm>
          <a:off x="3492216" y="76199"/>
          <a:ext cx="5270783" cy="19649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en-US" sz="2200" kern="1200" dirty="0" smtClean="0"/>
            <a:t>“When I get my PhD in Education, I am going to fight for people, like myself, who are on disability, and are labeled or misunderstood </a:t>
          </a:r>
          <a:r>
            <a:rPr lang="en-US" sz="2200" u="sng" kern="1200" dirty="0" smtClean="0"/>
            <a:t>because the rest of the world think disabled people have brains that can no longer function</a:t>
          </a:r>
          <a:r>
            <a:rPr lang="en-US" sz="2200" kern="1200" dirty="0" smtClean="0"/>
            <a:t>.” </a:t>
          </a:r>
          <a:endParaRPr lang="en-US" sz="2200" kern="1200" dirty="0"/>
        </a:p>
      </dsp:txBody>
      <dsp:txXfrm>
        <a:off x="3492216" y="76199"/>
        <a:ext cx="5270783" cy="1964912"/>
      </dsp:txXfrm>
    </dsp:sp>
    <dsp:sp modelId="{074ED6BF-4A72-4694-BD0A-71FF0CEE7B2D}">
      <dsp:nvSpPr>
        <dsp:cNvPr id="0" name=""/>
        <dsp:cNvSpPr/>
      </dsp:nvSpPr>
      <dsp:spPr>
        <a:xfrm>
          <a:off x="5410206" y="2678044"/>
          <a:ext cx="2628900" cy="1871345"/>
        </a:xfrm>
        <a:prstGeom prst="upArrow">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21B93B-AEA8-4663-9D0E-0DD47F6C6161}">
      <dsp:nvSpPr>
        <dsp:cNvPr id="0" name=""/>
        <dsp:cNvSpPr/>
      </dsp:nvSpPr>
      <dsp:spPr>
        <a:xfrm>
          <a:off x="457190" y="3193999"/>
          <a:ext cx="4459399" cy="140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en-US" sz="2200" kern="1200" dirty="0" smtClean="0"/>
            <a:t>“When I was in elementary school, I was considered </a:t>
          </a:r>
          <a:r>
            <a:rPr lang="en-US" sz="2200" b="0" u="sng" kern="1200" dirty="0" smtClean="0"/>
            <a:t>a freak </a:t>
          </a:r>
          <a:r>
            <a:rPr lang="en-US" sz="2200" kern="1200" dirty="0" smtClean="0"/>
            <a:t>because of my ADD. When I got into college, I was considered a </a:t>
          </a:r>
          <a:r>
            <a:rPr lang="en-US" sz="2200" u="sng" kern="1200" dirty="0" smtClean="0"/>
            <a:t>faker</a:t>
          </a:r>
          <a:r>
            <a:rPr lang="en-US" sz="2200" kern="1200" dirty="0" smtClean="0"/>
            <a:t>.”</a:t>
          </a:r>
          <a:endParaRPr lang="en-US" sz="2200" kern="1200" dirty="0"/>
        </a:p>
      </dsp:txBody>
      <dsp:txXfrm>
        <a:off x="457190" y="3193999"/>
        <a:ext cx="4459399" cy="140560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D220718-C690-4467-88C4-2CFF292F3472}">
      <dsp:nvSpPr>
        <dsp:cNvPr id="0" name=""/>
        <dsp:cNvSpPr/>
      </dsp:nvSpPr>
      <dsp:spPr>
        <a:xfrm>
          <a:off x="2285997" y="4280812"/>
          <a:ext cx="4572004" cy="2199881"/>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2844800">
            <a:lnSpc>
              <a:spcPct val="90000"/>
            </a:lnSpc>
            <a:spcBef>
              <a:spcPct val="0"/>
            </a:spcBef>
            <a:spcAft>
              <a:spcPct val="35000"/>
            </a:spcAft>
          </a:pPr>
          <a:r>
            <a:rPr lang="en-US" sz="6400" kern="1200" dirty="0" smtClean="0"/>
            <a:t>Advocacy</a:t>
          </a:r>
          <a:endParaRPr lang="en-US" sz="6400" kern="1200" dirty="0"/>
        </a:p>
      </dsp:txBody>
      <dsp:txXfrm>
        <a:off x="2285997" y="4280812"/>
        <a:ext cx="4572004" cy="2199881"/>
      </dsp:txXfrm>
    </dsp:sp>
    <dsp:sp modelId="{8E385CD8-DE9C-444A-8E55-F79E3FB6AD8A}">
      <dsp:nvSpPr>
        <dsp:cNvPr id="0" name=""/>
        <dsp:cNvSpPr/>
      </dsp:nvSpPr>
      <dsp:spPr>
        <a:xfrm rot="13337801">
          <a:off x="1016270" y="2973738"/>
          <a:ext cx="2724352" cy="822531"/>
        </a:xfrm>
        <a:prstGeom prst="leftArrow">
          <a:avLst>
            <a:gd name="adj1" fmla="val 60000"/>
            <a:gd name="adj2" fmla="val 50000"/>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E31FE4D1-B242-41B5-92B6-7A56395A6FBD}">
      <dsp:nvSpPr>
        <dsp:cNvPr id="0" name=""/>
        <dsp:cNvSpPr/>
      </dsp:nvSpPr>
      <dsp:spPr>
        <a:xfrm>
          <a:off x="0" y="1371592"/>
          <a:ext cx="2741771" cy="2193417"/>
        </a:xfrm>
        <a:prstGeom prst="roundRect">
          <a:avLst>
            <a:gd name="adj" fmla="val 10000"/>
          </a:avLst>
        </a:prstGeom>
        <a:solidFill>
          <a:schemeClr val="accent2"/>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62865" rIns="62865" bIns="62865" numCol="1" spcCol="1270" anchor="ctr" anchorCtr="0">
          <a:noAutofit/>
        </a:bodyPr>
        <a:lstStyle/>
        <a:p>
          <a:pPr lvl="0" algn="ctr" defTabSz="1466850">
            <a:lnSpc>
              <a:spcPct val="90000"/>
            </a:lnSpc>
            <a:spcBef>
              <a:spcPct val="0"/>
            </a:spcBef>
            <a:spcAft>
              <a:spcPct val="35000"/>
            </a:spcAft>
          </a:pPr>
          <a:r>
            <a:rPr lang="en-US" sz="3300" kern="1200" dirty="0" smtClean="0"/>
            <a:t>Provide an environment conductive to self-disclosure</a:t>
          </a:r>
          <a:endParaRPr lang="en-US" sz="3300" kern="1200" dirty="0"/>
        </a:p>
      </dsp:txBody>
      <dsp:txXfrm>
        <a:off x="0" y="1371592"/>
        <a:ext cx="2741771" cy="2193417"/>
      </dsp:txXfrm>
    </dsp:sp>
    <dsp:sp modelId="{63734A86-6CCE-4D18-BB3D-F3E4DA1CD4F1}">
      <dsp:nvSpPr>
        <dsp:cNvPr id="0" name=""/>
        <dsp:cNvSpPr/>
      </dsp:nvSpPr>
      <dsp:spPr>
        <a:xfrm rot="16200000">
          <a:off x="3245788" y="2388960"/>
          <a:ext cx="2652423" cy="822531"/>
        </a:xfrm>
        <a:prstGeom prst="leftArrow">
          <a:avLst>
            <a:gd name="adj1" fmla="val 60000"/>
            <a:gd name="adj2" fmla="val 50000"/>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A125092E-CF8E-4511-9F8D-843B93B231BF}">
      <dsp:nvSpPr>
        <dsp:cNvPr id="0" name=""/>
        <dsp:cNvSpPr/>
      </dsp:nvSpPr>
      <dsp:spPr>
        <a:xfrm>
          <a:off x="3201114" y="377306"/>
          <a:ext cx="2741771" cy="2193417"/>
        </a:xfrm>
        <a:prstGeom prst="roundRect">
          <a:avLst>
            <a:gd name="adj" fmla="val 10000"/>
          </a:avLst>
        </a:prstGeom>
        <a:solidFill>
          <a:schemeClr val="accent2"/>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62865" rIns="62865" bIns="62865" numCol="1" spcCol="1270" anchor="ctr" anchorCtr="0">
          <a:noAutofit/>
        </a:bodyPr>
        <a:lstStyle/>
        <a:p>
          <a:pPr lvl="0" algn="ctr" defTabSz="1466850">
            <a:lnSpc>
              <a:spcPct val="90000"/>
            </a:lnSpc>
            <a:spcBef>
              <a:spcPct val="0"/>
            </a:spcBef>
            <a:spcAft>
              <a:spcPct val="35000"/>
            </a:spcAft>
          </a:pPr>
          <a:r>
            <a:rPr lang="en-US" sz="3300" kern="1200" dirty="0" smtClean="0"/>
            <a:t>Learn more about hidden disabilities</a:t>
          </a:r>
          <a:endParaRPr lang="en-US" sz="3300" kern="1200" dirty="0"/>
        </a:p>
      </dsp:txBody>
      <dsp:txXfrm>
        <a:off x="3201114" y="377306"/>
        <a:ext cx="2741771" cy="2193417"/>
      </dsp:txXfrm>
    </dsp:sp>
    <dsp:sp modelId="{8D99FB68-A43A-48ED-902A-97BF8401A6A2}">
      <dsp:nvSpPr>
        <dsp:cNvPr id="0" name=""/>
        <dsp:cNvSpPr/>
      </dsp:nvSpPr>
      <dsp:spPr>
        <a:xfrm rot="19062199">
          <a:off x="5403377" y="2973738"/>
          <a:ext cx="2724352" cy="822531"/>
        </a:xfrm>
        <a:prstGeom prst="leftArrow">
          <a:avLst>
            <a:gd name="adj1" fmla="val 60000"/>
            <a:gd name="adj2" fmla="val 50000"/>
          </a:avLst>
        </a:prstGeom>
        <a:solidFill>
          <a:schemeClr val="accent2">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B3643A88-B40D-4F0E-988D-D3E99AE89A78}">
      <dsp:nvSpPr>
        <dsp:cNvPr id="0" name=""/>
        <dsp:cNvSpPr/>
      </dsp:nvSpPr>
      <dsp:spPr>
        <a:xfrm>
          <a:off x="6402228" y="1371592"/>
          <a:ext cx="2741771" cy="2193417"/>
        </a:xfrm>
        <a:prstGeom prst="roundRect">
          <a:avLst>
            <a:gd name="adj" fmla="val 10000"/>
          </a:avLst>
        </a:prstGeom>
        <a:solidFill>
          <a:schemeClr val="accent2"/>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62865" rIns="62865" bIns="62865" numCol="1" spcCol="1270" anchor="ctr" anchorCtr="0">
          <a:noAutofit/>
        </a:bodyPr>
        <a:lstStyle/>
        <a:p>
          <a:pPr lvl="0" algn="ctr" defTabSz="1466850">
            <a:lnSpc>
              <a:spcPct val="90000"/>
            </a:lnSpc>
            <a:spcBef>
              <a:spcPct val="0"/>
            </a:spcBef>
            <a:spcAft>
              <a:spcPct val="35000"/>
            </a:spcAft>
          </a:pPr>
          <a:r>
            <a:rPr lang="en-US" sz="3300" kern="1200" dirty="0" smtClean="0"/>
            <a:t>Form a disability support group</a:t>
          </a:r>
          <a:endParaRPr lang="en-US" sz="3300" kern="1200" dirty="0"/>
        </a:p>
      </dsp:txBody>
      <dsp:txXfrm>
        <a:off x="6402228" y="1371592"/>
        <a:ext cx="2741771" cy="219341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image" Target="../media/image16.jpe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9.png"/><Relationship Id="rId1" Type="http://schemas.openxmlformats.org/officeDocument/2006/relationships/image" Target="../media/image18.jpeg"/><Relationship Id="rId4" Type="http://schemas.openxmlformats.org/officeDocument/2006/relationships/image" Target="../media/image2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CB3012-C8F8-4887-B4A9-16B1762E0477}" type="datetimeFigureOut">
              <a:rPr lang="en-US" smtClean="0"/>
              <a:pPr/>
              <a:t>11/18/2010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115F2B-C557-4F61-9512-CCC2E5B27B2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NEDELINA: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Good</a:t>
            </a:r>
            <a:r>
              <a:rPr lang="en-US" sz="1200" kern="1200" baseline="0" dirty="0" smtClean="0">
                <a:solidFill>
                  <a:schemeClr val="tx1"/>
                </a:solidFill>
                <a:latin typeface="+mn-lt"/>
                <a:ea typeface="+mn-ea"/>
                <a:cs typeface="+mn-cs"/>
              </a:rPr>
              <a:t> morning and g</a:t>
            </a:r>
            <a:r>
              <a:rPr lang="en-US" sz="1200" kern="1200" dirty="0" smtClean="0">
                <a:solidFill>
                  <a:schemeClr val="tx1"/>
                </a:solidFill>
                <a:latin typeface="+mn-lt"/>
                <a:ea typeface="+mn-ea"/>
                <a:cs typeface="+mn-cs"/>
              </a:rPr>
              <a:t>reetings to each of you! I want to thank you for coming to our session on hidden disabilities:</a:t>
            </a:r>
            <a:r>
              <a:rPr lang="en-US" sz="1200" kern="1200" baseline="0" dirty="0" smtClean="0">
                <a:solidFill>
                  <a:schemeClr val="tx1"/>
                </a:solidFill>
                <a:latin typeface="+mn-lt"/>
                <a:ea typeface="+mn-ea"/>
                <a:cs typeface="+mn-cs"/>
              </a:rPr>
              <a:t> “</a:t>
            </a:r>
            <a:r>
              <a:rPr lang="en-US" dirty="0" smtClean="0"/>
              <a:t>What’s Wrong with You?</a:t>
            </a:r>
            <a:r>
              <a:rPr lang="en-US" baseline="0" dirty="0" smtClean="0"/>
              <a:t> </a:t>
            </a:r>
            <a:r>
              <a:rPr lang="en-US" dirty="0" smtClean="0"/>
              <a:t>Hidden Disabilities and Diversity in the Library Workplace.</a:t>
            </a:r>
            <a:r>
              <a:rPr lang="en-US" sz="1200" kern="1200" baseline="0" dirty="0" smtClean="0">
                <a:solidFill>
                  <a:schemeClr val="tx1"/>
                </a:solidFill>
                <a:latin typeface="+mn-lt"/>
                <a:ea typeface="+mn-ea"/>
                <a:cs typeface="+mn-cs"/>
              </a:rPr>
              <a:t>”  I’m Nedelina Tchangalova, </a:t>
            </a:r>
            <a:r>
              <a:rPr lang="en-US" sz="1200" kern="1200" dirty="0" smtClean="0">
                <a:solidFill>
                  <a:schemeClr val="tx1"/>
                </a:solidFill>
                <a:latin typeface="+mn-lt"/>
                <a:ea typeface="+mn-ea"/>
                <a:cs typeface="+mn-cs"/>
              </a:rPr>
              <a:t>from the University of Maryland Libraries, College Park, MD</a:t>
            </a:r>
            <a:r>
              <a:rPr lang="en-US" sz="1200" kern="1200" baseline="0" dirty="0" smtClean="0">
                <a:solidFill>
                  <a:schemeClr val="tx1"/>
                </a:solidFill>
                <a:latin typeface="+mn-lt"/>
                <a:ea typeface="+mn-ea"/>
                <a:cs typeface="+mn-cs"/>
              </a:rPr>
              <a:t> and this is… </a:t>
            </a:r>
            <a:r>
              <a:rPr lang="en-US" sz="1200" b="0" kern="1200" baseline="0" dirty="0" smtClean="0">
                <a:solidFill>
                  <a:schemeClr val="tx1"/>
                </a:solidFill>
                <a:latin typeface="+mn-lt"/>
                <a:ea typeface="+mn-ea"/>
                <a:cs typeface="+mn-cs"/>
              </a:rPr>
              <a:t>(Aimee introduces herself). </a:t>
            </a:r>
            <a:r>
              <a:rPr lang="en-US" sz="1200" kern="1200" dirty="0" smtClean="0">
                <a:solidFill>
                  <a:schemeClr val="tx1"/>
                </a:solidFill>
                <a:latin typeface="+mn-lt"/>
                <a:ea typeface="+mn-ea"/>
                <a:cs typeface="+mn-cs"/>
              </a:rPr>
              <a:t>We are truly excited that you have decided to join us this morning for our presentation. </a:t>
            </a: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E115F2B-C557-4F61-9512-CCC2E5B27B2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NEDELINA: </a:t>
            </a:r>
          </a:p>
          <a:p>
            <a:r>
              <a:rPr lang="en-US" dirty="0" smtClean="0"/>
              <a:t>And on….</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NEDELINA:</a:t>
            </a:r>
          </a:p>
          <a:p>
            <a:r>
              <a:rPr lang="en-US" dirty="0" smtClean="0"/>
              <a:t>As you see the list is endless.</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NEDELINA:</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A disability can happen to anyone at any point in their</a:t>
            </a:r>
            <a:r>
              <a:rPr lang="en-US" b="0" baseline="0" dirty="0" smtClean="0"/>
              <a:t> life. </a:t>
            </a:r>
            <a:r>
              <a:rPr lang="en-US" b="0" dirty="0" smtClean="0"/>
              <a:t>These many hidden disabilities affect</a:t>
            </a:r>
            <a:r>
              <a:rPr lang="en-US" b="0" baseline="0" dirty="0" smtClean="0"/>
              <a:t> many people, even the famous ones! </a:t>
            </a:r>
            <a:r>
              <a:rPr lang="en-US" b="0" dirty="0" smtClean="0"/>
              <a:t>Do you know how many famous people are like Einstein,</a:t>
            </a:r>
            <a:r>
              <a:rPr lang="en-US" b="0" baseline="0" dirty="0" smtClean="0"/>
              <a:t> t</a:t>
            </a:r>
            <a:r>
              <a:rPr lang="en-US" dirty="0" smtClean="0"/>
              <a:t>he Mathematician/Physicist who had a learning disability and who did not speak until age 3?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p:txBody>
      </p:sp>
      <p:sp>
        <p:nvSpPr>
          <p:cNvPr id="4" name="Slide Number Placeholder 3"/>
          <p:cNvSpPr>
            <a:spLocks noGrp="1"/>
          </p:cNvSpPr>
          <p:nvPr>
            <p:ph type="sldNum" sz="quarter" idx="10"/>
          </p:nvPr>
        </p:nvSpPr>
        <p:spPr/>
        <p:txBody>
          <a:bodyPr/>
          <a:lstStyle/>
          <a:p>
            <a:fld id="{2E115F2B-C557-4F61-9512-CCC2E5B27B2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NEDELINA:</a:t>
            </a:r>
          </a:p>
          <a:p>
            <a:r>
              <a:rPr lang="en-US" dirty="0" smtClean="0"/>
              <a:t>Check</a:t>
            </a:r>
            <a:r>
              <a:rPr lang="en-US" baseline="0" dirty="0" smtClean="0"/>
              <a:t> it yourselves!</a:t>
            </a:r>
          </a:p>
          <a:p>
            <a:endParaRPr lang="en-US" baseline="0" dirty="0" smtClean="0"/>
          </a:p>
          <a:p>
            <a:r>
              <a:rPr lang="en-US" b="1" dirty="0" smtClean="0"/>
              <a:t>Agatha Christie</a:t>
            </a:r>
            <a:r>
              <a:rPr lang="en-US" dirty="0" smtClean="0"/>
              <a:t>, </a:t>
            </a:r>
            <a:r>
              <a:rPr lang="en-US" sz="1200" b="0" kern="1200" dirty="0" smtClean="0">
                <a:solidFill>
                  <a:schemeClr val="tx1"/>
                </a:solidFill>
                <a:latin typeface="+mn-lt"/>
                <a:ea typeface="+mn-ea"/>
                <a:cs typeface="+mn-cs"/>
              </a:rPr>
              <a:t>is one of the most popular mystery writers of all time!</a:t>
            </a:r>
            <a:r>
              <a:rPr lang="en-US" sz="1200" b="0" kern="1200" baseline="0" dirty="0" smtClean="0">
                <a:solidFill>
                  <a:schemeClr val="tx1"/>
                </a:solidFill>
                <a:latin typeface="+mn-lt"/>
                <a:ea typeface="+mn-ea"/>
                <a:cs typeface="+mn-cs"/>
              </a:rPr>
              <a:t> She</a:t>
            </a:r>
            <a:r>
              <a:rPr lang="en-US" sz="1200" b="0" kern="1200" dirty="0" smtClean="0">
                <a:solidFill>
                  <a:schemeClr val="tx1"/>
                </a:solidFill>
                <a:latin typeface="+mn-lt"/>
                <a:ea typeface="+mn-ea"/>
                <a:cs typeface="+mn-cs"/>
              </a:rPr>
              <a:t> had</a:t>
            </a:r>
            <a:r>
              <a:rPr lang="en-US" sz="1200" b="0" kern="1200" baseline="0" dirty="0" smtClean="0">
                <a:solidFill>
                  <a:schemeClr val="tx1"/>
                </a:solidFill>
                <a:latin typeface="+mn-lt"/>
                <a:ea typeface="+mn-ea"/>
                <a:cs typeface="+mn-cs"/>
              </a:rPr>
              <a:t> a learning disability: some sources mention she had dyslexia, others – </a:t>
            </a:r>
            <a:r>
              <a:rPr lang="en-US" sz="1200" b="0" kern="1200" baseline="0" dirty="0" err="1" smtClean="0">
                <a:solidFill>
                  <a:schemeClr val="tx1"/>
                </a:solidFill>
                <a:latin typeface="+mn-lt"/>
                <a:ea typeface="+mn-ea"/>
                <a:cs typeface="+mn-cs"/>
              </a:rPr>
              <a:t>dysgraphia</a:t>
            </a:r>
            <a:r>
              <a:rPr lang="en-US" sz="1200" b="0" kern="1200" baseline="0" dirty="0" smtClean="0">
                <a:solidFill>
                  <a:schemeClr val="tx1"/>
                </a:solidFill>
                <a:latin typeface="+mn-lt"/>
                <a:ea typeface="+mn-ea"/>
                <a:cs typeface="+mn-cs"/>
              </a:rPr>
              <a:t>.</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rgbClr val="C00000"/>
                </a:solidFill>
              </a:rPr>
              <a:t>Franklin Roosevelt</a:t>
            </a:r>
            <a:r>
              <a:rPr lang="en-US" sz="1200" b="0" dirty="0" smtClean="0">
                <a:solidFill>
                  <a:srgbClr val="C00000"/>
                </a:solidFill>
              </a:rPr>
              <a:t>,</a:t>
            </a:r>
            <a:r>
              <a:rPr lang="en-US" sz="1200" b="0" baseline="0" dirty="0" smtClean="0">
                <a:solidFill>
                  <a:srgbClr val="C00000"/>
                </a:solidFill>
              </a:rPr>
              <a:t> </a:t>
            </a:r>
            <a:r>
              <a:rPr lang="en-US" dirty="0" smtClean="0"/>
              <a:t>had polio eleven years before being elected the president of the United States of America.</a:t>
            </a:r>
            <a:r>
              <a:rPr lang="en-US" sz="1200" b="1" dirty="0" smtClean="0">
                <a:solidFill>
                  <a:srgbClr val="C00000"/>
                </a:solidFill>
              </a:rPr>
              <a:t> </a:t>
            </a:r>
            <a:endParaRPr lang="en-US" dirty="0" smtClean="0"/>
          </a:p>
          <a:p>
            <a:r>
              <a:rPr lang="en-US" b="1" dirty="0" smtClean="0"/>
              <a:t>Harvey Cushing </a:t>
            </a:r>
            <a:r>
              <a:rPr lang="en-US" dirty="0" smtClean="0"/>
              <a:t>was an American neurosurgeon and a pioneer of surgery, who had spelling, and other language problems. </a:t>
            </a:r>
            <a:br>
              <a:rPr lang="en-US" dirty="0" smtClean="0"/>
            </a:b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NEDELINA:</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Leonardo </a:t>
            </a:r>
            <a:r>
              <a:rPr lang="en-US" b="1" dirty="0" err="1" smtClean="0"/>
              <a:t>DaVinci</a:t>
            </a:r>
            <a:r>
              <a:rPr lang="en-US" b="1" dirty="0" smtClean="0"/>
              <a:t> </a:t>
            </a:r>
            <a:r>
              <a:rPr lang="en-US" dirty="0" smtClean="0"/>
              <a:t>who </a:t>
            </a:r>
            <a:r>
              <a:rPr lang="en-US" sz="1200" b="0" kern="1200" dirty="0" smtClean="0">
                <a:solidFill>
                  <a:schemeClr val="tx1"/>
                </a:solidFill>
                <a:latin typeface="+mn-lt"/>
                <a:ea typeface="+mn-ea"/>
                <a:cs typeface="+mn-cs"/>
              </a:rPr>
              <a:t>wrote his notes backwards</a:t>
            </a:r>
            <a:r>
              <a:rPr lang="en-US" dirty="0" smtClean="0"/>
              <a:t>. </a:t>
            </a:r>
            <a:br>
              <a:rPr lang="en-US" dirty="0" smtClean="0"/>
            </a:br>
            <a:r>
              <a:rPr lang="en-US" b="1" dirty="0" smtClean="0"/>
              <a:t>Robert</a:t>
            </a:r>
            <a:r>
              <a:rPr lang="en-US" b="1" baseline="0" dirty="0" smtClean="0"/>
              <a:t> Dole</a:t>
            </a:r>
            <a:r>
              <a:rPr lang="en-US" baseline="0" dirty="0" smtClean="0"/>
              <a:t>, </a:t>
            </a:r>
            <a:r>
              <a:rPr lang="en-US" sz="1200" b="0" kern="1200" dirty="0" smtClean="0">
                <a:solidFill>
                  <a:schemeClr val="tx1"/>
                </a:solidFill>
                <a:latin typeface="+mn-lt"/>
                <a:ea typeface="+mn-ea"/>
                <a:cs typeface="+mn-cs"/>
              </a:rPr>
              <a:t>an attorney and retired United States Senator from Kansas </a:t>
            </a:r>
            <a:r>
              <a:rPr lang="en-US" dirty="0" smtClean="0"/>
              <a:t>"who did not have sense". </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Walt Disney</a:t>
            </a:r>
            <a:r>
              <a:rPr lang="en-US" b="0" dirty="0" smtClean="0"/>
              <a:t>, </a:t>
            </a:r>
            <a:r>
              <a:rPr lang="en-US" sz="1200" b="0" kern="1200" dirty="0" smtClean="0">
                <a:solidFill>
                  <a:schemeClr val="tx1"/>
                </a:solidFill>
                <a:latin typeface="+mn-lt"/>
                <a:ea typeface="+mn-ea"/>
                <a:cs typeface="+mn-cs"/>
              </a:rPr>
              <a:t>an American filmmaker and businessman, who had dyslexia.</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Having</a:t>
            </a:r>
            <a:r>
              <a:rPr lang="en-US" b="0" baseline="0" dirty="0" smtClean="0"/>
              <a:t> a disability brings a lot of stress in your life but it also teaches you how to be a stronger person. The missing piece of your “perfect” body, such as lost of hearing or vision, plays as a catalyst in your life experience. It stimulates the senses and makes them more sensitive to achieve new milestones despite your disability. People with hidden disabilities are able to bring on the top their Abilities with a capital A! They focus on their motivation for improvement whereas other individuals in a great health shape see the negative side of the issue. They see the disability FIRST, and this fact prevents them to see the Ability!</a:t>
            </a:r>
            <a:endParaRPr lang="en-US" b="0" dirty="0" smtClean="0"/>
          </a:p>
          <a:p>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AIMEE:</a:t>
            </a:r>
          </a:p>
          <a:p>
            <a:r>
              <a:rPr lang="en-US" dirty="0" smtClean="0"/>
              <a:t>Now</a:t>
            </a:r>
            <a:r>
              <a:rPr lang="en-US" baseline="0" dirty="0" smtClean="0"/>
              <a:t> let’s put ourselves in the shoes of a person with a hidden disability and start with the vision disabilities. We will see some </a:t>
            </a:r>
            <a:r>
              <a:rPr lang="en-US" b="0" baseline="0" dirty="0" smtClean="0"/>
              <a:t>e</a:t>
            </a:r>
            <a:r>
              <a:rPr lang="en-US" b="0" dirty="0" smtClean="0"/>
              <a:t>ye disease simulations in the next few slides. This picture is seen by a person</a:t>
            </a:r>
            <a:r>
              <a:rPr lang="en-US" b="0" baseline="0" dirty="0" smtClean="0"/>
              <a:t> with a normal vision.</a:t>
            </a:r>
            <a:endParaRPr lang="en-US" b="0"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AIMEE: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same scene as viewed by a person with glaucoma. Glaucoma (pressure in the eye) can damage vision over time</a:t>
            </a:r>
            <a:r>
              <a:rPr lang="en-US" b="0" dirty="0" smtClean="0"/>
              <a:t>. This is the case when </a:t>
            </a:r>
            <a:r>
              <a:rPr lang="en-US" dirty="0" smtClean="0"/>
              <a:t>the normal fluid pressure inside the eyes slowly rises</a:t>
            </a:r>
            <a:r>
              <a:rPr lang="en-US" baseline="0" dirty="0" smtClean="0"/>
              <a:t>, resulting in low vision and even blindness.</a:t>
            </a:r>
            <a:endParaRPr lang="en-US" dirty="0" smtClean="0"/>
          </a:p>
          <a:p>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AIMEE:</a:t>
            </a:r>
            <a:endParaRPr lang="en-US" dirty="0" smtClean="0"/>
          </a:p>
          <a:p>
            <a:r>
              <a:rPr lang="en-US" dirty="0" smtClean="0"/>
              <a:t>The same scene as viewed by a person with cataract. Cataracts cause blurry vision</a:t>
            </a:r>
            <a:r>
              <a:rPr lang="en-US" baseline="0" dirty="0" smtClean="0"/>
              <a:t> which is caused by the</a:t>
            </a:r>
            <a:r>
              <a:rPr lang="en-US" dirty="0" smtClean="0"/>
              <a:t> clouding of the lens in the eye. Cataracts are very common in older people</a:t>
            </a:r>
            <a:r>
              <a:rPr lang="en-US" baseline="0" dirty="0" smtClean="0"/>
              <a:t> and are related to aging.</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AIMEE:</a:t>
            </a:r>
            <a:endParaRPr lang="en-US" dirty="0" smtClean="0"/>
          </a:p>
          <a:p>
            <a:r>
              <a:rPr lang="en-US" dirty="0" smtClean="0"/>
              <a:t>The same scene as viewed by a person with diabetic retinopathy. </a:t>
            </a:r>
            <a:r>
              <a:rPr lang="en-US" b="0" dirty="0" smtClean="0"/>
              <a:t>Diabetic retinopathy can cause bleeding in the eye. </a:t>
            </a:r>
            <a:r>
              <a:rPr lang="en-US" dirty="0" smtClean="0"/>
              <a:t>This bleeding is caused by changes in the blood vessels of the retina.</a:t>
            </a:r>
            <a:endParaRPr lang="en-US" b="0"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AIMEE: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same scene as viewed by a person with myopia. If you have myopia you can clearly see close objects, but distant objects are blurry. Myopia is caused by the eyeball being too long. </a:t>
            </a:r>
          </a:p>
        </p:txBody>
      </p:sp>
      <p:sp>
        <p:nvSpPr>
          <p:cNvPr id="4" name="Slide Number Placeholder 3"/>
          <p:cNvSpPr>
            <a:spLocks noGrp="1"/>
          </p:cNvSpPr>
          <p:nvPr>
            <p:ph type="sldNum" sz="quarter" idx="10"/>
          </p:nvPr>
        </p:nvSpPr>
        <p:spPr/>
        <p:txBody>
          <a:bodyPr/>
          <a:lstStyle/>
          <a:p>
            <a:fld id="{2E115F2B-C557-4F61-9512-CCC2E5B27B2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NEDELINA: </a:t>
            </a:r>
            <a:endParaRPr lang="en-US" dirty="0" smtClean="0"/>
          </a:p>
          <a:p>
            <a:r>
              <a:rPr lang="en-US" dirty="0" smtClean="0"/>
              <a:t>Now</a:t>
            </a:r>
            <a:r>
              <a:rPr lang="en-US" baseline="0" dirty="0" smtClean="0"/>
              <a:t> let’s get started and see what we would like to accomplish today. We developed some learning outcomes and at the end of this session, we hope that you:</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Will be able to </a:t>
            </a:r>
            <a:r>
              <a:rPr lang="en-US" b="1" dirty="0" smtClean="0"/>
              <a:t>recognize</a:t>
            </a:r>
            <a:r>
              <a:rPr lang="en-US" dirty="0" smtClean="0"/>
              <a:t> and </a:t>
            </a:r>
            <a:r>
              <a:rPr lang="en-US" b="1" dirty="0" smtClean="0"/>
              <a:t>understand</a:t>
            </a:r>
            <a:r>
              <a:rPr lang="en-US" dirty="0" smtClean="0"/>
              <a:t> hidden disabilities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smtClean="0"/>
              <a:t>Learn about potential </a:t>
            </a:r>
            <a:r>
              <a:rPr lang="en-US" b="1" dirty="0" smtClean="0"/>
              <a:t>accommodations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0" dirty="0" smtClean="0"/>
              <a:t>Will know </a:t>
            </a:r>
            <a:r>
              <a:rPr lang="en-US" b="1" dirty="0" smtClean="0"/>
              <a:t>how to advocate </a:t>
            </a:r>
            <a:r>
              <a:rPr lang="en-US" dirty="0" smtClean="0"/>
              <a:t>for people with hidden disabilities</a:t>
            </a:r>
          </a:p>
          <a:p>
            <a:pPr marL="228600" marR="0" lvl="0" indent="-228600" algn="l" defTabSz="914400" rtl="0" eaLnBrk="1" fontAlgn="auto" latinLnBrk="0" hangingPunct="1">
              <a:lnSpc>
                <a:spcPct val="100000"/>
              </a:lnSpc>
              <a:spcBef>
                <a:spcPts val="0"/>
              </a:spcBef>
              <a:spcAft>
                <a:spcPts val="0"/>
              </a:spcAft>
              <a:buClrTx/>
              <a:buSzTx/>
              <a:buFont typeface="+mj-lt"/>
              <a:buNone/>
              <a:tabLst/>
              <a:defRPr/>
            </a:pPr>
            <a:r>
              <a:rPr lang="en-US" b="1" dirty="0" smtClean="0"/>
              <a: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2E115F2B-C557-4F61-9512-CCC2E5B27B2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AIMEE:</a:t>
            </a:r>
            <a:endParaRPr lang="en-US" dirty="0" smtClean="0"/>
          </a:p>
          <a:p>
            <a:r>
              <a:rPr lang="en-US" dirty="0" smtClean="0"/>
              <a:t>The same scene as viewed by a person with age-related macular degeneration. </a:t>
            </a:r>
            <a:r>
              <a:rPr lang="en-US" b="0" dirty="0" smtClean="0"/>
              <a:t>Age-related macular degeneration (AMD) is a disease that blurs the sharp, central vision you need </a:t>
            </a:r>
            <a:r>
              <a:rPr lang="en-US" dirty="0" smtClean="0"/>
              <a:t>for "straight-ahead" activities such as reading, sewing, and driving. AMD affects the macula, the part of the eye that allows you to see fine detail. </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bg1"/>
                </a:solidFill>
              </a:rPr>
              <a:t>AIMEE: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Now, another example.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To sense a dyslexic's reading experience, read the following paragraph.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How did you feel, while reading it?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The dyslexic person read mirror-opposites: reads </a:t>
            </a:r>
            <a:r>
              <a:rPr lang="en-US" sz="1200" b="1" dirty="0" smtClean="0">
                <a:solidFill>
                  <a:schemeClr val="bg1"/>
                </a:solidFill>
              </a:rPr>
              <a:t>p</a:t>
            </a:r>
            <a:r>
              <a:rPr lang="en-US" sz="1200" dirty="0" smtClean="0">
                <a:solidFill>
                  <a:schemeClr val="bg1"/>
                </a:solidFill>
              </a:rPr>
              <a:t> instead of </a:t>
            </a:r>
            <a:r>
              <a:rPr lang="en-US" sz="1200" b="1" dirty="0" smtClean="0">
                <a:solidFill>
                  <a:schemeClr val="bg1"/>
                </a:solidFill>
              </a:rPr>
              <a:t>b</a:t>
            </a:r>
            <a:r>
              <a:rPr lang="en-US" sz="1200" dirty="0" smtClean="0">
                <a:solidFill>
                  <a:schemeClr val="bg1"/>
                </a:solidFill>
              </a:rPr>
              <a:t>, </a:t>
            </a:r>
            <a:r>
              <a:rPr lang="en-US" sz="1200" b="1" dirty="0" smtClean="0">
                <a:solidFill>
                  <a:schemeClr val="bg1"/>
                </a:solidFill>
              </a:rPr>
              <a:t>g</a:t>
            </a:r>
            <a:r>
              <a:rPr lang="en-US" sz="1200" dirty="0" smtClean="0">
                <a:solidFill>
                  <a:schemeClr val="bg1"/>
                </a:solidFill>
              </a:rPr>
              <a:t> instead of </a:t>
            </a:r>
            <a:r>
              <a:rPr lang="en-US" sz="1200" b="1" dirty="0" smtClean="0">
                <a:solidFill>
                  <a:schemeClr val="bg1"/>
                </a:solidFill>
              </a:rPr>
              <a:t>b</a:t>
            </a:r>
            <a:r>
              <a:rPr lang="en-US" sz="1200" dirty="0" smtClean="0">
                <a:solidFill>
                  <a:schemeClr val="bg1"/>
                </a:solidFill>
              </a:rPr>
              <a:t>. They mix up </a:t>
            </a:r>
            <a:r>
              <a:rPr lang="en-US" sz="1200" b="1" dirty="0" smtClean="0">
                <a:solidFill>
                  <a:schemeClr val="bg1"/>
                </a:solidFill>
              </a:rPr>
              <a:t>d</a:t>
            </a:r>
            <a:r>
              <a:rPr lang="en-US" sz="1200" dirty="0" smtClean="0">
                <a:solidFill>
                  <a:schemeClr val="bg1"/>
                </a:solidFill>
              </a:rPr>
              <a:t> for </a:t>
            </a:r>
            <a:r>
              <a:rPr lang="en-US" sz="1200" b="1" dirty="0" smtClean="0">
                <a:solidFill>
                  <a:schemeClr val="bg1"/>
                </a:solidFill>
              </a:rPr>
              <a:t>b</a:t>
            </a:r>
            <a:r>
              <a:rPr lang="en-US" sz="1200" dirty="0" smtClean="0">
                <a:solidFill>
                  <a:schemeClr val="bg1"/>
                </a:solidFill>
              </a:rPr>
              <a:t>, </a:t>
            </a:r>
            <a:r>
              <a:rPr lang="en-US" sz="1200" b="1" dirty="0" smtClean="0">
                <a:solidFill>
                  <a:schemeClr val="bg1"/>
                </a:solidFill>
              </a:rPr>
              <a:t>m </a:t>
            </a:r>
            <a:r>
              <a:rPr lang="en-US" sz="1200" dirty="0" smtClean="0">
                <a:solidFill>
                  <a:schemeClr val="bg1"/>
                </a:solidFill>
              </a:rPr>
              <a:t>and </a:t>
            </a:r>
            <a:r>
              <a:rPr lang="en-US" sz="1200" b="1" dirty="0" smtClean="0">
                <a:solidFill>
                  <a:schemeClr val="bg1"/>
                </a:solidFill>
              </a:rPr>
              <a:t>w</a:t>
            </a:r>
            <a:r>
              <a:rPr lang="en-US" sz="1200" dirty="0" smtClean="0">
                <a:solidFill>
                  <a:schemeClr val="bg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solidFill>
                <a:schemeClr val="bg1"/>
              </a:solidFill>
            </a:endParaRPr>
          </a:p>
        </p:txBody>
      </p:sp>
      <p:sp>
        <p:nvSpPr>
          <p:cNvPr id="4" name="Slide Number Placeholder 3"/>
          <p:cNvSpPr>
            <a:spLocks noGrp="1"/>
          </p:cNvSpPr>
          <p:nvPr>
            <p:ph type="sldNum" sz="quarter" idx="10"/>
          </p:nvPr>
        </p:nvSpPr>
        <p:spPr/>
        <p:txBody>
          <a:bodyPr/>
          <a:lstStyle/>
          <a:p>
            <a:fld id="{2E115F2B-C557-4F61-9512-CCC2E5B27B2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AIMEE: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rPr>
              <a:t>Now, can you read this paragraph?</a:t>
            </a:r>
          </a:p>
        </p:txBody>
      </p:sp>
      <p:sp>
        <p:nvSpPr>
          <p:cNvPr id="4" name="Slide Number Placeholder 3"/>
          <p:cNvSpPr>
            <a:spLocks noGrp="1"/>
          </p:cNvSpPr>
          <p:nvPr>
            <p:ph type="sldNum" sz="quarter" idx="10"/>
          </p:nvPr>
        </p:nvSpPr>
        <p:spPr/>
        <p:txBody>
          <a:bodyPr/>
          <a:lstStyle/>
          <a:p>
            <a:fld id="{2E115F2B-C557-4F61-9512-CCC2E5B27B2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AIMEE: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However, some dyslexics assign images to words instead of sounds, and can’t read words that they can’t form an associated image of. </a:t>
            </a:r>
          </a:p>
          <a:p>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AIMEE:</a:t>
            </a:r>
            <a:endParaRPr lang="en-US" dirty="0" smtClean="0"/>
          </a:p>
          <a:p>
            <a:r>
              <a:rPr lang="en-US" dirty="0" smtClean="0"/>
              <a:t>Or words</a:t>
            </a:r>
            <a:r>
              <a:rPr lang="en-US" baseline="0" dirty="0" smtClean="0"/>
              <a:t> can appear in a river.</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AIMEE:</a:t>
            </a:r>
            <a:endParaRPr lang="en-US" dirty="0" smtClean="0"/>
          </a:p>
          <a:p>
            <a:r>
              <a:rPr lang="en-US" dirty="0" smtClean="0"/>
              <a:t>Some examples of how a dyslexic might see text from Helen </a:t>
            </a:r>
            <a:r>
              <a:rPr lang="en-US" dirty="0" err="1" smtClean="0"/>
              <a:t>Irlen's</a:t>
            </a:r>
            <a:r>
              <a:rPr lang="en-US" dirty="0" smtClean="0"/>
              <a:t> book</a:t>
            </a:r>
            <a:r>
              <a:rPr lang="en-US" i="1" dirty="0" smtClean="0"/>
              <a:t> </a:t>
            </a:r>
            <a:r>
              <a:rPr lang="en-US" b="1" i="1" dirty="0" smtClean="0"/>
              <a:t>Reading by the Colors</a:t>
            </a:r>
            <a:r>
              <a:rPr lang="en-US" dirty="0" smtClean="0"/>
              <a:t>. </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AIMEE:</a:t>
            </a:r>
            <a:endParaRPr lang="en-US" dirty="0" smtClean="0"/>
          </a:p>
          <a:p>
            <a:r>
              <a:rPr lang="en-US" dirty="0" smtClean="0"/>
              <a:t>Another example from the same book.</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AIMEE:</a:t>
            </a:r>
            <a:endParaRPr lang="en-US" dirty="0" smtClean="0"/>
          </a:p>
          <a:p>
            <a:r>
              <a:rPr lang="en-US" dirty="0" smtClean="0"/>
              <a:t>Or</a:t>
            </a:r>
            <a:r>
              <a:rPr lang="en-US" baseline="0" dirty="0" smtClean="0"/>
              <a:t> w</a:t>
            </a:r>
            <a:r>
              <a:rPr lang="en-US" dirty="0" smtClean="0"/>
              <a:t>ords</a:t>
            </a:r>
            <a:r>
              <a:rPr lang="en-US" baseline="0" dirty="0" smtClean="0"/>
              <a:t> can swirl in a circle.</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NEDELINA:</a:t>
            </a:r>
            <a:r>
              <a:rPr lang="en-US" b="1" baseline="0" dirty="0" smtClean="0"/>
              <a:t> </a:t>
            </a:r>
            <a:r>
              <a:rPr lang="en-US" b="0" baseline="0" dirty="0" smtClean="0"/>
              <a:t>(</a:t>
            </a:r>
            <a:r>
              <a:rPr lang="en-US" dirty="0" smtClean="0"/>
              <a:t>Switch to this video using ALT+TAB keys. Play the video with NO sound and NO captions).</a:t>
            </a:r>
          </a:p>
          <a:p>
            <a:r>
              <a:rPr lang="en-US" baseline="0" dirty="0" smtClean="0"/>
              <a:t>Can you understand anything? Well, this is my everyday experience when I’m trying to attend online workshops, webinars, meetings. Even, ALA virtual conferences. The world would be more accessible for me, if there was not only sound but captions, as well. Isn’t it right?</a:t>
            </a:r>
          </a:p>
          <a:p>
            <a:endParaRPr lang="en-US" baseline="0" dirty="0" smtClean="0"/>
          </a:p>
          <a:p>
            <a:r>
              <a:rPr lang="en-US" baseline="0" dirty="0" smtClean="0"/>
              <a:t>(Play the video with sound and captions).</a:t>
            </a:r>
          </a:p>
        </p:txBody>
      </p:sp>
      <p:sp>
        <p:nvSpPr>
          <p:cNvPr id="4" name="Slide Number Placeholder 3"/>
          <p:cNvSpPr>
            <a:spLocks noGrp="1"/>
          </p:cNvSpPr>
          <p:nvPr>
            <p:ph type="sldNum" sz="quarter" idx="10"/>
          </p:nvPr>
        </p:nvSpPr>
        <p:spPr/>
        <p:txBody>
          <a:bodyPr/>
          <a:lstStyle/>
          <a:p>
            <a:fld id="{2E115F2B-C557-4F61-9512-CCC2E5B27B2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NEDELINA:</a:t>
            </a:r>
          </a:p>
          <a:p>
            <a:r>
              <a:rPr lang="en-US" sz="1200" kern="1200" dirty="0" smtClean="0">
                <a:solidFill>
                  <a:schemeClr val="tx1"/>
                </a:solidFill>
                <a:latin typeface="+mn-lt"/>
                <a:ea typeface="+mn-ea"/>
                <a:cs typeface="+mn-cs"/>
              </a:rPr>
              <a:t>According to the U.S. Bureau of Census, from 1991 to 2000, there were a growing number of workers who self-identified as having one or more disabilities. Since 2000, demographic changes prove this trend is continuing at an alarming rate. Now, the statistics from 2002 U.S. Census show that 18% of the population has disabilities. Just</a:t>
            </a:r>
            <a:r>
              <a:rPr lang="en-US" sz="1200" kern="1200" baseline="0" dirty="0" smtClean="0">
                <a:solidFill>
                  <a:schemeClr val="tx1"/>
                </a:solidFill>
                <a:latin typeface="+mn-lt"/>
                <a:ea typeface="+mn-ea"/>
                <a:cs typeface="+mn-cs"/>
              </a:rPr>
              <a:t> before coming to the conference, we</a:t>
            </a:r>
            <a:r>
              <a:rPr lang="en-US" sz="1200" kern="1200" dirty="0" smtClean="0">
                <a:solidFill>
                  <a:schemeClr val="tx1"/>
                </a:solidFill>
                <a:latin typeface="+mn-lt"/>
                <a:ea typeface="+mn-ea"/>
                <a:cs typeface="+mn-cs"/>
              </a:rPr>
              <a:t> found a more updated information from the Census 2005, that this percentage has increased from 18 to 19%. The statistics also show that older people were more likely than younger people to report having a disability. </a:t>
            </a:r>
          </a:p>
        </p:txBody>
      </p:sp>
      <p:sp>
        <p:nvSpPr>
          <p:cNvPr id="4" name="Slide Number Placeholder 3"/>
          <p:cNvSpPr>
            <a:spLocks noGrp="1"/>
          </p:cNvSpPr>
          <p:nvPr>
            <p:ph type="sldNum" sz="quarter" idx="10"/>
          </p:nvPr>
        </p:nvSpPr>
        <p:spPr/>
        <p:txBody>
          <a:bodyPr/>
          <a:lstStyle/>
          <a:p>
            <a:fld id="{2E115F2B-C557-4F61-9512-CCC2E5B27B2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NEDELINA: </a:t>
            </a:r>
          </a:p>
          <a:p>
            <a:r>
              <a:rPr lang="en-US" sz="1200" kern="1200" dirty="0" smtClean="0">
                <a:solidFill>
                  <a:schemeClr val="tx1"/>
                </a:solidFill>
                <a:latin typeface="+mn-lt"/>
                <a:ea typeface="+mn-ea"/>
                <a:cs typeface="+mn-cs"/>
              </a:rPr>
              <a:t>What we hope to cover in this brief period of time is to:</a:t>
            </a:r>
          </a:p>
          <a:p>
            <a:pPr marL="228600" indent="-228600">
              <a:buFont typeface="+mj-lt"/>
              <a:buAutoNum type="arabicPeriod"/>
            </a:pPr>
            <a:r>
              <a:rPr lang="en-US" sz="1200" kern="1200" dirty="0" smtClean="0">
                <a:solidFill>
                  <a:schemeClr val="tx1"/>
                </a:solidFill>
                <a:latin typeface="+mn-lt"/>
                <a:ea typeface="+mn-ea"/>
                <a:cs typeface="+mn-cs"/>
              </a:rPr>
              <a:t>Give you a</a:t>
            </a:r>
            <a:r>
              <a:rPr lang="en-US" sz="1200" kern="1200" baseline="0" dirty="0" smtClean="0">
                <a:solidFill>
                  <a:schemeClr val="tx1"/>
                </a:solidFill>
                <a:latin typeface="+mn-lt"/>
                <a:ea typeface="+mn-ea"/>
                <a:cs typeface="+mn-cs"/>
              </a:rPr>
              <a:t> sense of some most common hidden disabilities through visual and audio materials.</a:t>
            </a:r>
            <a:endParaRPr lang="en-US" sz="1200" kern="1200" dirty="0" smtClean="0">
              <a:solidFill>
                <a:schemeClr val="tx1"/>
              </a:solidFill>
              <a:latin typeface="+mn-lt"/>
              <a:ea typeface="+mn-ea"/>
              <a:cs typeface="+mn-cs"/>
            </a:endParaRPr>
          </a:p>
          <a:p>
            <a:pPr marL="228600" indent="-228600">
              <a:buAutoNum type="arabicPeriod"/>
            </a:pPr>
            <a:r>
              <a:rPr lang="en-US" sz="1200" kern="1200" dirty="0" smtClean="0">
                <a:solidFill>
                  <a:schemeClr val="tx1"/>
                </a:solidFill>
                <a:latin typeface="+mn-lt"/>
                <a:ea typeface="+mn-ea"/>
                <a:cs typeface="+mn-cs"/>
              </a:rPr>
              <a:t>Provide you with some demographics statistics to understand</a:t>
            </a:r>
            <a:r>
              <a:rPr lang="en-US" sz="1200" kern="1200" baseline="0" dirty="0" smtClean="0">
                <a:solidFill>
                  <a:schemeClr val="tx1"/>
                </a:solidFill>
                <a:latin typeface="+mn-lt"/>
                <a:ea typeface="+mn-ea"/>
                <a:cs typeface="+mn-cs"/>
              </a:rPr>
              <a:t> how much disabilities affect our population.</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latin typeface="+mn-lt"/>
                <a:ea typeface="+mn-ea"/>
                <a:cs typeface="+mn-cs"/>
              </a:rPr>
              <a:t>Define what hidden disabilities are. </a:t>
            </a:r>
          </a:p>
          <a:p>
            <a:pPr marL="228600" indent="-228600">
              <a:buAutoNum type="arabicPeriod"/>
            </a:pPr>
            <a:r>
              <a:rPr lang="en-US" sz="1200" kern="1200" dirty="0" smtClean="0">
                <a:solidFill>
                  <a:schemeClr val="tx1"/>
                </a:solidFill>
                <a:latin typeface="+mn-lt"/>
                <a:ea typeface="+mn-ea"/>
                <a:cs typeface="+mn-cs"/>
              </a:rPr>
              <a:t>Share research completed on hidden disabilities in academic libraries in 2008; and our further investigation with the </a:t>
            </a:r>
            <a:r>
              <a:rPr lang="en-US" sz="1200" b="0" kern="1200" dirty="0" smtClean="0">
                <a:solidFill>
                  <a:schemeClr val="tx1"/>
                </a:solidFill>
                <a:latin typeface="+mn-lt"/>
                <a:ea typeface="+mn-ea"/>
                <a:cs typeface="+mn-cs"/>
              </a:rPr>
              <a:t>Disability </a:t>
            </a:r>
            <a:r>
              <a:rPr lang="en-US" sz="1200" kern="1200" dirty="0" smtClean="0">
                <a:solidFill>
                  <a:schemeClr val="tx1"/>
                </a:solidFill>
                <a:latin typeface="+mn-lt"/>
                <a:ea typeface="+mn-ea"/>
                <a:cs typeface="+mn-cs"/>
              </a:rPr>
              <a:t>Support Services at the University of Maryland.</a:t>
            </a:r>
          </a:p>
          <a:p>
            <a:pPr marL="228600" indent="-228600">
              <a:buAutoNum type="arabicPeriod"/>
            </a:pPr>
            <a:r>
              <a:rPr lang="en-US" sz="1200" kern="1200" dirty="0" smtClean="0">
                <a:solidFill>
                  <a:schemeClr val="tx1"/>
                </a:solidFill>
                <a:latin typeface="+mn-lt"/>
                <a:ea typeface="+mn-ea"/>
                <a:cs typeface="+mn-cs"/>
              </a:rPr>
              <a:t>Discuss</a:t>
            </a:r>
            <a:r>
              <a:rPr lang="en-US" sz="1200" kern="1200" baseline="0" dirty="0" smtClean="0">
                <a:solidFill>
                  <a:schemeClr val="tx1"/>
                </a:solidFill>
                <a:latin typeface="+mn-lt"/>
                <a:ea typeface="+mn-ea"/>
                <a:cs typeface="+mn-cs"/>
              </a:rPr>
              <a:t> some </a:t>
            </a:r>
            <a:r>
              <a:rPr lang="en-US" dirty="0" smtClean="0"/>
              <a:t>specific characteristics of hidden disabilities, and how to identify them.</a:t>
            </a:r>
          </a:p>
          <a:p>
            <a:pPr marL="228600" indent="-228600">
              <a:buAutoNum type="arabicPeriod"/>
            </a:pPr>
            <a:r>
              <a:rPr lang="en-US" sz="1200" kern="1200" dirty="0" smtClean="0">
                <a:solidFill>
                  <a:schemeClr val="tx1"/>
                </a:solidFill>
                <a:latin typeface="+mn-lt"/>
                <a:ea typeface="+mn-ea"/>
                <a:cs typeface="+mn-cs"/>
              </a:rPr>
              <a:t>Recommend accommodations to either assist yourselves,</a:t>
            </a:r>
            <a:r>
              <a:rPr lang="en-US" sz="1200" kern="1200" baseline="0" dirty="0" smtClean="0">
                <a:solidFill>
                  <a:schemeClr val="tx1"/>
                </a:solidFill>
                <a:latin typeface="+mn-lt"/>
                <a:ea typeface="+mn-ea"/>
                <a:cs typeface="+mn-cs"/>
              </a:rPr>
              <a:t> if you have a hidden disability, or to assist someone (a colleague or a library user) with a hidden disability.</a:t>
            </a:r>
            <a:r>
              <a:rPr lang="en-US" sz="1200" kern="1200" dirty="0" smtClean="0">
                <a:solidFill>
                  <a:schemeClr val="tx1"/>
                </a:solidFill>
                <a:latin typeface="+mn-lt"/>
                <a:ea typeface="+mn-ea"/>
                <a:cs typeface="+mn-cs"/>
              </a:rPr>
              <a:t> </a:t>
            </a:r>
          </a:p>
          <a:p>
            <a:pPr marL="228600" indent="-228600">
              <a:buAutoNum type="arabicPeriod"/>
            </a:pPr>
            <a:r>
              <a:rPr lang="en-US" dirty="0" smtClean="0"/>
              <a:t>How to advocate for people with hidden disabilities.</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E115F2B-C557-4F61-9512-CCC2E5B27B21}"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NEDELINA:</a:t>
            </a:r>
          </a:p>
          <a:p>
            <a:r>
              <a:rPr lang="en-US" sz="1200" kern="1200" dirty="0" smtClean="0">
                <a:solidFill>
                  <a:schemeClr val="tx1"/>
                </a:solidFill>
                <a:latin typeface="+mn-lt"/>
                <a:ea typeface="+mn-ea"/>
                <a:cs typeface="+mn-cs"/>
              </a:rPr>
              <a:t>Back in 2008, our goal was to research what is the situation within our profession? How many library staff have hidden disabilities and we found out from the ALA Office for Research and Statistics 2006 that 4% of credentialed librarians have disabilities. This percentage would be higher, if we include library support staff that don’t have a library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degree.</a:t>
            </a:r>
          </a:p>
          <a:p>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NEDELINA:</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With these statistics in mind, we dig up a little bit more to get to a local level, and sent</a:t>
            </a:r>
            <a:r>
              <a:rPr lang="en-US" sz="1200" kern="1200" baseline="0" dirty="0" smtClean="0">
                <a:solidFill>
                  <a:schemeClr val="tx1"/>
                </a:solidFill>
                <a:latin typeface="+mn-lt"/>
                <a:ea typeface="+mn-ea"/>
                <a:cs typeface="+mn-cs"/>
              </a:rPr>
              <a:t> out an electronic survey to three institutions who agreed to participate in this research. W</a:t>
            </a:r>
            <a:r>
              <a:rPr lang="en-US" sz="1200" kern="1200" dirty="0" smtClean="0">
                <a:solidFill>
                  <a:schemeClr val="tx1"/>
                </a:solidFill>
                <a:latin typeface="+mn-lt"/>
                <a:ea typeface="+mn-ea"/>
                <a:cs typeface="+mn-cs"/>
              </a:rPr>
              <a:t>e discovered that 33% of the respondents from the three institutions we have surveyed have disabilities. We included a question in the survey to differentiate if they have physical or hidden disabilities, or both. </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The results are very interesting:</a:t>
            </a:r>
          </a:p>
          <a:p>
            <a:r>
              <a:rPr lang="en-US" sz="1200" kern="1200" dirty="0" smtClean="0">
                <a:solidFill>
                  <a:schemeClr val="tx1"/>
                </a:solidFill>
                <a:latin typeface="+mn-lt"/>
                <a:ea typeface="+mn-ea"/>
                <a:cs typeface="+mn-cs"/>
              </a:rPr>
              <a:t>Half of the respondents (who have disabilities), have hidden disabilities (46%) compared to those who have physical (8%) and who have both (46%).</a:t>
            </a:r>
          </a:p>
          <a:p>
            <a:r>
              <a:rPr lang="en-US" sz="1200" kern="1200" dirty="0" smtClean="0">
                <a:solidFill>
                  <a:schemeClr val="tx1"/>
                </a:solidFill>
                <a:latin typeface="+mn-lt"/>
                <a:ea typeface="+mn-ea"/>
                <a:cs typeface="+mn-cs"/>
              </a:rPr>
              <a:t>As you see from the chart the distribution within the age group is highest in 51-60 years. The results are low in the age of 61 and older due to different reasons. </a:t>
            </a:r>
          </a:p>
          <a:p>
            <a:r>
              <a:rPr lang="en-US" sz="1200" kern="1200" dirty="0" smtClean="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2E115F2B-C557-4F61-9512-CCC2E5B27B2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AIMEE: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year, we contacted </a:t>
            </a:r>
            <a:r>
              <a:rPr lang="en-US" baseline="0" dirty="0" smtClean="0"/>
              <a:t>our campus Disability Services Office and asked them to send to their clientele our inquiry and share their life experience with having a hidden disabilities. The stories were heart-breaking.  </a:t>
            </a:r>
            <a:endParaRPr lang="en-US" dirty="0" smtClean="0"/>
          </a:p>
          <a:p>
            <a:endParaRPr lang="en-US" dirty="0" smtClean="0"/>
          </a:p>
          <a:p>
            <a:r>
              <a:rPr lang="en-US" dirty="0" smtClean="0"/>
              <a:t>Please read the comments from our respondents</a:t>
            </a:r>
            <a:r>
              <a:rPr lang="en-US" baseline="0" dirty="0" smtClean="0"/>
              <a:t> at your own peace. </a:t>
            </a:r>
          </a:p>
          <a:p>
            <a:endParaRPr lang="en-US" baseline="0" dirty="0" smtClean="0"/>
          </a:p>
        </p:txBody>
      </p:sp>
      <p:sp>
        <p:nvSpPr>
          <p:cNvPr id="4" name="Slide Number Placeholder 3"/>
          <p:cNvSpPr>
            <a:spLocks noGrp="1"/>
          </p:cNvSpPr>
          <p:nvPr>
            <p:ph type="sldNum" sz="quarter" idx="10"/>
          </p:nvPr>
        </p:nvSpPr>
        <p:spPr/>
        <p:txBody>
          <a:bodyPr/>
          <a:lstStyle/>
          <a:p>
            <a:fld id="{2E115F2B-C557-4F61-9512-CCC2E5B27B21}"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AIMEE: </a:t>
            </a:r>
          </a:p>
          <a:p>
            <a:r>
              <a:rPr lang="en-US" dirty="0" smtClean="0"/>
              <a:t>As you can see, our respondents who identified themselves, come from different ethnic groups, race, gender, and high degree of education. They are all </a:t>
            </a:r>
            <a:r>
              <a:rPr lang="en-US" baseline="0" dirty="0" smtClean="0"/>
              <a:t>hard working individuals </a:t>
            </a:r>
            <a:r>
              <a:rPr lang="en-US" dirty="0" smtClean="0"/>
              <a:t>motivated</a:t>
            </a:r>
            <a:r>
              <a:rPr lang="en-US" baseline="0" dirty="0" smtClean="0"/>
              <a:t> to succeed. They are not looking for empathy, nor for any privileges in the workplace. They are hard-working and motivated individuals. </a:t>
            </a:r>
            <a:endParaRPr lang="en-US" dirty="0" smtClean="0"/>
          </a:p>
          <a:p>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sz="1200" b="1" kern="1200" dirty="0" smtClean="0">
                <a:solidFill>
                  <a:schemeClr val="tx1"/>
                </a:solidFill>
                <a:latin typeface="+mn-lt"/>
                <a:ea typeface="+mn-ea"/>
                <a:cs typeface="+mn-cs"/>
              </a:rPr>
              <a:t>NEDELINA:</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question that arises</a:t>
            </a:r>
            <a:r>
              <a:rPr lang="en-US" sz="1200" kern="1200" baseline="0" dirty="0" smtClean="0">
                <a:solidFill>
                  <a:schemeClr val="tx1"/>
                </a:solidFill>
                <a:latin typeface="+mn-lt"/>
                <a:ea typeface="+mn-ea"/>
                <a:cs typeface="+mn-cs"/>
              </a:rPr>
              <a:t> during every research we undertake, </a:t>
            </a:r>
            <a:r>
              <a:rPr lang="en-US" sz="1200" kern="1200" dirty="0" smtClean="0">
                <a:solidFill>
                  <a:schemeClr val="tx1"/>
                </a:solidFill>
                <a:latin typeface="+mn-lt"/>
                <a:ea typeface="+mn-ea"/>
                <a:cs typeface="+mn-cs"/>
              </a:rPr>
              <a:t>is what is considered a “hidden” disability? There are many definitions and the</a:t>
            </a:r>
            <a:r>
              <a:rPr lang="en-US" sz="1200" kern="1200" baseline="0" dirty="0" smtClean="0">
                <a:solidFill>
                  <a:schemeClr val="tx1"/>
                </a:solidFill>
                <a:latin typeface="+mn-lt"/>
                <a:ea typeface="+mn-ea"/>
                <a:cs typeface="+mn-cs"/>
              </a:rPr>
              <a:t> most wide and general definition we encountered is that h</a:t>
            </a:r>
            <a:r>
              <a:rPr lang="en-US" sz="1200" kern="1200" dirty="0" smtClean="0">
                <a:solidFill>
                  <a:schemeClr val="tx1"/>
                </a:solidFill>
                <a:latin typeface="+mn-lt"/>
                <a:ea typeface="+mn-ea"/>
                <a:cs typeface="+mn-cs"/>
              </a:rPr>
              <a:t>idden disabilities are those disabilities that cannot be directly identified through observation.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Some other researchers</a:t>
            </a:r>
            <a:r>
              <a:rPr lang="en-US" sz="1200" kern="1200" baseline="0" dirty="0" smtClean="0">
                <a:solidFill>
                  <a:schemeClr val="tx1"/>
                </a:solidFill>
                <a:latin typeface="+mn-lt"/>
                <a:ea typeface="+mn-ea"/>
                <a:cs typeface="+mn-cs"/>
              </a:rPr>
              <a:t> draw a line between visible and invisible disabilities, and divide invisible or hidden disabilities further into two categories:</a:t>
            </a:r>
          </a:p>
          <a:p>
            <a:pPr marL="228600" indent="-228600">
              <a:buFont typeface="+mj-lt"/>
              <a:buAutoNum type="arabicPeriod"/>
            </a:pPr>
            <a:r>
              <a:rPr lang="en-US" sz="1200" b="1" kern="1200" baseline="0" dirty="0" smtClean="0">
                <a:solidFill>
                  <a:schemeClr val="tx1"/>
                </a:solidFill>
                <a:latin typeface="+mn-lt"/>
                <a:ea typeface="+mn-ea"/>
                <a:cs typeface="+mn-cs"/>
              </a:rPr>
              <a:t>Medical:</a:t>
            </a:r>
            <a:r>
              <a:rPr lang="en-US" sz="1200" kern="1200" baseline="0" dirty="0" smtClean="0">
                <a:solidFill>
                  <a:schemeClr val="tx1"/>
                </a:solidFill>
                <a:latin typeface="+mn-lt"/>
                <a:ea typeface="+mn-ea"/>
                <a:cs typeface="+mn-cs"/>
              </a:rPr>
              <a:t> Diabetes, lupus, heart disease, cancer, epilepsy, and so on.</a:t>
            </a:r>
          </a:p>
          <a:p>
            <a:pPr marL="228600" indent="-228600">
              <a:buFont typeface="+mj-lt"/>
              <a:buAutoNum type="arabicPeriod"/>
            </a:pPr>
            <a:r>
              <a:rPr lang="en-US" sz="1200" b="1" kern="1200" baseline="0" dirty="0" smtClean="0">
                <a:solidFill>
                  <a:schemeClr val="tx1"/>
                </a:solidFill>
                <a:latin typeface="+mn-lt"/>
                <a:ea typeface="+mn-ea"/>
                <a:cs typeface="+mn-cs"/>
              </a:rPr>
              <a:t>Psychological</a:t>
            </a:r>
            <a:r>
              <a:rPr lang="en-US" sz="1200" kern="1200" baseline="0" dirty="0" smtClean="0">
                <a:solidFill>
                  <a:schemeClr val="tx1"/>
                </a:solidFill>
                <a:latin typeface="+mn-lt"/>
                <a:ea typeface="+mn-ea"/>
                <a:cs typeface="+mn-cs"/>
              </a:rPr>
              <a:t>: Acquired or neurological disorders that can cause impairment in daily functioning.</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Both</a:t>
            </a:r>
            <a:r>
              <a:rPr lang="en-US" sz="1200" kern="1200" baseline="0" dirty="0" smtClean="0">
                <a:solidFill>
                  <a:schemeClr val="tx1"/>
                </a:solidFill>
                <a:latin typeface="+mn-lt"/>
                <a:ea typeface="+mn-ea"/>
                <a:cs typeface="+mn-cs"/>
              </a:rPr>
              <a:t> types of hidden disabilities, if substantiated, are covered under the Americans with Disabilities Act (ADA), but library employees are more apt to disclose a medical “hidden disability” than a psychological disability. Do you agree with this statement?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Now,</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 will mention a few</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criteria for a disorder to be considered a hidden disability:</a:t>
            </a:r>
          </a:p>
          <a:p>
            <a:r>
              <a:rPr lang="en-US" sz="1200" kern="1200" dirty="0" smtClean="0">
                <a:solidFill>
                  <a:schemeClr val="tx1"/>
                </a:solidFill>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latin typeface="+mn-lt"/>
                <a:ea typeface="+mn-ea"/>
                <a:cs typeface="+mn-cs"/>
              </a:rPr>
              <a:t>Impairment in functioning.</a:t>
            </a:r>
            <a:r>
              <a:rPr lang="en-US" sz="1200" b="1"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Your disability reduces your ability to function. For example, chronic migraine forces you to miss work or you can’t concentrate on work activities. You can’t work to your normal capacity.</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latin typeface="+mn-lt"/>
                <a:ea typeface="+mn-ea"/>
                <a:cs typeface="+mn-cs"/>
              </a:rPr>
              <a:t>Decrease in quality of life.</a:t>
            </a:r>
            <a:r>
              <a:rPr lang="en-US" sz="1200" b="1"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Your quality of life seriously declines. You avoid social contacts, your world becomes smaller.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latin typeface="+mn-lt"/>
                <a:ea typeface="+mn-ea"/>
                <a:cs typeface="+mn-cs"/>
              </a:rPr>
              <a:t>Restricted lifestyle .</a:t>
            </a:r>
            <a:r>
              <a:rPr lang="en-US" sz="1200" b="1"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You’re challenged by your disability daily.</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latin typeface="+mn-lt"/>
                <a:ea typeface="+mn-ea"/>
                <a:cs typeface="+mn-cs"/>
              </a:rPr>
              <a:t>Focus on pain.</a:t>
            </a:r>
            <a:r>
              <a:rPr lang="en-US" sz="1200" b="1"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You cope with pain, fatigue on a regular basis. Your life is focused on disability.</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latin typeface="+mn-lt"/>
                <a:ea typeface="+mn-ea"/>
                <a:cs typeface="+mn-cs"/>
              </a:rPr>
              <a:t>Feeling</a:t>
            </a:r>
            <a:r>
              <a:rPr lang="en-US" sz="1200" b="1" kern="1200" baseline="0" dirty="0" smtClean="0">
                <a:solidFill>
                  <a:schemeClr val="tx1"/>
                </a:solidFill>
                <a:latin typeface="+mn-lt"/>
                <a:ea typeface="+mn-ea"/>
                <a:cs typeface="+mn-cs"/>
              </a:rPr>
              <a:t> defensive. </a:t>
            </a:r>
            <a:r>
              <a:rPr lang="en-US" sz="1200" kern="1200" dirty="0" smtClean="0">
                <a:solidFill>
                  <a:schemeClr val="tx1"/>
                </a:solidFill>
                <a:latin typeface="+mn-lt"/>
                <a:ea typeface="+mn-ea"/>
                <a:cs typeface="+mn-cs"/>
              </a:rPr>
              <a:t>People don’t believe that you have a disability. You have to explain or defend your condition to others.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kern="1200" dirty="0" smtClean="0">
                <a:solidFill>
                  <a:schemeClr val="tx1"/>
                </a:solidFill>
                <a:latin typeface="+mn-lt"/>
                <a:ea typeface="+mn-ea"/>
                <a:cs typeface="+mn-cs"/>
              </a:rPr>
              <a:t>Stigma .</a:t>
            </a:r>
            <a:r>
              <a:rPr lang="en-US" sz="1200" b="1"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There is a stigma associated with your condition. You feel blamed by others for developing a hidden disability.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i="0" kern="1200" dirty="0" err="1" smtClean="0">
                <a:solidFill>
                  <a:schemeClr val="tx1"/>
                </a:solidFill>
                <a:latin typeface="+mn-lt"/>
                <a:ea typeface="+mn-ea"/>
                <a:cs typeface="+mn-cs"/>
              </a:rPr>
              <a:t>Chronicity</a:t>
            </a:r>
            <a:r>
              <a:rPr lang="en-US" sz="1200" b="1" i="0" kern="1200" dirty="0" smtClean="0">
                <a:solidFill>
                  <a:schemeClr val="tx1"/>
                </a:solidFill>
                <a:latin typeface="+mn-lt"/>
                <a:ea typeface="+mn-ea"/>
                <a:cs typeface="+mn-cs"/>
              </a:rPr>
              <a:t>.</a:t>
            </a:r>
            <a:r>
              <a:rPr lang="en-US" sz="1200" b="1" i="0" kern="1200" baseline="0" dirty="0" smtClean="0">
                <a:solidFill>
                  <a:schemeClr val="tx1"/>
                </a:solidFill>
                <a:latin typeface="+mn-lt"/>
                <a:ea typeface="+mn-ea"/>
                <a:cs typeface="+mn-cs"/>
              </a:rPr>
              <a:t> </a:t>
            </a:r>
            <a:r>
              <a:rPr lang="en-US" sz="1200" i="0" kern="1200" dirty="0" smtClean="0">
                <a:solidFill>
                  <a:schemeClr val="tx1"/>
                </a:solidFill>
                <a:latin typeface="+mn-lt"/>
                <a:ea typeface="+mn-ea"/>
                <a:cs typeface="+mn-cs"/>
              </a:rPr>
              <a:t>The</a:t>
            </a:r>
            <a:r>
              <a:rPr lang="en-US" sz="1200" i="0" kern="1200" baseline="0" dirty="0" smtClean="0">
                <a:solidFill>
                  <a:schemeClr val="tx1"/>
                </a:solidFill>
                <a:latin typeface="+mn-lt"/>
                <a:ea typeface="+mn-ea"/>
                <a:cs typeface="+mn-cs"/>
              </a:rPr>
              <a:t> comfort level is decreasing over time and the hidden disability begins to have prevalence over individual’s every day life.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i="0" kern="1200" dirty="0" smtClean="0">
                <a:solidFill>
                  <a:schemeClr val="tx1"/>
                </a:solidFill>
                <a:latin typeface="+mn-lt"/>
                <a:ea typeface="+mn-ea"/>
                <a:cs typeface="+mn-cs"/>
              </a:rPr>
              <a:t>Feeling misunderstood</a:t>
            </a:r>
          </a:p>
          <a:p>
            <a:endParaRPr lang="en-US" sz="1200"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b="1" dirty="0" smtClean="0"/>
              <a:t>AIMEE:</a:t>
            </a:r>
          </a:p>
          <a:p>
            <a:r>
              <a:rPr lang="en-US" sz="1200" dirty="0" smtClean="0"/>
              <a:t>People with hidden disabilities often do not feel like they belong within the Disability community because they are not considered to be “disabled enough” to fit into the group.  People with hidden disabilities are caught between</a:t>
            </a:r>
            <a:r>
              <a:rPr lang="en-US" sz="1200" baseline="0" dirty="0" smtClean="0"/>
              <a:t> </a:t>
            </a:r>
            <a:r>
              <a:rPr lang="en-US" sz="1200" dirty="0" smtClean="0"/>
              <a:t>not being fully accepted as people without disabilities and not being recognized as having “real” disabilities.</a:t>
            </a:r>
            <a:r>
              <a:rPr lang="en-US" sz="1200" baseline="0" dirty="0" smtClean="0"/>
              <a:t> </a:t>
            </a:r>
            <a:r>
              <a:rPr lang="en-US" sz="1200" dirty="0" smtClean="0"/>
              <a:t>Take a look around.  Is there someone in your personal life, in your class, on our campus that is just trying to fit in and wants to be accepted for who they are?  Do we treat that person with the dignity and respect that they deserve?  What can we do to make a difference in this person’s life? Imagine yourself in their shoes, how would you want to be treated?  </a:t>
            </a:r>
          </a:p>
          <a:p>
            <a:endParaRPr lang="en-US" sz="1200" dirty="0" smtClean="0"/>
          </a:p>
          <a:p>
            <a:r>
              <a:rPr lang="en-US" sz="1200" dirty="0" smtClean="0"/>
              <a:t>This is an open discussion, so please share your thoughts! (2 minutes discussion</a:t>
            </a:r>
            <a:r>
              <a:rPr lang="en-US" sz="1200" dirty="0" smtClean="0"/>
              <a:t>)</a:t>
            </a:r>
            <a:endParaRPr lang="en-US" sz="1200" dirty="0" smtClean="0"/>
          </a:p>
        </p:txBody>
      </p:sp>
      <p:sp>
        <p:nvSpPr>
          <p:cNvPr id="4" name="Slide Number Placeholder 3"/>
          <p:cNvSpPr>
            <a:spLocks noGrp="1"/>
          </p:cNvSpPr>
          <p:nvPr>
            <p:ph type="sldNum" sz="quarter" idx="10"/>
          </p:nvPr>
        </p:nvSpPr>
        <p:spPr/>
        <p:txBody>
          <a:bodyPr/>
          <a:lstStyle/>
          <a:p>
            <a:fld id="{2E115F2B-C557-4F61-9512-CCC2E5B27B21}"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NEDELINA:</a:t>
            </a:r>
          </a:p>
          <a:p>
            <a:r>
              <a:rPr lang="en-US" sz="1200" kern="1200" dirty="0" smtClean="0">
                <a:solidFill>
                  <a:schemeClr val="tx1"/>
                </a:solidFill>
                <a:latin typeface="+mn-lt"/>
                <a:ea typeface="+mn-ea"/>
                <a:cs typeface="+mn-cs"/>
              </a:rPr>
              <a:t>What we discovered from our research is that people are more than concerned about these issues because they felt that the academic library work place is generally not interested in hearing about the concerns.  The comments were freely given and we knew that respondents took the time to complete their answers. The comments covered a broad spectrum of concerns from personal lack of knowledge to others wanting to maintain their privacy. </a:t>
            </a:r>
          </a:p>
          <a:p>
            <a:pPr marL="685800" lvl="1" indent="-228600">
              <a:buFont typeface="+mj-lt"/>
              <a:buAutoNum type="arabicPeriod"/>
            </a:pPr>
            <a:r>
              <a:rPr lang="en-US" sz="1200" kern="1200" dirty="0" smtClean="0">
                <a:solidFill>
                  <a:schemeClr val="tx1"/>
                </a:solidFill>
                <a:latin typeface="+mn-lt"/>
                <a:ea typeface="+mn-ea"/>
                <a:cs typeface="+mn-cs"/>
              </a:rPr>
              <a:t>Respondents said that many of their supervisors were not knowledgeable about policies and procedures, ADA, and University policy.</a:t>
            </a:r>
          </a:p>
          <a:p>
            <a:pPr marL="685800" lvl="1" indent="-228600">
              <a:buFont typeface="+mj-lt"/>
              <a:buAutoNum type="arabicPeriod"/>
            </a:pPr>
            <a:r>
              <a:rPr lang="en-US" sz="1200" kern="1200" dirty="0" smtClean="0">
                <a:solidFill>
                  <a:schemeClr val="tx1"/>
                </a:solidFill>
                <a:latin typeface="+mn-lt"/>
                <a:ea typeface="+mn-ea"/>
                <a:cs typeface="+mn-cs"/>
              </a:rPr>
              <a:t>Some staff members were not even aware if the libraries had a policy that supported them. ---They knew that there was a campus resource but was not aware of what services they provided. </a:t>
            </a:r>
          </a:p>
          <a:p>
            <a:pPr marL="685800" lvl="1" indent="-228600">
              <a:buFont typeface="+mj-lt"/>
              <a:buAutoNum type="arabicPeriod"/>
            </a:pPr>
            <a:r>
              <a:rPr lang="en-US" sz="1200" kern="1200" dirty="0" smtClean="0">
                <a:solidFill>
                  <a:schemeClr val="tx1"/>
                </a:solidFill>
                <a:latin typeface="+mn-lt"/>
                <a:ea typeface="+mn-ea"/>
                <a:cs typeface="+mn-cs"/>
              </a:rPr>
              <a:t>What determines self disclosure is the relationship one has with the supervisor. </a:t>
            </a:r>
          </a:p>
          <a:p>
            <a:pPr marL="685800" lvl="1" indent="-228600">
              <a:buFont typeface="+mj-lt"/>
              <a:buAutoNum type="arabicPeriod"/>
            </a:pPr>
            <a:r>
              <a:rPr lang="en-US" sz="1200" kern="1200" dirty="0" smtClean="0">
                <a:solidFill>
                  <a:schemeClr val="tx1"/>
                </a:solidFill>
                <a:latin typeface="+mn-lt"/>
                <a:ea typeface="+mn-ea"/>
                <a:cs typeface="+mn-cs"/>
              </a:rPr>
              <a:t>They also stated that their environment was not welcoming and therefore chose to not disclose their personal hidden disabilities for fear of it being held against them. </a:t>
            </a:r>
          </a:p>
          <a:p>
            <a:pPr marL="685800" lvl="1" indent="-228600">
              <a:buFont typeface="+mj-lt"/>
              <a:buAutoNum type="arabicPeriod"/>
            </a:pPr>
            <a:r>
              <a:rPr lang="en-US" sz="1200" kern="1200" dirty="0" smtClean="0">
                <a:solidFill>
                  <a:schemeClr val="tx1"/>
                </a:solidFill>
                <a:latin typeface="+mn-lt"/>
                <a:ea typeface="+mn-ea"/>
                <a:cs typeface="+mn-cs"/>
              </a:rPr>
              <a:t>Personal beliefs---Some expressed very adamantly that their personal health issues were their concern and they did not want their work to limit them. They wanted to work beyond their disabilities. Personal value of not letting their “disability” limit their “ability”. </a:t>
            </a:r>
          </a:p>
          <a:p>
            <a:pPr marL="685800" lvl="1" indent="-228600">
              <a:buFont typeface="+mj-lt"/>
              <a:buAutoNum type="arabicPeriod"/>
            </a:pPr>
            <a:r>
              <a:rPr lang="en-US" sz="1200" kern="1200" dirty="0" smtClean="0">
                <a:solidFill>
                  <a:schemeClr val="tx1"/>
                </a:solidFill>
                <a:latin typeface="+mn-lt"/>
                <a:ea typeface="+mn-ea"/>
                <a:cs typeface="+mn-cs"/>
              </a:rPr>
              <a:t>Education of hidden disabilities is a major concern. </a:t>
            </a:r>
          </a:p>
          <a:p>
            <a:pPr marL="685800" lvl="1"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NEDELINA: </a:t>
            </a:r>
            <a:r>
              <a:rPr lang="en-US" sz="1200" kern="1200" baseline="0" dirty="0" smtClean="0">
                <a:solidFill>
                  <a:schemeClr val="tx1"/>
                </a:solidFill>
                <a:latin typeface="+mn-lt"/>
                <a:ea typeface="+mn-ea"/>
                <a:cs typeface="+mn-cs"/>
              </a:rPr>
              <a:t>It is very difficult to recognize hidden disabilities. If someone does not disclose that they have a disability, there may be some indicators that may signal a possible disability. These include: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 Frequent requests to have information repeated</a:t>
            </a:r>
          </a:p>
          <a:p>
            <a:r>
              <a:rPr lang="en-US" sz="1200" kern="1200" baseline="0" dirty="0" smtClean="0">
                <a:solidFill>
                  <a:schemeClr val="tx1"/>
                </a:solidFill>
                <a:latin typeface="+mn-lt"/>
                <a:ea typeface="+mn-ea"/>
                <a:cs typeface="+mn-cs"/>
              </a:rPr>
              <a:t>• Difficulty paying attention</a:t>
            </a:r>
          </a:p>
          <a:p>
            <a:r>
              <a:rPr lang="en-US" sz="1200" kern="1200" baseline="0" dirty="0" smtClean="0">
                <a:solidFill>
                  <a:schemeClr val="tx1"/>
                </a:solidFill>
                <a:latin typeface="+mn-lt"/>
                <a:ea typeface="+mn-ea"/>
                <a:cs typeface="+mn-cs"/>
              </a:rPr>
              <a:t>• Confusion</a:t>
            </a:r>
          </a:p>
          <a:p>
            <a:r>
              <a:rPr lang="en-US" sz="1200" kern="1200" baseline="0" dirty="0" smtClean="0">
                <a:solidFill>
                  <a:schemeClr val="tx1"/>
                </a:solidFill>
                <a:latin typeface="+mn-lt"/>
                <a:ea typeface="+mn-ea"/>
                <a:cs typeface="+mn-cs"/>
              </a:rPr>
              <a:t>• Difficulty following directions</a:t>
            </a:r>
          </a:p>
          <a:p>
            <a:r>
              <a:rPr lang="en-US" sz="1200" kern="1200" baseline="0" dirty="0" smtClean="0">
                <a:solidFill>
                  <a:schemeClr val="tx1"/>
                </a:solidFill>
                <a:latin typeface="+mn-lt"/>
                <a:ea typeface="+mn-ea"/>
                <a:cs typeface="+mn-cs"/>
              </a:rPr>
              <a:t>• Impulsive behavior</a:t>
            </a:r>
          </a:p>
          <a:p>
            <a:r>
              <a:rPr lang="en-US" sz="1200" kern="1200" baseline="0" dirty="0" smtClean="0">
                <a:solidFill>
                  <a:schemeClr val="tx1"/>
                </a:solidFill>
                <a:latin typeface="+mn-lt"/>
                <a:ea typeface="+mn-ea"/>
                <a:cs typeface="+mn-cs"/>
              </a:rPr>
              <a:t>• Sudden changes in mood</a:t>
            </a:r>
          </a:p>
          <a:p>
            <a:r>
              <a:rPr lang="en-US" sz="1200" kern="1200" baseline="0" dirty="0" smtClean="0">
                <a:solidFill>
                  <a:schemeClr val="tx1"/>
                </a:solidFill>
                <a:latin typeface="+mn-lt"/>
                <a:ea typeface="+mn-ea"/>
                <a:cs typeface="+mn-cs"/>
              </a:rPr>
              <a:t>• Shortness of breath</a:t>
            </a:r>
          </a:p>
          <a:p>
            <a:r>
              <a:rPr lang="en-US" sz="1200" kern="1200" baseline="0" dirty="0" smtClean="0">
                <a:solidFill>
                  <a:schemeClr val="tx1"/>
                </a:solidFill>
                <a:latin typeface="+mn-lt"/>
                <a:ea typeface="+mn-ea"/>
                <a:cs typeface="+mn-cs"/>
              </a:rPr>
              <a:t>• Significant fatigue</a:t>
            </a:r>
          </a:p>
          <a:p>
            <a:r>
              <a:rPr lang="en-US" sz="1200" kern="1200" baseline="0" dirty="0" smtClean="0">
                <a:solidFill>
                  <a:schemeClr val="tx1"/>
                </a:solidFill>
                <a:latin typeface="+mn-lt"/>
                <a:ea typeface="+mn-ea"/>
                <a:cs typeface="+mn-cs"/>
              </a:rPr>
              <a:t>• Difficulty sitting still or standing for long periods</a:t>
            </a:r>
          </a:p>
          <a:p>
            <a:r>
              <a:rPr lang="en-US" sz="1200" kern="1200" baseline="0" dirty="0" smtClean="0">
                <a:solidFill>
                  <a:schemeClr val="tx1"/>
                </a:solidFill>
                <a:latin typeface="+mn-lt"/>
                <a:ea typeface="+mn-ea"/>
                <a:cs typeface="+mn-cs"/>
              </a:rPr>
              <a:t>• Sudden weight loss or gain</a:t>
            </a:r>
          </a:p>
          <a:p>
            <a:r>
              <a:rPr lang="en-US" sz="1200" kern="1200" baseline="0" dirty="0" smtClean="0">
                <a:solidFill>
                  <a:schemeClr val="tx1"/>
                </a:solidFill>
                <a:latin typeface="+mn-lt"/>
                <a:ea typeface="+mn-ea"/>
                <a:cs typeface="+mn-cs"/>
              </a:rPr>
              <a:t>• Frequent medical appointments or treatments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Asking about a hidden disability can be a very delicate issue and should be handled with the utmost care and respect for the individual’s wishes, concerns, and decisions related to disclosing any information about their disability.</a:t>
            </a:r>
          </a:p>
        </p:txBody>
      </p:sp>
      <p:sp>
        <p:nvSpPr>
          <p:cNvPr id="4" name="Slide Number Placeholder 3"/>
          <p:cNvSpPr>
            <a:spLocks noGrp="1"/>
          </p:cNvSpPr>
          <p:nvPr>
            <p:ph type="sldNum" sz="quarter" idx="10"/>
          </p:nvPr>
        </p:nvSpPr>
        <p:spPr/>
        <p:txBody>
          <a:bodyPr/>
          <a:lstStyle/>
          <a:p>
            <a:fld id="{2E115F2B-C557-4F61-9512-CCC2E5B27B21}"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50" b="1" baseline="0" dirty="0" smtClean="0"/>
              <a:t>NEDELINA:</a:t>
            </a:r>
          </a:p>
          <a:p>
            <a:pPr marL="0" marR="0" indent="0" algn="l" defTabSz="914400" rtl="0" eaLnBrk="1" fontAlgn="auto" latinLnBrk="0" hangingPunct="1">
              <a:lnSpc>
                <a:spcPct val="100000"/>
              </a:lnSpc>
              <a:spcBef>
                <a:spcPts val="0"/>
              </a:spcBef>
              <a:spcAft>
                <a:spcPts val="0"/>
              </a:spcAft>
              <a:buClrTx/>
              <a:buSzTx/>
              <a:buFontTx/>
              <a:buNone/>
              <a:tabLst/>
              <a:defRPr/>
            </a:pPr>
            <a:r>
              <a:rPr lang="en-US" sz="1150" b="0" baseline="0" dirty="0" smtClean="0"/>
              <a:t>Hidden disabilities have a direct impact on employee retention, morale and productivity. Perhaps ironically, many libraries already have many services in place that can help these library employees, but our observance shows us that very low percentage of affected library employees access these services, most likely because of the perceived stigma associated with these disabilities. </a:t>
            </a:r>
            <a:r>
              <a:rPr lang="en-US" sz="1150" kern="1200" baseline="0" dirty="0" smtClean="0">
                <a:solidFill>
                  <a:schemeClr val="tx1"/>
                </a:solidFill>
                <a:latin typeface="+mn-lt"/>
                <a:ea typeface="+mn-ea"/>
                <a:cs typeface="+mn-cs"/>
              </a:rPr>
              <a:t>Because of the broad nature of hidden disabilities there are numerous workplace issues that may need accommodation. </a:t>
            </a:r>
            <a:r>
              <a:rPr lang="en-US" sz="1150" b="0" i="0" kern="1200" baseline="0" dirty="0" smtClean="0">
                <a:solidFill>
                  <a:schemeClr val="tx1"/>
                </a:solidFill>
                <a:latin typeface="+mn-lt"/>
                <a:ea typeface="+mn-ea"/>
                <a:cs typeface="+mn-cs"/>
              </a:rPr>
              <a:t>Not all people with hidden disabilities need accommodations. Keep in mind that all individuals and all disabilities are different.</a:t>
            </a:r>
          </a:p>
          <a:p>
            <a:pPr>
              <a:buFont typeface="Arial" pitchFamily="34" charset="0"/>
              <a:buChar char="•"/>
            </a:pPr>
            <a:r>
              <a:rPr lang="en-US" sz="1150" b="1" baseline="0" dirty="0" smtClean="0"/>
              <a:t>Work space. </a:t>
            </a:r>
            <a:r>
              <a:rPr lang="en-US" sz="1150" b="0" baseline="0" dirty="0" smtClean="0"/>
              <a:t>Facilities modifications such as changes in the workspace (different lighting, ergonomic desk and chair, sitting away from distractions or dust, etc.). For individuals with functional deficit disorders: r</a:t>
            </a:r>
            <a:r>
              <a:rPr lang="en-US" sz="1150" kern="1200" dirty="0" smtClean="0">
                <a:solidFill>
                  <a:schemeClr val="tx1"/>
                </a:solidFill>
                <a:latin typeface="+mn-lt"/>
                <a:ea typeface="+mn-ea"/>
                <a:cs typeface="+mn-cs"/>
              </a:rPr>
              <a:t>emove clutter, simplify environment.</a:t>
            </a:r>
            <a:r>
              <a:rPr lang="en-US" sz="1150" kern="1200" baseline="0" dirty="0" smtClean="0">
                <a:solidFill>
                  <a:schemeClr val="tx1"/>
                </a:solidFill>
                <a:latin typeface="+mn-lt"/>
                <a:ea typeface="+mn-ea"/>
                <a:cs typeface="+mn-cs"/>
              </a:rPr>
              <a:t> Place blinds on windows.</a:t>
            </a:r>
          </a:p>
          <a:p>
            <a:pPr>
              <a:buFont typeface="Arial" pitchFamily="34" charset="0"/>
              <a:buChar char="•"/>
            </a:pPr>
            <a:r>
              <a:rPr lang="en-US" sz="1150" b="1" dirty="0" smtClean="0"/>
              <a:t>Equipment.</a:t>
            </a:r>
            <a:r>
              <a:rPr lang="en-US" sz="1150" b="1" baseline="0" dirty="0" smtClean="0"/>
              <a:t> </a:t>
            </a:r>
            <a:r>
              <a:rPr lang="en-US" sz="1150" b="0" baseline="0" dirty="0" smtClean="0"/>
              <a:t>I</a:t>
            </a:r>
            <a:r>
              <a:rPr lang="en-US" sz="1150" b="0" dirty="0" smtClean="0"/>
              <a:t>nstallation of accommodating equipment</a:t>
            </a:r>
            <a:r>
              <a:rPr lang="en-US" sz="1150" b="0" baseline="0" dirty="0" smtClean="0"/>
              <a:t> (different keyboard, different telephone, different monitor)</a:t>
            </a:r>
          </a:p>
          <a:p>
            <a:pPr>
              <a:buFont typeface="Arial" pitchFamily="34" charset="0"/>
              <a:buChar char="•"/>
            </a:pPr>
            <a:r>
              <a:rPr lang="en-US" sz="1150" b="1" baseline="0" dirty="0" smtClean="0"/>
              <a:t>Materials . </a:t>
            </a:r>
            <a:r>
              <a:rPr lang="en-US" sz="1150" b="0" baseline="0" dirty="0" smtClean="0"/>
              <a:t>A person allergic to rubber and the type of paper that is used in the office. A possible accommodation is to provide that person with cotton gloves and switch to recycled, chlorine-free paper. </a:t>
            </a:r>
            <a:r>
              <a:rPr lang="en-US" sz="1150" kern="1200" baseline="0" dirty="0" smtClean="0">
                <a:solidFill>
                  <a:schemeClr val="tx1"/>
                </a:solidFill>
                <a:latin typeface="+mn-lt"/>
                <a:ea typeface="+mn-ea"/>
                <a:cs typeface="+mn-cs"/>
              </a:rPr>
              <a:t>For a person with respiratory difficulties: use air purifier near workstation, use non-toxic/low odor cleaners, and other supplies.</a:t>
            </a:r>
            <a:endParaRPr lang="en-US" sz="1150" b="1" kern="1200" baseline="0" dirty="0" smtClean="0">
              <a:solidFill>
                <a:schemeClr val="tx1"/>
              </a:solidFill>
              <a:latin typeface="+mn-lt"/>
              <a:ea typeface="+mn-ea"/>
              <a:cs typeface="+mn-cs"/>
            </a:endParaRPr>
          </a:p>
          <a:p>
            <a:pPr>
              <a:buFont typeface="Arial" pitchFamily="34" charset="0"/>
              <a:buChar char="•"/>
            </a:pPr>
            <a:r>
              <a:rPr lang="en-US" sz="1150" b="1" dirty="0" smtClean="0"/>
              <a:t>Work schedule.</a:t>
            </a:r>
            <a:r>
              <a:rPr lang="en-US" sz="1150" b="1" baseline="0" dirty="0" smtClean="0"/>
              <a:t> </a:t>
            </a:r>
            <a:r>
              <a:rPr lang="en-US" sz="1150" dirty="0" smtClean="0"/>
              <a:t>For</a:t>
            </a:r>
            <a:r>
              <a:rPr lang="en-US" sz="1150" baseline="0" dirty="0" smtClean="0"/>
              <a:t> example, a</a:t>
            </a:r>
            <a:r>
              <a:rPr lang="en-US" sz="1150" dirty="0" smtClean="0"/>
              <a:t> person who has difficulty to maintain</a:t>
            </a:r>
            <a:r>
              <a:rPr lang="en-US" sz="1150" baseline="0" dirty="0" smtClean="0"/>
              <a:t> her concentration can have her work schedule changed. The employee can work from home or have “off” times during the week where she can work without any interruptions. Part time schedule, flexible time schedule or telecommuting arrangements. Allow frequent rest breaks to a person with chronic fatigue or weakness.</a:t>
            </a:r>
          </a:p>
          <a:p>
            <a:pPr>
              <a:buFont typeface="Arial" pitchFamily="34" charset="0"/>
              <a:buChar char="•"/>
            </a:pPr>
            <a:r>
              <a:rPr lang="en-US" sz="1150" b="1" dirty="0" smtClean="0"/>
              <a:t>Job restructuring/sharing.</a:t>
            </a:r>
            <a:r>
              <a:rPr lang="en-US" sz="1150" b="1" baseline="0" dirty="0" smtClean="0"/>
              <a:t> </a:t>
            </a:r>
            <a:r>
              <a:rPr lang="en-US" sz="1150" b="0" baseline="0" dirty="0" smtClean="0"/>
              <a:t>At meetings, it is often needed to write down minutes for sharing with the entire staff. A person with a hearing impairment can not assist with writing minutes but can participate in other meeting activities. </a:t>
            </a:r>
          </a:p>
          <a:p>
            <a:pPr>
              <a:buFont typeface="Arial" pitchFamily="34" charset="0"/>
              <a:buChar char="•"/>
            </a:pPr>
            <a:r>
              <a:rPr lang="en-US" sz="1150" b="1" dirty="0" smtClean="0"/>
              <a:t>Increased/modified supervision.</a:t>
            </a:r>
            <a:r>
              <a:rPr lang="en-US" sz="1150" b="1" baseline="0" dirty="0" smtClean="0"/>
              <a:t> </a:t>
            </a:r>
            <a:r>
              <a:rPr lang="en-US" sz="1150" b="0" baseline="0" dirty="0" smtClean="0"/>
              <a:t>Increase the frequency of and the type of performance feedback and task assignments, such as written rather than verbal instructions, and monthly rather than yearly feedback. </a:t>
            </a:r>
          </a:p>
          <a:p>
            <a:pPr>
              <a:buFont typeface="Arial" pitchFamily="34" charset="0"/>
              <a:buChar char="•"/>
            </a:pPr>
            <a:r>
              <a:rPr lang="en-US" sz="1150" b="1" baseline="0" dirty="0" smtClean="0"/>
              <a:t>Mentoring. </a:t>
            </a:r>
            <a:r>
              <a:rPr lang="en-US" sz="1150" b="0" baseline="0" dirty="0" smtClean="0"/>
              <a:t>Pair a sensitive successful colleague with the employee to help the employee master the job.</a:t>
            </a:r>
          </a:p>
        </p:txBody>
      </p:sp>
      <p:sp>
        <p:nvSpPr>
          <p:cNvPr id="4" name="Slide Number Placeholder 3"/>
          <p:cNvSpPr>
            <a:spLocks noGrp="1"/>
          </p:cNvSpPr>
          <p:nvPr>
            <p:ph type="sldNum" sz="quarter" idx="10"/>
          </p:nvPr>
        </p:nvSpPr>
        <p:spPr/>
        <p:txBody>
          <a:bodyPr/>
          <a:lstStyle/>
          <a:p>
            <a:fld id="{2E115F2B-C557-4F61-9512-CCC2E5B27B21}"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AIMEE: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(1:53 min)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This</a:t>
            </a:r>
            <a:r>
              <a:rPr lang="en-US" sz="1200" baseline="0" dirty="0" smtClean="0"/>
              <a:t> episode is from the American television series </a:t>
            </a:r>
            <a:r>
              <a:rPr lang="en-US" sz="1200" b="1" baseline="0" dirty="0" smtClean="0"/>
              <a:t>The X-Files </a:t>
            </a:r>
            <a:r>
              <a:rPr lang="en-US" sz="1200" baseline="0" dirty="0" smtClean="0"/>
              <a:t>and is about t</a:t>
            </a:r>
            <a:r>
              <a:rPr lang="en-US" sz="1200" dirty="0" smtClean="0"/>
              <a:t>he disappearances of a Boy Scout leader and a biologist within weeks of each other. The</a:t>
            </a:r>
            <a:r>
              <a:rPr lang="en-US" sz="1200" baseline="0" dirty="0" smtClean="0"/>
              <a:t> fact of these missing people</a:t>
            </a:r>
            <a:r>
              <a:rPr lang="en-US" sz="1200" dirty="0" smtClean="0"/>
              <a:t> drew police officer </a:t>
            </a:r>
            <a:r>
              <a:rPr lang="en-US" sz="1200" dirty="0" err="1" smtClean="0"/>
              <a:t>Mulder's</a:t>
            </a:r>
            <a:r>
              <a:rPr lang="en-US" sz="1200" dirty="0" smtClean="0"/>
              <a:t> attention to </a:t>
            </a:r>
            <a:r>
              <a:rPr lang="en-US" sz="1200" dirty="0" err="1" smtClean="0"/>
              <a:t>Heuvelman's</a:t>
            </a:r>
            <a:r>
              <a:rPr lang="en-US" sz="1200" dirty="0" smtClean="0"/>
              <a:t> Lake in Georgia. Resident officials believed the case to be a joke, but </a:t>
            </a:r>
            <a:r>
              <a:rPr lang="en-US" sz="1200" dirty="0" err="1" smtClean="0"/>
              <a:t>Mulder</a:t>
            </a:r>
            <a:r>
              <a:rPr lang="en-US" sz="1200" dirty="0" smtClean="0"/>
              <a:t> hoped to find proof of the lake's long-rumored prehistoric monster, "Big Blue".                    </a:t>
            </a:r>
          </a:p>
          <a:p>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NEDELINA: </a:t>
            </a:r>
            <a:endParaRPr lang="en-US" dirty="0" smtClean="0"/>
          </a:p>
          <a:p>
            <a:r>
              <a:rPr lang="en-US" dirty="0" smtClean="0"/>
              <a:t>Just</a:t>
            </a:r>
            <a:r>
              <a:rPr lang="en-US" baseline="0" dirty="0" smtClean="0"/>
              <a:t> sit back and relax while watching this short video which will list some disabilities that we consider hidden. </a:t>
            </a:r>
          </a:p>
          <a:p>
            <a:r>
              <a:rPr lang="en-US" baseline="0" dirty="0" smtClean="0"/>
              <a:t>(2:33 min video)</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AIMEE:</a:t>
            </a:r>
          </a:p>
          <a:p>
            <a:r>
              <a:rPr lang="en-US" dirty="0" smtClean="0"/>
              <a:t>	Here is an excerpt from the movie but let me try and play it as a video (use </a:t>
            </a:r>
            <a:r>
              <a:rPr lang="en-US" dirty="0" err="1" smtClean="0"/>
              <a:t>Alt+Tab</a:t>
            </a:r>
            <a:r>
              <a:rPr lang="en-US" dirty="0" smtClean="0"/>
              <a:t> to switch</a:t>
            </a:r>
            <a:r>
              <a:rPr lang="en-US" baseline="0" dirty="0" smtClean="0"/>
              <a:t> to the file).</a:t>
            </a:r>
          </a:p>
          <a:p>
            <a:r>
              <a:rPr lang="en-US" baseline="0" dirty="0" smtClean="0"/>
              <a:t>	</a:t>
            </a:r>
            <a:r>
              <a:rPr lang="en-US" dirty="0" smtClean="0"/>
              <a:t>In this episode, Scully discussed</a:t>
            </a:r>
            <a:r>
              <a:rPr lang="en-US" baseline="0" dirty="0" smtClean="0"/>
              <a:t> the Captain Ahab who has only one leg in the novel Moby-Dick. Have anyone read this novel? Y</a:t>
            </a:r>
            <a:r>
              <a:rPr lang="en-US" dirty="0" smtClean="0"/>
              <a:t>ou just heard Agent </a:t>
            </a:r>
            <a:r>
              <a:rPr lang="en-US" dirty="0" err="1" smtClean="0"/>
              <a:t>Mulder</a:t>
            </a:r>
            <a:r>
              <a:rPr lang="en-US" baseline="0" dirty="0" smtClean="0"/>
              <a:t> who tells Scully he always wished he had a physical disability.</a:t>
            </a:r>
            <a:r>
              <a:rPr lang="en-US" dirty="0" smtClean="0"/>
              <a:t>  </a:t>
            </a:r>
            <a:r>
              <a:rPr lang="en-US" b="1" dirty="0" smtClean="0"/>
              <a:t>What do you think of his reasoning?</a:t>
            </a:r>
            <a:r>
              <a:rPr lang="en-US" b="1" baseline="0" dirty="0" smtClean="0"/>
              <a:t> How do you feel when hearing his words</a:t>
            </a:r>
            <a:r>
              <a:rPr lang="en-US" b="1" baseline="0" dirty="0" smtClean="0"/>
              <a:t>?</a:t>
            </a:r>
          </a:p>
          <a:p>
            <a:r>
              <a:rPr lang="en-US" b="1" baseline="0" dirty="0" smtClean="0"/>
              <a:t>	</a:t>
            </a:r>
          </a:p>
          <a:p>
            <a:r>
              <a:rPr lang="en-US" b="1" baseline="0" dirty="0" smtClean="0"/>
              <a:t>	</a:t>
            </a:r>
            <a:r>
              <a:rPr lang="en-US" b="0" baseline="0" dirty="0" smtClean="0"/>
              <a:t>Discussion: 5 min.</a:t>
            </a:r>
            <a:endParaRPr lang="en-US" b="0" baseline="0" dirty="0" smtClean="0"/>
          </a:p>
          <a:p>
            <a:r>
              <a:rPr lang="en-US" baseline="0" dirty="0" smtClean="0"/>
              <a:t>		</a:t>
            </a:r>
            <a:endParaRPr lang="en-US" baseline="0" dirty="0" smtClean="0"/>
          </a:p>
          <a:p>
            <a:r>
              <a:rPr lang="en-US" baseline="0" dirty="0" smtClean="0"/>
              <a:t>	People </a:t>
            </a:r>
            <a:r>
              <a:rPr lang="en-US" baseline="0" dirty="0" smtClean="0"/>
              <a:t>with disabilities encounter many different forms of attitudinal barriers, as it is evident from our survey: (next slide)</a:t>
            </a:r>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AIMEE:</a:t>
            </a:r>
          </a:p>
          <a:p>
            <a:r>
              <a:rPr lang="en-US" dirty="0" smtClean="0"/>
              <a:t>Please read the quotes on your own.</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1" baseline="0" dirty="0" smtClean="0"/>
              <a:t>NEDELINA: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0" baseline="0" dirty="0" smtClean="0"/>
              <a:t>Now, how can we overcome these attitudinal barriers? The key to successfully managing this issue is to train human resources specialists and managers on how to identify and effectively manage library employees with hidden disabilities. My supervisor didn’t know about any existing policies and services on campus, she didn’t know how to communicate with me, either. We must educate ourselves, learn how to advocate and teach others to do the same.</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smtClean="0"/>
              <a:t>Learn more about hidden disabilities</a:t>
            </a:r>
            <a:r>
              <a:rPr lang="en-US" dirty="0" smtClean="0"/>
              <a:t>.</a:t>
            </a:r>
            <a:r>
              <a:rPr lang="en-US" baseline="0" dirty="0" smtClean="0"/>
              <a:t> The more you know, the better advocate you will be.</a:t>
            </a:r>
            <a:endParaRPr lang="en-US" dirty="0" smtClean="0"/>
          </a:p>
          <a:p>
            <a:pPr>
              <a:buFont typeface="Arial" pitchFamily="34" charset="0"/>
              <a:buChar char="•"/>
            </a:pPr>
            <a:r>
              <a:rPr lang="en-US" b="1" dirty="0" smtClean="0"/>
              <a:t>Provide an environment conductive to self-disclosure</a:t>
            </a:r>
            <a:r>
              <a:rPr lang="en-US" dirty="0" smtClean="0"/>
              <a:t>. Listen to the person with the disability. Do not make assumptions</a:t>
            </a:r>
            <a:r>
              <a:rPr lang="en-US" baseline="0" dirty="0" smtClean="0"/>
              <a:t> about what that person can or cannot do. </a:t>
            </a:r>
            <a:r>
              <a:rPr lang="en-US" dirty="0" smtClean="0"/>
              <a:t>Support people in speaking up for themselves by actively listening and engaging in a</a:t>
            </a:r>
            <a:r>
              <a:rPr lang="en-US" baseline="0" dirty="0" smtClean="0"/>
              <a:t> collegial relationship. Assist people in their efforts to believe in themselves. Empower your colleagues! </a:t>
            </a:r>
            <a:endParaRPr lang="en-US" b="0" i="1"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1" dirty="0" smtClean="0"/>
              <a:t>Form a disability support group.</a:t>
            </a:r>
            <a:r>
              <a:rPr lang="en-US" b="1" baseline="0" dirty="0" smtClean="0"/>
              <a:t> </a:t>
            </a:r>
            <a:r>
              <a:rPr lang="en-US" dirty="0" smtClean="0"/>
              <a:t>Once a person has identified himself or herself as having a disability, an open and honest, confidential discussion can follow regarding the need for, and nature of, accommodations required. Ask questions that will help you provide appropriate accommodations. </a:t>
            </a:r>
          </a:p>
          <a:p>
            <a:pPr>
              <a:buFont typeface="Arial" charset="0"/>
              <a:buChar char="•"/>
            </a:pP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NEDELINA:</a:t>
            </a:r>
          </a:p>
          <a:p>
            <a:r>
              <a:rPr lang="en-US" dirty="0" smtClean="0"/>
              <a:t>We have a</a:t>
            </a:r>
            <a:r>
              <a:rPr lang="en-US" baseline="0" dirty="0" smtClean="0"/>
              <a:t> few more minutes to wrap up with this adapted version of Infinity Love video (3:30 min).</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43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NEDELINA: </a:t>
            </a:r>
            <a:endParaRPr lang="en-US" dirty="0" smtClean="0"/>
          </a:p>
          <a:p>
            <a:r>
              <a:rPr lang="en-US" dirty="0" smtClean="0"/>
              <a:t>Some people have hidden disabilities and don’t even realize they are disabled.</a:t>
            </a:r>
            <a:r>
              <a:rPr lang="en-US" baseline="0" dirty="0" smtClean="0"/>
              <a:t> Some others don’t have hidden disabilities and see the disability as a “blessing.” We will talk about this later. The purpose of this presentation is to bring into your life the hidden disabilities you might or might not have and to make you aware of the work environment in which you work and live.</a:t>
            </a:r>
          </a:p>
        </p:txBody>
      </p:sp>
      <p:sp>
        <p:nvSpPr>
          <p:cNvPr id="4" name="Slide Number Placeholder 3"/>
          <p:cNvSpPr>
            <a:spLocks noGrp="1"/>
          </p:cNvSpPr>
          <p:nvPr>
            <p:ph type="sldNum" sz="quarter" idx="10"/>
          </p:nvPr>
        </p:nvSpPr>
        <p:spPr/>
        <p:txBody>
          <a:bodyPr/>
          <a:lstStyle/>
          <a:p>
            <a:fld id="{2E115F2B-C557-4F61-9512-CCC2E5B27B2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NEDELINA: </a:t>
            </a:r>
          </a:p>
          <a:p>
            <a:r>
              <a:rPr lang="en-US" dirty="0" smtClean="0"/>
              <a:t>As a library employee behind the information or circulation desk, you,</a:t>
            </a:r>
            <a:r>
              <a:rPr lang="en-US" baseline="0" dirty="0" smtClean="0"/>
              <a:t> as an individual might have a disability. You might work with special collection related to any aspect of human health, or you might encounter a library user with a hidden disability. You might not recognize that the user has a disability.</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NEDELINA: </a:t>
            </a:r>
            <a:endParaRPr lang="en-US" dirty="0" smtClean="0"/>
          </a:p>
          <a:p>
            <a:r>
              <a:rPr lang="en-US" dirty="0" smtClean="0"/>
              <a:t>Or you might not be aware of your own issue!</a:t>
            </a:r>
            <a:r>
              <a:rPr lang="en-US" baseline="0" dirty="0" smtClean="0"/>
              <a:t> So, hidden disabilities affect every single part of our lives and we all have to be aware of their existence. Sooner or later, anyone of us will develop some kind of disability. It could be in a mild form, or it could be in a severe form. But we all have to be prepared with every single situation and be successful. Can you give more examples of hidden disabilities other than those that were shown on the video? Anyone?... 1….2…3….4….5…6….7</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NEDELINA: </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Yes, the list goes on…</a:t>
            </a:r>
          </a:p>
          <a:p>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NEDELINA: </a:t>
            </a:r>
            <a:endParaRPr lang="en-US" dirty="0" smtClean="0"/>
          </a:p>
          <a:p>
            <a:r>
              <a:rPr lang="en-US" dirty="0" smtClean="0"/>
              <a:t>…and more.</a:t>
            </a:r>
            <a:endParaRPr lang="en-US" dirty="0"/>
          </a:p>
        </p:txBody>
      </p:sp>
      <p:sp>
        <p:nvSpPr>
          <p:cNvPr id="4" name="Slide Number Placeholder 3"/>
          <p:cNvSpPr>
            <a:spLocks noGrp="1"/>
          </p:cNvSpPr>
          <p:nvPr>
            <p:ph type="sldNum" sz="quarter" idx="10"/>
          </p:nvPr>
        </p:nvSpPr>
        <p:spPr/>
        <p:txBody>
          <a:bodyPr/>
          <a:lstStyle/>
          <a:p>
            <a:fld id="{2E115F2B-C557-4F61-9512-CCC2E5B27B2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/4/2010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A7CCD-36D6-4326-9776-24C5EF505C3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/4/2010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A7CCD-36D6-4326-9776-24C5EF505C3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/4/2010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A7CCD-36D6-4326-9776-24C5EF505C3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/4/2010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A7CCD-36D6-4326-9776-24C5EF505C3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/4/2010</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A7CCD-36D6-4326-9776-24C5EF505C3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/4/2010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A7CCD-36D6-4326-9776-24C5EF505C3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/4/2010</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8A7CCD-36D6-4326-9776-24C5EF505C3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/4/2010</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8A7CCD-36D6-4326-9776-24C5EF505C3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/4/2010</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8A7CCD-36D6-4326-9776-24C5EF505C3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/4/2010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A7CCD-36D6-4326-9776-24C5EF505C3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/4/2010</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A7CCD-36D6-4326-9776-24C5EF505C3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/4/2010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8A7CCD-36D6-4326-9776-24C5EF505C3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www.youtube.com/watch?v=lXJgDigUWaA"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Microsoft_Office_Excel_Worksheet1.xls"/><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image" Target="../media/image15.jpeg"/><Relationship Id="rId4" Type="http://schemas.openxmlformats.org/officeDocument/2006/relationships/oleObject" Target="../embeddings/Microsoft_Office_Excel_Worksheet2.xls"/></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5.jpeg"/><Relationship Id="rId5" Type="http://schemas.openxmlformats.org/officeDocument/2006/relationships/oleObject" Target="../embeddings/Microsoft_Office_Excel_Worksheet4.xls"/><Relationship Id="rId4" Type="http://schemas.openxmlformats.org/officeDocument/2006/relationships/oleObject" Target="../embeddings/Microsoft_Office_Excel_Worksheet3.xls"/></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1.jpeg"/><Relationship Id="rId4" Type="http://schemas.openxmlformats.org/officeDocument/2006/relationships/hyperlink" Target="file:///F:\Hidden%20disabilities\Final%20files\X-Files.MOV"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video" Target="file:///Z:\My%20Documents\Projects\Disabilities%20(hidden)\2010\Diversity%20in%20Libraries%20Conference\Final%20files\InfinityLoveAdaptedFINAL.wmv" TargetMode="External"/><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Flowchart: Decision 8"/>
          <p:cNvSpPr/>
          <p:nvPr/>
        </p:nvSpPr>
        <p:spPr>
          <a:xfrm>
            <a:off x="1524000" y="5410200"/>
            <a:ext cx="6096000" cy="838200"/>
          </a:xfrm>
          <a:prstGeom prst="flowChartDecision">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Alternate Process 7"/>
          <p:cNvSpPr/>
          <p:nvPr/>
        </p:nvSpPr>
        <p:spPr>
          <a:xfrm>
            <a:off x="609600" y="838200"/>
            <a:ext cx="8077200" cy="2438400"/>
          </a:xfrm>
          <a:prstGeom prst="flowChartAlternateProcess">
            <a:avLst/>
          </a:prstGeom>
          <a:solidFill>
            <a:schemeClr val="accent4">
              <a:lumMod val="60000"/>
              <a:lumOff val="40000"/>
            </a:schemeClr>
          </a:solidFill>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685800"/>
            <a:ext cx="7772400" cy="2609850"/>
          </a:xfrm>
        </p:spPr>
        <p:txBody>
          <a:bodyPr>
            <a:normAutofit/>
          </a:bodyPr>
          <a:lstStyle/>
          <a:p>
            <a:r>
              <a:rPr lang="en-US" dirty="0"/>
              <a:t>What’s </a:t>
            </a:r>
            <a:r>
              <a:rPr lang="en-US" dirty="0" smtClean="0"/>
              <a:t>Wrong </a:t>
            </a:r>
            <a:r>
              <a:rPr lang="en-US" dirty="0"/>
              <a:t>with </a:t>
            </a:r>
            <a:r>
              <a:rPr lang="en-US" dirty="0" smtClean="0"/>
              <a:t>You</a:t>
            </a:r>
            <a:r>
              <a:rPr lang="en-US" dirty="0"/>
              <a:t>?</a:t>
            </a:r>
            <a:br>
              <a:rPr lang="en-US" dirty="0"/>
            </a:br>
            <a:r>
              <a:rPr lang="en-US" dirty="0"/>
              <a:t>Hidden Disabilities and Diversity in the Library Workplace</a:t>
            </a:r>
          </a:p>
        </p:txBody>
      </p:sp>
      <p:sp>
        <p:nvSpPr>
          <p:cNvPr id="3" name="Subtitle 2"/>
          <p:cNvSpPr>
            <a:spLocks noGrp="1"/>
          </p:cNvSpPr>
          <p:nvPr>
            <p:ph type="subTitle" idx="1"/>
          </p:nvPr>
        </p:nvSpPr>
        <p:spPr>
          <a:xfrm>
            <a:off x="1143000" y="5562600"/>
            <a:ext cx="6934200" cy="685800"/>
          </a:xfrm>
        </p:spPr>
        <p:txBody>
          <a:bodyPr>
            <a:normAutofit fontScale="40000" lnSpcReduction="20000"/>
          </a:bodyPr>
          <a:lstStyle/>
          <a:p>
            <a:r>
              <a:rPr lang="en-US" dirty="0">
                <a:solidFill>
                  <a:schemeClr val="tx1"/>
                </a:solidFill>
              </a:rPr>
              <a:t>National Diversity in Libraries Conference: </a:t>
            </a:r>
          </a:p>
          <a:p>
            <a:r>
              <a:rPr lang="en-US" dirty="0">
                <a:solidFill>
                  <a:schemeClr val="tx1"/>
                </a:solidFill>
              </a:rPr>
              <a:t>From Groundwork to Action</a:t>
            </a:r>
          </a:p>
          <a:p>
            <a:r>
              <a:rPr lang="en-US" dirty="0">
                <a:solidFill>
                  <a:schemeClr val="tx1"/>
                </a:solidFill>
              </a:rPr>
              <a:t>July 14-16, </a:t>
            </a:r>
            <a:r>
              <a:rPr lang="en-US" dirty="0" smtClean="0">
                <a:solidFill>
                  <a:schemeClr val="tx1"/>
                </a:solidFill>
              </a:rPr>
              <a:t>2010</a:t>
            </a:r>
            <a:endParaRPr lang="en-US" dirty="0">
              <a:solidFill>
                <a:schemeClr val="tx1"/>
              </a:solidFill>
            </a:endParaRPr>
          </a:p>
        </p:txBody>
      </p:sp>
      <p:sp>
        <p:nvSpPr>
          <p:cNvPr id="4" name="TextBox 3"/>
          <p:cNvSpPr txBox="1"/>
          <p:nvPr/>
        </p:nvSpPr>
        <p:spPr>
          <a:xfrm>
            <a:off x="1143000" y="3810000"/>
            <a:ext cx="7010400" cy="1231106"/>
          </a:xfrm>
          <a:prstGeom prst="rect">
            <a:avLst/>
          </a:prstGeom>
          <a:noFill/>
        </p:spPr>
        <p:txBody>
          <a:bodyPr wrap="square" rtlCol="0">
            <a:spAutoFit/>
          </a:bodyPr>
          <a:lstStyle/>
          <a:p>
            <a:pPr algn="ctr"/>
            <a:r>
              <a:rPr lang="en-US" sz="2400" dirty="0">
                <a:latin typeface="Aharoni" pitchFamily="2" charset="-79"/>
                <a:cs typeface="Aharoni" pitchFamily="2" charset="-79"/>
              </a:rPr>
              <a:t>Nedelina </a:t>
            </a:r>
            <a:r>
              <a:rPr lang="en-US" sz="2400" dirty="0" smtClean="0">
                <a:latin typeface="Aharoni" pitchFamily="2" charset="-79"/>
                <a:cs typeface="Aharoni" pitchFamily="2" charset="-79"/>
              </a:rPr>
              <a:t>Tchangalova, </a:t>
            </a:r>
            <a:r>
              <a:rPr lang="en-US" dirty="0" smtClean="0">
                <a:cs typeface="Aharoni" pitchFamily="2" charset="-79"/>
              </a:rPr>
              <a:t>nedelina@umd.edu</a:t>
            </a:r>
          </a:p>
          <a:p>
            <a:pPr algn="ctr"/>
            <a:r>
              <a:rPr lang="en-US" sz="2400" dirty="0" smtClean="0">
                <a:latin typeface="Aharoni" pitchFamily="2" charset="-79"/>
                <a:cs typeface="Aharoni" pitchFamily="2" charset="-79"/>
              </a:rPr>
              <a:t>Aimee Babcock-Ellis, </a:t>
            </a:r>
            <a:r>
              <a:rPr lang="en-US" dirty="0" smtClean="0">
                <a:cs typeface="Aharoni" pitchFamily="2" charset="-79"/>
              </a:rPr>
              <a:t>aimeebe@gmail.com</a:t>
            </a:r>
          </a:p>
          <a:p>
            <a:pPr algn="ctr"/>
            <a:endParaRPr lang="en-US" sz="800" dirty="0" smtClean="0">
              <a:latin typeface="Aharoni" pitchFamily="2" charset="-79"/>
              <a:cs typeface="Aharoni" pitchFamily="2" charset="-79"/>
            </a:endParaRPr>
          </a:p>
          <a:p>
            <a:pPr algn="ctr"/>
            <a:r>
              <a:rPr lang="en-US" i="1" dirty="0" smtClean="0"/>
              <a:t>University of Maryland Libraries </a:t>
            </a:r>
            <a:endParaRPr lang="en-US"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257955"/>
            <a:ext cx="4038600" cy="5447645"/>
          </a:xfrm>
          <a:prstGeom prst="rect">
            <a:avLst/>
          </a:prstGeom>
        </p:spPr>
        <p:txBody>
          <a:bodyPr wrap="square">
            <a:spAutoFit/>
          </a:bodyPr>
          <a:lstStyle/>
          <a:p>
            <a:pPr marL="457200" lvl="0" indent="-457200">
              <a:buFont typeface="+mj-lt"/>
              <a:buAutoNum type="arabicPeriod" startAt="61"/>
            </a:pPr>
            <a:r>
              <a:rPr lang="en-US" sz="2400" dirty="0" smtClean="0"/>
              <a:t>Hypertension</a:t>
            </a:r>
          </a:p>
          <a:p>
            <a:pPr marL="457200" lvl="0" indent="-457200">
              <a:buFont typeface="+mj-lt"/>
              <a:buAutoNum type="arabicPeriod" startAt="61"/>
            </a:pPr>
            <a:r>
              <a:rPr lang="en-US" sz="2400" dirty="0" smtClean="0"/>
              <a:t>Hypoglycemia</a:t>
            </a:r>
          </a:p>
          <a:p>
            <a:pPr marL="457200" lvl="0" indent="-457200">
              <a:buFont typeface="+mj-lt"/>
              <a:buAutoNum type="arabicPeriod" startAt="61"/>
            </a:pPr>
            <a:r>
              <a:rPr lang="en-US" sz="2000" dirty="0" smtClean="0"/>
              <a:t>Inflammatory Bowel Disease</a:t>
            </a:r>
          </a:p>
          <a:p>
            <a:pPr marL="457200" lvl="0" indent="-457200">
              <a:buFont typeface="+mj-lt"/>
              <a:buAutoNum type="arabicPeriod" startAt="61"/>
            </a:pPr>
            <a:r>
              <a:rPr lang="en-US" sz="2400" dirty="0" smtClean="0"/>
              <a:t>Interstitial Cystitis</a:t>
            </a:r>
          </a:p>
          <a:p>
            <a:pPr marL="457200" lvl="0" indent="-457200">
              <a:buFont typeface="+mj-lt"/>
              <a:buAutoNum type="arabicPeriod" startAt="61"/>
            </a:pPr>
            <a:r>
              <a:rPr lang="en-US" sz="2400" dirty="0" smtClean="0"/>
              <a:t>Irritable Bowel Syndrome</a:t>
            </a:r>
          </a:p>
          <a:p>
            <a:pPr marL="457200" lvl="0" indent="-457200">
              <a:buFont typeface="+mj-lt"/>
              <a:buAutoNum type="arabicPeriod" startAt="61"/>
            </a:pPr>
            <a:r>
              <a:rPr lang="en-US" sz="2400" dirty="0" smtClean="0"/>
              <a:t>Kidney Failure</a:t>
            </a:r>
          </a:p>
          <a:p>
            <a:pPr marL="457200" lvl="0" indent="-457200">
              <a:buFont typeface="+mj-lt"/>
              <a:buAutoNum type="arabicPeriod" startAt="61"/>
            </a:pPr>
            <a:r>
              <a:rPr lang="en-US" sz="1600" dirty="0" err="1" smtClean="0"/>
              <a:t>Klippel-Trenaunay</a:t>
            </a:r>
            <a:r>
              <a:rPr lang="en-US" sz="1600" dirty="0" smtClean="0"/>
              <a:t> Webber Syndrome </a:t>
            </a:r>
          </a:p>
          <a:p>
            <a:pPr marL="457200" lvl="0" indent="-457200">
              <a:buFont typeface="+mj-lt"/>
              <a:buAutoNum type="arabicPeriod" startAt="61"/>
            </a:pPr>
            <a:r>
              <a:rPr lang="en-US" sz="2400" dirty="0" smtClean="0"/>
              <a:t>Lactose Intolerance</a:t>
            </a:r>
          </a:p>
          <a:p>
            <a:pPr marL="457200" lvl="0" indent="-457200">
              <a:buFont typeface="+mj-lt"/>
              <a:buAutoNum type="arabicPeriod" startAt="61"/>
            </a:pPr>
            <a:r>
              <a:rPr lang="en-US" sz="2400" dirty="0" smtClean="0"/>
              <a:t>Learning Disabilities</a:t>
            </a:r>
          </a:p>
          <a:p>
            <a:pPr marL="457200" lvl="0" indent="-457200">
              <a:buFont typeface="+mj-lt"/>
              <a:buAutoNum type="arabicPeriod" startAt="61"/>
            </a:pPr>
            <a:r>
              <a:rPr lang="en-US" sz="2400" dirty="0" smtClean="0"/>
              <a:t>Lung Disease</a:t>
            </a:r>
          </a:p>
          <a:p>
            <a:pPr marL="457200" lvl="0" indent="-457200">
              <a:buFont typeface="+mj-lt"/>
              <a:buAutoNum type="arabicPeriod" startAt="61"/>
            </a:pPr>
            <a:r>
              <a:rPr lang="en-US" sz="2400" dirty="0" smtClean="0"/>
              <a:t>Lupus</a:t>
            </a:r>
          </a:p>
          <a:p>
            <a:pPr marL="457200" lvl="0" indent="-457200">
              <a:buFont typeface="+mj-lt"/>
              <a:buAutoNum type="arabicPeriod" startAt="61"/>
            </a:pPr>
            <a:r>
              <a:rPr lang="en-US" sz="2400" dirty="0" smtClean="0"/>
              <a:t>Lyme Disease</a:t>
            </a:r>
          </a:p>
          <a:p>
            <a:pPr marL="457200" lvl="0" indent="-457200">
              <a:buFont typeface="+mj-lt"/>
              <a:buAutoNum type="arabicPeriod" startAt="61"/>
            </a:pPr>
            <a:r>
              <a:rPr lang="en-US" sz="2400" dirty="0" smtClean="0"/>
              <a:t>Mental Retardation</a:t>
            </a:r>
          </a:p>
          <a:p>
            <a:pPr marL="457200" lvl="0" indent="-457200">
              <a:buFont typeface="+mj-lt"/>
              <a:buAutoNum type="arabicPeriod" startAt="61"/>
            </a:pPr>
            <a:r>
              <a:rPr lang="en-US" sz="2400" dirty="0" smtClean="0"/>
              <a:t>Metabolic Syndrome</a:t>
            </a:r>
          </a:p>
          <a:p>
            <a:pPr marL="457200" lvl="0" indent="-457200">
              <a:buFont typeface="+mj-lt"/>
              <a:buAutoNum type="arabicPeriod" startAt="61"/>
            </a:pPr>
            <a:r>
              <a:rPr lang="en-US" sz="2400" dirty="0" smtClean="0"/>
              <a:t>Migraine</a:t>
            </a:r>
            <a:endParaRPr lang="en-US" sz="2400" dirty="0"/>
          </a:p>
        </p:txBody>
      </p:sp>
      <p:sp>
        <p:nvSpPr>
          <p:cNvPr id="3" name="Rectangle 2"/>
          <p:cNvSpPr/>
          <p:nvPr/>
        </p:nvSpPr>
        <p:spPr>
          <a:xfrm>
            <a:off x="4343400" y="1149489"/>
            <a:ext cx="4572000" cy="5632311"/>
          </a:xfrm>
          <a:prstGeom prst="rect">
            <a:avLst/>
          </a:prstGeom>
        </p:spPr>
        <p:txBody>
          <a:bodyPr>
            <a:spAutoFit/>
          </a:bodyPr>
          <a:lstStyle/>
          <a:p>
            <a:pPr marL="457200" lvl="0" indent="-457200">
              <a:buFont typeface="+mj-lt"/>
              <a:buAutoNum type="arabicPeriod" startAt="76"/>
            </a:pPr>
            <a:r>
              <a:rPr lang="en-US" sz="2400" dirty="0" smtClean="0"/>
              <a:t>Multiple Chemical Sensitivity</a:t>
            </a:r>
          </a:p>
          <a:p>
            <a:pPr marL="457200" lvl="0" indent="-457200">
              <a:buFont typeface="+mj-lt"/>
              <a:buAutoNum type="arabicPeriod" startAt="76"/>
            </a:pPr>
            <a:r>
              <a:rPr lang="en-US" sz="2400" dirty="0" smtClean="0"/>
              <a:t>Multiple Sclerosis</a:t>
            </a:r>
          </a:p>
          <a:p>
            <a:pPr marL="457200" lvl="0" indent="-457200">
              <a:buFont typeface="+mj-lt"/>
              <a:buAutoNum type="arabicPeriod" startAt="76"/>
            </a:pPr>
            <a:r>
              <a:rPr lang="en-US" sz="2400" dirty="0" smtClean="0"/>
              <a:t>Obsessive-Compulsive Disorder</a:t>
            </a:r>
          </a:p>
          <a:p>
            <a:pPr marL="457200" lvl="0" indent="-457200">
              <a:buFont typeface="+mj-lt"/>
              <a:buAutoNum type="arabicPeriod" startAt="76"/>
            </a:pPr>
            <a:r>
              <a:rPr lang="en-US" sz="2400" dirty="0" smtClean="0"/>
              <a:t>Panic Disorder</a:t>
            </a:r>
          </a:p>
          <a:p>
            <a:pPr marL="457200" lvl="0" indent="-457200">
              <a:buFont typeface="+mj-lt"/>
              <a:buAutoNum type="arabicPeriod" startAt="76"/>
            </a:pPr>
            <a:r>
              <a:rPr lang="en-US" sz="2400" dirty="0" smtClean="0"/>
              <a:t>Paranoid</a:t>
            </a:r>
          </a:p>
          <a:p>
            <a:pPr marL="457200" lvl="0" indent="-457200">
              <a:buFont typeface="+mj-lt"/>
              <a:buAutoNum type="arabicPeriod" startAt="76"/>
            </a:pPr>
            <a:r>
              <a:rPr lang="en-US" sz="2400" dirty="0" smtClean="0"/>
              <a:t>Paraplegia</a:t>
            </a:r>
          </a:p>
          <a:p>
            <a:pPr marL="457200" lvl="0" indent="-457200">
              <a:buFont typeface="+mj-lt"/>
              <a:buAutoNum type="arabicPeriod" startAt="76"/>
            </a:pPr>
            <a:r>
              <a:rPr lang="en-US" sz="2400" dirty="0" err="1" smtClean="0"/>
              <a:t>Prader</a:t>
            </a:r>
            <a:r>
              <a:rPr lang="en-US" sz="2400" dirty="0" smtClean="0"/>
              <a:t> </a:t>
            </a:r>
            <a:r>
              <a:rPr lang="en-US" sz="2400" dirty="0" err="1" smtClean="0"/>
              <a:t>Willi</a:t>
            </a:r>
            <a:endParaRPr lang="en-US" sz="2400" dirty="0" smtClean="0"/>
          </a:p>
          <a:p>
            <a:pPr marL="457200" lvl="0" indent="-457200">
              <a:buFont typeface="+mj-lt"/>
              <a:buAutoNum type="arabicPeriod" startAt="76"/>
            </a:pPr>
            <a:r>
              <a:rPr lang="en-US" sz="2400" dirty="0" smtClean="0"/>
              <a:t>Personality Disorders</a:t>
            </a:r>
          </a:p>
          <a:p>
            <a:pPr marL="457200" lvl="0" indent="-457200">
              <a:buFont typeface="+mj-lt"/>
              <a:buAutoNum type="arabicPeriod" startAt="76"/>
            </a:pPr>
            <a:r>
              <a:rPr lang="en-US" sz="2400" dirty="0" smtClean="0"/>
              <a:t>Phobias </a:t>
            </a:r>
            <a:r>
              <a:rPr lang="en-US" dirty="0" smtClean="0"/>
              <a:t>(heights, water, dark, etc.) </a:t>
            </a:r>
          </a:p>
          <a:p>
            <a:pPr marL="457200" lvl="0" indent="-457200">
              <a:buFont typeface="+mj-lt"/>
              <a:buAutoNum type="arabicPeriod" startAt="76"/>
            </a:pPr>
            <a:r>
              <a:rPr lang="en-US" sz="2400" dirty="0" smtClean="0"/>
              <a:t>Post-Traumatic Stress Disorder</a:t>
            </a:r>
          </a:p>
          <a:p>
            <a:pPr marL="457200" lvl="0" indent="-457200">
              <a:buFont typeface="+mj-lt"/>
              <a:buAutoNum type="arabicPeriod" startAt="76"/>
            </a:pPr>
            <a:r>
              <a:rPr lang="en-US" sz="2400" dirty="0" smtClean="0"/>
              <a:t>Primary Immunodeficiency</a:t>
            </a:r>
          </a:p>
          <a:p>
            <a:pPr marL="457200" lvl="0" indent="-457200">
              <a:buFont typeface="+mj-lt"/>
              <a:buAutoNum type="arabicPeriod" startAt="76"/>
            </a:pPr>
            <a:r>
              <a:rPr lang="en-US" sz="2400" dirty="0" smtClean="0"/>
              <a:t>Psychiatric Disabilities</a:t>
            </a:r>
          </a:p>
          <a:p>
            <a:pPr marL="457200" lvl="0" indent="-457200">
              <a:buFont typeface="+mj-lt"/>
              <a:buAutoNum type="arabicPeriod" startAt="76"/>
            </a:pPr>
            <a:r>
              <a:rPr lang="en-US" sz="2400" dirty="0" smtClean="0"/>
              <a:t>Quadriplegia</a:t>
            </a:r>
          </a:p>
          <a:p>
            <a:pPr marL="457200" lvl="0" indent="-457200">
              <a:buFont typeface="+mj-lt"/>
              <a:buAutoNum type="arabicPeriod" startAt="76"/>
            </a:pPr>
            <a:r>
              <a:rPr lang="en-US" sz="2400" dirty="0" smtClean="0"/>
              <a:t>Reflex Sympathetic Dystrophy</a:t>
            </a:r>
          </a:p>
          <a:p>
            <a:pPr marL="457200" lvl="0" indent="-457200">
              <a:buFont typeface="+mj-lt"/>
              <a:buAutoNum type="arabicPeriod" startAt="76"/>
            </a:pPr>
            <a:r>
              <a:rPr lang="en-US" sz="2400" dirty="0" smtClean="0"/>
              <a:t>Renal failure</a:t>
            </a:r>
            <a:endParaRPr lang="en-US" sz="2400" dirty="0"/>
          </a:p>
        </p:txBody>
      </p:sp>
      <p:sp>
        <p:nvSpPr>
          <p:cNvPr id="4" name="Text Placeholder 5"/>
          <p:cNvSpPr txBox="1">
            <a:spLocks/>
          </p:cNvSpPr>
          <p:nvPr/>
        </p:nvSpPr>
        <p:spPr>
          <a:xfrm>
            <a:off x="1371600" y="304800"/>
            <a:ext cx="6477000" cy="639762"/>
          </a:xfrm>
          <a:prstGeom prst="rect">
            <a:avLst/>
          </a:prstGeom>
        </p:spPr>
        <p:txBody>
          <a:bodyPr>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lang="en-US" sz="3200" b="1" dirty="0" smtClean="0">
                <a:solidFill>
                  <a:srgbClr val="C00000"/>
                </a:solidFill>
              </a:rPr>
              <a:t>…a</a:t>
            </a:r>
            <a:r>
              <a:rPr kumimoji="0" lang="en-US" sz="3200" b="1" i="0" u="none" strike="noStrike" kern="1200" cap="none" spc="0" normalizeH="0" baseline="0" noProof="0" dirty="0" err="1" smtClean="0">
                <a:ln>
                  <a:noFill/>
                </a:ln>
                <a:solidFill>
                  <a:srgbClr val="C00000"/>
                </a:solidFill>
                <a:effectLst/>
                <a:uLnTx/>
                <a:uFillTx/>
                <a:latin typeface="+mn-lt"/>
                <a:ea typeface="+mn-ea"/>
                <a:cs typeface="+mn-cs"/>
              </a:rPr>
              <a:t>nd</a:t>
            </a:r>
            <a:r>
              <a:rPr kumimoji="0" lang="en-US" sz="3200" b="1" i="0" u="none" strike="noStrike" kern="1200" cap="none" spc="0" normalizeH="0" baseline="0" noProof="0" dirty="0" smtClean="0">
                <a:ln>
                  <a:noFill/>
                </a:ln>
                <a:solidFill>
                  <a:srgbClr val="C00000"/>
                </a:solidFill>
                <a:effectLst/>
                <a:uLnTx/>
                <a:uFillTx/>
                <a:latin typeface="+mn-lt"/>
                <a:ea typeface="+mn-ea"/>
                <a:cs typeface="+mn-cs"/>
              </a:rPr>
              <a:t> even more</a:t>
            </a:r>
            <a:endParaRPr kumimoji="0" lang="en-US" sz="3200" b="1" i="0" u="none" strike="noStrike" kern="1200" cap="none" spc="0" normalizeH="0" baseline="0" noProof="0" dirty="0">
              <a:ln>
                <a:noFill/>
              </a:ln>
              <a:solidFill>
                <a:srgbClr val="C0000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up)">
                                      <p:cBhvr>
                                        <p:cTn id="7" dur="500"/>
                                        <p:tgtEl>
                                          <p:spTgt spid="2">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wipe(up)">
                                      <p:cBhvr>
                                        <p:cTn id="11" dur="500"/>
                                        <p:tgtEl>
                                          <p:spTgt spid="2">
                                            <p:txEl>
                                              <p:pRg st="1" end="1"/>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up)">
                                      <p:cBhvr>
                                        <p:cTn id="15" dur="500"/>
                                        <p:tgtEl>
                                          <p:spTgt spid="2">
                                            <p:txEl>
                                              <p:pRg st="2" end="2"/>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up)">
                                      <p:cBhvr>
                                        <p:cTn id="19" dur="500"/>
                                        <p:tgtEl>
                                          <p:spTgt spid="2">
                                            <p:txEl>
                                              <p:pRg st="3" end="3"/>
                                            </p:tx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wipe(up)">
                                      <p:cBhvr>
                                        <p:cTn id="23" dur="500"/>
                                        <p:tgtEl>
                                          <p:spTgt spid="2">
                                            <p:txEl>
                                              <p:pRg st="4" end="4"/>
                                            </p:tx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up)">
                                      <p:cBhvr>
                                        <p:cTn id="27" dur="500"/>
                                        <p:tgtEl>
                                          <p:spTgt spid="2">
                                            <p:txEl>
                                              <p:pRg st="5" end="5"/>
                                            </p:tx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wipe(up)">
                                      <p:cBhvr>
                                        <p:cTn id="31" dur="500"/>
                                        <p:tgtEl>
                                          <p:spTgt spid="2">
                                            <p:txEl>
                                              <p:pRg st="6" end="6"/>
                                            </p:txEl>
                                          </p:spTgt>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wipe(up)">
                                      <p:cBhvr>
                                        <p:cTn id="35" dur="500"/>
                                        <p:tgtEl>
                                          <p:spTgt spid="2">
                                            <p:txEl>
                                              <p:pRg st="7" end="7"/>
                                            </p:txEl>
                                          </p:spTgt>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wipe(up)">
                                      <p:cBhvr>
                                        <p:cTn id="39" dur="500"/>
                                        <p:tgtEl>
                                          <p:spTgt spid="2">
                                            <p:txEl>
                                              <p:pRg st="8" end="8"/>
                                            </p:txEl>
                                          </p:spTgt>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animEffect transition="in" filter="wipe(up)">
                                      <p:cBhvr>
                                        <p:cTn id="43" dur="500"/>
                                        <p:tgtEl>
                                          <p:spTgt spid="2">
                                            <p:txEl>
                                              <p:pRg st="9" end="9"/>
                                            </p:txEl>
                                          </p:spTgt>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animEffect transition="in" filter="wipe(up)">
                                      <p:cBhvr>
                                        <p:cTn id="47" dur="500"/>
                                        <p:tgtEl>
                                          <p:spTgt spid="2">
                                            <p:txEl>
                                              <p:pRg st="10" end="10"/>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
                                            <p:txEl>
                                              <p:pRg st="11" end="11"/>
                                            </p:txEl>
                                          </p:spTgt>
                                        </p:tgtEl>
                                        <p:attrNameLst>
                                          <p:attrName>style.visibility</p:attrName>
                                        </p:attrNameLst>
                                      </p:cBhvr>
                                      <p:to>
                                        <p:strVal val="visible"/>
                                      </p:to>
                                    </p:set>
                                    <p:animEffect transition="in" filter="wipe(up)">
                                      <p:cBhvr>
                                        <p:cTn id="51" dur="500"/>
                                        <p:tgtEl>
                                          <p:spTgt spid="2">
                                            <p:txEl>
                                              <p:pRg st="11" end="11"/>
                                            </p:txEl>
                                          </p:spTgt>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2">
                                            <p:txEl>
                                              <p:pRg st="12" end="12"/>
                                            </p:txEl>
                                          </p:spTgt>
                                        </p:tgtEl>
                                        <p:attrNameLst>
                                          <p:attrName>style.visibility</p:attrName>
                                        </p:attrNameLst>
                                      </p:cBhvr>
                                      <p:to>
                                        <p:strVal val="visible"/>
                                      </p:to>
                                    </p:set>
                                    <p:animEffect transition="in" filter="wipe(up)">
                                      <p:cBhvr>
                                        <p:cTn id="55" dur="500"/>
                                        <p:tgtEl>
                                          <p:spTgt spid="2">
                                            <p:txEl>
                                              <p:pRg st="12" end="12"/>
                                            </p:txEl>
                                          </p:spTgt>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
                                            <p:txEl>
                                              <p:pRg st="13" end="13"/>
                                            </p:txEl>
                                          </p:spTgt>
                                        </p:tgtEl>
                                        <p:attrNameLst>
                                          <p:attrName>style.visibility</p:attrName>
                                        </p:attrNameLst>
                                      </p:cBhvr>
                                      <p:to>
                                        <p:strVal val="visible"/>
                                      </p:to>
                                    </p:set>
                                    <p:animEffect transition="in" filter="wipe(up)">
                                      <p:cBhvr>
                                        <p:cTn id="59" dur="500"/>
                                        <p:tgtEl>
                                          <p:spTgt spid="2">
                                            <p:txEl>
                                              <p:pRg st="13" end="13"/>
                                            </p:txEl>
                                          </p:spTgt>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2">
                                            <p:txEl>
                                              <p:pRg st="14" end="14"/>
                                            </p:txEl>
                                          </p:spTgt>
                                        </p:tgtEl>
                                        <p:attrNameLst>
                                          <p:attrName>style.visibility</p:attrName>
                                        </p:attrNameLst>
                                      </p:cBhvr>
                                      <p:to>
                                        <p:strVal val="visible"/>
                                      </p:to>
                                    </p:set>
                                    <p:animEffect transition="in" filter="wipe(up)">
                                      <p:cBhvr>
                                        <p:cTn id="63" dur="500"/>
                                        <p:tgtEl>
                                          <p:spTgt spid="2">
                                            <p:txEl>
                                              <p:pRg st="14" end="14"/>
                                            </p:txEl>
                                          </p:spTgt>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
                                            <p:txEl>
                                              <p:pRg st="0" end="0"/>
                                            </p:txEl>
                                          </p:spTgt>
                                        </p:tgtEl>
                                        <p:attrNameLst>
                                          <p:attrName>style.visibility</p:attrName>
                                        </p:attrNameLst>
                                      </p:cBhvr>
                                      <p:to>
                                        <p:strVal val="visible"/>
                                      </p:to>
                                    </p:set>
                                    <p:animEffect transition="in" filter="wipe(up)">
                                      <p:cBhvr>
                                        <p:cTn id="67" dur="500"/>
                                        <p:tgtEl>
                                          <p:spTgt spid="3">
                                            <p:txEl>
                                              <p:pRg st="0" end="0"/>
                                            </p:txEl>
                                          </p:spTgt>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
                                            <p:txEl>
                                              <p:pRg st="1" end="1"/>
                                            </p:txEl>
                                          </p:spTgt>
                                        </p:tgtEl>
                                        <p:attrNameLst>
                                          <p:attrName>style.visibility</p:attrName>
                                        </p:attrNameLst>
                                      </p:cBhvr>
                                      <p:to>
                                        <p:strVal val="visible"/>
                                      </p:to>
                                    </p:set>
                                    <p:animEffect transition="in" filter="wipe(up)">
                                      <p:cBhvr>
                                        <p:cTn id="71" dur="500"/>
                                        <p:tgtEl>
                                          <p:spTgt spid="3">
                                            <p:txEl>
                                              <p:pRg st="1" end="1"/>
                                            </p:txEl>
                                          </p:spTgt>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
                                            <p:txEl>
                                              <p:pRg st="2" end="2"/>
                                            </p:txEl>
                                          </p:spTgt>
                                        </p:tgtEl>
                                        <p:attrNameLst>
                                          <p:attrName>style.visibility</p:attrName>
                                        </p:attrNameLst>
                                      </p:cBhvr>
                                      <p:to>
                                        <p:strVal val="visible"/>
                                      </p:to>
                                    </p:set>
                                    <p:animEffect transition="in" filter="wipe(up)">
                                      <p:cBhvr>
                                        <p:cTn id="75" dur="500"/>
                                        <p:tgtEl>
                                          <p:spTgt spid="3">
                                            <p:txEl>
                                              <p:pRg st="2" end="2"/>
                                            </p:txEl>
                                          </p:spTgt>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3">
                                            <p:txEl>
                                              <p:pRg st="3" end="3"/>
                                            </p:txEl>
                                          </p:spTgt>
                                        </p:tgtEl>
                                        <p:attrNameLst>
                                          <p:attrName>style.visibility</p:attrName>
                                        </p:attrNameLst>
                                      </p:cBhvr>
                                      <p:to>
                                        <p:strVal val="visible"/>
                                      </p:to>
                                    </p:set>
                                    <p:animEffect transition="in" filter="wipe(up)">
                                      <p:cBhvr>
                                        <p:cTn id="79" dur="500"/>
                                        <p:tgtEl>
                                          <p:spTgt spid="3">
                                            <p:txEl>
                                              <p:pRg st="3" end="3"/>
                                            </p:txEl>
                                          </p:spTgt>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3">
                                            <p:txEl>
                                              <p:pRg st="4" end="4"/>
                                            </p:txEl>
                                          </p:spTgt>
                                        </p:tgtEl>
                                        <p:attrNameLst>
                                          <p:attrName>style.visibility</p:attrName>
                                        </p:attrNameLst>
                                      </p:cBhvr>
                                      <p:to>
                                        <p:strVal val="visible"/>
                                      </p:to>
                                    </p:set>
                                    <p:animEffect transition="in" filter="wipe(up)">
                                      <p:cBhvr>
                                        <p:cTn id="83" dur="500"/>
                                        <p:tgtEl>
                                          <p:spTgt spid="3">
                                            <p:txEl>
                                              <p:pRg st="4" end="4"/>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
                                            <p:txEl>
                                              <p:pRg st="5" end="5"/>
                                            </p:txEl>
                                          </p:spTgt>
                                        </p:tgtEl>
                                        <p:attrNameLst>
                                          <p:attrName>style.visibility</p:attrName>
                                        </p:attrNameLst>
                                      </p:cBhvr>
                                      <p:to>
                                        <p:strVal val="visible"/>
                                      </p:to>
                                    </p:set>
                                    <p:animEffect transition="in" filter="wipe(up)">
                                      <p:cBhvr>
                                        <p:cTn id="87" dur="500"/>
                                        <p:tgtEl>
                                          <p:spTgt spid="3">
                                            <p:txEl>
                                              <p:pRg st="5" end="5"/>
                                            </p:txEl>
                                          </p:spTgt>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animEffect transition="in" filter="wipe(up)">
                                      <p:cBhvr>
                                        <p:cTn id="91" dur="500"/>
                                        <p:tgtEl>
                                          <p:spTgt spid="3">
                                            <p:txEl>
                                              <p:pRg st="6" end="6"/>
                                            </p:txEl>
                                          </p:spTgt>
                                        </p:tgtEl>
                                      </p:cBhvr>
                                    </p:animEffect>
                                  </p:childTnLst>
                                </p:cTn>
                              </p:par>
                            </p:childTnLst>
                          </p:cTn>
                        </p:par>
                        <p:par>
                          <p:cTn id="92" fill="hold">
                            <p:stCondLst>
                              <p:cond delay="11000"/>
                            </p:stCondLst>
                            <p:childTnLst>
                              <p:par>
                                <p:cTn id="93" presetID="22" presetClass="entr" presetSubtype="1" fill="hold" grpId="0" nodeType="afterEffect">
                                  <p:stCondLst>
                                    <p:cond delay="0"/>
                                  </p:stCondLst>
                                  <p:childTnLst>
                                    <p:set>
                                      <p:cBhvr>
                                        <p:cTn id="94" dur="1" fill="hold">
                                          <p:stCondLst>
                                            <p:cond delay="0"/>
                                          </p:stCondLst>
                                        </p:cTn>
                                        <p:tgtEl>
                                          <p:spTgt spid="3">
                                            <p:txEl>
                                              <p:pRg st="7" end="7"/>
                                            </p:txEl>
                                          </p:spTgt>
                                        </p:tgtEl>
                                        <p:attrNameLst>
                                          <p:attrName>style.visibility</p:attrName>
                                        </p:attrNameLst>
                                      </p:cBhvr>
                                      <p:to>
                                        <p:strVal val="visible"/>
                                      </p:to>
                                    </p:set>
                                    <p:animEffect transition="in" filter="wipe(up)">
                                      <p:cBhvr>
                                        <p:cTn id="95" dur="500"/>
                                        <p:tgtEl>
                                          <p:spTgt spid="3">
                                            <p:txEl>
                                              <p:pRg st="7" end="7"/>
                                            </p:txEl>
                                          </p:spTgt>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3">
                                            <p:txEl>
                                              <p:pRg st="8" end="8"/>
                                            </p:txEl>
                                          </p:spTgt>
                                        </p:tgtEl>
                                        <p:attrNameLst>
                                          <p:attrName>style.visibility</p:attrName>
                                        </p:attrNameLst>
                                      </p:cBhvr>
                                      <p:to>
                                        <p:strVal val="visible"/>
                                      </p:to>
                                    </p:set>
                                    <p:animEffect transition="in" filter="wipe(up)">
                                      <p:cBhvr>
                                        <p:cTn id="99" dur="500"/>
                                        <p:tgtEl>
                                          <p:spTgt spid="3">
                                            <p:txEl>
                                              <p:pRg st="8" end="8"/>
                                            </p:txEl>
                                          </p:spTgt>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3">
                                            <p:txEl>
                                              <p:pRg st="9" end="9"/>
                                            </p:txEl>
                                          </p:spTgt>
                                        </p:tgtEl>
                                        <p:attrNameLst>
                                          <p:attrName>style.visibility</p:attrName>
                                        </p:attrNameLst>
                                      </p:cBhvr>
                                      <p:to>
                                        <p:strVal val="visible"/>
                                      </p:to>
                                    </p:set>
                                    <p:animEffect transition="in" filter="wipe(up)">
                                      <p:cBhvr>
                                        <p:cTn id="103" dur="500"/>
                                        <p:tgtEl>
                                          <p:spTgt spid="3">
                                            <p:txEl>
                                              <p:pRg st="9" end="9"/>
                                            </p:txEl>
                                          </p:spTgt>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3">
                                            <p:txEl>
                                              <p:pRg st="10" end="10"/>
                                            </p:txEl>
                                          </p:spTgt>
                                        </p:tgtEl>
                                        <p:attrNameLst>
                                          <p:attrName>style.visibility</p:attrName>
                                        </p:attrNameLst>
                                      </p:cBhvr>
                                      <p:to>
                                        <p:strVal val="visible"/>
                                      </p:to>
                                    </p:set>
                                    <p:animEffect transition="in" filter="wipe(up)">
                                      <p:cBhvr>
                                        <p:cTn id="107" dur="500"/>
                                        <p:tgtEl>
                                          <p:spTgt spid="3">
                                            <p:txEl>
                                              <p:pRg st="10" end="10"/>
                                            </p:txEl>
                                          </p:spTgt>
                                        </p:tgtEl>
                                      </p:cBhvr>
                                    </p:animEffect>
                                  </p:childTnLst>
                                </p:cTn>
                              </p:par>
                            </p:childTnLst>
                          </p:cTn>
                        </p:par>
                        <p:par>
                          <p:cTn id="108" fill="hold">
                            <p:stCondLst>
                              <p:cond delay="13000"/>
                            </p:stCondLst>
                            <p:childTnLst>
                              <p:par>
                                <p:cTn id="109" presetID="22" presetClass="entr" presetSubtype="1" fill="hold" grpId="0" nodeType="afterEffect">
                                  <p:stCondLst>
                                    <p:cond delay="0"/>
                                  </p:stCondLst>
                                  <p:childTnLst>
                                    <p:set>
                                      <p:cBhvr>
                                        <p:cTn id="110" dur="1" fill="hold">
                                          <p:stCondLst>
                                            <p:cond delay="0"/>
                                          </p:stCondLst>
                                        </p:cTn>
                                        <p:tgtEl>
                                          <p:spTgt spid="3">
                                            <p:txEl>
                                              <p:pRg st="11" end="11"/>
                                            </p:txEl>
                                          </p:spTgt>
                                        </p:tgtEl>
                                        <p:attrNameLst>
                                          <p:attrName>style.visibility</p:attrName>
                                        </p:attrNameLst>
                                      </p:cBhvr>
                                      <p:to>
                                        <p:strVal val="visible"/>
                                      </p:to>
                                    </p:set>
                                    <p:animEffect transition="in" filter="wipe(up)">
                                      <p:cBhvr>
                                        <p:cTn id="111" dur="500"/>
                                        <p:tgtEl>
                                          <p:spTgt spid="3">
                                            <p:txEl>
                                              <p:pRg st="11" end="11"/>
                                            </p:txEl>
                                          </p:spTgt>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3">
                                            <p:txEl>
                                              <p:pRg st="12" end="12"/>
                                            </p:txEl>
                                          </p:spTgt>
                                        </p:tgtEl>
                                        <p:attrNameLst>
                                          <p:attrName>style.visibility</p:attrName>
                                        </p:attrNameLst>
                                      </p:cBhvr>
                                      <p:to>
                                        <p:strVal val="visible"/>
                                      </p:to>
                                    </p:set>
                                    <p:animEffect transition="in" filter="wipe(up)">
                                      <p:cBhvr>
                                        <p:cTn id="115" dur="500"/>
                                        <p:tgtEl>
                                          <p:spTgt spid="3">
                                            <p:txEl>
                                              <p:pRg st="12" end="12"/>
                                            </p:txEl>
                                          </p:spTgt>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3">
                                            <p:txEl>
                                              <p:pRg st="13" end="13"/>
                                            </p:txEl>
                                          </p:spTgt>
                                        </p:tgtEl>
                                        <p:attrNameLst>
                                          <p:attrName>style.visibility</p:attrName>
                                        </p:attrNameLst>
                                      </p:cBhvr>
                                      <p:to>
                                        <p:strVal val="visible"/>
                                      </p:to>
                                    </p:set>
                                    <p:animEffect transition="in" filter="wipe(up)">
                                      <p:cBhvr>
                                        <p:cTn id="119" dur="500"/>
                                        <p:tgtEl>
                                          <p:spTgt spid="3">
                                            <p:txEl>
                                              <p:pRg st="13" end="13"/>
                                            </p:txEl>
                                          </p:spTgt>
                                        </p:tgtEl>
                                      </p:cBhvr>
                                    </p:animEffect>
                                  </p:childTnLst>
                                </p:cTn>
                              </p:par>
                            </p:childTnLst>
                          </p:cTn>
                        </p:par>
                        <p:par>
                          <p:cTn id="120" fill="hold">
                            <p:stCondLst>
                              <p:cond delay="14500"/>
                            </p:stCondLst>
                            <p:childTnLst>
                              <p:par>
                                <p:cTn id="121" presetID="22" presetClass="entr" presetSubtype="1" fill="hold" grpId="0" nodeType="afterEffect">
                                  <p:stCondLst>
                                    <p:cond delay="0"/>
                                  </p:stCondLst>
                                  <p:childTnLst>
                                    <p:set>
                                      <p:cBhvr>
                                        <p:cTn id="122" dur="1" fill="hold">
                                          <p:stCondLst>
                                            <p:cond delay="0"/>
                                          </p:stCondLst>
                                        </p:cTn>
                                        <p:tgtEl>
                                          <p:spTgt spid="3">
                                            <p:txEl>
                                              <p:pRg st="14" end="14"/>
                                            </p:txEl>
                                          </p:spTgt>
                                        </p:tgtEl>
                                        <p:attrNameLst>
                                          <p:attrName>style.visibility</p:attrName>
                                        </p:attrNameLst>
                                      </p:cBhvr>
                                      <p:to>
                                        <p:strVal val="visible"/>
                                      </p:to>
                                    </p:set>
                                    <p:animEffect transition="in" filter="wipe(up)">
                                      <p:cBhvr>
                                        <p:cTn id="123"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134844"/>
            <a:ext cx="4419600" cy="5570756"/>
          </a:xfrm>
          <a:prstGeom prst="rect">
            <a:avLst/>
          </a:prstGeom>
        </p:spPr>
        <p:txBody>
          <a:bodyPr wrap="square">
            <a:spAutoFit/>
          </a:bodyPr>
          <a:lstStyle/>
          <a:p>
            <a:pPr marL="457200" lvl="0" indent="-457200">
              <a:buFont typeface="+mj-lt"/>
              <a:buAutoNum type="arabicPeriod" startAt="91"/>
            </a:pPr>
            <a:r>
              <a:rPr lang="en-US" sz="2400" dirty="0" smtClean="0"/>
              <a:t>Repetitive stress injuries</a:t>
            </a:r>
          </a:p>
          <a:p>
            <a:pPr marL="457200" lvl="0" indent="-457200">
              <a:buFont typeface="+mj-lt"/>
              <a:buAutoNum type="arabicPeriod" startAt="91"/>
            </a:pPr>
            <a:r>
              <a:rPr lang="en-US" sz="2400" dirty="0" smtClean="0"/>
              <a:t>Respiratory Disabilities</a:t>
            </a:r>
          </a:p>
          <a:p>
            <a:pPr marL="457200" lvl="0" indent="-457200">
              <a:buFont typeface="+mj-lt"/>
              <a:buAutoNum type="arabicPeriod" startAt="91"/>
            </a:pPr>
            <a:r>
              <a:rPr lang="en-US" sz="2400" dirty="0" smtClean="0"/>
              <a:t>Rheumatoid arthritis</a:t>
            </a:r>
          </a:p>
          <a:p>
            <a:pPr marL="457200" lvl="0" indent="-457200">
              <a:buFont typeface="+mj-lt"/>
              <a:buAutoNum type="arabicPeriod" startAt="91"/>
            </a:pPr>
            <a:r>
              <a:rPr lang="en-US" sz="2400" dirty="0" smtClean="0"/>
              <a:t>Schizoid</a:t>
            </a:r>
          </a:p>
          <a:p>
            <a:pPr marL="457200" lvl="0" indent="-457200">
              <a:buFont typeface="+mj-lt"/>
              <a:buAutoNum type="arabicPeriod" startAt="91"/>
            </a:pPr>
            <a:r>
              <a:rPr lang="en-US" sz="2400" dirty="0" smtClean="0"/>
              <a:t>Schizophrenia</a:t>
            </a:r>
          </a:p>
          <a:p>
            <a:pPr marL="457200" lvl="0" indent="-457200">
              <a:buFont typeface="+mj-lt"/>
              <a:buAutoNum type="arabicPeriod" startAt="91"/>
            </a:pPr>
            <a:r>
              <a:rPr lang="en-US" sz="2400" dirty="0" err="1" smtClean="0"/>
              <a:t>Schizotypal</a:t>
            </a:r>
            <a:r>
              <a:rPr lang="en-US" sz="2400" dirty="0" smtClean="0"/>
              <a:t> </a:t>
            </a:r>
          </a:p>
          <a:p>
            <a:pPr marL="457200" lvl="0" indent="-457200">
              <a:buFont typeface="+mj-lt"/>
              <a:buAutoNum type="arabicPeriod" startAt="91"/>
            </a:pPr>
            <a:r>
              <a:rPr lang="en-US" sz="2400" dirty="0" smtClean="0"/>
              <a:t>Scleroderma</a:t>
            </a:r>
          </a:p>
          <a:p>
            <a:pPr marL="457200" lvl="0" indent="-457200">
              <a:buFont typeface="+mj-lt"/>
              <a:buAutoNum type="arabicPeriod" startAt="91"/>
            </a:pPr>
            <a:r>
              <a:rPr lang="en-US" sz="2400" dirty="0" smtClean="0"/>
              <a:t>Seasonal Affective Disorder</a:t>
            </a:r>
          </a:p>
          <a:p>
            <a:pPr marL="457200" lvl="0" indent="-457200">
              <a:buFont typeface="+mj-lt"/>
              <a:buAutoNum type="arabicPeriod" startAt="91"/>
            </a:pPr>
            <a:r>
              <a:rPr lang="en-US" sz="2400" dirty="0" smtClean="0"/>
              <a:t>Sickle Cell Disease</a:t>
            </a:r>
          </a:p>
          <a:p>
            <a:pPr marL="457200" lvl="0" indent="-457200">
              <a:buFont typeface="+mj-lt"/>
              <a:buAutoNum type="arabicPeriod" startAt="91"/>
            </a:pPr>
            <a:r>
              <a:rPr lang="en-US" sz="2400" dirty="0" smtClean="0"/>
              <a:t>Sleep Disorders</a:t>
            </a:r>
          </a:p>
          <a:p>
            <a:pPr marL="457200" lvl="0" indent="-457200">
              <a:buFont typeface="+mj-lt"/>
              <a:buAutoNum type="arabicPeriod" startAt="91"/>
            </a:pPr>
            <a:r>
              <a:rPr lang="en-US" sz="2400" dirty="0" err="1" smtClean="0"/>
              <a:t>Somatosensory</a:t>
            </a:r>
            <a:r>
              <a:rPr lang="en-US" sz="2400" dirty="0" smtClean="0"/>
              <a:t> Deficit </a:t>
            </a:r>
          </a:p>
          <a:p>
            <a:pPr marL="457200" lvl="0" indent="-457200">
              <a:buFont typeface="+mj-lt"/>
              <a:buAutoNum type="arabicPeriod" startAt="91"/>
            </a:pPr>
            <a:r>
              <a:rPr lang="en-US" sz="2400" dirty="0" smtClean="0"/>
              <a:t>Speech impairment  </a:t>
            </a:r>
          </a:p>
          <a:p>
            <a:pPr marL="457200" lvl="0" indent="-457200">
              <a:buFont typeface="+mj-lt"/>
              <a:buAutoNum type="arabicPeriod" startAt="91"/>
            </a:pPr>
            <a:r>
              <a:rPr lang="en-US" sz="2400" dirty="0" smtClean="0"/>
              <a:t>Stress</a:t>
            </a:r>
          </a:p>
          <a:p>
            <a:pPr marL="457200" lvl="0" indent="-457200">
              <a:buFont typeface="+mj-lt"/>
              <a:buAutoNum type="arabicPeriod" startAt="91"/>
            </a:pPr>
            <a:r>
              <a:rPr lang="en-US" sz="2000" dirty="0" err="1" smtClean="0"/>
              <a:t>Temporomandibular</a:t>
            </a:r>
            <a:r>
              <a:rPr lang="en-US" sz="2000" dirty="0" smtClean="0"/>
              <a:t> Joint Disorder</a:t>
            </a:r>
          </a:p>
          <a:p>
            <a:pPr marL="457200" lvl="0" indent="-457200">
              <a:buFont typeface="+mj-lt"/>
              <a:buAutoNum type="arabicPeriod" startAt="91"/>
            </a:pPr>
            <a:r>
              <a:rPr lang="en-US" sz="2400" dirty="0" smtClean="0"/>
              <a:t>Thyroid Disorder</a:t>
            </a:r>
            <a:endParaRPr lang="en-US" sz="2400" dirty="0"/>
          </a:p>
        </p:txBody>
      </p:sp>
      <p:sp>
        <p:nvSpPr>
          <p:cNvPr id="3" name="Rectangle 2"/>
          <p:cNvSpPr/>
          <p:nvPr/>
        </p:nvSpPr>
        <p:spPr>
          <a:xfrm>
            <a:off x="5105400" y="1196876"/>
            <a:ext cx="3810000" cy="4524315"/>
          </a:xfrm>
          <a:prstGeom prst="rect">
            <a:avLst/>
          </a:prstGeom>
        </p:spPr>
        <p:txBody>
          <a:bodyPr wrap="square">
            <a:spAutoFit/>
          </a:bodyPr>
          <a:lstStyle/>
          <a:p>
            <a:pPr marL="457200" lvl="0" indent="-457200">
              <a:buFont typeface="+mj-lt"/>
              <a:buAutoNum type="arabicPeriod" startAt="106"/>
            </a:pPr>
            <a:r>
              <a:rPr lang="en-US" sz="2400" dirty="0" err="1" smtClean="0"/>
              <a:t>Tourette</a:t>
            </a:r>
            <a:r>
              <a:rPr lang="en-US" sz="2400" dirty="0" smtClean="0"/>
              <a:t> Syndrome</a:t>
            </a:r>
          </a:p>
          <a:p>
            <a:pPr marL="457200" lvl="0" indent="-457200">
              <a:buFont typeface="+mj-lt"/>
              <a:buAutoNum type="arabicPeriod" startAt="106"/>
            </a:pPr>
            <a:r>
              <a:rPr lang="en-US" sz="2400" dirty="0" smtClean="0"/>
              <a:t>Transverse </a:t>
            </a:r>
            <a:r>
              <a:rPr lang="en-US" sz="2400" dirty="0" err="1" smtClean="0"/>
              <a:t>Myelitis</a:t>
            </a:r>
            <a:endParaRPr lang="en-US" sz="2400" dirty="0" smtClean="0"/>
          </a:p>
          <a:p>
            <a:pPr marL="457200" lvl="0" indent="-457200">
              <a:buFont typeface="+mj-lt"/>
              <a:buAutoNum type="arabicPeriod" startAt="106"/>
            </a:pPr>
            <a:r>
              <a:rPr lang="en-US" sz="2400" dirty="0" smtClean="0"/>
              <a:t>Traumatic Brain Injury</a:t>
            </a:r>
          </a:p>
          <a:p>
            <a:pPr marL="457200" lvl="0" indent="-457200">
              <a:buFont typeface="+mj-lt"/>
              <a:buAutoNum type="arabicPeriod" startAt="106"/>
            </a:pPr>
            <a:r>
              <a:rPr lang="en-US" sz="2400" dirty="0" smtClean="0"/>
              <a:t>Ulcerative Colitis</a:t>
            </a:r>
          </a:p>
          <a:p>
            <a:pPr marL="457200" lvl="0" indent="-457200">
              <a:buFont typeface="+mj-lt"/>
              <a:buAutoNum type="arabicPeriod" startAt="106"/>
            </a:pPr>
            <a:r>
              <a:rPr lang="en-US" sz="2400" dirty="0" smtClean="0"/>
              <a:t>Vertigo</a:t>
            </a:r>
          </a:p>
          <a:p>
            <a:pPr marL="457200" lvl="0" indent="-457200">
              <a:buFont typeface="+mj-lt"/>
              <a:buAutoNum type="arabicPeriod" startAt="106"/>
            </a:pPr>
            <a:r>
              <a:rPr lang="en-US" sz="2400" dirty="0" smtClean="0"/>
              <a:t>Vision Problems</a:t>
            </a:r>
          </a:p>
          <a:p>
            <a:pPr marL="457200" lvl="0" indent="-457200">
              <a:buFont typeface="+mj-lt"/>
              <a:buAutoNum type="arabicPeriod" startAt="106"/>
            </a:pPr>
            <a:r>
              <a:rPr lang="en-US" sz="2400" dirty="0" smtClean="0"/>
              <a:t>….</a:t>
            </a:r>
          </a:p>
          <a:p>
            <a:pPr marL="457200" lvl="0" indent="-457200">
              <a:buFont typeface="+mj-lt"/>
              <a:buAutoNum type="arabicPeriod" startAt="106"/>
            </a:pPr>
            <a:r>
              <a:rPr lang="en-US" sz="2400" dirty="0" smtClean="0"/>
              <a:t>….</a:t>
            </a:r>
          </a:p>
          <a:p>
            <a:pPr marL="457200" lvl="0" indent="-457200">
              <a:buFont typeface="+mj-lt"/>
              <a:buAutoNum type="arabicPeriod" startAt="106"/>
            </a:pPr>
            <a:r>
              <a:rPr lang="en-US" sz="2400" dirty="0" smtClean="0"/>
              <a:t>….</a:t>
            </a:r>
          </a:p>
          <a:p>
            <a:pPr marL="457200" lvl="0" indent="-457200">
              <a:buFont typeface="+mj-lt"/>
              <a:buAutoNum type="arabicPeriod" startAt="106"/>
            </a:pPr>
            <a:r>
              <a:rPr lang="en-US" sz="2400" dirty="0" smtClean="0"/>
              <a:t>…</a:t>
            </a:r>
          </a:p>
          <a:p>
            <a:pPr marL="457200" lvl="0" indent="-457200">
              <a:buFont typeface="+mj-lt"/>
              <a:buAutoNum type="arabicPeriod" startAt="106"/>
            </a:pPr>
            <a:r>
              <a:rPr lang="en-US" sz="2400" dirty="0" smtClean="0"/>
              <a:t>….</a:t>
            </a:r>
          </a:p>
          <a:p>
            <a:pPr marL="457200" lvl="0" indent="-457200">
              <a:buFont typeface="+mj-lt"/>
              <a:buAutoNum type="arabicPeriod" startAt="106"/>
            </a:pPr>
            <a:r>
              <a:rPr lang="en-US" sz="2400" dirty="0" smtClean="0"/>
              <a:t>…</a:t>
            </a:r>
          </a:p>
        </p:txBody>
      </p:sp>
      <p:sp>
        <p:nvSpPr>
          <p:cNvPr id="4" name="Text Placeholder 5"/>
          <p:cNvSpPr txBox="1">
            <a:spLocks/>
          </p:cNvSpPr>
          <p:nvPr/>
        </p:nvSpPr>
        <p:spPr>
          <a:xfrm>
            <a:off x="1371600" y="304800"/>
            <a:ext cx="6477000" cy="639762"/>
          </a:xfrm>
          <a:prstGeom prst="rect">
            <a:avLst/>
          </a:prstGeom>
        </p:spPr>
        <p:txBody>
          <a:bodyPr>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US" sz="3200" b="1" i="0" u="none" strike="noStrike" kern="1200" cap="none" spc="0" normalizeH="0" baseline="0" noProof="0" dirty="0" smtClean="0">
                <a:ln>
                  <a:noFill/>
                </a:ln>
                <a:solidFill>
                  <a:srgbClr val="C00000"/>
                </a:solidFill>
                <a:effectLst/>
                <a:uLnTx/>
                <a:uFillTx/>
                <a:latin typeface="+mn-lt"/>
                <a:ea typeface="+mn-ea"/>
                <a:cs typeface="+mn-cs"/>
              </a:rPr>
              <a:t>The list is endless…</a:t>
            </a:r>
            <a:endParaRPr kumimoji="0" lang="en-US" sz="3200" b="1" i="0" u="none" strike="noStrike" kern="1200" cap="none" spc="0" normalizeH="0" baseline="0" noProof="0" dirty="0">
              <a:ln>
                <a:noFill/>
              </a:ln>
              <a:solidFill>
                <a:srgbClr val="C00000"/>
              </a:solidFill>
              <a:effectLst/>
              <a:uLnTx/>
              <a:uFillTx/>
              <a:latin typeface="+mn-lt"/>
              <a:ea typeface="+mn-ea"/>
              <a:cs typeface="+mn-cs"/>
            </a:endParaRPr>
          </a:p>
        </p:txBody>
      </p:sp>
      <p:sp>
        <p:nvSpPr>
          <p:cNvPr id="5" name="TextBox 4"/>
          <p:cNvSpPr txBox="1"/>
          <p:nvPr/>
        </p:nvSpPr>
        <p:spPr>
          <a:xfrm>
            <a:off x="5410200" y="5903893"/>
            <a:ext cx="3733800" cy="954107"/>
          </a:xfrm>
          <a:prstGeom prst="rect">
            <a:avLst/>
          </a:prstGeom>
          <a:solidFill>
            <a:schemeClr val="accent5">
              <a:lumMod val="60000"/>
              <a:lumOff val="40000"/>
            </a:schemeClr>
          </a:solidFill>
        </p:spPr>
        <p:txBody>
          <a:bodyPr wrap="square" rtlCol="0">
            <a:spAutoFit/>
          </a:bodyPr>
          <a:lstStyle/>
          <a:p>
            <a:pPr algn="r"/>
            <a:r>
              <a:rPr lang="en-US" sz="1400" b="1" dirty="0" smtClean="0"/>
              <a:t>Reference:</a:t>
            </a:r>
          </a:p>
          <a:p>
            <a:pPr algn="r"/>
            <a:r>
              <a:rPr lang="en-US" sz="1400" dirty="0" smtClean="0"/>
              <a:t>Job Accommodation Network, </a:t>
            </a:r>
            <a:r>
              <a:rPr lang="en-US" sz="1400" i="1" dirty="0" smtClean="0"/>
              <a:t>Accommodation Information by Disability: A to Z</a:t>
            </a:r>
          </a:p>
          <a:p>
            <a:pPr algn="r"/>
            <a:r>
              <a:rPr lang="en-US" sz="1400" dirty="0" smtClean="0"/>
              <a:t>http://askjan.org/media/atoz.htm </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up)">
                                      <p:cBhvr>
                                        <p:cTn id="7" dur="500"/>
                                        <p:tgtEl>
                                          <p:spTgt spid="2">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wipe(up)">
                                      <p:cBhvr>
                                        <p:cTn id="11" dur="500"/>
                                        <p:tgtEl>
                                          <p:spTgt spid="2">
                                            <p:txEl>
                                              <p:pRg st="1" end="1"/>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up)">
                                      <p:cBhvr>
                                        <p:cTn id="15" dur="500"/>
                                        <p:tgtEl>
                                          <p:spTgt spid="2">
                                            <p:txEl>
                                              <p:pRg st="2" end="2"/>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up)">
                                      <p:cBhvr>
                                        <p:cTn id="19" dur="500"/>
                                        <p:tgtEl>
                                          <p:spTgt spid="2">
                                            <p:txEl>
                                              <p:pRg st="3" end="3"/>
                                            </p:tx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wipe(up)">
                                      <p:cBhvr>
                                        <p:cTn id="23" dur="500"/>
                                        <p:tgtEl>
                                          <p:spTgt spid="2">
                                            <p:txEl>
                                              <p:pRg st="4" end="4"/>
                                            </p:tx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up)">
                                      <p:cBhvr>
                                        <p:cTn id="27" dur="500"/>
                                        <p:tgtEl>
                                          <p:spTgt spid="2">
                                            <p:txEl>
                                              <p:pRg st="5" end="5"/>
                                            </p:tx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wipe(up)">
                                      <p:cBhvr>
                                        <p:cTn id="31" dur="500"/>
                                        <p:tgtEl>
                                          <p:spTgt spid="2">
                                            <p:txEl>
                                              <p:pRg st="6" end="6"/>
                                            </p:txEl>
                                          </p:spTgt>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wipe(up)">
                                      <p:cBhvr>
                                        <p:cTn id="35" dur="500"/>
                                        <p:tgtEl>
                                          <p:spTgt spid="2">
                                            <p:txEl>
                                              <p:pRg st="7" end="7"/>
                                            </p:txEl>
                                          </p:spTgt>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wipe(up)">
                                      <p:cBhvr>
                                        <p:cTn id="39" dur="500"/>
                                        <p:tgtEl>
                                          <p:spTgt spid="2">
                                            <p:txEl>
                                              <p:pRg st="8" end="8"/>
                                            </p:txEl>
                                          </p:spTgt>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animEffect transition="in" filter="wipe(up)">
                                      <p:cBhvr>
                                        <p:cTn id="43" dur="500"/>
                                        <p:tgtEl>
                                          <p:spTgt spid="2">
                                            <p:txEl>
                                              <p:pRg st="9" end="9"/>
                                            </p:txEl>
                                          </p:spTgt>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animEffect transition="in" filter="wipe(up)">
                                      <p:cBhvr>
                                        <p:cTn id="47" dur="500"/>
                                        <p:tgtEl>
                                          <p:spTgt spid="2">
                                            <p:txEl>
                                              <p:pRg st="10" end="10"/>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
                                            <p:txEl>
                                              <p:pRg st="11" end="11"/>
                                            </p:txEl>
                                          </p:spTgt>
                                        </p:tgtEl>
                                        <p:attrNameLst>
                                          <p:attrName>style.visibility</p:attrName>
                                        </p:attrNameLst>
                                      </p:cBhvr>
                                      <p:to>
                                        <p:strVal val="visible"/>
                                      </p:to>
                                    </p:set>
                                    <p:animEffect transition="in" filter="wipe(up)">
                                      <p:cBhvr>
                                        <p:cTn id="51" dur="500"/>
                                        <p:tgtEl>
                                          <p:spTgt spid="2">
                                            <p:txEl>
                                              <p:pRg st="11" end="11"/>
                                            </p:txEl>
                                          </p:spTgt>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2">
                                            <p:txEl>
                                              <p:pRg st="12" end="12"/>
                                            </p:txEl>
                                          </p:spTgt>
                                        </p:tgtEl>
                                        <p:attrNameLst>
                                          <p:attrName>style.visibility</p:attrName>
                                        </p:attrNameLst>
                                      </p:cBhvr>
                                      <p:to>
                                        <p:strVal val="visible"/>
                                      </p:to>
                                    </p:set>
                                    <p:animEffect transition="in" filter="wipe(up)">
                                      <p:cBhvr>
                                        <p:cTn id="55" dur="500"/>
                                        <p:tgtEl>
                                          <p:spTgt spid="2">
                                            <p:txEl>
                                              <p:pRg st="12" end="12"/>
                                            </p:txEl>
                                          </p:spTgt>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
                                            <p:txEl>
                                              <p:pRg st="13" end="13"/>
                                            </p:txEl>
                                          </p:spTgt>
                                        </p:tgtEl>
                                        <p:attrNameLst>
                                          <p:attrName>style.visibility</p:attrName>
                                        </p:attrNameLst>
                                      </p:cBhvr>
                                      <p:to>
                                        <p:strVal val="visible"/>
                                      </p:to>
                                    </p:set>
                                    <p:animEffect transition="in" filter="wipe(up)">
                                      <p:cBhvr>
                                        <p:cTn id="59" dur="500"/>
                                        <p:tgtEl>
                                          <p:spTgt spid="2">
                                            <p:txEl>
                                              <p:pRg st="13" end="13"/>
                                            </p:txEl>
                                          </p:spTgt>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2">
                                            <p:txEl>
                                              <p:pRg st="14" end="14"/>
                                            </p:txEl>
                                          </p:spTgt>
                                        </p:tgtEl>
                                        <p:attrNameLst>
                                          <p:attrName>style.visibility</p:attrName>
                                        </p:attrNameLst>
                                      </p:cBhvr>
                                      <p:to>
                                        <p:strVal val="visible"/>
                                      </p:to>
                                    </p:set>
                                    <p:animEffect transition="in" filter="wipe(up)">
                                      <p:cBhvr>
                                        <p:cTn id="63" dur="500"/>
                                        <p:tgtEl>
                                          <p:spTgt spid="2">
                                            <p:txEl>
                                              <p:pRg st="14" end="14"/>
                                            </p:txEl>
                                          </p:spTgt>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
                                            <p:txEl>
                                              <p:pRg st="0" end="0"/>
                                            </p:txEl>
                                          </p:spTgt>
                                        </p:tgtEl>
                                        <p:attrNameLst>
                                          <p:attrName>style.visibility</p:attrName>
                                        </p:attrNameLst>
                                      </p:cBhvr>
                                      <p:to>
                                        <p:strVal val="visible"/>
                                      </p:to>
                                    </p:set>
                                    <p:animEffect transition="in" filter="wipe(up)">
                                      <p:cBhvr>
                                        <p:cTn id="67" dur="500"/>
                                        <p:tgtEl>
                                          <p:spTgt spid="3">
                                            <p:txEl>
                                              <p:pRg st="0" end="0"/>
                                            </p:txEl>
                                          </p:spTgt>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
                                            <p:txEl>
                                              <p:pRg st="1" end="1"/>
                                            </p:txEl>
                                          </p:spTgt>
                                        </p:tgtEl>
                                        <p:attrNameLst>
                                          <p:attrName>style.visibility</p:attrName>
                                        </p:attrNameLst>
                                      </p:cBhvr>
                                      <p:to>
                                        <p:strVal val="visible"/>
                                      </p:to>
                                    </p:set>
                                    <p:animEffect transition="in" filter="wipe(up)">
                                      <p:cBhvr>
                                        <p:cTn id="71" dur="500"/>
                                        <p:tgtEl>
                                          <p:spTgt spid="3">
                                            <p:txEl>
                                              <p:pRg st="1" end="1"/>
                                            </p:txEl>
                                          </p:spTgt>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
                                            <p:txEl>
                                              <p:pRg st="2" end="2"/>
                                            </p:txEl>
                                          </p:spTgt>
                                        </p:tgtEl>
                                        <p:attrNameLst>
                                          <p:attrName>style.visibility</p:attrName>
                                        </p:attrNameLst>
                                      </p:cBhvr>
                                      <p:to>
                                        <p:strVal val="visible"/>
                                      </p:to>
                                    </p:set>
                                    <p:animEffect transition="in" filter="wipe(up)">
                                      <p:cBhvr>
                                        <p:cTn id="75" dur="500"/>
                                        <p:tgtEl>
                                          <p:spTgt spid="3">
                                            <p:txEl>
                                              <p:pRg st="2" end="2"/>
                                            </p:txEl>
                                          </p:spTgt>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3">
                                            <p:txEl>
                                              <p:pRg st="3" end="3"/>
                                            </p:txEl>
                                          </p:spTgt>
                                        </p:tgtEl>
                                        <p:attrNameLst>
                                          <p:attrName>style.visibility</p:attrName>
                                        </p:attrNameLst>
                                      </p:cBhvr>
                                      <p:to>
                                        <p:strVal val="visible"/>
                                      </p:to>
                                    </p:set>
                                    <p:animEffect transition="in" filter="wipe(up)">
                                      <p:cBhvr>
                                        <p:cTn id="79" dur="500"/>
                                        <p:tgtEl>
                                          <p:spTgt spid="3">
                                            <p:txEl>
                                              <p:pRg st="3" end="3"/>
                                            </p:txEl>
                                          </p:spTgt>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3">
                                            <p:txEl>
                                              <p:pRg st="4" end="4"/>
                                            </p:txEl>
                                          </p:spTgt>
                                        </p:tgtEl>
                                        <p:attrNameLst>
                                          <p:attrName>style.visibility</p:attrName>
                                        </p:attrNameLst>
                                      </p:cBhvr>
                                      <p:to>
                                        <p:strVal val="visible"/>
                                      </p:to>
                                    </p:set>
                                    <p:animEffect transition="in" filter="wipe(up)">
                                      <p:cBhvr>
                                        <p:cTn id="83" dur="500"/>
                                        <p:tgtEl>
                                          <p:spTgt spid="3">
                                            <p:txEl>
                                              <p:pRg st="4" end="4"/>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
                                            <p:txEl>
                                              <p:pRg st="5" end="5"/>
                                            </p:txEl>
                                          </p:spTgt>
                                        </p:tgtEl>
                                        <p:attrNameLst>
                                          <p:attrName>style.visibility</p:attrName>
                                        </p:attrNameLst>
                                      </p:cBhvr>
                                      <p:to>
                                        <p:strVal val="visible"/>
                                      </p:to>
                                    </p:set>
                                    <p:animEffect transition="in" filter="wipe(up)">
                                      <p:cBhvr>
                                        <p:cTn id="87" dur="500"/>
                                        <p:tgtEl>
                                          <p:spTgt spid="3">
                                            <p:txEl>
                                              <p:pRg st="5" end="5"/>
                                            </p:txEl>
                                          </p:spTgt>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animEffect transition="in" filter="wipe(up)">
                                      <p:cBhvr>
                                        <p:cTn id="91" dur="500"/>
                                        <p:tgtEl>
                                          <p:spTgt spid="3">
                                            <p:txEl>
                                              <p:pRg st="6" end="6"/>
                                            </p:txEl>
                                          </p:spTgt>
                                        </p:tgtEl>
                                      </p:cBhvr>
                                    </p:animEffect>
                                  </p:childTnLst>
                                </p:cTn>
                              </p:par>
                            </p:childTnLst>
                          </p:cTn>
                        </p:par>
                        <p:par>
                          <p:cTn id="92" fill="hold">
                            <p:stCondLst>
                              <p:cond delay="11000"/>
                            </p:stCondLst>
                            <p:childTnLst>
                              <p:par>
                                <p:cTn id="93" presetID="22" presetClass="entr" presetSubtype="1" fill="hold" grpId="0" nodeType="afterEffect">
                                  <p:stCondLst>
                                    <p:cond delay="0"/>
                                  </p:stCondLst>
                                  <p:childTnLst>
                                    <p:set>
                                      <p:cBhvr>
                                        <p:cTn id="94" dur="1" fill="hold">
                                          <p:stCondLst>
                                            <p:cond delay="0"/>
                                          </p:stCondLst>
                                        </p:cTn>
                                        <p:tgtEl>
                                          <p:spTgt spid="3">
                                            <p:txEl>
                                              <p:pRg st="7" end="7"/>
                                            </p:txEl>
                                          </p:spTgt>
                                        </p:tgtEl>
                                        <p:attrNameLst>
                                          <p:attrName>style.visibility</p:attrName>
                                        </p:attrNameLst>
                                      </p:cBhvr>
                                      <p:to>
                                        <p:strVal val="visible"/>
                                      </p:to>
                                    </p:set>
                                    <p:animEffect transition="in" filter="wipe(up)">
                                      <p:cBhvr>
                                        <p:cTn id="95" dur="500"/>
                                        <p:tgtEl>
                                          <p:spTgt spid="3">
                                            <p:txEl>
                                              <p:pRg st="7" end="7"/>
                                            </p:txEl>
                                          </p:spTgt>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3">
                                            <p:txEl>
                                              <p:pRg st="8" end="8"/>
                                            </p:txEl>
                                          </p:spTgt>
                                        </p:tgtEl>
                                        <p:attrNameLst>
                                          <p:attrName>style.visibility</p:attrName>
                                        </p:attrNameLst>
                                      </p:cBhvr>
                                      <p:to>
                                        <p:strVal val="visible"/>
                                      </p:to>
                                    </p:set>
                                    <p:animEffect transition="in" filter="wipe(up)">
                                      <p:cBhvr>
                                        <p:cTn id="99" dur="500"/>
                                        <p:tgtEl>
                                          <p:spTgt spid="3">
                                            <p:txEl>
                                              <p:pRg st="8" end="8"/>
                                            </p:txEl>
                                          </p:spTgt>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3">
                                            <p:txEl>
                                              <p:pRg st="9" end="9"/>
                                            </p:txEl>
                                          </p:spTgt>
                                        </p:tgtEl>
                                        <p:attrNameLst>
                                          <p:attrName>style.visibility</p:attrName>
                                        </p:attrNameLst>
                                      </p:cBhvr>
                                      <p:to>
                                        <p:strVal val="visible"/>
                                      </p:to>
                                    </p:set>
                                    <p:animEffect transition="in" filter="wipe(up)">
                                      <p:cBhvr>
                                        <p:cTn id="103" dur="500"/>
                                        <p:tgtEl>
                                          <p:spTgt spid="3">
                                            <p:txEl>
                                              <p:pRg st="9" end="9"/>
                                            </p:txEl>
                                          </p:spTgt>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3">
                                            <p:txEl>
                                              <p:pRg st="10" end="10"/>
                                            </p:txEl>
                                          </p:spTgt>
                                        </p:tgtEl>
                                        <p:attrNameLst>
                                          <p:attrName>style.visibility</p:attrName>
                                        </p:attrNameLst>
                                      </p:cBhvr>
                                      <p:to>
                                        <p:strVal val="visible"/>
                                      </p:to>
                                    </p:set>
                                    <p:animEffect transition="in" filter="wipe(up)">
                                      <p:cBhvr>
                                        <p:cTn id="107" dur="500"/>
                                        <p:tgtEl>
                                          <p:spTgt spid="3">
                                            <p:txEl>
                                              <p:pRg st="10" end="10"/>
                                            </p:txEl>
                                          </p:spTgt>
                                        </p:tgtEl>
                                      </p:cBhvr>
                                    </p:animEffect>
                                  </p:childTnLst>
                                </p:cTn>
                              </p:par>
                            </p:childTnLst>
                          </p:cTn>
                        </p:par>
                        <p:par>
                          <p:cTn id="108" fill="hold">
                            <p:stCondLst>
                              <p:cond delay="13000"/>
                            </p:stCondLst>
                            <p:childTnLst>
                              <p:par>
                                <p:cTn id="109" presetID="22" presetClass="entr" presetSubtype="1" fill="hold" grpId="0" nodeType="afterEffect">
                                  <p:stCondLst>
                                    <p:cond delay="0"/>
                                  </p:stCondLst>
                                  <p:childTnLst>
                                    <p:set>
                                      <p:cBhvr>
                                        <p:cTn id="110" dur="1" fill="hold">
                                          <p:stCondLst>
                                            <p:cond delay="0"/>
                                          </p:stCondLst>
                                        </p:cTn>
                                        <p:tgtEl>
                                          <p:spTgt spid="3">
                                            <p:txEl>
                                              <p:pRg st="11" end="11"/>
                                            </p:txEl>
                                          </p:spTgt>
                                        </p:tgtEl>
                                        <p:attrNameLst>
                                          <p:attrName>style.visibility</p:attrName>
                                        </p:attrNameLst>
                                      </p:cBhvr>
                                      <p:to>
                                        <p:strVal val="visible"/>
                                      </p:to>
                                    </p:set>
                                    <p:animEffect transition="in" filter="wipe(up)">
                                      <p:cBhvr>
                                        <p:cTn id="111"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xiety2_Einstein.jpg"/>
          <p:cNvPicPr>
            <a:picLocks noChangeAspect="1"/>
          </p:cNvPicPr>
          <p:nvPr/>
        </p:nvPicPr>
        <p:blipFill>
          <a:blip r:embed="rId3" cstate="print"/>
          <a:stretch>
            <a:fillRect/>
          </a:stretch>
        </p:blipFill>
        <p:spPr>
          <a:xfrm>
            <a:off x="1828800" y="-25206"/>
            <a:ext cx="5410200" cy="6883206"/>
          </a:xfrm>
          <a:prstGeom prst="rect">
            <a:avLst/>
          </a:prstGeom>
        </p:spPr>
      </p:pic>
      <p:sp>
        <p:nvSpPr>
          <p:cNvPr id="3" name="Rectangle 2"/>
          <p:cNvSpPr/>
          <p:nvPr/>
        </p:nvSpPr>
        <p:spPr>
          <a:xfrm rot="16200000">
            <a:off x="5862790" y="5174013"/>
            <a:ext cx="3060197" cy="307777"/>
          </a:xfrm>
          <a:prstGeom prst="rect">
            <a:avLst/>
          </a:prstGeom>
        </p:spPr>
        <p:txBody>
          <a:bodyPr wrap="none">
            <a:spAutoFit/>
          </a:bodyPr>
          <a:lstStyle/>
          <a:p>
            <a:r>
              <a:rPr lang="en-US" sz="1400" b="1" i="1" dirty="0" smtClean="0"/>
              <a:t>Source: </a:t>
            </a:r>
            <a:r>
              <a:rPr lang="en-US" sz="1400" dirty="0" smtClean="0"/>
              <a:t>http://www.picturesdepot.com</a:t>
            </a:r>
            <a:endParaRPr lang="en-US" sz="1400"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610136"/>
            <a:ext cx="2514600" cy="6247864"/>
          </a:xfrm>
          <a:prstGeom prst="rect">
            <a:avLst/>
          </a:prstGeom>
        </p:spPr>
        <p:txBody>
          <a:bodyPr wrap="square">
            <a:spAutoFit/>
          </a:bodyPr>
          <a:lstStyle/>
          <a:p>
            <a:pPr marL="342900" indent="-342900">
              <a:buFont typeface="+mj-lt"/>
              <a:buAutoNum type="arabicPeriod"/>
            </a:pPr>
            <a:r>
              <a:rPr lang="en-US" sz="1600" dirty="0" smtClean="0"/>
              <a:t>Abraham Lincoln </a:t>
            </a:r>
          </a:p>
          <a:p>
            <a:pPr marL="342900" indent="-342900">
              <a:buFont typeface="+mj-lt"/>
              <a:buAutoNum type="arabicPeriod"/>
            </a:pPr>
            <a:r>
              <a:rPr lang="en-US" sz="1600" b="1" dirty="0" smtClean="0">
                <a:solidFill>
                  <a:srgbClr val="C00000"/>
                </a:solidFill>
              </a:rPr>
              <a:t>Agatha Christie </a:t>
            </a:r>
          </a:p>
          <a:p>
            <a:pPr marL="342900" indent="-342900">
              <a:buFont typeface="+mj-lt"/>
              <a:buAutoNum type="arabicPeriod"/>
            </a:pPr>
            <a:r>
              <a:rPr lang="en-US" sz="1600" dirty="0" smtClean="0"/>
              <a:t>Albert Einstein </a:t>
            </a:r>
          </a:p>
          <a:p>
            <a:pPr marL="342900" indent="-342900">
              <a:buFont typeface="+mj-lt"/>
              <a:buAutoNum type="arabicPeriod"/>
            </a:pPr>
            <a:r>
              <a:rPr lang="en-US" sz="1600" dirty="0" smtClean="0"/>
              <a:t>Alexander Graham Bell </a:t>
            </a:r>
          </a:p>
          <a:p>
            <a:pPr marL="342900" indent="-342900">
              <a:buFont typeface="+mj-lt"/>
              <a:buAutoNum type="arabicPeriod"/>
            </a:pPr>
            <a:r>
              <a:rPr lang="en-US" sz="1600" dirty="0" smtClean="0"/>
              <a:t>Alexander the Great</a:t>
            </a:r>
          </a:p>
          <a:p>
            <a:pPr marL="342900" indent="-342900">
              <a:buFont typeface="+mj-lt"/>
              <a:buAutoNum type="arabicPeriod"/>
            </a:pPr>
            <a:r>
              <a:rPr lang="en-US" sz="1600" dirty="0" smtClean="0"/>
              <a:t>Amy </a:t>
            </a:r>
            <a:r>
              <a:rPr lang="en-US" sz="1600" dirty="0" err="1" smtClean="0"/>
              <a:t>Ecklund</a:t>
            </a:r>
            <a:endParaRPr lang="en-US" sz="1600" dirty="0" smtClean="0"/>
          </a:p>
          <a:p>
            <a:pPr marL="342900" indent="-342900">
              <a:buFont typeface="+mj-lt"/>
              <a:buAutoNum type="arabicPeriod"/>
            </a:pPr>
            <a:r>
              <a:rPr lang="en-US" sz="1600" dirty="0" smtClean="0"/>
              <a:t>Andrea </a:t>
            </a:r>
            <a:r>
              <a:rPr lang="en-US" sz="1600" dirty="0" err="1" smtClean="0"/>
              <a:t>Bocelli</a:t>
            </a:r>
            <a:endParaRPr lang="en-US" sz="1600" dirty="0" smtClean="0"/>
          </a:p>
          <a:p>
            <a:pPr marL="342900" indent="-342900">
              <a:buFont typeface="+mj-lt"/>
              <a:buAutoNum type="arabicPeriod"/>
            </a:pPr>
            <a:r>
              <a:rPr lang="en-US" sz="1600" dirty="0" smtClean="0"/>
              <a:t>Ann Bancroft</a:t>
            </a:r>
          </a:p>
          <a:p>
            <a:pPr marL="342900" indent="-342900">
              <a:buFont typeface="+mj-lt"/>
              <a:buAutoNum type="arabicPeriod"/>
            </a:pPr>
            <a:r>
              <a:rPr lang="en-US" sz="1600" dirty="0" smtClean="0"/>
              <a:t>Annette </a:t>
            </a:r>
            <a:r>
              <a:rPr lang="en-US" sz="1600" dirty="0" err="1" smtClean="0"/>
              <a:t>Funicello</a:t>
            </a:r>
            <a:endParaRPr lang="en-US" sz="1600" dirty="0" smtClean="0"/>
          </a:p>
          <a:p>
            <a:pPr marL="342900" indent="-342900">
              <a:buFont typeface="+mj-lt"/>
              <a:buAutoNum type="arabicPeriod"/>
            </a:pPr>
            <a:r>
              <a:rPr lang="en-US" sz="1600" dirty="0" smtClean="0"/>
              <a:t>Bill Clinton</a:t>
            </a:r>
          </a:p>
          <a:p>
            <a:pPr marL="342900" indent="-342900">
              <a:buFont typeface="+mj-lt"/>
              <a:buAutoNum type="arabicPeriod"/>
            </a:pPr>
            <a:r>
              <a:rPr lang="en-US" sz="1600" dirty="0" smtClean="0"/>
              <a:t>Billy </a:t>
            </a:r>
            <a:r>
              <a:rPr lang="en-US" sz="1600" dirty="0" err="1" smtClean="0"/>
              <a:t>Barty</a:t>
            </a:r>
            <a:endParaRPr lang="en-US" sz="1600" dirty="0" smtClean="0"/>
          </a:p>
          <a:p>
            <a:pPr marL="342900" indent="-342900">
              <a:buFont typeface="+mj-lt"/>
              <a:buAutoNum type="arabicPeriod"/>
            </a:pPr>
            <a:r>
              <a:rPr lang="en-US" sz="1600" dirty="0" smtClean="0"/>
              <a:t>Billy Graham</a:t>
            </a:r>
          </a:p>
          <a:p>
            <a:pPr marL="342900" indent="-342900">
              <a:buFont typeface="+mj-lt"/>
              <a:buAutoNum type="arabicPeriod"/>
            </a:pPr>
            <a:r>
              <a:rPr lang="en-US" sz="1600" dirty="0" smtClean="0"/>
              <a:t>Bob Jimenez </a:t>
            </a:r>
          </a:p>
          <a:p>
            <a:pPr marL="342900" indent="-342900">
              <a:buFont typeface="+mj-lt"/>
              <a:buAutoNum type="arabicPeriod"/>
            </a:pPr>
            <a:r>
              <a:rPr lang="en-US" sz="1600" dirty="0" smtClean="0"/>
              <a:t>Bob Love </a:t>
            </a:r>
          </a:p>
          <a:p>
            <a:pPr marL="342900" indent="-342900">
              <a:buFont typeface="+mj-lt"/>
              <a:buAutoNum type="arabicPeriod"/>
            </a:pPr>
            <a:r>
              <a:rPr lang="en-US" sz="1600" dirty="0" err="1" smtClean="0"/>
              <a:t>Bree</a:t>
            </a:r>
            <a:r>
              <a:rPr lang="en-US" sz="1600" dirty="0" smtClean="0"/>
              <a:t> Walker</a:t>
            </a:r>
          </a:p>
          <a:p>
            <a:pPr marL="342900" indent="-342900">
              <a:buFont typeface="+mj-lt"/>
              <a:buAutoNum type="arabicPeriod"/>
            </a:pPr>
            <a:r>
              <a:rPr lang="en-US" sz="1600" dirty="0" smtClean="0"/>
              <a:t>Bruce Jenner</a:t>
            </a:r>
          </a:p>
          <a:p>
            <a:pPr marL="342900" indent="-342900">
              <a:buFont typeface="+mj-lt"/>
              <a:buAutoNum type="arabicPeriod"/>
            </a:pPr>
            <a:r>
              <a:rPr lang="en-US" sz="1600" dirty="0" err="1" smtClean="0"/>
              <a:t>Carly</a:t>
            </a:r>
            <a:r>
              <a:rPr lang="en-US" sz="1600" dirty="0" smtClean="0"/>
              <a:t> Simon </a:t>
            </a:r>
          </a:p>
          <a:p>
            <a:pPr marL="342900" indent="-342900">
              <a:buFont typeface="+mj-lt"/>
              <a:buAutoNum type="arabicPeriod"/>
            </a:pPr>
            <a:r>
              <a:rPr lang="en-US" sz="1600" dirty="0" smtClean="0"/>
              <a:t>Casey Martin</a:t>
            </a:r>
          </a:p>
          <a:p>
            <a:pPr marL="342900" indent="-342900">
              <a:buFont typeface="+mj-lt"/>
              <a:buAutoNum type="arabicPeriod"/>
            </a:pPr>
            <a:r>
              <a:rPr lang="en-US" sz="1600" dirty="0" smtClean="0"/>
              <a:t>Chang and Eng</a:t>
            </a:r>
          </a:p>
          <a:p>
            <a:pPr marL="342900" indent="-342900">
              <a:buFont typeface="+mj-lt"/>
              <a:buAutoNum type="arabicPeriod"/>
            </a:pPr>
            <a:r>
              <a:rPr lang="en-US" sz="1600" dirty="0" smtClean="0"/>
              <a:t>Charles Schwab</a:t>
            </a:r>
          </a:p>
          <a:p>
            <a:pPr marL="342900" indent="-342900">
              <a:buFont typeface="+mj-lt"/>
              <a:buAutoNum type="arabicPeriod"/>
            </a:pPr>
            <a:r>
              <a:rPr lang="en-US" sz="1600" dirty="0" smtClean="0"/>
              <a:t>Cher Entertainer</a:t>
            </a:r>
          </a:p>
          <a:p>
            <a:pPr marL="342900" indent="-342900">
              <a:buFont typeface="+mj-lt"/>
              <a:buAutoNum type="arabicPeriod"/>
            </a:pPr>
            <a:r>
              <a:rPr lang="en-US" sz="1600" dirty="0" smtClean="0"/>
              <a:t>Chris Burke </a:t>
            </a:r>
          </a:p>
          <a:p>
            <a:pPr marL="342900" indent="-342900">
              <a:buFont typeface="+mj-lt"/>
              <a:buAutoNum type="arabicPeriod"/>
            </a:pPr>
            <a:r>
              <a:rPr lang="en-US" sz="1600" dirty="0" smtClean="0"/>
              <a:t>Chris Fonseca</a:t>
            </a:r>
          </a:p>
          <a:p>
            <a:pPr marL="342900" indent="-342900">
              <a:buFont typeface="+mj-lt"/>
              <a:buAutoNum type="arabicPeriod"/>
            </a:pPr>
            <a:r>
              <a:rPr lang="en-US" sz="1600" dirty="0" smtClean="0"/>
              <a:t>Christopher Reeve </a:t>
            </a:r>
          </a:p>
          <a:p>
            <a:pPr marL="342900" indent="-342900">
              <a:buFont typeface="+mj-lt"/>
              <a:buAutoNum type="arabicPeriod"/>
            </a:pPr>
            <a:r>
              <a:rPr lang="en-US" sz="1600" dirty="0" smtClean="0"/>
              <a:t>Chuck Close </a:t>
            </a:r>
          </a:p>
        </p:txBody>
      </p:sp>
      <p:sp>
        <p:nvSpPr>
          <p:cNvPr id="4" name="Rectangle 3"/>
          <p:cNvSpPr/>
          <p:nvPr/>
        </p:nvSpPr>
        <p:spPr>
          <a:xfrm>
            <a:off x="3505200" y="610137"/>
            <a:ext cx="2743200" cy="6247864"/>
          </a:xfrm>
          <a:prstGeom prst="rect">
            <a:avLst/>
          </a:prstGeom>
        </p:spPr>
        <p:txBody>
          <a:bodyPr wrap="square">
            <a:spAutoFit/>
          </a:bodyPr>
          <a:lstStyle/>
          <a:p>
            <a:pPr marL="342900" lvl="0" indent="-342900">
              <a:buFont typeface="+mj-lt"/>
              <a:buAutoNum type="arabicPeriod" startAt="26"/>
            </a:pPr>
            <a:r>
              <a:rPr lang="en-US" sz="1600" dirty="0" smtClean="0"/>
              <a:t>Curtis Pride</a:t>
            </a:r>
          </a:p>
          <a:p>
            <a:pPr marL="342900" lvl="0" indent="-342900">
              <a:buFont typeface="+mj-lt"/>
              <a:buAutoNum type="arabicPeriod" startAt="26"/>
            </a:pPr>
            <a:r>
              <a:rPr lang="en-US" sz="1600" dirty="0" smtClean="0"/>
              <a:t>Dale S. Brown </a:t>
            </a:r>
          </a:p>
          <a:p>
            <a:pPr marL="342900" lvl="0" indent="-342900">
              <a:buFont typeface="+mj-lt"/>
              <a:buAutoNum type="arabicPeriod" startAt="26"/>
            </a:pPr>
            <a:r>
              <a:rPr lang="en-US" sz="1600" dirty="0" smtClean="0"/>
              <a:t>Daniel Inouye</a:t>
            </a:r>
          </a:p>
          <a:p>
            <a:pPr marL="342900" lvl="0" indent="-342900">
              <a:buFont typeface="+mj-lt"/>
              <a:buAutoNum type="arabicPeriod" startAt="26"/>
            </a:pPr>
            <a:r>
              <a:rPr lang="en-US" sz="1600" dirty="0" smtClean="0"/>
              <a:t>Danny Glover</a:t>
            </a:r>
          </a:p>
          <a:p>
            <a:pPr marL="342900" lvl="0" indent="-342900">
              <a:buFont typeface="+mj-lt"/>
              <a:buAutoNum type="arabicPeriod" startAt="26"/>
            </a:pPr>
            <a:r>
              <a:rPr lang="en-US" sz="1600" dirty="0" smtClean="0"/>
              <a:t>David Jones </a:t>
            </a:r>
          </a:p>
          <a:p>
            <a:pPr marL="342900" lvl="0" indent="-342900">
              <a:buFont typeface="+mj-lt"/>
              <a:buAutoNum type="arabicPeriod" startAt="26"/>
            </a:pPr>
            <a:r>
              <a:rPr lang="en-US" sz="1600" dirty="0" smtClean="0"/>
              <a:t>Dr. Red Duke </a:t>
            </a:r>
          </a:p>
          <a:p>
            <a:pPr marL="342900" lvl="0" indent="-342900">
              <a:buFont typeface="+mj-lt"/>
              <a:buAutoNum type="arabicPeriod" startAt="26"/>
            </a:pPr>
            <a:r>
              <a:rPr lang="en-US" sz="1600" dirty="0" smtClean="0"/>
              <a:t>Dwight Mackintosh</a:t>
            </a:r>
          </a:p>
          <a:p>
            <a:pPr marL="342900" lvl="0" indent="-342900">
              <a:buFont typeface="+mj-lt"/>
              <a:buAutoNum type="arabicPeriod" startAt="26"/>
            </a:pPr>
            <a:r>
              <a:rPr lang="en-US" sz="1600" dirty="0" smtClean="0"/>
              <a:t>Edward Hallowell</a:t>
            </a:r>
          </a:p>
          <a:p>
            <a:pPr marL="342900" lvl="0" indent="-342900">
              <a:buFont typeface="+mj-lt"/>
              <a:buAutoNum type="arabicPeriod" startAt="26"/>
            </a:pPr>
            <a:r>
              <a:rPr lang="en-US" sz="1600" dirty="0" smtClean="0"/>
              <a:t>Edward James</a:t>
            </a:r>
          </a:p>
          <a:p>
            <a:pPr marL="342900" lvl="0" indent="-342900">
              <a:buFont typeface="+mj-lt"/>
              <a:buAutoNum type="arabicPeriod" startAt="26"/>
            </a:pPr>
            <a:r>
              <a:rPr lang="en-US" sz="1600" dirty="0" smtClean="0"/>
              <a:t>Ellie Hawkins </a:t>
            </a:r>
          </a:p>
          <a:p>
            <a:pPr marL="342900" lvl="0" indent="-342900">
              <a:buFont typeface="+mj-lt"/>
              <a:buAutoNum type="arabicPeriod" startAt="26"/>
            </a:pPr>
            <a:r>
              <a:rPr lang="en-US" sz="1600" dirty="0" smtClean="0"/>
              <a:t>Eric </a:t>
            </a:r>
            <a:r>
              <a:rPr lang="en-US" sz="1600" dirty="0" err="1" smtClean="0"/>
              <a:t>Wynalda</a:t>
            </a:r>
            <a:endParaRPr lang="en-US" sz="1600" dirty="0" smtClean="0"/>
          </a:p>
          <a:p>
            <a:pPr marL="342900" lvl="0" indent="-342900">
              <a:buFont typeface="+mj-lt"/>
              <a:buAutoNum type="arabicPeriod" startAt="26"/>
            </a:pPr>
            <a:r>
              <a:rPr lang="en-US" sz="1600" dirty="0" smtClean="0"/>
              <a:t>Ernest Hemingway  </a:t>
            </a:r>
          </a:p>
          <a:p>
            <a:pPr marL="342900" lvl="0" indent="-342900">
              <a:buFont typeface="+mj-lt"/>
              <a:buAutoNum type="arabicPeriod" startAt="26"/>
            </a:pPr>
            <a:r>
              <a:rPr lang="en-US" sz="1600" dirty="0" smtClean="0"/>
              <a:t>Fanny Flagg</a:t>
            </a:r>
          </a:p>
          <a:p>
            <a:pPr marL="342900" lvl="0" indent="-342900">
              <a:buFont typeface="+mj-lt"/>
              <a:buAutoNum type="arabicPeriod" startAt="26"/>
            </a:pPr>
            <a:r>
              <a:rPr lang="en-US" sz="1600" dirty="0" smtClean="0"/>
              <a:t>Florence Henderson</a:t>
            </a:r>
          </a:p>
          <a:p>
            <a:pPr marL="342900" lvl="0" indent="-342900">
              <a:buFont typeface="+mj-lt"/>
              <a:buAutoNum type="arabicPeriod" startAt="26"/>
            </a:pPr>
            <a:r>
              <a:rPr lang="en-US" sz="1600" dirty="0" smtClean="0"/>
              <a:t>Frank </a:t>
            </a:r>
            <a:r>
              <a:rPr lang="en-US" sz="1600" dirty="0" err="1" smtClean="0"/>
              <a:t>Dunkle</a:t>
            </a:r>
            <a:r>
              <a:rPr lang="en-US" sz="1600" dirty="0" smtClean="0"/>
              <a:t> </a:t>
            </a:r>
          </a:p>
          <a:p>
            <a:pPr marL="342900" lvl="0" indent="-342900">
              <a:buFont typeface="+mj-lt"/>
              <a:buAutoNum type="arabicPeriod" startAt="26"/>
            </a:pPr>
            <a:r>
              <a:rPr lang="en-US" sz="1600" dirty="0" smtClean="0"/>
              <a:t>Frank Wolf </a:t>
            </a:r>
          </a:p>
          <a:p>
            <a:pPr marL="342900" lvl="0" indent="-342900">
              <a:buFont typeface="+mj-lt"/>
              <a:buAutoNum type="arabicPeriod" startAt="26"/>
            </a:pPr>
            <a:r>
              <a:rPr lang="en-US" sz="1600" b="1" dirty="0" smtClean="0">
                <a:solidFill>
                  <a:srgbClr val="C00000"/>
                </a:solidFill>
              </a:rPr>
              <a:t>Franklin Delano Roosevelt </a:t>
            </a:r>
          </a:p>
          <a:p>
            <a:pPr marL="342900" lvl="0" indent="-342900">
              <a:buFont typeface="+mj-lt"/>
              <a:buAutoNum type="arabicPeriod" startAt="26"/>
            </a:pPr>
            <a:r>
              <a:rPr lang="en-US" sz="1600" dirty="0" smtClean="0"/>
              <a:t>Fred Curry </a:t>
            </a:r>
          </a:p>
          <a:p>
            <a:pPr marL="342900" lvl="0" indent="-342900">
              <a:buFont typeface="+mj-lt"/>
              <a:buAutoNum type="arabicPeriod" startAt="26"/>
            </a:pPr>
            <a:r>
              <a:rPr lang="en-US" sz="1600" dirty="0" smtClean="0"/>
              <a:t>Gaston </a:t>
            </a:r>
            <a:r>
              <a:rPr lang="en-US" sz="1600" dirty="0" err="1" smtClean="0"/>
              <a:t>Caperton</a:t>
            </a:r>
            <a:r>
              <a:rPr lang="en-US" sz="1600" dirty="0" smtClean="0"/>
              <a:t> </a:t>
            </a:r>
          </a:p>
          <a:p>
            <a:pPr marL="342900" lvl="0" indent="-342900">
              <a:buFont typeface="+mj-lt"/>
              <a:buAutoNum type="arabicPeriod" startAt="26"/>
            </a:pPr>
            <a:r>
              <a:rPr lang="en-US" sz="1600" dirty="0" smtClean="0"/>
              <a:t>George Burns</a:t>
            </a:r>
          </a:p>
          <a:p>
            <a:pPr marL="342900" lvl="0" indent="-342900">
              <a:buFont typeface="+mj-lt"/>
              <a:buAutoNum type="arabicPeriod" startAt="26"/>
            </a:pPr>
            <a:r>
              <a:rPr lang="en-US" sz="1600" dirty="0" smtClean="0"/>
              <a:t>George Patton</a:t>
            </a:r>
          </a:p>
          <a:p>
            <a:pPr marL="342900" lvl="0" indent="-342900">
              <a:buFont typeface="+mj-lt"/>
              <a:buAutoNum type="arabicPeriod" startAt="26"/>
            </a:pPr>
            <a:r>
              <a:rPr lang="en-US" sz="1600" dirty="0" smtClean="0"/>
              <a:t>Gheorghe </a:t>
            </a:r>
            <a:r>
              <a:rPr lang="en-US" sz="1600" dirty="0" err="1" smtClean="0"/>
              <a:t>Muresan</a:t>
            </a:r>
            <a:endParaRPr lang="en-US" sz="1600" dirty="0" smtClean="0"/>
          </a:p>
          <a:p>
            <a:pPr marL="342900" lvl="0" indent="-342900">
              <a:buFont typeface="+mj-lt"/>
              <a:buAutoNum type="arabicPeriod" startAt="26"/>
            </a:pPr>
            <a:r>
              <a:rPr lang="en-US" sz="1600" dirty="0" smtClean="0"/>
              <a:t>Greg Louganis</a:t>
            </a:r>
          </a:p>
          <a:p>
            <a:pPr marL="342900" indent="-342900">
              <a:buFont typeface="+mj-lt"/>
              <a:buAutoNum type="arabicPeriod" startAt="26"/>
            </a:pPr>
            <a:r>
              <a:rPr lang="en-US" sz="1600" dirty="0" smtClean="0"/>
              <a:t>Gretchen </a:t>
            </a:r>
            <a:r>
              <a:rPr lang="en-US" sz="1600" dirty="0" err="1" smtClean="0"/>
              <a:t>Josephso</a:t>
            </a:r>
            <a:endParaRPr lang="en-US" sz="1600" dirty="0" smtClean="0"/>
          </a:p>
          <a:p>
            <a:pPr marL="342900" lvl="0" indent="-342900">
              <a:buFont typeface="+mj-lt"/>
              <a:buAutoNum type="arabicPeriod" startAt="26"/>
            </a:pPr>
            <a:r>
              <a:rPr lang="en-US" sz="1600" dirty="0" err="1" smtClean="0"/>
              <a:t>Gustave</a:t>
            </a:r>
            <a:r>
              <a:rPr lang="en-US" sz="1600" dirty="0" smtClean="0"/>
              <a:t> Flaubert </a:t>
            </a:r>
          </a:p>
        </p:txBody>
      </p:sp>
      <p:sp>
        <p:nvSpPr>
          <p:cNvPr id="5" name="Rectangle 4"/>
          <p:cNvSpPr/>
          <p:nvPr/>
        </p:nvSpPr>
        <p:spPr>
          <a:xfrm>
            <a:off x="6248400" y="610136"/>
            <a:ext cx="2895600" cy="6247864"/>
          </a:xfrm>
          <a:prstGeom prst="rect">
            <a:avLst/>
          </a:prstGeom>
        </p:spPr>
        <p:txBody>
          <a:bodyPr wrap="square">
            <a:spAutoFit/>
          </a:bodyPr>
          <a:lstStyle/>
          <a:p>
            <a:pPr marL="342900" lvl="0" indent="-342900">
              <a:buFont typeface="+mj-lt"/>
              <a:buAutoNum type="arabicPeriod" startAt="51"/>
            </a:pPr>
            <a:r>
              <a:rPr lang="en-US" sz="1600" dirty="0" smtClean="0"/>
              <a:t>Hans Christian Andersen</a:t>
            </a:r>
          </a:p>
          <a:p>
            <a:pPr marL="342900" lvl="0" indent="-342900">
              <a:buFont typeface="+mj-lt"/>
              <a:buAutoNum type="arabicPeriod" startAt="51"/>
            </a:pPr>
            <a:r>
              <a:rPr lang="en-US" sz="1600" dirty="0" smtClean="0"/>
              <a:t>Harriet Tubman </a:t>
            </a:r>
          </a:p>
          <a:p>
            <a:pPr marL="342900" lvl="0" indent="-342900">
              <a:buFont typeface="+mj-lt"/>
              <a:buAutoNum type="arabicPeriod" startAt="51"/>
            </a:pPr>
            <a:r>
              <a:rPr lang="en-US" sz="1600" dirty="0" smtClean="0"/>
              <a:t>Harry Anderson </a:t>
            </a:r>
          </a:p>
          <a:p>
            <a:pPr marL="342900" lvl="0" indent="-342900">
              <a:buFont typeface="+mj-lt"/>
              <a:buAutoNum type="arabicPeriod" startAt="51"/>
            </a:pPr>
            <a:r>
              <a:rPr lang="en-US" sz="1600" dirty="0" smtClean="0"/>
              <a:t>Harry Belafonte</a:t>
            </a:r>
          </a:p>
          <a:p>
            <a:pPr marL="342900" lvl="0" indent="-342900">
              <a:buFont typeface="+mj-lt"/>
              <a:buAutoNum type="arabicPeriod" startAt="51"/>
            </a:pPr>
            <a:r>
              <a:rPr lang="en-US" sz="1600" b="1" dirty="0" smtClean="0">
                <a:solidFill>
                  <a:srgbClr val="C00000"/>
                </a:solidFill>
              </a:rPr>
              <a:t>Harvey Cushing</a:t>
            </a:r>
          </a:p>
          <a:p>
            <a:pPr marL="342900" lvl="0" indent="-342900">
              <a:buFont typeface="+mj-lt"/>
              <a:buAutoNum type="arabicPeriod" startAt="51"/>
            </a:pPr>
            <a:r>
              <a:rPr lang="en-US" sz="1600" dirty="0" smtClean="0"/>
              <a:t>Heather Whitestone </a:t>
            </a:r>
          </a:p>
          <a:p>
            <a:pPr marL="342900" lvl="0" indent="-342900">
              <a:buFont typeface="+mj-lt"/>
              <a:buAutoNum type="arabicPeriod" startAt="51"/>
            </a:pPr>
            <a:r>
              <a:rPr lang="en-US" sz="1600" dirty="0" smtClean="0"/>
              <a:t>Helen Keller</a:t>
            </a:r>
          </a:p>
          <a:p>
            <a:pPr marL="342900" lvl="0" indent="-342900">
              <a:buFont typeface="+mj-lt"/>
              <a:buAutoNum type="arabicPeriod" startAt="51"/>
            </a:pPr>
            <a:r>
              <a:rPr lang="en-US" sz="1600" dirty="0" smtClean="0"/>
              <a:t>Henry Winkler </a:t>
            </a:r>
          </a:p>
          <a:p>
            <a:pPr marL="342900" lvl="0" indent="-342900">
              <a:buFont typeface="+mj-lt"/>
              <a:buAutoNum type="arabicPeriod" startAt="51"/>
            </a:pPr>
            <a:r>
              <a:rPr lang="en-US" sz="1600" dirty="0" err="1" smtClean="0"/>
              <a:t>Itzhak</a:t>
            </a:r>
            <a:r>
              <a:rPr lang="en-US" sz="1600" dirty="0" smtClean="0"/>
              <a:t> Perlman </a:t>
            </a:r>
          </a:p>
          <a:p>
            <a:pPr marL="342900" lvl="0" indent="-342900">
              <a:buFont typeface="+mj-lt"/>
              <a:buAutoNum type="arabicPeriod" startAt="51"/>
            </a:pPr>
            <a:r>
              <a:rPr lang="en-US" sz="1600" dirty="0" smtClean="0"/>
              <a:t>Jackie Stewart</a:t>
            </a:r>
          </a:p>
          <a:p>
            <a:pPr marL="342900" lvl="0" indent="-342900">
              <a:buFont typeface="+mj-lt"/>
              <a:buAutoNum type="arabicPeriod" startAt="51"/>
            </a:pPr>
            <a:r>
              <a:rPr lang="en-US" sz="1600" dirty="0" smtClean="0"/>
              <a:t>James Brady</a:t>
            </a:r>
          </a:p>
          <a:p>
            <a:pPr marL="342900" lvl="0" indent="-342900">
              <a:buFont typeface="+mj-lt"/>
              <a:buAutoNum type="arabicPeriod" startAt="51"/>
            </a:pPr>
            <a:r>
              <a:rPr lang="en-US" sz="1600" dirty="0" smtClean="0"/>
              <a:t>James Earl Jones</a:t>
            </a:r>
          </a:p>
          <a:p>
            <a:pPr marL="342900" lvl="0" indent="-342900">
              <a:buFont typeface="+mj-lt"/>
              <a:buAutoNum type="arabicPeriod" startAt="51"/>
            </a:pPr>
            <a:r>
              <a:rPr lang="en-US" sz="1600" dirty="0" smtClean="0"/>
              <a:t>Janet Reno </a:t>
            </a:r>
          </a:p>
          <a:p>
            <a:pPr marL="342900" lvl="0" indent="-342900">
              <a:buFont typeface="+mj-lt"/>
              <a:buAutoNum type="arabicPeriod" startAt="51"/>
            </a:pPr>
            <a:r>
              <a:rPr lang="en-US" sz="1600" dirty="0" smtClean="0"/>
              <a:t>Jerry Lewis</a:t>
            </a:r>
          </a:p>
          <a:p>
            <a:pPr marL="342900" lvl="0" indent="-342900">
              <a:buFont typeface="+mj-lt"/>
              <a:buAutoNum type="arabicPeriod" startAt="51"/>
            </a:pPr>
            <a:r>
              <a:rPr lang="en-US" sz="1600" dirty="0" smtClean="0"/>
              <a:t>Jim Abbott </a:t>
            </a:r>
          </a:p>
          <a:p>
            <a:pPr marL="342900" lvl="0" indent="-342900">
              <a:buFont typeface="+mj-lt"/>
              <a:buAutoNum type="arabicPeriod" startAt="51"/>
            </a:pPr>
            <a:r>
              <a:rPr lang="en-US" sz="1600" dirty="0" smtClean="0"/>
              <a:t>Jim </a:t>
            </a:r>
            <a:r>
              <a:rPr lang="en-US" sz="1600" dirty="0" err="1" smtClean="0"/>
              <a:t>Eisenreich</a:t>
            </a:r>
            <a:endParaRPr lang="en-US" sz="1600" dirty="0" smtClean="0"/>
          </a:p>
          <a:p>
            <a:pPr marL="342900" lvl="0" indent="-342900">
              <a:buFont typeface="+mj-lt"/>
              <a:buAutoNum type="arabicPeriod" startAt="51"/>
            </a:pPr>
            <a:r>
              <a:rPr lang="en-US" sz="1600" dirty="0" smtClean="0"/>
              <a:t>John Callahan</a:t>
            </a:r>
          </a:p>
          <a:p>
            <a:pPr marL="342900" lvl="0" indent="-342900">
              <a:buFont typeface="+mj-lt"/>
              <a:buAutoNum type="arabicPeriod" startAt="51"/>
            </a:pPr>
            <a:r>
              <a:rPr lang="en-US" sz="1600" dirty="0" smtClean="0"/>
              <a:t>John Corcoran </a:t>
            </a:r>
          </a:p>
          <a:p>
            <a:pPr marL="342900" lvl="0" indent="-342900">
              <a:buFont typeface="+mj-lt"/>
              <a:buAutoNum type="arabicPeriod" startAt="51"/>
            </a:pPr>
            <a:r>
              <a:rPr lang="en-US" sz="1600" dirty="0" smtClean="0"/>
              <a:t>John </a:t>
            </a:r>
            <a:r>
              <a:rPr lang="en-US" sz="1600" dirty="0" err="1" smtClean="0"/>
              <a:t>Hockenberry</a:t>
            </a:r>
            <a:r>
              <a:rPr lang="en-US" sz="1600" dirty="0" smtClean="0"/>
              <a:t> </a:t>
            </a:r>
          </a:p>
          <a:p>
            <a:pPr marL="342900" lvl="0" indent="-342900">
              <a:buFont typeface="+mj-lt"/>
              <a:buAutoNum type="arabicPeriod" startAt="51"/>
            </a:pPr>
            <a:r>
              <a:rPr lang="en-US" sz="1600" dirty="0" smtClean="0"/>
              <a:t>John Horner </a:t>
            </a:r>
          </a:p>
          <a:p>
            <a:pPr marL="342900" lvl="0" indent="-342900">
              <a:buFont typeface="+mj-lt"/>
              <a:buAutoNum type="arabicPeriod" startAt="51"/>
            </a:pPr>
            <a:r>
              <a:rPr lang="en-US" sz="1600" dirty="0" smtClean="0"/>
              <a:t>John Updike</a:t>
            </a:r>
          </a:p>
          <a:p>
            <a:pPr marL="342900" lvl="0" indent="-342900">
              <a:buFont typeface="+mj-lt"/>
              <a:buAutoNum type="arabicPeriod" startAt="51"/>
            </a:pPr>
            <a:r>
              <a:rPr lang="en-US" sz="1600" dirty="0" smtClean="0"/>
              <a:t>Johnny Cash </a:t>
            </a:r>
          </a:p>
          <a:p>
            <a:pPr marL="342900" lvl="0" indent="-342900">
              <a:buFont typeface="+mj-lt"/>
              <a:buAutoNum type="arabicPeriod" startAt="51"/>
            </a:pPr>
            <a:r>
              <a:rPr lang="en-US" sz="1600" dirty="0" smtClean="0"/>
              <a:t>Joseph Biden</a:t>
            </a:r>
          </a:p>
          <a:p>
            <a:pPr marL="342900" lvl="0" indent="-342900">
              <a:buFont typeface="+mj-lt"/>
              <a:buAutoNum type="arabicPeriod" startAt="51"/>
            </a:pPr>
            <a:r>
              <a:rPr lang="en-US" sz="1600" dirty="0" smtClean="0"/>
              <a:t>Joseph Heller </a:t>
            </a:r>
          </a:p>
          <a:p>
            <a:pPr marL="342900" indent="-342900">
              <a:buFont typeface="+mj-lt"/>
              <a:buAutoNum type="arabicPeriod" startAt="51"/>
            </a:pPr>
            <a:r>
              <a:rPr lang="en-US" sz="1600" dirty="0" smtClean="0"/>
              <a:t>Judith </a:t>
            </a:r>
            <a:r>
              <a:rPr lang="en-US" sz="1600" dirty="0" err="1" smtClean="0"/>
              <a:t>Heumann</a:t>
            </a:r>
            <a:endParaRPr lang="en-US" sz="1600" dirty="0"/>
          </a:p>
        </p:txBody>
      </p:sp>
      <p:sp>
        <p:nvSpPr>
          <p:cNvPr id="6" name="TextBox 5"/>
          <p:cNvSpPr txBox="1"/>
          <p:nvPr/>
        </p:nvSpPr>
        <p:spPr>
          <a:xfrm>
            <a:off x="0" y="0"/>
            <a:ext cx="9144000" cy="52322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n-US" sz="2800" b="1" dirty="0" smtClean="0">
                <a:solidFill>
                  <a:srgbClr val="C00000"/>
                </a:solidFill>
              </a:rPr>
              <a:t>Famous People with Disabilities </a:t>
            </a:r>
          </a:p>
        </p:txBody>
      </p:sp>
      <p:sp>
        <p:nvSpPr>
          <p:cNvPr id="8" name="Rectangle 7"/>
          <p:cNvSpPr/>
          <p:nvPr/>
        </p:nvSpPr>
        <p:spPr>
          <a:xfrm rot="16200000">
            <a:off x="-3259722" y="3259724"/>
            <a:ext cx="6857999" cy="338554"/>
          </a:xfrm>
          <a:prstGeom prst="rect">
            <a:avLst/>
          </a:prstGeom>
          <a:solidFill>
            <a:srgbClr val="C00000"/>
          </a:solidFill>
          <a:ln>
            <a:solidFill>
              <a:schemeClr val="accent1">
                <a:lumMod val="60000"/>
                <a:lumOff val="40000"/>
              </a:schemeClr>
            </a:solidFill>
          </a:ln>
        </p:spPr>
        <p:txBody>
          <a:bodyPr wrap="square">
            <a:spAutoFit/>
          </a:bodyPr>
          <a:lstStyle/>
          <a:p>
            <a:r>
              <a:rPr lang="en-US" sz="1600" b="1" i="1" dirty="0" smtClean="0">
                <a:solidFill>
                  <a:schemeClr val="bg1"/>
                </a:solidFill>
              </a:rPr>
              <a:t>Source:</a:t>
            </a:r>
            <a:r>
              <a:rPr lang="en-US" sz="1600" dirty="0" smtClean="0">
                <a:solidFill>
                  <a:schemeClr val="bg1"/>
                </a:solidFill>
              </a:rPr>
              <a:t> http://freedee.us/images/FamousPeopleDisabilities.pdf</a:t>
            </a:r>
            <a:r>
              <a:rPr lang="en-US" sz="1600" dirty="0" smtClean="0">
                <a:solidFill>
                  <a:schemeClr val="tx1">
                    <a:lumMod val="95000"/>
                    <a:lumOff val="5000"/>
                  </a:schemeClr>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xEl>
                                              <p:pRg st="1" end="1"/>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4">
                                            <p:txEl>
                                              <p:pRg st="16" end="16"/>
                                            </p:txEl>
                                          </p:spTgt>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5">
                                            <p:txEl>
                                              <p:pRg st="4" end="4"/>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0600" y="610136"/>
            <a:ext cx="2590800" cy="6247864"/>
          </a:xfrm>
          <a:prstGeom prst="rect">
            <a:avLst/>
          </a:prstGeom>
        </p:spPr>
        <p:txBody>
          <a:bodyPr wrap="square">
            <a:spAutoFit/>
          </a:bodyPr>
          <a:lstStyle/>
          <a:p>
            <a:pPr marL="342900" lvl="0" indent="-342900">
              <a:buFont typeface="+mj-lt"/>
              <a:buAutoNum type="arabicPeriod" startAt="76"/>
            </a:pPr>
            <a:r>
              <a:rPr lang="en-US" sz="1600" dirty="0" smtClean="0"/>
              <a:t>Katherine Hepburn </a:t>
            </a:r>
          </a:p>
          <a:p>
            <a:pPr marL="342900" lvl="0" indent="-342900">
              <a:buFont typeface="+mj-lt"/>
              <a:buAutoNum type="arabicPeriod" startAt="76"/>
            </a:pPr>
            <a:r>
              <a:rPr lang="en-US" sz="1600" dirty="0" smtClean="0"/>
              <a:t>Kirk Douglas</a:t>
            </a:r>
          </a:p>
          <a:p>
            <a:pPr marL="342900" lvl="0" indent="-342900">
              <a:buFont typeface="+mj-lt"/>
              <a:buAutoNum type="arabicPeriod" startAt="76"/>
            </a:pPr>
            <a:r>
              <a:rPr lang="en-US" sz="1600" dirty="0" smtClean="0"/>
              <a:t>Kurt Vonnegut</a:t>
            </a:r>
          </a:p>
          <a:p>
            <a:pPr marL="342900" lvl="0" indent="-342900">
              <a:buFont typeface="+mj-lt"/>
              <a:buAutoNum type="arabicPeriod" startAt="76"/>
            </a:pPr>
            <a:r>
              <a:rPr lang="en-US" sz="1600" b="1" dirty="0" smtClean="0">
                <a:solidFill>
                  <a:srgbClr val="C00000"/>
                </a:solidFill>
              </a:rPr>
              <a:t>Leonardo </a:t>
            </a:r>
            <a:r>
              <a:rPr lang="en-US" sz="1600" b="1" dirty="0" err="1" smtClean="0">
                <a:solidFill>
                  <a:srgbClr val="C00000"/>
                </a:solidFill>
              </a:rPr>
              <a:t>Da</a:t>
            </a:r>
            <a:r>
              <a:rPr lang="en-US" sz="1600" b="1" dirty="0" smtClean="0">
                <a:solidFill>
                  <a:srgbClr val="C00000"/>
                </a:solidFill>
              </a:rPr>
              <a:t> Vinci </a:t>
            </a:r>
          </a:p>
          <a:p>
            <a:pPr marL="342900" lvl="0" indent="-342900">
              <a:buFont typeface="+mj-lt"/>
              <a:buAutoNum type="arabicPeriod" startAt="76"/>
            </a:pPr>
            <a:r>
              <a:rPr lang="en-US" sz="1600" dirty="0" smtClean="0"/>
              <a:t>Lewis Carroll </a:t>
            </a:r>
          </a:p>
          <a:p>
            <a:pPr marL="342900" lvl="0" indent="-342900">
              <a:buFont typeface="+mj-lt"/>
              <a:buAutoNum type="arabicPeriod" startAt="76"/>
            </a:pPr>
            <a:r>
              <a:rPr lang="en-US" sz="1600" dirty="0" smtClean="0"/>
              <a:t>Linda Hunt</a:t>
            </a:r>
          </a:p>
          <a:p>
            <a:pPr marL="342900" lvl="0" indent="-342900">
              <a:buFont typeface="+mj-lt"/>
              <a:buAutoNum type="arabicPeriod" startAt="76"/>
            </a:pPr>
            <a:r>
              <a:rPr lang="en-US" sz="1600" dirty="0" smtClean="0"/>
              <a:t>Lindsay Wagner</a:t>
            </a:r>
          </a:p>
          <a:p>
            <a:pPr marL="342900" lvl="0" indent="-342900">
              <a:buFont typeface="+mj-lt"/>
              <a:buAutoNum type="arabicPeriod" startAt="76"/>
            </a:pPr>
            <a:r>
              <a:rPr lang="en-US" sz="1600" dirty="0" smtClean="0"/>
              <a:t>Ludwig von Beethoven</a:t>
            </a:r>
          </a:p>
          <a:p>
            <a:pPr marL="342900" lvl="0" indent="-342900">
              <a:buFont typeface="+mj-lt"/>
              <a:buAutoNum type="arabicPeriod" startAt="76"/>
            </a:pPr>
            <a:r>
              <a:rPr lang="en-US" sz="1600" dirty="0" smtClean="0"/>
              <a:t>Magic Johnson </a:t>
            </a:r>
          </a:p>
          <a:p>
            <a:pPr marL="342900" lvl="0" indent="-342900">
              <a:buFont typeface="+mj-lt"/>
              <a:buAutoNum type="arabicPeriod" startAt="76"/>
            </a:pPr>
            <a:r>
              <a:rPr lang="en-US" sz="1600" dirty="0" err="1" smtClean="0"/>
              <a:t>Mahmoud</a:t>
            </a:r>
            <a:r>
              <a:rPr lang="en-US" sz="1600" dirty="0" smtClean="0"/>
              <a:t> Abdul-</a:t>
            </a:r>
            <a:r>
              <a:rPr lang="en-US" sz="1600" dirty="0" err="1" smtClean="0"/>
              <a:t>Rauf</a:t>
            </a:r>
            <a:r>
              <a:rPr lang="en-US" sz="1600" dirty="0" smtClean="0"/>
              <a:t> </a:t>
            </a:r>
          </a:p>
          <a:p>
            <a:pPr marL="342900" lvl="0" indent="-342900">
              <a:buFont typeface="+mj-lt"/>
              <a:buAutoNum type="arabicPeriod" startAt="76"/>
            </a:pPr>
            <a:r>
              <a:rPr lang="en-US" sz="1600" dirty="0" smtClean="0"/>
              <a:t>Marilyn Monroe</a:t>
            </a:r>
          </a:p>
          <a:p>
            <a:pPr marL="342900" lvl="0" indent="-342900">
              <a:buFont typeface="+mj-lt"/>
              <a:buAutoNum type="arabicPeriod" startAt="76"/>
            </a:pPr>
            <a:r>
              <a:rPr lang="en-US" sz="1600" dirty="0" err="1" smtClean="0"/>
              <a:t>Marlee</a:t>
            </a:r>
            <a:r>
              <a:rPr lang="en-US" sz="1600" dirty="0" smtClean="0"/>
              <a:t> </a:t>
            </a:r>
            <a:r>
              <a:rPr lang="en-US" sz="1600" dirty="0" err="1" smtClean="0"/>
              <a:t>Matlin</a:t>
            </a:r>
            <a:endParaRPr lang="en-US" sz="1600" dirty="0" smtClean="0"/>
          </a:p>
          <a:p>
            <a:pPr marL="342900" lvl="0" indent="-342900">
              <a:buFont typeface="+mj-lt"/>
              <a:buAutoNum type="arabicPeriod" startAt="76"/>
            </a:pPr>
            <a:r>
              <a:rPr lang="en-US" sz="1600" dirty="0" smtClean="0"/>
              <a:t>Mary Verdi-Fletcher</a:t>
            </a:r>
          </a:p>
          <a:p>
            <a:pPr marL="342900" lvl="0" indent="-342900">
              <a:buFont typeface="+mj-lt"/>
              <a:buAutoNum type="arabicPeriod" startAt="76"/>
            </a:pPr>
            <a:r>
              <a:rPr lang="en-US" sz="1600" dirty="0" smtClean="0"/>
              <a:t>Matt Luke</a:t>
            </a:r>
          </a:p>
          <a:p>
            <a:pPr marL="342900" lvl="0" indent="-342900">
              <a:buFont typeface="+mj-lt"/>
              <a:buAutoNum type="arabicPeriod" startAt="76"/>
            </a:pPr>
            <a:r>
              <a:rPr lang="en-US" sz="1600" dirty="0" smtClean="0"/>
              <a:t>Michael J. Fox</a:t>
            </a:r>
          </a:p>
          <a:p>
            <a:pPr marL="342900" lvl="0" indent="-342900">
              <a:buFont typeface="+mj-lt"/>
              <a:buAutoNum type="arabicPeriod" startAt="76"/>
            </a:pPr>
            <a:r>
              <a:rPr lang="en-US" sz="1600" dirty="0" smtClean="0"/>
              <a:t>Michael Wolff </a:t>
            </a:r>
          </a:p>
          <a:p>
            <a:pPr marL="342900" lvl="0" indent="-342900">
              <a:buFont typeface="+mj-lt"/>
              <a:buAutoNum type="arabicPeriod" startAt="76"/>
            </a:pPr>
            <a:r>
              <a:rPr lang="en-US" sz="1600" dirty="0" smtClean="0"/>
              <a:t>Mike Wallace</a:t>
            </a:r>
          </a:p>
          <a:p>
            <a:pPr marL="342900" lvl="0" indent="-342900">
              <a:buFont typeface="+mj-lt"/>
              <a:buAutoNum type="arabicPeriod" startAt="76"/>
            </a:pPr>
            <a:r>
              <a:rPr lang="en-US" sz="1600" dirty="0" err="1" smtClean="0"/>
              <a:t>Mikhael</a:t>
            </a:r>
            <a:r>
              <a:rPr lang="en-US" sz="1600" dirty="0" smtClean="0"/>
              <a:t> Gorbachev </a:t>
            </a:r>
          </a:p>
          <a:p>
            <a:pPr marL="342900" lvl="0" indent="-342900">
              <a:buFont typeface="+mj-lt"/>
              <a:buAutoNum type="arabicPeriod" startAt="76"/>
            </a:pPr>
            <a:r>
              <a:rPr lang="en-US" sz="1600" dirty="0" err="1" smtClean="0"/>
              <a:t>Montel</a:t>
            </a:r>
            <a:r>
              <a:rPr lang="en-US" sz="1600" dirty="0" smtClean="0"/>
              <a:t> Williams </a:t>
            </a:r>
          </a:p>
          <a:p>
            <a:pPr marL="342900" lvl="0" indent="-342900">
              <a:buFont typeface="+mj-lt"/>
              <a:buAutoNum type="arabicPeriod" startAt="76"/>
            </a:pPr>
            <a:r>
              <a:rPr lang="en-US" sz="1600" dirty="0" smtClean="0"/>
              <a:t>Muhammad Ali</a:t>
            </a:r>
          </a:p>
          <a:p>
            <a:pPr marL="342900" lvl="0" indent="-342900">
              <a:buFont typeface="+mj-lt"/>
              <a:buAutoNum type="arabicPeriod" startAt="76"/>
            </a:pPr>
            <a:r>
              <a:rPr lang="en-US" sz="1600" dirty="0" smtClean="0"/>
              <a:t>Nancy L. </a:t>
            </a:r>
            <a:r>
              <a:rPr lang="en-US" sz="1600" dirty="0" err="1" smtClean="0"/>
              <a:t>Sonnabend</a:t>
            </a:r>
            <a:endParaRPr lang="en-US" sz="1600" dirty="0" smtClean="0"/>
          </a:p>
          <a:p>
            <a:pPr marL="342900" lvl="0" indent="-342900">
              <a:buFont typeface="+mj-lt"/>
              <a:buAutoNum type="arabicPeriod" startAt="76"/>
            </a:pPr>
            <a:r>
              <a:rPr lang="en-US" sz="1600" dirty="0" smtClean="0"/>
              <a:t>Nancy </a:t>
            </a:r>
            <a:r>
              <a:rPr lang="en-US" sz="1600" dirty="0" err="1" smtClean="0"/>
              <a:t>Mairs</a:t>
            </a:r>
            <a:endParaRPr lang="en-US" sz="1600" dirty="0" smtClean="0"/>
          </a:p>
          <a:p>
            <a:pPr marL="342900" lvl="0" indent="-342900">
              <a:buFont typeface="+mj-lt"/>
              <a:buAutoNum type="arabicPeriod" startAt="76"/>
            </a:pPr>
            <a:r>
              <a:rPr lang="en-US" sz="1600" dirty="0" smtClean="0"/>
              <a:t>Neil Bush </a:t>
            </a:r>
          </a:p>
          <a:p>
            <a:pPr marL="342900" lvl="0" indent="-342900">
              <a:buFont typeface="+mj-lt"/>
              <a:buAutoNum type="arabicPeriod" startAt="76"/>
            </a:pPr>
            <a:r>
              <a:rPr lang="en-US" sz="1600" dirty="0" smtClean="0"/>
              <a:t>Nelson Rockefeller</a:t>
            </a:r>
          </a:p>
          <a:p>
            <a:pPr marL="342900" lvl="0" indent="-342900">
              <a:buFont typeface="+mj-lt"/>
              <a:buAutoNum type="arabicPeriod" startAt="76"/>
            </a:pPr>
            <a:r>
              <a:rPr lang="en-US" sz="1600" dirty="0" smtClean="0"/>
              <a:t>Nola D. </a:t>
            </a:r>
            <a:r>
              <a:rPr lang="en-US" sz="1600" dirty="0" err="1" smtClean="0"/>
              <a:t>Chee</a:t>
            </a:r>
            <a:r>
              <a:rPr lang="en-US" sz="1600" dirty="0" smtClean="0"/>
              <a:t> </a:t>
            </a:r>
            <a:endParaRPr lang="en-US" sz="1600" dirty="0"/>
          </a:p>
        </p:txBody>
      </p:sp>
      <p:sp>
        <p:nvSpPr>
          <p:cNvPr id="4" name="Rectangle 3"/>
          <p:cNvSpPr/>
          <p:nvPr/>
        </p:nvSpPr>
        <p:spPr>
          <a:xfrm>
            <a:off x="3733800" y="610136"/>
            <a:ext cx="2590800" cy="6247864"/>
          </a:xfrm>
          <a:prstGeom prst="rect">
            <a:avLst/>
          </a:prstGeom>
        </p:spPr>
        <p:txBody>
          <a:bodyPr wrap="square">
            <a:spAutoFit/>
          </a:bodyPr>
          <a:lstStyle/>
          <a:p>
            <a:pPr marL="342900" lvl="0" indent="-342900">
              <a:buFont typeface="+mj-lt"/>
              <a:buAutoNum type="arabicPeriod" startAt="101"/>
            </a:pPr>
            <a:r>
              <a:rPr lang="en-US" sz="1600" dirty="0" smtClean="0"/>
              <a:t>Nolan Ryan</a:t>
            </a:r>
          </a:p>
          <a:p>
            <a:pPr marL="342900" lvl="0" indent="-342900">
              <a:buFont typeface="+mj-lt"/>
              <a:buAutoNum type="arabicPeriod" startAt="101"/>
            </a:pPr>
            <a:r>
              <a:rPr lang="en-US" sz="1600" dirty="0" smtClean="0"/>
              <a:t>Patricia </a:t>
            </a:r>
            <a:r>
              <a:rPr lang="en-US" sz="1600" dirty="0" err="1" smtClean="0"/>
              <a:t>Polacco</a:t>
            </a:r>
            <a:endParaRPr lang="en-US" sz="1600" dirty="0" smtClean="0"/>
          </a:p>
          <a:p>
            <a:pPr marL="342900" lvl="0" indent="-342900">
              <a:buFont typeface="+mj-lt"/>
              <a:buAutoNum type="arabicPeriod" startAt="101"/>
            </a:pPr>
            <a:r>
              <a:rPr lang="en-US" sz="1600" dirty="0" smtClean="0"/>
              <a:t>Patty Duke </a:t>
            </a:r>
          </a:p>
          <a:p>
            <a:pPr marL="342900" lvl="0" indent="-342900">
              <a:buFont typeface="+mj-lt"/>
              <a:buAutoNum type="arabicPeriod" startAt="101"/>
            </a:pPr>
            <a:r>
              <a:rPr lang="en-US" sz="1600" dirty="0" smtClean="0"/>
              <a:t>Paul J. </a:t>
            </a:r>
            <a:r>
              <a:rPr lang="en-US" sz="1600" dirty="0" err="1" smtClean="0"/>
              <a:t>Orfalea</a:t>
            </a:r>
            <a:endParaRPr lang="en-US" sz="1600" dirty="0" smtClean="0"/>
          </a:p>
          <a:p>
            <a:pPr marL="342900" lvl="0" indent="-342900">
              <a:buFont typeface="+mj-lt"/>
              <a:buAutoNum type="arabicPeriod" startAt="101"/>
            </a:pPr>
            <a:r>
              <a:rPr lang="en-US" sz="1600" dirty="0" smtClean="0"/>
              <a:t>Paul </a:t>
            </a:r>
            <a:r>
              <a:rPr lang="en-US" sz="1600" dirty="0" err="1" smtClean="0"/>
              <a:t>Longmore</a:t>
            </a:r>
            <a:endParaRPr lang="en-US" sz="1600" dirty="0" smtClean="0"/>
          </a:p>
          <a:p>
            <a:pPr marL="342900" lvl="0" indent="-342900">
              <a:buFont typeface="+mj-lt"/>
              <a:buAutoNum type="arabicPeriod" startAt="101"/>
            </a:pPr>
            <a:r>
              <a:rPr lang="en-US" sz="1600" dirty="0" smtClean="0"/>
              <a:t>Pope John Paul II </a:t>
            </a:r>
          </a:p>
          <a:p>
            <a:pPr marL="342900" lvl="0" indent="-342900">
              <a:buFont typeface="+mj-lt"/>
              <a:buAutoNum type="arabicPeriod" startAt="101"/>
            </a:pPr>
            <a:r>
              <a:rPr lang="en-US" sz="1600" dirty="0" smtClean="0"/>
              <a:t>Ray Charles</a:t>
            </a:r>
          </a:p>
          <a:p>
            <a:pPr marL="342900" lvl="0" indent="-342900">
              <a:buFont typeface="+mj-lt"/>
              <a:buAutoNum type="arabicPeriod" startAt="101"/>
            </a:pPr>
            <a:r>
              <a:rPr lang="en-US" sz="1600" dirty="0" smtClean="0"/>
              <a:t>Richard Strauss</a:t>
            </a:r>
          </a:p>
          <a:p>
            <a:pPr marL="342900" lvl="0" indent="-342900">
              <a:buFont typeface="+mj-lt"/>
              <a:buAutoNum type="arabicPeriod" startAt="101"/>
            </a:pPr>
            <a:r>
              <a:rPr lang="en-US" sz="1600" dirty="0" smtClean="0"/>
              <a:t>Richard Thomas</a:t>
            </a:r>
          </a:p>
          <a:p>
            <a:pPr marL="342900" lvl="0" indent="-342900">
              <a:buFont typeface="+mj-lt"/>
              <a:buAutoNum type="arabicPeriod" startAt="101"/>
            </a:pPr>
            <a:r>
              <a:rPr lang="en-US" sz="1600" dirty="0" smtClean="0"/>
              <a:t>Rita Hayworth</a:t>
            </a:r>
          </a:p>
          <a:p>
            <a:pPr marL="342900" lvl="0" indent="-342900">
              <a:buFont typeface="+mj-lt"/>
              <a:buAutoNum type="arabicPeriod" startAt="101"/>
            </a:pPr>
            <a:r>
              <a:rPr lang="en-US" sz="1600" b="1" dirty="0" smtClean="0">
                <a:solidFill>
                  <a:srgbClr val="C00000"/>
                </a:solidFill>
              </a:rPr>
              <a:t>Robert Dole</a:t>
            </a:r>
          </a:p>
          <a:p>
            <a:pPr marL="342900" lvl="0" indent="-342900">
              <a:buFont typeface="+mj-lt"/>
              <a:buAutoNum type="arabicPeriod" startAt="101"/>
            </a:pPr>
            <a:r>
              <a:rPr lang="en-US" sz="1600" dirty="0" smtClean="0"/>
              <a:t>Robert Rauschenberg</a:t>
            </a:r>
          </a:p>
          <a:p>
            <a:pPr marL="342900" lvl="0" indent="-342900">
              <a:buFont typeface="+mj-lt"/>
              <a:buAutoNum type="arabicPeriod" startAt="101"/>
            </a:pPr>
            <a:r>
              <a:rPr lang="en-US" sz="1600" dirty="0" smtClean="0"/>
              <a:t>Roger W. Wilkins </a:t>
            </a:r>
          </a:p>
          <a:p>
            <a:pPr marL="342900" lvl="0" indent="-342900">
              <a:buFont typeface="+mj-lt"/>
              <a:buAutoNum type="arabicPeriod" startAt="101"/>
            </a:pPr>
            <a:r>
              <a:rPr lang="en-US" sz="1600" dirty="0" smtClean="0"/>
              <a:t>Ron Harper</a:t>
            </a:r>
          </a:p>
          <a:p>
            <a:pPr marL="342900" lvl="0" indent="-342900">
              <a:buFont typeface="+mj-lt"/>
              <a:buAutoNum type="arabicPeriod" startAt="101"/>
            </a:pPr>
            <a:r>
              <a:rPr lang="en-US" sz="1600" dirty="0" smtClean="0"/>
              <a:t>Ron </a:t>
            </a:r>
            <a:r>
              <a:rPr lang="en-US" sz="1600" dirty="0" err="1" smtClean="0"/>
              <a:t>Kovic</a:t>
            </a:r>
            <a:r>
              <a:rPr lang="en-US" sz="1600" dirty="0" smtClean="0"/>
              <a:t> </a:t>
            </a:r>
          </a:p>
          <a:p>
            <a:pPr marL="342900" lvl="0" indent="-342900">
              <a:buFont typeface="+mj-lt"/>
              <a:buAutoNum type="arabicPeriod" startAt="101"/>
            </a:pPr>
            <a:r>
              <a:rPr lang="en-US" sz="1600" dirty="0" smtClean="0"/>
              <a:t>Ronald Reagan </a:t>
            </a:r>
          </a:p>
          <a:p>
            <a:pPr marL="342900" lvl="0" indent="-342900">
              <a:buFont typeface="+mj-lt"/>
              <a:buAutoNum type="arabicPeriod" startAt="101"/>
            </a:pPr>
            <a:r>
              <a:rPr lang="en-US" sz="1600" dirty="0" smtClean="0"/>
              <a:t>Russell White</a:t>
            </a:r>
          </a:p>
          <a:p>
            <a:pPr marL="342900" lvl="0" indent="-342900">
              <a:buFont typeface="+mj-lt"/>
              <a:buAutoNum type="arabicPeriod" startAt="101"/>
            </a:pPr>
            <a:r>
              <a:rPr lang="en-US" sz="1600" dirty="0" smtClean="0"/>
              <a:t>Samuel Johnson </a:t>
            </a:r>
          </a:p>
          <a:p>
            <a:pPr marL="342900" lvl="0" indent="-342900">
              <a:buFont typeface="+mj-lt"/>
              <a:buAutoNum type="arabicPeriod" startAt="101"/>
            </a:pPr>
            <a:r>
              <a:rPr lang="en-US" sz="1600" dirty="0" smtClean="0"/>
              <a:t>Stephen </a:t>
            </a:r>
            <a:r>
              <a:rPr lang="en-US" sz="1600" dirty="0" err="1" smtClean="0"/>
              <a:t>Bacque</a:t>
            </a:r>
            <a:r>
              <a:rPr lang="en-US" sz="1600" dirty="0" smtClean="0"/>
              <a:t> </a:t>
            </a:r>
          </a:p>
          <a:p>
            <a:pPr marL="342900" lvl="0" indent="-342900">
              <a:buFont typeface="+mj-lt"/>
              <a:buAutoNum type="arabicPeriod" startAt="101"/>
            </a:pPr>
            <a:r>
              <a:rPr lang="en-US" sz="1600" dirty="0" smtClean="0"/>
              <a:t>Stephen Hawking</a:t>
            </a:r>
          </a:p>
          <a:p>
            <a:pPr marL="342900" lvl="0" indent="-342900">
              <a:buFont typeface="+mj-lt"/>
              <a:buAutoNum type="arabicPeriod" startAt="101"/>
            </a:pPr>
            <a:r>
              <a:rPr lang="en-US" sz="1600" dirty="0" smtClean="0"/>
              <a:t>Stephen J. </a:t>
            </a:r>
            <a:r>
              <a:rPr lang="en-US" sz="1600" dirty="0" err="1" smtClean="0"/>
              <a:t>Cannell</a:t>
            </a:r>
            <a:endParaRPr lang="en-US" sz="1600" dirty="0" smtClean="0"/>
          </a:p>
          <a:p>
            <a:pPr marL="342900" lvl="0" indent="-342900">
              <a:buFont typeface="+mj-lt"/>
              <a:buAutoNum type="arabicPeriod" startAt="101"/>
            </a:pPr>
            <a:r>
              <a:rPr lang="en-US" sz="1600" dirty="0" smtClean="0"/>
              <a:t>Stevie Wonder </a:t>
            </a:r>
          </a:p>
          <a:p>
            <a:pPr marL="342900" lvl="0" indent="-342900">
              <a:buFont typeface="+mj-lt"/>
              <a:buAutoNum type="arabicPeriod" startAt="101"/>
            </a:pPr>
            <a:r>
              <a:rPr lang="en-US" sz="1600" dirty="0" smtClean="0"/>
              <a:t>Sylvia Law</a:t>
            </a:r>
          </a:p>
          <a:p>
            <a:pPr marL="342900" lvl="0" indent="-342900">
              <a:buFont typeface="+mj-lt"/>
              <a:buAutoNum type="arabicPeriod" startAt="101"/>
            </a:pPr>
            <a:r>
              <a:rPr lang="en-US" sz="1600" dirty="0" smtClean="0"/>
              <a:t>Terry </a:t>
            </a:r>
            <a:r>
              <a:rPr lang="en-US" sz="1600" dirty="0" err="1" smtClean="0"/>
              <a:t>Bowersock</a:t>
            </a:r>
            <a:r>
              <a:rPr lang="en-US" sz="1600" dirty="0" smtClean="0"/>
              <a:t> </a:t>
            </a:r>
          </a:p>
          <a:p>
            <a:pPr marL="342900" lvl="0" indent="-342900">
              <a:buFont typeface="+mj-lt"/>
              <a:buAutoNum type="arabicPeriod" startAt="101"/>
            </a:pPr>
            <a:r>
              <a:rPr lang="en-US" sz="1600" dirty="0" smtClean="0"/>
              <a:t>Thomas Edison</a:t>
            </a:r>
            <a:endParaRPr lang="en-US" sz="1600" dirty="0"/>
          </a:p>
        </p:txBody>
      </p:sp>
      <p:sp>
        <p:nvSpPr>
          <p:cNvPr id="5" name="Rectangle 4"/>
          <p:cNvSpPr/>
          <p:nvPr/>
        </p:nvSpPr>
        <p:spPr>
          <a:xfrm>
            <a:off x="6248400" y="609600"/>
            <a:ext cx="2895600" cy="4770537"/>
          </a:xfrm>
          <a:prstGeom prst="rect">
            <a:avLst/>
          </a:prstGeom>
        </p:spPr>
        <p:txBody>
          <a:bodyPr wrap="square">
            <a:spAutoFit/>
          </a:bodyPr>
          <a:lstStyle/>
          <a:p>
            <a:pPr marL="342900" lvl="0" indent="-342900">
              <a:buFont typeface="+mj-lt"/>
              <a:buAutoNum type="arabicPeriod" startAt="126"/>
            </a:pPr>
            <a:r>
              <a:rPr lang="en-US" sz="1600" dirty="0" smtClean="0"/>
              <a:t>Thomas H. Kean</a:t>
            </a:r>
          </a:p>
          <a:p>
            <a:pPr marL="342900" lvl="0" indent="-342900">
              <a:buFont typeface="+mj-lt"/>
              <a:buAutoNum type="arabicPeriod" startAt="126"/>
            </a:pPr>
            <a:r>
              <a:rPr lang="en-US" sz="1600" dirty="0" smtClean="0"/>
              <a:t>Tom Cruise </a:t>
            </a:r>
          </a:p>
          <a:p>
            <a:pPr marL="342900" lvl="0" indent="-342900">
              <a:buFont typeface="+mj-lt"/>
              <a:buAutoNum type="arabicPeriod" startAt="126"/>
            </a:pPr>
            <a:r>
              <a:rPr lang="en-US" sz="1600" dirty="0" smtClean="0"/>
              <a:t>Tom Smothers</a:t>
            </a:r>
          </a:p>
          <a:p>
            <a:pPr marL="342900" lvl="0" indent="-342900">
              <a:buFont typeface="+mj-lt"/>
              <a:buAutoNum type="arabicPeriod" startAt="126"/>
            </a:pPr>
            <a:r>
              <a:rPr lang="en-US" sz="1600" dirty="0" smtClean="0"/>
              <a:t>Tom Thumb</a:t>
            </a:r>
          </a:p>
          <a:p>
            <a:pPr marL="342900" lvl="0" indent="-342900">
              <a:buFont typeface="+mj-lt"/>
              <a:buAutoNum type="arabicPeriod" startAt="126"/>
            </a:pPr>
            <a:r>
              <a:rPr lang="en-US" sz="1600" dirty="0" err="1" smtClean="0"/>
              <a:t>Tomima</a:t>
            </a:r>
            <a:r>
              <a:rPr lang="en-US" sz="1600" dirty="0" smtClean="0"/>
              <a:t> </a:t>
            </a:r>
            <a:r>
              <a:rPr lang="en-US" sz="1600" dirty="0" err="1" smtClean="0"/>
              <a:t>Edmark</a:t>
            </a:r>
            <a:r>
              <a:rPr lang="en-US" sz="1600" dirty="0" smtClean="0"/>
              <a:t> </a:t>
            </a:r>
          </a:p>
          <a:p>
            <a:pPr marL="342900" lvl="0" indent="-342900">
              <a:buFont typeface="+mj-lt"/>
              <a:buAutoNum type="arabicPeriod" startAt="126"/>
            </a:pPr>
            <a:r>
              <a:rPr lang="en-US" sz="1600" dirty="0" smtClean="0"/>
              <a:t>Tracey Gold</a:t>
            </a:r>
          </a:p>
          <a:p>
            <a:pPr marL="342900" lvl="0" indent="-342900">
              <a:buFont typeface="+mj-lt"/>
              <a:buAutoNum type="arabicPeriod" startAt="126"/>
            </a:pPr>
            <a:r>
              <a:rPr lang="en-US" sz="1600" dirty="0" err="1" smtClean="0"/>
              <a:t>Ved</a:t>
            </a:r>
            <a:r>
              <a:rPr lang="en-US" sz="1600" dirty="0" smtClean="0"/>
              <a:t> Mehta </a:t>
            </a:r>
          </a:p>
          <a:p>
            <a:pPr marL="342900" lvl="0" indent="-342900">
              <a:buFont typeface="+mj-lt"/>
              <a:buAutoNum type="arabicPeriod" startAt="126"/>
            </a:pPr>
            <a:r>
              <a:rPr lang="en-US" sz="1600" dirty="0" smtClean="0"/>
              <a:t>Victor </a:t>
            </a:r>
            <a:r>
              <a:rPr lang="en-US" sz="1600" dirty="0" err="1" smtClean="0"/>
              <a:t>Villasenor</a:t>
            </a:r>
            <a:endParaRPr lang="en-US" sz="1600" dirty="0" smtClean="0"/>
          </a:p>
          <a:p>
            <a:pPr marL="342900" lvl="0" indent="-342900">
              <a:buFont typeface="+mj-lt"/>
              <a:buAutoNum type="arabicPeriod" startAt="126"/>
            </a:pPr>
            <a:r>
              <a:rPr lang="en-US" sz="1600" dirty="0" smtClean="0"/>
              <a:t>Virginia Woolf</a:t>
            </a:r>
          </a:p>
          <a:p>
            <a:pPr marL="342900" lvl="0" indent="-342900">
              <a:buFont typeface="+mj-lt"/>
              <a:buAutoNum type="arabicPeriod" startAt="126"/>
            </a:pPr>
            <a:r>
              <a:rPr lang="en-US" sz="1600" dirty="0" smtClean="0"/>
              <a:t>W.C. Fields</a:t>
            </a:r>
          </a:p>
          <a:p>
            <a:pPr marL="342900" lvl="0" indent="-342900">
              <a:buFont typeface="+mj-lt"/>
              <a:buAutoNum type="arabicPeriod" startAt="126"/>
            </a:pPr>
            <a:r>
              <a:rPr lang="en-US" sz="1600" b="1" dirty="0" smtClean="0">
                <a:solidFill>
                  <a:srgbClr val="C00000"/>
                </a:solidFill>
              </a:rPr>
              <a:t>Walt Disney</a:t>
            </a:r>
          </a:p>
          <a:p>
            <a:pPr marL="342900" lvl="0" indent="-342900">
              <a:buFont typeface="+mj-lt"/>
              <a:buAutoNum type="arabicPeriod" startAt="126"/>
            </a:pPr>
            <a:r>
              <a:rPr lang="en-US" sz="1600" dirty="0" smtClean="0"/>
              <a:t>Walter Cronkite</a:t>
            </a:r>
          </a:p>
          <a:p>
            <a:pPr marL="342900" lvl="0" indent="-342900">
              <a:buFont typeface="+mj-lt"/>
              <a:buAutoNum type="arabicPeriod" startAt="126"/>
            </a:pPr>
            <a:r>
              <a:rPr lang="en-US" sz="1600" dirty="0" smtClean="0"/>
              <a:t>Whoopi Goldberg</a:t>
            </a:r>
          </a:p>
          <a:p>
            <a:pPr marL="342900" lvl="0" indent="-342900">
              <a:buFont typeface="+mj-lt"/>
              <a:buAutoNum type="arabicPeriod" startAt="126"/>
            </a:pPr>
            <a:r>
              <a:rPr lang="en-US" sz="1600" dirty="0" smtClean="0"/>
              <a:t>William B. Yeats</a:t>
            </a:r>
          </a:p>
          <a:p>
            <a:pPr marL="342900" lvl="0" indent="-342900">
              <a:buFont typeface="+mj-lt"/>
              <a:buAutoNum type="arabicPeriod" startAt="126"/>
            </a:pPr>
            <a:r>
              <a:rPr lang="en-US" sz="1600" dirty="0" smtClean="0"/>
              <a:t>William James</a:t>
            </a:r>
          </a:p>
          <a:p>
            <a:pPr marL="342900" lvl="0" indent="-342900">
              <a:buFont typeface="+mj-lt"/>
              <a:buAutoNum type="arabicPeriod" startAt="126"/>
            </a:pPr>
            <a:r>
              <a:rPr lang="en-US" sz="1600" dirty="0" smtClean="0"/>
              <a:t>William Simmons</a:t>
            </a:r>
          </a:p>
          <a:p>
            <a:pPr marL="342900" lvl="0" indent="-342900">
              <a:buFont typeface="+mj-lt"/>
              <a:buAutoNum type="arabicPeriod" startAt="126"/>
            </a:pPr>
            <a:r>
              <a:rPr lang="en-US" sz="1600" dirty="0" smtClean="0"/>
              <a:t>Winston Churchill </a:t>
            </a:r>
          </a:p>
          <a:p>
            <a:pPr marL="342900" lvl="0" indent="-342900">
              <a:buFont typeface="+mj-lt"/>
              <a:buAutoNum type="arabicPeriod" startAt="126"/>
            </a:pPr>
            <a:r>
              <a:rPr lang="en-US" sz="1600" dirty="0" smtClean="0"/>
              <a:t>Wolfgang Amadeus Mozart </a:t>
            </a:r>
          </a:p>
          <a:p>
            <a:pPr marL="342900" lvl="0" indent="-342900">
              <a:buFont typeface="+mj-lt"/>
              <a:buAutoNum type="arabicPeriod" startAt="126"/>
            </a:pPr>
            <a:r>
              <a:rPr lang="en-US" sz="1600" dirty="0" smtClean="0"/>
              <a:t>Woodrow Wilson</a:t>
            </a:r>
            <a:endParaRPr lang="en-US" sz="1600" dirty="0"/>
          </a:p>
        </p:txBody>
      </p:sp>
      <p:sp>
        <p:nvSpPr>
          <p:cNvPr id="7" name="Rectangle 6"/>
          <p:cNvSpPr/>
          <p:nvPr/>
        </p:nvSpPr>
        <p:spPr>
          <a:xfrm rot="16200000">
            <a:off x="-3259722" y="3259724"/>
            <a:ext cx="6857999" cy="338554"/>
          </a:xfrm>
          <a:prstGeom prst="rect">
            <a:avLst/>
          </a:prstGeom>
          <a:solidFill>
            <a:srgbClr val="C00000"/>
          </a:solidFill>
          <a:ln>
            <a:solidFill>
              <a:schemeClr val="accent1">
                <a:lumMod val="60000"/>
                <a:lumOff val="40000"/>
              </a:schemeClr>
            </a:solidFill>
          </a:ln>
        </p:spPr>
        <p:txBody>
          <a:bodyPr wrap="square">
            <a:spAutoFit/>
          </a:bodyPr>
          <a:lstStyle/>
          <a:p>
            <a:r>
              <a:rPr lang="en-US" sz="1600" b="1" i="1" dirty="0" smtClean="0">
                <a:solidFill>
                  <a:schemeClr val="bg1"/>
                </a:solidFill>
              </a:rPr>
              <a:t>Source: </a:t>
            </a:r>
            <a:r>
              <a:rPr lang="en-US" sz="1600" dirty="0" smtClean="0">
                <a:solidFill>
                  <a:schemeClr val="bg1"/>
                </a:solidFill>
              </a:rPr>
              <a:t>http://freedee.us/images/FamousPeopleDisabilities.pdf</a:t>
            </a:r>
            <a:r>
              <a:rPr lang="en-US" sz="1600" dirty="0" smtClean="0">
                <a:solidFill>
                  <a:schemeClr val="tx1">
                    <a:lumMod val="95000"/>
                    <a:lumOff val="5000"/>
                  </a:schemeClr>
                </a:solidFill>
              </a:rPr>
              <a:t> </a:t>
            </a:r>
          </a:p>
        </p:txBody>
      </p:sp>
      <p:sp>
        <p:nvSpPr>
          <p:cNvPr id="8" name="TextBox 7"/>
          <p:cNvSpPr txBox="1"/>
          <p:nvPr/>
        </p:nvSpPr>
        <p:spPr>
          <a:xfrm>
            <a:off x="0" y="0"/>
            <a:ext cx="9144000" cy="52322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n-US" sz="2800" b="1" dirty="0" smtClean="0">
                <a:solidFill>
                  <a:srgbClr val="C00000"/>
                </a:solidFill>
              </a:rPr>
              <a:t>Famous People with Disabilities </a:t>
            </a:r>
            <a:r>
              <a:rPr lang="en-US" sz="1600" b="1" dirty="0" smtClean="0">
                <a:solidFill>
                  <a:srgbClr val="C00000"/>
                </a:solidFill>
              </a:rPr>
              <a:t>continued</a:t>
            </a:r>
            <a:r>
              <a:rPr lang="en-US" sz="2800" b="1" dirty="0" smtClean="0">
                <a:solidFill>
                  <a:srgbClr val="C00000"/>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3" end="3"/>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4">
                                            <p:txEl>
                                              <p:pRg st="10" end="10"/>
                                            </p:txEl>
                                          </p:spTgt>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5">
                                            <p:txEl>
                                              <p:pRg st="10" end="1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Normal"/>
          <p:cNvPicPr>
            <a:picLocks noGrp="1" noChangeAspect="1" noChangeArrowheads="1"/>
          </p:cNvPicPr>
          <p:nvPr>
            <p:ph idx="1"/>
          </p:nvPr>
        </p:nvPicPr>
        <p:blipFill>
          <a:blip r:embed="rId3" cstate="print"/>
          <a:srcRect/>
          <a:stretch>
            <a:fillRect/>
          </a:stretch>
        </p:blipFill>
        <p:spPr bwMode="auto">
          <a:xfrm>
            <a:off x="1905000" y="1600200"/>
            <a:ext cx="5431156" cy="4525963"/>
          </a:xfrm>
          <a:prstGeom prst="rect">
            <a:avLst/>
          </a:prstGeom>
          <a:noFill/>
        </p:spPr>
      </p:pic>
      <p:sp>
        <p:nvSpPr>
          <p:cNvPr id="5"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a:bodyPr>
          <a:lstStyle/>
          <a:p>
            <a:pPr lvl="0" algn="ctr">
              <a:spcBef>
                <a:spcPct val="0"/>
              </a:spcBef>
              <a:defRPr/>
            </a:pPr>
            <a:r>
              <a:rPr lang="en-US" sz="4400" b="1" dirty="0" smtClean="0">
                <a:solidFill>
                  <a:schemeClr val="bg1"/>
                </a:solidFill>
              </a:rPr>
              <a:t>Let’s explore </a:t>
            </a:r>
            <a:r>
              <a:rPr lang="en-US" sz="4400" b="1" dirty="0" smtClean="0">
                <a:solidFill>
                  <a:srgbClr val="FFFF00"/>
                </a:solidFill>
              </a:rPr>
              <a:t>vision</a:t>
            </a:r>
            <a:r>
              <a:rPr lang="en-US" sz="4400" b="1" dirty="0" smtClean="0">
                <a:solidFill>
                  <a:schemeClr val="bg1"/>
                </a:solidFill>
              </a:rPr>
              <a:t> disabilities…</a:t>
            </a:r>
          </a:p>
        </p:txBody>
      </p:sp>
      <p:sp>
        <p:nvSpPr>
          <p:cNvPr id="7" name="Rectangle 6"/>
          <p:cNvSpPr/>
          <p:nvPr/>
        </p:nvSpPr>
        <p:spPr>
          <a:xfrm>
            <a:off x="0" y="6550223"/>
            <a:ext cx="9144000" cy="307777"/>
          </a:xfrm>
          <a:prstGeom prst="rect">
            <a:avLst/>
          </a:prstGeom>
          <a:solidFill>
            <a:schemeClr val="accent5">
              <a:lumMod val="40000"/>
              <a:lumOff val="60000"/>
            </a:schemeClr>
          </a:solidFill>
        </p:spPr>
        <p:txBody>
          <a:bodyPr wrap="square">
            <a:spAutoFit/>
          </a:bodyPr>
          <a:lstStyle/>
          <a:p>
            <a:pPr algn="r"/>
            <a:r>
              <a:rPr lang="en-US" sz="1400" b="1" i="1" dirty="0" smtClean="0"/>
              <a:t>Source:  </a:t>
            </a:r>
            <a:r>
              <a:rPr lang="en-US" sz="1400" i="1" dirty="0" smtClean="0"/>
              <a:t>National Eye Institute—National Institutes of Health, </a:t>
            </a:r>
            <a:r>
              <a:rPr lang="en-US" sz="1400" dirty="0" smtClean="0"/>
              <a:t>http://www.nei.nih.gov</a:t>
            </a:r>
            <a:endParaRPr lang="en-US" sz="1400" dirty="0"/>
          </a:p>
        </p:txBody>
      </p:sp>
    </p:spTree>
  </p:cSld>
  <p:clrMapOvr>
    <a:masterClrMapping/>
  </p:clrMapOvr>
  <p:transition>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Glaucoma"/>
          <p:cNvPicPr>
            <a:picLocks noChangeAspect="1" noChangeArrowheads="1"/>
          </p:cNvPicPr>
          <p:nvPr/>
        </p:nvPicPr>
        <p:blipFill>
          <a:blip r:embed="rId3" cstate="print"/>
          <a:srcRect/>
          <a:stretch>
            <a:fillRect/>
          </a:stretch>
        </p:blipFill>
        <p:spPr bwMode="auto">
          <a:xfrm>
            <a:off x="1524000" y="1143000"/>
            <a:ext cx="6477000" cy="4318000"/>
          </a:xfrm>
          <a:prstGeom prst="rect">
            <a:avLst/>
          </a:prstGeom>
          <a:noFill/>
        </p:spPr>
      </p:pic>
      <p:sp>
        <p:nvSpPr>
          <p:cNvPr id="3" name="Rectangle 2"/>
          <p:cNvSpPr/>
          <p:nvPr/>
        </p:nvSpPr>
        <p:spPr>
          <a:xfrm>
            <a:off x="0" y="6550223"/>
            <a:ext cx="9144000" cy="307777"/>
          </a:xfrm>
          <a:prstGeom prst="rect">
            <a:avLst/>
          </a:prstGeom>
          <a:solidFill>
            <a:schemeClr val="accent5">
              <a:lumMod val="40000"/>
              <a:lumOff val="60000"/>
            </a:schemeClr>
          </a:solidFill>
        </p:spPr>
        <p:txBody>
          <a:bodyPr wrap="square">
            <a:spAutoFit/>
          </a:bodyPr>
          <a:lstStyle/>
          <a:p>
            <a:pPr algn="r"/>
            <a:r>
              <a:rPr lang="en-US" sz="1400" b="1" i="1" dirty="0" smtClean="0"/>
              <a:t>Source:  </a:t>
            </a:r>
            <a:r>
              <a:rPr lang="en-US" sz="1400" i="1" dirty="0" smtClean="0"/>
              <a:t>National Eye Institute—National Institutes of Health, </a:t>
            </a:r>
            <a:r>
              <a:rPr lang="en-US" sz="1400" dirty="0" smtClean="0"/>
              <a:t>http://www.nei.nih.gov/health/glaucoma/</a:t>
            </a:r>
            <a:endParaRPr lang="en-US" sz="1400" dirty="0"/>
          </a:p>
        </p:txBody>
      </p:sp>
    </p:spTree>
  </p:cSld>
  <p:clrMapOvr>
    <a:masterClrMapping/>
  </p:clrMapOvr>
  <p:transition>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descr="Cataract"/>
          <p:cNvPicPr>
            <a:picLocks noGrp="1" noChangeAspect="1" noChangeArrowheads="1"/>
          </p:cNvPicPr>
          <p:nvPr>
            <p:ph idx="1"/>
          </p:nvPr>
        </p:nvPicPr>
        <p:blipFill>
          <a:blip r:embed="rId3" cstate="print"/>
          <a:srcRect/>
          <a:stretch>
            <a:fillRect/>
          </a:stretch>
        </p:blipFill>
        <p:spPr bwMode="auto">
          <a:xfrm>
            <a:off x="1752600" y="1143000"/>
            <a:ext cx="5431156" cy="4525963"/>
          </a:xfrm>
          <a:prstGeom prst="rect">
            <a:avLst/>
          </a:prstGeom>
          <a:noFill/>
        </p:spPr>
      </p:pic>
      <p:sp>
        <p:nvSpPr>
          <p:cNvPr id="3" name="Rectangle 2"/>
          <p:cNvSpPr/>
          <p:nvPr/>
        </p:nvSpPr>
        <p:spPr>
          <a:xfrm>
            <a:off x="0" y="6550223"/>
            <a:ext cx="9144000" cy="307777"/>
          </a:xfrm>
          <a:prstGeom prst="rect">
            <a:avLst/>
          </a:prstGeom>
          <a:solidFill>
            <a:schemeClr val="accent5">
              <a:lumMod val="40000"/>
              <a:lumOff val="60000"/>
            </a:schemeClr>
          </a:solidFill>
        </p:spPr>
        <p:txBody>
          <a:bodyPr wrap="square">
            <a:spAutoFit/>
          </a:bodyPr>
          <a:lstStyle/>
          <a:p>
            <a:pPr algn="r"/>
            <a:r>
              <a:rPr lang="en-US" sz="1400" b="1" i="1" dirty="0" smtClean="0"/>
              <a:t>Source:  </a:t>
            </a:r>
            <a:r>
              <a:rPr lang="en-US" sz="1400" i="1" dirty="0" smtClean="0"/>
              <a:t>National Eye Institute—National Institutes of Health, </a:t>
            </a:r>
            <a:r>
              <a:rPr lang="en-US" sz="1400" dirty="0" smtClean="0"/>
              <a:t>http://www.nei.nih.gov/health/cataract/</a:t>
            </a:r>
            <a:endParaRPr lang="en-US" sz="1400" dirty="0"/>
          </a:p>
        </p:txBody>
      </p:sp>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descr="Retinopathy"/>
          <p:cNvPicPr>
            <a:picLocks noChangeAspect="1" noChangeArrowheads="1"/>
          </p:cNvPicPr>
          <p:nvPr/>
        </p:nvPicPr>
        <p:blipFill>
          <a:blip r:embed="rId3" cstate="print"/>
          <a:srcRect/>
          <a:stretch>
            <a:fillRect/>
          </a:stretch>
        </p:blipFill>
        <p:spPr bwMode="auto">
          <a:xfrm>
            <a:off x="1676400" y="1295400"/>
            <a:ext cx="6172200" cy="4114800"/>
          </a:xfrm>
          <a:prstGeom prst="rect">
            <a:avLst/>
          </a:prstGeom>
          <a:noFill/>
        </p:spPr>
      </p:pic>
      <p:sp>
        <p:nvSpPr>
          <p:cNvPr id="3" name="Rectangle 2"/>
          <p:cNvSpPr/>
          <p:nvPr/>
        </p:nvSpPr>
        <p:spPr>
          <a:xfrm>
            <a:off x="0" y="6550223"/>
            <a:ext cx="9144000" cy="307777"/>
          </a:xfrm>
          <a:prstGeom prst="rect">
            <a:avLst/>
          </a:prstGeom>
          <a:solidFill>
            <a:schemeClr val="accent5">
              <a:lumMod val="40000"/>
              <a:lumOff val="60000"/>
            </a:schemeClr>
          </a:solidFill>
        </p:spPr>
        <p:txBody>
          <a:bodyPr wrap="square">
            <a:spAutoFit/>
          </a:bodyPr>
          <a:lstStyle/>
          <a:p>
            <a:pPr algn="r"/>
            <a:r>
              <a:rPr lang="en-US" sz="1400" b="1" i="1" dirty="0" smtClean="0"/>
              <a:t>Source:  </a:t>
            </a:r>
            <a:r>
              <a:rPr lang="en-US" sz="1400" i="1" dirty="0" smtClean="0"/>
              <a:t>National Eye Institute—National Institutes of Health, </a:t>
            </a:r>
            <a:r>
              <a:rPr lang="en-US" sz="1400" dirty="0" smtClean="0"/>
              <a:t>http://www.nei.nih.gov/health/diabetic/</a:t>
            </a:r>
            <a:endParaRPr lang="en-US" sz="1400" dirty="0"/>
          </a:p>
        </p:txBody>
      </p:sp>
    </p:spTree>
  </p:cSld>
  <p:clrMapOvr>
    <a:masterClrMapping/>
  </p:clrMapOvr>
  <p:transition>
    <p:split orient="ver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descr="Myopia"/>
          <p:cNvPicPr>
            <a:picLocks noChangeAspect="1" noChangeArrowheads="1"/>
          </p:cNvPicPr>
          <p:nvPr/>
        </p:nvPicPr>
        <p:blipFill>
          <a:blip r:embed="rId3" cstate="print"/>
          <a:srcRect/>
          <a:stretch>
            <a:fillRect/>
          </a:stretch>
        </p:blipFill>
        <p:spPr bwMode="auto">
          <a:xfrm>
            <a:off x="1676400" y="914400"/>
            <a:ext cx="5562600" cy="4638675"/>
          </a:xfrm>
          <a:prstGeom prst="rect">
            <a:avLst/>
          </a:prstGeom>
          <a:noFill/>
        </p:spPr>
      </p:pic>
      <p:sp>
        <p:nvSpPr>
          <p:cNvPr id="3" name="Rectangle 2"/>
          <p:cNvSpPr/>
          <p:nvPr/>
        </p:nvSpPr>
        <p:spPr>
          <a:xfrm>
            <a:off x="0" y="6550223"/>
            <a:ext cx="9144000" cy="307777"/>
          </a:xfrm>
          <a:prstGeom prst="rect">
            <a:avLst/>
          </a:prstGeom>
          <a:solidFill>
            <a:schemeClr val="accent5">
              <a:lumMod val="40000"/>
              <a:lumOff val="60000"/>
            </a:schemeClr>
          </a:solidFill>
        </p:spPr>
        <p:txBody>
          <a:bodyPr wrap="square">
            <a:spAutoFit/>
          </a:bodyPr>
          <a:lstStyle/>
          <a:p>
            <a:pPr algn="r"/>
            <a:r>
              <a:rPr lang="en-US" sz="1400" b="1" i="1" dirty="0" smtClean="0"/>
              <a:t>Source:  </a:t>
            </a:r>
            <a:r>
              <a:rPr lang="en-US" sz="1400" i="1" dirty="0" smtClean="0"/>
              <a:t>National Eye Institute—National Institutes of Health, </a:t>
            </a:r>
            <a:r>
              <a:rPr lang="en-US" sz="1400" dirty="0" smtClean="0"/>
              <a:t>http://www.nei.nih.gov/health/examples/#5</a:t>
            </a:r>
            <a:endParaRPr lang="en-US" sz="1400" dirty="0"/>
          </a:p>
        </p:txBody>
      </p:sp>
    </p:spTree>
  </p:cSld>
  <p:clrMapOvr>
    <a:masterClrMapping/>
  </p:clrMapOvr>
  <p:transition>
    <p:pull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04800"/>
            <a:ext cx="8229600" cy="1143000"/>
          </a:xfrm>
        </p:spPr>
        <p:style>
          <a:lnRef idx="2">
            <a:schemeClr val="dk1">
              <a:shade val="50000"/>
            </a:schemeClr>
          </a:lnRef>
          <a:fillRef idx="1">
            <a:schemeClr val="dk1"/>
          </a:fillRef>
          <a:effectRef idx="0">
            <a:schemeClr val="dk1"/>
          </a:effectRef>
          <a:fontRef idx="minor">
            <a:schemeClr val="lt1"/>
          </a:fontRef>
        </p:style>
        <p:txBody>
          <a:bodyPr/>
          <a:lstStyle/>
          <a:p>
            <a:r>
              <a:rPr lang="en-US" b="1" dirty="0" smtClean="0"/>
              <a:t>Learning Outcomes</a:t>
            </a:r>
            <a:endParaRPr lang="en-US" b="1" dirty="0"/>
          </a:p>
        </p:txBody>
      </p:sp>
      <p:graphicFrame>
        <p:nvGraphicFramePr>
          <p:cNvPr id="5" name="Diagram 4"/>
          <p:cNvGraphicFramePr/>
          <p:nvPr/>
        </p:nvGraphicFramePr>
        <p:xfrm>
          <a:off x="457200" y="1676400"/>
          <a:ext cx="8305800" cy="485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cular_degeneration.jpg"/>
          <p:cNvPicPr>
            <a:picLocks noChangeAspect="1"/>
          </p:cNvPicPr>
          <p:nvPr/>
        </p:nvPicPr>
        <p:blipFill>
          <a:blip r:embed="rId3" cstate="print"/>
          <a:stretch>
            <a:fillRect/>
          </a:stretch>
        </p:blipFill>
        <p:spPr>
          <a:xfrm>
            <a:off x="1714500" y="1524000"/>
            <a:ext cx="5715000" cy="3810000"/>
          </a:xfrm>
          <a:prstGeom prst="rect">
            <a:avLst/>
          </a:prstGeom>
        </p:spPr>
      </p:pic>
      <p:sp>
        <p:nvSpPr>
          <p:cNvPr id="3" name="Rectangle 2"/>
          <p:cNvSpPr/>
          <p:nvPr/>
        </p:nvSpPr>
        <p:spPr>
          <a:xfrm>
            <a:off x="0" y="6550223"/>
            <a:ext cx="9144000" cy="307777"/>
          </a:xfrm>
          <a:prstGeom prst="rect">
            <a:avLst/>
          </a:prstGeom>
          <a:solidFill>
            <a:schemeClr val="accent5">
              <a:lumMod val="40000"/>
              <a:lumOff val="60000"/>
            </a:schemeClr>
          </a:solidFill>
        </p:spPr>
        <p:txBody>
          <a:bodyPr wrap="square">
            <a:spAutoFit/>
          </a:bodyPr>
          <a:lstStyle/>
          <a:p>
            <a:pPr algn="r"/>
            <a:r>
              <a:rPr lang="en-US" sz="1400" b="1" i="1" dirty="0" smtClean="0"/>
              <a:t>Source:  </a:t>
            </a:r>
            <a:r>
              <a:rPr lang="en-US" sz="1400" i="1" dirty="0" smtClean="0"/>
              <a:t>National Eye Institute—National Institutes of Health, </a:t>
            </a:r>
            <a:r>
              <a:rPr lang="en-US" sz="1400" dirty="0" smtClean="0"/>
              <a:t>http://www.nei.nih.gov/health/maculardegen/index.asp</a:t>
            </a:r>
            <a:endParaRPr lang="en-US" sz="1400" dirty="0"/>
          </a:p>
        </p:txBody>
      </p:sp>
    </p:spTree>
  </p:cSld>
  <p:clrMapOvr>
    <a:masterClrMapping/>
  </p:clrMapOvr>
  <p:transition>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5334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fontScale="85000" lnSpcReduction="10000"/>
          </a:bodyPr>
          <a:lstStyle/>
          <a:p>
            <a:pPr lvl="0" algn="ctr">
              <a:spcBef>
                <a:spcPct val="0"/>
              </a:spcBef>
              <a:defRPr/>
            </a:pPr>
            <a:r>
              <a:rPr lang="en-US" sz="4400" b="1" dirty="0" smtClean="0">
                <a:solidFill>
                  <a:schemeClr val="bg1"/>
                </a:solidFill>
              </a:rPr>
              <a:t>To sense a dyslexic's reading experience, read the following paragraph:</a:t>
            </a:r>
          </a:p>
        </p:txBody>
      </p:sp>
      <p:sp>
        <p:nvSpPr>
          <p:cNvPr id="7" name="TextBox 6"/>
          <p:cNvSpPr txBox="1"/>
          <p:nvPr/>
        </p:nvSpPr>
        <p:spPr>
          <a:xfrm>
            <a:off x="533400" y="1752600"/>
            <a:ext cx="3810000" cy="4524315"/>
          </a:xfrm>
          <a:prstGeom prst="rect">
            <a:avLst/>
          </a:prstGeom>
          <a:solidFill>
            <a:schemeClr val="bg1"/>
          </a:solidFill>
        </p:spPr>
        <p:txBody>
          <a:bodyPr wrap="square" rtlCol="0">
            <a:spAutoFit/>
          </a:bodyPr>
          <a:lstStyle/>
          <a:p>
            <a:r>
              <a:rPr lang="en-US" sz="2400" dirty="0" err="1" smtClean="0"/>
              <a:t>Appasiq</a:t>
            </a:r>
            <a:r>
              <a:rPr lang="en-US" sz="2400" dirty="0" smtClean="0"/>
              <a:t> or </a:t>
            </a:r>
            <a:r>
              <a:rPr lang="en-US" sz="2400" dirty="0" err="1" smtClean="0"/>
              <a:t>Addasibe</a:t>
            </a:r>
            <a:r>
              <a:rPr lang="en-US" sz="2400" dirty="0" smtClean="0"/>
              <a:t>, </a:t>
            </a:r>
            <a:r>
              <a:rPr lang="en-US" sz="2400" dirty="0" err="1" smtClean="0"/>
              <a:t>Aragic</a:t>
            </a:r>
            <a:r>
              <a:rPr lang="en-US" sz="2400" dirty="0" smtClean="0"/>
              <a:t> family </a:t>
            </a:r>
            <a:r>
              <a:rPr lang="en-US" sz="2400" dirty="0" err="1" smtClean="0"/>
              <a:t>bescengeb</a:t>
            </a:r>
            <a:r>
              <a:rPr lang="en-US" sz="2400" dirty="0" smtClean="0"/>
              <a:t> from </a:t>
            </a:r>
            <a:r>
              <a:rPr lang="en-US" sz="2400" dirty="0" err="1" smtClean="0"/>
              <a:t>Aqqas</a:t>
            </a:r>
            <a:r>
              <a:rPr lang="en-US" sz="2400" dirty="0" smtClean="0"/>
              <a:t>, the uncle of </a:t>
            </a:r>
            <a:r>
              <a:rPr lang="en-US" sz="2400" dirty="0" err="1" smtClean="0"/>
              <a:t>Muhawwad</a:t>
            </a:r>
            <a:r>
              <a:rPr lang="en-US" sz="2400" dirty="0" smtClean="0"/>
              <a:t>. They rose to dower </a:t>
            </a:r>
            <a:r>
              <a:rPr lang="en-US" sz="2400" dirty="0" err="1" smtClean="0"/>
              <a:t>dy</a:t>
            </a:r>
            <a:r>
              <a:rPr lang="en-US" sz="2400" dirty="0" smtClean="0"/>
              <a:t> </a:t>
            </a:r>
            <a:r>
              <a:rPr lang="en-US" sz="2400" dirty="0" err="1" smtClean="0"/>
              <a:t>massacrind</a:t>
            </a:r>
            <a:r>
              <a:rPr lang="en-US" sz="2400" dirty="0" smtClean="0"/>
              <a:t> the </a:t>
            </a:r>
            <a:r>
              <a:rPr lang="en-US" sz="2400" dirty="0" err="1" smtClean="0"/>
              <a:t>rulind</a:t>
            </a:r>
            <a:r>
              <a:rPr lang="en-US" sz="2400" dirty="0" smtClean="0"/>
              <a:t> </a:t>
            </a:r>
            <a:r>
              <a:rPr lang="en-US" sz="2400" dirty="0" err="1" smtClean="0"/>
              <a:t>Umayyag</a:t>
            </a:r>
            <a:r>
              <a:rPr lang="en-US" sz="2400" dirty="0" smtClean="0"/>
              <a:t> </a:t>
            </a:r>
            <a:r>
              <a:rPr lang="en-US" sz="2400" dirty="0" err="1" smtClean="0"/>
              <a:t>fawily</a:t>
            </a:r>
            <a:r>
              <a:rPr lang="en-US" sz="2400" dirty="0" smtClean="0"/>
              <a:t> and </a:t>
            </a:r>
            <a:r>
              <a:rPr lang="en-US" sz="2400" dirty="0" err="1" smtClean="0"/>
              <a:t>helg</a:t>
            </a:r>
            <a:r>
              <a:rPr lang="en-US" sz="2400" dirty="0" smtClean="0"/>
              <a:t> the </a:t>
            </a:r>
            <a:r>
              <a:rPr lang="en-US" sz="2400" dirty="0" err="1" smtClean="0"/>
              <a:t>Calighate</a:t>
            </a:r>
            <a:r>
              <a:rPr lang="en-US" sz="2400" dirty="0" smtClean="0"/>
              <a:t> from 749 to 1258.Drominent </a:t>
            </a:r>
            <a:r>
              <a:rPr lang="en-US" sz="2400" dirty="0" err="1" smtClean="0"/>
              <a:t>Addasid</a:t>
            </a:r>
            <a:r>
              <a:rPr lang="en-US" sz="2400" dirty="0" smtClean="0"/>
              <a:t> </a:t>
            </a:r>
            <a:r>
              <a:rPr lang="en-US" sz="2400" dirty="0" err="1" smtClean="0"/>
              <a:t>calidhs</a:t>
            </a:r>
            <a:r>
              <a:rPr lang="en-US" sz="2400" dirty="0" smtClean="0"/>
              <a:t> </a:t>
            </a:r>
            <a:r>
              <a:rPr lang="en-US" sz="2400" dirty="0" err="1" smtClean="0"/>
              <a:t>inclupe</a:t>
            </a:r>
            <a:r>
              <a:rPr lang="en-US" sz="2400" dirty="0" smtClean="0"/>
              <a:t> al-Mansur and </a:t>
            </a:r>
            <a:r>
              <a:rPr lang="en-US" sz="2400" dirty="0" err="1" smtClean="0"/>
              <a:t>Harun</a:t>
            </a:r>
            <a:r>
              <a:rPr lang="en-US" sz="2400" dirty="0" smtClean="0"/>
              <a:t> </a:t>
            </a:r>
            <a:r>
              <a:rPr lang="en-US" sz="2400" dirty="0" err="1" smtClean="0"/>
              <a:t>Ar-Raship</a:t>
            </a:r>
            <a:r>
              <a:rPr lang="en-US" sz="2400" dirty="0" smtClean="0"/>
              <a:t>, </a:t>
            </a:r>
            <a:r>
              <a:rPr lang="en-US" sz="2400" dirty="0" err="1" smtClean="0"/>
              <a:t>unqer</a:t>
            </a:r>
            <a:r>
              <a:rPr lang="en-US" sz="2400" dirty="0" smtClean="0"/>
              <a:t> </a:t>
            </a:r>
            <a:r>
              <a:rPr lang="en-US" sz="2400" dirty="0" err="1" smtClean="0"/>
              <a:t>mhow</a:t>
            </a:r>
            <a:r>
              <a:rPr lang="en-US" sz="2400" dirty="0" smtClean="0"/>
              <a:t> the </a:t>
            </a:r>
            <a:r>
              <a:rPr lang="en-US" sz="2400" dirty="0" err="1" smtClean="0"/>
              <a:t>calidhate</a:t>
            </a:r>
            <a:r>
              <a:rPr lang="en-US" sz="2400" dirty="0" smtClean="0"/>
              <a:t> </a:t>
            </a:r>
            <a:r>
              <a:rPr lang="en-US" sz="2400" dirty="0" err="1" smtClean="0"/>
              <a:t>reacheg</a:t>
            </a:r>
            <a:r>
              <a:rPr lang="en-US" sz="2400" dirty="0" smtClean="0"/>
              <a:t> its </a:t>
            </a:r>
            <a:r>
              <a:rPr lang="en-US" sz="2400" dirty="0" err="1" smtClean="0"/>
              <a:t>breatest</a:t>
            </a:r>
            <a:r>
              <a:rPr lang="en-US" sz="2400" dirty="0" smtClean="0"/>
              <a:t> dower. </a:t>
            </a:r>
            <a:endParaRPr lang="en-US" sz="2400" dirty="0"/>
          </a:p>
        </p:txBody>
      </p:sp>
      <p:sp>
        <p:nvSpPr>
          <p:cNvPr id="5" name="Rectangle 4"/>
          <p:cNvSpPr/>
          <p:nvPr/>
        </p:nvSpPr>
        <p:spPr>
          <a:xfrm>
            <a:off x="4038600" y="6550223"/>
            <a:ext cx="5105400" cy="307777"/>
          </a:xfrm>
          <a:prstGeom prst="rect">
            <a:avLst/>
          </a:prstGeom>
          <a:solidFill>
            <a:schemeClr val="accent4">
              <a:lumMod val="40000"/>
              <a:lumOff val="60000"/>
            </a:schemeClr>
          </a:solidFill>
        </p:spPr>
        <p:txBody>
          <a:bodyPr wrap="square">
            <a:spAutoFit/>
          </a:bodyPr>
          <a:lstStyle/>
          <a:p>
            <a:r>
              <a:rPr lang="en-US" sz="1400" b="1" i="1" dirty="0" smtClean="0"/>
              <a:t>Source: </a:t>
            </a:r>
            <a:r>
              <a:rPr lang="en-US" sz="1400" dirty="0" smtClean="0"/>
              <a:t>http://www.etni.org.il/etninews/inter2d.htm#ABBASID</a:t>
            </a:r>
            <a:endParaRPr lang="en-US" sz="1400" dirty="0"/>
          </a:p>
        </p:txBody>
      </p:sp>
      <p:sp>
        <p:nvSpPr>
          <p:cNvPr id="6" name="TextBox 5"/>
          <p:cNvSpPr txBox="1"/>
          <p:nvPr/>
        </p:nvSpPr>
        <p:spPr>
          <a:xfrm>
            <a:off x="4953000" y="1752601"/>
            <a:ext cx="3810000" cy="4524315"/>
          </a:xfrm>
          <a:prstGeom prst="rect">
            <a:avLst/>
          </a:prstGeom>
          <a:solidFill>
            <a:schemeClr val="bg1"/>
          </a:solidFill>
        </p:spPr>
        <p:txBody>
          <a:bodyPr wrap="square" rtlCol="0">
            <a:spAutoFit/>
          </a:bodyPr>
          <a:lstStyle/>
          <a:p>
            <a:r>
              <a:rPr lang="en-US" sz="2400" dirty="0" smtClean="0"/>
              <a:t>Abbasid or </a:t>
            </a:r>
            <a:r>
              <a:rPr lang="en-US" sz="2400" dirty="0" err="1" smtClean="0"/>
              <a:t>Abbaside</a:t>
            </a:r>
            <a:r>
              <a:rPr lang="en-US" sz="2400" dirty="0" smtClean="0"/>
              <a:t>, Arabic family descended from </a:t>
            </a:r>
            <a:r>
              <a:rPr lang="en-US" sz="2400" dirty="0" err="1" smtClean="0"/>
              <a:t>Abbas</a:t>
            </a:r>
            <a:r>
              <a:rPr lang="en-US" sz="2400" dirty="0" smtClean="0"/>
              <a:t>, the uncle of Muhammad. They rose to power by massacring the ruling Umayyad family and held the Caliphate from 749 to 1258. Prominent Abbasid caliphs include al-Mansur and </a:t>
            </a:r>
            <a:r>
              <a:rPr lang="en-US" sz="2400" dirty="0" err="1" smtClean="0"/>
              <a:t>Harun</a:t>
            </a:r>
            <a:r>
              <a:rPr lang="en-US" sz="2400" dirty="0" smtClean="0"/>
              <a:t> </a:t>
            </a:r>
            <a:r>
              <a:rPr lang="en-US" sz="2400" dirty="0" err="1" smtClean="0"/>
              <a:t>Ar</a:t>
            </a:r>
            <a:r>
              <a:rPr lang="en-US" sz="2400" dirty="0" smtClean="0"/>
              <a:t>-Rashid, under whom the caliphate reached its greatest power.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 calcmode="lin" valueType="num">
                                      <p:cBhvr additive="base">
                                        <p:cTn id="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7">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allAtOnce" animBg="1"/>
      <p:bldP spid="6" grpId="0" build="allAtOnce"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2133600"/>
            <a:ext cx="7848600" cy="4031873"/>
          </a:xfrm>
          <a:prstGeom prst="rect">
            <a:avLst/>
          </a:prstGeom>
          <a:solidFill>
            <a:schemeClr val="bg1"/>
          </a:solidFill>
        </p:spPr>
        <p:txBody>
          <a:bodyPr wrap="square">
            <a:spAutoFit/>
          </a:bodyPr>
          <a:lstStyle/>
          <a:p>
            <a:r>
              <a:rPr lang="en-US" sz="3200" dirty="0" smtClean="0"/>
              <a:t>Link awoke one day to find himself deep in a strange forest. As he started to walk through the woods, he heard cries for help coming from just up ahead of him. Link hurried toward the voice, only to find a group of monsters surrounding the woman who was screaming. When the monsters saw Link, they immediately fled.</a:t>
            </a:r>
            <a:endParaRPr lang="en-US" sz="3200" dirty="0"/>
          </a:p>
        </p:txBody>
      </p:sp>
      <p:sp>
        <p:nvSpPr>
          <p:cNvPr id="3"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a:bodyPr>
          <a:lstStyle/>
          <a:p>
            <a:pPr lvl="0" algn="ctr">
              <a:spcBef>
                <a:spcPct val="0"/>
              </a:spcBef>
              <a:defRPr/>
            </a:pPr>
            <a:r>
              <a:rPr lang="en-US" sz="3700" b="1" dirty="0" smtClean="0">
                <a:solidFill>
                  <a:schemeClr val="bg1"/>
                </a:solidFill>
              </a:rPr>
              <a:t>Now, can you read this paragraph?</a:t>
            </a:r>
          </a:p>
        </p:txBody>
      </p:sp>
      <p:sp>
        <p:nvSpPr>
          <p:cNvPr id="5" name="Rectangle 4"/>
          <p:cNvSpPr/>
          <p:nvPr/>
        </p:nvSpPr>
        <p:spPr>
          <a:xfrm>
            <a:off x="4038600" y="6550223"/>
            <a:ext cx="5105400" cy="307777"/>
          </a:xfrm>
          <a:prstGeom prst="rect">
            <a:avLst/>
          </a:prstGeom>
          <a:solidFill>
            <a:schemeClr val="accent4">
              <a:lumMod val="40000"/>
              <a:lumOff val="60000"/>
            </a:schemeClr>
          </a:solidFill>
        </p:spPr>
        <p:txBody>
          <a:bodyPr wrap="square">
            <a:spAutoFit/>
          </a:bodyPr>
          <a:lstStyle/>
          <a:p>
            <a:r>
              <a:rPr lang="en-US" sz="1400" b="1" i="1" dirty="0" smtClean="0"/>
              <a:t>Source: </a:t>
            </a:r>
            <a:r>
              <a:rPr lang="en-US" sz="1400" dirty="0" smtClean="0"/>
              <a:t>http://www.dyslexiaaustralia.com/whattheysee.htm</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2209800"/>
            <a:ext cx="7848600" cy="4031873"/>
          </a:xfrm>
          <a:prstGeom prst="rect">
            <a:avLst/>
          </a:prstGeom>
          <a:solidFill>
            <a:schemeClr val="bg1"/>
          </a:solidFill>
        </p:spPr>
        <p:txBody>
          <a:bodyPr wrap="square">
            <a:spAutoFit/>
          </a:bodyPr>
          <a:lstStyle/>
          <a:p>
            <a:pPr>
              <a:buNone/>
            </a:pPr>
            <a:r>
              <a:rPr lang="en-US" sz="3200" b="1" dirty="0" smtClean="0"/>
              <a:t>Link</a:t>
            </a:r>
            <a:r>
              <a:rPr lang="en-US" sz="3200" dirty="0" smtClean="0"/>
              <a:t> </a:t>
            </a:r>
            <a:r>
              <a:rPr lang="en-US" sz="3200" dirty="0" smtClean="0">
                <a:solidFill>
                  <a:schemeClr val="bg1">
                    <a:lumMod val="75000"/>
                  </a:schemeClr>
                </a:solidFill>
              </a:rPr>
              <a:t>awoke one </a:t>
            </a:r>
            <a:r>
              <a:rPr lang="en-US" sz="3200" b="1" dirty="0" smtClean="0"/>
              <a:t>day</a:t>
            </a:r>
            <a:r>
              <a:rPr lang="en-US" sz="3200" dirty="0" smtClean="0"/>
              <a:t> </a:t>
            </a:r>
            <a:r>
              <a:rPr lang="en-US" sz="3200" dirty="0" smtClean="0">
                <a:solidFill>
                  <a:schemeClr val="bg1">
                    <a:lumMod val="75000"/>
                  </a:schemeClr>
                </a:solidFill>
              </a:rPr>
              <a:t>to find himself deep in a strange </a:t>
            </a:r>
            <a:r>
              <a:rPr lang="en-US" sz="3200" b="1" dirty="0" smtClean="0"/>
              <a:t>forest</a:t>
            </a:r>
            <a:r>
              <a:rPr lang="en-US" sz="3200" dirty="0" smtClean="0"/>
              <a:t>. </a:t>
            </a:r>
            <a:r>
              <a:rPr lang="en-US" sz="3200" dirty="0" smtClean="0">
                <a:solidFill>
                  <a:schemeClr val="bg1">
                    <a:lumMod val="75000"/>
                  </a:schemeClr>
                </a:solidFill>
              </a:rPr>
              <a:t>As he started to </a:t>
            </a:r>
            <a:r>
              <a:rPr lang="en-US" sz="3200" b="1" dirty="0" smtClean="0"/>
              <a:t>walk</a:t>
            </a:r>
            <a:r>
              <a:rPr lang="en-US" sz="3200" dirty="0" smtClean="0"/>
              <a:t> </a:t>
            </a:r>
            <a:r>
              <a:rPr lang="en-US" sz="3200" dirty="0" smtClean="0">
                <a:solidFill>
                  <a:schemeClr val="bg1">
                    <a:lumMod val="75000"/>
                  </a:schemeClr>
                </a:solidFill>
              </a:rPr>
              <a:t>through the </a:t>
            </a:r>
            <a:r>
              <a:rPr lang="en-US" sz="3200" b="1" dirty="0" smtClean="0"/>
              <a:t>woods</a:t>
            </a:r>
            <a:r>
              <a:rPr lang="en-US" sz="3200" dirty="0" smtClean="0"/>
              <a:t>, </a:t>
            </a:r>
            <a:r>
              <a:rPr lang="en-US" sz="3200" dirty="0" smtClean="0">
                <a:solidFill>
                  <a:schemeClr val="bg1">
                    <a:lumMod val="75000"/>
                  </a:schemeClr>
                </a:solidFill>
              </a:rPr>
              <a:t>he heard </a:t>
            </a:r>
            <a:r>
              <a:rPr lang="en-US" sz="3200" b="1" dirty="0" smtClean="0"/>
              <a:t>cries</a:t>
            </a:r>
            <a:r>
              <a:rPr lang="en-US" sz="3200" dirty="0" smtClean="0"/>
              <a:t> for </a:t>
            </a:r>
            <a:r>
              <a:rPr lang="en-US" sz="3200" b="1" dirty="0" smtClean="0"/>
              <a:t>help</a:t>
            </a:r>
            <a:r>
              <a:rPr lang="en-US" sz="3200" dirty="0" smtClean="0"/>
              <a:t> </a:t>
            </a:r>
            <a:r>
              <a:rPr lang="en-US" sz="3200" dirty="0" smtClean="0">
                <a:solidFill>
                  <a:schemeClr val="bg1">
                    <a:lumMod val="75000"/>
                  </a:schemeClr>
                </a:solidFill>
              </a:rPr>
              <a:t>coming from just up ahead of him. </a:t>
            </a:r>
            <a:r>
              <a:rPr lang="en-US" sz="3200" b="1" dirty="0" smtClean="0"/>
              <a:t>Link </a:t>
            </a:r>
            <a:r>
              <a:rPr lang="en-US" sz="3200" dirty="0" smtClean="0">
                <a:solidFill>
                  <a:schemeClr val="bg1">
                    <a:lumMod val="75000"/>
                  </a:schemeClr>
                </a:solidFill>
              </a:rPr>
              <a:t>hurried toward the </a:t>
            </a:r>
            <a:r>
              <a:rPr lang="en-US" sz="3200" b="1" dirty="0" smtClean="0"/>
              <a:t>voice</a:t>
            </a:r>
            <a:r>
              <a:rPr lang="en-US" sz="3200" dirty="0" smtClean="0"/>
              <a:t>, </a:t>
            </a:r>
            <a:r>
              <a:rPr lang="en-US" sz="3200" dirty="0" smtClean="0">
                <a:solidFill>
                  <a:schemeClr val="bg1">
                    <a:lumMod val="75000"/>
                  </a:schemeClr>
                </a:solidFill>
              </a:rPr>
              <a:t>only to find a </a:t>
            </a:r>
            <a:r>
              <a:rPr lang="en-US" sz="3200" b="1" dirty="0" smtClean="0"/>
              <a:t>group</a:t>
            </a:r>
            <a:r>
              <a:rPr lang="en-US" sz="3200" dirty="0" smtClean="0"/>
              <a:t> of </a:t>
            </a:r>
            <a:r>
              <a:rPr lang="en-US" sz="3200" b="1" dirty="0" smtClean="0"/>
              <a:t>monsters</a:t>
            </a:r>
            <a:r>
              <a:rPr lang="en-US" sz="3200" dirty="0" smtClean="0"/>
              <a:t> </a:t>
            </a:r>
            <a:r>
              <a:rPr lang="en-US" sz="3200" dirty="0" smtClean="0">
                <a:solidFill>
                  <a:schemeClr val="bg1">
                    <a:lumMod val="75000"/>
                  </a:schemeClr>
                </a:solidFill>
              </a:rPr>
              <a:t>surrounding the </a:t>
            </a:r>
            <a:r>
              <a:rPr lang="en-US" sz="3200" b="1" dirty="0" smtClean="0"/>
              <a:t>woman</a:t>
            </a:r>
            <a:r>
              <a:rPr lang="en-US" sz="3200" dirty="0" smtClean="0"/>
              <a:t> </a:t>
            </a:r>
            <a:r>
              <a:rPr lang="en-US" sz="3200" dirty="0" smtClean="0">
                <a:solidFill>
                  <a:schemeClr val="bg1">
                    <a:lumMod val="75000"/>
                  </a:schemeClr>
                </a:solidFill>
              </a:rPr>
              <a:t>who was </a:t>
            </a:r>
            <a:r>
              <a:rPr lang="en-US" sz="3200" b="1" dirty="0" smtClean="0"/>
              <a:t>screaming</a:t>
            </a:r>
            <a:r>
              <a:rPr lang="en-US" sz="3200" dirty="0" smtClean="0"/>
              <a:t>. </a:t>
            </a:r>
            <a:r>
              <a:rPr lang="en-US" sz="3200" dirty="0" smtClean="0">
                <a:solidFill>
                  <a:schemeClr val="bg1">
                    <a:lumMod val="75000"/>
                  </a:schemeClr>
                </a:solidFill>
              </a:rPr>
              <a:t>When the </a:t>
            </a:r>
            <a:r>
              <a:rPr lang="en-US" sz="3200" b="1" dirty="0" smtClean="0"/>
              <a:t>monsters</a:t>
            </a:r>
            <a:r>
              <a:rPr lang="en-US" sz="3200" dirty="0" smtClean="0"/>
              <a:t> </a:t>
            </a:r>
            <a:r>
              <a:rPr lang="en-US" sz="3200" dirty="0" smtClean="0">
                <a:solidFill>
                  <a:schemeClr val="bg1">
                    <a:lumMod val="75000"/>
                  </a:schemeClr>
                </a:solidFill>
              </a:rPr>
              <a:t>saw </a:t>
            </a:r>
            <a:r>
              <a:rPr lang="en-US" sz="3200" b="1" dirty="0" smtClean="0"/>
              <a:t>Link</a:t>
            </a:r>
            <a:r>
              <a:rPr lang="en-US" sz="3200" dirty="0" smtClean="0">
                <a:solidFill>
                  <a:schemeClr val="bg1">
                    <a:lumMod val="75000"/>
                  </a:schemeClr>
                </a:solidFill>
              </a:rPr>
              <a:t>, they immediately fled.</a:t>
            </a:r>
          </a:p>
        </p:txBody>
      </p:sp>
      <p:sp>
        <p:nvSpPr>
          <p:cNvPr id="3"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a:bodyPr>
          <a:lstStyle/>
          <a:p>
            <a:pPr lvl="0" algn="ctr">
              <a:spcBef>
                <a:spcPct val="0"/>
              </a:spcBef>
              <a:defRPr/>
            </a:pPr>
            <a:r>
              <a:rPr lang="en-US" sz="3700" b="1" dirty="0" smtClean="0">
                <a:solidFill>
                  <a:schemeClr val="bg1"/>
                </a:solidFill>
              </a:rPr>
              <a:t>A person with a dyslexia sees this!</a:t>
            </a:r>
          </a:p>
        </p:txBody>
      </p:sp>
      <p:sp>
        <p:nvSpPr>
          <p:cNvPr id="5" name="Rectangle 4"/>
          <p:cNvSpPr/>
          <p:nvPr/>
        </p:nvSpPr>
        <p:spPr>
          <a:xfrm>
            <a:off x="4038600" y="6550223"/>
            <a:ext cx="5105400" cy="307777"/>
          </a:xfrm>
          <a:prstGeom prst="rect">
            <a:avLst/>
          </a:prstGeom>
          <a:solidFill>
            <a:schemeClr val="accent4">
              <a:lumMod val="40000"/>
              <a:lumOff val="60000"/>
            </a:schemeClr>
          </a:solidFill>
        </p:spPr>
        <p:txBody>
          <a:bodyPr wrap="square">
            <a:spAutoFit/>
          </a:bodyPr>
          <a:lstStyle/>
          <a:p>
            <a:r>
              <a:rPr lang="en-US" sz="1400" b="1" i="1" dirty="0" smtClean="0"/>
              <a:t>Source: </a:t>
            </a:r>
            <a:r>
              <a:rPr lang="en-US" sz="1400" dirty="0" smtClean="0"/>
              <a:t>http://www.dyslexiaaustralia.com/whattheysee.htm</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smtClean="0"/>
          </a:p>
          <a:p>
            <a:pPr>
              <a:buNone/>
            </a:pPr>
            <a:endParaRPr lang="en-US" dirty="0"/>
          </a:p>
        </p:txBody>
      </p:sp>
      <p:pic>
        <p:nvPicPr>
          <p:cNvPr id="4" name="Picture 3" descr="rivers.jpg"/>
          <p:cNvPicPr>
            <a:picLocks noChangeAspect="1"/>
          </p:cNvPicPr>
          <p:nvPr/>
        </p:nvPicPr>
        <p:blipFill>
          <a:blip r:embed="rId3" cstate="print"/>
          <a:stretch>
            <a:fillRect/>
          </a:stretch>
        </p:blipFill>
        <p:spPr>
          <a:xfrm>
            <a:off x="990600" y="1828800"/>
            <a:ext cx="7315200" cy="4773478"/>
          </a:xfrm>
          <a:prstGeom prst="rect">
            <a:avLst/>
          </a:prstGeom>
        </p:spPr>
      </p:pic>
      <p:sp>
        <p:nvSpPr>
          <p:cNvPr id="5"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a:bodyPr>
          <a:lstStyle/>
          <a:p>
            <a:pPr lvl="0" algn="ctr">
              <a:spcBef>
                <a:spcPct val="0"/>
              </a:spcBef>
              <a:defRPr/>
            </a:pPr>
            <a:r>
              <a:rPr lang="en-US" sz="3700" b="1" dirty="0" smtClean="0">
                <a:solidFill>
                  <a:schemeClr val="bg1"/>
                </a:solidFill>
              </a:rPr>
              <a:t>And this…</a:t>
            </a:r>
          </a:p>
        </p:txBody>
      </p:sp>
      <p:sp>
        <p:nvSpPr>
          <p:cNvPr id="7" name="Rectangle 6"/>
          <p:cNvSpPr/>
          <p:nvPr/>
        </p:nvSpPr>
        <p:spPr>
          <a:xfrm>
            <a:off x="4038600" y="6550223"/>
            <a:ext cx="5105400" cy="307777"/>
          </a:xfrm>
          <a:prstGeom prst="rect">
            <a:avLst/>
          </a:prstGeom>
          <a:solidFill>
            <a:schemeClr val="accent4">
              <a:lumMod val="40000"/>
              <a:lumOff val="60000"/>
            </a:schemeClr>
          </a:solidFill>
        </p:spPr>
        <p:txBody>
          <a:bodyPr wrap="square">
            <a:spAutoFit/>
          </a:bodyPr>
          <a:lstStyle/>
          <a:p>
            <a:r>
              <a:rPr lang="en-US" sz="1400" b="1" i="1" dirty="0" smtClean="0"/>
              <a:t>Source: </a:t>
            </a:r>
            <a:r>
              <a:rPr lang="en-US" sz="1400" dirty="0" smtClean="0"/>
              <a:t>http://www.dyslexiaaustralia.com/whattheysee.htm</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yslexia_graphics3.gif"/>
          <p:cNvPicPr>
            <a:picLocks noChangeAspect="1"/>
          </p:cNvPicPr>
          <p:nvPr/>
        </p:nvPicPr>
        <p:blipFill>
          <a:blip r:embed="rId3" cstate="print"/>
          <a:stretch>
            <a:fillRect/>
          </a:stretch>
        </p:blipFill>
        <p:spPr>
          <a:xfrm>
            <a:off x="1981200" y="1676400"/>
            <a:ext cx="5173651" cy="4719637"/>
          </a:xfrm>
          <a:prstGeom prst="rect">
            <a:avLst/>
          </a:prstGeom>
        </p:spPr>
      </p:pic>
      <p:sp>
        <p:nvSpPr>
          <p:cNvPr id="4"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a:bodyPr>
          <a:lstStyle/>
          <a:p>
            <a:pPr lvl="0" algn="ctr">
              <a:spcBef>
                <a:spcPct val="0"/>
              </a:spcBef>
              <a:defRPr/>
            </a:pPr>
            <a:r>
              <a:rPr lang="en-US" sz="3700" b="1" dirty="0" smtClean="0">
                <a:solidFill>
                  <a:schemeClr val="bg1"/>
                </a:solidFill>
              </a:rPr>
              <a:t>And this…</a:t>
            </a:r>
          </a:p>
        </p:txBody>
      </p:sp>
      <p:sp>
        <p:nvSpPr>
          <p:cNvPr id="7" name="Rectangle 6"/>
          <p:cNvSpPr/>
          <p:nvPr/>
        </p:nvSpPr>
        <p:spPr>
          <a:xfrm>
            <a:off x="0" y="6550223"/>
            <a:ext cx="9144000" cy="307777"/>
          </a:xfrm>
          <a:prstGeom prst="rect">
            <a:avLst/>
          </a:prstGeom>
          <a:solidFill>
            <a:schemeClr val="accent1">
              <a:lumMod val="40000"/>
              <a:lumOff val="60000"/>
            </a:schemeClr>
          </a:solidFill>
        </p:spPr>
        <p:txBody>
          <a:bodyPr wrap="square">
            <a:spAutoFit/>
          </a:bodyPr>
          <a:lstStyle/>
          <a:p>
            <a:r>
              <a:rPr lang="en-US" sz="1400" b="1" i="1" dirty="0" smtClean="0"/>
              <a:t>Source: </a:t>
            </a:r>
            <a:r>
              <a:rPr lang="en-US" sz="1400" dirty="0" smtClean="0"/>
              <a:t>Reading by the colors :  overcoming dyslexia and other reading disabilities through the </a:t>
            </a:r>
            <a:r>
              <a:rPr lang="en-US" sz="1400" dirty="0" err="1" smtClean="0"/>
              <a:t>Irlen</a:t>
            </a:r>
            <a:r>
              <a:rPr lang="en-US" sz="1400" dirty="0" smtClean="0"/>
              <a:t> method by Helen </a:t>
            </a:r>
            <a:r>
              <a:rPr lang="en-US" sz="1400" dirty="0" err="1" smtClean="0"/>
              <a:t>Irlen</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yslexia_graphics1.gif"/>
          <p:cNvPicPr>
            <a:picLocks noChangeAspect="1"/>
          </p:cNvPicPr>
          <p:nvPr/>
        </p:nvPicPr>
        <p:blipFill>
          <a:blip r:embed="rId3" cstate="print"/>
          <a:stretch>
            <a:fillRect/>
          </a:stretch>
        </p:blipFill>
        <p:spPr>
          <a:xfrm>
            <a:off x="1905000" y="1529442"/>
            <a:ext cx="5410200" cy="5023758"/>
          </a:xfrm>
          <a:prstGeom prst="rect">
            <a:avLst/>
          </a:prstGeom>
        </p:spPr>
      </p:pic>
      <p:sp>
        <p:nvSpPr>
          <p:cNvPr id="3" name="Title 2"/>
          <p:cNvSpPr txBox="1">
            <a:spLocks/>
          </p:cNvSpPr>
          <p:nvPr/>
        </p:nvSpPr>
        <p:spPr>
          <a:xfrm>
            <a:off x="533400" y="3048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a:bodyPr>
          <a:lstStyle/>
          <a:p>
            <a:pPr lvl="0" algn="ctr">
              <a:spcBef>
                <a:spcPct val="0"/>
              </a:spcBef>
              <a:defRPr/>
            </a:pPr>
            <a:r>
              <a:rPr lang="en-US" sz="3700" b="1" dirty="0" smtClean="0">
                <a:solidFill>
                  <a:schemeClr val="bg1"/>
                </a:solidFill>
              </a:rPr>
              <a:t>And this…</a:t>
            </a:r>
          </a:p>
        </p:txBody>
      </p:sp>
      <p:sp>
        <p:nvSpPr>
          <p:cNvPr id="4" name="Rectangle 3"/>
          <p:cNvSpPr/>
          <p:nvPr/>
        </p:nvSpPr>
        <p:spPr>
          <a:xfrm>
            <a:off x="0" y="6550223"/>
            <a:ext cx="9144000" cy="307777"/>
          </a:xfrm>
          <a:prstGeom prst="rect">
            <a:avLst/>
          </a:prstGeom>
          <a:solidFill>
            <a:schemeClr val="accent1">
              <a:lumMod val="40000"/>
              <a:lumOff val="60000"/>
            </a:schemeClr>
          </a:solidFill>
        </p:spPr>
        <p:txBody>
          <a:bodyPr wrap="square">
            <a:spAutoFit/>
          </a:bodyPr>
          <a:lstStyle/>
          <a:p>
            <a:r>
              <a:rPr lang="en-US" sz="1400" b="1" i="1" dirty="0" smtClean="0"/>
              <a:t>Source: </a:t>
            </a:r>
            <a:r>
              <a:rPr lang="en-US" sz="1400" dirty="0" smtClean="0"/>
              <a:t>Reading by the colors :  overcoming dyslexia and other reading disabilities through the </a:t>
            </a:r>
            <a:r>
              <a:rPr lang="en-US" sz="1400" dirty="0" err="1" smtClean="0"/>
              <a:t>Irlen</a:t>
            </a:r>
            <a:r>
              <a:rPr lang="en-US" sz="1400" dirty="0" smtClean="0"/>
              <a:t> method by Helen </a:t>
            </a:r>
            <a:r>
              <a:rPr lang="en-US" sz="1400" dirty="0" err="1" smtClean="0"/>
              <a:t>Irlen</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yslexia_graphics.gif"/>
          <p:cNvPicPr>
            <a:picLocks noChangeAspect="1"/>
          </p:cNvPicPr>
          <p:nvPr/>
        </p:nvPicPr>
        <p:blipFill>
          <a:blip r:embed="rId3" cstate="print"/>
          <a:stretch>
            <a:fillRect/>
          </a:stretch>
        </p:blipFill>
        <p:spPr>
          <a:xfrm>
            <a:off x="2514600" y="1447800"/>
            <a:ext cx="3531009" cy="4953000"/>
          </a:xfrm>
          <a:prstGeom prst="rect">
            <a:avLst/>
          </a:prstGeom>
        </p:spPr>
      </p:pic>
      <p:sp>
        <p:nvSpPr>
          <p:cNvPr id="3" name="Title 2"/>
          <p:cNvSpPr txBox="1">
            <a:spLocks/>
          </p:cNvSpPr>
          <p:nvPr/>
        </p:nvSpPr>
        <p:spPr>
          <a:xfrm>
            <a:off x="533400" y="1524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a:bodyPr>
          <a:lstStyle/>
          <a:p>
            <a:pPr lvl="0" algn="ctr">
              <a:spcBef>
                <a:spcPct val="0"/>
              </a:spcBef>
              <a:defRPr/>
            </a:pPr>
            <a:r>
              <a:rPr lang="en-US" sz="3700" b="1" dirty="0" smtClean="0">
                <a:solidFill>
                  <a:schemeClr val="bg1"/>
                </a:solidFill>
              </a:rPr>
              <a:t>And this…</a:t>
            </a:r>
          </a:p>
        </p:txBody>
      </p:sp>
      <p:sp>
        <p:nvSpPr>
          <p:cNvPr id="4" name="Rectangle 3"/>
          <p:cNvSpPr/>
          <p:nvPr/>
        </p:nvSpPr>
        <p:spPr>
          <a:xfrm>
            <a:off x="3733801" y="6519446"/>
            <a:ext cx="5410199" cy="338554"/>
          </a:xfrm>
          <a:prstGeom prst="rect">
            <a:avLst/>
          </a:prstGeom>
          <a:solidFill>
            <a:schemeClr val="accent4">
              <a:lumMod val="40000"/>
              <a:lumOff val="60000"/>
            </a:schemeClr>
          </a:solidFill>
        </p:spPr>
        <p:txBody>
          <a:bodyPr wrap="square">
            <a:spAutoFit/>
          </a:bodyPr>
          <a:lstStyle/>
          <a:p>
            <a:pPr algn="r"/>
            <a:r>
              <a:rPr lang="en-US" sz="1600" b="1" dirty="0" smtClean="0"/>
              <a:t>Source: </a:t>
            </a:r>
            <a:r>
              <a:rPr lang="en-US" sz="1600" dirty="0" smtClean="0"/>
              <a:t>http://www.dyslexia.com/library/information.htm#See</a:t>
            </a:r>
            <a:endParaRPr lang="en-US" sz="1600" dirty="0"/>
          </a:p>
        </p:txBody>
      </p:sp>
    </p:spTree>
  </p:cSld>
  <p:clrMapOvr>
    <a:masterClrMapping/>
  </p:clrMapOvr>
  <p:transition>
    <p:wheel spokes="2"/>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981200"/>
            <a:ext cx="8229600" cy="4525963"/>
          </a:xfrm>
        </p:spPr>
        <p:txBody>
          <a:bodyPr/>
          <a:lstStyle/>
          <a:p>
            <a:pPr>
              <a:buNone/>
            </a:pPr>
            <a:r>
              <a:rPr lang="en-US" sz="2800" dirty="0" smtClean="0"/>
              <a:t>Public Service Announcement (PSA)</a:t>
            </a:r>
          </a:p>
          <a:p>
            <a:pPr>
              <a:buNone/>
            </a:pPr>
            <a:endParaRPr lang="en-US" sz="2800" b="1" dirty="0" smtClean="0"/>
          </a:p>
          <a:p>
            <a:pPr>
              <a:buNone/>
            </a:pPr>
            <a:r>
              <a:rPr lang="en-US" sz="2800" b="1" dirty="0" smtClean="0"/>
              <a:t>PSA on Social Issue: Disability  (1 min)</a:t>
            </a:r>
          </a:p>
          <a:p>
            <a:pPr>
              <a:buNone/>
            </a:pPr>
            <a:r>
              <a:rPr lang="en-US" sz="2800" dirty="0" smtClean="0">
                <a:hlinkClick r:id="rId3"/>
              </a:rPr>
              <a:t>http://www.youtube.com/watch?v=lXJgDigUWaA</a:t>
            </a:r>
            <a:r>
              <a:rPr lang="en-US" sz="2800" dirty="0" smtClean="0"/>
              <a:t> </a:t>
            </a:r>
          </a:p>
          <a:p>
            <a:pPr>
              <a:buNone/>
            </a:pPr>
            <a:endParaRPr lang="en-US" sz="2800" dirty="0" smtClean="0"/>
          </a:p>
        </p:txBody>
      </p:sp>
      <p:sp>
        <p:nvSpPr>
          <p:cNvPr id="4"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Autofit/>
          </a:bodyPr>
          <a:lstStyle/>
          <a:p>
            <a:pPr lvl="0" algn="ctr">
              <a:spcBef>
                <a:spcPct val="0"/>
              </a:spcBef>
              <a:defRPr/>
            </a:pPr>
            <a:r>
              <a:rPr lang="en-US" sz="3700" b="1" dirty="0" smtClean="0">
                <a:solidFill>
                  <a:schemeClr val="bg1"/>
                </a:solidFill>
              </a:rPr>
              <a:t>Now, let’s explore </a:t>
            </a:r>
            <a:r>
              <a:rPr lang="en-US" sz="3700" b="1" dirty="0" smtClean="0">
                <a:solidFill>
                  <a:srgbClr val="FFFF00"/>
                </a:solidFill>
              </a:rPr>
              <a:t>hearing</a:t>
            </a:r>
            <a:r>
              <a:rPr lang="en-US" sz="3700" b="1" dirty="0" smtClean="0">
                <a:solidFill>
                  <a:schemeClr val="bg1"/>
                </a:solidFill>
              </a:rPr>
              <a:t> disabilities…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itle 2"/>
          <p:cNvSpPr>
            <a:spLocks noGrp="1"/>
          </p:cNvSpPr>
          <p:nvPr>
            <p:ph type="title"/>
          </p:nvPr>
        </p:nvSpPr>
        <p:spPr>
          <a:xfrm>
            <a:off x="457200" y="273050"/>
            <a:ext cx="8229600" cy="1143000"/>
          </a:xfr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a:lstStyle/>
          <a:p>
            <a:pPr algn="ctr" fontAlgn="auto">
              <a:spcAft>
                <a:spcPts val="0"/>
              </a:spcAft>
              <a:defRPr/>
            </a:pPr>
            <a:r>
              <a:rPr lang="en-US" b="1" dirty="0" smtClean="0">
                <a:solidFill>
                  <a:schemeClr val="bg1"/>
                </a:solidFill>
                <a:latin typeface="+mn-lt"/>
                <a:cs typeface="Aharoni" pitchFamily="2" charset="-79"/>
              </a:rPr>
              <a:t>Demographics</a:t>
            </a:r>
            <a:endParaRPr lang="en-US" b="1" dirty="0">
              <a:solidFill>
                <a:schemeClr val="bg1"/>
              </a:solidFill>
              <a:latin typeface="+mn-lt"/>
              <a:cs typeface="Aharoni" pitchFamily="2" charset="-79"/>
            </a:endParaRPr>
          </a:p>
        </p:txBody>
      </p:sp>
      <p:sp>
        <p:nvSpPr>
          <p:cNvPr id="5" name="Text Placeholder 19"/>
          <p:cNvSpPr txBox="1">
            <a:spLocks/>
          </p:cNvSpPr>
          <p:nvPr/>
        </p:nvSpPr>
        <p:spPr>
          <a:xfrm rot="1519588">
            <a:off x="6066909" y="2122784"/>
            <a:ext cx="2709585" cy="1185318"/>
          </a:xfrm>
          <a:prstGeom prst="rect">
            <a:avLst/>
          </a:prstGeom>
          <a:solidFill>
            <a:schemeClr val="bg1"/>
          </a:solidFill>
          <a:ln>
            <a:noFill/>
          </a:ln>
        </p:spPr>
        <p:txBody>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1" i="0" u="none" strike="noStrike" kern="1200" cap="none" spc="0" normalizeH="0" baseline="0" noProof="0" dirty="0" smtClean="0">
              <a:ln>
                <a:noFill/>
              </a:ln>
              <a:solidFill>
                <a:srgbClr val="C0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1" i="0" u="none" strike="noStrike" kern="1200" cap="none" spc="0" normalizeH="0" baseline="0" noProof="0" dirty="0" smtClean="0">
                <a:ln>
                  <a:noFill/>
                </a:ln>
                <a:solidFill>
                  <a:srgbClr val="C00000"/>
                </a:solidFill>
                <a:effectLst/>
                <a:uLnTx/>
                <a:uFillTx/>
                <a:latin typeface="+mn-lt"/>
                <a:ea typeface="+mn-ea"/>
                <a:cs typeface="+mn-cs"/>
              </a:rPr>
              <a:t>National level</a:t>
            </a:r>
          </a:p>
        </p:txBody>
      </p:sp>
      <p:pic>
        <p:nvPicPr>
          <p:cNvPr id="6" name="Picture 5" descr="thumb.jpg"/>
          <p:cNvPicPr>
            <a:picLocks noChangeAspect="1"/>
          </p:cNvPicPr>
          <p:nvPr/>
        </p:nvPicPr>
        <p:blipFill>
          <a:blip r:embed="rId4" cstate="print"/>
          <a:stretch>
            <a:fillRect/>
          </a:stretch>
        </p:blipFill>
        <p:spPr>
          <a:xfrm rot="17260200">
            <a:off x="7310142" y="2337349"/>
            <a:ext cx="609600" cy="467710"/>
          </a:xfrm>
          <a:prstGeom prst="rect">
            <a:avLst/>
          </a:prstGeom>
        </p:spPr>
      </p:pic>
      <p:graphicFrame>
        <p:nvGraphicFramePr>
          <p:cNvPr id="1030" name="Chart 11"/>
          <p:cNvGraphicFramePr>
            <a:graphicFrameLocks/>
          </p:cNvGraphicFramePr>
          <p:nvPr/>
        </p:nvGraphicFramePr>
        <p:xfrm>
          <a:off x="228600" y="2514600"/>
          <a:ext cx="5562600" cy="3962400"/>
        </p:xfrm>
        <a:graphic>
          <a:graphicData uri="http://schemas.openxmlformats.org/presentationml/2006/ole">
            <p:oleObj spid="_x0000_s1030" name="Worksheet" r:id="rId5" imgW="3889585" imgH="2969009" progId="Excel.Sheet.8">
              <p:embed/>
            </p:oleObj>
          </a:graphicData>
        </a:graphic>
      </p:graphicFrame>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900" decel="100000" fill="hold"/>
                                        <p:tgtEl>
                                          <p:spTgt spid="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2514600" cy="1020762"/>
          </a:xfrm>
        </p:spPr>
        <p:style>
          <a:lnRef idx="2">
            <a:schemeClr val="dk1">
              <a:shade val="50000"/>
            </a:schemeClr>
          </a:lnRef>
          <a:fillRef idx="1">
            <a:schemeClr val="dk1"/>
          </a:fillRef>
          <a:effectRef idx="0">
            <a:schemeClr val="dk1"/>
          </a:effectRef>
          <a:fontRef idx="minor">
            <a:schemeClr val="lt1"/>
          </a:fontRef>
        </p:style>
        <p:txBody>
          <a:bodyPr/>
          <a:lstStyle/>
          <a:p>
            <a:r>
              <a:rPr lang="en-US" b="1" dirty="0" smtClean="0"/>
              <a:t>Outline</a:t>
            </a:r>
            <a:endParaRPr lang="en-US" b="1" dirty="0"/>
          </a:p>
        </p:txBody>
      </p:sp>
      <p:graphicFrame>
        <p:nvGraphicFramePr>
          <p:cNvPr id="5" name="Diagram 4"/>
          <p:cNvGraphicFramePr/>
          <p:nvPr/>
        </p:nvGraphicFramePr>
        <p:xfrm>
          <a:off x="1676400" y="0"/>
          <a:ext cx="74676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96260940-C33C-4F3E-AFC0-CA9CF7964C85}"/>
                                            </p:graphicEl>
                                          </p:spTgt>
                                        </p:tgtEl>
                                        <p:attrNameLst>
                                          <p:attrName>style.visibility</p:attrName>
                                        </p:attrNameLst>
                                      </p:cBhvr>
                                      <p:to>
                                        <p:strVal val="visible"/>
                                      </p:to>
                                    </p:set>
                                    <p:anim calcmode="lin" valueType="num">
                                      <p:cBhvr additive="base">
                                        <p:cTn id="7" dur="500" fill="hold"/>
                                        <p:tgtEl>
                                          <p:spTgt spid="5">
                                            <p:graphicEl>
                                              <a:dgm id="{96260940-C33C-4F3E-AFC0-CA9CF7964C85}"/>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96260940-C33C-4F3E-AFC0-CA9CF7964C85}"/>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CCC89A6C-3230-481F-8EA4-3B3E0B799E6A}"/>
                                            </p:graphicEl>
                                          </p:spTgt>
                                        </p:tgtEl>
                                        <p:attrNameLst>
                                          <p:attrName>style.visibility</p:attrName>
                                        </p:attrNameLst>
                                      </p:cBhvr>
                                      <p:to>
                                        <p:strVal val="visible"/>
                                      </p:to>
                                    </p:set>
                                    <p:anim calcmode="lin" valueType="num">
                                      <p:cBhvr additive="base">
                                        <p:cTn id="13" dur="500" fill="hold"/>
                                        <p:tgtEl>
                                          <p:spTgt spid="5">
                                            <p:graphicEl>
                                              <a:dgm id="{CCC89A6C-3230-481F-8EA4-3B3E0B799E6A}"/>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CCC89A6C-3230-481F-8EA4-3B3E0B799E6A}"/>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dgm id="{34AA205B-2237-4CB9-B282-6947EC550141}"/>
                                            </p:graphicEl>
                                          </p:spTgt>
                                        </p:tgtEl>
                                        <p:attrNameLst>
                                          <p:attrName>style.visibility</p:attrName>
                                        </p:attrNameLst>
                                      </p:cBhvr>
                                      <p:to>
                                        <p:strVal val="visible"/>
                                      </p:to>
                                    </p:set>
                                    <p:anim calcmode="lin" valueType="num">
                                      <p:cBhvr additive="base">
                                        <p:cTn id="19" dur="500" fill="hold"/>
                                        <p:tgtEl>
                                          <p:spTgt spid="5">
                                            <p:graphicEl>
                                              <a:dgm id="{34AA205B-2237-4CB9-B282-6947EC550141}"/>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dgm id="{34AA205B-2237-4CB9-B282-6947EC550141}"/>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dgm id="{FF8949B3-A802-42E6-9087-3EA7C7A4829D}"/>
                                            </p:graphicEl>
                                          </p:spTgt>
                                        </p:tgtEl>
                                        <p:attrNameLst>
                                          <p:attrName>style.visibility</p:attrName>
                                        </p:attrNameLst>
                                      </p:cBhvr>
                                      <p:to>
                                        <p:strVal val="visible"/>
                                      </p:to>
                                    </p:set>
                                    <p:anim calcmode="lin" valueType="num">
                                      <p:cBhvr additive="base">
                                        <p:cTn id="25" dur="500" fill="hold"/>
                                        <p:tgtEl>
                                          <p:spTgt spid="5">
                                            <p:graphicEl>
                                              <a:dgm id="{FF8949B3-A802-42E6-9087-3EA7C7A4829D}"/>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dgm id="{FF8949B3-A802-42E6-9087-3EA7C7A4829D}"/>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dgm id="{001250E0-B1A0-406D-86CB-150CF3C75E84}"/>
                                            </p:graphicEl>
                                          </p:spTgt>
                                        </p:tgtEl>
                                        <p:attrNameLst>
                                          <p:attrName>style.visibility</p:attrName>
                                        </p:attrNameLst>
                                      </p:cBhvr>
                                      <p:to>
                                        <p:strVal val="visible"/>
                                      </p:to>
                                    </p:set>
                                    <p:anim calcmode="lin" valueType="num">
                                      <p:cBhvr additive="base">
                                        <p:cTn id="31" dur="500" fill="hold"/>
                                        <p:tgtEl>
                                          <p:spTgt spid="5">
                                            <p:graphicEl>
                                              <a:dgm id="{001250E0-B1A0-406D-86CB-150CF3C75E84}"/>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001250E0-B1A0-406D-86CB-150CF3C75E84}"/>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dgm id="{27036E63-D0AD-4640-8360-3A280C855B28}"/>
                                            </p:graphicEl>
                                          </p:spTgt>
                                        </p:tgtEl>
                                        <p:attrNameLst>
                                          <p:attrName>style.visibility</p:attrName>
                                        </p:attrNameLst>
                                      </p:cBhvr>
                                      <p:to>
                                        <p:strVal val="visible"/>
                                      </p:to>
                                    </p:set>
                                    <p:anim calcmode="lin" valueType="num">
                                      <p:cBhvr additive="base">
                                        <p:cTn id="37" dur="500" fill="hold"/>
                                        <p:tgtEl>
                                          <p:spTgt spid="5">
                                            <p:graphicEl>
                                              <a:dgm id="{27036E63-D0AD-4640-8360-3A280C855B28}"/>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27036E63-D0AD-4640-8360-3A280C855B28}"/>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graphicEl>
                                              <a:dgm id="{9B62FABE-748A-4C36-97E3-19825CE26A29}"/>
                                            </p:graphicEl>
                                          </p:spTgt>
                                        </p:tgtEl>
                                        <p:attrNameLst>
                                          <p:attrName>style.visibility</p:attrName>
                                        </p:attrNameLst>
                                      </p:cBhvr>
                                      <p:to>
                                        <p:strVal val="visible"/>
                                      </p:to>
                                    </p:set>
                                    <p:anim calcmode="lin" valueType="num">
                                      <p:cBhvr additive="base">
                                        <p:cTn id="43" dur="500" fill="hold"/>
                                        <p:tgtEl>
                                          <p:spTgt spid="5">
                                            <p:graphicEl>
                                              <a:dgm id="{9B62FABE-748A-4C36-97E3-19825CE26A29}"/>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graphicEl>
                                              <a:dgm id="{9B62FABE-748A-4C36-97E3-19825CE26A29}"/>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graphicEl>
                                              <a:dgm id="{7A8AF9E1-0190-48C1-9F17-9CA6C536AF27}"/>
                                            </p:graphicEl>
                                          </p:spTgt>
                                        </p:tgtEl>
                                        <p:attrNameLst>
                                          <p:attrName>style.visibility</p:attrName>
                                        </p:attrNameLst>
                                      </p:cBhvr>
                                      <p:to>
                                        <p:strVal val="visible"/>
                                      </p:to>
                                    </p:set>
                                    <p:anim calcmode="lin" valueType="num">
                                      <p:cBhvr additive="base">
                                        <p:cTn id="49" dur="500" fill="hold"/>
                                        <p:tgtEl>
                                          <p:spTgt spid="5">
                                            <p:graphicEl>
                                              <a:dgm id="{7A8AF9E1-0190-48C1-9F17-9CA6C536AF27}"/>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graphicEl>
                                              <a:dgm id="{7A8AF9E1-0190-48C1-9F17-9CA6C536AF27}"/>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9"/>
          <p:cNvGraphicFramePr>
            <a:graphicFrameLocks/>
          </p:cNvGraphicFramePr>
          <p:nvPr/>
        </p:nvGraphicFramePr>
        <p:xfrm>
          <a:off x="4343400" y="2743200"/>
          <a:ext cx="4495800" cy="3886200"/>
        </p:xfrm>
        <a:graphic>
          <a:graphicData uri="http://schemas.openxmlformats.org/presentationml/2006/ole">
            <p:oleObj spid="_x0000_s20482" r:id="rId4" imgW="4035902" imgH="3505504" progId="Excel.Sheet.8">
              <p:embed/>
            </p:oleObj>
          </a:graphicData>
        </a:graphic>
      </p:graphicFrame>
      <p:sp>
        <p:nvSpPr>
          <p:cNvPr id="6" name="Title 2"/>
          <p:cNvSpPr>
            <a:spLocks noGrp="1"/>
          </p:cNvSpPr>
          <p:nvPr>
            <p:ph type="title"/>
          </p:nvPr>
        </p:nvSpPr>
        <p:spPr>
          <a:xfrm>
            <a:off x="457200" y="457200"/>
            <a:ext cx="8229600" cy="1143000"/>
          </a:xfr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a:lstStyle/>
          <a:p>
            <a:pPr>
              <a:defRPr/>
            </a:pPr>
            <a:r>
              <a:rPr lang="en-US" b="1" dirty="0" smtClean="0">
                <a:solidFill>
                  <a:schemeClr val="bg1"/>
                </a:solidFill>
                <a:latin typeface="+mn-lt"/>
                <a:cs typeface="Aharoni" pitchFamily="2" charset="-79"/>
              </a:rPr>
              <a:t>Demographics</a:t>
            </a:r>
            <a:r>
              <a:rPr lang="en-US" b="1" dirty="0" smtClean="0">
                <a:latin typeface="+mn-lt"/>
              </a:rPr>
              <a:t> </a:t>
            </a:r>
            <a:r>
              <a:rPr lang="en-US" sz="2400" b="1" dirty="0" smtClean="0">
                <a:solidFill>
                  <a:schemeClr val="bg1"/>
                </a:solidFill>
                <a:latin typeface="+mn-lt"/>
              </a:rPr>
              <a:t>cont.</a:t>
            </a:r>
            <a:endParaRPr lang="en-US" sz="2400" b="1" dirty="0">
              <a:solidFill>
                <a:schemeClr val="bg1"/>
              </a:solidFill>
              <a:latin typeface="+mn-lt"/>
              <a:cs typeface="Aharoni" pitchFamily="2" charset="-79"/>
            </a:endParaRPr>
          </a:p>
        </p:txBody>
      </p:sp>
      <p:sp>
        <p:nvSpPr>
          <p:cNvPr id="3" name="Text Placeholder 19"/>
          <p:cNvSpPr txBox="1">
            <a:spLocks/>
          </p:cNvSpPr>
          <p:nvPr/>
        </p:nvSpPr>
        <p:spPr>
          <a:xfrm rot="20287201">
            <a:off x="213969" y="2605269"/>
            <a:ext cx="4422775" cy="1185318"/>
          </a:xfrm>
          <a:prstGeom prst="rect">
            <a:avLst/>
          </a:prstGeom>
          <a:solidFill>
            <a:schemeClr val="bg1"/>
          </a:solidFill>
          <a:ln>
            <a:noFill/>
          </a:ln>
        </p:spPr>
        <p:txBody>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1" i="0" u="none" strike="noStrike" kern="1200" cap="none" spc="0" normalizeH="0" baseline="0" noProof="0" dirty="0" smtClean="0">
              <a:ln>
                <a:noFill/>
              </a:ln>
              <a:solidFill>
                <a:srgbClr val="C0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1" i="0" u="none" strike="noStrike" kern="1200" cap="none" spc="0" normalizeH="0" baseline="0" noProof="0" dirty="0" smtClean="0">
                <a:ln>
                  <a:noFill/>
                </a:ln>
                <a:solidFill>
                  <a:srgbClr val="C00000"/>
                </a:solidFill>
                <a:effectLst/>
                <a:uLnTx/>
                <a:uFillTx/>
                <a:latin typeface="+mn-lt"/>
                <a:ea typeface="+mn-ea"/>
                <a:cs typeface="+mn-cs"/>
              </a:rPr>
              <a:t>Library professional level</a:t>
            </a:r>
          </a:p>
        </p:txBody>
      </p:sp>
      <p:pic>
        <p:nvPicPr>
          <p:cNvPr id="8" name="Picture 7" descr="thumb.jpg"/>
          <p:cNvPicPr>
            <a:picLocks noChangeAspect="1"/>
          </p:cNvPicPr>
          <p:nvPr/>
        </p:nvPicPr>
        <p:blipFill>
          <a:blip r:embed="rId5" cstate="print"/>
          <a:stretch>
            <a:fillRect/>
          </a:stretch>
        </p:blipFill>
        <p:spPr>
          <a:xfrm>
            <a:off x="2057400" y="2743200"/>
            <a:ext cx="609600" cy="467710"/>
          </a:xfrm>
          <a:prstGeom prst="rect">
            <a:avLst/>
          </a:prstGeom>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900" decel="100000" fill="hold"/>
                                        <p:tgtEl>
                                          <p:spTgt spid="8"/>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4294967295"/>
          </p:nvPr>
        </p:nvGraphicFramePr>
        <p:xfrm>
          <a:off x="4648200" y="1905000"/>
          <a:ext cx="4344988" cy="4038600"/>
        </p:xfrm>
        <a:graphic>
          <a:graphicData uri="http://schemas.openxmlformats.org/presentationml/2006/ole">
            <p:oleObj spid="_x0000_s2050" r:id="rId4" imgW="4035902" imgH="3560373" progId="Excel.Sheet.8">
              <p:embed/>
            </p:oleObj>
          </a:graphicData>
        </a:graphic>
      </p:graphicFrame>
      <p:graphicFrame>
        <p:nvGraphicFramePr>
          <p:cNvPr id="8" name="Chart 15"/>
          <p:cNvGraphicFramePr>
            <a:graphicFrameLocks/>
          </p:cNvGraphicFramePr>
          <p:nvPr/>
        </p:nvGraphicFramePr>
        <p:xfrm>
          <a:off x="609600" y="3276600"/>
          <a:ext cx="3657600" cy="3429000"/>
        </p:xfrm>
        <a:graphic>
          <a:graphicData uri="http://schemas.openxmlformats.org/presentationml/2006/ole">
            <p:oleObj spid="_x0000_s2051" r:id="rId5" imgW="3810330" imgH="3584759" progId="Excel.Sheet.8">
              <p:embed/>
            </p:oleObj>
          </a:graphicData>
        </a:graphic>
      </p:graphicFrame>
      <p:sp>
        <p:nvSpPr>
          <p:cNvPr id="11" name="Title 2"/>
          <p:cNvSpPr>
            <a:spLocks noGrp="1"/>
          </p:cNvSpPr>
          <p:nvPr>
            <p:ph type="title"/>
          </p:nvPr>
        </p:nvSpPr>
        <p:spPr>
          <a:xfrm>
            <a:off x="457200" y="152400"/>
            <a:ext cx="8229600" cy="1143000"/>
          </a:xfr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a:lstStyle/>
          <a:p>
            <a:pPr algn="r">
              <a:defRPr/>
            </a:pPr>
            <a:r>
              <a:rPr lang="en-US" b="1" dirty="0" smtClean="0">
                <a:solidFill>
                  <a:schemeClr val="bg1"/>
                </a:solidFill>
                <a:latin typeface="+mn-lt"/>
                <a:cs typeface="Aharoni" pitchFamily="2" charset="-79"/>
              </a:rPr>
              <a:t>Demographics</a:t>
            </a:r>
            <a:r>
              <a:rPr lang="en-US" b="1" dirty="0" smtClean="0">
                <a:latin typeface="+mn-lt"/>
              </a:rPr>
              <a:t> </a:t>
            </a:r>
            <a:r>
              <a:rPr lang="en-US" sz="2400" b="1" dirty="0" smtClean="0">
                <a:solidFill>
                  <a:schemeClr val="bg1"/>
                </a:solidFill>
                <a:latin typeface="+mn-lt"/>
              </a:rPr>
              <a:t>cont.</a:t>
            </a:r>
            <a:endParaRPr lang="en-US" sz="2400" b="1" dirty="0">
              <a:solidFill>
                <a:schemeClr val="bg1"/>
              </a:solidFill>
              <a:latin typeface="+mn-lt"/>
              <a:cs typeface="Aharoni" pitchFamily="2" charset="-79"/>
            </a:endParaRPr>
          </a:p>
        </p:txBody>
      </p:sp>
      <p:sp>
        <p:nvSpPr>
          <p:cNvPr id="7" name="Text Placeholder 19"/>
          <p:cNvSpPr txBox="1">
            <a:spLocks/>
          </p:cNvSpPr>
          <p:nvPr/>
        </p:nvSpPr>
        <p:spPr>
          <a:xfrm rot="20254096">
            <a:off x="960673" y="746024"/>
            <a:ext cx="2704623" cy="1977006"/>
          </a:xfrm>
          <a:prstGeom prst="rect">
            <a:avLst/>
          </a:prstGeom>
          <a:solidFill>
            <a:schemeClr val="bg1"/>
          </a:solidFill>
          <a:ln>
            <a:noFill/>
          </a:ln>
        </p:spPr>
        <p:txBody>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1" i="0" u="none" strike="noStrike" kern="1200" cap="none" spc="0" normalizeH="0" baseline="0" noProof="0" dirty="0" smtClean="0">
              <a:ln>
                <a:noFill/>
              </a:ln>
              <a:solidFill>
                <a:srgbClr val="C00000"/>
              </a:solidFill>
              <a:effectLst/>
              <a:uLnTx/>
              <a:uFillTx/>
              <a:latin typeface="+mn-lt"/>
              <a:ea typeface="+mn-ea"/>
              <a:cs typeface="+mn-cs"/>
            </a:endParaRPr>
          </a:p>
          <a:p>
            <a:pPr marL="342900" lvl="0" indent="-342900" algn="ctr">
              <a:spcBef>
                <a:spcPct val="20000"/>
              </a:spcBef>
              <a:defRPr/>
            </a:pPr>
            <a:r>
              <a:rPr lang="en-US" sz="3200" b="1" dirty="0" smtClean="0">
                <a:solidFill>
                  <a:srgbClr val="C00000"/>
                </a:solidFill>
              </a:rPr>
              <a:t>Local level</a:t>
            </a:r>
          </a:p>
          <a:p>
            <a:pPr marL="342900" lvl="0" indent="-342900" algn="ctr">
              <a:spcBef>
                <a:spcPct val="20000"/>
              </a:spcBef>
              <a:defRPr/>
            </a:pPr>
            <a:r>
              <a:rPr lang="en-US" sz="2000" b="1" dirty="0" smtClean="0">
                <a:solidFill>
                  <a:srgbClr val="C00000"/>
                </a:solidFill>
              </a:rPr>
              <a:t>Washington DC area </a:t>
            </a:r>
          </a:p>
          <a:p>
            <a:pPr marL="342900" lvl="0" indent="-342900" algn="ctr">
              <a:spcBef>
                <a:spcPct val="20000"/>
              </a:spcBef>
              <a:defRPr/>
            </a:pPr>
            <a:r>
              <a:rPr lang="en-US" sz="2000" b="1" dirty="0" smtClean="0">
                <a:solidFill>
                  <a:srgbClr val="C00000"/>
                </a:solidFill>
              </a:rPr>
              <a:t>(three institutions)</a:t>
            </a:r>
          </a:p>
        </p:txBody>
      </p:sp>
      <p:pic>
        <p:nvPicPr>
          <p:cNvPr id="9" name="Picture 8" descr="thumb.jpg"/>
          <p:cNvPicPr>
            <a:picLocks noChangeAspect="1"/>
          </p:cNvPicPr>
          <p:nvPr/>
        </p:nvPicPr>
        <p:blipFill>
          <a:blip r:embed="rId6" cstate="print"/>
          <a:stretch>
            <a:fillRect/>
          </a:stretch>
        </p:blipFill>
        <p:spPr>
          <a:xfrm>
            <a:off x="1752600" y="914400"/>
            <a:ext cx="609600" cy="467710"/>
          </a:xfrm>
          <a:prstGeom prst="rect">
            <a:avLst/>
          </a:prstGeom>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381000" y="1676400"/>
          <a:ext cx="8229600" cy="50291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fontScale="92500" lnSpcReduction="20000"/>
          </a:bodyPr>
          <a:lstStyle/>
          <a:p>
            <a:pPr lvl="0" algn="ctr">
              <a:spcBef>
                <a:spcPct val="0"/>
              </a:spcBef>
              <a:defRPr/>
            </a:pPr>
            <a:r>
              <a:rPr lang="en-US" sz="4400" b="1" dirty="0" smtClean="0">
                <a:solidFill>
                  <a:schemeClr val="bg1"/>
                </a:solidFill>
              </a:rPr>
              <a:t>Who are the individuals </a:t>
            </a:r>
          </a:p>
          <a:p>
            <a:pPr lvl="0" algn="ctr">
              <a:spcBef>
                <a:spcPct val="0"/>
              </a:spcBef>
              <a:defRPr/>
            </a:pPr>
            <a:r>
              <a:rPr lang="en-US" sz="4400" b="1" dirty="0" smtClean="0">
                <a:solidFill>
                  <a:schemeClr val="bg1"/>
                </a:solidFill>
              </a:rPr>
              <a:t>with hidden disabilities?</a:t>
            </a:r>
            <a:endParaRPr kumimoji="0" lang="en-US" sz="2800" b="1" i="0" u="none" strike="noStrike" kern="1200" cap="none" spc="0" normalizeH="0" baseline="0" noProof="0" dirty="0">
              <a:ln>
                <a:noFill/>
              </a:ln>
              <a:solidFill>
                <a:schemeClr val="bg1"/>
              </a:solidFill>
              <a:effectLst/>
              <a:uLnTx/>
              <a:uFillTx/>
              <a:latin typeface="Aharoni" pitchFamily="2" charset="-79"/>
              <a:ea typeface="+mj-ea"/>
              <a:cs typeface="Aharoni"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7E3F08D0-E463-47ED-9D65-0AE145A49DFC}"/>
                                            </p:graphicEl>
                                          </p:spTgt>
                                        </p:tgtEl>
                                        <p:attrNameLst>
                                          <p:attrName>style.visibility</p:attrName>
                                        </p:attrNameLst>
                                      </p:cBhvr>
                                      <p:to>
                                        <p:strVal val="visible"/>
                                      </p:to>
                                    </p:set>
                                    <p:animEffect transition="in" filter="fade">
                                      <p:cBhvr>
                                        <p:cTn id="7" dur="2000"/>
                                        <p:tgtEl>
                                          <p:spTgt spid="6">
                                            <p:graphicEl>
                                              <a:dgm id="{7E3F08D0-E463-47ED-9D65-0AE145A49DF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D736ECED-23E3-48E4-AC0D-246B71AD3C7C}"/>
                                            </p:graphicEl>
                                          </p:spTgt>
                                        </p:tgtEl>
                                        <p:attrNameLst>
                                          <p:attrName>style.visibility</p:attrName>
                                        </p:attrNameLst>
                                      </p:cBhvr>
                                      <p:to>
                                        <p:strVal val="visible"/>
                                      </p:to>
                                    </p:set>
                                    <p:animEffect transition="in" filter="fade">
                                      <p:cBhvr>
                                        <p:cTn id="12" dur="2000"/>
                                        <p:tgtEl>
                                          <p:spTgt spid="6">
                                            <p:graphicEl>
                                              <a:dgm id="{D736ECED-23E3-48E4-AC0D-246B71AD3C7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dgm id="{1F63F242-532A-4ED3-897C-23A6842E3A04}"/>
                                            </p:graphicEl>
                                          </p:spTgt>
                                        </p:tgtEl>
                                        <p:attrNameLst>
                                          <p:attrName>style.visibility</p:attrName>
                                        </p:attrNameLst>
                                      </p:cBhvr>
                                      <p:to>
                                        <p:strVal val="visible"/>
                                      </p:to>
                                    </p:set>
                                    <p:animEffect transition="in" filter="fade">
                                      <p:cBhvr>
                                        <p:cTn id="17" dur="2000"/>
                                        <p:tgtEl>
                                          <p:spTgt spid="6">
                                            <p:graphicEl>
                                              <a:dgm id="{1F63F242-532A-4ED3-897C-23A6842E3A0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381000" y="1676400"/>
          <a:ext cx="8229600" cy="50291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Autofit/>
          </a:bodyPr>
          <a:lstStyle/>
          <a:p>
            <a:pPr lvl="0" algn="ctr">
              <a:spcBef>
                <a:spcPct val="0"/>
              </a:spcBef>
              <a:defRPr/>
            </a:pPr>
            <a:r>
              <a:rPr lang="en-US" sz="4100" b="1" dirty="0" smtClean="0">
                <a:solidFill>
                  <a:schemeClr val="bg1"/>
                </a:solidFill>
              </a:rPr>
              <a:t>Who are the individuals </a:t>
            </a:r>
          </a:p>
          <a:p>
            <a:pPr lvl="0" algn="ctr">
              <a:spcBef>
                <a:spcPct val="0"/>
              </a:spcBef>
              <a:defRPr/>
            </a:pPr>
            <a:r>
              <a:rPr lang="en-US" sz="4100" b="1" dirty="0" smtClean="0">
                <a:solidFill>
                  <a:schemeClr val="bg1"/>
                </a:solidFill>
              </a:rPr>
              <a:t>with hidden disabilities?</a:t>
            </a:r>
            <a:endParaRPr kumimoji="0" lang="en-US" sz="4100" b="1" i="0" u="none" strike="noStrike" kern="1200" cap="none" spc="0" normalizeH="0" baseline="0" noProof="0" dirty="0">
              <a:ln>
                <a:noFill/>
              </a:ln>
              <a:solidFill>
                <a:schemeClr val="bg1"/>
              </a:solidFill>
              <a:effectLst/>
              <a:uLnTx/>
              <a:uFillTx/>
              <a:latin typeface="Aharoni" pitchFamily="2" charset="-79"/>
              <a:ea typeface="+mj-ea"/>
              <a:cs typeface="Aharoni" pitchFamily="2" charset="-79"/>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a:lstStyle/>
          <a:p>
            <a:pPr algn="ctr" fontAlgn="auto">
              <a:spcAft>
                <a:spcPts val="0"/>
              </a:spcAft>
              <a:defRPr/>
            </a:pPr>
            <a:r>
              <a:rPr lang="en-US" b="1" dirty="0" smtClean="0">
                <a:solidFill>
                  <a:schemeClr val="bg1"/>
                </a:solidFill>
                <a:latin typeface="+mn-lt"/>
                <a:cs typeface="Aharoni" pitchFamily="2" charset="-79"/>
              </a:rPr>
              <a:t>Hidden Disabilities Defined</a:t>
            </a:r>
            <a:endParaRPr lang="en-US" b="1" dirty="0">
              <a:solidFill>
                <a:schemeClr val="bg1"/>
              </a:solidFill>
              <a:latin typeface="+mn-lt"/>
              <a:cs typeface="Aharoni" pitchFamily="2" charset="-79"/>
            </a:endParaRPr>
          </a:p>
        </p:txBody>
      </p:sp>
      <p:sp>
        <p:nvSpPr>
          <p:cNvPr id="6" name="Content Placeholder 1"/>
          <p:cNvSpPr>
            <a:spLocks noGrp="1"/>
          </p:cNvSpPr>
          <p:nvPr>
            <p:ph idx="1"/>
          </p:nvPr>
        </p:nvSpPr>
        <p:spPr>
          <a:xfrm>
            <a:off x="4267200" y="1676400"/>
            <a:ext cx="4876800" cy="4525963"/>
          </a:xfrm>
        </p:spPr>
        <p:txBody>
          <a:bodyPr>
            <a:normAutofit/>
          </a:bodyPr>
          <a:lstStyle/>
          <a:p>
            <a:pPr marL="624078" indent="-514350" fontAlgn="auto">
              <a:spcAft>
                <a:spcPts val="0"/>
              </a:spcAft>
              <a:buFont typeface="+mj-lt"/>
              <a:buAutoNum type="arabicPeriod"/>
              <a:defRPr/>
            </a:pPr>
            <a:r>
              <a:rPr lang="en-US" sz="3000" dirty="0" smtClean="0"/>
              <a:t>Impairment in functioning </a:t>
            </a:r>
          </a:p>
          <a:p>
            <a:pPr marL="624078" indent="-514350" fontAlgn="auto">
              <a:spcAft>
                <a:spcPts val="0"/>
              </a:spcAft>
              <a:buFont typeface="+mj-lt"/>
              <a:buAutoNum type="arabicPeriod"/>
              <a:defRPr/>
            </a:pPr>
            <a:r>
              <a:rPr lang="en-US" sz="3000" dirty="0" smtClean="0"/>
              <a:t>Decrease in quality of life </a:t>
            </a:r>
          </a:p>
          <a:p>
            <a:pPr marL="624078" indent="-514350" fontAlgn="auto">
              <a:spcAft>
                <a:spcPts val="0"/>
              </a:spcAft>
              <a:buFont typeface="+mj-lt"/>
              <a:buAutoNum type="arabicPeriod"/>
              <a:defRPr/>
            </a:pPr>
            <a:r>
              <a:rPr lang="en-US" sz="3000" dirty="0" smtClean="0"/>
              <a:t>Restricted lifestyle </a:t>
            </a:r>
          </a:p>
          <a:p>
            <a:pPr marL="624078" indent="-514350" fontAlgn="auto">
              <a:spcAft>
                <a:spcPts val="0"/>
              </a:spcAft>
              <a:buFont typeface="+mj-lt"/>
              <a:buAutoNum type="arabicPeriod"/>
              <a:defRPr/>
            </a:pPr>
            <a:r>
              <a:rPr lang="en-US" sz="3000" dirty="0" smtClean="0"/>
              <a:t>Focus on pain </a:t>
            </a:r>
          </a:p>
          <a:p>
            <a:pPr marL="624078" indent="-514350" fontAlgn="auto">
              <a:spcAft>
                <a:spcPts val="0"/>
              </a:spcAft>
              <a:buFont typeface="+mj-lt"/>
              <a:buAutoNum type="arabicPeriod"/>
              <a:defRPr/>
            </a:pPr>
            <a:r>
              <a:rPr lang="en-US" sz="3000" dirty="0" smtClean="0"/>
              <a:t>Feeling defensive </a:t>
            </a:r>
          </a:p>
          <a:p>
            <a:pPr marL="624078" indent="-514350" fontAlgn="auto">
              <a:spcAft>
                <a:spcPts val="0"/>
              </a:spcAft>
              <a:buFont typeface="+mj-lt"/>
              <a:buAutoNum type="arabicPeriod"/>
              <a:defRPr/>
            </a:pPr>
            <a:r>
              <a:rPr lang="en-US" sz="3000" dirty="0" smtClean="0"/>
              <a:t>Stigma </a:t>
            </a:r>
          </a:p>
          <a:p>
            <a:pPr marL="624078" indent="-514350" fontAlgn="auto">
              <a:spcAft>
                <a:spcPts val="0"/>
              </a:spcAft>
              <a:buFont typeface="+mj-lt"/>
              <a:buAutoNum type="arabicPeriod"/>
              <a:defRPr/>
            </a:pPr>
            <a:r>
              <a:rPr lang="en-US" sz="3000" dirty="0" smtClean="0"/>
              <a:t>Chronicity </a:t>
            </a:r>
          </a:p>
          <a:p>
            <a:pPr marL="624078" indent="-514350" fontAlgn="auto">
              <a:spcAft>
                <a:spcPts val="0"/>
              </a:spcAft>
              <a:buFont typeface="+mj-lt"/>
              <a:buAutoNum type="arabicPeriod"/>
              <a:defRPr/>
            </a:pPr>
            <a:r>
              <a:rPr lang="en-US" sz="3000" dirty="0" smtClean="0"/>
              <a:t>Feeling misunderstood</a:t>
            </a:r>
          </a:p>
          <a:p>
            <a:pPr marL="624078" indent="-514350" fontAlgn="auto">
              <a:spcAft>
                <a:spcPts val="0"/>
              </a:spcAft>
              <a:buFont typeface="Wingdings 3"/>
              <a:buNone/>
              <a:defRPr/>
            </a:pPr>
            <a:endParaRPr lang="en-US" sz="1400" dirty="0" smtClean="0"/>
          </a:p>
        </p:txBody>
      </p:sp>
      <p:sp>
        <p:nvSpPr>
          <p:cNvPr id="7" name="TextBox 6"/>
          <p:cNvSpPr txBox="1"/>
          <p:nvPr/>
        </p:nvSpPr>
        <p:spPr>
          <a:xfrm>
            <a:off x="5410200" y="6119336"/>
            <a:ext cx="3733800" cy="738664"/>
          </a:xfrm>
          <a:prstGeom prst="rect">
            <a:avLst/>
          </a:prstGeom>
          <a:solidFill>
            <a:schemeClr val="accent5">
              <a:lumMod val="60000"/>
              <a:lumOff val="40000"/>
            </a:schemeClr>
          </a:solidFill>
        </p:spPr>
        <p:txBody>
          <a:bodyPr wrap="square" rtlCol="0">
            <a:spAutoFit/>
          </a:bodyPr>
          <a:lstStyle/>
          <a:p>
            <a:pPr marL="624078" indent="-514350" algn="r" fontAlgn="auto">
              <a:spcAft>
                <a:spcPts val="0"/>
              </a:spcAft>
              <a:buFont typeface="Wingdings 3"/>
              <a:buNone/>
              <a:defRPr/>
            </a:pPr>
            <a:r>
              <a:rPr lang="en-US" sz="1400" b="1" dirty="0" smtClean="0"/>
              <a:t>Reference:</a:t>
            </a:r>
          </a:p>
          <a:p>
            <a:pPr marL="624078" indent="-514350" algn="r" fontAlgn="auto">
              <a:spcAft>
                <a:spcPts val="0"/>
              </a:spcAft>
              <a:buFont typeface="Wingdings 3"/>
              <a:buNone/>
              <a:defRPr/>
            </a:pPr>
            <a:r>
              <a:rPr lang="en-US" sz="1400" dirty="0" smtClean="0"/>
              <a:t>Taylor, S. “Living well with a hidden disability”, </a:t>
            </a:r>
          </a:p>
          <a:p>
            <a:pPr marL="624078" indent="-514350" algn="r" fontAlgn="auto">
              <a:spcAft>
                <a:spcPts val="0"/>
              </a:spcAft>
              <a:buFont typeface="Wingdings 3"/>
              <a:buNone/>
              <a:defRPr/>
            </a:pPr>
            <a:r>
              <a:rPr lang="en-US" sz="1400" dirty="0" smtClean="0"/>
              <a:t>Oakland, Calif. : New Harbinger , 1999 </a:t>
            </a:r>
            <a:endParaRPr lang="en-US" sz="1400" dirty="0"/>
          </a:p>
        </p:txBody>
      </p:sp>
      <p:graphicFrame>
        <p:nvGraphicFramePr>
          <p:cNvPr id="11" name="Diagram 10"/>
          <p:cNvGraphicFramePr/>
          <p:nvPr/>
        </p:nvGraphicFramePr>
        <p:xfrm>
          <a:off x="-990600" y="1447800"/>
          <a:ext cx="60198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2000"/>
                                        <p:tgtEl>
                                          <p:spTgt spid="6">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fade">
                                      <p:cBhvr>
                                        <p:cTn id="19" dur="2000"/>
                                        <p:tgtEl>
                                          <p:spTgt spid="6">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2000"/>
                                        <p:tgtEl>
                                          <p:spTgt spid="6">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Effect transition="in" filter="fade">
                                      <p:cBhvr>
                                        <p:cTn id="29" dur="2000"/>
                                        <p:tgtEl>
                                          <p:spTgt spid="6">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txEl>
                                              <p:pRg st="4" end="4"/>
                                            </p:txEl>
                                          </p:spTgt>
                                        </p:tgtEl>
                                        <p:attrNameLst>
                                          <p:attrName>style.visibility</p:attrName>
                                        </p:attrNameLst>
                                      </p:cBhvr>
                                      <p:to>
                                        <p:strVal val="visible"/>
                                      </p:to>
                                    </p:set>
                                    <p:animEffect transition="in" filter="fade">
                                      <p:cBhvr>
                                        <p:cTn id="34" dur="2000"/>
                                        <p:tgtEl>
                                          <p:spTgt spid="6">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txEl>
                                              <p:pRg st="5" end="5"/>
                                            </p:txEl>
                                          </p:spTgt>
                                        </p:tgtEl>
                                        <p:attrNameLst>
                                          <p:attrName>style.visibility</p:attrName>
                                        </p:attrNameLst>
                                      </p:cBhvr>
                                      <p:to>
                                        <p:strVal val="visible"/>
                                      </p:to>
                                    </p:set>
                                    <p:animEffect transition="in" filter="fade">
                                      <p:cBhvr>
                                        <p:cTn id="39" dur="2000"/>
                                        <p:tgtEl>
                                          <p:spTgt spid="6">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6">
                                            <p:txEl>
                                              <p:pRg st="6" end="6"/>
                                            </p:txEl>
                                          </p:spTgt>
                                        </p:tgtEl>
                                        <p:attrNameLst>
                                          <p:attrName>style.visibility</p:attrName>
                                        </p:attrNameLst>
                                      </p:cBhvr>
                                      <p:to>
                                        <p:strVal val="visible"/>
                                      </p:to>
                                    </p:set>
                                    <p:animEffect transition="in" filter="fade">
                                      <p:cBhvr>
                                        <p:cTn id="44" dur="2000"/>
                                        <p:tgtEl>
                                          <p:spTgt spid="6">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Effect transition="in" filter="fade">
                                      <p:cBhvr>
                                        <p:cTn id="49" dur="20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Graphic spid="11"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33400" y="6553200"/>
            <a:ext cx="8610600" cy="304800"/>
          </a:xfrm>
          <a:prstGeom prst="rect">
            <a:avLst/>
          </a:prstGeom>
          <a:solidFill>
            <a:schemeClr val="tx2">
              <a:lumMod val="20000"/>
              <a:lumOff val="80000"/>
            </a:schemeClr>
          </a:solidFill>
        </p:spPr>
        <p:txBody>
          <a:bodyPr vert="horz" lIns="91440" tIns="45720" rIns="91440" bIns="45720" rtlCol="0">
            <a:noAutofit/>
          </a:bodyPr>
          <a:lstStyle/>
          <a:p>
            <a:pPr marL="342900" indent="-342900" algn="r">
              <a:spcBef>
                <a:spcPct val="20000"/>
              </a:spcBef>
            </a:pPr>
            <a:r>
              <a:rPr lang="en-US" sz="1400" b="1" dirty="0" smtClean="0"/>
              <a:t>Source:  </a:t>
            </a:r>
            <a:r>
              <a:rPr lang="en-US" sz="1400" i="1" dirty="0" err="1" smtClean="0"/>
              <a:t>EmployAbility</a:t>
            </a:r>
            <a:r>
              <a:rPr lang="en-US" sz="1400" i="1" dirty="0" smtClean="0"/>
              <a:t>: A Resource Guide on Disability for Employers in Asia and the Pacific</a:t>
            </a:r>
            <a:r>
              <a:rPr lang="en-US" sz="1400" dirty="0" smtClean="0"/>
              <a:t> by Debra A. Perry, editor</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Box 9"/>
          <p:cNvSpPr txBox="1"/>
          <p:nvPr/>
        </p:nvSpPr>
        <p:spPr>
          <a:xfrm>
            <a:off x="533400" y="2173069"/>
            <a:ext cx="2667000"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3600" dirty="0" smtClean="0"/>
              <a:t>Inferiority</a:t>
            </a:r>
          </a:p>
        </p:txBody>
      </p:sp>
      <p:sp>
        <p:nvSpPr>
          <p:cNvPr id="11" name="Rectangle 10"/>
          <p:cNvSpPr/>
          <p:nvPr/>
        </p:nvSpPr>
        <p:spPr>
          <a:xfrm>
            <a:off x="457200" y="3544669"/>
            <a:ext cx="2743200" cy="646331"/>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3600" dirty="0" smtClean="0"/>
              <a:t>Pity</a:t>
            </a:r>
          </a:p>
        </p:txBody>
      </p:sp>
      <p:sp>
        <p:nvSpPr>
          <p:cNvPr id="12" name="Rectangle 11"/>
          <p:cNvSpPr/>
          <p:nvPr/>
        </p:nvSpPr>
        <p:spPr>
          <a:xfrm>
            <a:off x="381000" y="4840069"/>
            <a:ext cx="2743200" cy="646331"/>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3600" dirty="0" smtClean="0"/>
              <a:t>Hero worship</a:t>
            </a:r>
          </a:p>
        </p:txBody>
      </p:sp>
      <p:sp>
        <p:nvSpPr>
          <p:cNvPr id="13" name="Rectangle 12"/>
          <p:cNvSpPr/>
          <p:nvPr/>
        </p:nvSpPr>
        <p:spPr>
          <a:xfrm>
            <a:off x="3505200" y="2173069"/>
            <a:ext cx="2819400" cy="646331"/>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3600" dirty="0" smtClean="0"/>
              <a:t>Ignorance</a:t>
            </a:r>
          </a:p>
        </p:txBody>
      </p:sp>
      <p:sp>
        <p:nvSpPr>
          <p:cNvPr id="14" name="Rectangle 13"/>
          <p:cNvSpPr/>
          <p:nvPr/>
        </p:nvSpPr>
        <p:spPr>
          <a:xfrm>
            <a:off x="3581400" y="3544669"/>
            <a:ext cx="2743200" cy="646331"/>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3600" dirty="0" smtClean="0"/>
              <a:t>Spread effect</a:t>
            </a:r>
          </a:p>
        </p:txBody>
      </p:sp>
      <p:sp>
        <p:nvSpPr>
          <p:cNvPr id="15" name="Rectangle 14"/>
          <p:cNvSpPr/>
          <p:nvPr/>
        </p:nvSpPr>
        <p:spPr>
          <a:xfrm>
            <a:off x="3581400" y="4840069"/>
            <a:ext cx="2667000" cy="646331"/>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3600" dirty="0" smtClean="0"/>
              <a:t>Stereotypes</a:t>
            </a:r>
          </a:p>
        </p:txBody>
      </p:sp>
      <p:sp>
        <p:nvSpPr>
          <p:cNvPr id="16" name="Rectangle 15"/>
          <p:cNvSpPr/>
          <p:nvPr/>
        </p:nvSpPr>
        <p:spPr>
          <a:xfrm>
            <a:off x="6705600" y="2173069"/>
            <a:ext cx="1981200" cy="646331"/>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3600" dirty="0" smtClean="0"/>
              <a:t>Backlash</a:t>
            </a:r>
          </a:p>
        </p:txBody>
      </p:sp>
      <p:sp>
        <p:nvSpPr>
          <p:cNvPr id="17" name="Rectangle 16"/>
          <p:cNvSpPr/>
          <p:nvPr/>
        </p:nvSpPr>
        <p:spPr>
          <a:xfrm>
            <a:off x="6705600" y="3544669"/>
            <a:ext cx="1981200" cy="646331"/>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en-US" sz="3600" dirty="0" smtClean="0"/>
              <a:t>Denial</a:t>
            </a:r>
          </a:p>
        </p:txBody>
      </p:sp>
      <p:sp>
        <p:nvSpPr>
          <p:cNvPr id="18" name="Rectangle 17"/>
          <p:cNvSpPr/>
          <p:nvPr/>
        </p:nvSpPr>
        <p:spPr>
          <a:xfrm>
            <a:off x="6705600" y="4840069"/>
            <a:ext cx="1981200" cy="646331"/>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en-US" sz="3600" dirty="0" smtClean="0"/>
              <a:t>Fear</a:t>
            </a:r>
            <a:endParaRPr lang="en-US" sz="3600" dirty="0"/>
          </a:p>
        </p:txBody>
      </p:sp>
      <p:sp>
        <p:nvSpPr>
          <p:cNvPr id="19" name="Title 2"/>
          <p:cNvSpPr>
            <a:spLocks noGrp="1"/>
          </p:cNvSpPr>
          <p:nvPr>
            <p:ph type="title"/>
          </p:nvPr>
        </p:nvSpPr>
        <p:spPr>
          <a:xfrm>
            <a:off x="457200" y="274638"/>
            <a:ext cx="8229600" cy="1143000"/>
          </a:xfr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a:lstStyle/>
          <a:p>
            <a:pPr algn="ctr" fontAlgn="auto">
              <a:spcAft>
                <a:spcPts val="0"/>
              </a:spcAft>
              <a:defRPr/>
            </a:pPr>
            <a:r>
              <a:rPr lang="en-US" b="1" dirty="0" smtClean="0">
                <a:solidFill>
                  <a:schemeClr val="bg1"/>
                </a:solidFill>
                <a:latin typeface="+mn-lt"/>
                <a:cs typeface="Aharoni" pitchFamily="2" charset="-79"/>
              </a:rPr>
              <a:t>Attitudinal Barriers</a:t>
            </a:r>
            <a:endParaRPr lang="en-US" b="1" dirty="0">
              <a:solidFill>
                <a:schemeClr val="bg1"/>
              </a:solidFill>
              <a:latin typeface="+mn-lt"/>
              <a:cs typeface="Aharoni"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Effect transition="in" filter="fade">
                                      <p:cBhvr>
                                        <p:cTn id="6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228600" y="1828800"/>
            <a:ext cx="8763000" cy="4525962"/>
          </a:xfrm>
        </p:spPr>
        <p:txBody>
          <a:bodyPr>
            <a:normAutofit/>
          </a:bodyPr>
          <a:lstStyle/>
          <a:p>
            <a:pPr marL="623887" indent="-514350">
              <a:spcAft>
                <a:spcPts val="400"/>
              </a:spcAft>
              <a:buFont typeface="+mj-lt"/>
              <a:buAutoNum type="arabicPeriod"/>
            </a:pPr>
            <a:r>
              <a:rPr lang="en-US" dirty="0" smtClean="0"/>
              <a:t>Supervisors don’t know policies and procedures</a:t>
            </a:r>
          </a:p>
          <a:p>
            <a:pPr marL="623887" indent="-514350">
              <a:spcAft>
                <a:spcPts val="400"/>
              </a:spcAft>
              <a:buFont typeface="+mj-lt"/>
              <a:buAutoNum type="arabicPeriod"/>
            </a:pPr>
            <a:r>
              <a:rPr lang="en-US" dirty="0" smtClean="0"/>
              <a:t>Staff don’t know if Libraries have a policy</a:t>
            </a:r>
          </a:p>
          <a:p>
            <a:pPr marL="623887" indent="-514350">
              <a:spcAft>
                <a:spcPts val="400"/>
              </a:spcAft>
              <a:buFont typeface="+mj-lt"/>
              <a:buAutoNum type="arabicPeriod"/>
            </a:pPr>
            <a:r>
              <a:rPr lang="en-US" dirty="0" smtClean="0"/>
              <a:t>Relationship of supervisor and staff determine disclosure</a:t>
            </a:r>
          </a:p>
          <a:p>
            <a:pPr marL="623887" indent="-514350">
              <a:spcAft>
                <a:spcPts val="400"/>
              </a:spcAft>
              <a:buFont typeface="+mj-lt"/>
              <a:buAutoNum type="arabicPeriod"/>
            </a:pPr>
            <a:r>
              <a:rPr lang="en-US" dirty="0" smtClean="0"/>
              <a:t>Environment not welcoming</a:t>
            </a:r>
          </a:p>
          <a:p>
            <a:pPr marL="623887" indent="-514350">
              <a:spcAft>
                <a:spcPts val="400"/>
              </a:spcAft>
              <a:buFont typeface="+mj-lt"/>
              <a:buAutoNum type="arabicPeriod"/>
            </a:pPr>
            <a:r>
              <a:rPr lang="en-US" dirty="0" smtClean="0"/>
              <a:t>Personal beliefs</a:t>
            </a:r>
          </a:p>
          <a:p>
            <a:pPr marL="623887" indent="-514350">
              <a:spcAft>
                <a:spcPts val="400"/>
              </a:spcAft>
              <a:buFont typeface="+mj-lt"/>
              <a:buAutoNum type="arabicPeriod"/>
            </a:pPr>
            <a:r>
              <a:rPr lang="en-US" dirty="0" smtClean="0"/>
              <a:t>Lack of education on hidden disabilities </a:t>
            </a:r>
          </a:p>
          <a:p>
            <a:endParaRPr lang="en-US" dirty="0" smtClean="0"/>
          </a:p>
          <a:p>
            <a:endParaRPr lang="en-US" dirty="0" smtClean="0"/>
          </a:p>
        </p:txBody>
      </p:sp>
      <p:sp>
        <p:nvSpPr>
          <p:cNvPr id="7" name="Title 2"/>
          <p:cNvSpPr txBox="1">
            <a:spLocks/>
          </p:cNvSpPr>
          <p:nvPr/>
        </p:nvSpPr>
        <p:spPr>
          <a:xfrm>
            <a:off x="533400" y="3048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a:bodyPr>
          <a:lstStyle/>
          <a:p>
            <a:pPr lvl="0" algn="ctr">
              <a:spcBef>
                <a:spcPct val="0"/>
              </a:spcBef>
              <a:defRPr/>
            </a:pPr>
            <a:r>
              <a:rPr lang="en-US" sz="4400" b="1" dirty="0" smtClean="0">
                <a:solidFill>
                  <a:schemeClr val="bg1"/>
                </a:solidFill>
              </a:rPr>
              <a:t>Research Findings</a:t>
            </a:r>
            <a:endParaRPr kumimoji="0" lang="en-US" sz="2800" b="1" i="0" u="none" strike="noStrike" kern="1200" cap="none" spc="0" normalizeH="0" baseline="0" noProof="0" dirty="0">
              <a:ln>
                <a:noFill/>
              </a:ln>
              <a:solidFill>
                <a:schemeClr val="bg1"/>
              </a:solidFill>
              <a:effectLst/>
              <a:uLnTx/>
              <a:uFillTx/>
              <a:latin typeface="Aharoni" pitchFamily="2" charset="-79"/>
              <a:ea typeface="+mj-ea"/>
              <a:cs typeface="Aharoni"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2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76400"/>
            <a:ext cx="8229600" cy="5029200"/>
          </a:xfrm>
        </p:spPr>
        <p:txBody>
          <a:bodyPr>
            <a:normAutofit fontScale="92500" lnSpcReduction="20000"/>
          </a:bodyPr>
          <a:lstStyle/>
          <a:p>
            <a:r>
              <a:rPr lang="en-US" dirty="0" smtClean="0"/>
              <a:t>Frequent requests to have information repeated</a:t>
            </a:r>
          </a:p>
          <a:p>
            <a:r>
              <a:rPr lang="en-US" dirty="0" smtClean="0"/>
              <a:t>Difficulty paying attention</a:t>
            </a:r>
          </a:p>
          <a:p>
            <a:r>
              <a:rPr lang="en-US" dirty="0" smtClean="0"/>
              <a:t>Confusion</a:t>
            </a:r>
          </a:p>
          <a:p>
            <a:r>
              <a:rPr lang="en-US" dirty="0" smtClean="0"/>
              <a:t>Difficulty following directions</a:t>
            </a:r>
          </a:p>
          <a:p>
            <a:r>
              <a:rPr lang="en-US" dirty="0" smtClean="0"/>
              <a:t>Impulsive behavior</a:t>
            </a:r>
          </a:p>
          <a:p>
            <a:r>
              <a:rPr lang="en-US" dirty="0" smtClean="0"/>
              <a:t>Sudden changes in mood</a:t>
            </a:r>
          </a:p>
          <a:p>
            <a:r>
              <a:rPr lang="en-US" dirty="0" smtClean="0"/>
              <a:t>Shortness of breath</a:t>
            </a:r>
          </a:p>
          <a:p>
            <a:r>
              <a:rPr lang="en-US" dirty="0" smtClean="0"/>
              <a:t>Significant fatigue</a:t>
            </a:r>
          </a:p>
          <a:p>
            <a:r>
              <a:rPr lang="en-US" dirty="0" smtClean="0"/>
              <a:t>Difficulty sitting still or standing for long periods</a:t>
            </a:r>
          </a:p>
          <a:p>
            <a:r>
              <a:rPr lang="en-US" dirty="0" smtClean="0"/>
              <a:t>Sudden weight loss or gain</a:t>
            </a:r>
          </a:p>
          <a:p>
            <a:r>
              <a:rPr lang="en-US" dirty="0" smtClean="0"/>
              <a:t>Frequent medical appointments or treatments</a:t>
            </a:r>
          </a:p>
          <a:p>
            <a:endParaRPr lang="en-US" dirty="0" smtClean="0"/>
          </a:p>
          <a:p>
            <a:endParaRPr lang="en-US" dirty="0" smtClean="0"/>
          </a:p>
        </p:txBody>
      </p:sp>
      <p:sp>
        <p:nvSpPr>
          <p:cNvPr id="4"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a:bodyPr>
          <a:lstStyle/>
          <a:p>
            <a:pPr lvl="0" algn="ctr">
              <a:spcBef>
                <a:spcPct val="0"/>
              </a:spcBef>
              <a:defRPr/>
            </a:pPr>
            <a:r>
              <a:rPr lang="en-US" sz="4400" b="1" dirty="0" smtClean="0">
                <a:solidFill>
                  <a:schemeClr val="bg1"/>
                </a:solidFill>
              </a:rPr>
              <a:t>Recognizing the Hidden Disability</a:t>
            </a:r>
            <a:endParaRPr kumimoji="0" lang="en-US" sz="2800" b="1" i="0" u="none" strike="noStrike" kern="1200" cap="none" spc="0" normalizeH="0" baseline="0" noProof="0" dirty="0">
              <a:ln>
                <a:noFill/>
              </a:ln>
              <a:solidFill>
                <a:schemeClr val="bg1"/>
              </a:solidFill>
              <a:effectLst/>
              <a:uLnTx/>
              <a:uFillTx/>
              <a:latin typeface="Aharoni" pitchFamily="2" charset="-79"/>
              <a:ea typeface="+mj-ea"/>
              <a:cs typeface="Aharoni"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down)">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wipe(down)">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52600" y="1905000"/>
            <a:ext cx="6324600" cy="4525963"/>
          </a:xfrm>
        </p:spPr>
        <p:txBody>
          <a:bodyPr/>
          <a:lstStyle/>
          <a:p>
            <a:r>
              <a:rPr lang="en-US" dirty="0" smtClean="0"/>
              <a:t>Workspace</a:t>
            </a:r>
          </a:p>
          <a:p>
            <a:r>
              <a:rPr lang="en-US" dirty="0" smtClean="0"/>
              <a:t>Equipment</a:t>
            </a:r>
          </a:p>
          <a:p>
            <a:r>
              <a:rPr lang="en-US" dirty="0" smtClean="0"/>
              <a:t>Materials</a:t>
            </a:r>
          </a:p>
          <a:p>
            <a:r>
              <a:rPr lang="en-US" dirty="0" smtClean="0"/>
              <a:t>Work schedule</a:t>
            </a:r>
          </a:p>
          <a:p>
            <a:r>
              <a:rPr lang="en-US" dirty="0" smtClean="0"/>
              <a:t>Job restructuring/sharing</a:t>
            </a:r>
          </a:p>
          <a:p>
            <a:r>
              <a:rPr lang="en-US" dirty="0" smtClean="0"/>
              <a:t>Increased/modified supervision</a:t>
            </a:r>
          </a:p>
          <a:p>
            <a:r>
              <a:rPr lang="en-US" dirty="0" smtClean="0"/>
              <a:t>Mentoring</a:t>
            </a:r>
          </a:p>
        </p:txBody>
      </p:sp>
      <p:sp>
        <p:nvSpPr>
          <p:cNvPr id="4"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a:bodyPr>
          <a:lstStyle/>
          <a:p>
            <a:pPr lvl="0" algn="ctr">
              <a:spcBef>
                <a:spcPct val="0"/>
              </a:spcBef>
              <a:defRPr/>
            </a:pPr>
            <a:r>
              <a:rPr lang="en-US" sz="4400" b="1" dirty="0" smtClean="0">
                <a:solidFill>
                  <a:schemeClr val="bg1"/>
                </a:solidFill>
              </a:rPr>
              <a:t>Accommodations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990600" y="5983069"/>
            <a:ext cx="7239000" cy="646331"/>
          </a:xfrm>
          <a:prstGeom prst="rect">
            <a:avLst/>
          </a:prstGeom>
          <a:solidFill>
            <a:schemeClr val="bg1"/>
          </a:solidFill>
        </p:spPr>
        <p:txBody>
          <a:bodyPr wrap="square" rtlCol="0">
            <a:spAutoFit/>
          </a:bodyPr>
          <a:lstStyle/>
          <a:p>
            <a:pPr algn="r"/>
            <a:r>
              <a:rPr lang="en-US" dirty="0" smtClean="0"/>
              <a:t>The X-Files (1993) </a:t>
            </a:r>
          </a:p>
          <a:p>
            <a:pPr algn="r"/>
            <a:r>
              <a:rPr lang="en-US" dirty="0" smtClean="0"/>
              <a:t>Season 3, Episode 22: Quagmire</a:t>
            </a:r>
          </a:p>
        </p:txBody>
      </p:sp>
      <p:pic>
        <p:nvPicPr>
          <p:cNvPr id="9" name="Picture 8" descr="mulder.jpg">
            <a:hlinkClick r:id="rId4" action="ppaction://program"/>
          </p:cNvPr>
          <p:cNvPicPr>
            <a:picLocks noChangeAspect="1"/>
          </p:cNvPicPr>
          <p:nvPr/>
        </p:nvPicPr>
        <p:blipFill>
          <a:blip r:embed="rId5" cstate="print"/>
          <a:stretch>
            <a:fillRect/>
          </a:stretch>
        </p:blipFill>
        <p:spPr>
          <a:xfrm>
            <a:off x="990600" y="457200"/>
            <a:ext cx="7239000" cy="5429250"/>
          </a:xfrm>
          <a:prstGeom prst="rect">
            <a:avLst/>
          </a:prstGeom>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381000" y="1752600"/>
            <a:ext cx="8229600" cy="4893647"/>
          </a:xfrm>
          <a:prstGeom prst="rect">
            <a:avLst/>
          </a:prstGeom>
          <a:solidFill>
            <a:schemeClr val="bg1"/>
          </a:solidFill>
        </p:spPr>
        <p:txBody>
          <a:bodyPr wrap="square" rtlCol="0">
            <a:spAutoFit/>
          </a:bodyPr>
          <a:lstStyle/>
          <a:p>
            <a:r>
              <a:rPr lang="en-US" sz="2600" dirty="0" smtClean="0"/>
              <a:t>“No, I’m not being flippant. I mean, I’ve given this a lot of thought. If you have a peg leg or hooks for hands, you know, maybe it’s enough to simply carry on living – you know, bravely facing life with your disability. It’s heroic just to survive.</a:t>
            </a:r>
          </a:p>
          <a:p>
            <a:endParaRPr lang="en-US" sz="1400" dirty="0" smtClean="0"/>
          </a:p>
          <a:p>
            <a:r>
              <a:rPr lang="en-US" sz="2600" dirty="0" smtClean="0"/>
              <a:t>But without these things, you’re actually expected… to make something of your life – achieve something, earn a raise, wear a necktie… because if I did have a peg leg I’d quite possibly be more happy and more content… and not feel the need to chase after these creatures of the unknown…”</a:t>
            </a:r>
            <a:endParaRPr lang="en-US" sz="2600" dirty="0"/>
          </a:p>
        </p:txBody>
      </p:sp>
      <p:sp>
        <p:nvSpPr>
          <p:cNvPr id="6"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lnSpcReduction="10000"/>
          </a:bodyPr>
          <a:lstStyle/>
          <a:p>
            <a:pPr lvl="0" algn="ctr">
              <a:spcBef>
                <a:spcPct val="0"/>
              </a:spcBef>
              <a:defRPr/>
            </a:pPr>
            <a:r>
              <a:rPr lang="en-US" sz="4400" b="1" dirty="0" smtClean="0">
                <a:solidFill>
                  <a:schemeClr val="bg1"/>
                </a:solidFill>
              </a:rPr>
              <a:t>The X-Files: </a:t>
            </a:r>
            <a:r>
              <a:rPr lang="en-US" sz="4400" dirty="0" smtClean="0">
                <a:solidFill>
                  <a:schemeClr val="bg1"/>
                </a:solidFill>
              </a:rPr>
              <a:t>Quagmire</a:t>
            </a:r>
            <a:endParaRPr lang="en-US" sz="4400" b="1" dirty="0" smtClean="0">
              <a:solidFill>
                <a:schemeClr val="bg1"/>
              </a:solidFill>
            </a:endParaRPr>
          </a:p>
          <a:p>
            <a:pPr lvl="0" algn="ctr">
              <a:spcBef>
                <a:spcPct val="0"/>
              </a:spcBef>
              <a:defRPr/>
            </a:pPr>
            <a:r>
              <a:rPr lang="en-US" sz="2800" dirty="0" smtClean="0">
                <a:solidFill>
                  <a:schemeClr val="bg1"/>
                </a:solidFill>
              </a:rPr>
              <a:t>(Excerpts from the episode)</a:t>
            </a:r>
            <a:endParaRPr kumimoji="0" lang="en-US" sz="2800" b="0" i="0" u="none" strike="noStrike" kern="1200" cap="none" spc="0" normalizeH="0" baseline="0" noProof="0" dirty="0">
              <a:ln>
                <a:noFill/>
              </a:ln>
              <a:solidFill>
                <a:schemeClr val="bg1"/>
              </a:solidFill>
              <a:effectLst/>
              <a:uLnTx/>
              <a:uFillTx/>
              <a:latin typeface="Aharoni" pitchFamily="2" charset="-79"/>
              <a:ea typeface="+mj-ea"/>
              <a:cs typeface="Aharoni" pitchFamily="2" charset="-79"/>
            </a:endParaRPr>
          </a:p>
        </p:txBody>
      </p:sp>
    </p:spTree>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228600" y="1752600"/>
          <a:ext cx="8763000" cy="4678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2"/>
          <p:cNvSpPr txBox="1">
            <a:spLocks/>
          </p:cNvSpPr>
          <p:nvPr/>
        </p:nvSpPr>
        <p:spPr>
          <a:xfrm>
            <a:off x="457200" y="381000"/>
            <a:ext cx="8229600" cy="1143000"/>
          </a:xfrm>
          <a:prstGeom prst="rect">
            <a:avLst/>
          </a:prstGeom>
          <a:solidFill>
            <a:schemeClr val="tx1"/>
          </a:solidFill>
          <a:ln>
            <a:solidFill>
              <a:srgbClr val="C00000"/>
            </a:solidFill>
          </a:ln>
          <a:effectLst>
            <a:glow rad="101600">
              <a:schemeClr val="accent2">
                <a:lumMod val="20000"/>
                <a:lumOff val="80000"/>
                <a:alpha val="60000"/>
              </a:schemeClr>
            </a:glow>
            <a:softEdge rad="635000"/>
          </a:effectLst>
          <a:scene3d>
            <a:camera prst="orthographicFront"/>
            <a:lightRig rig="threePt" dir="t"/>
          </a:scene3d>
          <a:sp3d>
            <a:bevelT w="139700" h="139700" prst="divot"/>
          </a:sp3d>
        </p:spPr>
        <p:txBody>
          <a:bodyPr vert="horz" lIns="91440" tIns="45720" rIns="91440" bIns="45720" rtlCol="0" anchor="ctr">
            <a:normAutofit/>
          </a:bodyPr>
          <a:lstStyle/>
          <a:p>
            <a:pPr lvl="0" algn="ctr">
              <a:spcBef>
                <a:spcPct val="0"/>
              </a:spcBef>
              <a:defRPr/>
            </a:pPr>
            <a:r>
              <a:rPr lang="en-US" sz="4400" b="1" dirty="0" smtClean="0">
                <a:solidFill>
                  <a:schemeClr val="bg1"/>
                </a:solidFill>
              </a:rPr>
              <a:t>Our survey respondents said…</a:t>
            </a:r>
            <a:endParaRPr kumimoji="0" lang="en-US" sz="2800" b="1" i="0" u="none" strike="noStrike" kern="1200" cap="none" spc="0" normalizeH="0" baseline="0" noProof="0" dirty="0">
              <a:ln>
                <a:noFill/>
              </a:ln>
              <a:solidFill>
                <a:schemeClr val="bg1"/>
              </a:solidFill>
              <a:effectLst/>
              <a:uLnTx/>
              <a:uFillTx/>
              <a:latin typeface="Aharoni" pitchFamily="2" charset="-79"/>
              <a:ea typeface="+mj-ea"/>
              <a:cs typeface="Aharoni"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graphicEl>
                                              <a:dgm id="{88B20C41-E8C2-4EB9-996C-F305267DE9B4}"/>
                                            </p:graphicEl>
                                          </p:spTgt>
                                        </p:tgtEl>
                                        <p:attrNameLst>
                                          <p:attrName>style.visibility</p:attrName>
                                        </p:attrNameLst>
                                      </p:cBhvr>
                                      <p:to>
                                        <p:strVal val="visible"/>
                                      </p:to>
                                    </p:set>
                                    <p:animEffect transition="in" filter="wipe(down)">
                                      <p:cBhvr>
                                        <p:cTn id="7" dur="500"/>
                                        <p:tgtEl>
                                          <p:spTgt spid="6">
                                            <p:graphicEl>
                                              <a:dgm id="{88B20C41-E8C2-4EB9-996C-F305267DE9B4}"/>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graphicEl>
                                              <a:dgm id="{324A334B-F5BC-4ABB-9D4D-D8C0AF7BBA4C}"/>
                                            </p:graphicEl>
                                          </p:spTgt>
                                        </p:tgtEl>
                                        <p:attrNameLst>
                                          <p:attrName>style.visibility</p:attrName>
                                        </p:attrNameLst>
                                      </p:cBhvr>
                                      <p:to>
                                        <p:strVal val="visible"/>
                                      </p:to>
                                    </p:set>
                                    <p:animEffect transition="in" filter="wipe(down)">
                                      <p:cBhvr>
                                        <p:cTn id="12" dur="500"/>
                                        <p:tgtEl>
                                          <p:spTgt spid="6">
                                            <p:graphicEl>
                                              <a:dgm id="{324A334B-F5BC-4ABB-9D4D-D8C0AF7BBA4C}"/>
                                            </p:graphic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6">
                                            <p:graphicEl>
                                              <a:dgm id="{7B70F225-1EBA-4AFF-8510-9256BEFFA3E4}"/>
                                            </p:graphicEl>
                                          </p:spTgt>
                                        </p:tgtEl>
                                        <p:attrNameLst>
                                          <p:attrName>style.visibility</p:attrName>
                                        </p:attrNameLst>
                                      </p:cBhvr>
                                      <p:to>
                                        <p:strVal val="visible"/>
                                      </p:to>
                                    </p:set>
                                    <p:animEffect transition="in" filter="wipe(down)">
                                      <p:cBhvr>
                                        <p:cTn id="15" dur="500"/>
                                        <p:tgtEl>
                                          <p:spTgt spid="6">
                                            <p:graphicEl>
                                              <a:dgm id="{7B70F225-1EBA-4AFF-8510-9256BEFFA3E4}"/>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
                                            <p:graphicEl>
                                              <a:dgm id="{074ED6BF-4A72-4694-BD0A-71FF0CEE7B2D}"/>
                                            </p:graphicEl>
                                          </p:spTgt>
                                        </p:tgtEl>
                                        <p:attrNameLst>
                                          <p:attrName>style.visibility</p:attrName>
                                        </p:attrNameLst>
                                      </p:cBhvr>
                                      <p:to>
                                        <p:strVal val="visible"/>
                                      </p:to>
                                    </p:set>
                                    <p:animEffect transition="in" filter="wipe(down)">
                                      <p:cBhvr>
                                        <p:cTn id="20" dur="500"/>
                                        <p:tgtEl>
                                          <p:spTgt spid="6">
                                            <p:graphicEl>
                                              <a:dgm id="{074ED6BF-4A72-4694-BD0A-71FF0CEE7B2D}"/>
                                            </p:graphic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6">
                                            <p:graphicEl>
                                              <a:dgm id="{AC21B93B-AEA8-4663-9D0E-0DD47F6C6161}"/>
                                            </p:graphicEl>
                                          </p:spTgt>
                                        </p:tgtEl>
                                        <p:attrNameLst>
                                          <p:attrName>style.visibility</p:attrName>
                                        </p:attrNameLst>
                                      </p:cBhvr>
                                      <p:to>
                                        <p:strVal val="visible"/>
                                      </p:to>
                                    </p:set>
                                    <p:animEffect transition="in" filter="wipe(down)">
                                      <p:cBhvr>
                                        <p:cTn id="23" dur="500"/>
                                        <p:tgtEl>
                                          <p:spTgt spid="6">
                                            <p:graphicEl>
                                              <a:dgm id="{AC21B93B-AEA8-4663-9D0E-0DD47F6C616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Diagram 3"/>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strips dir="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InfinityLoveAdaptedFINAL.wmv">
            <a:hlinkClick r:id="" action="ppaction://media"/>
          </p:cNvPr>
          <p:cNvPicPr>
            <a:picLocks noGrp="1" noRot="1" noChangeAspect="1"/>
          </p:cNvPicPr>
          <p:nvPr>
            <p:ph idx="1"/>
            <a:videoFile r:link="rId1"/>
          </p:nvPr>
        </p:nvPicPr>
        <p:blipFill>
          <a:blip r:embed="rId4" cstate="print"/>
          <a:stretch>
            <a:fillRect/>
          </a:stretch>
        </p:blipFill>
        <p:spPr>
          <a:xfrm>
            <a:off x="1524000" y="1576388"/>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069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unched Tape 2"/>
          <p:cNvSpPr/>
          <p:nvPr/>
        </p:nvSpPr>
        <p:spPr>
          <a:xfrm>
            <a:off x="1143000" y="533400"/>
            <a:ext cx="7620000" cy="5867400"/>
          </a:xfrm>
          <a:prstGeom prst="flowChartPunchedTape">
            <a:avLst/>
          </a:prstGeom>
          <a:solidFill>
            <a:schemeClr val="accent2">
              <a:lumMod val="75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457200" y="3261479"/>
            <a:ext cx="6858000" cy="3139321"/>
          </a:xfrm>
          <a:prstGeom prst="rect">
            <a:avLst/>
          </a:prstGeom>
          <a:solidFill>
            <a:schemeClr val="accent2">
              <a:lumMod val="75000"/>
            </a:schemeClr>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wrap="square" lIns="91440" tIns="45720" rIns="91440" bIns="45720">
            <a:spAutoFit/>
          </a:bodyPr>
          <a:lstStyle/>
          <a:p>
            <a:pPr algn="ctr"/>
            <a:r>
              <a:rPr lang="en-US" sz="6600" dirty="0" smtClean="0">
                <a:ln w="18415" cmpd="sng">
                  <a:solidFill>
                    <a:srgbClr val="FFFFFF"/>
                  </a:solidFill>
                  <a:prstDash val="solid"/>
                </a:ln>
                <a:solidFill>
                  <a:srgbClr val="FFFFFF"/>
                </a:solidFill>
                <a:effectLst>
                  <a:outerShdw blurRad="60007" dist="200025" dir="15000000" sy="30000" kx="-1800000" algn="bl" rotWithShape="0">
                    <a:prstClr val="black">
                      <a:alpha val="32000"/>
                    </a:prstClr>
                  </a:outerShdw>
                </a:effectLst>
              </a:rPr>
              <a:t>Hidden disabilities </a:t>
            </a:r>
            <a:br>
              <a:rPr lang="en-US" sz="6600" dirty="0" smtClean="0">
                <a:ln w="18415" cmpd="sng">
                  <a:solidFill>
                    <a:srgbClr val="FFFFFF"/>
                  </a:solidFill>
                  <a:prstDash val="solid"/>
                </a:ln>
                <a:solidFill>
                  <a:srgbClr val="FFFFFF"/>
                </a:solidFill>
                <a:effectLst>
                  <a:outerShdw blurRad="60007" dist="200025" dir="15000000" sy="30000" kx="-1800000" algn="bl" rotWithShape="0">
                    <a:prstClr val="black">
                      <a:alpha val="32000"/>
                    </a:prstClr>
                  </a:outerShdw>
                </a:effectLst>
              </a:rPr>
            </a:br>
            <a:r>
              <a:rPr lang="en-US" sz="6600" dirty="0" smtClean="0">
                <a:ln w="18415" cmpd="sng">
                  <a:solidFill>
                    <a:srgbClr val="FFFFFF"/>
                  </a:solidFill>
                  <a:prstDash val="solid"/>
                </a:ln>
                <a:solidFill>
                  <a:srgbClr val="FFFFFF"/>
                </a:solidFill>
                <a:effectLst>
                  <a:outerShdw blurRad="60007" dist="200025" dir="15000000" sy="30000" kx="-1800000" algn="bl" rotWithShape="0">
                    <a:prstClr val="black">
                      <a:alpha val="32000"/>
                    </a:prstClr>
                  </a:outerShdw>
                </a:effectLst>
              </a:rPr>
              <a:t>are all around </a:t>
            </a:r>
            <a:br>
              <a:rPr lang="en-US" sz="6600" dirty="0" smtClean="0">
                <a:ln w="18415" cmpd="sng">
                  <a:solidFill>
                    <a:srgbClr val="FFFFFF"/>
                  </a:solidFill>
                  <a:prstDash val="solid"/>
                </a:ln>
                <a:solidFill>
                  <a:srgbClr val="FFFFFF"/>
                </a:solidFill>
                <a:effectLst>
                  <a:outerShdw blurRad="60007" dist="200025" dir="15000000" sy="30000" kx="-1800000" algn="bl" rotWithShape="0">
                    <a:prstClr val="black">
                      <a:alpha val="32000"/>
                    </a:prstClr>
                  </a:outerShdw>
                </a:effectLst>
              </a:rPr>
            </a:br>
            <a:r>
              <a:rPr lang="en-US" sz="6600" dirty="0" smtClean="0">
                <a:ln w="18415" cmpd="sng">
                  <a:solidFill>
                    <a:srgbClr val="FFFFFF"/>
                  </a:solidFill>
                  <a:prstDash val="solid"/>
                </a:ln>
                <a:solidFill>
                  <a:srgbClr val="FFFFFF"/>
                </a:solidFill>
                <a:effectLst>
                  <a:outerShdw blurRad="60007" dist="200025" dir="15000000" sy="30000" kx="-1800000" algn="bl" rotWithShape="0">
                    <a:prstClr val="black">
                      <a:alpha val="32000"/>
                    </a:prstClr>
                  </a:outerShdw>
                </a:effectLst>
              </a:rPr>
              <a:t>and inside us!</a:t>
            </a:r>
            <a:endParaRPr lang="en-US" sz="6600" dirty="0">
              <a:ln w="18415" cmpd="sng">
                <a:solidFill>
                  <a:srgbClr val="FFFFFF"/>
                </a:solidFill>
                <a:prstDash val="solid"/>
              </a:ln>
              <a:solidFill>
                <a:srgbClr val="FFFFFF"/>
              </a:solidFill>
              <a:effectLst>
                <a:outerShdw blurRad="60007" dist="200025" dir="15000000" sy="30000" kx="-1800000" algn="bl" rotWithShape="0">
                  <a:prstClr val="black">
                    <a:alpha val="32000"/>
                  </a:prstClr>
                </a:outerShdw>
              </a:effectLst>
            </a:endParaRPr>
          </a:p>
        </p:txBody>
      </p:sp>
      <p:sp>
        <p:nvSpPr>
          <p:cNvPr id="6" name="Rectangle 5"/>
          <p:cNvSpPr/>
          <p:nvPr/>
        </p:nvSpPr>
        <p:spPr>
          <a:xfrm>
            <a:off x="4479635" y="2136338"/>
            <a:ext cx="184730"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endParaRPr lang="en-US" sz="5400" b="1" cap="none"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609600" y="304800"/>
            <a:ext cx="8077200" cy="639762"/>
          </a:xfrm>
          <a:noFill/>
        </p:spPr>
        <p:txBody>
          <a:bodyPr>
            <a:noAutofit/>
          </a:bodyPr>
          <a:lstStyle/>
          <a:p>
            <a:pPr algn="ctr"/>
            <a:r>
              <a:rPr lang="en-US" sz="3200" dirty="0" smtClean="0">
                <a:solidFill>
                  <a:srgbClr val="C00000"/>
                </a:solidFill>
              </a:rPr>
              <a:t>Whether you are helping a library user…</a:t>
            </a:r>
            <a:endParaRPr lang="en-US" sz="3200" dirty="0">
              <a:solidFill>
                <a:srgbClr val="C00000"/>
              </a:solidFill>
            </a:endParaRPr>
          </a:p>
        </p:txBody>
      </p:sp>
      <p:pic>
        <p:nvPicPr>
          <p:cNvPr id="9" name="Picture 8" descr="Dummies.gif"/>
          <p:cNvPicPr>
            <a:picLocks noChangeAspect="1"/>
          </p:cNvPicPr>
          <p:nvPr/>
        </p:nvPicPr>
        <p:blipFill>
          <a:blip r:embed="rId3" cstate="print"/>
          <a:stretch>
            <a:fillRect/>
          </a:stretch>
        </p:blipFill>
        <p:spPr>
          <a:xfrm>
            <a:off x="4114800" y="2819399"/>
            <a:ext cx="4057650" cy="4037053"/>
          </a:xfrm>
          <a:prstGeom prst="rect">
            <a:avLst/>
          </a:prstGeom>
          <a:ln w="3175">
            <a:solidFill>
              <a:schemeClr val="tx1"/>
            </a:solidFill>
          </a:ln>
        </p:spPr>
      </p:pic>
      <p:sp>
        <p:nvSpPr>
          <p:cNvPr id="6" name="Oval Callout 5"/>
          <p:cNvSpPr/>
          <p:nvPr/>
        </p:nvSpPr>
        <p:spPr>
          <a:xfrm rot="20297209">
            <a:off x="548984" y="1356538"/>
            <a:ext cx="4800600" cy="1828800"/>
          </a:xfrm>
          <a:prstGeom prst="wedgeEllipseCallout">
            <a:avLst>
              <a:gd name="adj1" fmla="val 67148"/>
              <a:gd name="adj2" fmla="val 143515"/>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rot="20211582">
            <a:off x="1324009" y="1687057"/>
            <a:ext cx="3098913" cy="1200329"/>
          </a:xfrm>
          <a:prstGeom prst="rect">
            <a:avLst/>
          </a:prstGeom>
          <a:solidFill>
            <a:schemeClr val="bg1">
              <a:lumMod val="50000"/>
            </a:schemeClr>
          </a:solidFill>
        </p:spPr>
        <p:txBody>
          <a:bodyPr wrap="square" rtlCol="0">
            <a:spAutoFit/>
          </a:bodyPr>
          <a:lstStyle/>
          <a:p>
            <a:pPr algn="ctr"/>
            <a:r>
              <a:rPr lang="en-US" sz="2400" dirty="0" smtClean="0">
                <a:solidFill>
                  <a:schemeClr val="bg1"/>
                </a:solidFill>
              </a:rPr>
              <a:t>Do you have anything for people who aren’t dummies?</a:t>
            </a:r>
            <a:endParaRPr lang="en-US" sz="2400" dirty="0">
              <a:solidFill>
                <a:schemeClr val="bg1"/>
              </a:solidFill>
            </a:endParaRPr>
          </a:p>
        </p:txBody>
      </p:sp>
      <p:sp>
        <p:nvSpPr>
          <p:cNvPr id="7" name="Rectangle 6"/>
          <p:cNvSpPr/>
          <p:nvPr/>
        </p:nvSpPr>
        <p:spPr>
          <a:xfrm>
            <a:off x="0" y="6550223"/>
            <a:ext cx="3048000" cy="307777"/>
          </a:xfrm>
          <a:prstGeom prst="rect">
            <a:avLst/>
          </a:prstGeom>
          <a:solidFill>
            <a:schemeClr val="accent5">
              <a:lumMod val="40000"/>
              <a:lumOff val="60000"/>
            </a:schemeClr>
          </a:solidFill>
        </p:spPr>
        <p:txBody>
          <a:bodyPr wrap="square">
            <a:spAutoFit/>
          </a:bodyPr>
          <a:lstStyle/>
          <a:p>
            <a:pPr algn="r"/>
            <a:r>
              <a:rPr lang="en-US" sz="1400" b="1" i="1" dirty="0" smtClean="0"/>
              <a:t>Source:  </a:t>
            </a:r>
            <a:r>
              <a:rPr lang="en-US" sz="1400" dirty="0" smtClean="0"/>
              <a:t>http://www.CartoonStock.com</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7" descr="Anxiety3_Anti-pills.jpg"/>
          <p:cNvPicPr>
            <a:picLocks noGrp="1" noChangeAspect="1"/>
          </p:cNvPicPr>
          <p:nvPr>
            <p:ph sz="half" idx="2"/>
          </p:nvPr>
        </p:nvPicPr>
        <p:blipFill>
          <a:blip r:embed="rId3" cstate="print"/>
          <a:stretch>
            <a:fillRect/>
          </a:stretch>
        </p:blipFill>
        <p:spPr>
          <a:xfrm>
            <a:off x="1066800" y="1828800"/>
            <a:ext cx="7326921" cy="4191000"/>
          </a:xfrm>
        </p:spPr>
      </p:pic>
      <p:sp>
        <p:nvSpPr>
          <p:cNvPr id="8" name="Text Placeholder 5"/>
          <p:cNvSpPr>
            <a:spLocks noGrp="1"/>
          </p:cNvSpPr>
          <p:nvPr>
            <p:ph type="body" sz="quarter" idx="3"/>
          </p:nvPr>
        </p:nvSpPr>
        <p:spPr>
          <a:xfrm>
            <a:off x="1371600" y="838200"/>
            <a:ext cx="6477000" cy="639762"/>
          </a:xfrm>
        </p:spPr>
        <p:txBody>
          <a:bodyPr>
            <a:noAutofit/>
          </a:bodyPr>
          <a:lstStyle/>
          <a:p>
            <a:r>
              <a:rPr lang="en-US" sz="3200" dirty="0" smtClean="0">
                <a:solidFill>
                  <a:srgbClr val="C00000"/>
                </a:solidFill>
              </a:rPr>
              <a:t>Or dealing with your own disability…</a:t>
            </a:r>
            <a:endParaRPr lang="en-US" sz="3200" dirty="0">
              <a:solidFill>
                <a:srgbClr val="C00000"/>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p:cNvSpPr txBox="1">
            <a:spLocks/>
          </p:cNvSpPr>
          <p:nvPr/>
        </p:nvSpPr>
        <p:spPr>
          <a:xfrm>
            <a:off x="1371600" y="304800"/>
            <a:ext cx="6477000" cy="639762"/>
          </a:xfrm>
          <a:prstGeom prst="rect">
            <a:avLst/>
          </a:prstGeom>
        </p:spPr>
        <p:txBody>
          <a:bodyPr>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US" sz="3200" b="1" i="0" u="none" strike="noStrike" kern="1200" cap="none" spc="0" normalizeH="0" baseline="0" noProof="0" dirty="0" smtClean="0">
                <a:ln>
                  <a:noFill/>
                </a:ln>
                <a:solidFill>
                  <a:srgbClr val="C00000"/>
                </a:solidFill>
                <a:effectLst/>
                <a:uLnTx/>
                <a:uFillTx/>
                <a:latin typeface="+mn-lt"/>
                <a:ea typeface="+mn-ea"/>
                <a:cs typeface="+mn-cs"/>
              </a:rPr>
              <a:t>The list goes on…</a:t>
            </a:r>
            <a:endParaRPr kumimoji="0" lang="en-US" sz="3200" b="1" i="0" u="none" strike="noStrike" kern="1200" cap="none" spc="0" normalizeH="0" baseline="0" noProof="0" dirty="0">
              <a:ln>
                <a:noFill/>
              </a:ln>
              <a:solidFill>
                <a:srgbClr val="C00000"/>
              </a:solidFill>
              <a:effectLst/>
              <a:uLnTx/>
              <a:uFillTx/>
              <a:latin typeface="+mn-lt"/>
              <a:ea typeface="+mn-ea"/>
              <a:cs typeface="+mn-cs"/>
            </a:endParaRPr>
          </a:p>
        </p:txBody>
      </p:sp>
      <p:sp>
        <p:nvSpPr>
          <p:cNvPr id="3" name="Rectangle 2"/>
          <p:cNvSpPr/>
          <p:nvPr/>
        </p:nvSpPr>
        <p:spPr>
          <a:xfrm>
            <a:off x="381000" y="1066801"/>
            <a:ext cx="3886200" cy="5632311"/>
          </a:xfrm>
          <a:prstGeom prst="rect">
            <a:avLst/>
          </a:prstGeom>
        </p:spPr>
        <p:txBody>
          <a:bodyPr wrap="square">
            <a:spAutoFit/>
          </a:bodyPr>
          <a:lstStyle/>
          <a:p>
            <a:pPr marL="457200" lvl="0" indent="-457200">
              <a:buFont typeface="+mj-lt"/>
              <a:buAutoNum type="arabicPeriod"/>
            </a:pPr>
            <a:r>
              <a:rPr lang="en-US" sz="2400" dirty="0" smtClean="0"/>
              <a:t>ADHD</a:t>
            </a:r>
          </a:p>
          <a:p>
            <a:pPr marL="457200" lvl="0" indent="-457200">
              <a:buFont typeface="+mj-lt"/>
              <a:buAutoNum type="arabicPeriod"/>
            </a:pPr>
            <a:r>
              <a:rPr lang="en-US" sz="2400" dirty="0" err="1" smtClean="0"/>
              <a:t>Ageusia</a:t>
            </a:r>
            <a:endParaRPr lang="en-US" sz="2400" dirty="0" smtClean="0"/>
          </a:p>
          <a:p>
            <a:pPr marL="457200" lvl="0" indent="-457200">
              <a:buFont typeface="+mj-lt"/>
              <a:buAutoNum type="arabicPeriod"/>
            </a:pPr>
            <a:r>
              <a:rPr lang="en-US" sz="2400" dirty="0" smtClean="0"/>
              <a:t>Agoraphobia</a:t>
            </a:r>
          </a:p>
          <a:p>
            <a:pPr marL="457200" lvl="0" indent="-457200">
              <a:buFont typeface="+mj-lt"/>
              <a:buAutoNum type="arabicPeriod"/>
            </a:pPr>
            <a:r>
              <a:rPr lang="en-US" sz="2400" dirty="0" smtClean="0"/>
              <a:t>AIDS</a:t>
            </a:r>
          </a:p>
          <a:p>
            <a:pPr marL="457200" lvl="0" indent="-457200">
              <a:buFont typeface="+mj-lt"/>
              <a:buAutoNum type="arabicPeriod"/>
            </a:pPr>
            <a:r>
              <a:rPr lang="en-US" sz="2400" dirty="0" smtClean="0"/>
              <a:t>AIDS/HIV </a:t>
            </a:r>
          </a:p>
          <a:p>
            <a:pPr marL="457200" lvl="0" indent="-457200">
              <a:buFont typeface="+mj-lt"/>
              <a:buAutoNum type="arabicPeriod"/>
            </a:pPr>
            <a:r>
              <a:rPr lang="en-US" sz="2400" dirty="0" smtClean="0"/>
              <a:t>Alcoholism</a:t>
            </a:r>
          </a:p>
          <a:p>
            <a:pPr marL="457200" lvl="0" indent="-457200">
              <a:buFont typeface="+mj-lt"/>
              <a:buAutoNum type="arabicPeriod"/>
            </a:pPr>
            <a:r>
              <a:rPr lang="en-US" sz="2400" dirty="0" smtClean="0"/>
              <a:t>Allergy</a:t>
            </a:r>
          </a:p>
          <a:p>
            <a:pPr marL="457200" lvl="0" indent="-457200">
              <a:buFont typeface="+mj-lt"/>
              <a:buAutoNum type="arabicPeriod"/>
            </a:pPr>
            <a:r>
              <a:rPr lang="en-US" sz="2400" dirty="0" err="1" smtClean="0"/>
              <a:t>Anosmia</a:t>
            </a:r>
            <a:endParaRPr lang="en-US" sz="2400" dirty="0" smtClean="0"/>
          </a:p>
          <a:p>
            <a:pPr marL="457200" lvl="0" indent="-457200">
              <a:buFont typeface="+mj-lt"/>
              <a:buAutoNum type="arabicPeriod"/>
            </a:pPr>
            <a:r>
              <a:rPr lang="en-US" sz="2400" dirty="0" smtClean="0"/>
              <a:t>Antisocial</a:t>
            </a:r>
          </a:p>
          <a:p>
            <a:pPr marL="457200" lvl="0" indent="-457200">
              <a:buFont typeface="+mj-lt"/>
              <a:buAutoNum type="arabicPeriod"/>
            </a:pPr>
            <a:r>
              <a:rPr lang="en-US" sz="2400" dirty="0" smtClean="0"/>
              <a:t>Anxiety Disorders</a:t>
            </a:r>
          </a:p>
          <a:p>
            <a:pPr marL="457200" lvl="0" indent="-457200">
              <a:buFont typeface="+mj-lt"/>
              <a:buAutoNum type="arabicPeriod"/>
            </a:pPr>
            <a:r>
              <a:rPr lang="en-US" sz="2400" dirty="0" err="1" smtClean="0"/>
              <a:t>Arachnoiditis</a:t>
            </a:r>
            <a:endParaRPr lang="en-US" sz="2400" dirty="0" smtClean="0"/>
          </a:p>
          <a:p>
            <a:pPr marL="457200" lvl="0" indent="-457200">
              <a:buFont typeface="+mj-lt"/>
              <a:buAutoNum type="arabicPeriod"/>
            </a:pPr>
            <a:r>
              <a:rPr lang="en-US" sz="2400" dirty="0" smtClean="0"/>
              <a:t>Arthritis</a:t>
            </a:r>
          </a:p>
          <a:p>
            <a:pPr marL="457200" lvl="0" indent="-457200">
              <a:buFont typeface="+mj-lt"/>
              <a:buAutoNum type="arabicPeriod"/>
            </a:pPr>
            <a:r>
              <a:rPr lang="en-US" sz="2400" dirty="0" err="1" smtClean="0"/>
              <a:t>Asperger</a:t>
            </a:r>
            <a:r>
              <a:rPr lang="en-US" sz="2400" dirty="0" smtClean="0"/>
              <a:t> Syndrome</a:t>
            </a:r>
          </a:p>
          <a:p>
            <a:pPr marL="457200" lvl="0" indent="-457200">
              <a:buFont typeface="+mj-lt"/>
              <a:buAutoNum type="arabicPeriod"/>
            </a:pPr>
            <a:r>
              <a:rPr lang="en-US" sz="2400" dirty="0" smtClean="0"/>
              <a:t>Asthma</a:t>
            </a:r>
          </a:p>
          <a:p>
            <a:pPr marL="457200" lvl="0" indent="-457200">
              <a:buFont typeface="+mj-lt"/>
              <a:buAutoNum type="arabicPeriod"/>
            </a:pPr>
            <a:r>
              <a:rPr lang="en-US" sz="2400" dirty="0" smtClean="0"/>
              <a:t>Attention Deficit Disorder</a:t>
            </a:r>
          </a:p>
        </p:txBody>
      </p:sp>
      <p:sp>
        <p:nvSpPr>
          <p:cNvPr id="5" name="Rectangle 4"/>
          <p:cNvSpPr/>
          <p:nvPr/>
        </p:nvSpPr>
        <p:spPr>
          <a:xfrm>
            <a:off x="4648200" y="1073289"/>
            <a:ext cx="4267200" cy="5632311"/>
          </a:xfrm>
          <a:prstGeom prst="rect">
            <a:avLst/>
          </a:prstGeom>
        </p:spPr>
        <p:txBody>
          <a:bodyPr wrap="square">
            <a:spAutoFit/>
          </a:bodyPr>
          <a:lstStyle/>
          <a:p>
            <a:pPr marL="457200" lvl="0" indent="-457200">
              <a:buFont typeface="+mj-lt"/>
              <a:buAutoNum type="arabicPeriod" startAt="16"/>
            </a:pPr>
            <a:r>
              <a:rPr lang="en-US" sz="2400" dirty="0" smtClean="0"/>
              <a:t>Avoidant</a:t>
            </a:r>
          </a:p>
          <a:p>
            <a:pPr marL="457200" lvl="0" indent="-457200">
              <a:buFont typeface="+mj-lt"/>
              <a:buAutoNum type="arabicPeriod" startAt="16"/>
            </a:pPr>
            <a:r>
              <a:rPr lang="en-US" sz="2400" dirty="0" smtClean="0"/>
              <a:t>Bipolar Disorder</a:t>
            </a:r>
          </a:p>
          <a:p>
            <a:pPr marL="457200" lvl="0" indent="-457200">
              <a:buFont typeface="+mj-lt"/>
              <a:buAutoNum type="arabicPeriod" startAt="16"/>
            </a:pPr>
            <a:r>
              <a:rPr lang="en-US" sz="2400" dirty="0" smtClean="0"/>
              <a:t>Blurred Vision</a:t>
            </a:r>
          </a:p>
          <a:p>
            <a:pPr marL="457200" lvl="0" indent="-457200">
              <a:buFont typeface="+mj-lt"/>
              <a:buAutoNum type="arabicPeriod" startAt="16"/>
            </a:pPr>
            <a:r>
              <a:rPr lang="en-US" sz="2400" dirty="0" smtClean="0"/>
              <a:t>Borderline</a:t>
            </a:r>
          </a:p>
          <a:p>
            <a:pPr marL="457200" lvl="0" indent="-457200">
              <a:buFont typeface="+mj-lt"/>
              <a:buAutoNum type="arabicPeriod" startAt="16"/>
            </a:pPr>
            <a:r>
              <a:rPr lang="en-US" sz="2400" dirty="0" smtClean="0"/>
              <a:t>Brain Injuries</a:t>
            </a:r>
          </a:p>
          <a:p>
            <a:pPr marL="457200" lvl="0" indent="-457200">
              <a:buFont typeface="+mj-lt"/>
              <a:buAutoNum type="arabicPeriod" startAt="16"/>
            </a:pPr>
            <a:r>
              <a:rPr lang="en-US" sz="2400" dirty="0" smtClean="0"/>
              <a:t>Cancer</a:t>
            </a:r>
          </a:p>
          <a:p>
            <a:pPr marL="457200" lvl="0" indent="-457200">
              <a:buFont typeface="+mj-lt"/>
              <a:buAutoNum type="arabicPeriod" startAt="16"/>
            </a:pPr>
            <a:r>
              <a:rPr lang="en-US" sz="2400" dirty="0" smtClean="0"/>
              <a:t>Cataracts </a:t>
            </a:r>
          </a:p>
          <a:p>
            <a:pPr marL="457200" lvl="0" indent="-457200">
              <a:buFont typeface="+mj-lt"/>
              <a:buAutoNum type="arabicPeriod" startAt="16"/>
            </a:pPr>
            <a:r>
              <a:rPr lang="en-US" sz="2400" dirty="0" smtClean="0"/>
              <a:t>Charcot-Marie-Tooth disease</a:t>
            </a:r>
          </a:p>
          <a:p>
            <a:pPr marL="457200" lvl="0" indent="-457200">
              <a:buFont typeface="+mj-lt"/>
              <a:buAutoNum type="arabicPeriod" startAt="16"/>
            </a:pPr>
            <a:r>
              <a:rPr lang="en-US" sz="2400" dirty="0" smtClean="0"/>
              <a:t>Chronic Dizziness</a:t>
            </a:r>
          </a:p>
          <a:p>
            <a:pPr marL="457200" lvl="0" indent="-457200">
              <a:buFont typeface="+mj-lt"/>
              <a:buAutoNum type="arabicPeriod" startAt="16"/>
            </a:pPr>
            <a:r>
              <a:rPr lang="en-US" sz="2400" dirty="0" smtClean="0"/>
              <a:t>Chronic Epstein-Barr Virus</a:t>
            </a:r>
          </a:p>
          <a:p>
            <a:pPr marL="457200" lvl="0" indent="-457200">
              <a:buFont typeface="+mj-lt"/>
              <a:buAutoNum type="arabicPeriod" startAt="16"/>
            </a:pPr>
            <a:r>
              <a:rPr lang="en-US" sz="2400" dirty="0" smtClean="0"/>
              <a:t>Chronic Fatigue</a:t>
            </a:r>
          </a:p>
          <a:p>
            <a:pPr marL="457200" lvl="0" indent="-457200">
              <a:buFont typeface="+mj-lt"/>
              <a:buAutoNum type="arabicPeriod" startAt="16"/>
            </a:pPr>
            <a:r>
              <a:rPr lang="en-US" sz="2400" dirty="0" smtClean="0"/>
              <a:t>Chronic Illness</a:t>
            </a:r>
          </a:p>
          <a:p>
            <a:pPr marL="457200" lvl="0" indent="-457200">
              <a:buFont typeface="+mj-lt"/>
              <a:buAutoNum type="arabicPeriod" startAt="16"/>
            </a:pPr>
            <a:r>
              <a:rPr lang="en-US" sz="2400" dirty="0" smtClean="0"/>
              <a:t>Chronic Migraines</a:t>
            </a:r>
          </a:p>
          <a:p>
            <a:pPr marL="457200" lvl="0" indent="-457200">
              <a:buFont typeface="+mj-lt"/>
              <a:buAutoNum type="arabicPeriod" startAt="16"/>
            </a:pPr>
            <a:r>
              <a:rPr lang="en-US" sz="2400" dirty="0" smtClean="0"/>
              <a:t>Chronic Musculoskeletal Pain</a:t>
            </a:r>
          </a:p>
          <a:p>
            <a:pPr marL="457200" lvl="0" indent="-457200">
              <a:buFont typeface="+mj-lt"/>
              <a:buAutoNum type="arabicPeriod" startAt="16"/>
            </a:pPr>
            <a:r>
              <a:rPr lang="en-US" sz="2400" dirty="0" smtClean="0"/>
              <a:t>Chronic Pain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up)">
                                      <p:cBhvr>
                                        <p:cTn id="11" dur="500"/>
                                        <p:tgtEl>
                                          <p:spTgt spid="3">
                                            <p:txEl>
                                              <p:pRg st="1" end="1"/>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up)">
                                      <p:cBhvr>
                                        <p:cTn id="15" dur="500"/>
                                        <p:tgtEl>
                                          <p:spTgt spid="3">
                                            <p:txEl>
                                              <p:pRg st="2" end="2"/>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up)">
                                      <p:cBhvr>
                                        <p:cTn id="19" dur="500"/>
                                        <p:tgtEl>
                                          <p:spTgt spid="3">
                                            <p:txEl>
                                              <p:pRg st="3" end="3"/>
                                            </p:tx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up)">
                                      <p:cBhvr>
                                        <p:cTn id="23" dur="500"/>
                                        <p:tgtEl>
                                          <p:spTgt spid="3">
                                            <p:txEl>
                                              <p:pRg st="4" end="4"/>
                                            </p:tx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up)">
                                      <p:cBhvr>
                                        <p:cTn id="27" dur="500"/>
                                        <p:tgtEl>
                                          <p:spTgt spid="3">
                                            <p:txEl>
                                              <p:pRg st="5" end="5"/>
                                            </p:tx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wipe(up)">
                                      <p:cBhvr>
                                        <p:cTn id="31" dur="500"/>
                                        <p:tgtEl>
                                          <p:spTgt spid="3">
                                            <p:txEl>
                                              <p:pRg st="6" end="6"/>
                                            </p:txEl>
                                          </p:spTgt>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wipe(up)">
                                      <p:cBhvr>
                                        <p:cTn id="35" dur="500"/>
                                        <p:tgtEl>
                                          <p:spTgt spid="3">
                                            <p:txEl>
                                              <p:pRg st="7" end="7"/>
                                            </p:txEl>
                                          </p:spTgt>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wipe(up)">
                                      <p:cBhvr>
                                        <p:cTn id="39" dur="500"/>
                                        <p:tgtEl>
                                          <p:spTgt spid="3">
                                            <p:txEl>
                                              <p:pRg st="8" end="8"/>
                                            </p:txEl>
                                          </p:spTgt>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wipe(up)">
                                      <p:cBhvr>
                                        <p:cTn id="43" dur="500"/>
                                        <p:tgtEl>
                                          <p:spTgt spid="3">
                                            <p:txEl>
                                              <p:pRg st="9" end="9"/>
                                            </p:txEl>
                                          </p:spTgt>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wipe(up)">
                                      <p:cBhvr>
                                        <p:cTn id="47" dur="500"/>
                                        <p:tgtEl>
                                          <p:spTgt spid="3">
                                            <p:txEl>
                                              <p:pRg st="10" end="10"/>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animEffect transition="in" filter="wipe(up)">
                                      <p:cBhvr>
                                        <p:cTn id="51" dur="500"/>
                                        <p:tgtEl>
                                          <p:spTgt spid="3">
                                            <p:txEl>
                                              <p:pRg st="11" end="11"/>
                                            </p:txEl>
                                          </p:spTgt>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Effect transition="in" filter="wipe(up)">
                                      <p:cBhvr>
                                        <p:cTn id="55" dur="500"/>
                                        <p:tgtEl>
                                          <p:spTgt spid="3">
                                            <p:txEl>
                                              <p:pRg st="12" end="12"/>
                                            </p:txEl>
                                          </p:spTgt>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animEffect transition="in" filter="wipe(up)">
                                      <p:cBhvr>
                                        <p:cTn id="59" dur="500"/>
                                        <p:tgtEl>
                                          <p:spTgt spid="3">
                                            <p:txEl>
                                              <p:pRg st="13" end="13"/>
                                            </p:txEl>
                                          </p:spTgt>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animEffect transition="in" filter="wipe(up)">
                                      <p:cBhvr>
                                        <p:cTn id="63" dur="500"/>
                                        <p:tgtEl>
                                          <p:spTgt spid="3">
                                            <p:txEl>
                                              <p:pRg st="14" end="14"/>
                                            </p:txEl>
                                          </p:spTgt>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5">
                                            <p:txEl>
                                              <p:pRg st="0" end="0"/>
                                            </p:txEl>
                                          </p:spTgt>
                                        </p:tgtEl>
                                        <p:attrNameLst>
                                          <p:attrName>style.visibility</p:attrName>
                                        </p:attrNameLst>
                                      </p:cBhvr>
                                      <p:to>
                                        <p:strVal val="visible"/>
                                      </p:to>
                                    </p:set>
                                    <p:animEffect transition="in" filter="wipe(up)">
                                      <p:cBhvr>
                                        <p:cTn id="67" dur="500"/>
                                        <p:tgtEl>
                                          <p:spTgt spid="5">
                                            <p:txEl>
                                              <p:pRg st="0" end="0"/>
                                            </p:txEl>
                                          </p:spTgt>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5">
                                            <p:txEl>
                                              <p:pRg st="1" end="1"/>
                                            </p:txEl>
                                          </p:spTgt>
                                        </p:tgtEl>
                                        <p:attrNameLst>
                                          <p:attrName>style.visibility</p:attrName>
                                        </p:attrNameLst>
                                      </p:cBhvr>
                                      <p:to>
                                        <p:strVal val="visible"/>
                                      </p:to>
                                    </p:set>
                                    <p:animEffect transition="in" filter="wipe(up)">
                                      <p:cBhvr>
                                        <p:cTn id="71" dur="500"/>
                                        <p:tgtEl>
                                          <p:spTgt spid="5">
                                            <p:txEl>
                                              <p:pRg st="1" end="1"/>
                                            </p:txEl>
                                          </p:spTgt>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5">
                                            <p:txEl>
                                              <p:pRg st="2" end="2"/>
                                            </p:txEl>
                                          </p:spTgt>
                                        </p:tgtEl>
                                        <p:attrNameLst>
                                          <p:attrName>style.visibility</p:attrName>
                                        </p:attrNameLst>
                                      </p:cBhvr>
                                      <p:to>
                                        <p:strVal val="visible"/>
                                      </p:to>
                                    </p:set>
                                    <p:animEffect transition="in" filter="wipe(up)">
                                      <p:cBhvr>
                                        <p:cTn id="75" dur="500"/>
                                        <p:tgtEl>
                                          <p:spTgt spid="5">
                                            <p:txEl>
                                              <p:pRg st="2" end="2"/>
                                            </p:txEl>
                                          </p:spTgt>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5">
                                            <p:txEl>
                                              <p:pRg st="3" end="3"/>
                                            </p:txEl>
                                          </p:spTgt>
                                        </p:tgtEl>
                                        <p:attrNameLst>
                                          <p:attrName>style.visibility</p:attrName>
                                        </p:attrNameLst>
                                      </p:cBhvr>
                                      <p:to>
                                        <p:strVal val="visible"/>
                                      </p:to>
                                    </p:set>
                                    <p:animEffect transition="in" filter="wipe(up)">
                                      <p:cBhvr>
                                        <p:cTn id="79" dur="500"/>
                                        <p:tgtEl>
                                          <p:spTgt spid="5">
                                            <p:txEl>
                                              <p:pRg st="3" end="3"/>
                                            </p:txEl>
                                          </p:spTgt>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5">
                                            <p:txEl>
                                              <p:pRg st="4" end="4"/>
                                            </p:txEl>
                                          </p:spTgt>
                                        </p:tgtEl>
                                        <p:attrNameLst>
                                          <p:attrName>style.visibility</p:attrName>
                                        </p:attrNameLst>
                                      </p:cBhvr>
                                      <p:to>
                                        <p:strVal val="visible"/>
                                      </p:to>
                                    </p:set>
                                    <p:animEffect transition="in" filter="wipe(up)">
                                      <p:cBhvr>
                                        <p:cTn id="83" dur="500"/>
                                        <p:tgtEl>
                                          <p:spTgt spid="5">
                                            <p:txEl>
                                              <p:pRg st="4" end="4"/>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5">
                                            <p:txEl>
                                              <p:pRg st="5" end="5"/>
                                            </p:txEl>
                                          </p:spTgt>
                                        </p:tgtEl>
                                        <p:attrNameLst>
                                          <p:attrName>style.visibility</p:attrName>
                                        </p:attrNameLst>
                                      </p:cBhvr>
                                      <p:to>
                                        <p:strVal val="visible"/>
                                      </p:to>
                                    </p:set>
                                    <p:animEffect transition="in" filter="wipe(up)">
                                      <p:cBhvr>
                                        <p:cTn id="87" dur="500"/>
                                        <p:tgtEl>
                                          <p:spTgt spid="5">
                                            <p:txEl>
                                              <p:pRg st="5" end="5"/>
                                            </p:txEl>
                                          </p:spTgt>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5">
                                            <p:txEl>
                                              <p:pRg st="6" end="6"/>
                                            </p:txEl>
                                          </p:spTgt>
                                        </p:tgtEl>
                                        <p:attrNameLst>
                                          <p:attrName>style.visibility</p:attrName>
                                        </p:attrNameLst>
                                      </p:cBhvr>
                                      <p:to>
                                        <p:strVal val="visible"/>
                                      </p:to>
                                    </p:set>
                                    <p:animEffect transition="in" filter="wipe(up)">
                                      <p:cBhvr>
                                        <p:cTn id="91" dur="500"/>
                                        <p:tgtEl>
                                          <p:spTgt spid="5">
                                            <p:txEl>
                                              <p:pRg st="6" end="6"/>
                                            </p:txEl>
                                          </p:spTgt>
                                        </p:tgtEl>
                                      </p:cBhvr>
                                    </p:animEffect>
                                  </p:childTnLst>
                                </p:cTn>
                              </p:par>
                            </p:childTnLst>
                          </p:cTn>
                        </p:par>
                        <p:par>
                          <p:cTn id="92" fill="hold">
                            <p:stCondLst>
                              <p:cond delay="11000"/>
                            </p:stCondLst>
                            <p:childTnLst>
                              <p:par>
                                <p:cTn id="93" presetID="22" presetClass="entr" presetSubtype="1" fill="hold" grpId="0" nodeType="afterEffect">
                                  <p:stCondLst>
                                    <p:cond delay="0"/>
                                  </p:stCondLst>
                                  <p:childTnLst>
                                    <p:set>
                                      <p:cBhvr>
                                        <p:cTn id="94" dur="1" fill="hold">
                                          <p:stCondLst>
                                            <p:cond delay="0"/>
                                          </p:stCondLst>
                                        </p:cTn>
                                        <p:tgtEl>
                                          <p:spTgt spid="5">
                                            <p:txEl>
                                              <p:pRg st="7" end="7"/>
                                            </p:txEl>
                                          </p:spTgt>
                                        </p:tgtEl>
                                        <p:attrNameLst>
                                          <p:attrName>style.visibility</p:attrName>
                                        </p:attrNameLst>
                                      </p:cBhvr>
                                      <p:to>
                                        <p:strVal val="visible"/>
                                      </p:to>
                                    </p:set>
                                    <p:animEffect transition="in" filter="wipe(up)">
                                      <p:cBhvr>
                                        <p:cTn id="95" dur="500"/>
                                        <p:tgtEl>
                                          <p:spTgt spid="5">
                                            <p:txEl>
                                              <p:pRg st="7" end="7"/>
                                            </p:txEl>
                                          </p:spTgt>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5">
                                            <p:txEl>
                                              <p:pRg st="8" end="8"/>
                                            </p:txEl>
                                          </p:spTgt>
                                        </p:tgtEl>
                                        <p:attrNameLst>
                                          <p:attrName>style.visibility</p:attrName>
                                        </p:attrNameLst>
                                      </p:cBhvr>
                                      <p:to>
                                        <p:strVal val="visible"/>
                                      </p:to>
                                    </p:set>
                                    <p:animEffect transition="in" filter="wipe(up)">
                                      <p:cBhvr>
                                        <p:cTn id="99" dur="500"/>
                                        <p:tgtEl>
                                          <p:spTgt spid="5">
                                            <p:txEl>
                                              <p:pRg st="8" end="8"/>
                                            </p:txEl>
                                          </p:spTgt>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5">
                                            <p:txEl>
                                              <p:pRg st="9" end="9"/>
                                            </p:txEl>
                                          </p:spTgt>
                                        </p:tgtEl>
                                        <p:attrNameLst>
                                          <p:attrName>style.visibility</p:attrName>
                                        </p:attrNameLst>
                                      </p:cBhvr>
                                      <p:to>
                                        <p:strVal val="visible"/>
                                      </p:to>
                                    </p:set>
                                    <p:animEffect transition="in" filter="wipe(up)">
                                      <p:cBhvr>
                                        <p:cTn id="103" dur="500"/>
                                        <p:tgtEl>
                                          <p:spTgt spid="5">
                                            <p:txEl>
                                              <p:pRg st="9" end="9"/>
                                            </p:txEl>
                                          </p:spTgt>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5">
                                            <p:txEl>
                                              <p:pRg st="10" end="10"/>
                                            </p:txEl>
                                          </p:spTgt>
                                        </p:tgtEl>
                                        <p:attrNameLst>
                                          <p:attrName>style.visibility</p:attrName>
                                        </p:attrNameLst>
                                      </p:cBhvr>
                                      <p:to>
                                        <p:strVal val="visible"/>
                                      </p:to>
                                    </p:set>
                                    <p:animEffect transition="in" filter="wipe(up)">
                                      <p:cBhvr>
                                        <p:cTn id="107" dur="500"/>
                                        <p:tgtEl>
                                          <p:spTgt spid="5">
                                            <p:txEl>
                                              <p:pRg st="10" end="10"/>
                                            </p:txEl>
                                          </p:spTgt>
                                        </p:tgtEl>
                                      </p:cBhvr>
                                    </p:animEffect>
                                  </p:childTnLst>
                                </p:cTn>
                              </p:par>
                            </p:childTnLst>
                          </p:cTn>
                        </p:par>
                        <p:par>
                          <p:cTn id="108" fill="hold">
                            <p:stCondLst>
                              <p:cond delay="13000"/>
                            </p:stCondLst>
                            <p:childTnLst>
                              <p:par>
                                <p:cTn id="109" presetID="22" presetClass="entr" presetSubtype="1" fill="hold" grpId="0" nodeType="afterEffect">
                                  <p:stCondLst>
                                    <p:cond delay="0"/>
                                  </p:stCondLst>
                                  <p:childTnLst>
                                    <p:set>
                                      <p:cBhvr>
                                        <p:cTn id="110" dur="1" fill="hold">
                                          <p:stCondLst>
                                            <p:cond delay="0"/>
                                          </p:stCondLst>
                                        </p:cTn>
                                        <p:tgtEl>
                                          <p:spTgt spid="5">
                                            <p:txEl>
                                              <p:pRg st="11" end="11"/>
                                            </p:txEl>
                                          </p:spTgt>
                                        </p:tgtEl>
                                        <p:attrNameLst>
                                          <p:attrName>style.visibility</p:attrName>
                                        </p:attrNameLst>
                                      </p:cBhvr>
                                      <p:to>
                                        <p:strVal val="visible"/>
                                      </p:to>
                                    </p:set>
                                    <p:animEffect transition="in" filter="wipe(up)">
                                      <p:cBhvr>
                                        <p:cTn id="111" dur="500"/>
                                        <p:tgtEl>
                                          <p:spTgt spid="5">
                                            <p:txEl>
                                              <p:pRg st="11" end="11"/>
                                            </p:txEl>
                                          </p:spTgt>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5">
                                            <p:txEl>
                                              <p:pRg st="12" end="12"/>
                                            </p:txEl>
                                          </p:spTgt>
                                        </p:tgtEl>
                                        <p:attrNameLst>
                                          <p:attrName>style.visibility</p:attrName>
                                        </p:attrNameLst>
                                      </p:cBhvr>
                                      <p:to>
                                        <p:strVal val="visible"/>
                                      </p:to>
                                    </p:set>
                                    <p:animEffect transition="in" filter="wipe(up)">
                                      <p:cBhvr>
                                        <p:cTn id="115" dur="500"/>
                                        <p:tgtEl>
                                          <p:spTgt spid="5">
                                            <p:txEl>
                                              <p:pRg st="12" end="12"/>
                                            </p:txEl>
                                          </p:spTgt>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5">
                                            <p:txEl>
                                              <p:pRg st="13" end="13"/>
                                            </p:txEl>
                                          </p:spTgt>
                                        </p:tgtEl>
                                        <p:attrNameLst>
                                          <p:attrName>style.visibility</p:attrName>
                                        </p:attrNameLst>
                                      </p:cBhvr>
                                      <p:to>
                                        <p:strVal val="visible"/>
                                      </p:to>
                                    </p:set>
                                    <p:animEffect transition="in" filter="wipe(up)">
                                      <p:cBhvr>
                                        <p:cTn id="119" dur="500"/>
                                        <p:tgtEl>
                                          <p:spTgt spid="5">
                                            <p:txEl>
                                              <p:pRg st="13" end="13"/>
                                            </p:txEl>
                                          </p:spTgt>
                                        </p:tgtEl>
                                      </p:cBhvr>
                                    </p:animEffect>
                                  </p:childTnLst>
                                </p:cTn>
                              </p:par>
                            </p:childTnLst>
                          </p:cTn>
                        </p:par>
                        <p:par>
                          <p:cTn id="120" fill="hold">
                            <p:stCondLst>
                              <p:cond delay="14500"/>
                            </p:stCondLst>
                            <p:childTnLst>
                              <p:par>
                                <p:cTn id="121" presetID="22" presetClass="entr" presetSubtype="1" fill="hold" grpId="0" nodeType="afterEffect">
                                  <p:stCondLst>
                                    <p:cond delay="0"/>
                                  </p:stCondLst>
                                  <p:childTnLst>
                                    <p:set>
                                      <p:cBhvr>
                                        <p:cTn id="122" dur="1" fill="hold">
                                          <p:stCondLst>
                                            <p:cond delay="0"/>
                                          </p:stCondLst>
                                        </p:cTn>
                                        <p:tgtEl>
                                          <p:spTgt spid="5">
                                            <p:txEl>
                                              <p:pRg st="14" end="14"/>
                                            </p:txEl>
                                          </p:spTgt>
                                        </p:tgtEl>
                                        <p:attrNameLst>
                                          <p:attrName>style.visibility</p:attrName>
                                        </p:attrNameLst>
                                      </p:cBhvr>
                                      <p:to>
                                        <p:strVal val="visible"/>
                                      </p:to>
                                    </p:set>
                                    <p:animEffect transition="in" filter="wipe(up)">
                                      <p:cBhvr>
                                        <p:cTn id="123" dur="500"/>
                                        <p:tgtEl>
                                          <p:spTgt spid="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982444"/>
            <a:ext cx="4343400" cy="5570756"/>
          </a:xfrm>
          <a:prstGeom prst="rect">
            <a:avLst/>
          </a:prstGeom>
        </p:spPr>
        <p:txBody>
          <a:bodyPr wrap="square">
            <a:spAutoFit/>
          </a:bodyPr>
          <a:lstStyle/>
          <a:p>
            <a:pPr marL="457200" lvl="0" indent="-457200">
              <a:buFont typeface="+mj-lt"/>
              <a:buAutoNum type="arabicPeriod" startAt="31"/>
            </a:pPr>
            <a:r>
              <a:rPr lang="en-US" sz="2000" dirty="0" smtClean="0"/>
              <a:t>Circadian Rhythm Sleep Disorders</a:t>
            </a:r>
          </a:p>
          <a:p>
            <a:pPr marL="457200" lvl="0" indent="-457200">
              <a:buFont typeface="+mj-lt"/>
              <a:buAutoNum type="arabicPeriod" startAt="31"/>
            </a:pPr>
            <a:r>
              <a:rPr lang="en-US" sz="2400" dirty="0" err="1" smtClean="0"/>
              <a:t>Coeliac</a:t>
            </a:r>
            <a:r>
              <a:rPr lang="en-US" sz="2400" dirty="0" smtClean="0"/>
              <a:t> Disease</a:t>
            </a:r>
          </a:p>
          <a:p>
            <a:pPr marL="457200" lvl="0" indent="-457200">
              <a:buFont typeface="+mj-lt"/>
              <a:buAutoNum type="arabicPeriod" startAt="31"/>
            </a:pPr>
            <a:r>
              <a:rPr lang="en-US" sz="2400" dirty="0" smtClean="0"/>
              <a:t>Cognitive Disabilities</a:t>
            </a:r>
          </a:p>
          <a:p>
            <a:pPr marL="457200" lvl="0" indent="-457200">
              <a:buFont typeface="+mj-lt"/>
              <a:buAutoNum type="arabicPeriod" startAt="31"/>
            </a:pPr>
            <a:r>
              <a:rPr lang="en-US" sz="2400" dirty="0" smtClean="0"/>
              <a:t>Color Blindness</a:t>
            </a:r>
          </a:p>
          <a:p>
            <a:pPr marL="457200" lvl="0" indent="-457200">
              <a:buFont typeface="+mj-lt"/>
              <a:buAutoNum type="arabicPeriod" startAt="31"/>
            </a:pPr>
            <a:r>
              <a:rPr lang="en-US" sz="2400" dirty="0" smtClean="0"/>
              <a:t>Communication Disorder</a:t>
            </a:r>
          </a:p>
          <a:p>
            <a:pPr marL="457200" lvl="0" indent="-457200">
              <a:buFont typeface="+mj-lt"/>
              <a:buAutoNum type="arabicPeriod" startAt="31"/>
            </a:pPr>
            <a:r>
              <a:rPr lang="en-US" sz="2400" dirty="0" err="1" smtClean="0"/>
              <a:t>Crohn's</a:t>
            </a:r>
            <a:r>
              <a:rPr lang="en-US" sz="2400" dirty="0" smtClean="0"/>
              <a:t> Disease</a:t>
            </a:r>
          </a:p>
          <a:p>
            <a:pPr marL="457200" lvl="0" indent="-457200">
              <a:buFont typeface="+mj-lt"/>
              <a:buAutoNum type="arabicPeriod" startAt="31"/>
            </a:pPr>
            <a:r>
              <a:rPr lang="en-US" sz="2400" dirty="0" smtClean="0"/>
              <a:t>Deafness</a:t>
            </a:r>
          </a:p>
          <a:p>
            <a:pPr marL="457200" lvl="0" indent="-457200">
              <a:buFont typeface="+mj-lt"/>
              <a:buAutoNum type="arabicPeriod" startAt="31"/>
            </a:pPr>
            <a:r>
              <a:rPr lang="en-US" sz="2400" dirty="0" smtClean="0"/>
              <a:t>Degenerative Disc Disease</a:t>
            </a:r>
          </a:p>
          <a:p>
            <a:pPr marL="457200" lvl="0" indent="-457200">
              <a:buFont typeface="+mj-lt"/>
              <a:buAutoNum type="arabicPeriod" startAt="31"/>
            </a:pPr>
            <a:r>
              <a:rPr lang="en-US" sz="2400" dirty="0" smtClean="0"/>
              <a:t>Dementia</a:t>
            </a:r>
          </a:p>
          <a:p>
            <a:pPr marL="457200" lvl="0" indent="-457200">
              <a:buFont typeface="+mj-lt"/>
              <a:buAutoNum type="arabicPeriod" startAt="31"/>
            </a:pPr>
            <a:r>
              <a:rPr lang="en-US" sz="2400" dirty="0" smtClean="0"/>
              <a:t>Depression</a:t>
            </a:r>
          </a:p>
          <a:p>
            <a:pPr marL="457200" lvl="0" indent="-457200">
              <a:buFont typeface="+mj-lt"/>
              <a:buAutoNum type="arabicPeriod" startAt="31"/>
            </a:pPr>
            <a:r>
              <a:rPr lang="en-US" sz="2400" dirty="0" smtClean="0"/>
              <a:t>Diabetes</a:t>
            </a:r>
          </a:p>
          <a:p>
            <a:pPr marL="457200" lvl="0" indent="-457200">
              <a:buFont typeface="+mj-lt"/>
              <a:buAutoNum type="arabicPeriod" startAt="31"/>
            </a:pPr>
            <a:r>
              <a:rPr lang="en-US" sz="2400" dirty="0" smtClean="0"/>
              <a:t>Drug Addiction</a:t>
            </a:r>
          </a:p>
          <a:p>
            <a:pPr marL="457200" lvl="0" indent="-457200">
              <a:buFont typeface="+mj-lt"/>
              <a:buAutoNum type="arabicPeriod" startAt="31"/>
            </a:pPr>
            <a:r>
              <a:rPr lang="en-US" sz="2400" dirty="0" err="1" smtClean="0"/>
              <a:t>Dyscalula</a:t>
            </a:r>
            <a:r>
              <a:rPr lang="en-US" sz="2400" dirty="0" smtClean="0"/>
              <a:t> </a:t>
            </a:r>
          </a:p>
          <a:p>
            <a:pPr marL="457200" lvl="0" indent="-457200">
              <a:buFont typeface="+mj-lt"/>
              <a:buAutoNum type="arabicPeriod" startAt="31"/>
            </a:pPr>
            <a:r>
              <a:rPr lang="en-US" sz="2400" dirty="0" err="1" smtClean="0"/>
              <a:t>Dysgraphia</a:t>
            </a:r>
            <a:r>
              <a:rPr lang="en-US" sz="2400" dirty="0" smtClean="0"/>
              <a:t> </a:t>
            </a:r>
          </a:p>
          <a:p>
            <a:pPr marL="457200" lvl="0" indent="-457200">
              <a:buFont typeface="+mj-lt"/>
              <a:buAutoNum type="arabicPeriod" startAt="31"/>
            </a:pPr>
            <a:r>
              <a:rPr lang="en-US" sz="2400" dirty="0" smtClean="0"/>
              <a:t>Dyslexia</a:t>
            </a:r>
            <a:endParaRPr lang="en-US" sz="2400" dirty="0"/>
          </a:p>
        </p:txBody>
      </p:sp>
      <p:sp>
        <p:nvSpPr>
          <p:cNvPr id="3" name="Rectangle 2"/>
          <p:cNvSpPr/>
          <p:nvPr/>
        </p:nvSpPr>
        <p:spPr>
          <a:xfrm>
            <a:off x="4800600" y="997089"/>
            <a:ext cx="4572000" cy="5632311"/>
          </a:xfrm>
          <a:prstGeom prst="rect">
            <a:avLst/>
          </a:prstGeom>
        </p:spPr>
        <p:txBody>
          <a:bodyPr>
            <a:spAutoFit/>
          </a:bodyPr>
          <a:lstStyle/>
          <a:p>
            <a:pPr marL="457200" lvl="0" indent="-457200">
              <a:buFont typeface="+mj-lt"/>
              <a:buAutoNum type="arabicPeriod" startAt="46"/>
            </a:pPr>
            <a:r>
              <a:rPr lang="en-US" sz="2400" dirty="0" smtClean="0"/>
              <a:t>Emphysema</a:t>
            </a:r>
          </a:p>
          <a:p>
            <a:pPr marL="457200" lvl="0" indent="-457200">
              <a:buFont typeface="+mj-lt"/>
              <a:buAutoNum type="arabicPeriod" startAt="46"/>
            </a:pPr>
            <a:r>
              <a:rPr lang="en-US" sz="2400" dirty="0" smtClean="0"/>
              <a:t>Epilepsy</a:t>
            </a:r>
          </a:p>
          <a:p>
            <a:pPr marL="457200" lvl="0" indent="-457200">
              <a:buFont typeface="+mj-lt"/>
              <a:buAutoNum type="arabicPeriod" startAt="46"/>
            </a:pPr>
            <a:r>
              <a:rPr lang="en-US" sz="2400" dirty="0" smtClean="0"/>
              <a:t>Fibromyalgia</a:t>
            </a:r>
          </a:p>
          <a:p>
            <a:pPr marL="457200" lvl="0" indent="-457200">
              <a:buFont typeface="+mj-lt"/>
              <a:buAutoNum type="arabicPeriod" startAt="46"/>
            </a:pPr>
            <a:r>
              <a:rPr lang="en-US" sz="2400" dirty="0" smtClean="0"/>
              <a:t>Food Allergies</a:t>
            </a:r>
          </a:p>
          <a:p>
            <a:pPr marL="457200" lvl="0" indent="-457200">
              <a:buFont typeface="+mj-lt"/>
              <a:buAutoNum type="arabicPeriod" startAt="46"/>
            </a:pPr>
            <a:r>
              <a:rPr lang="en-US" sz="2400" dirty="0" smtClean="0"/>
              <a:t>Fructose </a:t>
            </a:r>
            <a:r>
              <a:rPr lang="en-US" sz="2400" dirty="0" err="1" smtClean="0"/>
              <a:t>Malabsorption</a:t>
            </a:r>
            <a:endParaRPr lang="en-US" sz="2400" dirty="0" smtClean="0"/>
          </a:p>
          <a:p>
            <a:pPr marL="457200" lvl="0" indent="-457200">
              <a:buFont typeface="+mj-lt"/>
              <a:buAutoNum type="arabicPeriod" startAt="46"/>
            </a:pPr>
            <a:r>
              <a:rPr lang="en-US" sz="2400" dirty="0" smtClean="0"/>
              <a:t>Gastrointestinal Disorders</a:t>
            </a:r>
          </a:p>
          <a:p>
            <a:pPr marL="457200" lvl="0" indent="-457200">
              <a:buFont typeface="+mj-lt"/>
              <a:buAutoNum type="arabicPeriod" startAt="46"/>
            </a:pPr>
            <a:r>
              <a:rPr lang="en-US" sz="2400" dirty="0" smtClean="0"/>
              <a:t>Headaches</a:t>
            </a:r>
          </a:p>
          <a:p>
            <a:pPr marL="457200" lvl="0" indent="-457200">
              <a:buFont typeface="+mj-lt"/>
              <a:buAutoNum type="arabicPeriod" startAt="46"/>
            </a:pPr>
            <a:r>
              <a:rPr lang="en-US" sz="2400" dirty="0" smtClean="0"/>
              <a:t>Hearing Impairment</a:t>
            </a:r>
          </a:p>
          <a:p>
            <a:pPr marL="457200" lvl="0" indent="-457200">
              <a:buFont typeface="+mj-lt"/>
              <a:buAutoNum type="arabicPeriod" startAt="46"/>
            </a:pPr>
            <a:r>
              <a:rPr lang="en-US" sz="2400" dirty="0" smtClean="0"/>
              <a:t>Heart Conditions</a:t>
            </a:r>
          </a:p>
          <a:p>
            <a:pPr marL="457200" lvl="0" indent="-457200">
              <a:buFont typeface="+mj-lt"/>
              <a:buAutoNum type="arabicPeriod" startAt="46"/>
            </a:pPr>
            <a:r>
              <a:rPr lang="en-US" sz="2400" dirty="0" smtClean="0"/>
              <a:t>Heart Disease</a:t>
            </a:r>
          </a:p>
          <a:p>
            <a:pPr marL="457200" lvl="0" indent="-457200">
              <a:buFont typeface="+mj-lt"/>
              <a:buAutoNum type="arabicPeriod" startAt="46"/>
            </a:pPr>
            <a:r>
              <a:rPr lang="en-US" sz="2400" dirty="0" smtClean="0"/>
              <a:t>Hemophilia</a:t>
            </a:r>
          </a:p>
          <a:p>
            <a:pPr marL="457200" lvl="0" indent="-457200">
              <a:buFont typeface="+mj-lt"/>
              <a:buAutoNum type="arabicPeriod" startAt="46"/>
            </a:pPr>
            <a:r>
              <a:rPr lang="en-US" sz="2400" dirty="0" smtClean="0"/>
              <a:t>Hepatitis </a:t>
            </a:r>
          </a:p>
          <a:p>
            <a:pPr marL="457200" lvl="0" indent="-457200">
              <a:buFont typeface="+mj-lt"/>
              <a:buAutoNum type="arabicPeriod" startAt="46"/>
            </a:pPr>
            <a:r>
              <a:rPr lang="en-US" sz="2200" dirty="0" smtClean="0"/>
              <a:t>Hereditary Fructose Intolerance</a:t>
            </a:r>
          </a:p>
          <a:p>
            <a:pPr marL="457200" lvl="0" indent="-457200">
              <a:buFont typeface="+mj-lt"/>
              <a:buAutoNum type="arabicPeriod" startAt="46"/>
            </a:pPr>
            <a:r>
              <a:rPr lang="en-US" sz="2400" dirty="0" smtClean="0"/>
              <a:t>Histrionic</a:t>
            </a:r>
          </a:p>
          <a:p>
            <a:pPr marL="457200" lvl="0" indent="-457200">
              <a:buFont typeface="+mj-lt"/>
              <a:buAutoNum type="arabicPeriod" startAt="46"/>
            </a:pPr>
            <a:r>
              <a:rPr lang="en-US" sz="2400" dirty="0" err="1" smtClean="0"/>
              <a:t>Hyperhidrosis</a:t>
            </a:r>
            <a:endParaRPr lang="en-US" sz="2400" dirty="0"/>
          </a:p>
        </p:txBody>
      </p:sp>
      <p:sp>
        <p:nvSpPr>
          <p:cNvPr id="4" name="Text Placeholder 5"/>
          <p:cNvSpPr txBox="1">
            <a:spLocks/>
          </p:cNvSpPr>
          <p:nvPr/>
        </p:nvSpPr>
        <p:spPr>
          <a:xfrm>
            <a:off x="1371600" y="304800"/>
            <a:ext cx="6477000" cy="639762"/>
          </a:xfrm>
          <a:prstGeom prst="rect">
            <a:avLst/>
          </a:prstGeom>
        </p:spPr>
        <p:txBody>
          <a:bodyPr>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US" sz="3200" b="1" i="0" u="none" strike="noStrike" kern="1200" cap="none" spc="0" normalizeH="0" baseline="0" noProof="0" dirty="0" smtClean="0">
                <a:ln>
                  <a:noFill/>
                </a:ln>
                <a:solidFill>
                  <a:srgbClr val="C00000"/>
                </a:solidFill>
                <a:effectLst/>
                <a:uLnTx/>
                <a:uFillTx/>
                <a:latin typeface="+mn-lt"/>
                <a:ea typeface="+mn-ea"/>
                <a:cs typeface="+mn-cs"/>
              </a:rPr>
              <a:t>… and more</a:t>
            </a:r>
            <a:endParaRPr kumimoji="0" lang="en-US" sz="3200" b="1" i="0" u="none" strike="noStrike" kern="1200" cap="none" spc="0" normalizeH="0" baseline="0" noProof="0" dirty="0">
              <a:ln>
                <a:noFill/>
              </a:ln>
              <a:solidFill>
                <a:srgbClr val="C0000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up)">
                                      <p:cBhvr>
                                        <p:cTn id="7" dur="500"/>
                                        <p:tgtEl>
                                          <p:spTgt spid="2">
                                            <p:txEl>
                                              <p:pRg st="0" end="0"/>
                                            </p:tx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wipe(up)">
                                      <p:cBhvr>
                                        <p:cTn id="11" dur="500"/>
                                        <p:tgtEl>
                                          <p:spTgt spid="2">
                                            <p:txEl>
                                              <p:pRg st="1" end="1"/>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up)">
                                      <p:cBhvr>
                                        <p:cTn id="15" dur="500"/>
                                        <p:tgtEl>
                                          <p:spTgt spid="2">
                                            <p:txEl>
                                              <p:pRg st="2" end="2"/>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up)">
                                      <p:cBhvr>
                                        <p:cTn id="19" dur="500"/>
                                        <p:tgtEl>
                                          <p:spTgt spid="2">
                                            <p:txEl>
                                              <p:pRg st="3" end="3"/>
                                            </p:tx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wipe(up)">
                                      <p:cBhvr>
                                        <p:cTn id="23" dur="500"/>
                                        <p:tgtEl>
                                          <p:spTgt spid="2">
                                            <p:txEl>
                                              <p:pRg st="4" end="4"/>
                                            </p:tx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up)">
                                      <p:cBhvr>
                                        <p:cTn id="27" dur="500"/>
                                        <p:tgtEl>
                                          <p:spTgt spid="2">
                                            <p:txEl>
                                              <p:pRg st="5" end="5"/>
                                            </p:tx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wipe(up)">
                                      <p:cBhvr>
                                        <p:cTn id="31" dur="500"/>
                                        <p:tgtEl>
                                          <p:spTgt spid="2">
                                            <p:txEl>
                                              <p:pRg st="6" end="6"/>
                                            </p:txEl>
                                          </p:spTgt>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wipe(up)">
                                      <p:cBhvr>
                                        <p:cTn id="35" dur="500"/>
                                        <p:tgtEl>
                                          <p:spTgt spid="2">
                                            <p:txEl>
                                              <p:pRg st="7" end="7"/>
                                            </p:txEl>
                                          </p:spTgt>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wipe(up)">
                                      <p:cBhvr>
                                        <p:cTn id="39" dur="500"/>
                                        <p:tgtEl>
                                          <p:spTgt spid="2">
                                            <p:txEl>
                                              <p:pRg st="8" end="8"/>
                                            </p:txEl>
                                          </p:spTgt>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animEffect transition="in" filter="wipe(up)">
                                      <p:cBhvr>
                                        <p:cTn id="43" dur="500"/>
                                        <p:tgtEl>
                                          <p:spTgt spid="2">
                                            <p:txEl>
                                              <p:pRg st="9" end="9"/>
                                            </p:txEl>
                                          </p:spTgt>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animEffect transition="in" filter="wipe(up)">
                                      <p:cBhvr>
                                        <p:cTn id="47" dur="500"/>
                                        <p:tgtEl>
                                          <p:spTgt spid="2">
                                            <p:txEl>
                                              <p:pRg st="10" end="10"/>
                                            </p:tx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
                                            <p:txEl>
                                              <p:pRg st="11" end="11"/>
                                            </p:txEl>
                                          </p:spTgt>
                                        </p:tgtEl>
                                        <p:attrNameLst>
                                          <p:attrName>style.visibility</p:attrName>
                                        </p:attrNameLst>
                                      </p:cBhvr>
                                      <p:to>
                                        <p:strVal val="visible"/>
                                      </p:to>
                                    </p:set>
                                    <p:animEffect transition="in" filter="wipe(up)">
                                      <p:cBhvr>
                                        <p:cTn id="51" dur="500"/>
                                        <p:tgtEl>
                                          <p:spTgt spid="2">
                                            <p:txEl>
                                              <p:pRg st="11" end="11"/>
                                            </p:txEl>
                                          </p:spTgt>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2">
                                            <p:txEl>
                                              <p:pRg st="12" end="12"/>
                                            </p:txEl>
                                          </p:spTgt>
                                        </p:tgtEl>
                                        <p:attrNameLst>
                                          <p:attrName>style.visibility</p:attrName>
                                        </p:attrNameLst>
                                      </p:cBhvr>
                                      <p:to>
                                        <p:strVal val="visible"/>
                                      </p:to>
                                    </p:set>
                                    <p:animEffect transition="in" filter="wipe(up)">
                                      <p:cBhvr>
                                        <p:cTn id="55" dur="500"/>
                                        <p:tgtEl>
                                          <p:spTgt spid="2">
                                            <p:txEl>
                                              <p:pRg st="12" end="12"/>
                                            </p:txEl>
                                          </p:spTgt>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
                                            <p:txEl>
                                              <p:pRg st="13" end="13"/>
                                            </p:txEl>
                                          </p:spTgt>
                                        </p:tgtEl>
                                        <p:attrNameLst>
                                          <p:attrName>style.visibility</p:attrName>
                                        </p:attrNameLst>
                                      </p:cBhvr>
                                      <p:to>
                                        <p:strVal val="visible"/>
                                      </p:to>
                                    </p:set>
                                    <p:animEffect transition="in" filter="wipe(up)">
                                      <p:cBhvr>
                                        <p:cTn id="59" dur="500"/>
                                        <p:tgtEl>
                                          <p:spTgt spid="2">
                                            <p:txEl>
                                              <p:pRg st="13" end="13"/>
                                            </p:txEl>
                                          </p:spTgt>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2">
                                            <p:txEl>
                                              <p:pRg st="14" end="14"/>
                                            </p:txEl>
                                          </p:spTgt>
                                        </p:tgtEl>
                                        <p:attrNameLst>
                                          <p:attrName>style.visibility</p:attrName>
                                        </p:attrNameLst>
                                      </p:cBhvr>
                                      <p:to>
                                        <p:strVal val="visible"/>
                                      </p:to>
                                    </p:set>
                                    <p:animEffect transition="in" filter="wipe(up)">
                                      <p:cBhvr>
                                        <p:cTn id="63" dur="500"/>
                                        <p:tgtEl>
                                          <p:spTgt spid="2">
                                            <p:txEl>
                                              <p:pRg st="14" end="14"/>
                                            </p:txEl>
                                          </p:spTgt>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
                                            <p:txEl>
                                              <p:pRg st="0" end="0"/>
                                            </p:txEl>
                                          </p:spTgt>
                                        </p:tgtEl>
                                        <p:attrNameLst>
                                          <p:attrName>style.visibility</p:attrName>
                                        </p:attrNameLst>
                                      </p:cBhvr>
                                      <p:to>
                                        <p:strVal val="visible"/>
                                      </p:to>
                                    </p:set>
                                    <p:animEffect transition="in" filter="wipe(up)">
                                      <p:cBhvr>
                                        <p:cTn id="67" dur="500"/>
                                        <p:tgtEl>
                                          <p:spTgt spid="3">
                                            <p:txEl>
                                              <p:pRg st="0" end="0"/>
                                            </p:txEl>
                                          </p:spTgt>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3">
                                            <p:txEl>
                                              <p:pRg st="1" end="1"/>
                                            </p:txEl>
                                          </p:spTgt>
                                        </p:tgtEl>
                                        <p:attrNameLst>
                                          <p:attrName>style.visibility</p:attrName>
                                        </p:attrNameLst>
                                      </p:cBhvr>
                                      <p:to>
                                        <p:strVal val="visible"/>
                                      </p:to>
                                    </p:set>
                                    <p:animEffect transition="in" filter="wipe(up)">
                                      <p:cBhvr>
                                        <p:cTn id="71" dur="500"/>
                                        <p:tgtEl>
                                          <p:spTgt spid="3">
                                            <p:txEl>
                                              <p:pRg st="1" end="1"/>
                                            </p:txEl>
                                          </p:spTgt>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
                                            <p:txEl>
                                              <p:pRg st="2" end="2"/>
                                            </p:txEl>
                                          </p:spTgt>
                                        </p:tgtEl>
                                        <p:attrNameLst>
                                          <p:attrName>style.visibility</p:attrName>
                                        </p:attrNameLst>
                                      </p:cBhvr>
                                      <p:to>
                                        <p:strVal val="visible"/>
                                      </p:to>
                                    </p:set>
                                    <p:animEffect transition="in" filter="wipe(up)">
                                      <p:cBhvr>
                                        <p:cTn id="75" dur="500"/>
                                        <p:tgtEl>
                                          <p:spTgt spid="3">
                                            <p:txEl>
                                              <p:pRg st="2" end="2"/>
                                            </p:txEl>
                                          </p:spTgt>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3">
                                            <p:txEl>
                                              <p:pRg st="3" end="3"/>
                                            </p:txEl>
                                          </p:spTgt>
                                        </p:tgtEl>
                                        <p:attrNameLst>
                                          <p:attrName>style.visibility</p:attrName>
                                        </p:attrNameLst>
                                      </p:cBhvr>
                                      <p:to>
                                        <p:strVal val="visible"/>
                                      </p:to>
                                    </p:set>
                                    <p:animEffect transition="in" filter="wipe(up)">
                                      <p:cBhvr>
                                        <p:cTn id="79" dur="500"/>
                                        <p:tgtEl>
                                          <p:spTgt spid="3">
                                            <p:txEl>
                                              <p:pRg st="3" end="3"/>
                                            </p:txEl>
                                          </p:spTgt>
                                        </p:tgtEl>
                                      </p:cBhvr>
                                    </p:animEffect>
                                  </p:childTnLst>
                                </p:cTn>
                              </p:par>
                            </p:childTnLst>
                          </p:cTn>
                        </p:par>
                        <p:par>
                          <p:cTn id="80" fill="hold">
                            <p:stCondLst>
                              <p:cond delay="9500"/>
                            </p:stCondLst>
                            <p:childTnLst>
                              <p:par>
                                <p:cTn id="81" presetID="22" presetClass="entr" presetSubtype="1" fill="hold" grpId="0" nodeType="afterEffect">
                                  <p:stCondLst>
                                    <p:cond delay="0"/>
                                  </p:stCondLst>
                                  <p:childTnLst>
                                    <p:set>
                                      <p:cBhvr>
                                        <p:cTn id="82" dur="1" fill="hold">
                                          <p:stCondLst>
                                            <p:cond delay="0"/>
                                          </p:stCondLst>
                                        </p:cTn>
                                        <p:tgtEl>
                                          <p:spTgt spid="3">
                                            <p:txEl>
                                              <p:pRg st="4" end="4"/>
                                            </p:txEl>
                                          </p:spTgt>
                                        </p:tgtEl>
                                        <p:attrNameLst>
                                          <p:attrName>style.visibility</p:attrName>
                                        </p:attrNameLst>
                                      </p:cBhvr>
                                      <p:to>
                                        <p:strVal val="visible"/>
                                      </p:to>
                                    </p:set>
                                    <p:animEffect transition="in" filter="wipe(up)">
                                      <p:cBhvr>
                                        <p:cTn id="83" dur="500"/>
                                        <p:tgtEl>
                                          <p:spTgt spid="3">
                                            <p:txEl>
                                              <p:pRg st="4" end="4"/>
                                            </p:txEl>
                                          </p:spTgt>
                                        </p:tgtEl>
                                      </p:cBhvr>
                                    </p:animEffect>
                                  </p:childTnLst>
                                </p:cTn>
                              </p:par>
                            </p:childTnLst>
                          </p:cTn>
                        </p:par>
                        <p:par>
                          <p:cTn id="84" fill="hold">
                            <p:stCondLst>
                              <p:cond delay="10000"/>
                            </p:stCondLst>
                            <p:childTnLst>
                              <p:par>
                                <p:cTn id="85" presetID="22" presetClass="entr" presetSubtype="1" fill="hold" grpId="0" nodeType="afterEffect">
                                  <p:stCondLst>
                                    <p:cond delay="0"/>
                                  </p:stCondLst>
                                  <p:childTnLst>
                                    <p:set>
                                      <p:cBhvr>
                                        <p:cTn id="86" dur="1" fill="hold">
                                          <p:stCondLst>
                                            <p:cond delay="0"/>
                                          </p:stCondLst>
                                        </p:cTn>
                                        <p:tgtEl>
                                          <p:spTgt spid="3">
                                            <p:txEl>
                                              <p:pRg st="5" end="5"/>
                                            </p:txEl>
                                          </p:spTgt>
                                        </p:tgtEl>
                                        <p:attrNameLst>
                                          <p:attrName>style.visibility</p:attrName>
                                        </p:attrNameLst>
                                      </p:cBhvr>
                                      <p:to>
                                        <p:strVal val="visible"/>
                                      </p:to>
                                    </p:set>
                                    <p:animEffect transition="in" filter="wipe(up)">
                                      <p:cBhvr>
                                        <p:cTn id="87" dur="500"/>
                                        <p:tgtEl>
                                          <p:spTgt spid="3">
                                            <p:txEl>
                                              <p:pRg st="5" end="5"/>
                                            </p:txEl>
                                          </p:spTgt>
                                        </p:tgtEl>
                                      </p:cBhvr>
                                    </p:animEffect>
                                  </p:childTnLst>
                                </p:cTn>
                              </p:par>
                            </p:childTnLst>
                          </p:cTn>
                        </p:par>
                        <p:par>
                          <p:cTn id="88" fill="hold">
                            <p:stCondLst>
                              <p:cond delay="10500"/>
                            </p:stCondLst>
                            <p:childTnLst>
                              <p:par>
                                <p:cTn id="89" presetID="22" presetClass="entr" presetSubtype="1" fill="hold" grpId="0" nodeType="after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animEffect transition="in" filter="wipe(up)">
                                      <p:cBhvr>
                                        <p:cTn id="91" dur="500"/>
                                        <p:tgtEl>
                                          <p:spTgt spid="3">
                                            <p:txEl>
                                              <p:pRg st="6" end="6"/>
                                            </p:txEl>
                                          </p:spTgt>
                                        </p:tgtEl>
                                      </p:cBhvr>
                                    </p:animEffect>
                                  </p:childTnLst>
                                </p:cTn>
                              </p:par>
                            </p:childTnLst>
                          </p:cTn>
                        </p:par>
                        <p:par>
                          <p:cTn id="92" fill="hold">
                            <p:stCondLst>
                              <p:cond delay="11000"/>
                            </p:stCondLst>
                            <p:childTnLst>
                              <p:par>
                                <p:cTn id="93" presetID="22" presetClass="entr" presetSubtype="1" fill="hold" grpId="0" nodeType="afterEffect">
                                  <p:stCondLst>
                                    <p:cond delay="0"/>
                                  </p:stCondLst>
                                  <p:childTnLst>
                                    <p:set>
                                      <p:cBhvr>
                                        <p:cTn id="94" dur="1" fill="hold">
                                          <p:stCondLst>
                                            <p:cond delay="0"/>
                                          </p:stCondLst>
                                        </p:cTn>
                                        <p:tgtEl>
                                          <p:spTgt spid="3">
                                            <p:txEl>
                                              <p:pRg st="7" end="7"/>
                                            </p:txEl>
                                          </p:spTgt>
                                        </p:tgtEl>
                                        <p:attrNameLst>
                                          <p:attrName>style.visibility</p:attrName>
                                        </p:attrNameLst>
                                      </p:cBhvr>
                                      <p:to>
                                        <p:strVal val="visible"/>
                                      </p:to>
                                    </p:set>
                                    <p:animEffect transition="in" filter="wipe(up)">
                                      <p:cBhvr>
                                        <p:cTn id="95" dur="500"/>
                                        <p:tgtEl>
                                          <p:spTgt spid="3">
                                            <p:txEl>
                                              <p:pRg st="7" end="7"/>
                                            </p:txEl>
                                          </p:spTgt>
                                        </p:tgtEl>
                                      </p:cBhvr>
                                    </p:animEffect>
                                  </p:childTnLst>
                                </p:cTn>
                              </p:par>
                            </p:childTnLst>
                          </p:cTn>
                        </p:par>
                        <p:par>
                          <p:cTn id="96" fill="hold">
                            <p:stCondLst>
                              <p:cond delay="11500"/>
                            </p:stCondLst>
                            <p:childTnLst>
                              <p:par>
                                <p:cTn id="97" presetID="22" presetClass="entr" presetSubtype="1" fill="hold" grpId="0" nodeType="afterEffect">
                                  <p:stCondLst>
                                    <p:cond delay="0"/>
                                  </p:stCondLst>
                                  <p:childTnLst>
                                    <p:set>
                                      <p:cBhvr>
                                        <p:cTn id="98" dur="1" fill="hold">
                                          <p:stCondLst>
                                            <p:cond delay="0"/>
                                          </p:stCondLst>
                                        </p:cTn>
                                        <p:tgtEl>
                                          <p:spTgt spid="3">
                                            <p:txEl>
                                              <p:pRg st="8" end="8"/>
                                            </p:txEl>
                                          </p:spTgt>
                                        </p:tgtEl>
                                        <p:attrNameLst>
                                          <p:attrName>style.visibility</p:attrName>
                                        </p:attrNameLst>
                                      </p:cBhvr>
                                      <p:to>
                                        <p:strVal val="visible"/>
                                      </p:to>
                                    </p:set>
                                    <p:animEffect transition="in" filter="wipe(up)">
                                      <p:cBhvr>
                                        <p:cTn id="99" dur="500"/>
                                        <p:tgtEl>
                                          <p:spTgt spid="3">
                                            <p:txEl>
                                              <p:pRg st="8" end="8"/>
                                            </p:txEl>
                                          </p:spTgt>
                                        </p:tgtEl>
                                      </p:cBhvr>
                                    </p:animEffect>
                                  </p:childTnLst>
                                </p:cTn>
                              </p:par>
                            </p:childTnLst>
                          </p:cTn>
                        </p:par>
                        <p:par>
                          <p:cTn id="100" fill="hold">
                            <p:stCondLst>
                              <p:cond delay="12000"/>
                            </p:stCondLst>
                            <p:childTnLst>
                              <p:par>
                                <p:cTn id="101" presetID="22" presetClass="entr" presetSubtype="1" fill="hold" grpId="0" nodeType="afterEffect">
                                  <p:stCondLst>
                                    <p:cond delay="0"/>
                                  </p:stCondLst>
                                  <p:childTnLst>
                                    <p:set>
                                      <p:cBhvr>
                                        <p:cTn id="102" dur="1" fill="hold">
                                          <p:stCondLst>
                                            <p:cond delay="0"/>
                                          </p:stCondLst>
                                        </p:cTn>
                                        <p:tgtEl>
                                          <p:spTgt spid="3">
                                            <p:txEl>
                                              <p:pRg st="9" end="9"/>
                                            </p:txEl>
                                          </p:spTgt>
                                        </p:tgtEl>
                                        <p:attrNameLst>
                                          <p:attrName>style.visibility</p:attrName>
                                        </p:attrNameLst>
                                      </p:cBhvr>
                                      <p:to>
                                        <p:strVal val="visible"/>
                                      </p:to>
                                    </p:set>
                                    <p:animEffect transition="in" filter="wipe(up)">
                                      <p:cBhvr>
                                        <p:cTn id="103" dur="500"/>
                                        <p:tgtEl>
                                          <p:spTgt spid="3">
                                            <p:txEl>
                                              <p:pRg st="9" end="9"/>
                                            </p:txEl>
                                          </p:spTgt>
                                        </p:tgtEl>
                                      </p:cBhvr>
                                    </p:animEffect>
                                  </p:childTnLst>
                                </p:cTn>
                              </p:par>
                            </p:childTnLst>
                          </p:cTn>
                        </p:par>
                        <p:par>
                          <p:cTn id="104" fill="hold">
                            <p:stCondLst>
                              <p:cond delay="12500"/>
                            </p:stCondLst>
                            <p:childTnLst>
                              <p:par>
                                <p:cTn id="105" presetID="22" presetClass="entr" presetSubtype="1" fill="hold" grpId="0" nodeType="afterEffect">
                                  <p:stCondLst>
                                    <p:cond delay="0"/>
                                  </p:stCondLst>
                                  <p:childTnLst>
                                    <p:set>
                                      <p:cBhvr>
                                        <p:cTn id="106" dur="1" fill="hold">
                                          <p:stCondLst>
                                            <p:cond delay="0"/>
                                          </p:stCondLst>
                                        </p:cTn>
                                        <p:tgtEl>
                                          <p:spTgt spid="3">
                                            <p:txEl>
                                              <p:pRg st="10" end="10"/>
                                            </p:txEl>
                                          </p:spTgt>
                                        </p:tgtEl>
                                        <p:attrNameLst>
                                          <p:attrName>style.visibility</p:attrName>
                                        </p:attrNameLst>
                                      </p:cBhvr>
                                      <p:to>
                                        <p:strVal val="visible"/>
                                      </p:to>
                                    </p:set>
                                    <p:animEffect transition="in" filter="wipe(up)">
                                      <p:cBhvr>
                                        <p:cTn id="107" dur="500"/>
                                        <p:tgtEl>
                                          <p:spTgt spid="3">
                                            <p:txEl>
                                              <p:pRg st="10" end="10"/>
                                            </p:txEl>
                                          </p:spTgt>
                                        </p:tgtEl>
                                      </p:cBhvr>
                                    </p:animEffect>
                                  </p:childTnLst>
                                </p:cTn>
                              </p:par>
                            </p:childTnLst>
                          </p:cTn>
                        </p:par>
                        <p:par>
                          <p:cTn id="108" fill="hold">
                            <p:stCondLst>
                              <p:cond delay="13000"/>
                            </p:stCondLst>
                            <p:childTnLst>
                              <p:par>
                                <p:cTn id="109" presetID="22" presetClass="entr" presetSubtype="1" fill="hold" grpId="0" nodeType="afterEffect">
                                  <p:stCondLst>
                                    <p:cond delay="0"/>
                                  </p:stCondLst>
                                  <p:childTnLst>
                                    <p:set>
                                      <p:cBhvr>
                                        <p:cTn id="110" dur="1" fill="hold">
                                          <p:stCondLst>
                                            <p:cond delay="0"/>
                                          </p:stCondLst>
                                        </p:cTn>
                                        <p:tgtEl>
                                          <p:spTgt spid="3">
                                            <p:txEl>
                                              <p:pRg st="11" end="11"/>
                                            </p:txEl>
                                          </p:spTgt>
                                        </p:tgtEl>
                                        <p:attrNameLst>
                                          <p:attrName>style.visibility</p:attrName>
                                        </p:attrNameLst>
                                      </p:cBhvr>
                                      <p:to>
                                        <p:strVal val="visible"/>
                                      </p:to>
                                    </p:set>
                                    <p:animEffect transition="in" filter="wipe(up)">
                                      <p:cBhvr>
                                        <p:cTn id="111" dur="500"/>
                                        <p:tgtEl>
                                          <p:spTgt spid="3">
                                            <p:txEl>
                                              <p:pRg st="11" end="11"/>
                                            </p:txEl>
                                          </p:spTgt>
                                        </p:tgtEl>
                                      </p:cBhvr>
                                    </p:animEffect>
                                  </p:childTnLst>
                                </p:cTn>
                              </p:par>
                            </p:childTnLst>
                          </p:cTn>
                        </p:par>
                        <p:par>
                          <p:cTn id="112" fill="hold">
                            <p:stCondLst>
                              <p:cond delay="13500"/>
                            </p:stCondLst>
                            <p:childTnLst>
                              <p:par>
                                <p:cTn id="113" presetID="22" presetClass="entr" presetSubtype="1" fill="hold" grpId="0" nodeType="afterEffect">
                                  <p:stCondLst>
                                    <p:cond delay="0"/>
                                  </p:stCondLst>
                                  <p:childTnLst>
                                    <p:set>
                                      <p:cBhvr>
                                        <p:cTn id="114" dur="1" fill="hold">
                                          <p:stCondLst>
                                            <p:cond delay="0"/>
                                          </p:stCondLst>
                                        </p:cTn>
                                        <p:tgtEl>
                                          <p:spTgt spid="3">
                                            <p:txEl>
                                              <p:pRg st="12" end="12"/>
                                            </p:txEl>
                                          </p:spTgt>
                                        </p:tgtEl>
                                        <p:attrNameLst>
                                          <p:attrName>style.visibility</p:attrName>
                                        </p:attrNameLst>
                                      </p:cBhvr>
                                      <p:to>
                                        <p:strVal val="visible"/>
                                      </p:to>
                                    </p:set>
                                    <p:animEffect transition="in" filter="wipe(up)">
                                      <p:cBhvr>
                                        <p:cTn id="115" dur="500"/>
                                        <p:tgtEl>
                                          <p:spTgt spid="3">
                                            <p:txEl>
                                              <p:pRg st="12" end="12"/>
                                            </p:txEl>
                                          </p:spTgt>
                                        </p:tgtEl>
                                      </p:cBhvr>
                                    </p:animEffect>
                                  </p:childTnLst>
                                </p:cTn>
                              </p:par>
                            </p:childTnLst>
                          </p:cTn>
                        </p:par>
                        <p:par>
                          <p:cTn id="116" fill="hold">
                            <p:stCondLst>
                              <p:cond delay="14000"/>
                            </p:stCondLst>
                            <p:childTnLst>
                              <p:par>
                                <p:cTn id="117" presetID="22" presetClass="entr" presetSubtype="1" fill="hold" grpId="0" nodeType="afterEffect">
                                  <p:stCondLst>
                                    <p:cond delay="0"/>
                                  </p:stCondLst>
                                  <p:childTnLst>
                                    <p:set>
                                      <p:cBhvr>
                                        <p:cTn id="118" dur="1" fill="hold">
                                          <p:stCondLst>
                                            <p:cond delay="0"/>
                                          </p:stCondLst>
                                        </p:cTn>
                                        <p:tgtEl>
                                          <p:spTgt spid="3">
                                            <p:txEl>
                                              <p:pRg st="13" end="13"/>
                                            </p:txEl>
                                          </p:spTgt>
                                        </p:tgtEl>
                                        <p:attrNameLst>
                                          <p:attrName>style.visibility</p:attrName>
                                        </p:attrNameLst>
                                      </p:cBhvr>
                                      <p:to>
                                        <p:strVal val="visible"/>
                                      </p:to>
                                    </p:set>
                                    <p:animEffect transition="in" filter="wipe(up)">
                                      <p:cBhvr>
                                        <p:cTn id="119" dur="500"/>
                                        <p:tgtEl>
                                          <p:spTgt spid="3">
                                            <p:txEl>
                                              <p:pRg st="13" end="13"/>
                                            </p:txEl>
                                          </p:spTgt>
                                        </p:tgtEl>
                                      </p:cBhvr>
                                    </p:animEffect>
                                  </p:childTnLst>
                                </p:cTn>
                              </p:par>
                            </p:childTnLst>
                          </p:cTn>
                        </p:par>
                        <p:par>
                          <p:cTn id="120" fill="hold">
                            <p:stCondLst>
                              <p:cond delay="14500"/>
                            </p:stCondLst>
                            <p:childTnLst>
                              <p:par>
                                <p:cTn id="121" presetID="22" presetClass="entr" presetSubtype="1" fill="hold" grpId="0" nodeType="afterEffect">
                                  <p:stCondLst>
                                    <p:cond delay="0"/>
                                  </p:stCondLst>
                                  <p:childTnLst>
                                    <p:set>
                                      <p:cBhvr>
                                        <p:cTn id="122" dur="1" fill="hold">
                                          <p:stCondLst>
                                            <p:cond delay="0"/>
                                          </p:stCondLst>
                                        </p:cTn>
                                        <p:tgtEl>
                                          <p:spTgt spid="3">
                                            <p:txEl>
                                              <p:pRg st="14" end="14"/>
                                            </p:txEl>
                                          </p:spTgt>
                                        </p:tgtEl>
                                        <p:attrNameLst>
                                          <p:attrName>style.visibility</p:attrName>
                                        </p:attrNameLst>
                                      </p:cBhvr>
                                      <p:to>
                                        <p:strVal val="visible"/>
                                      </p:to>
                                    </p:set>
                                    <p:animEffect transition="in" filter="wipe(up)">
                                      <p:cBhvr>
                                        <p:cTn id="123"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theme/theme1.xml><?xml version="1.0" encoding="utf-8"?>
<a:theme xmlns:a="http://schemas.openxmlformats.org/drawingml/2006/main" name="Office Them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1767</TotalTime>
  <Words>4397</Words>
  <Application>Microsoft Office PowerPoint</Application>
  <PresentationFormat>On-screen Show (4:3)</PresentationFormat>
  <Paragraphs>644</Paragraphs>
  <Slides>43</Slides>
  <Notes>43</Notes>
  <HiddenSlides>0</HiddenSlides>
  <MMClips>1</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43</vt:i4>
      </vt:variant>
    </vt:vector>
  </HeadingPairs>
  <TitlesOfParts>
    <vt:vector size="46" baseType="lpstr">
      <vt:lpstr>Office Theme</vt:lpstr>
      <vt:lpstr>Worksheet</vt:lpstr>
      <vt:lpstr>Microsoft Excel Worksheet</vt:lpstr>
      <vt:lpstr>What’s Wrong with You? Hidden Disabilities and Diversity in the Library Workplace</vt:lpstr>
      <vt:lpstr>Learning Outcomes</vt:lpstr>
      <vt:lpstr>Outline</vt:lpstr>
      <vt:lpstr>Slide 4</vt:lpstr>
      <vt:lpstr>Hidden disabilities  are all around  and inside us!</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Demographics</vt:lpstr>
      <vt:lpstr>Demographics cont.</vt:lpstr>
      <vt:lpstr>Demographics cont.</vt:lpstr>
      <vt:lpstr>Slide 32</vt:lpstr>
      <vt:lpstr>Slide 33</vt:lpstr>
      <vt:lpstr>Hidden Disabilities Defined</vt:lpstr>
      <vt:lpstr>Attitudinal Barriers</vt:lpstr>
      <vt:lpstr>Slide 36</vt:lpstr>
      <vt:lpstr>Slide 37</vt:lpstr>
      <vt:lpstr>Slide 38</vt:lpstr>
      <vt:lpstr>Slide 39</vt:lpstr>
      <vt:lpstr>Slide 40</vt:lpstr>
      <vt:lpstr>Slide 41</vt:lpstr>
      <vt:lpstr>Slide 42</vt:lpstr>
      <vt:lpstr>Slide 43</vt:lpstr>
    </vt:vector>
  </TitlesOfParts>
  <Company>University of Maryland Libraries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wrong with you? Hidden Disabilities and Diversity in the Library Workplace</dc:title>
  <dc:creator>nedelina</dc:creator>
  <cp:lastModifiedBy>nedelina</cp:lastModifiedBy>
  <cp:revision>353</cp:revision>
  <dcterms:created xsi:type="dcterms:W3CDTF">2010-02-24T12:54:48Z</dcterms:created>
  <dcterms:modified xsi:type="dcterms:W3CDTF">2010-11-18T12:48:54Z</dcterms:modified>
</cp:coreProperties>
</file>