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5143500" cx="9144000"/>
  <p:notesSz cx="6858000" cy="9144000"/>
  <p:embeddedFontLst>
    <p:embeddedFont>
      <p:font typeface="Roboto Thin"/>
      <p:regular r:id="rId23"/>
      <p:bold r:id="rId24"/>
      <p:italic r:id="rId25"/>
      <p:boldItalic r:id="rId26"/>
    </p:embeddedFont>
    <p:embeddedFont>
      <p:font typeface="Roboto"/>
      <p:regular r:id="rId27"/>
      <p:bold r:id="rId28"/>
      <p:italic r:id="rId29"/>
      <p:boldItalic r:id="rId30"/>
    </p:embeddedFont>
    <p:embeddedFont>
      <p:font typeface="Roboto Medium"/>
      <p:regular r:id="rId31"/>
      <p:bold r:id="rId32"/>
      <p:italic r:id="rId33"/>
      <p:boldItalic r:id="rId34"/>
    </p:embeddedFont>
    <p:embeddedFont>
      <p:font typeface="Average"/>
      <p:regular r:id="rId35"/>
    </p:embeddedFont>
    <p:embeddedFont>
      <p:font typeface="Oswald"/>
      <p:regular r:id="rId36"/>
      <p:bold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7B795FE-9A6B-46D6-AAFB-4AA3A7227BC3}">
  <a:tblStyle styleId="{37B795FE-9A6B-46D6-AAFB-4AA3A7227BC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RobotoThin-bold.fntdata"/><Relationship Id="rId23" Type="http://schemas.openxmlformats.org/officeDocument/2006/relationships/font" Target="fonts/RobotoThin-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RobotoThin-boldItalic.fntdata"/><Relationship Id="rId25" Type="http://schemas.openxmlformats.org/officeDocument/2006/relationships/font" Target="fonts/RobotoThin-italic.fntdata"/><Relationship Id="rId28" Type="http://schemas.openxmlformats.org/officeDocument/2006/relationships/font" Target="fonts/Roboto-bold.fntdata"/><Relationship Id="rId27" Type="http://schemas.openxmlformats.org/officeDocument/2006/relationships/font" Target="fonts/Roboto-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Roboto-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Medium-regular.fntdata"/><Relationship Id="rId30" Type="http://schemas.openxmlformats.org/officeDocument/2006/relationships/font" Target="fonts/Roboto-boldItalic.fntdata"/><Relationship Id="rId11" Type="http://schemas.openxmlformats.org/officeDocument/2006/relationships/slide" Target="slides/slide5.xml"/><Relationship Id="rId33" Type="http://schemas.openxmlformats.org/officeDocument/2006/relationships/font" Target="fonts/RobotoMedium-italic.fntdata"/><Relationship Id="rId10" Type="http://schemas.openxmlformats.org/officeDocument/2006/relationships/slide" Target="slides/slide4.xml"/><Relationship Id="rId32" Type="http://schemas.openxmlformats.org/officeDocument/2006/relationships/font" Target="fonts/RobotoMedium-bold.fntdata"/><Relationship Id="rId13" Type="http://schemas.openxmlformats.org/officeDocument/2006/relationships/slide" Target="slides/slide7.xml"/><Relationship Id="rId35" Type="http://schemas.openxmlformats.org/officeDocument/2006/relationships/font" Target="fonts/Average-regular.fntdata"/><Relationship Id="rId12" Type="http://schemas.openxmlformats.org/officeDocument/2006/relationships/slide" Target="slides/slide6.xml"/><Relationship Id="rId34" Type="http://schemas.openxmlformats.org/officeDocument/2006/relationships/font" Target="fonts/RobotoMedium-boldItalic.fntdata"/><Relationship Id="rId15" Type="http://schemas.openxmlformats.org/officeDocument/2006/relationships/slide" Target="slides/slide9.xml"/><Relationship Id="rId37" Type="http://schemas.openxmlformats.org/officeDocument/2006/relationships/font" Target="fonts/Oswald-bold.fntdata"/><Relationship Id="rId14" Type="http://schemas.openxmlformats.org/officeDocument/2006/relationships/slide" Target="slides/slide8.xml"/><Relationship Id="rId36" Type="http://schemas.openxmlformats.org/officeDocument/2006/relationships/font" Target="fonts/Oswald-regular.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50">
                <a:solidFill>
                  <a:srgbClr val="222222"/>
                </a:solidFill>
                <a:highlight>
                  <a:srgbClr val="FFFFFF"/>
                </a:highlight>
              </a:rPr>
              <a:t>Many people are stretched thin at work because it's difficult to balance many competing priorities. In this panel, learn from four of your colleagues how they have implemented project management tools to stay organized, track projects and milestones, balance priorities, update stakeholders, delegate tasks, and more.</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c28f2419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c28f2419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I’ve been involved in one too many projects where a 40-page project plan got drafted that took longer to put together than the project took to complete. It is very possible to over-do project management. At this point, much of my job is ongoing work for which I use project management strategies to stay on target, and a few small projects that tools like Basecamp and Keep can handle.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Basecamp has worked very well for the project I led to develop a cross-campus directory of funded research resources (IRRoC). This was time sensitive, and the project team was made up of people from DIT, Division of Research, and the Libraries. The project started before everyone was on Google, so it was important to find a central system that everyone could access, especially for communication and meeting notes/agendas. It has worked well over time too - the project hibernated for two whole years and we have just resurrected Basecamp to manage a round of updates/additions.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Google Keep handles most of what I need to have done on a regular basis. One example is updating the Research Commons Events webpages over the summer. Brittany is doing the majority of the work on that, so rather than set up something more elaborate, we have a shared to-do list in Google Keep. It doesn’t allow for task based deadlines, but that’s not necessary in this context. I also use it a lot to stay on track with work and reflect. At the end of each day I take a moment to see what I’ve crossed off my list and plan for the next day. I keep a running list for work that needs to be done, and then pull from that and my calendar to populate my list for each day. I include all my meetings and engagements (i.e. lunch). If I have 7 meetings on my list, I know I can’t plan to accomplish much other work or I will be sorely disappointed when I don’t finish it.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be4fe58b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be4fe58b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 the left, the simple website to do list that Brittany and I have shared.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 the right, our IRRoC basecamp, which includes to-do lists based on summer project goals that have been assigned to the appropriate team member with deadlines.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c28f24195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c28f2419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Unlike my co-presenters here, I hate receiving emails from these systems. I would prefer to have Keep/Basecamp open all the time and check what’s going on. I also don’t use calendar reminders, because I always have my calendar open. That’s why I appreciate being able to customize what notifications I receive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always have my phone on me, and I have widgets on my homepage for both Keep and my Calendar. I love that Keep is synced there so I can add something to my list when I remember it or check what’s coming up on my schedule for that day.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Both of these things fit into how I already do work, so it means I actually use them.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Here you can see my daily list in Keep next to my ongoing list, with a little extra inspiration for moments when I’m considering throwing in the towel.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c2d9d8c0c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c2d9d8c0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a unit head (and part-time Phd Student) I manage a large scale instruction program that includes librarians and a dozen graduate students. For myself, I have tried electronic project management system, but I always come back to print. I have found that the accountability and permanent of a print-planner keeps me in check. I also am a firm believer in religious goal setting. I have a goal setting funnel - so at the beginning of the year, I set large, broad goals that are based around projects. Then, each quarter, I move these goals forward by identifying benchmarks. They might be smaller components of a larger project, or related projects that advance my broader goal. Each month, I break down these quarterly goals into monthly goals. I always have three focus goals a </a:t>
            </a:r>
            <a:r>
              <a:rPr lang="en"/>
              <a:t>month: two of them are tied back to a quarterly goal, and one of which is outside the scope of my normal work and might be related to scholarship or service. I then break down specific items for each of the three goals by week. This system keeps me accountable and helps to create space for passion projects.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my unit, we have been using Asana. We have two levels of things: the first is just day to day tasks that we manage as a unit that need to get done, and need to have somebody responsible for them, and need to be collected in one place. This is, for example, updating room calendar,s checking links on websites, updating door codes, etc. We also have intensive periods, such as scheduling for English 101, where we are managing a lot of things in a short period of time. Asana allows each person to have an individual account, but contribute to a group workspace. This is great because folks can own their space while also participating in our unit work. The folks I manage can share individual workspaces with me, to keep me up to date on what they are doing. It has features like email reminders ands calendar notifications - but I let each person manage that on their own. For me, it's just important to know that it’s there, and that everything we do as a unit is kept in one place.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be3e1fdbc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be3e1fdb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c2d9d8c0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c2d9d8c0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add2fe6f5_0_3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3add2fe6f5_0_3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add2fe6f5_0_6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add2fe6f5_0_6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c268e97b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c268e97b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highlight>
                  <a:srgbClr val="FFFFFF"/>
                </a:highlight>
              </a:rPr>
              <a:t>As a department manager, I manage other people’s work and cross-department/division projects.</a:t>
            </a:r>
            <a:endParaRPr>
              <a:highlight>
                <a:srgbClr val="FFFFFF"/>
              </a:highlight>
            </a:endParaRPr>
          </a:p>
          <a:p>
            <a:pPr indent="0" lvl="0" marL="0" rtl="0" algn="l">
              <a:lnSpc>
                <a:spcPct val="115000"/>
              </a:lnSpc>
              <a:spcBef>
                <a:spcPts val="0"/>
              </a:spcBef>
              <a:spcAft>
                <a:spcPts val="0"/>
              </a:spcAft>
              <a:buNone/>
            </a:pPr>
            <a:r>
              <a:t/>
            </a:r>
            <a:endParaRPr>
              <a:highlight>
                <a:srgbClr val="FFFFFF"/>
              </a:highlight>
            </a:endParaRPr>
          </a:p>
          <a:p>
            <a:pPr indent="0" lvl="0" marL="0" rtl="0" algn="l">
              <a:lnSpc>
                <a:spcPct val="115000"/>
              </a:lnSpc>
              <a:spcBef>
                <a:spcPts val="0"/>
              </a:spcBef>
              <a:spcAft>
                <a:spcPts val="0"/>
              </a:spcAft>
              <a:buNone/>
            </a:pPr>
            <a:r>
              <a:rPr lang="en">
                <a:highlight>
                  <a:srgbClr val="FFFFFF"/>
                </a:highlight>
              </a:rPr>
              <a:t>I primarily use Trello to track digitization projects and milestones in a main dashboard containing all of my projects. I link important documents to each card, and can assign tasks and set due dates for phases. Trello allows for all project stakeholders to communicate on the card, and for my team to communicate with each other. Communication between my team and stakeholders is incredibly important for projects with a finite annual timeline. We share information about what we need from each other and any delays that may impact the set project timeline. This is also useful for people who are involved in multiple projects, such as our Preservation and Metadata units, because they can see all the projects and upcoming work at a glance. All Trello board members can customize how they receive communication and don’t need to log into Trello to receive them or communicate with me--the tool sends updates via email, meeting stakeholders where they usually want to receive their communication. Communicating via Trello also creates project history which we use for setting deadlines, invoicing, and more.</a:t>
            </a:r>
            <a:endParaRPr>
              <a:highlight>
                <a:srgbClr val="FFFFFF"/>
              </a:highlight>
            </a:endParaRPr>
          </a:p>
          <a:p>
            <a:pPr indent="0" lvl="0" marL="0" rtl="0" algn="l">
              <a:lnSpc>
                <a:spcPct val="115000"/>
              </a:lnSpc>
              <a:spcBef>
                <a:spcPts val="0"/>
              </a:spcBef>
              <a:spcAft>
                <a:spcPts val="0"/>
              </a:spcAft>
              <a:buNone/>
            </a:pPr>
            <a:r>
              <a:t/>
            </a:r>
            <a:endParaRPr>
              <a:highlight>
                <a:srgbClr val="FFFFFF"/>
              </a:highlight>
            </a:endParaRPr>
          </a:p>
          <a:p>
            <a:pPr indent="0" lvl="0" marL="0" rtl="0" algn="l">
              <a:lnSpc>
                <a:spcPct val="115000"/>
              </a:lnSpc>
              <a:spcBef>
                <a:spcPts val="0"/>
              </a:spcBef>
              <a:spcAft>
                <a:spcPts val="0"/>
              </a:spcAft>
              <a:buNone/>
            </a:pPr>
            <a:r>
              <a:rPr lang="en">
                <a:highlight>
                  <a:srgbClr val="FFFFFF"/>
                </a:highlight>
              </a:rPr>
              <a:t>For in-house digitization projects, I use a combination of Trello and Google Apps to track current and upcoming projects for my staff. I’ve divided my staff into functional teams to meet on-demand requests for materials, perform quality control on files and metadata, and digitize projects. All assistants are assigned prioritized tasks per two-week sprints; they switch functional teams each two-week sprint so no one is fatigued by repetitive work and all students are cross-trained. We use these tools to communicate within our team more effectively, particularly because there is sometimes no overlap between students who are working on the same project.</a:t>
            </a:r>
            <a:endParaRPr>
              <a:highlight>
                <a:srgbClr val="FFFFFF"/>
              </a:highligh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c305c7ad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c305c7ad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screenshots show what we document and how we communicate on a single project card and a projects dashboard divided by milestones.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c305c7adf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c305c7adf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screenshot demonstrates the functional teams of the Hornbake Digitization Center, as well as how I track current and upcoming tasks and priorities for assistants.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c268e97b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c268e97b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tools work for me because I can communicate with everyone and get them </a:t>
            </a:r>
            <a:r>
              <a:rPr lang="en">
                <a:highlight>
                  <a:srgbClr val="FFFFFF"/>
                </a:highlight>
              </a:rPr>
              <a:t>the same information, at the same time, saving me time. People receive information where they’re used to receiving it (email) without having to worry about logging into another application, which means they actually use the tool I’ve set up. This system is also useful for project continuity with departures, particularly with a workforce that relies heavily on student labor. My direct reports and project collaborators know at a glance where DCMR is with projects and what they should be working on and when, which is useful when I’m on leave or in meetings. These tools assist me with my personal time management and afford me extra time instead of communicating the same thing multiple times to different stakeholders on a project.</a:t>
            </a:r>
            <a:endParaRPr>
              <a:highlight>
                <a:srgbClr val="FFFFFF"/>
              </a:highligh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add2fe6f5_0_6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add2fe6f5_0_6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c2f8b59d2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c2f8b59d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add2fe6f5_0_6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add2fe6f5_0_6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3.png"/><Relationship Id="rId7"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500">
                <a:solidFill>
                  <a:schemeClr val="accent5"/>
                </a:solidFill>
              </a:rPr>
              <a:t>Implementing Project Management </a:t>
            </a:r>
            <a:endParaRPr sz="4500">
              <a:solidFill>
                <a:schemeClr val="accent5"/>
              </a:solidFill>
            </a:endParaRPr>
          </a:p>
          <a:p>
            <a:pPr indent="0" lvl="0" marL="0" rtl="0" algn="ctr">
              <a:spcBef>
                <a:spcPts val="0"/>
              </a:spcBef>
              <a:spcAft>
                <a:spcPts val="0"/>
              </a:spcAft>
              <a:buClr>
                <a:srgbClr val="000000"/>
              </a:buClr>
              <a:buSzPts val="1100"/>
              <a:buFont typeface="Arial"/>
              <a:buNone/>
            </a:pPr>
            <a:r>
              <a:rPr lang="en" sz="4500">
                <a:solidFill>
                  <a:schemeClr val="accent5"/>
                </a:solidFill>
              </a:rPr>
              <a:t>Tools and Strategies</a:t>
            </a:r>
            <a:endParaRPr sz="4500">
              <a:solidFill>
                <a:schemeClr val="accent5"/>
              </a:solidFill>
            </a:endParaRPr>
          </a:p>
        </p:txBody>
      </p:sp>
      <p:sp>
        <p:nvSpPr>
          <p:cNvPr id="60" name="Google Shape;60;p13"/>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Roboto"/>
                <a:ea typeface="Roboto"/>
                <a:cs typeface="Roboto"/>
                <a:sym typeface="Roboto"/>
              </a:rPr>
              <a:t>Robin Pike, Kelsey Corlett Rivera, Rachel Gammons, </a:t>
            </a:r>
            <a:endParaRPr>
              <a:latin typeface="Roboto"/>
              <a:ea typeface="Roboto"/>
              <a:cs typeface="Roboto"/>
              <a:sym typeface="Roboto"/>
            </a:endParaRPr>
          </a:p>
          <a:p>
            <a:pPr indent="0" lvl="0" marL="0" rtl="0" algn="ctr">
              <a:spcBef>
                <a:spcPts val="0"/>
              </a:spcBef>
              <a:spcAft>
                <a:spcPts val="0"/>
              </a:spcAft>
              <a:buNone/>
            </a:pPr>
            <a:r>
              <a:rPr lang="en">
                <a:latin typeface="Roboto"/>
                <a:ea typeface="Roboto"/>
                <a:cs typeface="Roboto"/>
                <a:sym typeface="Roboto"/>
              </a:rPr>
              <a:t>and Hilary Thompson</a:t>
            </a:r>
            <a:endParaRPr>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Kelsey</a:t>
            </a:r>
            <a:r>
              <a:rPr lang="en"/>
              <a:t>: Don’t Overdo It</a:t>
            </a:r>
            <a:endParaRPr/>
          </a:p>
        </p:txBody>
      </p:sp>
      <p:grpSp>
        <p:nvGrpSpPr>
          <p:cNvPr id="154" name="Google Shape;154;p22"/>
          <p:cNvGrpSpPr/>
          <p:nvPr/>
        </p:nvGrpSpPr>
        <p:grpSpPr>
          <a:xfrm>
            <a:off x="311684" y="1152475"/>
            <a:ext cx="4255668" cy="3711155"/>
            <a:chOff x="1118224" y="283725"/>
            <a:chExt cx="2090826" cy="4076400"/>
          </a:xfrm>
        </p:grpSpPr>
        <p:sp>
          <p:nvSpPr>
            <p:cNvPr id="155" name="Google Shape;155;p22"/>
            <p:cNvSpPr/>
            <p:nvPr/>
          </p:nvSpPr>
          <p:spPr>
            <a:xfrm>
              <a:off x="1178650" y="283725"/>
              <a:ext cx="2030400" cy="4076400"/>
            </a:xfrm>
            <a:prstGeom prst="rect">
              <a:avLst/>
            </a:prstGeom>
            <a:solidFill>
              <a:srgbClr val="1B78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2"/>
            <p:cNvSpPr/>
            <p:nvPr/>
          </p:nvSpPr>
          <p:spPr>
            <a:xfrm>
              <a:off x="1118224" y="341749"/>
              <a:ext cx="2048100" cy="2490600"/>
            </a:xfrm>
            <a:prstGeom prst="rect">
              <a:avLst/>
            </a:prstGeom>
            <a:solidFill>
              <a:srgbClr val="FFFFFF"/>
            </a:solidFill>
            <a:ln cap="flat" cmpd="sng" w="19050">
              <a:solidFill>
                <a:srgbClr val="1D7E7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22"/>
            <p:cNvSpPr/>
            <p:nvPr/>
          </p:nvSpPr>
          <p:spPr>
            <a:xfrm>
              <a:off x="1233923" y="1225061"/>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IRRoC Development Project</a:t>
              </a:r>
              <a:endParaRPr sz="1800">
                <a:solidFill>
                  <a:srgbClr val="1D7E74"/>
                </a:solidFill>
                <a:latin typeface="Roboto Medium"/>
                <a:ea typeface="Roboto Medium"/>
                <a:cs typeface="Roboto Medium"/>
                <a:sym typeface="Roboto Medium"/>
              </a:endParaRPr>
            </a:p>
          </p:txBody>
        </p:sp>
        <p:sp>
          <p:nvSpPr>
            <p:cNvPr id="158" name="Google Shape;158;p22"/>
            <p:cNvSpPr/>
            <p:nvPr/>
          </p:nvSpPr>
          <p:spPr>
            <a:xfrm>
              <a:off x="1233923" y="1846625"/>
              <a:ext cx="1815000" cy="82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rPr lang="en" sz="1200">
                  <a:solidFill>
                    <a:srgbClr val="1D7E74"/>
                  </a:solidFill>
                  <a:latin typeface="Roboto"/>
                  <a:ea typeface="Roboto"/>
                  <a:cs typeface="Roboto"/>
                  <a:sym typeface="Roboto"/>
                </a:rPr>
                <a:t>Complex, Time Sensitive, Cross-Campus</a:t>
              </a:r>
              <a:endParaRPr sz="1200">
                <a:solidFill>
                  <a:srgbClr val="1D7E74"/>
                </a:solidFill>
                <a:latin typeface="Roboto"/>
                <a:ea typeface="Roboto"/>
                <a:cs typeface="Roboto"/>
                <a:sym typeface="Roboto"/>
              </a:endParaRPr>
            </a:p>
          </p:txBody>
        </p:sp>
        <p:sp>
          <p:nvSpPr>
            <p:cNvPr id="159" name="Google Shape;159;p22"/>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1D7E74"/>
                  </a:solidFill>
                  <a:latin typeface="Roboto"/>
                  <a:ea typeface="Roboto"/>
                  <a:cs typeface="Roboto"/>
                  <a:sym typeface="Roboto"/>
                </a:rPr>
                <a:t>Basecamp</a:t>
              </a:r>
              <a:endParaRPr sz="3600">
                <a:solidFill>
                  <a:srgbClr val="1D7E74"/>
                </a:solidFill>
                <a:latin typeface="Roboto Thin"/>
                <a:ea typeface="Roboto Thin"/>
                <a:cs typeface="Roboto Thin"/>
                <a:sym typeface="Roboto Thin"/>
              </a:endParaRPr>
            </a:p>
          </p:txBody>
        </p:sp>
        <p:sp>
          <p:nvSpPr>
            <p:cNvPr id="160" name="Google Shape;160;p22"/>
            <p:cNvSpPr/>
            <p:nvPr/>
          </p:nvSpPr>
          <p:spPr>
            <a:xfrm rot="5400000">
              <a:off x="1938871" y="278539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22"/>
            <p:cNvSpPr/>
            <p:nvPr/>
          </p:nvSpPr>
          <p:spPr>
            <a:xfrm>
              <a:off x="1118308" y="3172455"/>
              <a:ext cx="2030400" cy="1085400"/>
            </a:xfrm>
            <a:prstGeom prst="rect">
              <a:avLst/>
            </a:prstGeom>
            <a:noFill/>
            <a:ln>
              <a:noFill/>
            </a:ln>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Easily include non-Libraries staff in project</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Organize and assign tasks to individuals and set deadlines</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Discussions are essentially archived email conversations</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Includes a calendar for deadlines and meetings (agendas and minutes can be handled within Basecamp)</a:t>
              </a:r>
              <a:endParaRPr sz="1000">
                <a:solidFill>
                  <a:srgbClr val="FFFFFF"/>
                </a:solidFill>
                <a:latin typeface="Roboto"/>
                <a:ea typeface="Roboto"/>
                <a:cs typeface="Roboto"/>
                <a:sym typeface="Roboto"/>
              </a:endParaRPr>
            </a:p>
          </p:txBody>
        </p:sp>
      </p:grpSp>
      <p:grpSp>
        <p:nvGrpSpPr>
          <p:cNvPr id="162" name="Google Shape;162;p22"/>
          <p:cNvGrpSpPr/>
          <p:nvPr/>
        </p:nvGrpSpPr>
        <p:grpSpPr>
          <a:xfrm>
            <a:off x="4643834" y="1152475"/>
            <a:ext cx="4255668" cy="3711155"/>
            <a:chOff x="1118224" y="283725"/>
            <a:chExt cx="2090826" cy="4076400"/>
          </a:xfrm>
        </p:grpSpPr>
        <p:sp>
          <p:nvSpPr>
            <p:cNvPr id="163" name="Google Shape;163;p22"/>
            <p:cNvSpPr/>
            <p:nvPr/>
          </p:nvSpPr>
          <p:spPr>
            <a:xfrm>
              <a:off x="1178650" y="283725"/>
              <a:ext cx="2030400" cy="4076400"/>
            </a:xfrm>
            <a:prstGeom prst="rect">
              <a:avLst/>
            </a:prstGeom>
            <a:solidFill>
              <a:srgbClr val="1B78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2"/>
            <p:cNvSpPr/>
            <p:nvPr/>
          </p:nvSpPr>
          <p:spPr>
            <a:xfrm>
              <a:off x="1118224" y="341749"/>
              <a:ext cx="2048100" cy="2490600"/>
            </a:xfrm>
            <a:prstGeom prst="rect">
              <a:avLst/>
            </a:prstGeom>
            <a:solidFill>
              <a:srgbClr val="FFFFFF"/>
            </a:solidFill>
            <a:ln cap="flat" cmpd="sng" w="19050">
              <a:solidFill>
                <a:srgbClr val="1D7E7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2"/>
            <p:cNvSpPr/>
            <p:nvPr/>
          </p:nvSpPr>
          <p:spPr>
            <a:xfrm>
              <a:off x="1233923" y="1225061"/>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Small projects - i.e. RC webpage update</a:t>
              </a:r>
              <a:endParaRPr sz="1800">
                <a:solidFill>
                  <a:srgbClr val="1D7E74"/>
                </a:solidFill>
                <a:latin typeface="Roboto Medium"/>
                <a:ea typeface="Roboto Medium"/>
                <a:cs typeface="Roboto Medium"/>
                <a:sym typeface="Roboto Medium"/>
              </a:endParaRPr>
            </a:p>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Keeping my life on track</a:t>
              </a:r>
              <a:endParaRPr sz="1800">
                <a:solidFill>
                  <a:srgbClr val="1D7E74"/>
                </a:solidFill>
                <a:latin typeface="Roboto Medium"/>
                <a:ea typeface="Roboto Medium"/>
                <a:cs typeface="Roboto Medium"/>
                <a:sym typeface="Roboto Medium"/>
              </a:endParaRPr>
            </a:p>
          </p:txBody>
        </p:sp>
        <p:sp>
          <p:nvSpPr>
            <p:cNvPr id="166" name="Google Shape;166;p22"/>
            <p:cNvSpPr/>
            <p:nvPr/>
          </p:nvSpPr>
          <p:spPr>
            <a:xfrm>
              <a:off x="1233923" y="1846625"/>
              <a:ext cx="1815000" cy="82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rPr lang="en" sz="1200">
                  <a:solidFill>
                    <a:srgbClr val="1D7E74"/>
                  </a:solidFill>
                  <a:latin typeface="Roboto"/>
                  <a:ea typeface="Roboto"/>
                  <a:cs typeface="Roboto"/>
                  <a:sym typeface="Roboto"/>
                </a:rPr>
                <a:t>Ongoing discussions, Internal/External</a:t>
              </a:r>
              <a:endParaRPr sz="1200">
                <a:solidFill>
                  <a:srgbClr val="1D7E74"/>
                </a:solidFill>
                <a:latin typeface="Roboto"/>
                <a:ea typeface="Roboto"/>
                <a:cs typeface="Roboto"/>
                <a:sym typeface="Roboto"/>
              </a:endParaRPr>
            </a:p>
          </p:txBody>
        </p:sp>
        <p:sp>
          <p:nvSpPr>
            <p:cNvPr id="167" name="Google Shape;167;p22"/>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1D7E74"/>
                  </a:solidFill>
                  <a:latin typeface="Roboto"/>
                  <a:ea typeface="Roboto"/>
                  <a:cs typeface="Roboto"/>
                  <a:sym typeface="Roboto"/>
                </a:rPr>
                <a:t>Google Keep</a:t>
              </a:r>
              <a:endParaRPr sz="3600">
                <a:solidFill>
                  <a:srgbClr val="1D7E74"/>
                </a:solidFill>
                <a:latin typeface="Roboto Thin"/>
                <a:ea typeface="Roboto Thin"/>
                <a:cs typeface="Roboto Thin"/>
                <a:sym typeface="Roboto Thin"/>
              </a:endParaRPr>
            </a:p>
          </p:txBody>
        </p:sp>
        <p:sp>
          <p:nvSpPr>
            <p:cNvPr id="168" name="Google Shape;168;p22"/>
            <p:cNvSpPr/>
            <p:nvPr/>
          </p:nvSpPr>
          <p:spPr>
            <a:xfrm rot="5400000">
              <a:off x="1938871" y="278539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22"/>
            <p:cNvSpPr/>
            <p:nvPr/>
          </p:nvSpPr>
          <p:spPr>
            <a:xfrm>
              <a:off x="1118308" y="3172455"/>
              <a:ext cx="2030400" cy="1085400"/>
            </a:xfrm>
            <a:prstGeom prst="rect">
              <a:avLst/>
            </a:prstGeom>
            <a:noFill/>
            <a:ln>
              <a:noFill/>
            </a:ln>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Easily share meeting notes with anyone</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Syncs with phone</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Facilitates reflection and preparation</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Can color-code and add images</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Built-In Checkboxes</a:t>
              </a:r>
              <a:endParaRPr sz="1000">
                <a:solidFill>
                  <a:srgbClr val="FFFFFF"/>
                </a:solidFill>
                <a:latin typeface="Roboto"/>
                <a:ea typeface="Roboto"/>
                <a:cs typeface="Roboto"/>
                <a:sym typeface="Roboto"/>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Kelsey</a:t>
            </a:r>
            <a:r>
              <a:rPr lang="en"/>
              <a:t>: Don’t Overdo It</a:t>
            </a:r>
            <a:endParaRPr/>
          </a:p>
        </p:txBody>
      </p:sp>
      <p:pic>
        <p:nvPicPr>
          <p:cNvPr id="175" name="Google Shape;175;p23"/>
          <p:cNvPicPr preferRelativeResize="0"/>
          <p:nvPr/>
        </p:nvPicPr>
        <p:blipFill>
          <a:blip r:embed="rId3">
            <a:alphaModFix/>
          </a:blip>
          <a:stretch>
            <a:fillRect/>
          </a:stretch>
        </p:blipFill>
        <p:spPr>
          <a:xfrm>
            <a:off x="4235875" y="445025"/>
            <a:ext cx="4596425" cy="1072186"/>
          </a:xfrm>
          <a:prstGeom prst="rect">
            <a:avLst/>
          </a:prstGeom>
          <a:noFill/>
          <a:ln>
            <a:noFill/>
          </a:ln>
        </p:spPr>
      </p:pic>
      <p:pic>
        <p:nvPicPr>
          <p:cNvPr id="176" name="Google Shape;176;p23"/>
          <p:cNvPicPr preferRelativeResize="0"/>
          <p:nvPr/>
        </p:nvPicPr>
        <p:blipFill>
          <a:blip r:embed="rId4">
            <a:alphaModFix/>
          </a:blip>
          <a:stretch>
            <a:fillRect/>
          </a:stretch>
        </p:blipFill>
        <p:spPr>
          <a:xfrm>
            <a:off x="4235875" y="1531250"/>
            <a:ext cx="4596425" cy="3477300"/>
          </a:xfrm>
          <a:prstGeom prst="rect">
            <a:avLst/>
          </a:prstGeom>
          <a:noFill/>
          <a:ln>
            <a:noFill/>
          </a:ln>
        </p:spPr>
      </p:pic>
      <p:pic>
        <p:nvPicPr>
          <p:cNvPr id="177" name="Google Shape;177;p23"/>
          <p:cNvPicPr preferRelativeResize="0"/>
          <p:nvPr/>
        </p:nvPicPr>
        <p:blipFill>
          <a:blip r:embed="rId5">
            <a:alphaModFix/>
          </a:blip>
          <a:stretch>
            <a:fillRect/>
          </a:stretch>
        </p:blipFill>
        <p:spPr>
          <a:xfrm>
            <a:off x="311700" y="1144838"/>
            <a:ext cx="3530125" cy="360497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Kelsey</a:t>
            </a:r>
            <a:r>
              <a:rPr lang="en"/>
              <a:t>: What Matters to Me</a:t>
            </a:r>
            <a:endParaRPr/>
          </a:p>
        </p:txBody>
      </p:sp>
      <p:sp>
        <p:nvSpPr>
          <p:cNvPr id="183" name="Google Shape;183;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Customized notifications</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Synced to phone/calendar</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Fits into my workflow</a:t>
            </a:r>
            <a:endParaRPr sz="2400">
              <a:latin typeface="Roboto"/>
              <a:ea typeface="Roboto"/>
              <a:cs typeface="Roboto"/>
              <a:sym typeface="Roboto"/>
            </a:endParaRPr>
          </a:p>
        </p:txBody>
      </p:sp>
      <p:pic>
        <p:nvPicPr>
          <p:cNvPr id="184" name="Google Shape;184;p24"/>
          <p:cNvPicPr preferRelativeResize="0"/>
          <p:nvPr/>
        </p:nvPicPr>
        <p:blipFill>
          <a:blip r:embed="rId3">
            <a:alphaModFix/>
          </a:blip>
          <a:stretch>
            <a:fillRect/>
          </a:stretch>
        </p:blipFill>
        <p:spPr>
          <a:xfrm>
            <a:off x="4141975" y="2571750"/>
            <a:ext cx="4690325" cy="22561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Rachel: Self-Accountability &amp; Sustainability </a:t>
            </a:r>
            <a:endParaRPr/>
          </a:p>
        </p:txBody>
      </p:sp>
      <p:grpSp>
        <p:nvGrpSpPr>
          <p:cNvPr id="190" name="Google Shape;190;p25"/>
          <p:cNvGrpSpPr/>
          <p:nvPr/>
        </p:nvGrpSpPr>
        <p:grpSpPr>
          <a:xfrm>
            <a:off x="311675" y="1152475"/>
            <a:ext cx="4255677" cy="3770327"/>
            <a:chOff x="1118219" y="283725"/>
            <a:chExt cx="2090831" cy="4141396"/>
          </a:xfrm>
        </p:grpSpPr>
        <p:sp>
          <p:nvSpPr>
            <p:cNvPr id="191" name="Google Shape;191;p25"/>
            <p:cNvSpPr/>
            <p:nvPr/>
          </p:nvSpPr>
          <p:spPr>
            <a:xfrm>
              <a:off x="1178650" y="283725"/>
              <a:ext cx="2030400" cy="4076400"/>
            </a:xfrm>
            <a:prstGeom prst="rect">
              <a:avLst/>
            </a:prstGeom>
            <a:solidFill>
              <a:srgbClr val="1B78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25"/>
            <p:cNvSpPr/>
            <p:nvPr/>
          </p:nvSpPr>
          <p:spPr>
            <a:xfrm>
              <a:off x="1118219" y="341749"/>
              <a:ext cx="2048100" cy="1944600"/>
            </a:xfrm>
            <a:prstGeom prst="rect">
              <a:avLst/>
            </a:prstGeom>
            <a:solidFill>
              <a:srgbClr val="FFFFFF"/>
            </a:solidFill>
            <a:ln cap="flat" cmpd="sng" w="19050">
              <a:solidFill>
                <a:srgbClr val="1D7E7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5"/>
            <p:cNvSpPr/>
            <p:nvPr/>
          </p:nvSpPr>
          <p:spPr>
            <a:xfrm>
              <a:off x="1178649" y="1225069"/>
              <a:ext cx="19263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Individual</a:t>
              </a:r>
              <a:r>
                <a:rPr lang="en" sz="1800">
                  <a:solidFill>
                    <a:srgbClr val="1D7E74"/>
                  </a:solidFill>
                  <a:latin typeface="Roboto Medium"/>
                  <a:ea typeface="Roboto Medium"/>
                  <a:cs typeface="Roboto Medium"/>
                  <a:sym typeface="Roboto Medium"/>
                </a:rPr>
                <a:t> scaffolded goals: </a:t>
              </a:r>
              <a:endParaRPr sz="1800">
                <a:solidFill>
                  <a:srgbClr val="1D7E74"/>
                </a:solidFill>
                <a:latin typeface="Roboto Medium"/>
                <a:ea typeface="Roboto Medium"/>
                <a:cs typeface="Roboto Medium"/>
                <a:sym typeface="Roboto Medium"/>
              </a:endParaRPr>
            </a:p>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(1) annual, (2) quarterly, (3) monthly, (4) weekly</a:t>
              </a:r>
              <a:endParaRPr sz="1800">
                <a:solidFill>
                  <a:srgbClr val="1D7E74"/>
                </a:solidFill>
                <a:latin typeface="Roboto Medium"/>
                <a:ea typeface="Roboto Medium"/>
                <a:cs typeface="Roboto Medium"/>
                <a:sym typeface="Roboto Medium"/>
              </a:endParaRPr>
            </a:p>
          </p:txBody>
        </p:sp>
        <p:sp>
          <p:nvSpPr>
            <p:cNvPr id="194" name="Google Shape;194;p25"/>
            <p:cNvSpPr/>
            <p:nvPr/>
          </p:nvSpPr>
          <p:spPr>
            <a:xfrm>
              <a:off x="1233923" y="1846625"/>
              <a:ext cx="1815000" cy="82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rPr lang="en" sz="1200">
                  <a:solidFill>
                    <a:srgbClr val="1D7E74"/>
                  </a:solidFill>
                  <a:latin typeface="Roboto"/>
                  <a:ea typeface="Roboto"/>
                  <a:cs typeface="Roboto"/>
                  <a:sym typeface="Roboto"/>
                </a:rPr>
                <a:t>Complex, Time Sensitive, Cross-Campus</a:t>
              </a:r>
              <a:endParaRPr sz="1200">
                <a:solidFill>
                  <a:srgbClr val="1D7E74"/>
                </a:solidFill>
                <a:latin typeface="Roboto"/>
                <a:ea typeface="Roboto"/>
                <a:cs typeface="Roboto"/>
                <a:sym typeface="Roboto"/>
              </a:endParaRPr>
            </a:p>
          </p:txBody>
        </p:sp>
        <p:sp>
          <p:nvSpPr>
            <p:cNvPr id="195" name="Google Shape;195;p25"/>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1D7E74"/>
                  </a:solidFill>
                  <a:latin typeface="Roboto"/>
                  <a:ea typeface="Roboto"/>
                  <a:cs typeface="Roboto"/>
                  <a:sym typeface="Roboto"/>
                </a:rPr>
                <a:t>Goal Setting</a:t>
              </a:r>
              <a:endParaRPr sz="3600">
                <a:solidFill>
                  <a:srgbClr val="1D7E74"/>
                </a:solidFill>
                <a:latin typeface="Roboto Thin"/>
                <a:ea typeface="Roboto Thin"/>
                <a:cs typeface="Roboto Thin"/>
                <a:sym typeface="Roboto Thin"/>
              </a:endParaRPr>
            </a:p>
          </p:txBody>
        </p:sp>
        <p:sp>
          <p:nvSpPr>
            <p:cNvPr id="196" name="Google Shape;196;p25"/>
            <p:cNvSpPr/>
            <p:nvPr/>
          </p:nvSpPr>
          <p:spPr>
            <a:xfrm rot="5400000">
              <a:off x="1946794" y="228988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25"/>
            <p:cNvSpPr/>
            <p:nvPr/>
          </p:nvSpPr>
          <p:spPr>
            <a:xfrm>
              <a:off x="1118305" y="2689921"/>
              <a:ext cx="2030400" cy="17352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rgbClr val="FFFFFF"/>
                </a:buClr>
                <a:buSzPts val="1400"/>
                <a:buFont typeface="Roboto"/>
                <a:buChar char="●"/>
              </a:pPr>
              <a:r>
                <a:rPr lang="en">
                  <a:solidFill>
                    <a:srgbClr val="FFFFFF"/>
                  </a:solidFill>
                  <a:latin typeface="Roboto"/>
                  <a:ea typeface="Roboto"/>
                  <a:cs typeface="Roboto"/>
                  <a:sym typeface="Roboto"/>
                </a:rPr>
                <a:t>Annual: big project-based goals </a:t>
              </a:r>
              <a:endParaRPr>
                <a:solidFill>
                  <a:srgbClr val="FFFFFF"/>
                </a:solidFill>
                <a:latin typeface="Roboto"/>
                <a:ea typeface="Roboto"/>
                <a:cs typeface="Roboto"/>
                <a:sym typeface="Roboto"/>
              </a:endParaRPr>
            </a:p>
            <a:p>
              <a:pPr indent="-317500" lvl="0" marL="457200" rtl="0" algn="l">
                <a:lnSpc>
                  <a:spcPct val="115000"/>
                </a:lnSpc>
                <a:spcBef>
                  <a:spcPts val="0"/>
                </a:spcBef>
                <a:spcAft>
                  <a:spcPts val="0"/>
                </a:spcAft>
                <a:buClr>
                  <a:srgbClr val="FFFFFF"/>
                </a:buClr>
                <a:buSzPts val="1400"/>
                <a:buFont typeface="Roboto"/>
                <a:buChar char="●"/>
              </a:pPr>
              <a:r>
                <a:rPr lang="en">
                  <a:solidFill>
                    <a:srgbClr val="FFFFFF"/>
                  </a:solidFill>
                  <a:latin typeface="Roboto"/>
                  <a:ea typeface="Roboto"/>
                  <a:cs typeface="Roboto"/>
                  <a:sym typeface="Roboto"/>
                </a:rPr>
                <a:t>Quarterly: specific phases or projects </a:t>
              </a:r>
              <a:endParaRPr>
                <a:solidFill>
                  <a:srgbClr val="FFFFFF"/>
                </a:solidFill>
                <a:latin typeface="Roboto"/>
                <a:ea typeface="Roboto"/>
                <a:cs typeface="Roboto"/>
                <a:sym typeface="Roboto"/>
              </a:endParaRPr>
            </a:p>
            <a:p>
              <a:pPr indent="-317500" lvl="0" marL="457200" rtl="0" algn="l">
                <a:lnSpc>
                  <a:spcPct val="115000"/>
                </a:lnSpc>
                <a:spcBef>
                  <a:spcPts val="0"/>
                </a:spcBef>
                <a:spcAft>
                  <a:spcPts val="0"/>
                </a:spcAft>
                <a:buClr>
                  <a:srgbClr val="FFFFFF"/>
                </a:buClr>
                <a:buSzPts val="1400"/>
                <a:buFont typeface="Roboto"/>
                <a:buChar char="●"/>
              </a:pPr>
              <a:r>
                <a:rPr lang="en">
                  <a:solidFill>
                    <a:srgbClr val="FFFFFF"/>
                  </a:solidFill>
                  <a:latin typeface="Roboto"/>
                  <a:ea typeface="Roboto"/>
                  <a:cs typeface="Roboto"/>
                  <a:sym typeface="Roboto"/>
                </a:rPr>
                <a:t>Monthly: 3 to 4 focus goals for projects</a:t>
              </a:r>
              <a:endParaRPr>
                <a:solidFill>
                  <a:srgbClr val="FFFFFF"/>
                </a:solidFill>
                <a:latin typeface="Roboto"/>
                <a:ea typeface="Roboto"/>
                <a:cs typeface="Roboto"/>
                <a:sym typeface="Roboto"/>
              </a:endParaRPr>
            </a:p>
            <a:p>
              <a:pPr indent="-317500" lvl="1" marL="914400" rtl="0" algn="l">
                <a:lnSpc>
                  <a:spcPct val="115000"/>
                </a:lnSpc>
                <a:spcBef>
                  <a:spcPts val="0"/>
                </a:spcBef>
                <a:spcAft>
                  <a:spcPts val="0"/>
                </a:spcAft>
                <a:buClr>
                  <a:srgbClr val="FFFFFF"/>
                </a:buClr>
                <a:buSzPts val="1400"/>
                <a:buFont typeface="Roboto"/>
                <a:buChar char="○"/>
              </a:pPr>
              <a:r>
                <a:rPr lang="en">
                  <a:solidFill>
                    <a:srgbClr val="FFFFFF"/>
                  </a:solidFill>
                  <a:latin typeface="Roboto"/>
                  <a:ea typeface="Roboto"/>
                  <a:cs typeface="Roboto"/>
                  <a:sym typeface="Roboto"/>
                </a:rPr>
                <a:t>Weekly action items </a:t>
              </a:r>
              <a:endParaRPr>
                <a:solidFill>
                  <a:srgbClr val="FFFFFF"/>
                </a:solidFill>
                <a:latin typeface="Roboto"/>
                <a:ea typeface="Roboto"/>
                <a:cs typeface="Roboto"/>
                <a:sym typeface="Roboto"/>
              </a:endParaRPr>
            </a:p>
          </p:txBody>
        </p:sp>
      </p:grpSp>
      <p:grpSp>
        <p:nvGrpSpPr>
          <p:cNvPr id="198" name="Google Shape;198;p25"/>
          <p:cNvGrpSpPr/>
          <p:nvPr/>
        </p:nvGrpSpPr>
        <p:grpSpPr>
          <a:xfrm>
            <a:off x="4643825" y="1152475"/>
            <a:ext cx="4255677" cy="3711155"/>
            <a:chOff x="1118219" y="283725"/>
            <a:chExt cx="2090831" cy="4076400"/>
          </a:xfrm>
        </p:grpSpPr>
        <p:sp>
          <p:nvSpPr>
            <p:cNvPr id="199" name="Google Shape;199;p25"/>
            <p:cNvSpPr/>
            <p:nvPr/>
          </p:nvSpPr>
          <p:spPr>
            <a:xfrm>
              <a:off x="1178650" y="283725"/>
              <a:ext cx="2030400" cy="4076400"/>
            </a:xfrm>
            <a:prstGeom prst="rect">
              <a:avLst/>
            </a:prstGeom>
            <a:solidFill>
              <a:srgbClr val="1B78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5"/>
            <p:cNvSpPr/>
            <p:nvPr/>
          </p:nvSpPr>
          <p:spPr>
            <a:xfrm>
              <a:off x="1118219" y="341749"/>
              <a:ext cx="2048100" cy="1952700"/>
            </a:xfrm>
            <a:prstGeom prst="rect">
              <a:avLst/>
            </a:prstGeom>
            <a:solidFill>
              <a:srgbClr val="FFFFFF"/>
            </a:solidFill>
            <a:ln cap="flat" cmpd="sng" w="19050">
              <a:solidFill>
                <a:srgbClr val="1D7E7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25"/>
            <p:cNvSpPr/>
            <p:nvPr/>
          </p:nvSpPr>
          <p:spPr>
            <a:xfrm>
              <a:off x="1233923" y="1225061"/>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Managing unit-wide workflow</a:t>
              </a:r>
              <a:endParaRPr sz="1800">
                <a:solidFill>
                  <a:srgbClr val="1D7E74"/>
                </a:solidFill>
                <a:latin typeface="Roboto Medium"/>
                <a:ea typeface="Roboto Medium"/>
                <a:cs typeface="Roboto Medium"/>
                <a:sym typeface="Roboto Medium"/>
              </a:endParaRPr>
            </a:p>
          </p:txBody>
        </p:sp>
        <p:sp>
          <p:nvSpPr>
            <p:cNvPr id="202" name="Google Shape;202;p25"/>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1D7E74"/>
                  </a:solidFill>
                  <a:latin typeface="Roboto"/>
                  <a:ea typeface="Roboto"/>
                  <a:cs typeface="Roboto"/>
                  <a:sym typeface="Roboto"/>
                </a:rPr>
                <a:t>Asana</a:t>
              </a:r>
              <a:endParaRPr sz="3600">
                <a:solidFill>
                  <a:srgbClr val="1D7E74"/>
                </a:solidFill>
                <a:latin typeface="Roboto Thin"/>
                <a:ea typeface="Roboto Thin"/>
                <a:cs typeface="Roboto Thin"/>
                <a:sym typeface="Roboto Thin"/>
              </a:endParaRPr>
            </a:p>
          </p:txBody>
        </p:sp>
        <p:sp>
          <p:nvSpPr>
            <p:cNvPr id="203" name="Google Shape;203;p25"/>
            <p:cNvSpPr/>
            <p:nvPr/>
          </p:nvSpPr>
          <p:spPr>
            <a:xfrm rot="5400000">
              <a:off x="1938871" y="2283194"/>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04" name="Google Shape;204;p25"/>
          <p:cNvSpPr/>
          <p:nvPr/>
        </p:nvSpPr>
        <p:spPr>
          <a:xfrm>
            <a:off x="4807650" y="3266876"/>
            <a:ext cx="4132800" cy="15798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15000"/>
              </a:lnSpc>
              <a:spcBef>
                <a:spcPts val="0"/>
              </a:spcBef>
              <a:spcAft>
                <a:spcPts val="0"/>
              </a:spcAft>
              <a:buClr>
                <a:srgbClr val="FFFFFF"/>
              </a:buClr>
              <a:buSzPts val="1400"/>
              <a:buFont typeface="Roboto"/>
              <a:buChar char="●"/>
            </a:pPr>
            <a:r>
              <a:rPr lang="en">
                <a:solidFill>
                  <a:srgbClr val="FFFFFF"/>
                </a:solidFill>
                <a:latin typeface="Roboto"/>
                <a:ea typeface="Roboto"/>
                <a:cs typeface="Roboto"/>
                <a:sym typeface="Roboto"/>
              </a:rPr>
              <a:t>Individual accounts + group workspace </a:t>
            </a:r>
            <a:endParaRPr>
              <a:solidFill>
                <a:srgbClr val="FFFFFF"/>
              </a:solidFill>
              <a:latin typeface="Roboto"/>
              <a:ea typeface="Roboto"/>
              <a:cs typeface="Roboto"/>
              <a:sym typeface="Roboto"/>
            </a:endParaRPr>
          </a:p>
          <a:p>
            <a:pPr indent="-317500" lvl="0" marL="457200" marR="0" rtl="0" algn="l">
              <a:lnSpc>
                <a:spcPct val="115000"/>
              </a:lnSpc>
              <a:spcBef>
                <a:spcPts val="0"/>
              </a:spcBef>
              <a:spcAft>
                <a:spcPts val="0"/>
              </a:spcAft>
              <a:buClr>
                <a:srgbClr val="FFFFFF"/>
              </a:buClr>
              <a:buSzPts val="1400"/>
              <a:buFont typeface="Roboto"/>
              <a:buChar char="●"/>
            </a:pPr>
            <a:r>
              <a:rPr lang="en">
                <a:solidFill>
                  <a:srgbClr val="FFFFFF"/>
                </a:solidFill>
                <a:latin typeface="Roboto"/>
                <a:ea typeface="Roboto"/>
                <a:cs typeface="Roboto"/>
                <a:sym typeface="Roboto"/>
              </a:rPr>
              <a:t>Assign tasks to individuals</a:t>
            </a:r>
            <a:endParaRPr>
              <a:solidFill>
                <a:srgbClr val="FFFFFF"/>
              </a:solidFill>
              <a:latin typeface="Roboto"/>
              <a:ea typeface="Roboto"/>
              <a:cs typeface="Roboto"/>
              <a:sym typeface="Roboto"/>
            </a:endParaRPr>
          </a:p>
          <a:p>
            <a:pPr indent="-317500" lvl="0" marL="457200" marR="0" rtl="0" algn="l">
              <a:lnSpc>
                <a:spcPct val="115000"/>
              </a:lnSpc>
              <a:spcBef>
                <a:spcPts val="0"/>
              </a:spcBef>
              <a:spcAft>
                <a:spcPts val="0"/>
              </a:spcAft>
              <a:buClr>
                <a:srgbClr val="FFFFFF"/>
              </a:buClr>
              <a:buSzPts val="1400"/>
              <a:buFont typeface="Roboto"/>
              <a:buChar char="●"/>
            </a:pPr>
            <a:r>
              <a:rPr lang="en">
                <a:solidFill>
                  <a:srgbClr val="FFFFFF"/>
                </a:solidFill>
                <a:latin typeface="Roboto"/>
                <a:ea typeface="Roboto"/>
                <a:cs typeface="Roboto"/>
                <a:sym typeface="Roboto"/>
              </a:rPr>
              <a:t>Attach multiple labels to a single task </a:t>
            </a:r>
            <a:endParaRPr>
              <a:solidFill>
                <a:srgbClr val="FFFFFF"/>
              </a:solidFill>
              <a:latin typeface="Roboto"/>
              <a:ea typeface="Roboto"/>
              <a:cs typeface="Roboto"/>
              <a:sym typeface="Roboto"/>
            </a:endParaRPr>
          </a:p>
          <a:p>
            <a:pPr indent="-317500" lvl="0" marL="457200" marR="0" rtl="0" algn="l">
              <a:lnSpc>
                <a:spcPct val="115000"/>
              </a:lnSpc>
              <a:spcBef>
                <a:spcPts val="0"/>
              </a:spcBef>
              <a:spcAft>
                <a:spcPts val="0"/>
              </a:spcAft>
              <a:buClr>
                <a:srgbClr val="FFFFFF"/>
              </a:buClr>
              <a:buSzPts val="1400"/>
              <a:buFont typeface="Roboto"/>
              <a:buChar char="●"/>
            </a:pPr>
            <a:r>
              <a:rPr lang="en">
                <a:solidFill>
                  <a:srgbClr val="FFFFFF"/>
                </a:solidFill>
                <a:latin typeface="Roboto"/>
                <a:ea typeface="Roboto"/>
                <a:cs typeface="Roboto"/>
                <a:sym typeface="Roboto"/>
              </a:rPr>
              <a:t>View completed items </a:t>
            </a:r>
            <a:endParaRPr>
              <a:solidFill>
                <a:srgbClr val="FFFFFF"/>
              </a:solidFill>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pic>
        <p:nvPicPr>
          <p:cNvPr id="209" name="Google Shape;209;p26"/>
          <p:cNvPicPr preferRelativeResize="0"/>
          <p:nvPr/>
        </p:nvPicPr>
        <p:blipFill rotWithShape="1">
          <a:blip r:embed="rId3">
            <a:alphaModFix/>
          </a:blip>
          <a:srcRect b="5159" l="0" r="0" t="0"/>
          <a:stretch/>
        </p:blipFill>
        <p:spPr>
          <a:xfrm>
            <a:off x="856800" y="132738"/>
            <a:ext cx="7430400" cy="48780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Rachel</a:t>
            </a:r>
            <a:r>
              <a:rPr lang="en"/>
              <a:t>: What Matters to Me</a:t>
            </a:r>
            <a:endParaRPr/>
          </a:p>
        </p:txBody>
      </p:sp>
      <p:sp>
        <p:nvSpPr>
          <p:cNvPr id="215" name="Google Shape;215;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Creating space to pursue passion projects  </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Ability to recycle tasks from semester to semester</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Customized for individual staff needs </a:t>
            </a:r>
            <a:endParaRPr sz="2400">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Questions? Ask us!</a:t>
            </a:r>
            <a:endParaRPr/>
          </a:p>
        </p:txBody>
      </p:sp>
      <p:sp>
        <p:nvSpPr>
          <p:cNvPr id="221" name="Google Shape;221;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many tools! What we’ve used:</a:t>
            </a:r>
            <a:endParaRPr/>
          </a:p>
        </p:txBody>
      </p:sp>
      <p:graphicFrame>
        <p:nvGraphicFramePr>
          <p:cNvPr id="66" name="Google Shape;66;p14"/>
          <p:cNvGraphicFramePr/>
          <p:nvPr/>
        </p:nvGraphicFramePr>
        <p:xfrm>
          <a:off x="385038" y="1173425"/>
          <a:ext cx="3000000" cy="3000000"/>
        </p:xfrm>
        <a:graphic>
          <a:graphicData uri="http://schemas.openxmlformats.org/drawingml/2006/table">
            <a:tbl>
              <a:tblPr>
                <a:noFill/>
                <a:tableStyleId>{37B795FE-9A6B-46D6-AAFB-4AA3A7227BC3}</a:tableStyleId>
              </a:tblPr>
              <a:tblGrid>
                <a:gridCol w="1136825"/>
                <a:gridCol w="1136825"/>
                <a:gridCol w="1300000"/>
                <a:gridCol w="1218400"/>
                <a:gridCol w="1463175"/>
                <a:gridCol w="973650"/>
                <a:gridCol w="1218400"/>
              </a:tblGrid>
              <a:tr h="683275">
                <a:tc>
                  <a:txBody>
                    <a:bodyPr/>
                    <a:lstStyle/>
                    <a:p>
                      <a:pPr indent="0" lvl="0" marL="0" rtl="0" algn="ctr">
                        <a:spcBef>
                          <a:spcPts val="0"/>
                        </a:spcBef>
                        <a:spcAft>
                          <a:spcPts val="0"/>
                        </a:spcAft>
                        <a:buNone/>
                      </a:pPr>
                      <a:r>
                        <a:rPr b="1" lang="en" sz="1800">
                          <a:solidFill>
                            <a:schemeClr val="accent5"/>
                          </a:solidFill>
                          <a:latin typeface="Roboto"/>
                          <a:ea typeface="Roboto"/>
                          <a:cs typeface="Roboto"/>
                          <a:sym typeface="Roboto"/>
                        </a:rPr>
                        <a:t>Goal Setting</a:t>
                      </a:r>
                      <a:endParaRPr b="1" sz="1800">
                        <a:solidFill>
                          <a:schemeClr val="accent5"/>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b="1" lang="en" sz="1800">
                          <a:solidFill>
                            <a:schemeClr val="accent5"/>
                          </a:solidFill>
                          <a:latin typeface="Roboto"/>
                          <a:ea typeface="Roboto"/>
                          <a:cs typeface="Roboto"/>
                          <a:sym typeface="Roboto"/>
                        </a:rPr>
                        <a:t>Asana</a:t>
                      </a:r>
                      <a:endParaRPr b="1" sz="1800">
                        <a:solidFill>
                          <a:schemeClr val="accent5"/>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b="1" lang="en" sz="1800">
                          <a:solidFill>
                            <a:schemeClr val="accent5"/>
                          </a:solidFill>
                          <a:latin typeface="Roboto"/>
                          <a:ea typeface="Roboto"/>
                          <a:cs typeface="Roboto"/>
                          <a:sym typeface="Roboto"/>
                        </a:rPr>
                        <a:t>Basecamp</a:t>
                      </a:r>
                      <a:endParaRPr b="1" sz="1800">
                        <a:solidFill>
                          <a:schemeClr val="accent5"/>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b="1" lang="en" sz="1800">
                          <a:solidFill>
                            <a:schemeClr val="accent5"/>
                          </a:solidFill>
                          <a:latin typeface="Roboto"/>
                          <a:ea typeface="Roboto"/>
                          <a:cs typeface="Roboto"/>
                          <a:sym typeface="Roboto"/>
                        </a:rPr>
                        <a:t>Google Keep</a:t>
                      </a:r>
                      <a:endParaRPr b="1" sz="1800">
                        <a:solidFill>
                          <a:schemeClr val="accent5"/>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b="1" lang="en" sz="1800">
                          <a:solidFill>
                            <a:schemeClr val="accent5"/>
                          </a:solidFill>
                          <a:latin typeface="Roboto"/>
                          <a:ea typeface="Roboto"/>
                          <a:cs typeface="Roboto"/>
                          <a:sym typeface="Roboto"/>
                        </a:rPr>
                        <a:t>Google Apps (Other)</a:t>
                      </a:r>
                      <a:endParaRPr b="1" sz="1800">
                        <a:solidFill>
                          <a:schemeClr val="accent5"/>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b="1" lang="en" sz="1800">
                          <a:solidFill>
                            <a:schemeClr val="accent5"/>
                          </a:solidFill>
                          <a:latin typeface="Roboto"/>
                          <a:ea typeface="Roboto"/>
                          <a:cs typeface="Roboto"/>
                          <a:sym typeface="Roboto"/>
                        </a:rPr>
                        <a:t>JIRA</a:t>
                      </a:r>
                      <a:endParaRPr b="1" sz="1800">
                        <a:solidFill>
                          <a:schemeClr val="accent5"/>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b="1" lang="en" sz="1800">
                          <a:solidFill>
                            <a:schemeClr val="accent5"/>
                          </a:solidFill>
                          <a:latin typeface="Roboto"/>
                          <a:ea typeface="Roboto"/>
                          <a:cs typeface="Roboto"/>
                          <a:sym typeface="Roboto"/>
                        </a:rPr>
                        <a:t>Trello</a:t>
                      </a:r>
                      <a:endParaRPr b="1" sz="1800">
                        <a:solidFill>
                          <a:schemeClr val="accent5"/>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683275">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Hilary</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Hilary</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Hilary</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683275">
                <a:tc>
                  <a:txBody>
                    <a:bodyPr/>
                    <a:lstStyle/>
                    <a:p>
                      <a:pPr indent="0" lvl="0" marL="0" rtl="0" algn="ctr">
                        <a:spcBef>
                          <a:spcPts val="0"/>
                        </a:spcBef>
                        <a:spcAft>
                          <a:spcPts val="0"/>
                        </a:spcAft>
                        <a:buNone/>
                      </a:pPr>
                      <a:r>
                        <a:t/>
                      </a:r>
                      <a:endParaRPr sz="20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Kelsey</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Kelsey</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683275">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Rachel</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Rachel</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Rachel</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683275">
                <a:tc>
                  <a:txBody>
                    <a:bodyPr/>
                    <a:lstStyle/>
                    <a:p>
                      <a:pPr indent="0" lvl="0" marL="0" rtl="0" algn="ctr">
                        <a:spcBef>
                          <a:spcPts val="0"/>
                        </a:spcBef>
                        <a:spcAft>
                          <a:spcPts val="0"/>
                        </a:spcAft>
                        <a:buNone/>
                      </a:pPr>
                      <a:r>
                        <a:t/>
                      </a:r>
                      <a:endParaRPr sz="20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Robin</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Robin</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Robin</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Roboto"/>
                          <a:ea typeface="Roboto"/>
                          <a:cs typeface="Roboto"/>
                          <a:sym typeface="Roboto"/>
                        </a:rPr>
                        <a:t>Robin</a:t>
                      </a:r>
                      <a:endParaRPr sz="1800">
                        <a:solidFill>
                          <a:schemeClr val="accent3"/>
                        </a:solidFill>
                        <a:latin typeface="Roboto"/>
                        <a:ea typeface="Roboto"/>
                        <a:cs typeface="Roboto"/>
                        <a:sym typeface="Roboto"/>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Robin: Projects Use Multiple Tools</a:t>
            </a:r>
            <a:endParaRPr/>
          </a:p>
        </p:txBody>
      </p:sp>
      <p:sp>
        <p:nvSpPr>
          <p:cNvPr id="72" name="Google Shape;72;p1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73" name="Google Shape;73;p1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grpSp>
        <p:nvGrpSpPr>
          <p:cNvPr id="74" name="Google Shape;74;p15"/>
          <p:cNvGrpSpPr/>
          <p:nvPr/>
        </p:nvGrpSpPr>
        <p:grpSpPr>
          <a:xfrm>
            <a:off x="311709" y="1152475"/>
            <a:ext cx="4255668" cy="3711155"/>
            <a:chOff x="1118224" y="283725"/>
            <a:chExt cx="2090826" cy="4076400"/>
          </a:xfrm>
        </p:grpSpPr>
        <p:sp>
          <p:nvSpPr>
            <p:cNvPr id="75" name="Google Shape;75;p15"/>
            <p:cNvSpPr/>
            <p:nvPr/>
          </p:nvSpPr>
          <p:spPr>
            <a:xfrm>
              <a:off x="1178650" y="283725"/>
              <a:ext cx="2030400" cy="4076400"/>
            </a:xfrm>
            <a:prstGeom prst="rect">
              <a:avLst/>
            </a:prstGeom>
            <a:solidFill>
              <a:srgbClr val="1B78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5"/>
            <p:cNvSpPr/>
            <p:nvPr/>
          </p:nvSpPr>
          <p:spPr>
            <a:xfrm>
              <a:off x="1118224" y="341749"/>
              <a:ext cx="2048100" cy="2490600"/>
            </a:xfrm>
            <a:prstGeom prst="rect">
              <a:avLst/>
            </a:prstGeom>
            <a:solidFill>
              <a:srgbClr val="FFFFFF"/>
            </a:solidFill>
            <a:ln cap="flat" cmpd="sng" w="19050">
              <a:solidFill>
                <a:srgbClr val="1D7E7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5"/>
            <p:cNvSpPr/>
            <p:nvPr/>
          </p:nvSpPr>
          <p:spPr>
            <a:xfrm>
              <a:off x="1233921" y="1225069"/>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Vendor Digitization Projects</a:t>
              </a:r>
              <a:endParaRPr sz="1800">
                <a:solidFill>
                  <a:srgbClr val="1D7E74"/>
                </a:solidFill>
                <a:latin typeface="Roboto Medium"/>
                <a:ea typeface="Roboto Medium"/>
                <a:cs typeface="Roboto Medium"/>
                <a:sym typeface="Roboto Medium"/>
              </a:endParaRPr>
            </a:p>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In-house Digitization Projects</a:t>
              </a:r>
              <a:endParaRPr sz="1800">
                <a:solidFill>
                  <a:srgbClr val="1D7E74"/>
                </a:solidFill>
                <a:latin typeface="Roboto Medium"/>
                <a:ea typeface="Roboto Medium"/>
                <a:cs typeface="Roboto Medium"/>
                <a:sym typeface="Roboto Medium"/>
              </a:endParaRPr>
            </a:p>
          </p:txBody>
        </p:sp>
        <p:sp>
          <p:nvSpPr>
            <p:cNvPr id="78" name="Google Shape;78;p15"/>
            <p:cNvSpPr/>
            <p:nvPr/>
          </p:nvSpPr>
          <p:spPr>
            <a:xfrm>
              <a:off x="1233921" y="1846637"/>
              <a:ext cx="1914900" cy="82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rPr lang="en" sz="1200">
                  <a:solidFill>
                    <a:srgbClr val="1D7E74"/>
                  </a:solidFill>
                  <a:latin typeface="Roboto"/>
                  <a:ea typeface="Roboto"/>
                  <a:cs typeface="Roboto"/>
                  <a:sym typeface="Roboto"/>
                </a:rPr>
                <a:t>Complex, Time Sensitive, Cross-Departmental/Divisional</a:t>
              </a:r>
              <a:endParaRPr sz="1200">
                <a:solidFill>
                  <a:srgbClr val="1D7E74"/>
                </a:solidFill>
                <a:latin typeface="Roboto"/>
                <a:ea typeface="Roboto"/>
                <a:cs typeface="Roboto"/>
                <a:sym typeface="Roboto"/>
              </a:endParaRPr>
            </a:p>
          </p:txBody>
        </p:sp>
        <p:sp>
          <p:nvSpPr>
            <p:cNvPr id="79" name="Google Shape;79;p15"/>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1D7E74"/>
                  </a:solidFill>
                  <a:latin typeface="Roboto"/>
                  <a:ea typeface="Roboto"/>
                  <a:cs typeface="Roboto"/>
                  <a:sym typeface="Roboto"/>
                </a:rPr>
                <a:t>Trello</a:t>
              </a:r>
              <a:endParaRPr sz="3600">
                <a:solidFill>
                  <a:srgbClr val="1D7E74"/>
                </a:solidFill>
                <a:latin typeface="Roboto Thin"/>
                <a:ea typeface="Roboto Thin"/>
                <a:cs typeface="Roboto Thin"/>
                <a:sym typeface="Roboto Thin"/>
              </a:endParaRPr>
            </a:p>
          </p:txBody>
        </p:sp>
        <p:sp>
          <p:nvSpPr>
            <p:cNvPr id="80" name="Google Shape;80;p15"/>
            <p:cNvSpPr/>
            <p:nvPr/>
          </p:nvSpPr>
          <p:spPr>
            <a:xfrm rot="5400000">
              <a:off x="1940676" y="2787117"/>
              <a:ext cx="3855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5"/>
            <p:cNvSpPr/>
            <p:nvPr/>
          </p:nvSpPr>
          <p:spPr>
            <a:xfrm>
              <a:off x="1118308" y="3172455"/>
              <a:ext cx="2030400" cy="1085400"/>
            </a:xfrm>
            <a:prstGeom prst="rect">
              <a:avLst/>
            </a:prstGeom>
            <a:noFill/>
            <a:ln>
              <a:noFill/>
            </a:ln>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Organize multiple projects by milestone</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Assign and set due dates</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Communicate between stakeholders and team</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People customize how to receive updates, don’t need to log in</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Project history</a:t>
              </a:r>
              <a:endParaRPr sz="1000">
                <a:solidFill>
                  <a:srgbClr val="FFFFFF"/>
                </a:solidFill>
                <a:latin typeface="Roboto"/>
                <a:ea typeface="Roboto"/>
                <a:cs typeface="Roboto"/>
                <a:sym typeface="Roboto"/>
              </a:endParaRPr>
            </a:p>
          </p:txBody>
        </p:sp>
      </p:grpSp>
      <p:grpSp>
        <p:nvGrpSpPr>
          <p:cNvPr id="82" name="Google Shape;82;p15"/>
          <p:cNvGrpSpPr/>
          <p:nvPr/>
        </p:nvGrpSpPr>
        <p:grpSpPr>
          <a:xfrm>
            <a:off x="4832409" y="1152475"/>
            <a:ext cx="4255668" cy="3711155"/>
            <a:chOff x="1118224" y="283725"/>
            <a:chExt cx="2090826" cy="4076400"/>
          </a:xfrm>
        </p:grpSpPr>
        <p:sp>
          <p:nvSpPr>
            <p:cNvPr id="83" name="Google Shape;83;p15"/>
            <p:cNvSpPr/>
            <p:nvPr/>
          </p:nvSpPr>
          <p:spPr>
            <a:xfrm>
              <a:off x="1178650" y="283725"/>
              <a:ext cx="2030400" cy="4076400"/>
            </a:xfrm>
            <a:prstGeom prst="rect">
              <a:avLst/>
            </a:prstGeom>
            <a:solidFill>
              <a:srgbClr val="1B78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5"/>
            <p:cNvSpPr/>
            <p:nvPr/>
          </p:nvSpPr>
          <p:spPr>
            <a:xfrm>
              <a:off x="1118224" y="341749"/>
              <a:ext cx="2048100" cy="2490600"/>
            </a:xfrm>
            <a:prstGeom prst="rect">
              <a:avLst/>
            </a:prstGeom>
            <a:solidFill>
              <a:srgbClr val="FFFFFF"/>
            </a:solidFill>
            <a:ln cap="flat" cmpd="sng" w="19050">
              <a:solidFill>
                <a:srgbClr val="1D7E7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5"/>
            <p:cNvSpPr/>
            <p:nvPr/>
          </p:nvSpPr>
          <p:spPr>
            <a:xfrm>
              <a:off x="1233923" y="1225061"/>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In-house Digitization Projects</a:t>
              </a:r>
              <a:endParaRPr sz="1800">
                <a:solidFill>
                  <a:srgbClr val="1D7E74"/>
                </a:solidFill>
                <a:latin typeface="Roboto Medium"/>
                <a:ea typeface="Roboto Medium"/>
                <a:cs typeface="Roboto Medium"/>
                <a:sym typeface="Roboto Medium"/>
              </a:endParaRPr>
            </a:p>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Personal Accountability</a:t>
              </a:r>
              <a:endParaRPr sz="1800">
                <a:solidFill>
                  <a:srgbClr val="1D7E74"/>
                </a:solidFill>
                <a:latin typeface="Roboto Medium"/>
                <a:ea typeface="Roboto Medium"/>
                <a:cs typeface="Roboto Medium"/>
                <a:sym typeface="Roboto Medium"/>
              </a:endParaRPr>
            </a:p>
          </p:txBody>
        </p:sp>
        <p:sp>
          <p:nvSpPr>
            <p:cNvPr id="86" name="Google Shape;86;p15"/>
            <p:cNvSpPr/>
            <p:nvPr/>
          </p:nvSpPr>
          <p:spPr>
            <a:xfrm>
              <a:off x="1233923" y="1846625"/>
              <a:ext cx="1815000" cy="82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rPr lang="en" sz="1200">
                  <a:solidFill>
                    <a:srgbClr val="1D7E74"/>
                  </a:solidFill>
                  <a:latin typeface="Roboto"/>
                  <a:ea typeface="Roboto"/>
                  <a:cs typeface="Roboto"/>
                  <a:sym typeface="Roboto"/>
                </a:rPr>
                <a:t>Time Sensitive, Cross-Departmental/Divisional, Personal</a:t>
              </a:r>
              <a:endParaRPr sz="1200">
                <a:solidFill>
                  <a:srgbClr val="1D7E74"/>
                </a:solidFill>
                <a:latin typeface="Roboto"/>
                <a:ea typeface="Roboto"/>
                <a:cs typeface="Roboto"/>
                <a:sym typeface="Roboto"/>
              </a:endParaRPr>
            </a:p>
          </p:txBody>
        </p:sp>
        <p:sp>
          <p:nvSpPr>
            <p:cNvPr id="87" name="Google Shape;87;p15"/>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1D7E74"/>
                  </a:solidFill>
                  <a:latin typeface="Roboto"/>
                  <a:ea typeface="Roboto"/>
                  <a:cs typeface="Roboto"/>
                  <a:sym typeface="Roboto"/>
                </a:rPr>
                <a:t>Google </a:t>
              </a:r>
              <a:r>
                <a:rPr b="1" lang="en" sz="3600">
                  <a:solidFill>
                    <a:srgbClr val="1D7E74"/>
                  </a:solidFill>
                  <a:latin typeface="Roboto"/>
                  <a:ea typeface="Roboto"/>
                  <a:cs typeface="Roboto"/>
                  <a:sym typeface="Roboto"/>
                </a:rPr>
                <a:t>Apps</a:t>
              </a:r>
              <a:endParaRPr sz="3600">
                <a:solidFill>
                  <a:srgbClr val="1D7E74"/>
                </a:solidFill>
                <a:latin typeface="Roboto Thin"/>
                <a:ea typeface="Roboto Thin"/>
                <a:cs typeface="Roboto Thin"/>
                <a:sym typeface="Roboto Thin"/>
              </a:endParaRPr>
            </a:p>
          </p:txBody>
        </p:sp>
        <p:sp>
          <p:nvSpPr>
            <p:cNvPr id="88" name="Google Shape;88;p15"/>
            <p:cNvSpPr/>
            <p:nvPr/>
          </p:nvSpPr>
          <p:spPr>
            <a:xfrm rot="5400000">
              <a:off x="1938871" y="278539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5"/>
            <p:cNvSpPr/>
            <p:nvPr/>
          </p:nvSpPr>
          <p:spPr>
            <a:xfrm>
              <a:off x="1118308" y="3172455"/>
              <a:ext cx="2030400" cy="1085400"/>
            </a:xfrm>
            <a:prstGeom prst="rect">
              <a:avLst/>
            </a:prstGeom>
            <a:noFill/>
            <a:ln>
              <a:noFill/>
            </a:ln>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Track current and upcoming projects and milestones</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Assign functional team per sprint</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chemeClr val="dk1"/>
                  </a:solidFill>
                  <a:latin typeface="Roboto"/>
                  <a:ea typeface="Roboto"/>
                  <a:cs typeface="Roboto"/>
                  <a:sym typeface="Roboto"/>
                </a:rPr>
                <a:t>Assign tasks per sprint</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Communicate within team</a:t>
              </a:r>
              <a:endParaRPr sz="1000">
                <a:solidFill>
                  <a:schemeClr val="dk1"/>
                </a:solidFill>
                <a:latin typeface="Roboto"/>
                <a:ea typeface="Roboto"/>
                <a:cs typeface="Roboto"/>
                <a:sym typeface="Roboto"/>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Robin: Projects Use Multiple Tools</a:t>
            </a:r>
            <a:endParaRPr/>
          </a:p>
        </p:txBody>
      </p:sp>
      <p:sp>
        <p:nvSpPr>
          <p:cNvPr id="95" name="Google Shape;95;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96" name="Google Shape;96;p16"/>
          <p:cNvPicPr preferRelativeResize="0"/>
          <p:nvPr/>
        </p:nvPicPr>
        <p:blipFill>
          <a:blip r:embed="rId3">
            <a:alphaModFix/>
          </a:blip>
          <a:stretch>
            <a:fillRect/>
          </a:stretch>
        </p:blipFill>
        <p:spPr>
          <a:xfrm>
            <a:off x="1923050" y="1017725"/>
            <a:ext cx="6909260" cy="3416400"/>
          </a:xfrm>
          <a:prstGeom prst="rect">
            <a:avLst/>
          </a:prstGeom>
          <a:noFill/>
          <a:ln>
            <a:noFill/>
          </a:ln>
        </p:spPr>
      </p:pic>
      <p:pic>
        <p:nvPicPr>
          <p:cNvPr id="97" name="Google Shape;97;p16"/>
          <p:cNvPicPr preferRelativeResize="0"/>
          <p:nvPr/>
        </p:nvPicPr>
        <p:blipFill>
          <a:blip r:embed="rId4">
            <a:alphaModFix/>
          </a:blip>
          <a:stretch>
            <a:fillRect/>
          </a:stretch>
        </p:blipFill>
        <p:spPr>
          <a:xfrm>
            <a:off x="161677" y="1596400"/>
            <a:ext cx="2896039" cy="34453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Robin: Projects Use Multiple Tools</a:t>
            </a:r>
            <a:endParaRPr/>
          </a:p>
        </p:txBody>
      </p:sp>
      <p:sp>
        <p:nvSpPr>
          <p:cNvPr id="103" name="Google Shape;103;p1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104" name="Google Shape;104;p1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05" name="Google Shape;105;p17"/>
          <p:cNvPicPr preferRelativeResize="0"/>
          <p:nvPr/>
        </p:nvPicPr>
        <p:blipFill>
          <a:blip r:embed="rId3">
            <a:alphaModFix/>
          </a:blip>
          <a:stretch>
            <a:fillRect/>
          </a:stretch>
        </p:blipFill>
        <p:spPr>
          <a:xfrm>
            <a:off x="981859" y="1152472"/>
            <a:ext cx="7180292" cy="3953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Robin: What Matters to Me</a:t>
            </a:r>
            <a:endParaRPr/>
          </a:p>
        </p:txBody>
      </p:sp>
      <p:sp>
        <p:nvSpPr>
          <p:cNvPr id="111" name="Google Shape;111;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Communication, transparency, project continuity</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Assigning tasks/projects</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Time management</a:t>
            </a:r>
            <a:endParaRPr sz="2400">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Hilary: One Tool Doesn’t Fit All</a:t>
            </a:r>
            <a:endParaRPr/>
          </a:p>
        </p:txBody>
      </p:sp>
      <p:grpSp>
        <p:nvGrpSpPr>
          <p:cNvPr id="117" name="Google Shape;117;p19"/>
          <p:cNvGrpSpPr/>
          <p:nvPr/>
        </p:nvGrpSpPr>
        <p:grpSpPr>
          <a:xfrm>
            <a:off x="311684" y="1152475"/>
            <a:ext cx="4255668" cy="3711155"/>
            <a:chOff x="1118224" y="283725"/>
            <a:chExt cx="2090826" cy="4076400"/>
          </a:xfrm>
        </p:grpSpPr>
        <p:sp>
          <p:nvSpPr>
            <p:cNvPr id="118" name="Google Shape;118;p19"/>
            <p:cNvSpPr/>
            <p:nvPr/>
          </p:nvSpPr>
          <p:spPr>
            <a:xfrm>
              <a:off x="1178650" y="283725"/>
              <a:ext cx="2030400" cy="4076400"/>
            </a:xfrm>
            <a:prstGeom prst="rect">
              <a:avLst/>
            </a:prstGeom>
            <a:solidFill>
              <a:srgbClr val="1B78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9"/>
            <p:cNvSpPr/>
            <p:nvPr/>
          </p:nvSpPr>
          <p:spPr>
            <a:xfrm>
              <a:off x="1118224" y="341749"/>
              <a:ext cx="2048100" cy="2490600"/>
            </a:xfrm>
            <a:prstGeom prst="rect">
              <a:avLst/>
            </a:prstGeom>
            <a:solidFill>
              <a:srgbClr val="FFFFFF"/>
            </a:solidFill>
            <a:ln cap="flat" cmpd="sng" w="19050">
              <a:solidFill>
                <a:srgbClr val="1D7E7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9"/>
            <p:cNvSpPr/>
            <p:nvPr/>
          </p:nvSpPr>
          <p:spPr>
            <a:xfrm>
              <a:off x="1233923" y="1225061"/>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Top Textbooks on Reserve</a:t>
              </a:r>
              <a:endParaRPr sz="1800">
                <a:solidFill>
                  <a:srgbClr val="1D7E74"/>
                </a:solidFill>
                <a:latin typeface="Roboto Medium"/>
                <a:ea typeface="Roboto Medium"/>
                <a:cs typeface="Roboto Medium"/>
                <a:sym typeface="Roboto Medium"/>
              </a:endParaRPr>
            </a:p>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NEVPC Committee Work</a:t>
              </a:r>
              <a:endParaRPr sz="1800">
                <a:solidFill>
                  <a:srgbClr val="1D7E74"/>
                </a:solidFill>
                <a:latin typeface="Roboto Medium"/>
                <a:ea typeface="Roboto Medium"/>
                <a:cs typeface="Roboto Medium"/>
                <a:sym typeface="Roboto Medium"/>
              </a:endParaRPr>
            </a:p>
          </p:txBody>
        </p:sp>
        <p:sp>
          <p:nvSpPr>
            <p:cNvPr id="121" name="Google Shape;121;p19"/>
            <p:cNvSpPr/>
            <p:nvPr/>
          </p:nvSpPr>
          <p:spPr>
            <a:xfrm>
              <a:off x="1233923" y="1846625"/>
              <a:ext cx="1815000" cy="82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rPr lang="en" sz="1200">
                  <a:solidFill>
                    <a:srgbClr val="1D7E74"/>
                  </a:solidFill>
                  <a:latin typeface="Roboto"/>
                  <a:ea typeface="Roboto"/>
                  <a:cs typeface="Roboto"/>
                  <a:sym typeface="Roboto"/>
                </a:rPr>
                <a:t>Complex, Time Sensitive, Cross-Departmental</a:t>
              </a:r>
              <a:endParaRPr sz="1200">
                <a:solidFill>
                  <a:srgbClr val="1D7E74"/>
                </a:solidFill>
                <a:latin typeface="Roboto"/>
                <a:ea typeface="Roboto"/>
                <a:cs typeface="Roboto"/>
                <a:sym typeface="Roboto"/>
              </a:endParaRPr>
            </a:p>
          </p:txBody>
        </p:sp>
        <p:sp>
          <p:nvSpPr>
            <p:cNvPr id="122" name="Google Shape;122;p19"/>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1D7E74"/>
                  </a:solidFill>
                  <a:latin typeface="Roboto"/>
                  <a:ea typeface="Roboto"/>
                  <a:cs typeface="Roboto"/>
                  <a:sym typeface="Roboto"/>
                </a:rPr>
                <a:t>Basecamp</a:t>
              </a:r>
              <a:endParaRPr sz="3600">
                <a:solidFill>
                  <a:srgbClr val="1D7E74"/>
                </a:solidFill>
                <a:latin typeface="Roboto Thin"/>
                <a:ea typeface="Roboto Thin"/>
                <a:cs typeface="Roboto Thin"/>
                <a:sym typeface="Roboto Thin"/>
              </a:endParaRPr>
            </a:p>
          </p:txBody>
        </p:sp>
        <p:sp>
          <p:nvSpPr>
            <p:cNvPr id="123" name="Google Shape;123;p19"/>
            <p:cNvSpPr/>
            <p:nvPr/>
          </p:nvSpPr>
          <p:spPr>
            <a:xfrm rot="5400000">
              <a:off x="1938871" y="278539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9"/>
            <p:cNvSpPr/>
            <p:nvPr/>
          </p:nvSpPr>
          <p:spPr>
            <a:xfrm>
              <a:off x="1118308" y="3172455"/>
              <a:ext cx="2030400" cy="1085400"/>
            </a:xfrm>
            <a:prstGeom prst="rect">
              <a:avLst/>
            </a:prstGeom>
            <a:noFill/>
            <a:ln>
              <a:noFill/>
            </a:ln>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Organize tasks into to-do lists within a project</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Assign tasks and set deadlines</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Emails sent when tasks are assigned, </a:t>
              </a:r>
              <a:r>
                <a:rPr lang="en" sz="1000">
                  <a:solidFill>
                    <a:srgbClr val="FFFFFF"/>
                  </a:solidFill>
                  <a:latin typeface="Roboto"/>
                  <a:ea typeface="Roboto"/>
                  <a:cs typeface="Roboto"/>
                  <a:sym typeface="Roboto"/>
                </a:rPr>
                <a:t>modified, and due </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Daily Recap emails</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Notifications</a:t>
              </a:r>
              <a:r>
                <a:rPr lang="en" sz="1000">
                  <a:solidFill>
                    <a:srgbClr val="FFFFFF"/>
                  </a:solidFill>
                  <a:latin typeface="Roboto"/>
                  <a:ea typeface="Roboto"/>
                  <a:cs typeface="Roboto"/>
                  <a:sym typeface="Roboto"/>
                </a:rPr>
                <a:t> customizable for each participant</a:t>
              </a:r>
              <a:endParaRPr sz="1000">
                <a:solidFill>
                  <a:srgbClr val="FFFFFF"/>
                </a:solidFill>
                <a:latin typeface="Roboto"/>
                <a:ea typeface="Roboto"/>
                <a:cs typeface="Roboto"/>
                <a:sym typeface="Roboto"/>
              </a:endParaRPr>
            </a:p>
          </p:txBody>
        </p:sp>
      </p:grpSp>
      <p:grpSp>
        <p:nvGrpSpPr>
          <p:cNvPr id="125" name="Google Shape;125;p19"/>
          <p:cNvGrpSpPr/>
          <p:nvPr/>
        </p:nvGrpSpPr>
        <p:grpSpPr>
          <a:xfrm>
            <a:off x="4643834" y="1152475"/>
            <a:ext cx="4255668" cy="3711155"/>
            <a:chOff x="1118224" y="283725"/>
            <a:chExt cx="2090826" cy="4076400"/>
          </a:xfrm>
        </p:grpSpPr>
        <p:sp>
          <p:nvSpPr>
            <p:cNvPr id="126" name="Google Shape;126;p19"/>
            <p:cNvSpPr/>
            <p:nvPr/>
          </p:nvSpPr>
          <p:spPr>
            <a:xfrm>
              <a:off x="1178650" y="283725"/>
              <a:ext cx="2030400" cy="4076400"/>
            </a:xfrm>
            <a:prstGeom prst="rect">
              <a:avLst/>
            </a:prstGeom>
            <a:solidFill>
              <a:srgbClr val="1B78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9"/>
            <p:cNvSpPr/>
            <p:nvPr/>
          </p:nvSpPr>
          <p:spPr>
            <a:xfrm>
              <a:off x="1118224" y="341749"/>
              <a:ext cx="2048100" cy="2490600"/>
            </a:xfrm>
            <a:prstGeom prst="rect">
              <a:avLst/>
            </a:prstGeom>
            <a:solidFill>
              <a:srgbClr val="FFFFFF"/>
            </a:solidFill>
            <a:ln cap="flat" cmpd="sng" w="19050">
              <a:solidFill>
                <a:srgbClr val="1D7E7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9"/>
            <p:cNvSpPr/>
            <p:nvPr/>
          </p:nvSpPr>
          <p:spPr>
            <a:xfrm>
              <a:off x="1233923" y="1225061"/>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Resource Sharing &amp; Reserves’ </a:t>
              </a:r>
              <a:endParaRPr sz="1800">
                <a:solidFill>
                  <a:srgbClr val="1D7E74"/>
                </a:solidFill>
                <a:latin typeface="Roboto Medium"/>
                <a:ea typeface="Roboto Medium"/>
                <a:cs typeface="Roboto Medium"/>
                <a:sym typeface="Roboto Medium"/>
              </a:endParaRPr>
            </a:p>
            <a:p>
              <a:pPr indent="0" lvl="0" marL="0" rtl="0" algn="l">
                <a:spcBef>
                  <a:spcPts val="0"/>
                </a:spcBef>
                <a:spcAft>
                  <a:spcPts val="0"/>
                </a:spcAft>
                <a:buNone/>
              </a:pPr>
              <a:r>
                <a:rPr lang="en" sz="1800">
                  <a:solidFill>
                    <a:srgbClr val="1D7E74"/>
                  </a:solidFill>
                  <a:latin typeface="Roboto Medium"/>
                  <a:ea typeface="Roboto Medium"/>
                  <a:cs typeface="Roboto Medium"/>
                  <a:sym typeface="Roboto Medium"/>
                </a:rPr>
                <a:t>Recurring Tasks and Projects</a:t>
              </a:r>
              <a:endParaRPr sz="1800">
                <a:solidFill>
                  <a:srgbClr val="1D7E74"/>
                </a:solidFill>
                <a:latin typeface="Roboto Medium"/>
                <a:ea typeface="Roboto Medium"/>
                <a:cs typeface="Roboto Medium"/>
                <a:sym typeface="Roboto Medium"/>
              </a:endParaRPr>
            </a:p>
          </p:txBody>
        </p:sp>
        <p:sp>
          <p:nvSpPr>
            <p:cNvPr id="129" name="Google Shape;129;p19"/>
            <p:cNvSpPr/>
            <p:nvPr/>
          </p:nvSpPr>
          <p:spPr>
            <a:xfrm>
              <a:off x="1233923" y="1846625"/>
              <a:ext cx="1815000" cy="82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t/>
              </a:r>
              <a:endParaRPr sz="1200">
                <a:solidFill>
                  <a:srgbClr val="1D7E74"/>
                </a:solidFill>
                <a:latin typeface="Roboto"/>
                <a:ea typeface="Roboto"/>
                <a:cs typeface="Roboto"/>
                <a:sym typeface="Roboto"/>
              </a:endParaRPr>
            </a:p>
            <a:p>
              <a:pPr indent="0" lvl="0" marL="0" rtl="0" algn="l">
                <a:lnSpc>
                  <a:spcPct val="115000"/>
                </a:lnSpc>
                <a:spcBef>
                  <a:spcPts val="0"/>
                </a:spcBef>
                <a:spcAft>
                  <a:spcPts val="0"/>
                </a:spcAft>
                <a:buNone/>
              </a:pPr>
              <a:r>
                <a:rPr lang="en" sz="1200">
                  <a:solidFill>
                    <a:srgbClr val="1D7E74"/>
                  </a:solidFill>
                  <a:latin typeface="Roboto"/>
                  <a:ea typeface="Roboto"/>
                  <a:cs typeface="Roboto"/>
                  <a:sym typeface="Roboto"/>
                </a:rPr>
                <a:t>Less Complex, Time Sensitivity Varies, Internal</a:t>
              </a:r>
              <a:endParaRPr sz="1200">
                <a:solidFill>
                  <a:srgbClr val="1D7E74"/>
                </a:solidFill>
                <a:latin typeface="Roboto"/>
                <a:ea typeface="Roboto"/>
                <a:cs typeface="Roboto"/>
                <a:sym typeface="Roboto"/>
              </a:endParaRPr>
            </a:p>
          </p:txBody>
        </p:sp>
        <p:sp>
          <p:nvSpPr>
            <p:cNvPr id="130" name="Google Shape;130;p19"/>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1D7E74"/>
                  </a:solidFill>
                  <a:latin typeface="Roboto"/>
                  <a:ea typeface="Roboto"/>
                  <a:cs typeface="Roboto"/>
                  <a:sym typeface="Roboto"/>
                </a:rPr>
                <a:t>Google Apps</a:t>
              </a:r>
              <a:endParaRPr sz="3600">
                <a:solidFill>
                  <a:srgbClr val="1D7E74"/>
                </a:solidFill>
                <a:latin typeface="Roboto Thin"/>
                <a:ea typeface="Roboto Thin"/>
                <a:cs typeface="Roboto Thin"/>
                <a:sym typeface="Roboto Thin"/>
              </a:endParaRPr>
            </a:p>
          </p:txBody>
        </p:sp>
        <p:sp>
          <p:nvSpPr>
            <p:cNvPr id="131" name="Google Shape;131;p19"/>
            <p:cNvSpPr/>
            <p:nvPr/>
          </p:nvSpPr>
          <p:spPr>
            <a:xfrm rot="5400000">
              <a:off x="1938871" y="278539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9"/>
            <p:cNvSpPr/>
            <p:nvPr/>
          </p:nvSpPr>
          <p:spPr>
            <a:xfrm>
              <a:off x="1118308" y="3172455"/>
              <a:ext cx="2030400" cy="1085400"/>
            </a:xfrm>
            <a:prstGeom prst="rect">
              <a:avLst/>
            </a:prstGeom>
            <a:noFill/>
            <a:ln>
              <a:noFill/>
            </a:ln>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Shared Calendar: set reminders for recurring tasks</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Shared Calendar: copy events to individual calendars</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Team Drive: invite collaborators and set permissions once </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Google Docs: use comments to assign tasks (+ email)</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Boomerang: schedule emails to send or return in advance</a:t>
              </a:r>
              <a:endParaRPr sz="1000">
                <a:solidFill>
                  <a:srgbClr val="FFFFFF"/>
                </a:solidFill>
                <a:latin typeface="Roboto"/>
                <a:ea typeface="Roboto"/>
                <a:cs typeface="Roboto"/>
                <a:sym typeface="Roboto"/>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Hilary: One Tool Doesn’t Fit All</a:t>
            </a:r>
            <a:endParaRPr/>
          </a:p>
        </p:txBody>
      </p:sp>
      <p:pic>
        <p:nvPicPr>
          <p:cNvPr id="138" name="Google Shape;138;p20"/>
          <p:cNvPicPr preferRelativeResize="0"/>
          <p:nvPr/>
        </p:nvPicPr>
        <p:blipFill rotWithShape="1">
          <a:blip r:embed="rId3">
            <a:alphaModFix/>
          </a:blip>
          <a:srcRect b="22305" l="0" r="7732" t="0"/>
          <a:stretch/>
        </p:blipFill>
        <p:spPr>
          <a:xfrm>
            <a:off x="311700" y="2066875"/>
            <a:ext cx="3999899" cy="2654400"/>
          </a:xfrm>
          <a:prstGeom prst="rect">
            <a:avLst/>
          </a:prstGeom>
          <a:noFill/>
          <a:ln>
            <a:noFill/>
          </a:ln>
        </p:spPr>
      </p:pic>
      <p:pic>
        <p:nvPicPr>
          <p:cNvPr id="139" name="Google Shape;139;p20"/>
          <p:cNvPicPr preferRelativeResize="0"/>
          <p:nvPr/>
        </p:nvPicPr>
        <p:blipFill rotWithShape="1">
          <a:blip r:embed="rId4">
            <a:alphaModFix/>
          </a:blip>
          <a:srcRect b="0" l="0" r="22233" t="0"/>
          <a:stretch/>
        </p:blipFill>
        <p:spPr>
          <a:xfrm>
            <a:off x="4464000" y="1304875"/>
            <a:ext cx="4521126" cy="3416400"/>
          </a:xfrm>
          <a:prstGeom prst="rect">
            <a:avLst/>
          </a:prstGeom>
          <a:noFill/>
          <a:ln>
            <a:noFill/>
          </a:ln>
        </p:spPr>
      </p:pic>
      <p:pic>
        <p:nvPicPr>
          <p:cNvPr id="140" name="Google Shape;140;p20"/>
          <p:cNvPicPr preferRelativeResize="0"/>
          <p:nvPr/>
        </p:nvPicPr>
        <p:blipFill rotWithShape="1">
          <a:blip r:embed="rId5">
            <a:alphaModFix/>
          </a:blip>
          <a:srcRect b="0" l="7834" r="25768" t="32083"/>
          <a:stretch/>
        </p:blipFill>
        <p:spPr>
          <a:xfrm>
            <a:off x="4495800" y="2240950"/>
            <a:ext cx="3860075" cy="2320276"/>
          </a:xfrm>
          <a:prstGeom prst="rect">
            <a:avLst/>
          </a:prstGeom>
          <a:noFill/>
          <a:ln>
            <a:noFill/>
          </a:ln>
        </p:spPr>
      </p:pic>
      <p:pic>
        <p:nvPicPr>
          <p:cNvPr id="141" name="Google Shape;141;p20"/>
          <p:cNvPicPr preferRelativeResize="0"/>
          <p:nvPr/>
        </p:nvPicPr>
        <p:blipFill>
          <a:blip r:embed="rId6">
            <a:alphaModFix/>
          </a:blip>
          <a:stretch>
            <a:fillRect/>
          </a:stretch>
        </p:blipFill>
        <p:spPr>
          <a:xfrm>
            <a:off x="7983494" y="2150225"/>
            <a:ext cx="1142825" cy="1725700"/>
          </a:xfrm>
          <a:prstGeom prst="rect">
            <a:avLst/>
          </a:prstGeom>
          <a:noFill/>
          <a:ln>
            <a:noFill/>
          </a:ln>
        </p:spPr>
      </p:pic>
      <p:pic>
        <p:nvPicPr>
          <p:cNvPr id="142" name="Google Shape;142;p20"/>
          <p:cNvPicPr preferRelativeResize="0"/>
          <p:nvPr/>
        </p:nvPicPr>
        <p:blipFill rotWithShape="1">
          <a:blip r:embed="rId7">
            <a:alphaModFix/>
          </a:blip>
          <a:srcRect b="57555" l="0" r="37158" t="0"/>
          <a:stretch/>
        </p:blipFill>
        <p:spPr>
          <a:xfrm>
            <a:off x="311699" y="1304875"/>
            <a:ext cx="3999901" cy="73138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Hilary: What Matters to Me</a:t>
            </a:r>
            <a:endParaRPr/>
          </a:p>
        </p:txBody>
      </p:sp>
      <p:sp>
        <p:nvSpPr>
          <p:cNvPr id="148" name="Google Shape;148;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Automated reminders</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Integrated with my inbox </a:t>
            </a:r>
            <a:r>
              <a:rPr lang="en" sz="2400">
                <a:latin typeface="Roboto"/>
                <a:ea typeface="Roboto"/>
                <a:cs typeface="Roboto"/>
                <a:sym typeface="Roboto"/>
              </a:rPr>
              <a:t>and/</a:t>
            </a:r>
            <a:r>
              <a:rPr lang="en" sz="2400">
                <a:latin typeface="Roboto"/>
                <a:ea typeface="Roboto"/>
                <a:cs typeface="Roboto"/>
                <a:sym typeface="Roboto"/>
              </a:rPr>
              <a:t>or calendar</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Transparency and sustainability </a:t>
            </a:r>
            <a:endParaRPr sz="2400">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