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72"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Roboto" panose="020000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jo57tcRd62XPyhZN2woql4CjX7O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A5E64B7-EDBE-4134-952A-F8DAB004CE47}">
  <a:tblStyle styleId="{AA5E64B7-EDBE-4134-952A-F8DAB004CE47}" styleName="Table_0">
    <a:wholeTbl>
      <a:tcTxStyle b="off" i="off">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DB10BC9E-9271-438F-9B54-CDFED87C78BC}"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124" autoAdjust="0"/>
  </p:normalViewPr>
  <p:slideViewPr>
    <p:cSldViewPr snapToGrid="0">
      <p:cViewPr varScale="1">
        <p:scale>
          <a:sx n="57" d="100"/>
          <a:sy n="57" d="100"/>
        </p:scale>
        <p:origin x="1746"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customschemas.google.com/relationships/presentationmetadata" Target="metadata"/><Relationship Id="rId5" Type="http://schemas.openxmlformats.org/officeDocument/2006/relationships/slide" Target="slides/slide3.xml"/><Relationship Id="rId15"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f289448ee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g2f289448ee9_0_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7" name="Google Shape;227;g2f289448ee9_0_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2f289448ee9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g2f289448ee9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96" name="Google Shape;296;g2f289448ee9_0_1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f289448ee9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g2f289448ee9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03" name="Google Shape;303;g2f289448ee9_0_2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457200" lvl="0" indent="-336550" algn="l" rtl="0">
              <a:lnSpc>
                <a:spcPct val="100000"/>
              </a:lnSpc>
              <a:spcBef>
                <a:spcPts val="0"/>
              </a:spcBef>
              <a:spcAft>
                <a:spcPts val="0"/>
              </a:spcAft>
              <a:buClr>
                <a:schemeClr val="dk1"/>
              </a:buClr>
              <a:buSzPts val="1700"/>
              <a:buChar char="•"/>
            </a:pPr>
            <a:r>
              <a:rPr lang="en-US" sz="1700">
                <a:latin typeface="Arial"/>
                <a:ea typeface="Arial"/>
                <a:cs typeface="Arial"/>
                <a:sym typeface="Arial"/>
              </a:rPr>
              <a:t>Strategizing in organisations, often referred as Strategy-as-Practice, is an active process of sensing, planning, implementing and evaluating strategy. </a:t>
            </a:r>
            <a:endParaRPr sz="1700">
              <a:latin typeface="Arial"/>
              <a:ea typeface="Arial"/>
              <a:cs typeface="Arial"/>
              <a:sym typeface="Arial"/>
            </a:endParaRPr>
          </a:p>
          <a:p>
            <a:pPr marL="457200" lvl="0" indent="0" algn="l" rtl="0">
              <a:lnSpc>
                <a:spcPct val="100000"/>
              </a:lnSpc>
              <a:spcBef>
                <a:spcPts val="0"/>
              </a:spcBef>
              <a:spcAft>
                <a:spcPts val="0"/>
              </a:spcAft>
              <a:buSzPts val="1400"/>
              <a:buNone/>
            </a:pPr>
            <a:endParaRPr sz="17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700">
              <a:latin typeface="Arial"/>
              <a:ea typeface="Arial"/>
              <a:cs typeface="Arial"/>
              <a:sym typeface="Arial"/>
            </a:endParaRPr>
          </a:p>
          <a:p>
            <a:pPr marL="457200" lvl="0" indent="-228600" algn="l" rtl="0">
              <a:lnSpc>
                <a:spcPct val="100000"/>
              </a:lnSpc>
              <a:spcBef>
                <a:spcPts val="0"/>
              </a:spcBef>
              <a:spcAft>
                <a:spcPts val="0"/>
              </a:spcAft>
              <a:buClr>
                <a:schemeClr val="dk1"/>
              </a:buClr>
              <a:buSzPts val="1200"/>
              <a:buNone/>
            </a:pPr>
            <a:endParaRPr sz="400"/>
          </a:p>
        </p:txBody>
      </p:sp>
      <p:sp>
        <p:nvSpPr>
          <p:cNvPr id="236" name="Google Shape;23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Arial"/>
                <a:ea typeface="Arial"/>
                <a:cs typeface="Arial"/>
                <a:sym typeface="Arial"/>
              </a:rPr>
              <a:t>Strategizing in organisations is an active process of sensing, planning, implementing and evaluating strategy. </a:t>
            </a:r>
            <a:endParaRPr sz="400"/>
          </a:p>
          <a:p>
            <a:pPr marL="0" lvl="0" indent="0" algn="l" rtl="0">
              <a:lnSpc>
                <a:spcPct val="100000"/>
              </a:lnSpc>
              <a:spcBef>
                <a:spcPts val="0"/>
              </a:spcBef>
              <a:spcAft>
                <a:spcPts val="0"/>
              </a:spcAft>
              <a:buSzPts val="1400"/>
              <a:buNone/>
            </a:pPr>
            <a:endParaRPr sz="1700">
              <a:latin typeface="Arial"/>
              <a:ea typeface="Arial"/>
              <a:cs typeface="Arial"/>
              <a:sym typeface="Arial"/>
            </a:endParaRPr>
          </a:p>
          <a:p>
            <a:pPr marL="0" lvl="0" indent="0" algn="l" rtl="0">
              <a:lnSpc>
                <a:spcPct val="100000"/>
              </a:lnSpc>
              <a:spcBef>
                <a:spcPts val="0"/>
              </a:spcBef>
              <a:spcAft>
                <a:spcPts val="0"/>
              </a:spcAft>
              <a:buSzPts val="1400"/>
              <a:buNone/>
            </a:pPr>
            <a:r>
              <a:rPr lang="en-US">
                <a:latin typeface="Arial"/>
                <a:ea typeface="Arial"/>
                <a:cs typeface="Arial"/>
                <a:sym typeface="Arial"/>
              </a:rPr>
              <a:t>In essence, we wanted to map the extent and breadth of strategy-as-practice peer-reviewed literature relating to hospital personnel and establish how strategizing or ‘strategy-as-practice’ is described in hospital settings, how it is used and what gaps exist. </a:t>
            </a:r>
            <a:endParaRPr>
              <a:latin typeface="Arial"/>
              <a:ea typeface="Arial"/>
              <a:cs typeface="Arial"/>
              <a:sym typeface="Arial"/>
            </a:endParaRPr>
          </a:p>
          <a:p>
            <a:pPr marL="0" lvl="0" indent="0" algn="l" rtl="0">
              <a:lnSpc>
                <a:spcPct val="100000"/>
              </a:lnSpc>
              <a:spcBef>
                <a:spcPts val="0"/>
              </a:spcBef>
              <a:spcAft>
                <a:spcPts val="0"/>
              </a:spcAft>
              <a:buSzPts val="1400"/>
              <a:buNone/>
            </a:pPr>
            <a:endParaRPr sz="17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100">
                <a:highlight>
                  <a:schemeClr val="lt1"/>
                </a:highlight>
                <a:latin typeface="Arial"/>
                <a:ea typeface="Arial"/>
                <a:cs typeface="Arial"/>
                <a:sym typeface="Arial"/>
              </a:rPr>
              <a:t>In this scoping review, we aimed to describe and summarize the literature on strategizing in hospitals and identify research gaps. As outlined in this scoping review protocol (Donohoe et al., 2023), the objectives were the following:</a:t>
            </a:r>
            <a:endParaRPr sz="1100">
              <a:highlight>
                <a:schemeClr val="lt1"/>
              </a:highlight>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Map the published literature in terms of identifying the number and types of studies, settings, and geographical distribution.</a:t>
            </a: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Discover what theoretical frameworks or models are used in strategizing in hospital literature.</a:t>
            </a: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Explore what is known about hospital strategizing and strategy implementation activities in hospitals.</a:t>
            </a: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Identify who engages in strategic planning and implementation in hospitals.</a:t>
            </a: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Identify what factors facilitate or hinder strategizing in hospitals.</a:t>
            </a: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Explore what is known about strategic flexibility in hospitals.</a:t>
            </a:r>
            <a:endParaRPr sz="1100">
              <a:highlight>
                <a:schemeClr val="lt1"/>
              </a:highlight>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highlight>
                  <a:schemeClr val="lt1"/>
                </a:highlight>
                <a:latin typeface="Arial"/>
                <a:ea typeface="Arial"/>
                <a:cs typeface="Arial"/>
                <a:sym typeface="Arial"/>
              </a:rPr>
              <a:t>Identify gaps in the literature to inform future research opportunities in this field.</a:t>
            </a:r>
            <a:endParaRPr sz="1100">
              <a:highlight>
                <a:schemeClr val="lt1"/>
              </a:highlight>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100">
                <a:highlight>
                  <a:schemeClr val="lt1"/>
                </a:highlight>
                <a:latin typeface="Arial"/>
                <a:ea typeface="Arial"/>
                <a:cs typeface="Arial"/>
                <a:sym typeface="Arial"/>
              </a:rPr>
              <a:t> </a:t>
            </a:r>
            <a:endParaRPr sz="1100">
              <a:highlight>
                <a:schemeClr val="lt1"/>
              </a:highlight>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100">
                <a:latin typeface="Arial"/>
                <a:ea typeface="Arial"/>
                <a:cs typeface="Arial"/>
                <a:sym typeface="Arial"/>
              </a:rPr>
              <a:t>The review question for this scoping review is “How do hospital personnel strategize from planning to implementation in hospitals?” The Population, Concept, and Context (PCC) framework as outlined by Peters et al. (2015) was used to structure the database searches.</a:t>
            </a:r>
            <a:endParaRPr sz="1100">
              <a:latin typeface="Arial"/>
              <a:ea typeface="Arial"/>
              <a:cs typeface="Arial"/>
              <a:sym typeface="Arial"/>
            </a:endParaRPr>
          </a:p>
          <a:p>
            <a:pPr marL="0" lvl="0" indent="0" algn="l" rtl="0">
              <a:lnSpc>
                <a:spcPct val="100000"/>
              </a:lnSpc>
              <a:spcBef>
                <a:spcPts val="0"/>
              </a:spcBef>
              <a:spcAft>
                <a:spcPts val="0"/>
              </a:spcAft>
              <a:buSzPts val="1400"/>
              <a:buNone/>
            </a:pPr>
            <a:endParaRPr sz="1700">
              <a:latin typeface="Arial"/>
              <a:ea typeface="Arial"/>
              <a:cs typeface="Arial"/>
              <a:sym typeface="Arial"/>
            </a:endParaRPr>
          </a:p>
          <a:p>
            <a:pPr marL="0" lvl="0" indent="0" algn="l" rtl="0">
              <a:lnSpc>
                <a:spcPct val="100000"/>
              </a:lnSpc>
              <a:spcBef>
                <a:spcPts val="0"/>
              </a:spcBef>
              <a:spcAft>
                <a:spcPts val="0"/>
              </a:spcAft>
              <a:buSzPts val="1400"/>
              <a:buNone/>
            </a:pPr>
            <a:r>
              <a:rPr lang="en-US" sz="1100">
                <a:latin typeface="Arial"/>
                <a:ea typeface="Arial"/>
                <a:cs typeface="Arial"/>
                <a:sym typeface="Arial"/>
              </a:rPr>
              <a:t>Now that you're familiar with the aims of this review and the research question we set out to answer, let's move on to explore the methods that guided our review process.</a:t>
            </a:r>
            <a:endParaRPr sz="1100">
              <a:latin typeface="Arial"/>
              <a:ea typeface="Arial"/>
              <a:cs typeface="Arial"/>
              <a:sym typeface="Arial"/>
            </a:endParaRPr>
          </a:p>
          <a:p>
            <a:pPr marL="457200" lvl="0" indent="0" algn="l" rtl="0">
              <a:lnSpc>
                <a:spcPct val="115000"/>
              </a:lnSpc>
              <a:spcBef>
                <a:spcPts val="0"/>
              </a:spcBef>
              <a:spcAft>
                <a:spcPts val="0"/>
              </a:spcAft>
              <a:buClr>
                <a:schemeClr val="dk1"/>
              </a:buClr>
              <a:buSzPts val="1100"/>
              <a:buFont typeface="Arial"/>
              <a:buNone/>
            </a:pPr>
            <a:endParaRPr sz="1900">
              <a:latin typeface="Arial"/>
              <a:ea typeface="Arial"/>
              <a:cs typeface="Arial"/>
              <a:sym typeface="Arial"/>
            </a:endParaRPr>
          </a:p>
          <a:p>
            <a:pPr marL="457200" lvl="0" indent="-349250" algn="l" rtl="0">
              <a:lnSpc>
                <a:spcPct val="115000"/>
              </a:lnSpc>
              <a:spcBef>
                <a:spcPts val="0"/>
              </a:spcBef>
              <a:spcAft>
                <a:spcPts val="0"/>
              </a:spcAft>
              <a:buClr>
                <a:schemeClr val="dk1"/>
              </a:buClr>
              <a:buSzPts val="1900"/>
              <a:buChar char="•"/>
            </a:pPr>
            <a:r>
              <a:rPr lang="en-US" sz="1900">
                <a:latin typeface="Arial"/>
                <a:ea typeface="Arial"/>
                <a:cs typeface="Arial"/>
                <a:sym typeface="Arial"/>
              </a:rPr>
              <a:t>.</a:t>
            </a:r>
            <a:endParaRPr sz="19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900">
              <a:latin typeface="Arial"/>
              <a:ea typeface="Arial"/>
              <a:cs typeface="Arial"/>
              <a:sym typeface="Arial"/>
            </a:endParaRPr>
          </a:p>
          <a:p>
            <a:pPr marL="457200" lvl="0" indent="-349250" algn="l" rtl="0">
              <a:lnSpc>
                <a:spcPct val="115000"/>
              </a:lnSpc>
              <a:spcBef>
                <a:spcPts val="0"/>
              </a:spcBef>
              <a:spcAft>
                <a:spcPts val="0"/>
              </a:spcAft>
              <a:buClr>
                <a:schemeClr val="dk1"/>
              </a:buClr>
              <a:buSzPts val="1900"/>
              <a:buFont typeface="Roboto"/>
              <a:buChar char="•"/>
            </a:pPr>
            <a:r>
              <a:rPr lang="en-US" sz="1900">
                <a:highlight>
                  <a:schemeClr val="lt1"/>
                </a:highlight>
                <a:latin typeface="Roboto"/>
                <a:ea typeface="Roboto"/>
                <a:cs typeface="Roboto"/>
                <a:sym typeface="Roboto"/>
              </a:rPr>
              <a:t>The review focused on how hospital personnel within the patient care environment defined, implemented, and used strategies at operational levels. Personnel included were administrators, care teams, and support staff.</a:t>
            </a:r>
            <a:endParaRPr sz="1700">
              <a:latin typeface="Arial"/>
              <a:ea typeface="Arial"/>
              <a:cs typeface="Arial"/>
              <a:sym typeface="Arial"/>
            </a:endParaRPr>
          </a:p>
        </p:txBody>
      </p:sp>
      <p:sp>
        <p:nvSpPr>
          <p:cNvPr id="242" name="Google Shape;24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b="1">
                <a:latin typeface="Arial"/>
                <a:ea typeface="Arial"/>
                <a:cs typeface="Arial"/>
                <a:sym typeface="Arial"/>
              </a:rPr>
              <a:t>Methods</a:t>
            </a:r>
            <a:endParaRPr sz="1100" b="1">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-Four databases (Business Source Complete, CINAHL, PsycINFO through EBSCOhost, PubMed) were searched from January 1st, 2018, to June 27th, 2023. All study designs were included, language restricted to publications in English. Records were independently screened for eligibility, followed by full-text review. Reporting follows PRISMA-ScR guidelines.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-PCC framework (Population - Concept - Context) concepts, free key terms were expanded on using synonyms, related terms, and database-appropriate controlled vocabulary terms. Keywords for the search strings included hospital personnel (P), strategizing, strategy planning or implementation (C), and hospitals ©</a:t>
            </a:r>
            <a:endParaRPr sz="1100">
              <a:latin typeface="Arial"/>
              <a:ea typeface="Arial"/>
              <a:cs typeface="Arial"/>
              <a:sym typeface="Arial"/>
            </a:endParaRPr>
          </a:p>
          <a:p>
            <a:pPr marL="0" lvl="0" indent="0" algn="l" rtl="0">
              <a:lnSpc>
                <a:spcPct val="115000"/>
              </a:lnSpc>
              <a:spcBef>
                <a:spcPts val="0"/>
              </a:spcBef>
              <a:spcAft>
                <a:spcPts val="0"/>
              </a:spcAft>
              <a:buSzPts val="1400"/>
              <a:buNone/>
            </a:pPr>
            <a:endParaRPr sz="1100">
              <a:latin typeface="Arial"/>
              <a:ea typeface="Arial"/>
              <a:cs typeface="Arial"/>
              <a:sym typeface="Arial"/>
            </a:endParaRPr>
          </a:p>
          <a:p>
            <a:pPr marL="0" lvl="0" indent="0" algn="l" rtl="0">
              <a:lnSpc>
                <a:spcPct val="115000"/>
              </a:lnSpc>
              <a:spcBef>
                <a:spcPts val="0"/>
              </a:spcBef>
              <a:spcAft>
                <a:spcPts val="0"/>
              </a:spcAft>
              <a:buSzPts val="1400"/>
              <a:buNone/>
            </a:pPr>
            <a:r>
              <a:rPr lang="en-US" sz="1100">
                <a:latin typeface="Arial"/>
                <a:ea typeface="Arial"/>
                <a:cs typeface="Arial"/>
                <a:sym typeface="Arial"/>
              </a:rPr>
              <a:t>-Patients, pediatric care facilities, and workers under 18 were excluded.</a:t>
            </a:r>
            <a:endParaRPr sz="1100">
              <a:latin typeface="Arial"/>
              <a:ea typeface="Arial"/>
              <a:cs typeface="Arial"/>
              <a:sym typeface="Arial"/>
            </a:endParaRPr>
          </a:p>
          <a:p>
            <a:pPr marL="457200" lvl="0" indent="0" algn="l" rtl="0">
              <a:lnSpc>
                <a:spcPct val="100000"/>
              </a:lnSpc>
              <a:spcBef>
                <a:spcPts val="0"/>
              </a:spcBef>
              <a:spcAft>
                <a:spcPts val="0"/>
              </a:spcAft>
              <a:buSzPts val="1400"/>
              <a:buNone/>
            </a:pPr>
            <a:endParaRPr sz="1000">
              <a:latin typeface="Arial"/>
              <a:ea typeface="Arial"/>
              <a:cs typeface="Arial"/>
              <a:sym typeface="Arial"/>
            </a:endParaRPr>
          </a:p>
        </p:txBody>
      </p:sp>
      <p:sp>
        <p:nvSpPr>
          <p:cNvPr id="249" name="Google Shape;249;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b="1">
                <a:latin typeface="Arial"/>
                <a:ea typeface="Arial"/>
                <a:cs typeface="Arial"/>
                <a:sym typeface="Arial"/>
              </a:rPr>
              <a:t>Results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4719 unique records were identified, and 45 full-text papers were included. Preliminary evidence from 17 countries is reported: 27.8% of studies (12/45) report evidence from the USA. All study designs are reported. Few studies (n=4) provided a specific definition of strategizing. 53.3% (24/45 studies) report multidisciplinary team perspectives, with only three studies including patients' perspectives. Flexible approaches are critical to adopting.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Include PRISMA</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Logistcal Discusssion</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Summary of Overall Results</a:t>
            </a:r>
            <a:endParaRPr sz="1100">
              <a:latin typeface="Arial"/>
              <a:ea typeface="Arial"/>
              <a:cs typeface="Arial"/>
              <a:sym typeface="Arial"/>
            </a:endParaRPr>
          </a:p>
        </p:txBody>
      </p:sp>
      <p:sp>
        <p:nvSpPr>
          <p:cNvPr id="257" name="Google Shape;257;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2f073ad359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g2f073ad359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b="1">
                <a:latin typeface="Arial"/>
                <a:ea typeface="Arial"/>
                <a:cs typeface="Arial"/>
                <a:sym typeface="Arial"/>
              </a:rPr>
              <a:t>Results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Subsequently, the research identified six strategic frameworks in healthcare studies that are critical for managing change and optimizing outcomes.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Change Management Models,</a:t>
            </a:r>
            <a:r>
              <a:rPr lang="en-US" sz="1100">
                <a:latin typeface="Arial"/>
                <a:ea typeface="Arial"/>
                <a:cs typeface="Arial"/>
                <a:sym typeface="Arial"/>
              </a:rPr>
              <a:t> such as Kotter’s Change Model, provide guidance for implementation processes and evaluate their influence on organizational culture.</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Quality Improvement Frameworks,</a:t>
            </a:r>
            <a:r>
              <a:rPr lang="en-US" sz="1100">
                <a:latin typeface="Arial"/>
                <a:ea typeface="Arial"/>
                <a:cs typeface="Arial"/>
                <a:sym typeface="Arial"/>
              </a:rPr>
              <a:t> including Lean Six Sigma and Failure Mode and Effect Analysis (FMEA), uphold high standards by directing improvement efforts and assessing outcomes.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Capacity Building Frameworks</a:t>
            </a:r>
            <a:r>
              <a:rPr lang="en-US" sz="1100">
                <a:latin typeface="Arial"/>
                <a:ea typeface="Arial"/>
                <a:cs typeface="Arial"/>
                <a:sym typeface="Arial"/>
              </a:rPr>
              <a:t> focus on enhancing professional competencies through structured training initiatives.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Patient-Centered Care Frameworks</a:t>
            </a:r>
            <a:r>
              <a:rPr lang="en-US" sz="1100">
                <a:latin typeface="Arial"/>
                <a:ea typeface="Arial"/>
                <a:cs typeface="Arial"/>
                <a:sym typeface="Arial"/>
              </a:rPr>
              <a:t> are designed to elevate patient engagement and ensure safety.</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Process Improvement Methodologies,</a:t>
            </a:r>
            <a:r>
              <a:rPr lang="en-US" sz="1100">
                <a:latin typeface="Arial"/>
                <a:ea typeface="Arial"/>
                <a:cs typeface="Arial"/>
                <a:sym typeface="Arial"/>
              </a:rPr>
              <a:t> like Lean Management, are employed to streamline workflows and eliminate inefficiencies.</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Organizational Readiness Frameworks</a:t>
            </a:r>
            <a:r>
              <a:rPr lang="en-US" sz="1100">
                <a:latin typeface="Arial"/>
                <a:ea typeface="Arial"/>
                <a:cs typeface="Arial"/>
                <a:sym typeface="Arial"/>
              </a:rPr>
              <a:t> evaluate an organization’s preparedness for transformation.</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These frameworks are indispensable for addressing complex challenges within healthcare and advancing overall performance.</a:t>
            </a:r>
            <a:endParaRPr sz="1100">
              <a:latin typeface="Arial"/>
              <a:ea typeface="Arial"/>
              <a:cs typeface="Arial"/>
              <a:sym typeface="Arial"/>
            </a:endParaRPr>
          </a:p>
          <a:p>
            <a:pPr marL="0" lvl="0" indent="0" algn="l" rtl="0">
              <a:lnSpc>
                <a:spcPct val="100000"/>
              </a:lnSpc>
              <a:spcBef>
                <a:spcPts val="1200"/>
              </a:spcBef>
              <a:spcAft>
                <a:spcPts val="0"/>
              </a:spcAft>
              <a:buClr>
                <a:schemeClr val="dk1"/>
              </a:buClr>
              <a:buSzPts val="1100"/>
              <a:buFont typeface="Arial"/>
              <a:buNone/>
            </a:pPr>
            <a:endParaRPr sz="1100">
              <a:latin typeface="Arial"/>
              <a:ea typeface="Arial"/>
              <a:cs typeface="Arial"/>
              <a:sym typeface="Arial"/>
            </a:endParaRPr>
          </a:p>
        </p:txBody>
      </p:sp>
      <p:sp>
        <p:nvSpPr>
          <p:cNvPr id="266" name="Google Shape;266;g2f073ad3595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2f3dd25f25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2f3dd25f256_1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latin typeface="Arial"/>
                <a:ea typeface="Arial"/>
                <a:cs typeface="Arial"/>
                <a:sym typeface="Arial"/>
              </a:rPr>
              <a:t>Hospital strategic planning and strategy implementation are essential activities aimed at maximizing organizational performance, improving patient care, and helping hospitals navigate complex healthcare systems. Our included articles indicates that hospital personnel strategize using a mix of formal approaches. Key processes include applying structured frameworks like Lean Management and Kotter's change model, engaging stakeholders and patients through collaboration and service redesign, integrating evidence-based tools like the Theoretical Domains Framework (TDF) and d the Joanna Briggs Institute Practical Application of Clinical Evidence System, as well as maintaining ongoing evaluation for continuous improvement.</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100">
                <a:latin typeface="Arial"/>
                <a:ea typeface="Arial"/>
                <a:cs typeface="Arial"/>
                <a:sym typeface="Arial"/>
              </a:rPr>
              <a:t>When we examined engagement—a critical element of strategic planning—we found it occurs across all levels of the healthcare team, including physicians, educators, nurses, social workers, hospital executives, and patients. Strategies for engagement involve active efforts like consultations and committee formation. Effective engagement, or the lack thereof, significantly impacts the success of strategizing initiatives.</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sz="1100">
                <a:latin typeface="Arial"/>
                <a:ea typeface="Arial"/>
                <a:cs typeface="Arial"/>
                <a:sym typeface="Arial"/>
              </a:rPr>
              <a:t>Strategic flexibility refers to an organization’s ability to handle uncertainty and change by creating adaptive options (Brozovic, 2018). Healthcare organizations that prioritize education, training, and data-driven feedback empower staff and patients to better adapt to change, leading to improved outcomes. Fostering a culture of adaptability enables healthcare organizations to navigate uncertainty, enhance patient care, and build more resilient systems.</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p:txBody>
      </p:sp>
      <p:sp>
        <p:nvSpPr>
          <p:cNvPr id="273" name="Google Shape;273;g2f3dd25f256_1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2f146b10f56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g2f146b10f56_0_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b="1">
                <a:latin typeface="Arial"/>
                <a:ea typeface="Arial"/>
                <a:cs typeface="Arial"/>
                <a:sym typeface="Arial"/>
              </a:rPr>
              <a:t>Results</a:t>
            </a:r>
            <a:r>
              <a:rPr lang="en-US" sz="1100">
                <a:latin typeface="Arial"/>
                <a:ea typeface="Arial"/>
                <a:cs typeface="Arial"/>
                <a:sym typeface="Arial"/>
              </a:rPr>
              <a:t> </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Through the research, several significant barriers and enablers have influenced the implementation of healthcare initiatives. Key barriers included a lack of awareness, insufficient resources, and management and workplace culture challenges. Logistical constraints, coupled with suboptimal communication and collaboration, further impeded progress. Additionally, cultural and structural factors, both internal and external to the organization, were frequently cited as obstacles to successful implementation.</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Conversely, the study highlighted several critical enablers. Supportive cultural and structural factors, voluntary reporting systems, and a focus on continuous learning were pivotal in facilitating positive outcomes. Ensuring the relevance of initiatives and enhancing staff competence through targeted training also emerged as essential components in overcoming implementation challenges.</a:t>
            </a:r>
            <a:endParaRPr sz="1100">
              <a:latin typeface="Arial"/>
              <a:ea typeface="Arial"/>
              <a:cs typeface="Arial"/>
              <a:sym typeface="Arial"/>
            </a:endParaRPr>
          </a:p>
          <a:p>
            <a:pPr marL="0" lvl="0" indent="0" algn="l" rtl="0">
              <a:lnSpc>
                <a:spcPct val="100000"/>
              </a:lnSpc>
              <a:spcBef>
                <a:spcPts val="1200"/>
              </a:spcBef>
              <a:spcAft>
                <a:spcPts val="0"/>
              </a:spcAft>
              <a:buClr>
                <a:schemeClr val="dk1"/>
              </a:buClr>
              <a:buSzPts val="1100"/>
              <a:buFont typeface="Arial"/>
              <a:buNone/>
            </a:pPr>
            <a:endParaRPr sz="1100">
              <a:latin typeface="Arial"/>
              <a:ea typeface="Arial"/>
              <a:cs typeface="Arial"/>
              <a:sym typeface="Arial"/>
            </a:endParaRPr>
          </a:p>
        </p:txBody>
      </p:sp>
      <p:sp>
        <p:nvSpPr>
          <p:cNvPr id="282" name="Google Shape;282;g2f146b10f56_0_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SzPts val="1400"/>
              <a:buNone/>
            </a:pPr>
            <a:r>
              <a:rPr lang="en-US" sz="1100" b="1">
                <a:latin typeface="Arial"/>
                <a:ea typeface="Arial"/>
                <a:cs typeface="Arial"/>
                <a:sym typeface="Arial"/>
              </a:rPr>
              <a:t>Key implications for strategizing in hospitals and healthcare settings:</a:t>
            </a:r>
            <a:endParaRPr sz="1100" b="1">
              <a:latin typeface="Arial"/>
              <a:ea typeface="Arial"/>
              <a:cs typeface="Arial"/>
              <a:sym typeface="Arial"/>
            </a:endParaRPr>
          </a:p>
          <a:p>
            <a:pPr marL="457200" lvl="0" indent="-298450" algn="l" rtl="0">
              <a:lnSpc>
                <a:spcPct val="200000"/>
              </a:lnSpc>
              <a:spcBef>
                <a:spcPts val="0"/>
              </a:spcBef>
              <a:spcAft>
                <a:spcPts val="0"/>
              </a:spcAft>
              <a:buSzPts val="1100"/>
              <a:buChar char="●"/>
            </a:pPr>
            <a:r>
              <a:rPr lang="en-US" sz="1100">
                <a:latin typeface="Arial"/>
                <a:ea typeface="Arial"/>
                <a:cs typeface="Arial"/>
                <a:sym typeface="Arial"/>
              </a:rPr>
              <a:t>Only 24% of reviewed articles had clearly defined strategies; well-defined strategies enhance adaptability and success.</a:t>
            </a:r>
            <a:endParaRPr sz="1100">
              <a:latin typeface="Arial"/>
              <a:ea typeface="Arial"/>
              <a:cs typeface="Arial"/>
              <a:sym typeface="Arial"/>
            </a:endParaRPr>
          </a:p>
          <a:p>
            <a:pPr marL="457200" lvl="0" indent="-298450" algn="l" rtl="0">
              <a:lnSpc>
                <a:spcPct val="200000"/>
              </a:lnSpc>
              <a:spcBef>
                <a:spcPts val="0"/>
              </a:spcBef>
              <a:spcAft>
                <a:spcPts val="0"/>
              </a:spcAft>
              <a:buSzPts val="1100"/>
              <a:buChar char="●"/>
            </a:pPr>
            <a:r>
              <a:rPr lang="en-US" sz="1100">
                <a:latin typeface="Arial"/>
                <a:ea typeface="Arial"/>
                <a:cs typeface="Arial"/>
                <a:sym typeface="Arial"/>
              </a:rPr>
              <a:t>Adoption of EFQM and Lean Six Sigma frameworks are needed for systematic improvement.</a:t>
            </a:r>
            <a:endParaRPr sz="1100">
              <a:latin typeface="Arial"/>
              <a:ea typeface="Arial"/>
              <a:cs typeface="Arial"/>
              <a:sym typeface="Arial"/>
            </a:endParaRPr>
          </a:p>
          <a:p>
            <a:pPr marL="457200" lvl="0" indent="-298450" algn="l" rtl="0">
              <a:lnSpc>
                <a:spcPct val="200000"/>
              </a:lnSpc>
              <a:spcBef>
                <a:spcPts val="0"/>
              </a:spcBef>
              <a:spcAft>
                <a:spcPts val="0"/>
              </a:spcAft>
              <a:buSzPts val="1100"/>
              <a:buChar char="●"/>
            </a:pPr>
            <a:r>
              <a:rPr lang="en-US" sz="1100">
                <a:latin typeface="Arial"/>
                <a:ea typeface="Arial"/>
                <a:cs typeface="Arial"/>
                <a:sym typeface="Arial"/>
              </a:rPr>
              <a:t>Standardized safety protocols and a safety culture through regular training and effective communication are important</a:t>
            </a:r>
            <a:endParaRPr sz="1100">
              <a:latin typeface="Arial"/>
              <a:ea typeface="Arial"/>
              <a:cs typeface="Arial"/>
              <a:sym typeface="Arial"/>
            </a:endParaRPr>
          </a:p>
          <a:p>
            <a:pPr marL="457200" lvl="0" indent="-298450" algn="l" rtl="0">
              <a:lnSpc>
                <a:spcPct val="200000"/>
              </a:lnSpc>
              <a:spcBef>
                <a:spcPts val="0"/>
              </a:spcBef>
              <a:spcAft>
                <a:spcPts val="0"/>
              </a:spcAft>
              <a:buSzPts val="1100"/>
              <a:buChar char="●"/>
            </a:pPr>
            <a:r>
              <a:rPr lang="en-US" sz="1100">
                <a:latin typeface="Arial"/>
                <a:ea typeface="Arial"/>
                <a:cs typeface="Arial"/>
                <a:sym typeface="Arial"/>
              </a:rPr>
              <a:t>to have a skilled and motivated healthcare workforce, Investing in Staff Development is important. Continuous professional development and training programs are important</a:t>
            </a:r>
            <a:endParaRPr sz="1100">
              <a:latin typeface="Arial"/>
              <a:ea typeface="Arial"/>
              <a:cs typeface="Arial"/>
              <a:sym typeface="Arial"/>
            </a:endParaRPr>
          </a:p>
          <a:p>
            <a:pPr marL="457200" lvl="0" indent="-298450" algn="l" rtl="0">
              <a:lnSpc>
                <a:spcPct val="200000"/>
              </a:lnSpc>
              <a:spcBef>
                <a:spcPts val="0"/>
              </a:spcBef>
              <a:spcAft>
                <a:spcPts val="0"/>
              </a:spcAft>
              <a:buSzPts val="1100"/>
              <a:buChar char="●"/>
            </a:pPr>
            <a:r>
              <a:rPr lang="en-US" sz="1100">
                <a:latin typeface="Arial"/>
                <a:ea typeface="Arial"/>
                <a:cs typeface="Arial"/>
                <a:sym typeface="Arial"/>
              </a:rPr>
              <a:t>Integrating advanced technologies can significantly enhance efficiency and accuracy in healthcare delivery.</a:t>
            </a:r>
            <a:endParaRPr sz="1100">
              <a:latin typeface="Arial"/>
              <a:ea typeface="Arial"/>
              <a:cs typeface="Arial"/>
              <a:sym typeface="Arial"/>
            </a:endParaRPr>
          </a:p>
          <a:p>
            <a:pPr marL="457200" lvl="0" indent="-298450" algn="l" rtl="0">
              <a:lnSpc>
                <a:spcPct val="200000"/>
              </a:lnSpc>
              <a:spcBef>
                <a:spcPts val="0"/>
              </a:spcBef>
              <a:spcAft>
                <a:spcPts val="0"/>
              </a:spcAft>
              <a:buSzPts val="1100"/>
              <a:buChar char="●"/>
            </a:pPr>
            <a:r>
              <a:rPr lang="en-US" sz="1100">
                <a:latin typeface="Arial"/>
                <a:ea typeface="Arial"/>
                <a:cs typeface="Arial"/>
                <a:sym typeface="Arial"/>
              </a:rPr>
              <a:t> Developing strong leadership at all levels is crucial for driving strategic initiatives and fostering a culture of excellence.</a:t>
            </a:r>
            <a:endParaRPr sz="1100">
              <a:latin typeface="Arial"/>
              <a:ea typeface="Arial"/>
              <a:cs typeface="Arial"/>
              <a:sym typeface="Arial"/>
            </a:endParaRPr>
          </a:p>
          <a:p>
            <a:pPr marL="457200" lvl="0" indent="0" algn="l" rtl="0">
              <a:lnSpc>
                <a:spcPct val="107916"/>
              </a:lnSpc>
              <a:spcBef>
                <a:spcPts val="0"/>
              </a:spcBef>
              <a:spcAft>
                <a:spcPts val="0"/>
              </a:spcAft>
              <a:buSzPts val="1400"/>
              <a:buNone/>
            </a:pPr>
            <a:endParaRPr sz="1100">
              <a:latin typeface="Arial"/>
              <a:ea typeface="Arial"/>
              <a:cs typeface="Arial"/>
              <a:sym typeface="Arial"/>
            </a:endParaRPr>
          </a:p>
          <a:p>
            <a:pPr marL="0" lvl="0" indent="0" algn="l" rtl="0">
              <a:lnSpc>
                <a:spcPct val="107916"/>
              </a:lnSpc>
              <a:spcBef>
                <a:spcPts val="0"/>
              </a:spcBef>
              <a:spcAft>
                <a:spcPts val="0"/>
              </a:spcAft>
              <a:buSzPts val="1400"/>
              <a:buNone/>
            </a:pPr>
            <a:r>
              <a:rPr lang="en-US" sz="1100" b="1">
                <a:latin typeface="Arial"/>
                <a:ea typeface="Arial"/>
                <a:cs typeface="Arial"/>
                <a:sym typeface="Arial"/>
              </a:rPr>
              <a:t>Conclusion </a:t>
            </a:r>
            <a:endParaRPr sz="1100" b="1">
              <a:latin typeface="Arial"/>
              <a:ea typeface="Arial"/>
              <a:cs typeface="Arial"/>
              <a:sym typeface="Arial"/>
            </a:endParaRPr>
          </a:p>
          <a:p>
            <a:pPr marL="457200" lvl="0" indent="-298450" algn="l" rtl="0">
              <a:lnSpc>
                <a:spcPct val="107916"/>
              </a:lnSpc>
              <a:spcBef>
                <a:spcPts val="0"/>
              </a:spcBef>
              <a:spcAft>
                <a:spcPts val="0"/>
              </a:spcAft>
              <a:buSzPts val="1100"/>
              <a:buFont typeface="Arial"/>
              <a:buChar char="●"/>
            </a:pPr>
            <a:r>
              <a:rPr lang="en-US" sz="1100">
                <a:latin typeface="Arial"/>
                <a:ea typeface="Arial"/>
                <a:cs typeface="Arial"/>
                <a:sym typeface="Arial"/>
              </a:rPr>
              <a:t>Understanding and operationalizing strategy in a hospital setting is critical to maintaining organizational adaptability and improving performance and quality of care. Future research should focus on robust studies with longitudinal follow-up to understand the sustainability of strategizing in hospital settings and how it continues to meet the growing demands for services and activities.</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solidFill>
                <a:srgbClr val="FF0000"/>
              </a:solidFill>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US" sz="1100">
                <a:latin typeface="Arial"/>
                <a:ea typeface="Arial"/>
                <a:cs typeface="Arial"/>
                <a:sym typeface="Arial"/>
              </a:rPr>
              <a:t>Findings from the review will be of interest to hospital personnel and policymakers both locally and nationally. The review underscores that successful change management in healthcare relies on robust frameworks, strong leadership, comprehensive training, and stakeholder engagement, while addressing common barriers is crucial for the effective adoption of new practices. These findings highlight the importance of strategic planning and continuous improvement to enhance the overall efficacy of healthcare delivery.</a:t>
            </a:r>
            <a:endParaRPr sz="1100">
              <a:latin typeface="Arial"/>
              <a:ea typeface="Arial"/>
              <a:cs typeface="Arial"/>
              <a:sym typeface="Arial"/>
            </a:endParaRPr>
          </a:p>
        </p:txBody>
      </p:sp>
      <p:sp>
        <p:nvSpPr>
          <p:cNvPr id="289" name="Google Shape;289;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4"/>
        <p:cNvGrpSpPr/>
        <p:nvPr/>
      </p:nvGrpSpPr>
      <p:grpSpPr>
        <a:xfrm>
          <a:off x="0" y="0"/>
          <a:ext cx="0" cy="0"/>
          <a:chOff x="0" y="0"/>
          <a:chExt cx="0" cy="0"/>
        </a:xfrm>
      </p:grpSpPr>
      <p:sp>
        <p:nvSpPr>
          <p:cNvPr id="85" name="Google Shape;85;p2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86" name="Google Shape;86;p24"/>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7" name="Google Shape;87;p24"/>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88" name="Google Shape;88;p24"/>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89" name="Google Shape;89;p2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1"/>
        <p:cNvGrpSpPr/>
        <p:nvPr/>
      </p:nvGrpSpPr>
      <p:grpSpPr>
        <a:xfrm>
          <a:off x="0" y="0"/>
          <a:ext cx="0" cy="0"/>
          <a:chOff x="0" y="0"/>
          <a:chExt cx="0" cy="0"/>
        </a:xfrm>
      </p:grpSpPr>
      <p:sp>
        <p:nvSpPr>
          <p:cNvPr id="142" name="Google Shape;142;p3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43" name="Google Shape;143;p31"/>
          <p:cNvSpPr txBox="1">
            <a:spLocks noGrp="1"/>
          </p:cNvSpPr>
          <p:nvPr>
            <p:ph type="body" idx="1"/>
          </p:nvPr>
        </p:nvSpPr>
        <p:spPr>
          <a:xfrm rot="5400000">
            <a:off x="3833020" y="-1623218"/>
            <a:ext cx="4525963" cy="10972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4" name="Google Shape;144;p3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45" name="Google Shape;145;p3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46" name="Google Shape;146;p3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7"/>
        <p:cNvGrpSpPr/>
        <p:nvPr/>
      </p:nvGrpSpPr>
      <p:grpSpPr>
        <a:xfrm>
          <a:off x="0" y="0"/>
          <a:ext cx="0" cy="0"/>
          <a:chOff x="0" y="0"/>
          <a:chExt cx="0" cy="0"/>
        </a:xfrm>
      </p:grpSpPr>
      <p:sp>
        <p:nvSpPr>
          <p:cNvPr id="148" name="Google Shape;148;p32"/>
          <p:cNvSpPr txBox="1">
            <a:spLocks noGrp="1"/>
          </p:cNvSpPr>
          <p:nvPr>
            <p:ph type="title"/>
          </p:nvPr>
        </p:nvSpPr>
        <p:spPr>
          <a:xfrm rot="5400000">
            <a:off x="7285039" y="1828801"/>
            <a:ext cx="5851525" cy="2743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49" name="Google Shape;149;p32"/>
          <p:cNvSpPr txBox="1">
            <a:spLocks noGrp="1"/>
          </p:cNvSpPr>
          <p:nvPr>
            <p:ph type="body" idx="1"/>
          </p:nvPr>
        </p:nvSpPr>
        <p:spPr>
          <a:xfrm rot="5400000">
            <a:off x="1697039" y="-812800"/>
            <a:ext cx="5851525" cy="80264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50" name="Google Shape;150;p3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51" name="Google Shape;151;p3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52" name="Google Shape;152;p3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5"/>
        <p:cNvGrpSpPr/>
        <p:nvPr/>
      </p:nvGrpSpPr>
      <p:grpSpPr>
        <a:xfrm>
          <a:off x="0" y="0"/>
          <a:ext cx="0" cy="0"/>
          <a:chOff x="0" y="0"/>
          <a:chExt cx="0" cy="0"/>
        </a:xfrm>
      </p:grpSpPr>
      <p:sp>
        <p:nvSpPr>
          <p:cNvPr id="156" name="Google Shape;156;p16"/>
          <p:cNvSpPr txBox="1">
            <a:spLocks noGrp="1"/>
          </p:cNvSpPr>
          <p:nvPr>
            <p:ph type="ctrTitle"/>
          </p:nvPr>
        </p:nvSpPr>
        <p:spPr>
          <a:xfrm>
            <a:off x="914400" y="2130426"/>
            <a:ext cx="10363200" cy="1470025"/>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57" name="Google Shape;157;p16"/>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lnSpc>
                <a:spcPct val="100000"/>
              </a:lnSpc>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58" name="Google Shape;158;p1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59" name="Google Shape;159;p1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60" name="Google Shape;160;p1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1"/>
        <p:cNvGrpSpPr/>
        <p:nvPr/>
      </p:nvGrpSpPr>
      <p:grpSpPr>
        <a:xfrm>
          <a:off x="0" y="0"/>
          <a:ext cx="0" cy="0"/>
          <a:chOff x="0" y="0"/>
          <a:chExt cx="0" cy="0"/>
        </a:xfrm>
      </p:grpSpPr>
      <p:sp>
        <p:nvSpPr>
          <p:cNvPr id="162" name="Google Shape;162;p4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63" name="Google Shape;163;p43"/>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4" name="Google Shape;164;p43"/>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65" name="Google Shape;165;p4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66" name="Google Shape;166;p4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7"/>
        <p:cNvGrpSpPr/>
        <p:nvPr/>
      </p:nvGrpSpPr>
      <p:grpSpPr>
        <a:xfrm>
          <a:off x="0" y="0"/>
          <a:ext cx="0" cy="0"/>
          <a:chOff x="0" y="0"/>
          <a:chExt cx="0" cy="0"/>
        </a:xfrm>
      </p:grpSpPr>
      <p:sp>
        <p:nvSpPr>
          <p:cNvPr id="168" name="Google Shape;168;p44"/>
          <p:cNvSpPr txBox="1">
            <a:spLocks noGrp="1"/>
          </p:cNvSpPr>
          <p:nvPr>
            <p:ph type="title"/>
          </p:nvPr>
        </p:nvSpPr>
        <p:spPr>
          <a:xfrm>
            <a:off x="963084" y="4406901"/>
            <a:ext cx="10363200" cy="136207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69" name="Google Shape;169;p44"/>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lnSpc>
                <a:spcPct val="100000"/>
              </a:lnSpc>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lnSpc>
                <a:spcPct val="100000"/>
              </a:lnSpc>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70" name="Google Shape;170;p44"/>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71" name="Google Shape;171;p44"/>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72" name="Google Shape;172;p4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3"/>
        <p:cNvGrpSpPr/>
        <p:nvPr/>
      </p:nvGrpSpPr>
      <p:grpSpPr>
        <a:xfrm>
          <a:off x="0" y="0"/>
          <a:ext cx="0" cy="0"/>
          <a:chOff x="0" y="0"/>
          <a:chExt cx="0" cy="0"/>
        </a:xfrm>
      </p:grpSpPr>
      <p:sp>
        <p:nvSpPr>
          <p:cNvPr id="174" name="Google Shape;174;p45"/>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75" name="Google Shape;175;p45"/>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6" name="Google Shape;176;p45"/>
          <p:cNvSpPr txBox="1">
            <a:spLocks noGrp="1"/>
          </p:cNvSpPr>
          <p:nvPr>
            <p:ph type="body" idx="2"/>
          </p:nvPr>
        </p:nvSpPr>
        <p:spPr>
          <a:xfrm>
            <a:off x="6197600" y="1600201"/>
            <a:ext cx="5384800" cy="452596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Google Shape;177;p45"/>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78" name="Google Shape;178;p45"/>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79" name="Google Shape;179;p45"/>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80"/>
        <p:cNvGrpSpPr/>
        <p:nvPr/>
      </p:nvGrpSpPr>
      <p:grpSpPr>
        <a:xfrm>
          <a:off x="0" y="0"/>
          <a:ext cx="0" cy="0"/>
          <a:chOff x="0" y="0"/>
          <a:chExt cx="0" cy="0"/>
        </a:xfrm>
      </p:grpSpPr>
      <p:sp>
        <p:nvSpPr>
          <p:cNvPr id="181" name="Google Shape;181;p4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82" name="Google Shape;182;p46"/>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83" name="Google Shape;183;p46"/>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84" name="Google Shape;184;p46"/>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85" name="Google Shape;185;p46"/>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86" name="Google Shape;186;p4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87" name="Google Shape;187;p4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88" name="Google Shape;188;p4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9"/>
        <p:cNvGrpSpPr/>
        <p:nvPr/>
      </p:nvGrpSpPr>
      <p:grpSpPr>
        <a:xfrm>
          <a:off x="0" y="0"/>
          <a:ext cx="0" cy="0"/>
          <a:chOff x="0" y="0"/>
          <a:chExt cx="0" cy="0"/>
        </a:xfrm>
      </p:grpSpPr>
      <p:sp>
        <p:nvSpPr>
          <p:cNvPr id="190" name="Google Shape;190;p47"/>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91" name="Google Shape;191;p4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92" name="Google Shape;192;p4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93" name="Google Shape;193;p4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4"/>
        <p:cNvGrpSpPr/>
        <p:nvPr/>
      </p:nvGrpSpPr>
      <p:grpSpPr>
        <a:xfrm>
          <a:off x="0" y="0"/>
          <a:ext cx="0" cy="0"/>
          <a:chOff x="0" y="0"/>
          <a:chExt cx="0" cy="0"/>
        </a:xfrm>
      </p:grpSpPr>
      <p:sp>
        <p:nvSpPr>
          <p:cNvPr id="195" name="Google Shape;195;p48"/>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96" name="Google Shape;196;p48"/>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97" name="Google Shape;197;p4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8"/>
        <p:cNvGrpSpPr/>
        <p:nvPr/>
      </p:nvGrpSpPr>
      <p:grpSpPr>
        <a:xfrm>
          <a:off x="0" y="0"/>
          <a:ext cx="0" cy="0"/>
          <a:chOff x="0" y="0"/>
          <a:chExt cx="0" cy="0"/>
        </a:xfrm>
      </p:grpSpPr>
      <p:sp>
        <p:nvSpPr>
          <p:cNvPr id="199" name="Google Shape;199;p49"/>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2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00" name="Google Shape;200;p49"/>
          <p:cNvSpPr txBox="1">
            <a:spLocks noGrp="1"/>
          </p:cNvSpPr>
          <p:nvPr>
            <p:ph type="body" idx="1"/>
          </p:nvPr>
        </p:nvSpPr>
        <p:spPr>
          <a:xfrm>
            <a:off x="4766733" y="273051"/>
            <a:ext cx="6815667" cy="585311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01" name="Google Shape;201;p49"/>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02" name="Google Shape;202;p49"/>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03" name="Google Shape;203;p49"/>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04" name="Google Shape;204;p4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
        <p:cNvGrpSpPr/>
        <p:nvPr/>
      </p:nvGrpSpPr>
      <p:grpSpPr>
        <a:xfrm>
          <a:off x="0" y="0"/>
          <a:ext cx="0" cy="0"/>
          <a:chOff x="0" y="0"/>
          <a:chExt cx="0" cy="0"/>
        </a:xfrm>
      </p:grpSpPr>
      <p:sp>
        <p:nvSpPr>
          <p:cNvPr id="91" name="Google Shape;91;p2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2" name="Google Shape;92;p2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3" name="Google Shape;93;p2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5"/>
        <p:cNvGrpSpPr/>
        <p:nvPr/>
      </p:nvGrpSpPr>
      <p:grpSpPr>
        <a:xfrm>
          <a:off x="0" y="0"/>
          <a:ext cx="0" cy="0"/>
          <a:chOff x="0" y="0"/>
          <a:chExt cx="0" cy="0"/>
        </a:xfrm>
      </p:grpSpPr>
      <p:sp>
        <p:nvSpPr>
          <p:cNvPr id="206" name="Google Shape;206;p5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2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07" name="Google Shape;207;p50"/>
          <p:cNvSpPr>
            <a:spLocks noGrp="1"/>
          </p:cNvSpPr>
          <p:nvPr>
            <p:ph type="pic" idx="2"/>
          </p:nvPr>
        </p:nvSpPr>
        <p:spPr>
          <a:xfrm>
            <a:off x="2389717" y="612775"/>
            <a:ext cx="7315200" cy="4114800"/>
          </a:xfrm>
          <a:prstGeom prst="rect">
            <a:avLst/>
          </a:prstGeom>
          <a:noFill/>
          <a:ln>
            <a:noFill/>
          </a:ln>
        </p:spPr>
      </p:sp>
      <p:sp>
        <p:nvSpPr>
          <p:cNvPr id="208" name="Google Shape;208;p5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09" name="Google Shape;209;p5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10" name="Google Shape;210;p5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11" name="Google Shape;211;p5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2"/>
        <p:cNvGrpSpPr/>
        <p:nvPr/>
      </p:nvGrpSpPr>
      <p:grpSpPr>
        <a:xfrm>
          <a:off x="0" y="0"/>
          <a:ext cx="0" cy="0"/>
          <a:chOff x="0" y="0"/>
          <a:chExt cx="0" cy="0"/>
        </a:xfrm>
      </p:grpSpPr>
      <p:sp>
        <p:nvSpPr>
          <p:cNvPr id="213" name="Google Shape;213;p5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14" name="Google Shape;214;p51"/>
          <p:cNvSpPr txBox="1">
            <a:spLocks noGrp="1"/>
          </p:cNvSpPr>
          <p:nvPr>
            <p:ph type="body" idx="1"/>
          </p:nvPr>
        </p:nvSpPr>
        <p:spPr>
          <a:xfrm rot="5400000">
            <a:off x="3833020" y="-1623218"/>
            <a:ext cx="4525963" cy="10972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15" name="Google Shape;215;p5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16" name="Google Shape;216;p5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17" name="Google Shape;217;p5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8"/>
        <p:cNvGrpSpPr/>
        <p:nvPr/>
      </p:nvGrpSpPr>
      <p:grpSpPr>
        <a:xfrm>
          <a:off x="0" y="0"/>
          <a:ext cx="0" cy="0"/>
          <a:chOff x="0" y="0"/>
          <a:chExt cx="0" cy="0"/>
        </a:xfrm>
      </p:grpSpPr>
      <p:sp>
        <p:nvSpPr>
          <p:cNvPr id="219" name="Google Shape;219;p52"/>
          <p:cNvSpPr txBox="1">
            <a:spLocks noGrp="1"/>
          </p:cNvSpPr>
          <p:nvPr>
            <p:ph type="title"/>
          </p:nvPr>
        </p:nvSpPr>
        <p:spPr>
          <a:xfrm rot="5400000">
            <a:off x="7285039" y="1828801"/>
            <a:ext cx="5851525" cy="2743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20" name="Google Shape;220;p52"/>
          <p:cNvSpPr txBox="1">
            <a:spLocks noGrp="1"/>
          </p:cNvSpPr>
          <p:nvPr>
            <p:ph type="body" idx="1"/>
          </p:nvPr>
        </p:nvSpPr>
        <p:spPr>
          <a:xfrm rot="5400000">
            <a:off x="1697039" y="-812800"/>
            <a:ext cx="5851525" cy="80264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21" name="Google Shape;221;p5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22" name="Google Shape;222;p5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223" name="Google Shape;223;p5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4"/>
        <p:cNvGrpSpPr/>
        <p:nvPr/>
      </p:nvGrpSpPr>
      <p:grpSpPr>
        <a:xfrm>
          <a:off x="0" y="0"/>
          <a:ext cx="0" cy="0"/>
          <a:chOff x="0" y="0"/>
          <a:chExt cx="0" cy="0"/>
        </a:xfrm>
      </p:grpSpPr>
      <p:sp>
        <p:nvSpPr>
          <p:cNvPr id="95" name="Google Shape;95;p23"/>
          <p:cNvSpPr txBox="1">
            <a:spLocks noGrp="1"/>
          </p:cNvSpPr>
          <p:nvPr>
            <p:ph type="ctrTitle"/>
          </p:nvPr>
        </p:nvSpPr>
        <p:spPr>
          <a:xfrm>
            <a:off x="914400" y="2130426"/>
            <a:ext cx="10363200" cy="1470025"/>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96" name="Google Shape;96;p23"/>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lnSpc>
                <a:spcPct val="100000"/>
              </a:lnSpc>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97" name="Google Shape;97;p23"/>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8" name="Google Shape;98;p2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9" name="Google Shape;99;p2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0"/>
        <p:cNvGrpSpPr/>
        <p:nvPr/>
      </p:nvGrpSpPr>
      <p:grpSpPr>
        <a:xfrm>
          <a:off x="0" y="0"/>
          <a:ext cx="0" cy="0"/>
          <a:chOff x="0" y="0"/>
          <a:chExt cx="0" cy="0"/>
        </a:xfrm>
      </p:grpSpPr>
      <p:sp>
        <p:nvSpPr>
          <p:cNvPr id="101" name="Google Shape;101;p25"/>
          <p:cNvSpPr txBox="1">
            <a:spLocks noGrp="1"/>
          </p:cNvSpPr>
          <p:nvPr>
            <p:ph type="title"/>
          </p:nvPr>
        </p:nvSpPr>
        <p:spPr>
          <a:xfrm>
            <a:off x="963084" y="4406901"/>
            <a:ext cx="10363200" cy="136207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02" name="Google Shape;102;p25"/>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lnSpc>
                <a:spcPct val="100000"/>
              </a:lnSpc>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lnSpc>
                <a:spcPct val="100000"/>
              </a:lnSpc>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03" name="Google Shape;103;p25"/>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04" name="Google Shape;104;p25"/>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05" name="Google Shape;105;p25"/>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6"/>
        <p:cNvGrpSpPr/>
        <p:nvPr/>
      </p:nvGrpSpPr>
      <p:grpSpPr>
        <a:xfrm>
          <a:off x="0" y="0"/>
          <a:ext cx="0" cy="0"/>
          <a:chOff x="0" y="0"/>
          <a:chExt cx="0" cy="0"/>
        </a:xfrm>
      </p:grpSpPr>
      <p:sp>
        <p:nvSpPr>
          <p:cNvPr id="107" name="Google Shape;107;p2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08" name="Google Shape;108;p26"/>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26"/>
          <p:cNvSpPr txBox="1">
            <a:spLocks noGrp="1"/>
          </p:cNvSpPr>
          <p:nvPr>
            <p:ph type="body" idx="2"/>
          </p:nvPr>
        </p:nvSpPr>
        <p:spPr>
          <a:xfrm>
            <a:off x="6197600" y="1600201"/>
            <a:ext cx="5384800" cy="452596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2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11" name="Google Shape;111;p2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12" name="Google Shape;112;p2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3"/>
        <p:cNvGrpSpPr/>
        <p:nvPr/>
      </p:nvGrpSpPr>
      <p:grpSpPr>
        <a:xfrm>
          <a:off x="0" y="0"/>
          <a:ext cx="0" cy="0"/>
          <a:chOff x="0" y="0"/>
          <a:chExt cx="0" cy="0"/>
        </a:xfrm>
      </p:grpSpPr>
      <p:sp>
        <p:nvSpPr>
          <p:cNvPr id="114" name="Google Shape;114;p27"/>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15" name="Google Shape;115;p27"/>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16" name="Google Shape;116;p27"/>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17" name="Google Shape;117;p27"/>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18" name="Google Shape;118;p27"/>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19" name="Google Shape;119;p2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20" name="Google Shape;120;p2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21" name="Google Shape;121;p2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24" name="Google Shape;124;p28"/>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25" name="Google Shape;125;p28"/>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26" name="Google Shape;126;p2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7"/>
        <p:cNvGrpSpPr/>
        <p:nvPr/>
      </p:nvGrpSpPr>
      <p:grpSpPr>
        <a:xfrm>
          <a:off x="0" y="0"/>
          <a:ext cx="0" cy="0"/>
          <a:chOff x="0" y="0"/>
          <a:chExt cx="0" cy="0"/>
        </a:xfrm>
      </p:grpSpPr>
      <p:sp>
        <p:nvSpPr>
          <p:cNvPr id="128" name="Google Shape;128;p29"/>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2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29" name="Google Shape;129;p29"/>
          <p:cNvSpPr txBox="1">
            <a:spLocks noGrp="1"/>
          </p:cNvSpPr>
          <p:nvPr>
            <p:ph type="body" idx="1"/>
          </p:nvPr>
        </p:nvSpPr>
        <p:spPr>
          <a:xfrm>
            <a:off x="4766733" y="273051"/>
            <a:ext cx="6815667" cy="585311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30" name="Google Shape;130;p29"/>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31" name="Google Shape;131;p29"/>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32" name="Google Shape;132;p29"/>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33" name="Google Shape;133;p2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34"/>
        <p:cNvGrpSpPr/>
        <p:nvPr/>
      </p:nvGrpSpPr>
      <p:grpSpPr>
        <a:xfrm>
          <a:off x="0" y="0"/>
          <a:ext cx="0" cy="0"/>
          <a:chOff x="0" y="0"/>
          <a:chExt cx="0" cy="0"/>
        </a:xfrm>
      </p:grpSpPr>
      <p:sp>
        <p:nvSpPr>
          <p:cNvPr id="135" name="Google Shape;135;p3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2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36" name="Google Shape;136;p30"/>
          <p:cNvSpPr>
            <a:spLocks noGrp="1"/>
          </p:cNvSpPr>
          <p:nvPr>
            <p:ph type="pic" idx="2"/>
          </p:nvPr>
        </p:nvSpPr>
        <p:spPr>
          <a:xfrm>
            <a:off x="2389717" y="612775"/>
            <a:ext cx="7315200" cy="4114800"/>
          </a:xfrm>
          <a:prstGeom prst="rect">
            <a:avLst/>
          </a:prstGeom>
          <a:noFill/>
          <a:ln>
            <a:noFill/>
          </a:ln>
        </p:spPr>
      </p:sp>
      <p:sp>
        <p:nvSpPr>
          <p:cNvPr id="137" name="Google Shape;137;p3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38" name="Google Shape;138;p3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39" name="Google Shape;139;p3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40" name="Google Shape;140;p3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2"/>
        <p:cNvGrpSpPr/>
        <p:nvPr/>
      </p:nvGrpSpPr>
      <p:grpSpPr>
        <a:xfrm>
          <a:off x="0" y="0"/>
          <a:ext cx="0" cy="0"/>
          <a:chOff x="0" y="0"/>
          <a:chExt cx="0" cy="0"/>
        </a:xfrm>
      </p:grpSpPr>
      <p:pic>
        <p:nvPicPr>
          <p:cNvPr id="83" name="Google Shape;83;p19" descr="Generic SPH Logo Header_bottom.eps"/>
          <p:cNvPicPr preferRelativeResize="0"/>
          <p:nvPr/>
        </p:nvPicPr>
        <p:blipFill rotWithShape="1">
          <a:blip r:embed="rId13">
            <a:alphaModFix/>
          </a:blip>
          <a:srcRect/>
          <a:stretch/>
        </p:blipFill>
        <p:spPr>
          <a:xfrm>
            <a:off x="-8467" y="6072189"/>
            <a:ext cx="12270317" cy="7905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3"/>
        <p:cNvGrpSpPr/>
        <p:nvPr/>
      </p:nvGrpSpPr>
      <p:grpSpPr>
        <a:xfrm>
          <a:off x="0" y="0"/>
          <a:ext cx="0" cy="0"/>
          <a:chOff x="0" y="0"/>
          <a:chExt cx="0" cy="0"/>
        </a:xfrm>
      </p:grpSpPr>
      <p:pic>
        <p:nvPicPr>
          <p:cNvPr id="154" name="Google Shape;154;p15" descr="Generic SPH Red Building_Generic Logo-02-02.jpg"/>
          <p:cNvPicPr preferRelativeResize="0"/>
          <p:nvPr/>
        </p:nvPicPr>
        <p:blipFill rotWithShape="1">
          <a:blip r:embed="rId13">
            <a:alphaModFix/>
          </a:blip>
          <a:srcRect/>
          <a:stretch/>
        </p:blipFill>
        <p:spPr>
          <a:xfrm>
            <a:off x="-104686" y="0"/>
            <a:ext cx="12295332" cy="691689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hyperlink" Target="https://www.ucd.ie/nmhs/newsandevents/snmhsinternationalresearchconference/"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mailto:fouladi@umd.edu"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lt1"/>
          </a:fgClr>
          <a:bgClr>
            <a:schemeClr val="bg1"/>
          </a:bgClr>
        </a:pattFill>
        <a:effectLst/>
      </p:bgPr>
    </p:bg>
    <p:spTree>
      <p:nvGrpSpPr>
        <p:cNvPr id="1" name="Shape 228"/>
        <p:cNvGrpSpPr/>
        <p:nvPr/>
      </p:nvGrpSpPr>
      <p:grpSpPr>
        <a:xfrm>
          <a:off x="0" y="0"/>
          <a:ext cx="0" cy="0"/>
          <a:chOff x="0" y="0"/>
          <a:chExt cx="0" cy="0"/>
        </a:xfrm>
      </p:grpSpPr>
      <p:sp>
        <p:nvSpPr>
          <p:cNvPr id="229" name="Google Shape;229;g2f289448ee9_0_5"/>
          <p:cNvSpPr txBox="1">
            <a:spLocks noGrp="1"/>
          </p:cNvSpPr>
          <p:nvPr>
            <p:ph type="ctrTitle"/>
          </p:nvPr>
        </p:nvSpPr>
        <p:spPr>
          <a:xfrm>
            <a:off x="0" y="2106100"/>
            <a:ext cx="12192000" cy="2215500"/>
          </a:xfrm>
          <a:prstGeom prst="rect">
            <a:avLst/>
          </a:prstGeom>
          <a:solidFill>
            <a:schemeClr val="bg1">
              <a:lumMod val="85000"/>
            </a:schemeClr>
          </a:solidFill>
          <a:ln>
            <a:noFill/>
          </a:ln>
        </p:spPr>
        <p:txBody>
          <a:bodyPr spcFirstLastPara="1" wrap="square" lIns="91425" tIns="45700" rIns="91425" bIns="45700" anchor="t" anchorCtr="0">
            <a:noAutofit/>
          </a:bodyPr>
          <a:lstStyle/>
          <a:p>
            <a:pPr marL="0" lvl="0" indent="0" algn="ctr" rtl="0">
              <a:lnSpc>
                <a:spcPct val="100000"/>
              </a:lnSpc>
              <a:spcBef>
                <a:spcPts val="1800"/>
              </a:spcBef>
              <a:spcAft>
                <a:spcPts val="0"/>
              </a:spcAft>
              <a:buClr>
                <a:schemeClr val="dk1"/>
              </a:buClr>
              <a:buSzPts val="1400"/>
              <a:buNone/>
            </a:pPr>
            <a:r>
              <a:rPr lang="en-US" sz="2500" b="1" dirty="0">
                <a:solidFill>
                  <a:srgbClr val="800000"/>
                </a:solidFill>
                <a:latin typeface="Arial"/>
                <a:ea typeface="Arial"/>
                <a:cs typeface="Arial"/>
                <a:sym typeface="Arial"/>
              </a:rPr>
              <a:t>‘Strategy-as-Practice’ by Personnel in Hospitals: A Scoping Review</a:t>
            </a:r>
            <a:br>
              <a:rPr lang="en-US" sz="2100" dirty="0"/>
            </a:br>
            <a:endParaRPr sz="2100" dirty="0"/>
          </a:p>
          <a:p>
            <a:pPr marL="0" lvl="0" indent="0" algn="ctr" rtl="0">
              <a:lnSpc>
                <a:spcPct val="100000"/>
              </a:lnSpc>
              <a:spcBef>
                <a:spcPts val="0"/>
              </a:spcBef>
              <a:spcAft>
                <a:spcPts val="0"/>
              </a:spcAft>
              <a:buClr>
                <a:schemeClr val="dk1"/>
              </a:buClr>
              <a:buSzPts val="1400"/>
              <a:buNone/>
            </a:pPr>
            <a:r>
              <a:rPr lang="en-US" sz="1600" b="1" dirty="0">
                <a:latin typeface="Arial"/>
                <a:ea typeface="Arial"/>
                <a:cs typeface="Arial"/>
                <a:sym typeface="Arial"/>
              </a:rPr>
              <a:t>UMD School of Public Health MPH-PHPP &amp; MHA Students and Graduate Team</a:t>
            </a:r>
            <a:r>
              <a:rPr lang="en-US" sz="1300" b="1" dirty="0">
                <a:latin typeface="Arial"/>
                <a:ea typeface="Arial"/>
                <a:cs typeface="Arial"/>
                <a:sym typeface="Arial"/>
              </a:rPr>
              <a:t> </a:t>
            </a:r>
            <a:endParaRPr sz="1300" dirty="0">
              <a:latin typeface="Arial"/>
              <a:ea typeface="Arial"/>
              <a:cs typeface="Arial"/>
              <a:sym typeface="Arial"/>
            </a:endParaRPr>
          </a:p>
          <a:p>
            <a:pPr marL="0" lvl="0" indent="0" algn="ctr" rtl="0">
              <a:spcBef>
                <a:spcPts val="600"/>
              </a:spcBef>
              <a:spcAft>
                <a:spcPts val="0"/>
              </a:spcAft>
              <a:buClr>
                <a:schemeClr val="dk1"/>
              </a:buClr>
              <a:buSzPts val="1200"/>
              <a:buFont typeface="Arial"/>
              <a:buNone/>
            </a:pPr>
            <a:r>
              <a:rPr lang="en-US" sz="1300" b="1" dirty="0">
                <a:latin typeface="Arial"/>
                <a:ea typeface="Arial"/>
                <a:cs typeface="Arial"/>
                <a:sym typeface="Arial"/>
              </a:rPr>
              <a:t>Presenters/Co-Authors: </a:t>
            </a:r>
            <a:r>
              <a:rPr lang="en-US" sz="1300" i="1" dirty="0">
                <a:latin typeface="Arial"/>
                <a:ea typeface="Arial"/>
                <a:cs typeface="Arial"/>
                <a:sym typeface="Arial"/>
              </a:rPr>
              <a:t>Brendan Jones, Elizabeth </a:t>
            </a:r>
            <a:r>
              <a:rPr lang="en-US" sz="1300" i="1" dirty="0" err="1">
                <a:latin typeface="Arial"/>
                <a:ea typeface="Arial"/>
                <a:cs typeface="Arial"/>
                <a:sym typeface="Arial"/>
              </a:rPr>
              <a:t>Millwee</a:t>
            </a:r>
            <a:r>
              <a:rPr lang="en-US" sz="1300" i="1" dirty="0">
                <a:latin typeface="Arial"/>
                <a:ea typeface="Arial"/>
                <a:cs typeface="Arial"/>
                <a:sym typeface="Arial"/>
              </a:rPr>
              <a:t>, Gabriela Irene Mulhall</a:t>
            </a:r>
            <a:endParaRPr sz="1300" i="1" dirty="0">
              <a:latin typeface="Arial"/>
              <a:ea typeface="Arial"/>
              <a:cs typeface="Arial"/>
              <a:sym typeface="Arial"/>
            </a:endParaRPr>
          </a:p>
          <a:p>
            <a:pPr marL="0" lvl="0" indent="0" algn="ctr" rtl="0">
              <a:spcBef>
                <a:spcPts val="600"/>
              </a:spcBef>
              <a:spcAft>
                <a:spcPts val="0"/>
              </a:spcAft>
              <a:buClr>
                <a:schemeClr val="dk1"/>
              </a:buClr>
              <a:buSzPts val="1200"/>
              <a:buFont typeface="Arial"/>
              <a:buNone/>
            </a:pPr>
            <a:r>
              <a:rPr lang="en-US" sz="1300" b="1" dirty="0">
                <a:latin typeface="Arial"/>
                <a:ea typeface="Arial"/>
                <a:cs typeface="Arial"/>
                <a:sym typeface="Arial"/>
              </a:rPr>
              <a:t>Co-Authors:</a:t>
            </a:r>
            <a:r>
              <a:rPr lang="en-US" sz="1300" dirty="0">
                <a:latin typeface="Arial"/>
                <a:ea typeface="Arial"/>
                <a:cs typeface="Arial"/>
                <a:sym typeface="Arial"/>
              </a:rPr>
              <a:t> </a:t>
            </a:r>
            <a:r>
              <a:rPr lang="en-US" sz="1300" i="1" dirty="0">
                <a:latin typeface="Arial"/>
                <a:ea typeface="Arial"/>
                <a:cs typeface="Arial"/>
                <a:sym typeface="Arial"/>
              </a:rPr>
              <a:t>Damilola Ajayi, </a:t>
            </a:r>
            <a:r>
              <a:rPr lang="en-US" sz="1300" i="1" dirty="0" err="1">
                <a:latin typeface="Arial"/>
                <a:ea typeface="Arial"/>
                <a:cs typeface="Arial"/>
                <a:sym typeface="Arial"/>
              </a:rPr>
              <a:t>Nii</a:t>
            </a:r>
            <a:r>
              <a:rPr lang="en-US" sz="1300" i="1" dirty="0">
                <a:latin typeface="Arial"/>
                <a:ea typeface="Arial"/>
                <a:cs typeface="Arial"/>
                <a:sym typeface="Arial"/>
              </a:rPr>
              <a:t> Amon Amon-</a:t>
            </a:r>
            <a:r>
              <a:rPr lang="en-US" sz="1300" i="1" dirty="0" err="1">
                <a:latin typeface="Arial"/>
                <a:ea typeface="Arial"/>
                <a:cs typeface="Arial"/>
                <a:sym typeface="Arial"/>
              </a:rPr>
              <a:t>Kotei</a:t>
            </a:r>
            <a:r>
              <a:rPr lang="en-US" sz="1300" i="1" dirty="0">
                <a:latin typeface="Arial"/>
                <a:ea typeface="Arial"/>
                <a:cs typeface="Arial"/>
                <a:sym typeface="Arial"/>
              </a:rPr>
              <a:t>, </a:t>
            </a:r>
            <a:r>
              <a:rPr lang="en-US" sz="1300" i="1" dirty="0" err="1">
                <a:latin typeface="Arial"/>
                <a:ea typeface="Arial"/>
                <a:cs typeface="Arial"/>
                <a:sym typeface="Arial"/>
              </a:rPr>
              <a:t>Moboluwape</a:t>
            </a:r>
            <a:r>
              <a:rPr lang="en-US" sz="1300" i="1" dirty="0">
                <a:latin typeface="Arial"/>
                <a:ea typeface="Arial"/>
                <a:cs typeface="Arial"/>
                <a:sym typeface="Arial"/>
              </a:rPr>
              <a:t> </a:t>
            </a:r>
            <a:r>
              <a:rPr lang="en-US" sz="1300" i="1" dirty="0" err="1">
                <a:latin typeface="Arial"/>
                <a:ea typeface="Arial"/>
                <a:cs typeface="Arial"/>
                <a:sym typeface="Arial"/>
              </a:rPr>
              <a:t>Adeoti</a:t>
            </a:r>
            <a:r>
              <a:rPr lang="en-US" sz="1300" i="1" dirty="0">
                <a:latin typeface="Arial"/>
                <a:ea typeface="Arial"/>
                <a:cs typeface="Arial"/>
                <a:sym typeface="Arial"/>
              </a:rPr>
              <a:t>, Abdu Wakil </a:t>
            </a:r>
            <a:r>
              <a:rPr lang="en-US" sz="1300" i="1" dirty="0" err="1">
                <a:latin typeface="Arial"/>
                <a:ea typeface="Arial"/>
                <a:cs typeface="Arial"/>
                <a:sym typeface="Arial"/>
              </a:rPr>
              <a:t>Cyeef</a:t>
            </a:r>
            <a:r>
              <a:rPr lang="en-US" sz="1300" i="1" dirty="0">
                <a:latin typeface="Arial"/>
                <a:ea typeface="Arial"/>
                <a:cs typeface="Arial"/>
                <a:sym typeface="Arial"/>
              </a:rPr>
              <a:t> Din, Lyndsey Griffin, Maryam Aslam Hashmi, Brad E. Schwartz</a:t>
            </a:r>
            <a:br>
              <a:rPr lang="en-US" sz="1300" dirty="0">
                <a:latin typeface="Arial"/>
                <a:ea typeface="Arial"/>
                <a:cs typeface="Arial"/>
                <a:sym typeface="Arial"/>
              </a:rPr>
            </a:br>
            <a:endParaRPr sz="1300" dirty="0">
              <a:latin typeface="Arial"/>
              <a:ea typeface="Arial"/>
              <a:cs typeface="Arial"/>
              <a:sym typeface="Arial"/>
            </a:endParaRPr>
          </a:p>
          <a:p>
            <a:pPr marL="0" lvl="0" indent="0" algn="ctr" rtl="0">
              <a:lnSpc>
                <a:spcPct val="100000"/>
              </a:lnSpc>
              <a:spcBef>
                <a:spcPts val="0"/>
              </a:spcBef>
              <a:spcAft>
                <a:spcPts val="0"/>
              </a:spcAft>
              <a:buClr>
                <a:schemeClr val="dk1"/>
              </a:buClr>
              <a:buSzPts val="1400"/>
              <a:buNone/>
            </a:pPr>
            <a:endParaRPr sz="2000" dirty="0"/>
          </a:p>
        </p:txBody>
      </p:sp>
      <p:sp>
        <p:nvSpPr>
          <p:cNvPr id="230" name="Google Shape;230;g2f289448ee9_0_5"/>
          <p:cNvSpPr txBox="1"/>
          <p:nvPr/>
        </p:nvSpPr>
        <p:spPr>
          <a:xfrm>
            <a:off x="93100" y="4363950"/>
            <a:ext cx="4191300" cy="2215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600"/>
              </a:spcBef>
              <a:spcAft>
                <a:spcPts val="0"/>
              </a:spcAft>
              <a:buClr>
                <a:srgbClr val="000000"/>
              </a:buClr>
              <a:buSzPts val="1200"/>
              <a:buFont typeface="Arial"/>
              <a:buNone/>
            </a:pPr>
            <a:endParaRPr sz="1300" b="0" i="0" u="none" strike="noStrike" cap="none">
              <a:solidFill>
                <a:srgbClr val="000000"/>
              </a:solidFill>
              <a:latin typeface="Arial"/>
              <a:ea typeface="Arial"/>
              <a:cs typeface="Arial"/>
              <a:sym typeface="Arial"/>
            </a:endParaRPr>
          </a:p>
          <a:p>
            <a:pPr marL="0" marR="0" lvl="0" indent="0" algn="l" rtl="0">
              <a:lnSpc>
                <a:spcPct val="100000"/>
              </a:lnSpc>
              <a:spcBef>
                <a:spcPts val="1000"/>
              </a:spcBef>
              <a:spcAft>
                <a:spcPts val="0"/>
              </a:spcAft>
              <a:buNone/>
            </a:pPr>
            <a:endParaRPr sz="13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300" b="0" i="0" u="none" strike="noStrike" cap="none">
              <a:solidFill>
                <a:srgbClr val="000000"/>
              </a:solidFill>
              <a:latin typeface="Arial"/>
              <a:ea typeface="Arial"/>
              <a:cs typeface="Arial"/>
              <a:sym typeface="Arial"/>
            </a:endParaRPr>
          </a:p>
        </p:txBody>
      </p:sp>
      <p:sp>
        <p:nvSpPr>
          <p:cNvPr id="231" name="Google Shape;231;g2f289448ee9_0_5"/>
          <p:cNvSpPr txBox="1"/>
          <p:nvPr/>
        </p:nvSpPr>
        <p:spPr>
          <a:xfrm>
            <a:off x="747412" y="4611150"/>
            <a:ext cx="3272700" cy="127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600"/>
              </a:spcBef>
              <a:spcAft>
                <a:spcPts val="0"/>
              </a:spcAft>
              <a:buClr>
                <a:srgbClr val="000000"/>
              </a:buClr>
              <a:buSzPts val="1200"/>
              <a:buFont typeface="Arial"/>
              <a:buNone/>
            </a:pPr>
            <a:r>
              <a:rPr lang="en-US" sz="1300" b="1" i="0" u="none" strike="noStrike" cap="none" dirty="0">
                <a:solidFill>
                  <a:srgbClr val="000000"/>
                </a:solidFill>
                <a:latin typeface="Arial"/>
                <a:ea typeface="Arial"/>
                <a:cs typeface="Arial"/>
                <a:sym typeface="Arial"/>
              </a:rPr>
              <a:t>Co-Authors UMD</a:t>
            </a:r>
            <a:endParaRPr sz="1300" dirty="0"/>
          </a:p>
          <a:p>
            <a:pPr marL="0" marR="0" lvl="0" indent="0" algn="l" rtl="0">
              <a:lnSpc>
                <a:spcPct val="100000"/>
              </a:lnSpc>
              <a:spcBef>
                <a:spcPts val="600"/>
              </a:spcBef>
              <a:spcAft>
                <a:spcPts val="0"/>
              </a:spcAft>
              <a:buClr>
                <a:srgbClr val="000000"/>
              </a:buClr>
              <a:buSzPts val="1200"/>
              <a:buFont typeface="Arial"/>
              <a:buNone/>
            </a:pPr>
            <a:r>
              <a:rPr lang="en-US" sz="1300" b="0" i="0" u="none" strike="noStrike" cap="none" dirty="0">
                <a:solidFill>
                  <a:srgbClr val="000000"/>
                </a:solidFill>
                <a:latin typeface="Arial"/>
                <a:ea typeface="Arial"/>
                <a:cs typeface="Arial"/>
                <a:sym typeface="Arial"/>
              </a:rPr>
              <a:t>Dr. </a:t>
            </a:r>
            <a:r>
              <a:rPr lang="en-US" sz="1300" b="0" i="0" u="none" strike="noStrike" cap="none" dirty="0" err="1">
                <a:solidFill>
                  <a:srgbClr val="000000"/>
                </a:solidFill>
                <a:latin typeface="Arial"/>
                <a:ea typeface="Arial"/>
                <a:cs typeface="Arial"/>
                <a:sym typeface="Arial"/>
              </a:rPr>
              <a:t>Negin</a:t>
            </a:r>
            <a:r>
              <a:rPr lang="en-US" sz="1300" b="0" i="0" u="none" strike="noStrike" cap="none" dirty="0">
                <a:solidFill>
                  <a:srgbClr val="000000"/>
                </a:solidFill>
                <a:latin typeface="Arial"/>
                <a:ea typeface="Arial"/>
                <a:cs typeface="Arial"/>
                <a:sym typeface="Arial"/>
              </a:rPr>
              <a:t> </a:t>
            </a:r>
            <a:r>
              <a:rPr lang="en-US" sz="1300" b="0" i="0" u="none" strike="noStrike" cap="none" dirty="0" err="1">
                <a:solidFill>
                  <a:srgbClr val="000000"/>
                </a:solidFill>
                <a:latin typeface="Arial"/>
                <a:ea typeface="Arial"/>
                <a:cs typeface="Arial"/>
                <a:sym typeface="Arial"/>
              </a:rPr>
              <a:t>Fouladi</a:t>
            </a:r>
            <a:r>
              <a:rPr lang="en-US" sz="1300" b="0" i="0" u="none" strike="noStrike" cap="none" dirty="0">
                <a:solidFill>
                  <a:srgbClr val="000000"/>
                </a:solidFill>
                <a:latin typeface="Arial"/>
                <a:ea typeface="Arial"/>
                <a:cs typeface="Arial"/>
                <a:sym typeface="Arial"/>
              </a:rPr>
              <a:t>, School of Public Health</a:t>
            </a:r>
            <a:endParaRPr sz="1300" b="0" i="0" u="none" strike="noStrike" cap="none" dirty="0">
              <a:solidFill>
                <a:srgbClr val="000000"/>
              </a:solidFill>
              <a:latin typeface="Arial"/>
              <a:ea typeface="Arial"/>
              <a:cs typeface="Arial"/>
              <a:sym typeface="Arial"/>
            </a:endParaRPr>
          </a:p>
          <a:p>
            <a:pPr marL="0" marR="0" lvl="0" indent="0" algn="l" rtl="0">
              <a:lnSpc>
                <a:spcPct val="100000"/>
              </a:lnSpc>
              <a:spcBef>
                <a:spcPts val="600"/>
              </a:spcBef>
              <a:spcAft>
                <a:spcPts val="0"/>
              </a:spcAft>
              <a:buClr>
                <a:srgbClr val="000000"/>
              </a:buClr>
              <a:buSzPts val="1200"/>
              <a:buFont typeface="Arial"/>
              <a:buNone/>
            </a:pPr>
            <a:r>
              <a:rPr lang="en-US" sz="1300" b="0" i="0" u="none" strike="noStrike" cap="none" dirty="0">
                <a:solidFill>
                  <a:srgbClr val="000000"/>
                </a:solidFill>
                <a:latin typeface="Arial"/>
                <a:ea typeface="Arial"/>
                <a:cs typeface="Arial"/>
                <a:sym typeface="Arial"/>
              </a:rPr>
              <a:t>Nedelina Tchangalova, STEM Library</a:t>
            </a:r>
            <a:endParaRPr sz="1300" b="0" i="0" u="none" strike="noStrike" cap="none" dirty="0">
              <a:solidFill>
                <a:srgbClr val="000000"/>
              </a:solidFill>
              <a:latin typeface="Arial"/>
              <a:ea typeface="Arial"/>
              <a:cs typeface="Arial"/>
              <a:sym typeface="Arial"/>
            </a:endParaRPr>
          </a:p>
          <a:p>
            <a:pPr marL="0" marR="0" lvl="0" indent="0" algn="l" rtl="0">
              <a:lnSpc>
                <a:spcPct val="100000"/>
              </a:lnSpc>
              <a:spcBef>
                <a:spcPts val="600"/>
              </a:spcBef>
              <a:spcAft>
                <a:spcPts val="0"/>
              </a:spcAft>
              <a:buClr>
                <a:srgbClr val="000000"/>
              </a:buClr>
              <a:buSzPts val="1200"/>
              <a:buFont typeface="Arial"/>
              <a:buNone/>
            </a:pPr>
            <a:endParaRPr sz="1300" b="0" i="0" u="none" strike="noStrike" cap="none" dirty="0">
              <a:solidFill>
                <a:srgbClr val="000000"/>
              </a:solidFill>
              <a:latin typeface="Arial"/>
              <a:ea typeface="Arial"/>
              <a:cs typeface="Arial"/>
              <a:sym typeface="Arial"/>
            </a:endParaRPr>
          </a:p>
          <a:p>
            <a:pPr marL="0" marR="0" lvl="0" indent="0" algn="l" rtl="0">
              <a:lnSpc>
                <a:spcPct val="100000"/>
              </a:lnSpc>
              <a:spcBef>
                <a:spcPts val="1000"/>
              </a:spcBef>
              <a:spcAft>
                <a:spcPts val="0"/>
              </a:spcAft>
              <a:buNone/>
            </a:pPr>
            <a:endParaRPr sz="13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300" b="0" i="0" u="none" strike="noStrike" cap="none" dirty="0">
              <a:solidFill>
                <a:srgbClr val="000000"/>
              </a:solidFill>
              <a:latin typeface="Arial"/>
              <a:ea typeface="Arial"/>
              <a:cs typeface="Arial"/>
              <a:sym typeface="Arial"/>
            </a:endParaRPr>
          </a:p>
        </p:txBody>
      </p:sp>
      <p:sp>
        <p:nvSpPr>
          <p:cNvPr id="232" name="Google Shape;232;g2f289448ee9_0_5"/>
          <p:cNvSpPr txBox="1"/>
          <p:nvPr/>
        </p:nvSpPr>
        <p:spPr>
          <a:xfrm>
            <a:off x="6680687" y="4611150"/>
            <a:ext cx="5418213" cy="127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600"/>
              </a:spcBef>
              <a:spcAft>
                <a:spcPts val="0"/>
              </a:spcAft>
              <a:buClr>
                <a:srgbClr val="000000"/>
              </a:buClr>
              <a:buSzPts val="1200"/>
              <a:buFont typeface="Arial"/>
              <a:buNone/>
            </a:pPr>
            <a:r>
              <a:rPr lang="en-US" sz="1300" b="1" i="0" u="none" strike="noStrike" cap="none" dirty="0">
                <a:solidFill>
                  <a:srgbClr val="000000"/>
                </a:solidFill>
                <a:latin typeface="Arial"/>
                <a:ea typeface="Arial"/>
                <a:cs typeface="Arial"/>
                <a:sym typeface="Arial"/>
              </a:rPr>
              <a:t>Co-Authors </a:t>
            </a:r>
            <a:r>
              <a:rPr lang="en-US" sz="1300" b="1" dirty="0"/>
              <a:t>UCD</a:t>
            </a:r>
            <a:endParaRPr sz="1300" dirty="0"/>
          </a:p>
          <a:p>
            <a:pPr marL="0" marR="0" lvl="0" indent="0" algn="l" rtl="0">
              <a:lnSpc>
                <a:spcPct val="100000"/>
              </a:lnSpc>
              <a:spcBef>
                <a:spcPts val="600"/>
              </a:spcBef>
              <a:spcAft>
                <a:spcPts val="0"/>
              </a:spcAft>
              <a:buClr>
                <a:srgbClr val="000000"/>
              </a:buClr>
              <a:buSzPts val="1200"/>
              <a:buFont typeface="Arial"/>
              <a:buNone/>
            </a:pPr>
            <a:r>
              <a:rPr lang="en-US" sz="1300" b="0" i="0" u="none" strike="noStrike" cap="none" dirty="0">
                <a:solidFill>
                  <a:srgbClr val="000000"/>
                </a:solidFill>
                <a:latin typeface="Arial"/>
                <a:ea typeface="Arial"/>
                <a:cs typeface="Arial"/>
                <a:sym typeface="Arial"/>
              </a:rPr>
              <a:t>Professor </a:t>
            </a:r>
            <a:r>
              <a:rPr lang="en-US" sz="1300" b="0" i="1" u="none" strike="noStrike" cap="none" dirty="0">
                <a:solidFill>
                  <a:srgbClr val="000000"/>
                </a:solidFill>
                <a:latin typeface="Arial"/>
                <a:ea typeface="Arial"/>
                <a:cs typeface="Arial"/>
                <a:sym typeface="Arial"/>
              </a:rPr>
              <a:t>Kate Frazer</a:t>
            </a:r>
            <a:r>
              <a:rPr lang="en-US" sz="1300" b="0" i="0" u="none" strike="noStrike" cap="none" dirty="0">
                <a:solidFill>
                  <a:srgbClr val="000000"/>
                </a:solidFill>
                <a:latin typeface="Arial"/>
                <a:ea typeface="Arial"/>
                <a:cs typeface="Arial"/>
                <a:sym typeface="Arial"/>
              </a:rPr>
              <a:t>, School of Nursing Midwifery &amp; Health Systems</a:t>
            </a:r>
            <a:endParaRPr sz="1300" dirty="0"/>
          </a:p>
          <a:p>
            <a:pPr marL="0" marR="0" lvl="0" indent="0" algn="l" rtl="0">
              <a:lnSpc>
                <a:spcPct val="100000"/>
              </a:lnSpc>
              <a:spcBef>
                <a:spcPts val="600"/>
              </a:spcBef>
              <a:spcAft>
                <a:spcPts val="0"/>
              </a:spcAft>
              <a:buClr>
                <a:srgbClr val="000000"/>
              </a:buClr>
              <a:buSzPts val="1200"/>
              <a:buFont typeface="Arial"/>
              <a:buNone/>
            </a:pPr>
            <a:r>
              <a:rPr lang="en-US" sz="1300" b="0" i="0" u="none" strike="noStrike" cap="none" dirty="0">
                <a:solidFill>
                  <a:srgbClr val="000000"/>
                </a:solidFill>
                <a:latin typeface="Arial"/>
                <a:ea typeface="Arial"/>
                <a:cs typeface="Arial"/>
                <a:sym typeface="Arial"/>
              </a:rPr>
              <a:t>Professor </a:t>
            </a:r>
            <a:r>
              <a:rPr lang="en-US" sz="1300" b="0" i="1" u="none" strike="noStrike" cap="none" dirty="0" err="1">
                <a:solidFill>
                  <a:srgbClr val="000000"/>
                </a:solidFill>
                <a:latin typeface="Arial"/>
                <a:ea typeface="Arial"/>
                <a:cs typeface="Arial"/>
                <a:sym typeface="Arial"/>
              </a:rPr>
              <a:t>Thilo</a:t>
            </a:r>
            <a:r>
              <a:rPr lang="en-US" sz="1300" b="0" i="1" u="none" strike="noStrike" cap="none" dirty="0">
                <a:solidFill>
                  <a:srgbClr val="000000"/>
                </a:solidFill>
                <a:latin typeface="Arial"/>
                <a:ea typeface="Arial"/>
                <a:cs typeface="Arial"/>
                <a:sym typeface="Arial"/>
              </a:rPr>
              <a:t> Kroll</a:t>
            </a:r>
            <a:r>
              <a:rPr lang="en-US" sz="1300" b="0" i="0" u="none" strike="noStrike" cap="none" dirty="0">
                <a:solidFill>
                  <a:srgbClr val="000000"/>
                </a:solidFill>
                <a:latin typeface="Arial"/>
                <a:ea typeface="Arial"/>
                <a:cs typeface="Arial"/>
                <a:sym typeface="Arial"/>
              </a:rPr>
              <a:t>, School of Nursing Midwifery &amp; Health Systems</a:t>
            </a:r>
            <a:endParaRPr sz="1300" dirty="0"/>
          </a:p>
          <a:p>
            <a:pPr marL="0" marR="0" lvl="0" indent="0" algn="l" rtl="0">
              <a:lnSpc>
                <a:spcPct val="100000"/>
              </a:lnSpc>
              <a:spcBef>
                <a:spcPts val="600"/>
              </a:spcBef>
              <a:spcAft>
                <a:spcPts val="0"/>
              </a:spcAft>
              <a:buClr>
                <a:srgbClr val="000000"/>
              </a:buClr>
              <a:buSzPts val="1200"/>
              <a:buFont typeface="Arial"/>
              <a:buNone/>
            </a:pPr>
            <a:r>
              <a:rPr lang="en-US" sz="1300" b="0" i="1" u="none" strike="noStrike" cap="none" dirty="0">
                <a:solidFill>
                  <a:srgbClr val="000000"/>
                </a:solidFill>
                <a:latin typeface="Arial"/>
                <a:ea typeface="Arial"/>
                <a:cs typeface="Arial"/>
                <a:sym typeface="Arial"/>
              </a:rPr>
              <a:t>Carolyn Donohoe</a:t>
            </a:r>
            <a:r>
              <a:rPr lang="en-US" sz="1300" b="0" i="0" u="none" strike="noStrike" cap="none" dirty="0">
                <a:solidFill>
                  <a:srgbClr val="000000"/>
                </a:solidFill>
                <a:latin typeface="Arial"/>
                <a:ea typeface="Arial"/>
                <a:cs typeface="Arial"/>
                <a:sym typeface="Arial"/>
              </a:rPr>
              <a:t>, Nursing and Midwifery Board of Ireland</a:t>
            </a:r>
            <a:endParaRPr sz="1300" dirty="0"/>
          </a:p>
          <a:p>
            <a:pPr marL="0" marR="0" lvl="0" indent="0" algn="l" rtl="0">
              <a:lnSpc>
                <a:spcPct val="100000"/>
              </a:lnSpc>
              <a:spcBef>
                <a:spcPts val="600"/>
              </a:spcBef>
              <a:spcAft>
                <a:spcPts val="0"/>
              </a:spcAft>
              <a:buClr>
                <a:srgbClr val="000000"/>
              </a:buClr>
              <a:buSzPts val="1200"/>
              <a:buFont typeface="Arial"/>
              <a:buNone/>
            </a:pPr>
            <a:endParaRPr sz="1300" b="0" i="0" u="none" strike="noStrike" cap="none" dirty="0">
              <a:solidFill>
                <a:srgbClr val="000000"/>
              </a:solidFill>
              <a:latin typeface="Arial"/>
              <a:ea typeface="Arial"/>
              <a:cs typeface="Arial"/>
              <a:sym typeface="Arial"/>
            </a:endParaRPr>
          </a:p>
          <a:p>
            <a:pPr marL="0" marR="0" lvl="0" indent="0" algn="l" rtl="0">
              <a:lnSpc>
                <a:spcPct val="100000"/>
              </a:lnSpc>
              <a:spcBef>
                <a:spcPts val="600"/>
              </a:spcBef>
              <a:spcAft>
                <a:spcPts val="0"/>
              </a:spcAft>
              <a:buClr>
                <a:srgbClr val="000000"/>
              </a:buClr>
              <a:buSzPts val="1200"/>
              <a:buFont typeface="Arial"/>
              <a:buNone/>
            </a:pPr>
            <a:endParaRPr sz="1300" b="0" i="0" u="none" strike="noStrike" cap="none" dirty="0">
              <a:solidFill>
                <a:srgbClr val="000000"/>
              </a:solidFill>
              <a:latin typeface="Arial"/>
              <a:ea typeface="Arial"/>
              <a:cs typeface="Arial"/>
              <a:sym typeface="Arial"/>
            </a:endParaRPr>
          </a:p>
          <a:p>
            <a:pPr marL="0" marR="0" lvl="0" indent="0" algn="l" rtl="0">
              <a:lnSpc>
                <a:spcPct val="100000"/>
              </a:lnSpc>
              <a:spcBef>
                <a:spcPts val="1000"/>
              </a:spcBef>
              <a:spcAft>
                <a:spcPts val="0"/>
              </a:spcAft>
              <a:buNone/>
            </a:pPr>
            <a:endParaRPr sz="13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300" b="0" i="0" u="none" strike="noStrike" cap="none" dirty="0">
              <a:solidFill>
                <a:srgbClr val="000000"/>
              </a:solidFill>
              <a:latin typeface="Arial"/>
              <a:ea typeface="Arial"/>
              <a:cs typeface="Arial"/>
              <a:sym typeface="Arial"/>
            </a:endParaRPr>
          </a:p>
        </p:txBody>
      </p:sp>
      <p:pic>
        <p:nvPicPr>
          <p:cNvPr id="11" name="Picture 10">
            <a:extLst>
              <a:ext uri="{FF2B5EF4-FFF2-40B4-BE49-F238E27FC236}">
                <a16:creationId xmlns:a16="http://schemas.microsoft.com/office/drawing/2014/main" id="{FC7ABBD7-7396-2A67-69D0-1769CAD9776B}"/>
              </a:ext>
            </a:extLst>
          </p:cNvPr>
          <p:cNvPicPr>
            <a:picLocks noChangeAspect="1"/>
          </p:cNvPicPr>
          <p:nvPr/>
        </p:nvPicPr>
        <p:blipFill>
          <a:blip r:embed="rId3"/>
          <a:stretch>
            <a:fillRect/>
          </a:stretch>
        </p:blipFill>
        <p:spPr>
          <a:xfrm>
            <a:off x="1064792" y="623285"/>
            <a:ext cx="2247916" cy="485779"/>
          </a:xfrm>
          <a:prstGeom prst="rect">
            <a:avLst/>
          </a:prstGeom>
        </p:spPr>
      </p:pic>
      <p:pic>
        <p:nvPicPr>
          <p:cNvPr id="13" name="Picture 12">
            <a:extLst>
              <a:ext uri="{FF2B5EF4-FFF2-40B4-BE49-F238E27FC236}">
                <a16:creationId xmlns:a16="http://schemas.microsoft.com/office/drawing/2014/main" id="{51DEC181-61C6-D7D2-731F-B8C56B89D16A}"/>
              </a:ext>
            </a:extLst>
          </p:cNvPr>
          <p:cNvPicPr>
            <a:picLocks noChangeAspect="1"/>
          </p:cNvPicPr>
          <p:nvPr/>
        </p:nvPicPr>
        <p:blipFill>
          <a:blip r:embed="rId4"/>
          <a:stretch>
            <a:fillRect/>
          </a:stretch>
        </p:blipFill>
        <p:spPr>
          <a:xfrm>
            <a:off x="8337273" y="623285"/>
            <a:ext cx="2105040" cy="695330"/>
          </a:xfrm>
          <a:prstGeom prst="rect">
            <a:avLst/>
          </a:prstGeom>
        </p:spPr>
      </p:pic>
      <p:sp>
        <p:nvSpPr>
          <p:cNvPr id="3" name="TextBox 2">
            <a:extLst>
              <a:ext uri="{FF2B5EF4-FFF2-40B4-BE49-F238E27FC236}">
                <a16:creationId xmlns:a16="http://schemas.microsoft.com/office/drawing/2014/main" id="{227EA3FF-7520-5501-D5D4-3DAAEEFB0EB2}"/>
              </a:ext>
            </a:extLst>
          </p:cNvPr>
          <p:cNvSpPr txBox="1"/>
          <p:nvPr/>
        </p:nvSpPr>
        <p:spPr>
          <a:xfrm>
            <a:off x="417105" y="6483300"/>
            <a:ext cx="11357790" cy="276999"/>
          </a:xfrm>
          <a:prstGeom prst="rect">
            <a:avLst/>
          </a:prstGeom>
          <a:noFill/>
        </p:spPr>
        <p:txBody>
          <a:bodyPr wrap="square">
            <a:spAutoFit/>
          </a:bodyPr>
          <a:lstStyle/>
          <a:p>
            <a:r>
              <a:rPr lang="en-US" sz="1200" b="0" i="0" dirty="0">
                <a:solidFill>
                  <a:schemeClr val="tx1"/>
                </a:solidFill>
                <a:effectLst/>
                <a:latin typeface="Arial" panose="020B0604020202020204" pitchFamily="34" charset="0"/>
                <a:cs typeface="Arial" panose="020B0604020202020204" pitchFamily="34" charset="0"/>
              </a:rPr>
              <a:t>Presentation at the 2nd International Research Conference, "</a:t>
            </a:r>
            <a:r>
              <a:rPr lang="en-US" sz="1200" b="0" i="0" dirty="0">
                <a:solidFill>
                  <a:schemeClr val="tx1"/>
                </a:solidFill>
                <a:effectLst/>
                <a:latin typeface="Arial" panose="020B0604020202020204" pitchFamily="34" charset="0"/>
                <a:cs typeface="Arial" panose="020B0604020202020204" pitchFamily="34" charset="0"/>
                <a:hlinkClick r:id="rId5"/>
              </a:rPr>
              <a:t>Empowering Care: Innovations in Healthcare for a Sustainable Future</a:t>
            </a:r>
            <a:r>
              <a:rPr lang="en-US" sz="1200" b="0" i="0" dirty="0">
                <a:solidFill>
                  <a:schemeClr val="tx1"/>
                </a:solidFill>
                <a:effectLst/>
                <a:latin typeface="Arial" panose="020B0604020202020204" pitchFamily="34" charset="0"/>
                <a:cs typeface="Arial" panose="020B0604020202020204" pitchFamily="34" charset="0"/>
              </a:rPr>
              <a:t>,” Dublin, Ireland, August 23, 2024</a:t>
            </a:r>
            <a:endParaRPr lang="en-US" sz="1200" dirty="0">
              <a:solidFill>
                <a:schemeClr val="tx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g2f289448ee9_0_13"/>
          <p:cNvSpPr txBox="1">
            <a:spLocks noGrp="1"/>
          </p:cNvSpPr>
          <p:nvPr>
            <p:ph type="title"/>
          </p:nvPr>
        </p:nvSpPr>
        <p:spPr>
          <a:xfrm>
            <a:off x="1981200" y="705881"/>
            <a:ext cx="8229600" cy="84953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b="1" dirty="0">
                <a:solidFill>
                  <a:srgbClr val="800000"/>
                </a:solidFill>
              </a:rPr>
              <a:t>References</a:t>
            </a:r>
            <a:endParaRPr b="1" dirty="0">
              <a:solidFill>
                <a:srgbClr val="800000"/>
              </a:solidFill>
            </a:endParaRPr>
          </a:p>
        </p:txBody>
      </p:sp>
      <p:sp>
        <p:nvSpPr>
          <p:cNvPr id="299" name="Google Shape;299;g2f289448ee9_0_13"/>
          <p:cNvSpPr txBox="1">
            <a:spLocks noGrp="1"/>
          </p:cNvSpPr>
          <p:nvPr>
            <p:ph type="body" idx="1"/>
          </p:nvPr>
        </p:nvSpPr>
        <p:spPr>
          <a:xfrm>
            <a:off x="618067" y="1555417"/>
            <a:ext cx="10955866" cy="4526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40"/>
              </a:spcBef>
              <a:spcAft>
                <a:spcPts val="0"/>
              </a:spcAft>
              <a:buSzPts val="3200"/>
              <a:buNone/>
            </a:pPr>
            <a:endParaRPr sz="1800" dirty="0">
              <a:latin typeface="Calibri"/>
              <a:ea typeface="Calibri"/>
              <a:cs typeface="Calibri"/>
              <a:sym typeface="Calibri"/>
            </a:endParaRPr>
          </a:p>
          <a:p>
            <a:pPr marL="457200" lvl="0" indent="-330200" algn="l" rtl="0">
              <a:lnSpc>
                <a:spcPct val="115000"/>
              </a:lnSpc>
              <a:spcBef>
                <a:spcPts val="0"/>
              </a:spcBef>
              <a:spcAft>
                <a:spcPts val="0"/>
              </a:spcAft>
              <a:buClr>
                <a:srgbClr val="555555"/>
              </a:buClr>
              <a:buSzPts val="1600"/>
              <a:buChar char="•"/>
            </a:pPr>
            <a:r>
              <a:rPr lang="en-US" sz="2000" dirty="0">
                <a:solidFill>
                  <a:srgbClr val="111111"/>
                </a:solidFill>
                <a:highlight>
                  <a:srgbClr val="FFFFFF"/>
                </a:highlight>
                <a:latin typeface="Calibri"/>
                <a:ea typeface="Calibri"/>
                <a:cs typeface="Calibri"/>
                <a:sym typeface="Calibri"/>
              </a:rPr>
              <a:t>Peters MDJ, Godfrey C, </a:t>
            </a:r>
            <a:r>
              <a:rPr lang="en-US" sz="2000" dirty="0" err="1">
                <a:solidFill>
                  <a:srgbClr val="111111"/>
                </a:solidFill>
                <a:highlight>
                  <a:srgbClr val="FFFFFF"/>
                </a:highlight>
                <a:latin typeface="Calibri"/>
                <a:ea typeface="Calibri"/>
                <a:cs typeface="Calibri"/>
                <a:sym typeface="Calibri"/>
              </a:rPr>
              <a:t>McInerney</a:t>
            </a:r>
            <a:r>
              <a:rPr lang="en-US" sz="2000" dirty="0">
                <a:solidFill>
                  <a:srgbClr val="111111"/>
                </a:solidFill>
                <a:highlight>
                  <a:srgbClr val="FFFFFF"/>
                </a:highlight>
                <a:latin typeface="Calibri"/>
                <a:ea typeface="Calibri"/>
                <a:cs typeface="Calibri"/>
                <a:sym typeface="Calibri"/>
              </a:rPr>
              <a:t> P, Munn Z, Tricco AC, Khalil, H. Scoping Reviews (2020). </a:t>
            </a:r>
            <a:r>
              <a:rPr lang="en-US" sz="2000" dirty="0" err="1">
                <a:solidFill>
                  <a:srgbClr val="111111"/>
                </a:solidFill>
                <a:highlight>
                  <a:srgbClr val="FFFFFF"/>
                </a:highlight>
                <a:latin typeface="Calibri"/>
                <a:ea typeface="Calibri"/>
                <a:cs typeface="Calibri"/>
                <a:sym typeface="Calibri"/>
              </a:rPr>
              <a:t>Aromataris</a:t>
            </a:r>
            <a:r>
              <a:rPr lang="en-US" sz="2000" dirty="0">
                <a:solidFill>
                  <a:srgbClr val="111111"/>
                </a:solidFill>
                <a:highlight>
                  <a:srgbClr val="FFFFFF"/>
                </a:highlight>
                <a:latin typeface="Calibri"/>
                <a:ea typeface="Calibri"/>
                <a:cs typeface="Calibri"/>
                <a:sym typeface="Calibri"/>
              </a:rPr>
              <a:t> E, Lockwood C, Porritt K, </a:t>
            </a:r>
            <a:r>
              <a:rPr lang="en-US" sz="2000" dirty="0" err="1">
                <a:solidFill>
                  <a:srgbClr val="111111"/>
                </a:solidFill>
                <a:highlight>
                  <a:srgbClr val="FFFFFF"/>
                </a:highlight>
                <a:latin typeface="Calibri"/>
                <a:ea typeface="Calibri"/>
                <a:cs typeface="Calibri"/>
                <a:sym typeface="Calibri"/>
              </a:rPr>
              <a:t>Pilla</a:t>
            </a:r>
            <a:r>
              <a:rPr lang="en-US" sz="2000" dirty="0">
                <a:solidFill>
                  <a:srgbClr val="111111"/>
                </a:solidFill>
                <a:highlight>
                  <a:srgbClr val="FFFFFF"/>
                </a:highlight>
                <a:latin typeface="Calibri"/>
                <a:ea typeface="Calibri"/>
                <a:cs typeface="Calibri"/>
                <a:sym typeface="Calibri"/>
              </a:rPr>
              <a:t> B, Jordan Z, editors. </a:t>
            </a:r>
            <a:r>
              <a:rPr lang="en-US" sz="2000" i="1" dirty="0">
                <a:solidFill>
                  <a:srgbClr val="111111"/>
                </a:solidFill>
                <a:highlight>
                  <a:srgbClr val="FFFFFF"/>
                </a:highlight>
                <a:latin typeface="Calibri"/>
                <a:ea typeface="Calibri"/>
                <a:cs typeface="Calibri"/>
                <a:sym typeface="Calibri"/>
              </a:rPr>
              <a:t>JBI Manual for Evidence Synthesis</a:t>
            </a:r>
            <a:r>
              <a:rPr lang="en-US" sz="2000" dirty="0">
                <a:solidFill>
                  <a:srgbClr val="111111"/>
                </a:solidFill>
                <a:highlight>
                  <a:srgbClr val="FFFFFF"/>
                </a:highlight>
                <a:latin typeface="Calibri"/>
                <a:ea typeface="Calibri"/>
                <a:cs typeface="Calibri"/>
                <a:sym typeface="Calibri"/>
              </a:rPr>
              <a:t>. JBI; 2024 </a:t>
            </a:r>
            <a:endParaRPr dirty="0"/>
          </a:p>
          <a:p>
            <a:pPr marL="457200" lvl="0" indent="-228600" algn="l" rtl="0">
              <a:lnSpc>
                <a:spcPct val="115000"/>
              </a:lnSpc>
              <a:spcBef>
                <a:spcPts val="0"/>
              </a:spcBef>
              <a:spcAft>
                <a:spcPts val="0"/>
              </a:spcAft>
              <a:buClr>
                <a:srgbClr val="555555"/>
              </a:buClr>
              <a:buSzPts val="1600"/>
              <a:buNone/>
            </a:pPr>
            <a:endParaRPr sz="2000" dirty="0">
              <a:solidFill>
                <a:srgbClr val="111111"/>
              </a:solidFill>
              <a:highlight>
                <a:srgbClr val="FFFFFF"/>
              </a:highlight>
              <a:latin typeface="Calibri"/>
              <a:ea typeface="Calibri"/>
              <a:cs typeface="Calibri"/>
              <a:sym typeface="Calibri"/>
            </a:endParaRPr>
          </a:p>
          <a:p>
            <a:pPr marL="412750" lvl="0" indent="-285750" algn="l" rtl="0">
              <a:lnSpc>
                <a:spcPct val="115000"/>
              </a:lnSpc>
              <a:spcBef>
                <a:spcPts val="0"/>
              </a:spcBef>
              <a:spcAft>
                <a:spcPts val="0"/>
              </a:spcAft>
              <a:buClr>
                <a:srgbClr val="555555"/>
              </a:buClr>
              <a:buSzPts val="1600"/>
              <a:buChar char="•"/>
            </a:pPr>
            <a:r>
              <a:rPr lang="en-US" sz="2000" dirty="0">
                <a:solidFill>
                  <a:srgbClr val="000000"/>
                </a:solidFill>
                <a:latin typeface="Calibri"/>
                <a:ea typeface="Calibri"/>
                <a:cs typeface="Calibri"/>
                <a:sym typeface="Calibri"/>
              </a:rPr>
              <a:t>Tricco AC, Lillie E, </a:t>
            </a:r>
            <a:r>
              <a:rPr lang="en-US" sz="2000" dirty="0" err="1">
                <a:solidFill>
                  <a:srgbClr val="000000"/>
                </a:solidFill>
                <a:latin typeface="Calibri"/>
                <a:ea typeface="Calibri"/>
                <a:cs typeface="Calibri"/>
                <a:sym typeface="Calibri"/>
              </a:rPr>
              <a:t>Zarin</a:t>
            </a:r>
            <a:r>
              <a:rPr lang="en-US" sz="2000" dirty="0">
                <a:solidFill>
                  <a:srgbClr val="000000"/>
                </a:solidFill>
                <a:latin typeface="Calibri"/>
                <a:ea typeface="Calibri"/>
                <a:cs typeface="Calibri"/>
                <a:sym typeface="Calibri"/>
              </a:rPr>
              <a:t> W, O'Brien KK, Colquhoun H, </a:t>
            </a:r>
            <a:r>
              <a:rPr lang="en-US" sz="2000" dirty="0" err="1">
                <a:solidFill>
                  <a:srgbClr val="000000"/>
                </a:solidFill>
                <a:latin typeface="Calibri"/>
                <a:ea typeface="Calibri"/>
                <a:cs typeface="Calibri"/>
                <a:sym typeface="Calibri"/>
              </a:rPr>
              <a:t>Levac</a:t>
            </a:r>
            <a:r>
              <a:rPr lang="en-US" sz="2000" dirty="0">
                <a:solidFill>
                  <a:srgbClr val="000000"/>
                </a:solidFill>
                <a:latin typeface="Calibri"/>
                <a:ea typeface="Calibri"/>
                <a:cs typeface="Calibri"/>
                <a:sym typeface="Calibri"/>
              </a:rPr>
              <a:t> D, et al. PRISMA Extension for Scoping Reviews (</a:t>
            </a:r>
            <a:r>
              <a:rPr lang="en-US" sz="2000" dirty="0" err="1">
                <a:solidFill>
                  <a:srgbClr val="000000"/>
                </a:solidFill>
                <a:latin typeface="Calibri"/>
                <a:ea typeface="Calibri"/>
                <a:cs typeface="Calibri"/>
                <a:sym typeface="Calibri"/>
              </a:rPr>
              <a:t>PRISMAScR</a:t>
            </a:r>
            <a:r>
              <a:rPr lang="en-US" sz="2000" dirty="0">
                <a:solidFill>
                  <a:srgbClr val="000000"/>
                </a:solidFill>
                <a:latin typeface="Calibri"/>
                <a:ea typeface="Calibri"/>
                <a:cs typeface="Calibri"/>
                <a:sym typeface="Calibri"/>
              </a:rPr>
              <a:t>): Checklist and Explanation. Ann Intern Med. 2018;169:467–473.</a:t>
            </a:r>
            <a:br>
              <a:rPr lang="en-US" sz="2000" dirty="0">
                <a:latin typeface="Calibri"/>
                <a:ea typeface="Calibri"/>
                <a:cs typeface="Calibri"/>
                <a:sym typeface="Calibri"/>
              </a:rPr>
            </a:br>
            <a:endParaRPr sz="2000" dirty="0">
              <a:latin typeface="Calibri"/>
              <a:ea typeface="Calibri"/>
              <a:cs typeface="Calibri"/>
              <a:sym typeface="Calibri"/>
            </a:endParaRPr>
          </a:p>
          <a:p>
            <a:pPr marL="412750" lvl="0" indent="-285750" algn="l" rtl="0">
              <a:lnSpc>
                <a:spcPct val="115000"/>
              </a:lnSpc>
              <a:spcBef>
                <a:spcPts val="0"/>
              </a:spcBef>
              <a:spcAft>
                <a:spcPts val="0"/>
              </a:spcAft>
              <a:buClr>
                <a:srgbClr val="555555"/>
              </a:buClr>
              <a:buSzPts val="1600"/>
              <a:buChar char="•"/>
            </a:pPr>
            <a:r>
              <a:rPr lang="en-US" sz="2000" dirty="0">
                <a:solidFill>
                  <a:srgbClr val="333333"/>
                </a:solidFill>
                <a:highlight>
                  <a:srgbClr val="FFFFFF"/>
                </a:highlight>
                <a:latin typeface="Calibri"/>
                <a:ea typeface="Calibri"/>
                <a:cs typeface="Calibri"/>
                <a:sym typeface="Calibri"/>
              </a:rPr>
              <a:t>Donohoe C, Frazer K, Stokes D and Kroll T. 'Strategy-as-practice' by hospital personnel in hospitals: a scoping review protocol [version 1; peer review: 2 approved with reservations]. </a:t>
            </a:r>
            <a:r>
              <a:rPr lang="en-US" sz="2000" i="1" dirty="0">
                <a:solidFill>
                  <a:srgbClr val="333333"/>
                </a:solidFill>
                <a:highlight>
                  <a:srgbClr val="FFFFFF"/>
                </a:highlight>
                <a:latin typeface="Calibri"/>
                <a:ea typeface="Calibri"/>
                <a:cs typeface="Calibri"/>
                <a:sym typeface="Calibri"/>
              </a:rPr>
              <a:t>HRB Open Res</a:t>
            </a:r>
            <a:r>
              <a:rPr lang="en-US" sz="2000" dirty="0">
                <a:solidFill>
                  <a:srgbClr val="333333"/>
                </a:solidFill>
                <a:highlight>
                  <a:srgbClr val="FFFFFF"/>
                </a:highlight>
                <a:latin typeface="Calibri"/>
                <a:ea typeface="Calibri"/>
                <a:cs typeface="Calibri"/>
                <a:sym typeface="Calibri"/>
              </a:rPr>
              <a:t> 2021, </a:t>
            </a:r>
            <a:r>
              <a:rPr lang="en-US" sz="2000" b="1" dirty="0">
                <a:solidFill>
                  <a:srgbClr val="333333"/>
                </a:solidFill>
                <a:highlight>
                  <a:srgbClr val="FFFFFF"/>
                </a:highlight>
                <a:latin typeface="Calibri"/>
                <a:ea typeface="Calibri"/>
                <a:cs typeface="Calibri"/>
                <a:sym typeface="Calibri"/>
              </a:rPr>
              <a:t>4</a:t>
            </a:r>
            <a:r>
              <a:rPr lang="en-US" sz="2000" dirty="0">
                <a:solidFill>
                  <a:srgbClr val="333333"/>
                </a:solidFill>
                <a:highlight>
                  <a:srgbClr val="FFFFFF"/>
                </a:highlight>
                <a:latin typeface="Calibri"/>
                <a:ea typeface="Calibri"/>
                <a:cs typeface="Calibri"/>
                <a:sym typeface="Calibri"/>
              </a:rPr>
              <a:t>:26</a:t>
            </a:r>
            <a:endParaRPr sz="2000" dirty="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g2f289448ee9_0_25"/>
          <p:cNvSpPr txBox="1">
            <a:spLocks noGrp="1"/>
          </p:cNvSpPr>
          <p:nvPr>
            <p:ph type="body" idx="1"/>
          </p:nvPr>
        </p:nvSpPr>
        <p:spPr>
          <a:xfrm>
            <a:off x="812800" y="943725"/>
            <a:ext cx="10075333" cy="45261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3200"/>
              <a:buNone/>
            </a:pPr>
            <a:endParaRPr sz="4800" b="1" dirty="0">
              <a:solidFill>
                <a:srgbClr val="800000"/>
              </a:solidFill>
            </a:endParaRPr>
          </a:p>
          <a:p>
            <a:pPr marL="0" lvl="0" indent="0" algn="ctr" rtl="0">
              <a:lnSpc>
                <a:spcPct val="100000"/>
              </a:lnSpc>
              <a:spcBef>
                <a:spcPts val="0"/>
              </a:spcBef>
              <a:spcAft>
                <a:spcPts val="0"/>
              </a:spcAft>
              <a:buSzPts val="3200"/>
              <a:buNone/>
            </a:pPr>
            <a:r>
              <a:rPr lang="en-US" sz="4800" b="1" dirty="0">
                <a:solidFill>
                  <a:srgbClr val="800000"/>
                </a:solidFill>
              </a:rPr>
              <a:t>Thank you</a:t>
            </a:r>
            <a:endParaRPr sz="4800" b="1" dirty="0">
              <a:solidFill>
                <a:srgbClr val="800000"/>
              </a:solidFill>
            </a:endParaRPr>
          </a:p>
          <a:p>
            <a:pPr marL="0" lvl="0" indent="0" algn="l" rtl="0">
              <a:lnSpc>
                <a:spcPct val="100000"/>
              </a:lnSpc>
              <a:spcBef>
                <a:spcPts val="0"/>
              </a:spcBef>
              <a:spcAft>
                <a:spcPts val="0"/>
              </a:spcAft>
              <a:buSzPts val="3200"/>
              <a:buNone/>
            </a:pPr>
            <a:endParaRPr sz="4500" b="1" dirty="0">
              <a:solidFill>
                <a:srgbClr val="800000"/>
              </a:solidFill>
            </a:endParaRPr>
          </a:p>
          <a:p>
            <a:pPr marL="0" lvl="0" indent="0" algn="ctr" rtl="0">
              <a:lnSpc>
                <a:spcPct val="100000"/>
              </a:lnSpc>
              <a:spcBef>
                <a:spcPts val="0"/>
              </a:spcBef>
              <a:spcAft>
                <a:spcPts val="0"/>
              </a:spcAft>
              <a:buSzPts val="1100"/>
              <a:buNone/>
            </a:pPr>
            <a:r>
              <a:rPr lang="en-US" sz="2600" dirty="0"/>
              <a:t>Please contact Dr. </a:t>
            </a:r>
            <a:r>
              <a:rPr lang="en-US" sz="2600" dirty="0" err="1"/>
              <a:t>Negin</a:t>
            </a:r>
            <a:r>
              <a:rPr lang="en-US" sz="2600" dirty="0"/>
              <a:t> </a:t>
            </a:r>
            <a:r>
              <a:rPr lang="en-US" sz="2600" dirty="0" err="1"/>
              <a:t>Fouladi</a:t>
            </a:r>
            <a:r>
              <a:rPr lang="en-US" sz="2600" dirty="0"/>
              <a:t>, </a:t>
            </a:r>
            <a:r>
              <a:rPr lang="en-US" sz="2600" u="sng" dirty="0">
                <a:solidFill>
                  <a:schemeClr val="hlink"/>
                </a:solidFill>
                <a:hlinkClick r:id="rId3"/>
              </a:rPr>
              <a:t>fouladi@umd.edu</a:t>
            </a:r>
            <a:r>
              <a:rPr lang="en-US" sz="2600" dirty="0"/>
              <a:t> with questions</a:t>
            </a:r>
            <a:endParaRPr sz="2600" dirty="0"/>
          </a:p>
          <a:p>
            <a:pPr marL="0" lvl="0" indent="0" algn="l" rtl="0">
              <a:lnSpc>
                <a:spcPct val="100000"/>
              </a:lnSpc>
              <a:spcBef>
                <a:spcPts val="640"/>
              </a:spcBef>
              <a:spcAft>
                <a:spcPts val="0"/>
              </a:spcAft>
              <a:buSzPts val="3200"/>
              <a:buNone/>
            </a:pPr>
            <a:endParaRPr dirty="0">
              <a:solidFill>
                <a:srgbClr val="8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
          <p:cNvSpPr txBox="1">
            <a:spLocks noGrp="1"/>
          </p:cNvSpPr>
          <p:nvPr>
            <p:ph type="title"/>
          </p:nvPr>
        </p:nvSpPr>
        <p:spPr>
          <a:xfrm>
            <a:off x="1981200" y="505909"/>
            <a:ext cx="8229600" cy="9274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b="1" dirty="0">
                <a:solidFill>
                  <a:srgbClr val="800000"/>
                </a:solidFill>
              </a:rPr>
              <a:t>Background</a:t>
            </a:r>
            <a:endParaRPr b="1" dirty="0">
              <a:solidFill>
                <a:srgbClr val="800000"/>
              </a:solidFill>
            </a:endParaRPr>
          </a:p>
        </p:txBody>
      </p:sp>
      <p:sp>
        <p:nvSpPr>
          <p:cNvPr id="239" name="Google Shape;239;p3"/>
          <p:cNvSpPr txBox="1">
            <a:spLocks noGrp="1"/>
          </p:cNvSpPr>
          <p:nvPr>
            <p:ph type="body" idx="1"/>
          </p:nvPr>
        </p:nvSpPr>
        <p:spPr>
          <a:xfrm>
            <a:off x="621957" y="1564355"/>
            <a:ext cx="10948085" cy="3959115"/>
          </a:xfrm>
          <a:prstGeom prst="rect">
            <a:avLst/>
          </a:prstGeom>
          <a:noFill/>
          <a:ln>
            <a:noFill/>
          </a:ln>
        </p:spPr>
        <p:txBody>
          <a:bodyPr spcFirstLastPara="1" wrap="square" lIns="91425" tIns="45700" rIns="91425" bIns="45700" anchor="t" anchorCtr="0">
            <a:noAutofit/>
          </a:bodyPr>
          <a:lstStyle/>
          <a:p>
            <a:pPr marL="457200" lvl="0" indent="-336550" algn="l" rtl="0">
              <a:lnSpc>
                <a:spcPct val="100000"/>
              </a:lnSpc>
              <a:spcBef>
                <a:spcPts val="0"/>
              </a:spcBef>
              <a:spcAft>
                <a:spcPts val="0"/>
              </a:spcAft>
              <a:buSzPts val="1700"/>
              <a:buChar char="•"/>
            </a:pPr>
            <a:r>
              <a:rPr lang="en-US" sz="1800" dirty="0">
                <a:latin typeface="Arial"/>
                <a:ea typeface="Arial"/>
                <a:cs typeface="Arial"/>
                <a:sym typeface="Arial"/>
              </a:rPr>
              <a:t>Globally, hospitals face growing demands with increasing patient acuity compounded by workforce challenges, balancing resources and responding to strategic developments. </a:t>
            </a:r>
            <a:endParaRPr sz="1800" dirty="0">
              <a:latin typeface="Arial"/>
              <a:ea typeface="Arial"/>
              <a:cs typeface="Arial"/>
              <a:sym typeface="Arial"/>
            </a:endParaRPr>
          </a:p>
          <a:p>
            <a:pPr marL="457200" lvl="0" indent="0" algn="l" rtl="0">
              <a:lnSpc>
                <a:spcPct val="100000"/>
              </a:lnSpc>
              <a:spcBef>
                <a:spcPts val="0"/>
              </a:spcBef>
              <a:spcAft>
                <a:spcPts val="0"/>
              </a:spcAft>
              <a:buSzPts val="3200"/>
              <a:buNone/>
            </a:pPr>
            <a:endParaRPr sz="1800" dirty="0">
              <a:latin typeface="Arial"/>
              <a:ea typeface="Arial"/>
              <a:cs typeface="Arial"/>
              <a:sym typeface="Arial"/>
            </a:endParaRPr>
          </a:p>
          <a:p>
            <a:pPr marL="457200" lvl="0" indent="-336550" algn="l" rtl="0">
              <a:lnSpc>
                <a:spcPct val="115000"/>
              </a:lnSpc>
              <a:spcBef>
                <a:spcPts val="0"/>
              </a:spcBef>
              <a:spcAft>
                <a:spcPts val="0"/>
              </a:spcAft>
              <a:buSzPts val="1700"/>
              <a:buChar char="•"/>
            </a:pPr>
            <a:r>
              <a:rPr lang="en-US" sz="1800" dirty="0">
                <a:latin typeface="Arial"/>
                <a:ea typeface="Arial"/>
                <a:cs typeface="Arial"/>
                <a:sym typeface="Arial"/>
              </a:rPr>
              <a:t>As hospitals face growing demands for services and activities, strategic challenges include demonstrating effective resource management while responding to changing environments. </a:t>
            </a:r>
            <a:endParaRPr sz="1800" dirty="0">
              <a:latin typeface="Arial"/>
              <a:ea typeface="Arial"/>
              <a:cs typeface="Arial"/>
              <a:sym typeface="Arial"/>
            </a:endParaRPr>
          </a:p>
          <a:p>
            <a:pPr marL="457200" lvl="0" indent="0" algn="l" rtl="0">
              <a:lnSpc>
                <a:spcPct val="115000"/>
              </a:lnSpc>
              <a:spcBef>
                <a:spcPts val="0"/>
              </a:spcBef>
              <a:spcAft>
                <a:spcPts val="0"/>
              </a:spcAft>
              <a:buSzPts val="3200"/>
              <a:buNone/>
            </a:pPr>
            <a:endParaRPr sz="1800" dirty="0">
              <a:latin typeface="Arial"/>
              <a:ea typeface="Arial"/>
              <a:cs typeface="Arial"/>
              <a:sym typeface="Arial"/>
            </a:endParaRPr>
          </a:p>
          <a:p>
            <a:pPr marL="457200" lvl="0" indent="-336550" algn="l" rtl="0">
              <a:lnSpc>
                <a:spcPct val="115000"/>
              </a:lnSpc>
              <a:spcBef>
                <a:spcPts val="0"/>
              </a:spcBef>
              <a:spcAft>
                <a:spcPts val="0"/>
              </a:spcAft>
              <a:buSzPts val="1700"/>
              <a:buChar char="•"/>
            </a:pPr>
            <a:r>
              <a:rPr lang="en-US" sz="1800" dirty="0">
                <a:latin typeface="Arial"/>
                <a:ea typeface="Arial"/>
                <a:cs typeface="Arial"/>
                <a:sym typeface="Arial"/>
              </a:rPr>
              <a:t>Strategizing in organizations, often known as Strategy-as-Practice, is an ongoing, dynamic process of sensing, planning, implementing, and evaluating strategy. It is a critical component for hospitals to effectively meet the growing and complex demands they face.</a:t>
            </a:r>
            <a:endParaRPr sz="1800" dirty="0">
              <a:latin typeface="Arial"/>
              <a:ea typeface="Arial"/>
              <a:cs typeface="Arial"/>
              <a:sym typeface="Arial"/>
            </a:endParaRPr>
          </a:p>
          <a:p>
            <a:pPr marL="457200" lvl="0" indent="0" algn="l" rtl="0">
              <a:lnSpc>
                <a:spcPct val="115000"/>
              </a:lnSpc>
              <a:spcBef>
                <a:spcPts val="0"/>
              </a:spcBef>
              <a:spcAft>
                <a:spcPts val="0"/>
              </a:spcAft>
              <a:buSzPts val="3200"/>
              <a:buNone/>
            </a:pPr>
            <a:endParaRPr sz="1800" dirty="0">
              <a:latin typeface="Arial"/>
              <a:ea typeface="Arial"/>
              <a:cs typeface="Arial"/>
              <a:sym typeface="Arial"/>
            </a:endParaRPr>
          </a:p>
          <a:p>
            <a:pPr marL="457200" lvl="0" indent="-336550" algn="l" rtl="0">
              <a:lnSpc>
                <a:spcPct val="100000"/>
              </a:lnSpc>
              <a:spcBef>
                <a:spcPts val="0"/>
              </a:spcBef>
              <a:spcAft>
                <a:spcPts val="0"/>
              </a:spcAft>
              <a:buSzPts val="1700"/>
              <a:buChar char="•"/>
            </a:pPr>
            <a:r>
              <a:rPr lang="en-US" sz="1800" dirty="0">
                <a:latin typeface="Arial"/>
                <a:ea typeface="Arial"/>
                <a:cs typeface="Arial"/>
                <a:sym typeface="Arial"/>
              </a:rPr>
              <a:t>It is </a:t>
            </a:r>
            <a:r>
              <a:rPr lang="en-US" sz="1800" dirty="0" err="1">
                <a:latin typeface="Arial"/>
                <a:ea typeface="Arial"/>
                <a:cs typeface="Arial"/>
                <a:sym typeface="Arial"/>
              </a:rPr>
              <a:t>recognised</a:t>
            </a:r>
            <a:r>
              <a:rPr lang="en-US" sz="1800" dirty="0">
                <a:latin typeface="Arial"/>
                <a:ea typeface="Arial"/>
                <a:cs typeface="Arial"/>
                <a:sym typeface="Arial"/>
              </a:rPr>
              <a:t> that there is a disconnection between strategic planning and implementation and little is known about how </a:t>
            </a:r>
            <a:r>
              <a:rPr lang="en-US" sz="1800" dirty="0" err="1">
                <a:latin typeface="Arial"/>
                <a:ea typeface="Arial"/>
                <a:cs typeface="Arial"/>
                <a:sym typeface="Arial"/>
              </a:rPr>
              <a:t>organisational</a:t>
            </a:r>
            <a:r>
              <a:rPr lang="en-US" sz="1800" dirty="0">
                <a:latin typeface="Arial"/>
                <a:ea typeface="Arial"/>
                <a:cs typeface="Arial"/>
                <a:sym typeface="Arial"/>
              </a:rPr>
              <a:t> context influences the strategic process or how hospital personnel engage in strategic activities.</a:t>
            </a:r>
            <a:endParaRPr sz="1800" dirty="0">
              <a:latin typeface="Arial"/>
              <a:ea typeface="Arial"/>
              <a:cs typeface="Arial"/>
              <a:sym typeface="Arial"/>
            </a:endParaRPr>
          </a:p>
          <a:p>
            <a:pPr marL="457200" lvl="0" indent="0" algn="l" rtl="0">
              <a:lnSpc>
                <a:spcPct val="115000"/>
              </a:lnSpc>
              <a:spcBef>
                <a:spcPts val="0"/>
              </a:spcBef>
              <a:spcAft>
                <a:spcPts val="0"/>
              </a:spcAft>
              <a:buSzPts val="3200"/>
              <a:buNone/>
            </a:pPr>
            <a:endParaRPr sz="1700" dirty="0">
              <a:latin typeface="Arial"/>
              <a:ea typeface="Arial"/>
              <a:cs typeface="Arial"/>
              <a:sym typeface="Arial"/>
            </a:endParaRPr>
          </a:p>
          <a:p>
            <a:pPr marL="0" lvl="0" indent="0" algn="l" rtl="0">
              <a:lnSpc>
                <a:spcPct val="100000"/>
              </a:lnSpc>
              <a:spcBef>
                <a:spcPts val="0"/>
              </a:spcBef>
              <a:spcAft>
                <a:spcPts val="0"/>
              </a:spcAft>
              <a:buSzPts val="3200"/>
              <a:buNone/>
            </a:pPr>
            <a:endParaRPr sz="1700" dirty="0">
              <a:latin typeface="Arial"/>
              <a:ea typeface="Arial"/>
              <a:cs typeface="Arial"/>
              <a:sym typeface="Arial"/>
            </a:endParaRPr>
          </a:p>
          <a:p>
            <a:pPr marL="457200" lvl="0" indent="0" algn="l" rtl="0">
              <a:lnSpc>
                <a:spcPct val="100000"/>
              </a:lnSpc>
              <a:spcBef>
                <a:spcPts val="0"/>
              </a:spcBef>
              <a:spcAft>
                <a:spcPts val="0"/>
              </a:spcAft>
              <a:buSzPts val="3200"/>
              <a:buNone/>
            </a:pPr>
            <a:endParaRPr sz="1700" dirty="0">
              <a:latin typeface="Arial"/>
              <a:ea typeface="Arial"/>
              <a:cs typeface="Arial"/>
              <a:sym typeface="Arial"/>
            </a:endParaRPr>
          </a:p>
          <a:p>
            <a:pPr marL="457200" lvl="0" indent="0" algn="l" rtl="0">
              <a:lnSpc>
                <a:spcPct val="115000"/>
              </a:lnSpc>
              <a:spcBef>
                <a:spcPts val="0"/>
              </a:spcBef>
              <a:spcAft>
                <a:spcPts val="0"/>
              </a:spcAft>
              <a:buSzPts val="3200"/>
              <a:buNone/>
            </a:pPr>
            <a:endParaRPr sz="1700" dirty="0">
              <a:latin typeface="Arial"/>
              <a:ea typeface="Arial"/>
              <a:cs typeface="Arial"/>
              <a:sym typeface="Arial"/>
            </a:endParaRPr>
          </a:p>
          <a:p>
            <a:pPr marL="0" lvl="0" indent="0" algn="l" rtl="0">
              <a:lnSpc>
                <a:spcPct val="100000"/>
              </a:lnSpc>
              <a:spcBef>
                <a:spcPts val="0"/>
              </a:spcBef>
              <a:spcAft>
                <a:spcPts val="0"/>
              </a:spcAft>
              <a:buSzPts val="1100"/>
              <a:buNone/>
            </a:pPr>
            <a:r>
              <a:rPr lang="en-US" sz="1700" dirty="0">
                <a:latin typeface="Arial"/>
                <a:ea typeface="Arial"/>
                <a:cs typeface="Arial"/>
                <a:sym typeface="Arial"/>
              </a:rPr>
              <a:t> </a:t>
            </a:r>
            <a:endParaRPr sz="1700" dirty="0">
              <a:latin typeface="Arial"/>
              <a:ea typeface="Arial"/>
              <a:cs typeface="Arial"/>
              <a:sym typeface="Arial"/>
            </a:endParaRPr>
          </a:p>
          <a:p>
            <a:pPr marL="0" lvl="0" indent="0" algn="l" rtl="0">
              <a:lnSpc>
                <a:spcPct val="100000"/>
              </a:lnSpc>
              <a:spcBef>
                <a:spcPts val="0"/>
              </a:spcBef>
              <a:spcAft>
                <a:spcPts val="0"/>
              </a:spcAft>
              <a:buSzPts val="3200"/>
              <a:buNone/>
            </a:pPr>
            <a:endParaRPr sz="17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
          <p:cNvSpPr txBox="1">
            <a:spLocks noGrp="1"/>
          </p:cNvSpPr>
          <p:nvPr>
            <p:ph type="body" idx="1"/>
          </p:nvPr>
        </p:nvSpPr>
        <p:spPr>
          <a:xfrm>
            <a:off x="609600" y="1766005"/>
            <a:ext cx="10972800" cy="4025195"/>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3200"/>
              <a:buNone/>
            </a:pPr>
            <a:r>
              <a:rPr lang="en-US" sz="1800" dirty="0">
                <a:latin typeface="Arial"/>
                <a:ea typeface="Arial"/>
                <a:cs typeface="Arial"/>
                <a:sym typeface="Arial"/>
              </a:rPr>
              <a:t>Examine literature related to strategizing practices among hospital employees with both professional and managerial backgrounds to determine the scope and prevalence of strategizing within hospital settings. </a:t>
            </a:r>
            <a:endParaRPr sz="1800" dirty="0">
              <a:latin typeface="Arial"/>
              <a:ea typeface="Arial"/>
              <a:cs typeface="Arial"/>
              <a:sym typeface="Arial"/>
            </a:endParaRPr>
          </a:p>
          <a:p>
            <a:pPr marL="0" lvl="0" indent="0" algn="l" rtl="0">
              <a:lnSpc>
                <a:spcPct val="115000"/>
              </a:lnSpc>
              <a:spcBef>
                <a:spcPts val="0"/>
              </a:spcBef>
              <a:spcAft>
                <a:spcPts val="0"/>
              </a:spcAft>
              <a:buSzPts val="3200"/>
              <a:buNone/>
            </a:pPr>
            <a:endParaRPr sz="1800" b="1" dirty="0">
              <a:latin typeface="Arial"/>
              <a:ea typeface="Arial"/>
              <a:cs typeface="Arial"/>
              <a:sym typeface="Arial"/>
            </a:endParaRPr>
          </a:p>
          <a:p>
            <a:pPr marL="0" lvl="0" indent="0" algn="l" rtl="0">
              <a:lnSpc>
                <a:spcPct val="115000"/>
              </a:lnSpc>
              <a:spcBef>
                <a:spcPts val="0"/>
              </a:spcBef>
              <a:spcAft>
                <a:spcPts val="0"/>
              </a:spcAft>
              <a:buSzPts val="3200"/>
              <a:buNone/>
            </a:pPr>
            <a:r>
              <a:rPr lang="en-US" sz="1800" b="1" dirty="0">
                <a:latin typeface="Arial"/>
                <a:ea typeface="Arial"/>
                <a:cs typeface="Arial"/>
                <a:sym typeface="Arial"/>
              </a:rPr>
              <a:t>Objectives:</a:t>
            </a:r>
            <a:r>
              <a:rPr lang="en-US" sz="1800" dirty="0">
                <a:latin typeface="Arial"/>
                <a:ea typeface="Arial"/>
                <a:cs typeface="Arial"/>
                <a:sym typeface="Arial"/>
              </a:rPr>
              <a:t> </a:t>
            </a:r>
            <a:endParaRPr sz="1800" dirty="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dirty="0">
                <a:highlight>
                  <a:schemeClr val="lt1"/>
                </a:highlight>
                <a:latin typeface="Arial"/>
                <a:ea typeface="Arial"/>
                <a:cs typeface="Arial"/>
                <a:sym typeface="Arial"/>
              </a:rPr>
              <a:t>Map published literature to identify the number and types of studies, settings, and geographical distribution.</a:t>
            </a:r>
            <a:endParaRPr sz="1800" dirty="0">
              <a:highlight>
                <a:schemeClr val="lt1"/>
              </a:highlight>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dirty="0">
                <a:highlight>
                  <a:schemeClr val="lt1"/>
                </a:highlight>
                <a:latin typeface="Arial"/>
                <a:ea typeface="Arial"/>
                <a:cs typeface="Arial"/>
                <a:sym typeface="Arial"/>
              </a:rPr>
              <a:t>Discover theoretical frameworks or models being used in strategizing in hospital literature.</a:t>
            </a:r>
            <a:endParaRPr sz="1800" dirty="0">
              <a:highlight>
                <a:schemeClr val="lt1"/>
              </a:highlight>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dirty="0">
                <a:highlight>
                  <a:schemeClr val="lt1"/>
                </a:highlight>
                <a:latin typeface="Arial"/>
                <a:ea typeface="Arial"/>
                <a:cs typeface="Arial"/>
                <a:sym typeface="Arial"/>
              </a:rPr>
              <a:t>Explore what is known about strategizing and strategy implementation activities and strategic flexibility in hospitals.</a:t>
            </a:r>
            <a:endParaRPr sz="1800" dirty="0">
              <a:highlight>
                <a:schemeClr val="lt1"/>
              </a:highlight>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dirty="0">
                <a:highlight>
                  <a:schemeClr val="lt1"/>
                </a:highlight>
                <a:latin typeface="Arial"/>
                <a:ea typeface="Arial"/>
                <a:cs typeface="Arial"/>
                <a:sym typeface="Arial"/>
              </a:rPr>
              <a:t>Identify who engages in strategic planning and implementation in hospitals.</a:t>
            </a:r>
            <a:endParaRPr sz="1800" dirty="0">
              <a:highlight>
                <a:schemeClr val="lt1"/>
              </a:highlight>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dirty="0">
                <a:highlight>
                  <a:schemeClr val="lt1"/>
                </a:highlight>
                <a:latin typeface="Arial"/>
                <a:ea typeface="Arial"/>
                <a:cs typeface="Arial"/>
                <a:sym typeface="Arial"/>
              </a:rPr>
              <a:t>Identify what factors facilitate or hinder strategizing in hospitals.</a:t>
            </a:r>
            <a:endParaRPr sz="1800" dirty="0">
              <a:highlight>
                <a:schemeClr val="lt1"/>
              </a:highlight>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dirty="0">
                <a:highlight>
                  <a:schemeClr val="lt1"/>
                </a:highlight>
                <a:latin typeface="Arial"/>
                <a:ea typeface="Arial"/>
                <a:cs typeface="Arial"/>
                <a:sym typeface="Arial"/>
              </a:rPr>
              <a:t>Identify gaps in the literature to inform future research opportunities in this field.</a:t>
            </a:r>
            <a:endParaRPr sz="1800" dirty="0">
              <a:highlight>
                <a:schemeClr val="lt1"/>
              </a:highlight>
              <a:latin typeface="Arial"/>
              <a:ea typeface="Arial"/>
              <a:cs typeface="Arial"/>
              <a:sym typeface="Arial"/>
            </a:endParaRPr>
          </a:p>
          <a:p>
            <a:pPr marL="457200" lvl="0" indent="0" algn="l" rtl="0">
              <a:lnSpc>
                <a:spcPct val="100000"/>
              </a:lnSpc>
              <a:spcBef>
                <a:spcPts val="0"/>
              </a:spcBef>
              <a:spcAft>
                <a:spcPts val="0"/>
              </a:spcAft>
              <a:buSzPts val="3200"/>
              <a:buNone/>
            </a:pPr>
            <a:endParaRPr sz="1800" dirty="0">
              <a:latin typeface="Arial"/>
              <a:ea typeface="Arial"/>
              <a:cs typeface="Arial"/>
              <a:sym typeface="Arial"/>
            </a:endParaRPr>
          </a:p>
          <a:p>
            <a:pPr marL="0" lvl="0" indent="0" algn="l" rtl="0">
              <a:lnSpc>
                <a:spcPct val="100000"/>
              </a:lnSpc>
              <a:spcBef>
                <a:spcPts val="0"/>
              </a:spcBef>
              <a:spcAft>
                <a:spcPts val="0"/>
              </a:spcAft>
              <a:buSzPts val="3200"/>
              <a:buNone/>
            </a:pPr>
            <a:endParaRPr sz="1800" dirty="0">
              <a:latin typeface="Arial"/>
              <a:ea typeface="Arial"/>
              <a:cs typeface="Arial"/>
              <a:sym typeface="Arial"/>
            </a:endParaRPr>
          </a:p>
          <a:p>
            <a:pPr marL="0" lvl="0" indent="0" algn="l" rtl="0">
              <a:lnSpc>
                <a:spcPct val="115000"/>
              </a:lnSpc>
              <a:spcBef>
                <a:spcPts val="0"/>
              </a:spcBef>
              <a:spcAft>
                <a:spcPts val="0"/>
              </a:spcAft>
              <a:buSzPts val="1100"/>
              <a:buNone/>
            </a:pPr>
            <a:endParaRPr sz="1800" dirty="0">
              <a:highlight>
                <a:srgbClr val="FFFFFF"/>
              </a:highlight>
              <a:latin typeface="Roboto"/>
              <a:ea typeface="Roboto"/>
              <a:cs typeface="Roboto"/>
              <a:sym typeface="Roboto"/>
            </a:endParaRPr>
          </a:p>
        </p:txBody>
      </p:sp>
      <p:sp>
        <p:nvSpPr>
          <p:cNvPr id="245" name="Google Shape;245;p4"/>
          <p:cNvSpPr txBox="1"/>
          <p:nvPr/>
        </p:nvSpPr>
        <p:spPr>
          <a:xfrm>
            <a:off x="1647750" y="498640"/>
            <a:ext cx="8896500" cy="861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US" sz="4400" b="1" i="0" u="none" strike="noStrike" cap="none" dirty="0">
                <a:solidFill>
                  <a:srgbClr val="800000"/>
                </a:solidFill>
                <a:latin typeface="Calibri"/>
                <a:ea typeface="Calibri"/>
                <a:cs typeface="Calibri"/>
                <a:sym typeface="Calibri"/>
              </a:rPr>
              <a:t>Aim of Scoping Review</a:t>
            </a:r>
            <a:endParaRPr sz="4400" b="1" i="0" u="none" strike="noStrike" cap="none" dirty="0">
              <a:solidFill>
                <a:srgbClr val="8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7"/>
          <p:cNvSpPr txBox="1"/>
          <p:nvPr/>
        </p:nvSpPr>
        <p:spPr>
          <a:xfrm>
            <a:off x="1127050" y="560484"/>
            <a:ext cx="3038550" cy="76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4400" b="1" i="0" u="none" strike="noStrike" cap="none" dirty="0">
                <a:solidFill>
                  <a:srgbClr val="800000"/>
                </a:solidFill>
                <a:latin typeface="Calibri"/>
                <a:ea typeface="Calibri"/>
                <a:cs typeface="Calibri"/>
                <a:sym typeface="Calibri"/>
              </a:rPr>
              <a:t>Methods</a:t>
            </a:r>
            <a:endParaRPr sz="1400" b="0" i="0" u="none" strike="noStrike" cap="none" dirty="0">
              <a:solidFill>
                <a:srgbClr val="000000"/>
              </a:solidFill>
              <a:latin typeface="Arial"/>
              <a:ea typeface="Arial"/>
              <a:cs typeface="Arial"/>
              <a:sym typeface="Arial"/>
            </a:endParaRPr>
          </a:p>
        </p:txBody>
      </p:sp>
      <p:sp>
        <p:nvSpPr>
          <p:cNvPr id="252" name="Google Shape;252;p7"/>
          <p:cNvSpPr txBox="1"/>
          <p:nvPr/>
        </p:nvSpPr>
        <p:spPr>
          <a:xfrm>
            <a:off x="441063" y="1683927"/>
            <a:ext cx="4740537" cy="3844089"/>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None/>
            </a:pPr>
            <a:r>
              <a:rPr lang="en-US" sz="1800" b="0" i="0" u="none" strike="noStrike" cap="none" dirty="0">
                <a:solidFill>
                  <a:schemeClr val="dk1"/>
                </a:solidFill>
                <a:latin typeface="Arial"/>
                <a:ea typeface="Arial"/>
                <a:cs typeface="Arial"/>
                <a:sym typeface="Arial"/>
              </a:rPr>
              <a:t>The scoping review was guided by:</a:t>
            </a:r>
            <a:endParaRPr sz="1800" dirty="0"/>
          </a:p>
          <a:p>
            <a:pPr marL="0" marR="0" lvl="0" indent="0" algn="l" rtl="0">
              <a:lnSpc>
                <a:spcPct val="115000"/>
              </a:lnSpc>
              <a:spcBef>
                <a:spcPts val="0"/>
              </a:spcBef>
              <a:spcAft>
                <a:spcPts val="0"/>
              </a:spcAft>
              <a:buNone/>
            </a:pPr>
            <a:endParaRPr sz="1600" b="0" i="0" u="none" strike="noStrike" cap="none" dirty="0">
              <a:solidFill>
                <a:schemeClr val="dk1"/>
              </a:solidFill>
              <a:latin typeface="Arial"/>
              <a:ea typeface="Arial"/>
              <a:cs typeface="Arial"/>
              <a:sym typeface="Arial"/>
            </a:endParaRPr>
          </a:p>
          <a:p>
            <a:pPr marL="457200" marR="0" lvl="0" indent="-330200" algn="l" rtl="0">
              <a:lnSpc>
                <a:spcPct val="115000"/>
              </a:lnSpc>
              <a:spcBef>
                <a:spcPts val="0"/>
              </a:spcBef>
              <a:spcAft>
                <a:spcPts val="0"/>
              </a:spcAft>
              <a:buClr>
                <a:srgbClr val="555555"/>
              </a:buClr>
              <a:buSzPts val="1600"/>
              <a:buFont typeface="Arial"/>
              <a:buChar char="•"/>
            </a:pPr>
            <a:r>
              <a:rPr lang="en-US" sz="1800" b="0" i="0" u="none" strike="noStrike" cap="none" dirty="0">
                <a:solidFill>
                  <a:schemeClr val="dk1"/>
                </a:solidFill>
                <a:latin typeface="Arial"/>
                <a:ea typeface="Arial"/>
                <a:cs typeface="Arial"/>
                <a:sym typeface="Arial"/>
              </a:rPr>
              <a:t>JBI Manual for Evidence Synthesis (Peters et al., 2020) </a:t>
            </a:r>
            <a:endParaRPr sz="1800" b="0" i="0" u="none" strike="noStrike" cap="none" dirty="0">
              <a:solidFill>
                <a:schemeClr val="dk1"/>
              </a:solidFill>
              <a:latin typeface="Arial"/>
              <a:ea typeface="Arial"/>
              <a:cs typeface="Arial"/>
              <a:sym typeface="Arial"/>
            </a:endParaRPr>
          </a:p>
          <a:p>
            <a:pPr marL="457200" marR="0" lvl="0" indent="0" algn="l" rtl="0">
              <a:lnSpc>
                <a:spcPct val="115000"/>
              </a:lnSpc>
              <a:spcBef>
                <a:spcPts val="0"/>
              </a:spcBef>
              <a:spcAft>
                <a:spcPts val="0"/>
              </a:spcAft>
              <a:buNone/>
            </a:pPr>
            <a:endParaRPr sz="1800" b="0" i="0" u="none" strike="noStrike" cap="none" dirty="0">
              <a:solidFill>
                <a:schemeClr val="dk1"/>
              </a:solidFill>
              <a:latin typeface="Arial"/>
              <a:ea typeface="Arial"/>
              <a:cs typeface="Arial"/>
              <a:sym typeface="Arial"/>
            </a:endParaRPr>
          </a:p>
          <a:p>
            <a:pPr marL="457200" marR="0" lvl="0" indent="-330200" algn="l" rtl="0">
              <a:lnSpc>
                <a:spcPct val="115000"/>
              </a:lnSpc>
              <a:spcBef>
                <a:spcPts val="0"/>
              </a:spcBef>
              <a:spcAft>
                <a:spcPts val="0"/>
              </a:spcAft>
              <a:buClr>
                <a:srgbClr val="555555"/>
              </a:buClr>
              <a:buSzPts val="1600"/>
              <a:buFont typeface="Arial"/>
              <a:buChar char="•"/>
            </a:pPr>
            <a:r>
              <a:rPr lang="en-US" sz="1800" b="0" i="0" u="none" strike="noStrike" cap="none" dirty="0">
                <a:solidFill>
                  <a:schemeClr val="dk1"/>
                </a:solidFill>
                <a:latin typeface="Arial"/>
                <a:ea typeface="Arial"/>
                <a:cs typeface="Arial"/>
                <a:sym typeface="Arial"/>
              </a:rPr>
              <a:t>PRISMA Extension for Scoping Reviews (PISMA-ScR) checklist and explanation (Tricco et al., 2018). </a:t>
            </a:r>
            <a:endParaRPr sz="1800" b="0" i="0" u="none" strike="noStrike" cap="none" dirty="0">
              <a:solidFill>
                <a:schemeClr val="dk1"/>
              </a:solidFill>
              <a:latin typeface="Arial"/>
              <a:ea typeface="Arial"/>
              <a:cs typeface="Arial"/>
              <a:sym typeface="Arial"/>
            </a:endParaRPr>
          </a:p>
          <a:p>
            <a:pPr marL="457200" marR="0" lvl="0" indent="0" algn="l" rtl="0">
              <a:lnSpc>
                <a:spcPct val="115000"/>
              </a:lnSpc>
              <a:spcBef>
                <a:spcPts val="0"/>
              </a:spcBef>
              <a:spcAft>
                <a:spcPts val="0"/>
              </a:spcAft>
              <a:buNone/>
            </a:pPr>
            <a:endParaRPr sz="1800" b="0" i="0" u="none" strike="noStrike" cap="none" dirty="0">
              <a:solidFill>
                <a:schemeClr val="dk1"/>
              </a:solidFill>
              <a:latin typeface="Arial"/>
              <a:ea typeface="Arial"/>
              <a:cs typeface="Arial"/>
              <a:sym typeface="Arial"/>
            </a:endParaRPr>
          </a:p>
          <a:p>
            <a:pPr marL="457200" marR="0" lvl="0" indent="-330200" algn="l" rtl="0">
              <a:lnSpc>
                <a:spcPct val="115000"/>
              </a:lnSpc>
              <a:spcBef>
                <a:spcPts val="0"/>
              </a:spcBef>
              <a:spcAft>
                <a:spcPts val="0"/>
              </a:spcAft>
              <a:buClr>
                <a:srgbClr val="555555"/>
              </a:buClr>
              <a:buSzPts val="1600"/>
              <a:buFont typeface="Arial"/>
              <a:buChar char="•"/>
            </a:pPr>
            <a:r>
              <a:rPr lang="en-US" sz="1800" b="0" i="0" u="none" strike="noStrike" cap="none" dirty="0">
                <a:solidFill>
                  <a:schemeClr val="dk1"/>
                </a:solidFill>
                <a:latin typeface="Arial"/>
                <a:ea typeface="Arial"/>
                <a:cs typeface="Arial"/>
                <a:sym typeface="Arial"/>
              </a:rPr>
              <a:t>Protocol developed and published in advance in </a:t>
            </a:r>
            <a:r>
              <a:rPr lang="en-US" sz="1800" b="0" i="1" u="none" strike="noStrike" cap="none" dirty="0">
                <a:solidFill>
                  <a:schemeClr val="dk1"/>
                </a:solidFill>
                <a:latin typeface="Arial"/>
                <a:ea typeface="Arial"/>
                <a:cs typeface="Arial"/>
                <a:sym typeface="Arial"/>
              </a:rPr>
              <a:t>HRB Open Research</a:t>
            </a:r>
            <a:r>
              <a:rPr lang="en-US" sz="1800" b="0" i="0" u="none" strike="noStrike" cap="none" dirty="0">
                <a:solidFill>
                  <a:schemeClr val="dk1"/>
                </a:solidFill>
                <a:latin typeface="Arial"/>
                <a:ea typeface="Arial"/>
                <a:cs typeface="Arial"/>
                <a:sym typeface="Arial"/>
              </a:rPr>
              <a:t> (Donohoe et al., 2021).  </a:t>
            </a:r>
            <a:endParaRPr sz="1800" b="0" i="0" u="none" strike="noStrike" cap="none" dirty="0">
              <a:solidFill>
                <a:srgbClr val="555555"/>
              </a:solidFill>
              <a:latin typeface="Arial"/>
              <a:ea typeface="Arial"/>
              <a:cs typeface="Arial"/>
              <a:sym typeface="Arial"/>
            </a:endParaRPr>
          </a:p>
        </p:txBody>
      </p:sp>
      <p:graphicFrame>
        <p:nvGraphicFramePr>
          <p:cNvPr id="253" name="Google Shape;253;p7"/>
          <p:cNvGraphicFramePr/>
          <p:nvPr>
            <p:extLst>
              <p:ext uri="{D42A27DB-BD31-4B8C-83A1-F6EECF244321}">
                <p14:modId xmlns:p14="http://schemas.microsoft.com/office/powerpoint/2010/main" val="330341007"/>
              </p:ext>
            </p:extLst>
          </p:nvPr>
        </p:nvGraphicFramePr>
        <p:xfrm>
          <a:off x="5400741" y="186267"/>
          <a:ext cx="6604994" cy="5782879"/>
        </p:xfrm>
        <a:graphic>
          <a:graphicData uri="http://schemas.openxmlformats.org/drawingml/2006/table">
            <a:tbl>
              <a:tblPr>
                <a:noFill/>
                <a:tableStyleId>{AA5E64B7-EDBE-4134-952A-F8DAB004CE47}</a:tableStyleId>
              </a:tblPr>
              <a:tblGrid>
                <a:gridCol w="1291361">
                  <a:extLst>
                    <a:ext uri="{9D8B030D-6E8A-4147-A177-3AD203B41FA5}">
                      <a16:colId xmlns:a16="http://schemas.microsoft.com/office/drawing/2014/main" val="20000"/>
                    </a:ext>
                  </a:extLst>
                </a:gridCol>
                <a:gridCol w="2667401">
                  <a:extLst>
                    <a:ext uri="{9D8B030D-6E8A-4147-A177-3AD203B41FA5}">
                      <a16:colId xmlns:a16="http://schemas.microsoft.com/office/drawing/2014/main" val="20001"/>
                    </a:ext>
                  </a:extLst>
                </a:gridCol>
                <a:gridCol w="2646232">
                  <a:extLst>
                    <a:ext uri="{9D8B030D-6E8A-4147-A177-3AD203B41FA5}">
                      <a16:colId xmlns:a16="http://schemas.microsoft.com/office/drawing/2014/main" val="20002"/>
                    </a:ext>
                  </a:extLst>
                </a:gridCol>
              </a:tblGrid>
              <a:tr h="332110">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solidFill>
                            <a:srgbClr val="FFFFFF"/>
                          </a:solidFill>
                        </a:rPr>
                        <a:t>Concept</a:t>
                      </a:r>
                      <a:endParaRPr sz="1000" b="1" u="none" strike="noStrike" cap="none">
                        <a:solidFill>
                          <a:srgbClr val="FFFFFF"/>
                        </a:solidFill>
                      </a:endParaRPr>
                    </a:p>
                  </a:txBody>
                  <a:tcPr marL="63500" marR="63500" marT="63500" marB="63500">
                    <a:solidFill>
                      <a:schemeClr val="accent1"/>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dirty="0">
                          <a:solidFill>
                            <a:srgbClr val="FFFFFF"/>
                          </a:solidFill>
                        </a:rPr>
                        <a:t>Inclusion criteria</a:t>
                      </a:r>
                      <a:endParaRPr sz="1000" b="1" u="none" strike="noStrike" cap="none" dirty="0">
                        <a:solidFill>
                          <a:srgbClr val="FFFFFF"/>
                        </a:solidFill>
                      </a:endParaRPr>
                    </a:p>
                  </a:txBody>
                  <a:tcPr marL="63500" marR="63500" marT="63500" marB="63500">
                    <a:solidFill>
                      <a:schemeClr val="accent1"/>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solidFill>
                            <a:srgbClr val="FFFFFF"/>
                          </a:solidFill>
                        </a:rPr>
                        <a:t>Exclusion criteria</a:t>
                      </a:r>
                      <a:endParaRPr sz="1000" b="1" u="none" strike="noStrike" cap="none">
                        <a:solidFill>
                          <a:srgbClr val="FFFFFF"/>
                        </a:solidFill>
                      </a:endParaRPr>
                    </a:p>
                  </a:txBody>
                  <a:tcPr marL="63500" marR="63500" marT="63500" marB="63500">
                    <a:solidFill>
                      <a:schemeClr val="accent1"/>
                    </a:solidFill>
                  </a:tcPr>
                </a:tc>
                <a:extLst>
                  <a:ext uri="{0D108BD9-81ED-4DB2-BD59-A6C34878D82A}">
                    <a16:rowId xmlns:a16="http://schemas.microsoft.com/office/drawing/2014/main" val="10000"/>
                  </a:ext>
                </a:extLst>
              </a:tr>
              <a:tr h="1799815">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Population</a:t>
                      </a:r>
                      <a:endParaRPr sz="1000" b="1" u="none" strike="noStrike" cap="none"/>
                    </a:p>
                  </a:txBody>
                  <a:tcPr marL="63500" marR="63500" marT="63500" marB="63500"/>
                </a:tc>
                <a:tc>
                  <a:txBody>
                    <a:bodyPr/>
                    <a:lstStyle/>
                    <a:p>
                      <a:pPr marL="0" marR="0" lvl="0" indent="0" algn="l" rtl="0">
                        <a:lnSpc>
                          <a:spcPct val="115000"/>
                        </a:lnSpc>
                        <a:spcBef>
                          <a:spcPts val="0"/>
                        </a:spcBef>
                        <a:spcAft>
                          <a:spcPts val="0"/>
                        </a:spcAft>
                        <a:buClr>
                          <a:srgbClr val="000000"/>
                        </a:buClr>
                        <a:buSzPts val="1000"/>
                        <a:buFont typeface="Arial"/>
                        <a:buNone/>
                      </a:pPr>
                      <a:r>
                        <a:rPr lang="en-US" sz="1000" u="none" strike="noStrike" cap="none" dirty="0"/>
                        <a:t>Hospital personnel over 18 years, from frontline upwards, and any discipline or group within the hospital. This includes managers at the frontline, middle management, executive management, and also nursing, medicine, allied health professionals, administration, and corporate personnel.</a:t>
                      </a:r>
                      <a:endParaRPr sz="1000" u="none" strike="noStrike" cap="none" dirty="0"/>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Non-hospital personnel under 18 years of age</a:t>
                      </a:r>
                      <a:endParaRPr sz="1000" u="none" strike="noStrike" cap="none"/>
                    </a:p>
                  </a:txBody>
                  <a:tcPr marL="63500" marR="63500" marT="63500" marB="63500"/>
                </a:tc>
                <a:extLst>
                  <a:ext uri="{0D108BD9-81ED-4DB2-BD59-A6C34878D82A}">
                    <a16:rowId xmlns:a16="http://schemas.microsoft.com/office/drawing/2014/main" val="10001"/>
                  </a:ext>
                </a:extLst>
              </a:tr>
              <a:tr h="1591491">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Concept</a:t>
                      </a:r>
                      <a:endParaRPr sz="1000" b="1" u="none" strike="noStrike" cap="none"/>
                    </a:p>
                  </a:txBody>
                  <a:tcPr marL="63500" marR="63500" marT="63500" marB="63500"/>
                </a:tc>
                <a:tc>
                  <a:txBody>
                    <a:bodyPr/>
                    <a:lstStyle/>
                    <a:p>
                      <a:pPr marL="0" marR="0" lvl="0" indent="0" algn="l" rtl="0">
                        <a:lnSpc>
                          <a:spcPct val="115000"/>
                        </a:lnSpc>
                        <a:spcBef>
                          <a:spcPts val="0"/>
                        </a:spcBef>
                        <a:spcAft>
                          <a:spcPts val="0"/>
                        </a:spcAft>
                        <a:buClr>
                          <a:srgbClr val="000000"/>
                        </a:buClr>
                        <a:buSzPts val="1000"/>
                        <a:buFont typeface="Arial"/>
                        <a:buNone/>
                      </a:pPr>
                      <a:r>
                        <a:rPr lang="en-US" sz="1000" u="none" strike="noStrike" cap="none" dirty="0"/>
                        <a:t>Strategizing, strategy to include the strategic planning process (strategic planning, assessment and development of the strategy for the organization, strategic implementation and communication, and review evaluation of the plan).</a:t>
                      </a:r>
                      <a:endParaRPr sz="1000" u="none" strike="noStrike" cap="none" dirty="0"/>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Descriptions of strategy processes, factors influencing strategic processes, and perceptions of strategies that lack any of the elements of planning, assessment, development, implementation, and evaluation.</a:t>
                      </a:r>
                      <a:endParaRPr sz="1000" u="none" strike="noStrike" cap="none"/>
                    </a:p>
                  </a:txBody>
                  <a:tcPr marL="63500" marR="63500" marT="63500" marB="63500"/>
                </a:tc>
                <a:extLst>
                  <a:ext uri="{0D108BD9-81ED-4DB2-BD59-A6C34878D82A}">
                    <a16:rowId xmlns:a16="http://schemas.microsoft.com/office/drawing/2014/main" val="10002"/>
                  </a:ext>
                </a:extLst>
              </a:tr>
              <a:tr h="549871">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Context</a:t>
                      </a:r>
                      <a:endParaRPr sz="1000" b="1" u="none" strike="noStrike" cap="none"/>
                    </a:p>
                  </a:txBody>
                  <a:tcPr marL="63500" marR="63500" marT="63500" marB="63500"/>
                </a:tc>
                <a:tc>
                  <a:txBody>
                    <a:bodyPr/>
                    <a:lstStyle/>
                    <a:p>
                      <a:pPr marL="0" marR="0" lvl="0" indent="0" algn="l" rtl="0">
                        <a:lnSpc>
                          <a:spcPct val="115000"/>
                        </a:lnSpc>
                        <a:spcBef>
                          <a:spcPts val="0"/>
                        </a:spcBef>
                        <a:spcAft>
                          <a:spcPts val="0"/>
                        </a:spcAft>
                        <a:buClr>
                          <a:srgbClr val="000000"/>
                        </a:buClr>
                        <a:buSzPts val="1000"/>
                        <a:buFont typeface="Arial"/>
                        <a:buNone/>
                      </a:pPr>
                      <a:r>
                        <a:rPr lang="en-US" sz="1000" u="none" strike="noStrike" cap="none"/>
                        <a:t>The setting was hospitals with adult populations in any country.</a:t>
                      </a:r>
                      <a:endParaRPr sz="1000"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Pediatric hospitals or non-hospital settings</a:t>
                      </a:r>
                      <a:endParaRPr sz="1000" u="none" strike="noStrike" cap="none"/>
                    </a:p>
                  </a:txBody>
                  <a:tcPr marL="63500" marR="63500" marT="63500" marB="63500"/>
                </a:tc>
                <a:extLst>
                  <a:ext uri="{0D108BD9-81ED-4DB2-BD59-A6C34878D82A}">
                    <a16:rowId xmlns:a16="http://schemas.microsoft.com/office/drawing/2014/main" val="10003"/>
                  </a:ext>
                </a:extLst>
              </a:tr>
              <a:tr h="332110">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Species</a:t>
                      </a:r>
                      <a:endParaRPr sz="1000" b="1"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Humans</a:t>
                      </a:r>
                      <a:endParaRPr sz="1000"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Non-human and animals</a:t>
                      </a:r>
                      <a:endParaRPr sz="1000" u="none" strike="noStrike" cap="none"/>
                    </a:p>
                  </a:txBody>
                  <a:tcPr marL="63500" marR="63500" marT="63500" marB="63500"/>
                </a:tc>
                <a:extLst>
                  <a:ext uri="{0D108BD9-81ED-4DB2-BD59-A6C34878D82A}">
                    <a16:rowId xmlns:a16="http://schemas.microsoft.com/office/drawing/2014/main" val="10004"/>
                  </a:ext>
                </a:extLst>
              </a:tr>
              <a:tr h="513262">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Study type</a:t>
                      </a:r>
                      <a:endParaRPr sz="1000" b="1"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Quantitative, qualitative, and mixed methods studies</a:t>
                      </a:r>
                      <a:endParaRPr sz="900"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Review studies (e.g. literature, systematic, scoping, etc.)</a:t>
                      </a:r>
                      <a:endParaRPr sz="1000" u="none" strike="noStrike" cap="none"/>
                    </a:p>
                  </a:txBody>
                  <a:tcPr marL="63500" marR="63500" marT="63500" marB="63500"/>
                </a:tc>
                <a:extLst>
                  <a:ext uri="{0D108BD9-81ED-4DB2-BD59-A6C34878D82A}">
                    <a16:rowId xmlns:a16="http://schemas.microsoft.com/office/drawing/2014/main" val="10005"/>
                  </a:ext>
                </a:extLst>
              </a:tr>
              <a:tr h="332110">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Language</a:t>
                      </a:r>
                      <a:endParaRPr sz="1000" b="1"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English</a:t>
                      </a:r>
                      <a:endParaRPr sz="1000"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Non-English</a:t>
                      </a:r>
                      <a:endParaRPr sz="1000" u="none" strike="noStrike" cap="none"/>
                    </a:p>
                  </a:txBody>
                  <a:tcPr marL="63500" marR="63500" marT="63500" marB="63500"/>
                </a:tc>
                <a:extLst>
                  <a:ext uri="{0D108BD9-81ED-4DB2-BD59-A6C34878D82A}">
                    <a16:rowId xmlns:a16="http://schemas.microsoft.com/office/drawing/2014/main" val="10006"/>
                  </a:ext>
                </a:extLst>
              </a:tr>
              <a:tr h="332110">
                <a:tc>
                  <a:txBody>
                    <a:bodyPr/>
                    <a:lstStyle/>
                    <a:p>
                      <a:pPr marL="0" marR="0" lvl="0" indent="0" algn="l" rtl="0">
                        <a:lnSpc>
                          <a:spcPct val="100000"/>
                        </a:lnSpc>
                        <a:spcBef>
                          <a:spcPts val="0"/>
                        </a:spcBef>
                        <a:spcAft>
                          <a:spcPts val="0"/>
                        </a:spcAft>
                        <a:buClr>
                          <a:srgbClr val="000000"/>
                        </a:buClr>
                        <a:buSzPts val="1000"/>
                        <a:buFont typeface="Arial"/>
                        <a:buNone/>
                      </a:pPr>
                      <a:r>
                        <a:rPr lang="en-US" sz="1000" b="1" u="none" strike="noStrike" cap="none"/>
                        <a:t>Publication year</a:t>
                      </a:r>
                      <a:endParaRPr sz="1000" b="1"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January 2018 - June 2023</a:t>
                      </a:r>
                      <a:endParaRPr sz="1000"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dirty="0"/>
                        <a:t>Prior January 2018</a:t>
                      </a:r>
                      <a:endParaRPr sz="1000" u="none" strike="noStrike" cap="none" dirty="0"/>
                    </a:p>
                  </a:txBody>
                  <a:tcPr marL="63500" marR="63500" marT="63500" marB="63500"/>
                </a:tc>
                <a:extLst>
                  <a:ext uri="{0D108BD9-81ED-4DB2-BD59-A6C34878D82A}">
                    <a16:rowId xmlns:a16="http://schemas.microsoft.com/office/drawing/2014/main" val="10007"/>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8"/>
          <p:cNvSpPr txBox="1"/>
          <p:nvPr/>
        </p:nvSpPr>
        <p:spPr>
          <a:xfrm>
            <a:off x="2467761" y="246533"/>
            <a:ext cx="79086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1" i="0" u="none" strike="noStrike" cap="none">
              <a:solidFill>
                <a:srgbClr val="953735"/>
              </a:solidFill>
              <a:latin typeface="Arial"/>
              <a:ea typeface="Arial"/>
              <a:cs typeface="Arial"/>
              <a:sym typeface="Arial"/>
            </a:endParaRPr>
          </a:p>
        </p:txBody>
      </p:sp>
      <p:sp>
        <p:nvSpPr>
          <p:cNvPr id="260" name="Google Shape;260;p8"/>
          <p:cNvSpPr txBox="1">
            <a:spLocks noGrp="1"/>
          </p:cNvSpPr>
          <p:nvPr>
            <p:ph type="title"/>
          </p:nvPr>
        </p:nvSpPr>
        <p:spPr>
          <a:xfrm>
            <a:off x="838200" y="804566"/>
            <a:ext cx="2286000" cy="699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b="1" dirty="0">
                <a:solidFill>
                  <a:srgbClr val="800000"/>
                </a:solidFill>
                <a:highlight>
                  <a:schemeClr val="lt1"/>
                </a:highlight>
              </a:rPr>
              <a:t>Results</a:t>
            </a:r>
            <a:endParaRPr b="1" dirty="0">
              <a:solidFill>
                <a:srgbClr val="FF0000"/>
              </a:solidFill>
              <a:highlight>
                <a:schemeClr val="lt1"/>
              </a:highlight>
            </a:endParaRPr>
          </a:p>
        </p:txBody>
      </p:sp>
      <p:sp>
        <p:nvSpPr>
          <p:cNvPr id="261" name="Google Shape;261;p8"/>
          <p:cNvSpPr txBox="1">
            <a:spLocks noGrp="1"/>
          </p:cNvSpPr>
          <p:nvPr>
            <p:ph type="body" idx="1"/>
          </p:nvPr>
        </p:nvSpPr>
        <p:spPr>
          <a:xfrm>
            <a:off x="1981200" y="1600200"/>
            <a:ext cx="8229600" cy="4526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3200"/>
              <a:buNone/>
            </a:pPr>
            <a:endParaRPr sz="1100">
              <a:latin typeface="Arial"/>
              <a:ea typeface="Arial"/>
              <a:cs typeface="Arial"/>
              <a:sym typeface="Arial"/>
            </a:endParaRPr>
          </a:p>
          <a:p>
            <a:pPr marL="0" lvl="0" indent="0" algn="l" rtl="0">
              <a:lnSpc>
                <a:spcPct val="100000"/>
              </a:lnSpc>
              <a:spcBef>
                <a:spcPts val="0"/>
              </a:spcBef>
              <a:spcAft>
                <a:spcPts val="0"/>
              </a:spcAft>
              <a:buSzPts val="3200"/>
              <a:buNone/>
            </a:pPr>
            <a:endParaRPr sz="1100">
              <a:latin typeface="Arial"/>
              <a:ea typeface="Arial"/>
              <a:cs typeface="Arial"/>
              <a:sym typeface="Arial"/>
            </a:endParaRPr>
          </a:p>
          <a:p>
            <a:pPr marL="0" lvl="0" indent="0" algn="l" rtl="0">
              <a:lnSpc>
                <a:spcPct val="100000"/>
              </a:lnSpc>
              <a:spcBef>
                <a:spcPts val="0"/>
              </a:spcBef>
              <a:spcAft>
                <a:spcPts val="0"/>
              </a:spcAft>
              <a:buSzPts val="3200"/>
              <a:buNone/>
            </a:pPr>
            <a:endParaRPr sz="1100">
              <a:latin typeface="Arial"/>
              <a:ea typeface="Arial"/>
              <a:cs typeface="Arial"/>
              <a:sym typeface="Arial"/>
            </a:endParaRPr>
          </a:p>
          <a:p>
            <a:pPr marL="0" lvl="0" indent="0" algn="l" rtl="0">
              <a:lnSpc>
                <a:spcPct val="100000"/>
              </a:lnSpc>
              <a:spcBef>
                <a:spcPts val="0"/>
              </a:spcBef>
              <a:spcAft>
                <a:spcPts val="0"/>
              </a:spcAft>
              <a:buSzPts val="3200"/>
              <a:buNone/>
            </a:pPr>
            <a:endParaRPr sz="1100">
              <a:latin typeface="Arial"/>
              <a:ea typeface="Arial"/>
              <a:cs typeface="Arial"/>
              <a:sym typeface="Arial"/>
            </a:endParaRPr>
          </a:p>
          <a:p>
            <a:pPr marL="0" lvl="0" indent="0" algn="l" rtl="0">
              <a:lnSpc>
                <a:spcPct val="100000"/>
              </a:lnSpc>
              <a:spcBef>
                <a:spcPts val="640"/>
              </a:spcBef>
              <a:spcAft>
                <a:spcPts val="0"/>
              </a:spcAft>
              <a:buSzPts val="3200"/>
              <a:buNone/>
            </a:pPr>
            <a:endParaRPr/>
          </a:p>
        </p:txBody>
      </p:sp>
      <p:pic>
        <p:nvPicPr>
          <p:cNvPr id="262" name="Google Shape;262;p8"/>
          <p:cNvPicPr preferRelativeResize="0"/>
          <p:nvPr/>
        </p:nvPicPr>
        <p:blipFill rotWithShape="1">
          <a:blip r:embed="rId3">
            <a:alphaModFix/>
          </a:blip>
          <a:srcRect/>
          <a:stretch/>
        </p:blipFill>
        <p:spPr>
          <a:xfrm>
            <a:off x="4199465" y="246533"/>
            <a:ext cx="7908601" cy="571190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2f073ad3595_0_0"/>
          <p:cNvSpPr txBox="1">
            <a:spLocks noGrp="1"/>
          </p:cNvSpPr>
          <p:nvPr>
            <p:ph type="title"/>
          </p:nvPr>
        </p:nvSpPr>
        <p:spPr>
          <a:xfrm>
            <a:off x="1981200" y="737537"/>
            <a:ext cx="8229600" cy="11430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2400" b="1" dirty="0">
                <a:highlight>
                  <a:schemeClr val="lt1"/>
                </a:highlight>
              </a:rPr>
              <a:t>Results</a:t>
            </a:r>
            <a:endParaRPr sz="2400" b="1" dirty="0">
              <a:highlight>
                <a:schemeClr val="lt1"/>
              </a:highlight>
            </a:endParaRPr>
          </a:p>
          <a:p>
            <a:pPr marL="0" marR="0" lvl="0" indent="0" algn="ctr" rtl="0">
              <a:lnSpc>
                <a:spcPct val="100000"/>
              </a:lnSpc>
              <a:spcBef>
                <a:spcPts val="0"/>
              </a:spcBef>
              <a:spcAft>
                <a:spcPts val="0"/>
              </a:spcAft>
              <a:buClr>
                <a:srgbClr val="000000"/>
              </a:buClr>
              <a:buSzPts val="1400"/>
              <a:buFont typeface="Arial"/>
              <a:buNone/>
            </a:pPr>
            <a:r>
              <a:rPr lang="en-US" sz="3400" b="1" dirty="0">
                <a:solidFill>
                  <a:srgbClr val="800000"/>
                </a:solidFill>
                <a:highlight>
                  <a:schemeClr val="lt1"/>
                </a:highlight>
              </a:rPr>
              <a:t>Strategic Frameworks</a:t>
            </a:r>
            <a:endParaRPr sz="3400" b="1" dirty="0">
              <a:solidFill>
                <a:srgbClr val="800000"/>
              </a:solidFill>
              <a:highlight>
                <a:schemeClr val="lt1"/>
              </a:highlight>
            </a:endParaRPr>
          </a:p>
        </p:txBody>
      </p:sp>
      <p:pic>
        <p:nvPicPr>
          <p:cNvPr id="269" name="Google Shape;269;g2f073ad3595_0_0"/>
          <p:cNvPicPr preferRelativeResize="0"/>
          <p:nvPr/>
        </p:nvPicPr>
        <p:blipFill rotWithShape="1">
          <a:blip r:embed="rId3">
            <a:alphaModFix/>
          </a:blip>
          <a:srcRect/>
          <a:stretch/>
        </p:blipFill>
        <p:spPr>
          <a:xfrm>
            <a:off x="1258374" y="2121837"/>
            <a:ext cx="9675252" cy="34271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2f3dd25f256_1_0"/>
          <p:cNvSpPr txBox="1">
            <a:spLocks noGrp="1"/>
          </p:cNvSpPr>
          <p:nvPr>
            <p:ph type="title"/>
          </p:nvPr>
        </p:nvSpPr>
        <p:spPr>
          <a:xfrm>
            <a:off x="1966425" y="299836"/>
            <a:ext cx="8229600" cy="9078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1100"/>
              <a:buNone/>
            </a:pPr>
            <a:r>
              <a:rPr lang="en-US" sz="2400" b="1">
                <a:highlight>
                  <a:schemeClr val="lt1"/>
                </a:highlight>
              </a:rPr>
              <a:t>Results</a:t>
            </a:r>
            <a:endParaRPr sz="2400" b="1">
              <a:highlight>
                <a:schemeClr val="lt1"/>
              </a:highlight>
            </a:endParaRPr>
          </a:p>
          <a:p>
            <a:pPr marL="0" lvl="0" indent="0" algn="l" rtl="0">
              <a:lnSpc>
                <a:spcPct val="100000"/>
              </a:lnSpc>
              <a:spcBef>
                <a:spcPts val="0"/>
              </a:spcBef>
              <a:spcAft>
                <a:spcPts val="0"/>
              </a:spcAft>
              <a:buClr>
                <a:schemeClr val="dk1"/>
              </a:buClr>
              <a:buSzPts val="1100"/>
              <a:buNone/>
            </a:pPr>
            <a:r>
              <a:rPr lang="en-US" sz="3300" b="1">
                <a:solidFill>
                  <a:srgbClr val="800000"/>
                </a:solidFill>
                <a:highlight>
                  <a:schemeClr val="lt1"/>
                </a:highlight>
              </a:rPr>
              <a:t>Strategizing Activities, Flexibility, Engagement </a:t>
            </a:r>
            <a:endParaRPr sz="3300"/>
          </a:p>
        </p:txBody>
      </p:sp>
      <p:graphicFrame>
        <p:nvGraphicFramePr>
          <p:cNvPr id="276" name="Google Shape;276;g2f3dd25f256_1_0"/>
          <p:cNvGraphicFramePr/>
          <p:nvPr>
            <p:extLst>
              <p:ext uri="{D42A27DB-BD31-4B8C-83A1-F6EECF244321}">
                <p14:modId xmlns:p14="http://schemas.microsoft.com/office/powerpoint/2010/main" val="2945231059"/>
              </p:ext>
            </p:extLst>
          </p:nvPr>
        </p:nvGraphicFramePr>
        <p:xfrm>
          <a:off x="609600" y="1457567"/>
          <a:ext cx="4318000" cy="2269102"/>
        </p:xfrm>
        <a:graphic>
          <a:graphicData uri="http://schemas.openxmlformats.org/drawingml/2006/table">
            <a:tbl>
              <a:tblPr>
                <a:noFill/>
                <a:tableStyleId>{DB10BC9E-9271-438F-9B54-CDFED87C78BC}</a:tableStyleId>
              </a:tblPr>
              <a:tblGrid>
                <a:gridCol w="4318000">
                  <a:extLst>
                    <a:ext uri="{9D8B030D-6E8A-4147-A177-3AD203B41FA5}">
                      <a16:colId xmlns:a16="http://schemas.microsoft.com/office/drawing/2014/main" val="20000"/>
                    </a:ext>
                  </a:extLst>
                </a:gridCol>
              </a:tblGrid>
              <a:tr h="460379">
                <a:tc>
                  <a:txBody>
                    <a:bodyPr/>
                    <a:lstStyle/>
                    <a:p>
                      <a:pPr marL="0" marR="0" lvl="0" indent="0" algn="ctr" rtl="0">
                        <a:lnSpc>
                          <a:spcPct val="100000"/>
                        </a:lnSpc>
                        <a:spcBef>
                          <a:spcPts val="0"/>
                        </a:spcBef>
                        <a:spcAft>
                          <a:spcPts val="0"/>
                        </a:spcAft>
                        <a:buClr>
                          <a:srgbClr val="000000"/>
                        </a:buClr>
                        <a:buSzPts val="1600"/>
                        <a:buFont typeface="Arial"/>
                        <a:buNone/>
                      </a:pPr>
                      <a:r>
                        <a:rPr lang="en-US" sz="1800" b="1" u="none" strike="noStrike" cap="none" dirty="0">
                          <a:solidFill>
                            <a:schemeClr val="bg1"/>
                          </a:solidFill>
                        </a:rPr>
                        <a:t>Strategizing Activitie</a:t>
                      </a:r>
                      <a:r>
                        <a:rPr lang="en-US" sz="1600" b="1" u="none" strike="noStrike" cap="none" dirty="0">
                          <a:solidFill>
                            <a:schemeClr val="bg1"/>
                          </a:solidFill>
                        </a:rPr>
                        <a:t>s</a:t>
                      </a:r>
                      <a:endParaRPr sz="1600" b="1" u="none" strike="noStrike" cap="none" dirty="0">
                        <a:solidFill>
                          <a:schemeClr val="bg1"/>
                        </a:solidFill>
                      </a:endParaRPr>
                    </a:p>
                  </a:txBody>
                  <a:tcPr marL="91425" marR="91425" marT="91425" marB="91425">
                    <a:solidFill>
                      <a:srgbClr val="3D85C6"/>
                    </a:solidFill>
                  </a:tcPr>
                </a:tc>
                <a:extLst>
                  <a:ext uri="{0D108BD9-81ED-4DB2-BD59-A6C34878D82A}">
                    <a16:rowId xmlns:a16="http://schemas.microsoft.com/office/drawing/2014/main" val="10000"/>
                  </a:ext>
                </a:extLst>
              </a:tr>
              <a:tr h="1808723">
                <a:tc>
                  <a:txBody>
                    <a:bodyPr/>
                    <a:lstStyle/>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Utilization of structured frameworks</a:t>
                      </a:r>
                      <a:endParaRPr sz="1600" u="none"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Engagement of stakeholders and patients</a:t>
                      </a:r>
                      <a:endParaRPr sz="1600" u="none"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Integration of evidence based tools</a:t>
                      </a:r>
                      <a:endParaRPr sz="1600" u="none"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Evaluation and Continuous improvement</a:t>
                      </a:r>
                      <a:endParaRPr sz="1600" u="none" strike="noStrike" cap="none" dirty="0"/>
                    </a:p>
                  </a:txBody>
                  <a:tcPr marL="91425" marR="91425" marT="91425" marB="91425"/>
                </a:tc>
                <a:extLst>
                  <a:ext uri="{0D108BD9-81ED-4DB2-BD59-A6C34878D82A}">
                    <a16:rowId xmlns:a16="http://schemas.microsoft.com/office/drawing/2014/main" val="10001"/>
                  </a:ext>
                </a:extLst>
              </a:tr>
            </a:tbl>
          </a:graphicData>
        </a:graphic>
      </p:graphicFrame>
      <p:graphicFrame>
        <p:nvGraphicFramePr>
          <p:cNvPr id="277" name="Google Shape;277;g2f3dd25f256_1_0"/>
          <p:cNvGraphicFramePr/>
          <p:nvPr>
            <p:extLst>
              <p:ext uri="{D42A27DB-BD31-4B8C-83A1-F6EECF244321}">
                <p14:modId xmlns:p14="http://schemas.microsoft.com/office/powerpoint/2010/main" val="2124856326"/>
              </p:ext>
            </p:extLst>
          </p:nvPr>
        </p:nvGraphicFramePr>
        <p:xfrm>
          <a:off x="5181600" y="1457566"/>
          <a:ext cx="6400800" cy="2269103"/>
        </p:xfrm>
        <a:graphic>
          <a:graphicData uri="http://schemas.openxmlformats.org/drawingml/2006/table">
            <a:tbl>
              <a:tblPr>
                <a:noFill/>
                <a:tableStyleId>{DB10BC9E-9271-438F-9B54-CDFED87C78BC}</a:tableStyleId>
              </a:tblPr>
              <a:tblGrid>
                <a:gridCol w="6400800">
                  <a:extLst>
                    <a:ext uri="{9D8B030D-6E8A-4147-A177-3AD203B41FA5}">
                      <a16:colId xmlns:a16="http://schemas.microsoft.com/office/drawing/2014/main" val="20000"/>
                    </a:ext>
                  </a:extLst>
                </a:gridCol>
              </a:tblGrid>
              <a:tr h="388101">
                <a:tc>
                  <a:txBody>
                    <a:bodyPr/>
                    <a:lstStyle/>
                    <a:p>
                      <a:pPr marL="0" marR="0" lvl="0" indent="0" algn="ctr" rtl="0">
                        <a:lnSpc>
                          <a:spcPct val="100000"/>
                        </a:lnSpc>
                        <a:spcBef>
                          <a:spcPts val="0"/>
                        </a:spcBef>
                        <a:spcAft>
                          <a:spcPts val="0"/>
                        </a:spcAft>
                        <a:buClr>
                          <a:srgbClr val="000000"/>
                        </a:buClr>
                        <a:buSzPts val="1600"/>
                        <a:buFont typeface="Arial"/>
                        <a:buNone/>
                      </a:pPr>
                      <a:r>
                        <a:rPr lang="en-US" sz="1800" b="1" u="none" strike="noStrike" cap="none" dirty="0">
                          <a:solidFill>
                            <a:schemeClr val="bg1"/>
                          </a:solidFill>
                        </a:rPr>
                        <a:t>Engagement</a:t>
                      </a:r>
                      <a:endParaRPr sz="1800" b="1" u="none" strike="noStrike" cap="none" dirty="0">
                        <a:solidFill>
                          <a:schemeClr val="bg1"/>
                        </a:solidFill>
                      </a:endParaRPr>
                    </a:p>
                  </a:txBody>
                  <a:tcPr marL="91425" marR="91425" marT="91425" marB="91425">
                    <a:solidFill>
                      <a:srgbClr val="CC4125"/>
                    </a:solidFill>
                  </a:tcPr>
                </a:tc>
                <a:extLst>
                  <a:ext uri="{0D108BD9-81ED-4DB2-BD59-A6C34878D82A}">
                    <a16:rowId xmlns:a16="http://schemas.microsoft.com/office/drawing/2014/main" val="10000"/>
                  </a:ext>
                </a:extLst>
              </a:tr>
              <a:tr h="1811933">
                <a:tc>
                  <a:txBody>
                    <a:bodyPr/>
                    <a:lstStyle/>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Active engagement  is critical to strategic planning</a:t>
                      </a:r>
                      <a:endParaRPr sz="1600" u="none"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Involves patients, physicians and executives and other ancillary team members</a:t>
                      </a:r>
                      <a:endParaRPr sz="1600" u="none"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Strategies of engagement include: consultation, committees and active efforts</a:t>
                      </a:r>
                      <a:endParaRPr sz="1600" u="none"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Engagement or lack there of impacts the success of strategy</a:t>
                      </a:r>
                      <a:endParaRPr sz="1600" u="none" strike="noStrike" cap="none" dirty="0"/>
                    </a:p>
                  </a:txBody>
                  <a:tcPr marL="91425" marR="91425" marT="91425" marB="91425"/>
                </a:tc>
                <a:extLst>
                  <a:ext uri="{0D108BD9-81ED-4DB2-BD59-A6C34878D82A}">
                    <a16:rowId xmlns:a16="http://schemas.microsoft.com/office/drawing/2014/main" val="10001"/>
                  </a:ext>
                </a:extLst>
              </a:tr>
            </a:tbl>
          </a:graphicData>
        </a:graphic>
      </p:graphicFrame>
      <p:graphicFrame>
        <p:nvGraphicFramePr>
          <p:cNvPr id="278" name="Google Shape;278;g2f3dd25f256_1_0"/>
          <p:cNvGraphicFramePr/>
          <p:nvPr>
            <p:extLst>
              <p:ext uri="{D42A27DB-BD31-4B8C-83A1-F6EECF244321}">
                <p14:modId xmlns:p14="http://schemas.microsoft.com/office/powerpoint/2010/main" val="2753965979"/>
              </p:ext>
            </p:extLst>
          </p:nvPr>
        </p:nvGraphicFramePr>
        <p:xfrm>
          <a:off x="609600" y="3976599"/>
          <a:ext cx="10972800" cy="2072580"/>
        </p:xfrm>
        <a:graphic>
          <a:graphicData uri="http://schemas.openxmlformats.org/drawingml/2006/table">
            <a:tbl>
              <a:tblPr>
                <a:noFill/>
                <a:tableStyleId>{DB10BC9E-9271-438F-9B54-CDFED87C78BC}</a:tableStyleId>
              </a:tblPr>
              <a:tblGrid>
                <a:gridCol w="10972800">
                  <a:extLst>
                    <a:ext uri="{9D8B030D-6E8A-4147-A177-3AD203B41FA5}">
                      <a16:colId xmlns:a16="http://schemas.microsoft.com/office/drawing/2014/main" val="20000"/>
                    </a:ext>
                  </a:extLst>
                </a:gridCol>
              </a:tblGrid>
              <a:tr h="381000">
                <a:tc>
                  <a:txBody>
                    <a:bodyPr/>
                    <a:lstStyle/>
                    <a:p>
                      <a:pPr marL="0" marR="0" lvl="0" indent="0" algn="ctr" rtl="0">
                        <a:lnSpc>
                          <a:spcPct val="100000"/>
                        </a:lnSpc>
                        <a:spcBef>
                          <a:spcPts val="0"/>
                        </a:spcBef>
                        <a:spcAft>
                          <a:spcPts val="0"/>
                        </a:spcAft>
                        <a:buClr>
                          <a:srgbClr val="000000"/>
                        </a:buClr>
                        <a:buSzPts val="1400"/>
                        <a:buFont typeface="Arial"/>
                        <a:buNone/>
                      </a:pPr>
                      <a:r>
                        <a:rPr lang="en-US" sz="1800" b="1" u="none" strike="noStrike" cap="none" dirty="0">
                          <a:solidFill>
                            <a:schemeClr val="bg1"/>
                          </a:solidFill>
                        </a:rPr>
                        <a:t>Strategic Flexibility</a:t>
                      </a:r>
                      <a:endParaRPr sz="1800" b="1" u="none" strike="noStrike" cap="none" dirty="0">
                        <a:solidFill>
                          <a:schemeClr val="bg1"/>
                        </a:solidFill>
                      </a:endParaRPr>
                    </a:p>
                  </a:txBody>
                  <a:tcPr marL="91425" marR="91425" marT="91425" marB="91425">
                    <a:solidFill>
                      <a:srgbClr val="208C29"/>
                    </a:solidFill>
                  </a:tcPr>
                </a:tc>
                <a:extLst>
                  <a:ext uri="{0D108BD9-81ED-4DB2-BD59-A6C34878D82A}">
                    <a16:rowId xmlns:a16="http://schemas.microsoft.com/office/drawing/2014/main" val="10000"/>
                  </a:ext>
                </a:extLst>
              </a:tr>
              <a:tr h="381000">
                <a:tc>
                  <a:txBody>
                    <a:bodyPr/>
                    <a:lstStyle/>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Flexibility by staff on implementation, actions or incorporation of strategic plan into practice as it </a:t>
                      </a:r>
                      <a:r>
                        <a:rPr lang="en-US" sz="1600" b="1" u="sng" strike="noStrike" cap="none" dirty="0"/>
                        <a:t>applies to themselves</a:t>
                      </a:r>
                      <a:endParaRPr sz="1600" b="1" u="sng"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Flexibility by staff personnel on implementation, action or incorporation of strategic plan into practice as it </a:t>
                      </a:r>
                      <a:r>
                        <a:rPr lang="en-US" sz="1600" b="1" u="sng" strike="noStrike" cap="none" dirty="0"/>
                        <a:t>applies to patient outcomes</a:t>
                      </a:r>
                      <a:endParaRPr sz="1600" b="1" u="sng" strike="noStrike" cap="none" dirty="0"/>
                    </a:p>
                    <a:p>
                      <a:pPr marL="457200" marR="0" lvl="0" indent="-317500" algn="l" rtl="0">
                        <a:lnSpc>
                          <a:spcPct val="100000"/>
                        </a:lnSpc>
                        <a:spcBef>
                          <a:spcPts val="0"/>
                        </a:spcBef>
                        <a:spcAft>
                          <a:spcPts val="0"/>
                        </a:spcAft>
                        <a:buClr>
                          <a:srgbClr val="000000"/>
                        </a:buClr>
                        <a:buSzPts val="1400"/>
                        <a:buFont typeface="Arial"/>
                        <a:buChar char="●"/>
                      </a:pPr>
                      <a:r>
                        <a:rPr lang="en-US" sz="1600" u="none" strike="noStrike" cap="none" dirty="0"/>
                        <a:t>Enables organizations to handle uncertainty and change</a:t>
                      </a:r>
                      <a:endParaRPr sz="1600" u="none" strike="noStrike" cap="none" dirty="0"/>
                    </a:p>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g2f146b10f56_0_6"/>
          <p:cNvSpPr txBox="1">
            <a:spLocks noGrp="1"/>
          </p:cNvSpPr>
          <p:nvPr>
            <p:ph type="title"/>
          </p:nvPr>
        </p:nvSpPr>
        <p:spPr>
          <a:xfrm>
            <a:off x="1981200" y="391682"/>
            <a:ext cx="8229600" cy="10740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1100"/>
              <a:buNone/>
            </a:pPr>
            <a:r>
              <a:rPr lang="en-US" sz="2400" b="1" dirty="0">
                <a:highlight>
                  <a:schemeClr val="lt1"/>
                </a:highlight>
              </a:rPr>
              <a:t>Results</a:t>
            </a:r>
            <a:endParaRPr b="1" dirty="0">
              <a:solidFill>
                <a:srgbClr val="800000"/>
              </a:solidFill>
              <a:highlight>
                <a:schemeClr val="lt1"/>
              </a:highlight>
            </a:endParaRPr>
          </a:p>
          <a:p>
            <a:pPr marL="0" marR="0" lvl="0" indent="0" algn="ctr" rtl="0">
              <a:lnSpc>
                <a:spcPct val="100000"/>
              </a:lnSpc>
              <a:spcBef>
                <a:spcPts val="0"/>
              </a:spcBef>
              <a:spcAft>
                <a:spcPts val="0"/>
              </a:spcAft>
              <a:buClr>
                <a:srgbClr val="000000"/>
              </a:buClr>
              <a:buSzPts val="1400"/>
              <a:buFont typeface="Arial"/>
              <a:buNone/>
            </a:pPr>
            <a:r>
              <a:rPr lang="en-US" sz="3400" b="1" dirty="0">
                <a:solidFill>
                  <a:srgbClr val="800000"/>
                </a:solidFill>
                <a:highlight>
                  <a:schemeClr val="lt1"/>
                </a:highlight>
              </a:rPr>
              <a:t>Barriers and Enablers</a:t>
            </a:r>
            <a:endParaRPr sz="3400" b="1" dirty="0">
              <a:solidFill>
                <a:srgbClr val="800000"/>
              </a:solidFill>
              <a:highlight>
                <a:schemeClr val="lt1"/>
              </a:highlight>
            </a:endParaRPr>
          </a:p>
        </p:txBody>
      </p:sp>
      <p:pic>
        <p:nvPicPr>
          <p:cNvPr id="285" name="Google Shape;285;g2f146b10f56_0_6"/>
          <p:cNvPicPr preferRelativeResize="0"/>
          <p:nvPr/>
        </p:nvPicPr>
        <p:blipFill rotWithShape="1">
          <a:blip r:embed="rId3">
            <a:alphaModFix/>
          </a:blip>
          <a:srcRect/>
          <a:stretch/>
        </p:blipFill>
        <p:spPr>
          <a:xfrm>
            <a:off x="1126067" y="1406415"/>
            <a:ext cx="9939866" cy="47488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6"/>
          <p:cNvSpPr txBox="1">
            <a:spLocks noGrp="1"/>
          </p:cNvSpPr>
          <p:nvPr>
            <p:ph type="title"/>
          </p:nvPr>
        </p:nvSpPr>
        <p:spPr>
          <a:xfrm>
            <a:off x="1981200" y="612667"/>
            <a:ext cx="8229600" cy="11430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b="1" dirty="0">
                <a:solidFill>
                  <a:srgbClr val="800000"/>
                </a:solidFill>
                <a:highlight>
                  <a:schemeClr val="lt1"/>
                </a:highlight>
              </a:rPr>
              <a:t>Conclusion</a:t>
            </a:r>
            <a:endParaRPr dirty="0"/>
          </a:p>
        </p:txBody>
      </p:sp>
      <p:sp>
        <p:nvSpPr>
          <p:cNvPr id="292" name="Google Shape;292;p6"/>
          <p:cNvSpPr txBox="1">
            <a:spLocks noGrp="1"/>
          </p:cNvSpPr>
          <p:nvPr>
            <p:ph type="body" idx="1"/>
          </p:nvPr>
        </p:nvSpPr>
        <p:spPr>
          <a:xfrm>
            <a:off x="601133" y="1756962"/>
            <a:ext cx="10989734" cy="4729800"/>
          </a:xfrm>
          <a:prstGeom prst="rect">
            <a:avLst/>
          </a:prstGeom>
          <a:noFill/>
          <a:ln>
            <a:noFill/>
          </a:ln>
        </p:spPr>
        <p:txBody>
          <a:bodyPr spcFirstLastPara="1" wrap="square" lIns="91425" tIns="45700" rIns="91425" bIns="45700" anchor="t" anchorCtr="0">
            <a:noAutofit/>
          </a:bodyPr>
          <a:lstStyle/>
          <a:p>
            <a:pPr marL="457200" lvl="0" indent="-400050" algn="l" rtl="0">
              <a:lnSpc>
                <a:spcPct val="100000"/>
              </a:lnSpc>
              <a:spcBef>
                <a:spcPts val="640"/>
              </a:spcBef>
              <a:spcAft>
                <a:spcPts val="0"/>
              </a:spcAft>
              <a:buSzPts val="2700"/>
              <a:buChar char="●"/>
            </a:pPr>
            <a:r>
              <a:rPr lang="en-US" sz="2400" dirty="0">
                <a:latin typeface="Arial" panose="020B0604020202020204" pitchFamily="34" charset="0"/>
                <a:cs typeface="Arial" panose="020B0604020202020204" pitchFamily="34" charset="0"/>
              </a:rPr>
              <a:t>Key implications for strategizing in hospitals and healthcare settings relate to defined strategies, quality frameworks, patient safety, technology integration, and leadership</a:t>
            </a:r>
            <a:endParaRPr sz="2400" dirty="0">
              <a:latin typeface="Arial" panose="020B0604020202020204" pitchFamily="34" charset="0"/>
              <a:cs typeface="Arial" panose="020B0604020202020204" pitchFamily="34" charset="0"/>
            </a:endParaRPr>
          </a:p>
          <a:p>
            <a:pPr marL="914400" lvl="0" indent="0" algn="l" rtl="0">
              <a:lnSpc>
                <a:spcPct val="100000"/>
              </a:lnSpc>
              <a:spcBef>
                <a:spcPts val="640"/>
              </a:spcBef>
              <a:spcAft>
                <a:spcPts val="0"/>
              </a:spcAft>
              <a:buSzPts val="3200"/>
              <a:buNone/>
            </a:pPr>
            <a:endParaRPr sz="2400" dirty="0">
              <a:latin typeface="Arial" panose="020B0604020202020204" pitchFamily="34" charset="0"/>
              <a:cs typeface="Arial" panose="020B0604020202020204" pitchFamily="34" charset="0"/>
            </a:endParaRPr>
          </a:p>
          <a:p>
            <a:pPr marL="457200" lvl="0" indent="-400050" algn="l" rtl="0">
              <a:lnSpc>
                <a:spcPct val="100000"/>
              </a:lnSpc>
              <a:spcBef>
                <a:spcPts val="640"/>
              </a:spcBef>
              <a:spcAft>
                <a:spcPts val="0"/>
              </a:spcAft>
              <a:buSzPts val="2700"/>
              <a:buChar char="●"/>
            </a:pPr>
            <a:r>
              <a:rPr lang="en-US" sz="2400" b="1" dirty="0">
                <a:latin typeface="Arial" panose="020B0604020202020204" pitchFamily="34" charset="0"/>
                <a:cs typeface="Arial" panose="020B0604020202020204" pitchFamily="34" charset="0"/>
              </a:rPr>
              <a:t>Future Recommendations</a:t>
            </a:r>
            <a:endParaRPr sz="2400" b="1" dirty="0">
              <a:latin typeface="Arial" panose="020B0604020202020204" pitchFamily="34" charset="0"/>
              <a:cs typeface="Arial" panose="020B0604020202020204" pitchFamily="34" charset="0"/>
            </a:endParaRPr>
          </a:p>
          <a:p>
            <a:pPr marL="914400" lvl="1" indent="-381000" algn="l" rtl="0">
              <a:lnSpc>
                <a:spcPct val="100000"/>
              </a:lnSpc>
              <a:spcBef>
                <a:spcPts val="0"/>
              </a:spcBef>
              <a:spcAft>
                <a:spcPts val="0"/>
              </a:spcAft>
              <a:buSzPts val="2400"/>
              <a:buChar char="○"/>
            </a:pPr>
            <a:r>
              <a:rPr lang="en-US" sz="2400" dirty="0">
                <a:latin typeface="Arial" panose="020B0604020202020204" pitchFamily="34" charset="0"/>
                <a:cs typeface="Arial" panose="020B0604020202020204" pitchFamily="34" charset="0"/>
              </a:rPr>
              <a:t>Emphasize strategic planning and continuous improvement.</a:t>
            </a:r>
            <a:endParaRPr sz="2400" dirty="0">
              <a:latin typeface="Arial" panose="020B0604020202020204" pitchFamily="34" charset="0"/>
              <a:cs typeface="Arial" panose="020B0604020202020204" pitchFamily="34" charset="0"/>
            </a:endParaRPr>
          </a:p>
          <a:p>
            <a:pPr marL="914400" lvl="1" indent="-381000" algn="l" rtl="0">
              <a:lnSpc>
                <a:spcPct val="100000"/>
              </a:lnSpc>
              <a:spcBef>
                <a:spcPts val="0"/>
              </a:spcBef>
              <a:spcAft>
                <a:spcPts val="0"/>
              </a:spcAft>
              <a:buSzPts val="2400"/>
              <a:buChar char="○"/>
            </a:pPr>
            <a:r>
              <a:rPr lang="en-US" sz="2400" dirty="0">
                <a:latin typeface="Arial" panose="020B0604020202020204" pitchFamily="34" charset="0"/>
                <a:cs typeface="Arial" panose="020B0604020202020204" pitchFamily="34" charset="0"/>
              </a:rPr>
              <a:t>Focus on robust frameworks, leadership, training, and stakeholder engagement.</a:t>
            </a:r>
            <a:endParaRPr sz="2400" dirty="0">
              <a:latin typeface="Arial" panose="020B0604020202020204" pitchFamily="34" charset="0"/>
              <a:cs typeface="Arial" panose="020B0604020202020204" pitchFamily="34" charset="0"/>
            </a:endParaRPr>
          </a:p>
          <a:p>
            <a:pPr marL="914400" lvl="1" indent="-381000" algn="l" rtl="0">
              <a:lnSpc>
                <a:spcPct val="100000"/>
              </a:lnSpc>
              <a:spcBef>
                <a:spcPts val="0"/>
              </a:spcBef>
              <a:spcAft>
                <a:spcPts val="0"/>
              </a:spcAft>
              <a:buSzPts val="2400"/>
              <a:buChar char="○"/>
            </a:pPr>
            <a:r>
              <a:rPr lang="en-US" sz="2400" dirty="0">
                <a:latin typeface="Arial" panose="020B0604020202020204" pitchFamily="34" charset="0"/>
                <a:cs typeface="Arial" panose="020B0604020202020204" pitchFamily="34" charset="0"/>
              </a:rPr>
              <a:t>Address barriers to effectively adopt new practices.</a:t>
            </a:r>
            <a:endParaRPr sz="2400" dirty="0">
              <a:latin typeface="Arial" panose="020B0604020202020204" pitchFamily="34" charset="0"/>
              <a:cs typeface="Arial" panose="020B0604020202020204" pitchFamily="34" charset="0"/>
            </a:endParaRPr>
          </a:p>
          <a:p>
            <a:pPr marL="457200" lvl="0" indent="0" algn="l" rtl="0">
              <a:lnSpc>
                <a:spcPct val="100000"/>
              </a:lnSpc>
              <a:spcBef>
                <a:spcPts val="640"/>
              </a:spcBef>
              <a:spcAft>
                <a:spcPts val="0"/>
              </a:spcAft>
              <a:buSzPts val="3200"/>
              <a:buNone/>
            </a:pPr>
            <a:endParaRPr dirty="0"/>
          </a:p>
          <a:p>
            <a:pPr marL="0" lvl="0" indent="0" algn="l" rtl="0">
              <a:lnSpc>
                <a:spcPct val="100000"/>
              </a:lnSpc>
              <a:spcBef>
                <a:spcPts val="640"/>
              </a:spcBef>
              <a:spcAft>
                <a:spcPts val="0"/>
              </a:spcAft>
              <a:buSzPts val="3200"/>
              <a:buNone/>
            </a:pPr>
            <a:endParaRPr dirty="0"/>
          </a:p>
        </p:txBody>
      </p:sp>
    </p:spTree>
  </p:cSld>
  <p:clrMapOvr>
    <a:masterClrMapping/>
  </p:clrMapOvr>
</p:sld>
</file>

<file path=ppt/theme/theme1.xml><?xml version="1.0" encoding="utf-8"?>
<a:theme xmlns:a="http://schemas.openxmlformats.org/drawingml/2006/main" name="20170522 SPH Generic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TotalTime>
  <Words>2274</Words>
  <Application>Microsoft Office PowerPoint</Application>
  <PresentationFormat>Widescreen</PresentationFormat>
  <Paragraphs>187</Paragraphs>
  <Slides>11</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Calibri</vt:lpstr>
      <vt:lpstr>Arial</vt:lpstr>
      <vt:lpstr>Roboto</vt:lpstr>
      <vt:lpstr>20170522 SPH Generic PPT Template</vt:lpstr>
      <vt:lpstr>Custom Design</vt:lpstr>
      <vt:lpstr>‘Strategy-as-Practice’ by Personnel in Hospitals: A Scoping Review  UMD School of Public Health MPH-PHPP &amp; MHA Students and Graduate Team  Presenters/Co-Authors: Brendan Jones, Elizabeth Millwee, Gabriela Irene Mulhall Co-Authors: Damilola Ajayi, Nii Amon Amon-Kotei, Moboluwape Adeoti, Abdu Wakil Cyeef Din, Lyndsey Griffin, Maryam Aslam Hashmi, Brad E. Schwartz  </vt:lpstr>
      <vt:lpstr>Background</vt:lpstr>
      <vt:lpstr>PowerPoint Presentation</vt:lpstr>
      <vt:lpstr>PowerPoint Presentation</vt:lpstr>
      <vt:lpstr>Results</vt:lpstr>
      <vt:lpstr>Results Strategic Frameworks</vt:lpstr>
      <vt:lpstr>Results Strategizing Activities, Flexibility, Engagement </vt:lpstr>
      <vt:lpstr>Results Barriers and Enablers</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‘Strategy-as-Practice’ by Personnel in Hospitals: A Scoping Review  UMD School of Public Health MPH-PHPP &amp; MHA Students and Graduate Team  Presenters/Co-Authors: Brendan Jones, Elizabeth Millwee, Gabriela Irene Mulhall Co-Authors: Damilola Ajayi, Nii Amon Amon-Kotei, Moboluwape Adeoti, Abdu Wakil Cyeef Din, Lyndsey Griffin, Maryam Aslam Hashmi, Brad E. Schwartz  </dc:title>
  <dc:creator>Hope Llanso</dc:creator>
  <cp:lastModifiedBy>Nedelina Tchangalova</cp:lastModifiedBy>
  <cp:revision>2</cp:revision>
  <dcterms:created xsi:type="dcterms:W3CDTF">2017-03-09T19:08:25Z</dcterms:created>
  <dcterms:modified xsi:type="dcterms:W3CDTF">2024-08-30T22:03:21Z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0x010100573AB6811E01EE4A95B995FE7E04F21C</vt:lpwstr>
  </property>
  <property fmtid="{D5CDD505-2E9C-101B-9397-08002B2CF9AE}" pid="3" name="MediaServiceImageTags">
    <vt:lpwstr/>
  </property>
</Properties>
</file>