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4" r:id="rId3"/>
    <p:sldId id="259" r:id="rId4"/>
    <p:sldId id="266" r:id="rId5"/>
    <p:sldId id="271" r:id="rId6"/>
    <p:sldId id="260" r:id="rId7"/>
    <p:sldId id="268" r:id="rId8"/>
    <p:sldId id="272" r:id="rId9"/>
    <p:sldId id="273" r:id="rId10"/>
    <p:sldId id="261" r:id="rId11"/>
    <p:sldId id="263" r:id="rId12"/>
    <p:sldId id="275" r:id="rId13"/>
    <p:sldId id="264" r:id="rId14"/>
    <p:sldId id="265" r:id="rId15"/>
    <p:sldId id="267" r:id="rId16"/>
    <p:sldId id="270" r:id="rId17"/>
    <p:sldId id="269" r:id="rId18"/>
    <p:sldId id="276" r:id="rId19"/>
  </p:sldIdLst>
  <p:sldSz cx="9753600" cy="7315200"/>
  <p:notesSz cx="6858000" cy="9144000"/>
  <p:embeddedFontLst>
    <p:embeddedFont>
      <p:font typeface="ＭＳ Ｐゴシック" panose="020B0600070205080204" pitchFamily="34" charset="-128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Libre Baskerville" panose="020B060402020202020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643" autoAdjust="0"/>
  </p:normalViewPr>
  <p:slideViewPr>
    <p:cSldViewPr>
      <p:cViewPr varScale="1">
        <p:scale>
          <a:sx n="97" d="100"/>
          <a:sy n="97" d="100"/>
        </p:scale>
        <p:origin x="18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D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9900" y="0"/>
            <a:ext cx="9994727" cy="7315200"/>
            <a:chOff x="0" y="0"/>
            <a:chExt cx="13326303" cy="97536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alphaModFix amt="64000"/>
            </a:blip>
            <a:srcRect l="11544" r="11544"/>
            <a:stretch>
              <a:fillRect/>
            </a:stretch>
          </p:blipFill>
          <p:spPr>
            <a:xfrm>
              <a:off x="0" y="0"/>
              <a:ext cx="13326303" cy="9753600"/>
            </a:xfrm>
            <a:prstGeom prst="rect">
              <a:avLst/>
            </a:prstGeom>
          </p:spPr>
        </p:pic>
      </p:grpSp>
      <p:sp>
        <p:nvSpPr>
          <p:cNvPr id="4" name="AutoShape 4"/>
          <p:cNvSpPr/>
          <p:nvPr/>
        </p:nvSpPr>
        <p:spPr>
          <a:xfrm>
            <a:off x="5026091" y="5352245"/>
            <a:ext cx="4643526" cy="1732282"/>
          </a:xfrm>
          <a:prstGeom prst="rect">
            <a:avLst/>
          </a:prstGeom>
          <a:solidFill>
            <a:srgbClr val="02306D">
              <a:alpha val="53725"/>
            </a:srgbClr>
          </a:solidFill>
        </p:spPr>
      </p:sp>
      <p:sp>
        <p:nvSpPr>
          <p:cNvPr id="5" name="TextBox 5"/>
          <p:cNvSpPr txBox="1"/>
          <p:nvPr/>
        </p:nvSpPr>
        <p:spPr>
          <a:xfrm>
            <a:off x="4876800" y="5388712"/>
            <a:ext cx="4554187" cy="1635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53"/>
              </a:lnSpc>
            </a:pPr>
            <a:r>
              <a:rPr lang="en-US" sz="1968" spc="78">
                <a:solidFill>
                  <a:srgbClr val="FFFFFF"/>
                </a:solidFill>
                <a:latin typeface="Libre Baskerville"/>
              </a:rPr>
              <a:t>3/22/2022</a:t>
            </a:r>
          </a:p>
          <a:p>
            <a:pPr algn="r">
              <a:lnSpc>
                <a:spcPts val="2953"/>
              </a:lnSpc>
            </a:pPr>
            <a:r>
              <a:rPr lang="en-US" sz="1968" spc="78">
                <a:solidFill>
                  <a:srgbClr val="FFFFFF"/>
                </a:solidFill>
                <a:latin typeface="Libre Baskerville"/>
              </a:rPr>
              <a:t>Kana Jenkins</a:t>
            </a:r>
          </a:p>
          <a:p>
            <a:pPr algn="r">
              <a:lnSpc>
                <a:spcPts val="1603"/>
              </a:lnSpc>
            </a:pPr>
            <a:r>
              <a:rPr lang="en-US" sz="1068" spc="42">
                <a:solidFill>
                  <a:srgbClr val="FFFFFF"/>
                </a:solidFill>
                <a:latin typeface="Libre Baskerville"/>
              </a:rPr>
              <a:t>East Asian Studies Librarian &amp; </a:t>
            </a:r>
          </a:p>
          <a:p>
            <a:pPr algn="r">
              <a:lnSpc>
                <a:spcPts val="1603"/>
              </a:lnSpc>
            </a:pPr>
            <a:r>
              <a:rPr lang="en-US" sz="1068" spc="42">
                <a:solidFill>
                  <a:srgbClr val="FFFFFF"/>
                </a:solidFill>
                <a:latin typeface="Libre Baskerville"/>
              </a:rPr>
              <a:t>Curator of the Gordon W. Prange Collection</a:t>
            </a:r>
          </a:p>
          <a:p>
            <a:pPr algn="r">
              <a:lnSpc>
                <a:spcPts val="1603"/>
              </a:lnSpc>
            </a:pPr>
            <a:endParaRPr lang="en-US" sz="1068" spc="42">
              <a:solidFill>
                <a:srgbClr val="FFFFFF"/>
              </a:solidFill>
              <a:latin typeface="Libre Baskerville"/>
            </a:endParaRPr>
          </a:p>
          <a:p>
            <a:pPr algn="r">
              <a:lnSpc>
                <a:spcPts val="2503"/>
              </a:lnSpc>
            </a:pPr>
            <a:r>
              <a:rPr lang="en-US" sz="1668" spc="66">
                <a:solidFill>
                  <a:srgbClr val="FFFFFF"/>
                </a:solidFill>
                <a:latin typeface="Libre Baskerville"/>
              </a:rPr>
              <a:t>University of Maryland Libraries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258190" y="966737"/>
            <a:ext cx="9258548" cy="2135579"/>
            <a:chOff x="0" y="0"/>
            <a:chExt cx="3027915" cy="69842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027915" cy="698420"/>
            </a:xfrm>
            <a:custGeom>
              <a:avLst/>
              <a:gdLst/>
              <a:ahLst/>
              <a:cxnLst/>
              <a:rect l="l" t="t" r="r" b="b"/>
              <a:pathLst>
                <a:path w="3027915" h="698420">
                  <a:moveTo>
                    <a:pt x="0" y="0"/>
                  </a:moveTo>
                  <a:lnTo>
                    <a:pt x="3027915" y="0"/>
                  </a:lnTo>
                  <a:lnTo>
                    <a:pt x="3027915" y="698420"/>
                  </a:lnTo>
                  <a:lnTo>
                    <a:pt x="0" y="698420"/>
                  </a:lnTo>
                  <a:close/>
                </a:path>
              </a:pathLst>
            </a:custGeom>
            <a:solidFill>
              <a:srgbClr val="02306D">
                <a:alpha val="76863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535445" y="1389393"/>
            <a:ext cx="8981292" cy="1261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 dirty="0">
                <a:solidFill>
                  <a:srgbClr val="FFFFFF"/>
                </a:solidFill>
                <a:latin typeface="Libre Baskerville"/>
              </a:rPr>
              <a:t>Using Google Jamboard as an Interactive Group-work Platform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2"/>
          <a:srcRect l="3355" b="1509"/>
          <a:stretch/>
        </p:blipFill>
        <p:spPr>
          <a:xfrm>
            <a:off x="952289" y="1412555"/>
            <a:ext cx="7849021" cy="5521645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C6401876-CE8D-45CB-8938-567A9ADE4C2E}"/>
              </a:ext>
            </a:extLst>
          </p:cNvPr>
          <p:cNvSpPr/>
          <p:nvPr/>
        </p:nvSpPr>
        <p:spPr>
          <a:xfrm>
            <a:off x="0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39552568-392B-47C2-A8BD-78F3B4C72919}"/>
              </a:ext>
            </a:extLst>
          </p:cNvPr>
          <p:cNvSpPr txBox="1"/>
          <p:nvPr/>
        </p:nvSpPr>
        <p:spPr>
          <a:xfrm>
            <a:off x="377402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Prework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>
            <a:extLst>
              <a:ext uri="{FF2B5EF4-FFF2-40B4-BE49-F238E27FC236}">
                <a16:creationId xmlns:a16="http://schemas.microsoft.com/office/drawing/2014/main" id="{960046D4-9BA0-44C4-BFED-A57FBB192827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C90B16DA-E237-429B-9170-D21B09CCEB54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Synchronous session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ED43A2A7-32E8-4DDD-AB33-986698F87324}"/>
              </a:ext>
            </a:extLst>
          </p:cNvPr>
          <p:cNvSpPr txBox="1"/>
          <p:nvPr/>
        </p:nvSpPr>
        <p:spPr>
          <a:xfrm>
            <a:off x="371700" y="2275160"/>
            <a:ext cx="91440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Work on their own concept map 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D22BB185-CBB6-4E3C-B132-6DC0F050D517}"/>
              </a:ext>
            </a:extLst>
          </p:cNvPr>
          <p:cNvSpPr txBox="1"/>
          <p:nvPr/>
        </p:nvSpPr>
        <p:spPr>
          <a:xfrm>
            <a:off x="371700" y="3614080"/>
            <a:ext cx="91440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Divided to breakout rooms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08F174-76EC-4712-816A-CB747A19C63B}"/>
              </a:ext>
            </a:extLst>
          </p:cNvPr>
          <p:cNvSpPr txBox="1"/>
          <p:nvPr/>
        </p:nvSpPr>
        <p:spPr>
          <a:xfrm>
            <a:off x="376616" y="4953000"/>
            <a:ext cx="91440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Libre Baskerville"/>
              </a:rPr>
              <a:t>Contribute to each other’s concept map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0517" y="1600200"/>
            <a:ext cx="9372565" cy="5287283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960046D4-9BA0-44C4-BFED-A57FBB192827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C90B16DA-E237-429B-9170-D21B09CCEB54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Example Concept Map #1</a:t>
            </a:r>
          </a:p>
        </p:txBody>
      </p:sp>
    </p:spTree>
    <p:extLst>
      <p:ext uri="{BB962C8B-B14F-4D97-AF65-F5344CB8AC3E}">
        <p14:creationId xmlns:p14="http://schemas.microsoft.com/office/powerpoint/2010/main" val="1418328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63398" y="1600200"/>
            <a:ext cx="9226803" cy="5142444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2E9113AB-B5BE-400C-9660-5963FEF13EC7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26461785-BBC6-485A-B906-EFEFFAF35E81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Example Concept Map #2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5865" y="1447800"/>
            <a:ext cx="9357577" cy="5341713"/>
          </a:xfrm>
          <a:prstGeom prst="rect">
            <a:avLst/>
          </a:prstGeom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2430EA15-A39B-4F49-9E4B-201C6E9390B4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62FBCD51-BA09-4530-A699-F8DE215653A7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Example Concept Map #3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28A22EC9-6D8E-4A60-9126-2AA989027162}"/>
              </a:ext>
            </a:extLst>
          </p:cNvPr>
          <p:cNvSpPr/>
          <p:nvPr/>
        </p:nvSpPr>
        <p:spPr>
          <a:xfrm>
            <a:off x="-76200" y="0"/>
            <a:ext cx="9700511" cy="1076425"/>
          </a:xfrm>
          <a:prstGeom prst="rect">
            <a:avLst/>
          </a:prstGeom>
          <a:solidFill>
            <a:srgbClr val="02306D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E53A879-D86D-4BEC-B7B7-FCB9B25AAEA9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Assessment – what worked and what didn’t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EFD8D7FC-5499-453A-9323-F2197510AF67}"/>
              </a:ext>
            </a:extLst>
          </p:cNvPr>
          <p:cNvSpPr txBox="1"/>
          <p:nvPr/>
        </p:nvSpPr>
        <p:spPr>
          <a:xfrm>
            <a:off x="228600" y="1303754"/>
            <a:ext cx="91440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b="1" dirty="0">
                <a:latin typeface="Libre Baskerville"/>
              </a:rPr>
              <a:t>Worked great on Google </a:t>
            </a:r>
            <a:r>
              <a:rPr lang="en-US" sz="2800" b="1" dirty="0" err="1">
                <a:latin typeface="Libre Baskerville"/>
              </a:rPr>
              <a:t>Jamboard</a:t>
            </a:r>
            <a:r>
              <a:rPr lang="en-US" sz="2800" b="1" dirty="0">
                <a:latin typeface="Libre Baskerville"/>
              </a:rPr>
              <a:t>: 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F995C850-FF14-41B1-882B-C6C58CD11AF2}"/>
              </a:ext>
            </a:extLst>
          </p:cNvPr>
          <p:cNvSpPr txBox="1"/>
          <p:nvPr/>
        </p:nvSpPr>
        <p:spPr>
          <a:xfrm>
            <a:off x="1219200" y="1939183"/>
            <a:ext cx="8915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Easy to master application 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6A30C54F-E0AF-45AA-A322-9AFA974B33F3}"/>
              </a:ext>
            </a:extLst>
          </p:cNvPr>
          <p:cNvSpPr txBox="1"/>
          <p:nvPr/>
        </p:nvSpPr>
        <p:spPr>
          <a:xfrm>
            <a:off x="1219200" y="6400689"/>
            <a:ext cx="8915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Faculty &amp; Librarian can monitor all boards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FBA28A47-8B14-4D0C-9393-5A7D9FF41381}"/>
              </a:ext>
            </a:extLst>
          </p:cNvPr>
          <p:cNvSpPr txBox="1"/>
          <p:nvPr/>
        </p:nvSpPr>
        <p:spPr>
          <a:xfrm>
            <a:off x="1219200" y="5231183"/>
            <a:ext cx="7772400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Libre Baskerville"/>
              </a:rPr>
              <a:t>Students found easy to communicate with virtually shared boards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9433F9B1-9157-49C7-BE77-BE92F88A63AF}"/>
              </a:ext>
            </a:extLst>
          </p:cNvPr>
          <p:cNvSpPr txBox="1"/>
          <p:nvPr/>
        </p:nvSpPr>
        <p:spPr>
          <a:xfrm>
            <a:off x="1219200" y="3561320"/>
            <a:ext cx="7772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Easy to copy &amp; paste Japanese keywords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33774C8C-9CBA-4B9F-B8C3-51B4DCC32D31}"/>
              </a:ext>
            </a:extLst>
          </p:cNvPr>
          <p:cNvSpPr txBox="1"/>
          <p:nvPr/>
        </p:nvSpPr>
        <p:spPr>
          <a:xfrm>
            <a:off x="1219200" y="4431009"/>
            <a:ext cx="7772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Libre Baskerville"/>
              </a:rPr>
              <a:t>Use images from the internet</a:t>
            </a:r>
          </a:p>
        </p:txBody>
      </p:sp>
      <p:sp>
        <p:nvSpPr>
          <p:cNvPr id="19" name="TextBox 8">
            <a:extLst>
              <a:ext uri="{FF2B5EF4-FFF2-40B4-BE49-F238E27FC236}">
                <a16:creationId xmlns:a16="http://schemas.microsoft.com/office/drawing/2014/main" id="{92023E56-0AD7-4346-B187-F19E678E9CF1}"/>
              </a:ext>
            </a:extLst>
          </p:cNvPr>
          <p:cNvSpPr txBox="1"/>
          <p:nvPr/>
        </p:nvSpPr>
        <p:spPr>
          <a:xfrm>
            <a:off x="1219200" y="2699525"/>
            <a:ext cx="7772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Casually add (and delete) the keywords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28A22EC9-6D8E-4A60-9126-2AA989027162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E53A879-D86D-4BEC-B7B7-FCB9B25AAEA9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Assessment – what worked and what didn’t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6B82D3-C216-4DF4-939D-F4333404497E}"/>
              </a:ext>
            </a:extLst>
          </p:cNvPr>
          <p:cNvSpPr txBox="1"/>
          <p:nvPr/>
        </p:nvSpPr>
        <p:spPr>
          <a:xfrm>
            <a:off x="367563" y="1247619"/>
            <a:ext cx="9471125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b="1" dirty="0">
                <a:latin typeface="Libre Baskerville"/>
              </a:rPr>
              <a:t>Challenges on Google </a:t>
            </a:r>
            <a:r>
              <a:rPr lang="en-US" sz="2800" b="1" dirty="0" err="1">
                <a:latin typeface="Libre Baskerville"/>
              </a:rPr>
              <a:t>Jamboard</a:t>
            </a:r>
            <a:r>
              <a:rPr lang="en-US" sz="2800" b="1" dirty="0">
                <a:latin typeface="Libre Baskerville"/>
              </a:rPr>
              <a:t>: </a:t>
            </a:r>
          </a:p>
          <a:p>
            <a:pPr>
              <a:spcBef>
                <a:spcPct val="0"/>
              </a:spcBef>
            </a:pPr>
            <a:r>
              <a:rPr lang="en-US" sz="2200" b="1" dirty="0">
                <a:latin typeface="Libre Baskerville"/>
              </a:rPr>
              <a:t>(or on online teaching in general...) 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B8EA367F-EC09-4396-A3EF-CE70CA4BBE18}"/>
              </a:ext>
            </a:extLst>
          </p:cNvPr>
          <p:cNvSpPr txBox="1"/>
          <p:nvPr/>
        </p:nvSpPr>
        <p:spPr>
          <a:xfrm>
            <a:off x="1295400" y="3002636"/>
            <a:ext cx="8915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Hard to see the students’ attention level</a:t>
            </a: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D2F84797-EA48-43BF-B9A7-33B86F999861}"/>
              </a:ext>
            </a:extLst>
          </p:cNvPr>
          <p:cNvSpPr txBox="1"/>
          <p:nvPr/>
        </p:nvSpPr>
        <p:spPr>
          <a:xfrm>
            <a:off x="1295400" y="4572000"/>
            <a:ext cx="89154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Differences among breakout rooms</a:t>
            </a:r>
          </a:p>
        </p:txBody>
      </p:sp>
    </p:spTree>
    <p:extLst>
      <p:ext uri="{BB962C8B-B14F-4D97-AF65-F5344CB8AC3E}">
        <p14:creationId xmlns:p14="http://schemas.microsoft.com/office/powerpoint/2010/main" val="9222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28A22EC9-6D8E-4A60-9126-2AA989027162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E53A879-D86D-4BEC-B7B7-FCB9B25AAEA9}"/>
              </a:ext>
            </a:extLst>
          </p:cNvPr>
          <p:cNvSpPr txBox="1"/>
          <p:nvPr/>
        </p:nvSpPr>
        <p:spPr>
          <a:xfrm>
            <a:off x="376616" y="219784"/>
            <a:ext cx="9144000" cy="561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400" dirty="0">
                <a:solidFill>
                  <a:srgbClr val="FFFFFF"/>
                </a:solidFill>
                <a:latin typeface="Libre Baskerville"/>
              </a:rPr>
              <a:t>So what are the keepers? – Plan for Post-COVID time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E3D0EC9-CE54-4493-B41A-93C326EFEC49}"/>
              </a:ext>
            </a:extLst>
          </p:cNvPr>
          <p:cNvSpPr txBox="1"/>
          <p:nvPr/>
        </p:nvSpPr>
        <p:spPr>
          <a:xfrm>
            <a:off x="706170" y="2057400"/>
            <a:ext cx="8834816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Pre-class video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10C40C17-8FD5-43C6-BF99-59932642A858}"/>
              </a:ext>
            </a:extLst>
          </p:cNvPr>
          <p:cNvSpPr txBox="1"/>
          <p:nvPr/>
        </p:nvSpPr>
        <p:spPr>
          <a:xfrm>
            <a:off x="706170" y="4340766"/>
            <a:ext cx="86868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Concept mapping creation with classmates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250885-642B-4F87-B264-DFAE94F50885}"/>
              </a:ext>
            </a:extLst>
          </p:cNvPr>
          <p:cNvSpPr txBox="1"/>
          <p:nvPr/>
        </p:nvSpPr>
        <p:spPr>
          <a:xfrm>
            <a:off x="706924" y="3199083"/>
            <a:ext cx="8686800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Bilingual concept map</a:t>
            </a:r>
          </a:p>
        </p:txBody>
      </p:sp>
    </p:spTree>
    <p:extLst>
      <p:ext uri="{BB962C8B-B14F-4D97-AF65-F5344CB8AC3E}">
        <p14:creationId xmlns:p14="http://schemas.microsoft.com/office/powerpoint/2010/main" val="1180274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28A22EC9-6D8E-4A60-9126-2AA989027162}"/>
              </a:ext>
            </a:extLst>
          </p:cNvPr>
          <p:cNvSpPr/>
          <p:nvPr/>
        </p:nvSpPr>
        <p:spPr>
          <a:xfrm>
            <a:off x="-786" y="1"/>
            <a:ext cx="9700511" cy="381000"/>
          </a:xfrm>
          <a:prstGeom prst="rect">
            <a:avLst/>
          </a:prstGeom>
          <a:solidFill>
            <a:srgbClr val="02306D"/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4AA6E1-40CC-4F2E-AA6C-D4C0A55F8A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5"/>
          <a:stretch/>
        </p:blipFill>
        <p:spPr>
          <a:xfrm>
            <a:off x="220418" y="1219200"/>
            <a:ext cx="931276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95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>
            <a:extLst>
              <a:ext uri="{FF2B5EF4-FFF2-40B4-BE49-F238E27FC236}">
                <a16:creationId xmlns:a16="http://schemas.microsoft.com/office/drawing/2014/main" id="{FBB94F9C-B563-4DE3-81A8-3AD989C6FC77}"/>
              </a:ext>
            </a:extLst>
          </p:cNvPr>
          <p:cNvSpPr/>
          <p:nvPr/>
        </p:nvSpPr>
        <p:spPr>
          <a:xfrm>
            <a:off x="0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6F8F7AF6-FE03-434B-9AFD-3CEF82D37A9A}"/>
              </a:ext>
            </a:extLst>
          </p:cNvPr>
          <p:cNvSpPr txBox="1"/>
          <p:nvPr/>
        </p:nvSpPr>
        <p:spPr>
          <a:xfrm>
            <a:off x="377402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JAPN 402: Reading in Japanese Cultural Studies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91C7CBCE-FD11-4981-9A4A-F3D87838ACD3}"/>
              </a:ext>
            </a:extLst>
          </p:cNvPr>
          <p:cNvSpPr txBox="1"/>
          <p:nvPr/>
        </p:nvSpPr>
        <p:spPr>
          <a:xfrm>
            <a:off x="304800" y="1660092"/>
            <a:ext cx="9144000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Designed for students 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to challenge their Japanese language</a:t>
            </a:r>
            <a:r>
              <a:rPr lang="en-US" sz="2800" dirty="0">
                <a:latin typeface="Libre Baskerville"/>
              </a:rPr>
              <a:t> skill with various reading materials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FC83AFB0-BA2C-49DD-BABC-1B0CD87AB69C}"/>
              </a:ext>
            </a:extLst>
          </p:cNvPr>
          <p:cNvSpPr txBox="1"/>
          <p:nvPr/>
        </p:nvSpPr>
        <p:spPr>
          <a:xfrm>
            <a:off x="304800" y="3536422"/>
            <a:ext cx="9144000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Required a completion of JAPN 302 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(=3 </a:t>
            </a:r>
            <a:r>
              <a:rPr lang="en-US" sz="2800" dirty="0" err="1">
                <a:solidFill>
                  <a:srgbClr val="FF0000"/>
                </a:solidFill>
                <a:latin typeface="Libre Baskerville"/>
              </a:rPr>
              <a:t>yrs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 </a:t>
            </a:r>
            <a:r>
              <a:rPr lang="en-US" sz="2800" dirty="0">
                <a:latin typeface="Libre Baskerville"/>
              </a:rPr>
              <a:t>of Japanese language classes) upon registration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C2B8CC-08C4-4BEC-A562-9C6D4B09F5B1}"/>
              </a:ext>
            </a:extLst>
          </p:cNvPr>
          <p:cNvSpPr txBox="1"/>
          <p:nvPr/>
        </p:nvSpPr>
        <p:spPr>
          <a:xfrm>
            <a:off x="304800" y="5068669"/>
            <a:ext cx="9144000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Course theme: 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Relationship between technology and the human in contemporary Japan</a:t>
            </a:r>
          </a:p>
        </p:txBody>
      </p:sp>
    </p:spTree>
    <p:extLst>
      <p:ext uri="{BB962C8B-B14F-4D97-AF65-F5344CB8AC3E}">
        <p14:creationId xmlns:p14="http://schemas.microsoft.com/office/powerpoint/2010/main" val="1682100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405998" y="1917929"/>
            <a:ext cx="1658753" cy="34921"/>
          </a:xfrm>
          <a:prstGeom prst="rect">
            <a:avLst/>
          </a:prstGeom>
          <a:solidFill>
            <a:srgbClr val="EFEBE0"/>
          </a:solidFill>
        </p:spPr>
      </p:sp>
      <p:sp>
        <p:nvSpPr>
          <p:cNvPr id="3" name="AutoShape 3"/>
          <p:cNvSpPr/>
          <p:nvPr/>
        </p:nvSpPr>
        <p:spPr>
          <a:xfrm rot="16200000">
            <a:off x="-2223797" y="4252145"/>
            <a:ext cx="6005259" cy="45719"/>
          </a:xfrm>
          <a:prstGeom prst="rect">
            <a:avLst/>
          </a:prstGeom>
          <a:solidFill>
            <a:srgbClr val="6C5336"/>
          </a:solidFill>
        </p:spPr>
      </p:sp>
      <p:sp>
        <p:nvSpPr>
          <p:cNvPr id="4" name="TextBox 4"/>
          <p:cNvSpPr txBox="1"/>
          <p:nvPr/>
        </p:nvSpPr>
        <p:spPr>
          <a:xfrm>
            <a:off x="1828119" y="2223044"/>
            <a:ext cx="1675882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5570" lvl="1">
              <a:lnSpc>
                <a:spcPts val="2100"/>
              </a:lnSpc>
            </a:pPr>
            <a:r>
              <a:rPr lang="en-US" sz="1400" b="1" dirty="0">
                <a:solidFill>
                  <a:srgbClr val="1D1B1E"/>
                </a:solidFill>
                <a:latin typeface="Libre Baskerville"/>
              </a:rPr>
              <a:t>Library Day #1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64653" y="1419588"/>
            <a:ext cx="1467373" cy="469544"/>
            <a:chOff x="0" y="0"/>
            <a:chExt cx="2361458" cy="75564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2974" y="1550776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Early February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245550" y="1548854"/>
            <a:ext cx="3157530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31140" lvl="1" indent="-115570">
              <a:lnSpc>
                <a:spcPts val="2100"/>
              </a:lnSpc>
              <a:buFont typeface="Arial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Submit their research interest(s)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247204" y="2573926"/>
            <a:ext cx="3274198" cy="518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Select one article from Asahi Newspaper</a:t>
            </a:r>
          </a:p>
        </p:txBody>
      </p:sp>
      <p:sp>
        <p:nvSpPr>
          <p:cNvPr id="29" name="AutoShape 5">
            <a:extLst>
              <a:ext uri="{FF2B5EF4-FFF2-40B4-BE49-F238E27FC236}">
                <a16:creationId xmlns:a16="http://schemas.microsoft.com/office/drawing/2014/main" id="{8ED9C5BD-AD95-443E-90FA-33DB00DC8E80}"/>
              </a:ext>
            </a:extLst>
          </p:cNvPr>
          <p:cNvSpPr/>
          <p:nvPr/>
        </p:nvSpPr>
        <p:spPr>
          <a:xfrm>
            <a:off x="0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30" name="TextBox 8">
            <a:extLst>
              <a:ext uri="{FF2B5EF4-FFF2-40B4-BE49-F238E27FC236}">
                <a16:creationId xmlns:a16="http://schemas.microsoft.com/office/drawing/2014/main" id="{AC35D659-4C83-4032-9F84-87BE78ED1145}"/>
              </a:ext>
            </a:extLst>
          </p:cNvPr>
          <p:cNvSpPr txBox="1"/>
          <p:nvPr/>
        </p:nvSpPr>
        <p:spPr>
          <a:xfrm>
            <a:off x="377402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Class Schedule</a:t>
            </a:r>
          </a:p>
        </p:txBody>
      </p:sp>
      <p:grpSp>
        <p:nvGrpSpPr>
          <p:cNvPr id="31" name="Group 7">
            <a:extLst>
              <a:ext uri="{FF2B5EF4-FFF2-40B4-BE49-F238E27FC236}">
                <a16:creationId xmlns:a16="http://schemas.microsoft.com/office/drawing/2014/main" id="{0BE0B6EA-CC5B-4858-8A00-36D1A8248FD7}"/>
              </a:ext>
            </a:extLst>
          </p:cNvPr>
          <p:cNvGrpSpPr/>
          <p:nvPr/>
        </p:nvGrpSpPr>
        <p:grpSpPr>
          <a:xfrm>
            <a:off x="164653" y="2232297"/>
            <a:ext cx="1467373" cy="469544"/>
            <a:chOff x="0" y="0"/>
            <a:chExt cx="2361458" cy="755642"/>
          </a:xfrm>
        </p:grpSpPr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E2802373-BAEA-4E94-B3D9-D9A978C614CA}"/>
                </a:ext>
              </a:extLst>
            </p:cNvPr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33" name="TextBox 9">
            <a:extLst>
              <a:ext uri="{FF2B5EF4-FFF2-40B4-BE49-F238E27FC236}">
                <a16:creationId xmlns:a16="http://schemas.microsoft.com/office/drawing/2014/main" id="{B08ED23B-7BF8-4315-B9DA-E9672C833CF1}"/>
              </a:ext>
            </a:extLst>
          </p:cNvPr>
          <p:cNvSpPr txBox="1"/>
          <p:nvPr/>
        </p:nvSpPr>
        <p:spPr>
          <a:xfrm>
            <a:off x="16809" y="2363485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Mid February</a:t>
            </a: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388DDD94-918F-42BA-9C9E-B98C3969D959}"/>
              </a:ext>
            </a:extLst>
          </p:cNvPr>
          <p:cNvSpPr txBox="1"/>
          <p:nvPr/>
        </p:nvSpPr>
        <p:spPr>
          <a:xfrm>
            <a:off x="1830577" y="2573927"/>
            <a:ext cx="3508050" cy="518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Libre Baskerville"/>
              </a:rPr>
              <a:t>Concept Mapping Exercise</a:t>
            </a:r>
          </a:p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Asahi Newspaper Database</a:t>
            </a:r>
          </a:p>
        </p:txBody>
      </p:sp>
      <p:grpSp>
        <p:nvGrpSpPr>
          <p:cNvPr id="35" name="Group 7">
            <a:extLst>
              <a:ext uri="{FF2B5EF4-FFF2-40B4-BE49-F238E27FC236}">
                <a16:creationId xmlns:a16="http://schemas.microsoft.com/office/drawing/2014/main" id="{487A6203-B88D-4404-9071-1C138D47FBD0}"/>
              </a:ext>
            </a:extLst>
          </p:cNvPr>
          <p:cNvGrpSpPr/>
          <p:nvPr/>
        </p:nvGrpSpPr>
        <p:grpSpPr>
          <a:xfrm>
            <a:off x="176943" y="3548693"/>
            <a:ext cx="1467373" cy="509445"/>
            <a:chOff x="0" y="0"/>
            <a:chExt cx="2361458" cy="755642"/>
          </a:xfrm>
        </p:grpSpPr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6BBA6B71-0B13-49A0-814B-F3A29952F1B5}"/>
                </a:ext>
              </a:extLst>
            </p:cNvPr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37" name="TextBox 9">
            <a:extLst>
              <a:ext uri="{FF2B5EF4-FFF2-40B4-BE49-F238E27FC236}">
                <a16:creationId xmlns:a16="http://schemas.microsoft.com/office/drawing/2014/main" id="{06A26B10-ADE2-4969-8C9A-B5EAA8416819}"/>
              </a:ext>
            </a:extLst>
          </p:cNvPr>
          <p:cNvSpPr txBox="1"/>
          <p:nvPr/>
        </p:nvSpPr>
        <p:spPr>
          <a:xfrm>
            <a:off x="29099" y="3679882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Early March</a:t>
            </a:r>
          </a:p>
        </p:txBody>
      </p:sp>
      <p:grpSp>
        <p:nvGrpSpPr>
          <p:cNvPr id="38" name="Group 7">
            <a:extLst>
              <a:ext uri="{FF2B5EF4-FFF2-40B4-BE49-F238E27FC236}">
                <a16:creationId xmlns:a16="http://schemas.microsoft.com/office/drawing/2014/main" id="{2823C53A-CDF5-4C2C-A9AC-5094CED536E1}"/>
              </a:ext>
            </a:extLst>
          </p:cNvPr>
          <p:cNvGrpSpPr/>
          <p:nvPr/>
        </p:nvGrpSpPr>
        <p:grpSpPr>
          <a:xfrm>
            <a:off x="176943" y="4556307"/>
            <a:ext cx="1467373" cy="509445"/>
            <a:chOff x="0" y="0"/>
            <a:chExt cx="2361458" cy="755642"/>
          </a:xfrm>
        </p:grpSpPr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39B015D4-5996-4CA7-9714-0AC93AAAE946}"/>
                </a:ext>
              </a:extLst>
            </p:cNvPr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40" name="TextBox 9">
            <a:extLst>
              <a:ext uri="{FF2B5EF4-FFF2-40B4-BE49-F238E27FC236}">
                <a16:creationId xmlns:a16="http://schemas.microsoft.com/office/drawing/2014/main" id="{949E3147-83DA-48AD-9ADC-8F691B5DF14F}"/>
              </a:ext>
            </a:extLst>
          </p:cNvPr>
          <p:cNvSpPr txBox="1"/>
          <p:nvPr/>
        </p:nvSpPr>
        <p:spPr>
          <a:xfrm>
            <a:off x="29099" y="4687496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Late March</a:t>
            </a:r>
          </a:p>
        </p:txBody>
      </p:sp>
      <p:sp>
        <p:nvSpPr>
          <p:cNvPr id="41" name="TextBox 4">
            <a:extLst>
              <a:ext uri="{FF2B5EF4-FFF2-40B4-BE49-F238E27FC236}">
                <a16:creationId xmlns:a16="http://schemas.microsoft.com/office/drawing/2014/main" id="{232D1EB4-1A91-44F5-8F1D-E5DEE002C63C}"/>
              </a:ext>
            </a:extLst>
          </p:cNvPr>
          <p:cNvSpPr txBox="1"/>
          <p:nvPr/>
        </p:nvSpPr>
        <p:spPr>
          <a:xfrm>
            <a:off x="1819831" y="3641410"/>
            <a:ext cx="1675882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5570" lvl="1">
              <a:lnSpc>
                <a:spcPts val="2100"/>
              </a:lnSpc>
            </a:pPr>
            <a:r>
              <a:rPr lang="en-US" sz="1400" b="1" dirty="0">
                <a:solidFill>
                  <a:srgbClr val="1D1B1E"/>
                </a:solidFill>
                <a:latin typeface="Libre Baskerville"/>
              </a:rPr>
              <a:t>Presentation #1</a:t>
            </a: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id="{AF809ADC-020C-428F-88CC-CFC18DAFD305}"/>
              </a:ext>
            </a:extLst>
          </p:cNvPr>
          <p:cNvSpPr txBox="1"/>
          <p:nvPr/>
        </p:nvSpPr>
        <p:spPr>
          <a:xfrm>
            <a:off x="6247204" y="3631214"/>
            <a:ext cx="3274198" cy="518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Presentation on the selected article</a:t>
            </a:r>
          </a:p>
        </p:txBody>
      </p:sp>
      <p:sp>
        <p:nvSpPr>
          <p:cNvPr id="43" name="TextBox 4">
            <a:extLst>
              <a:ext uri="{FF2B5EF4-FFF2-40B4-BE49-F238E27FC236}">
                <a16:creationId xmlns:a16="http://schemas.microsoft.com/office/drawing/2014/main" id="{C8CA656A-911B-4A4A-9E1E-67F913D66C29}"/>
              </a:ext>
            </a:extLst>
          </p:cNvPr>
          <p:cNvSpPr txBox="1"/>
          <p:nvPr/>
        </p:nvSpPr>
        <p:spPr>
          <a:xfrm>
            <a:off x="1843019" y="4649024"/>
            <a:ext cx="1675882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5570" lvl="1">
              <a:lnSpc>
                <a:spcPts val="2100"/>
              </a:lnSpc>
            </a:pPr>
            <a:r>
              <a:rPr lang="en-US" sz="1400" b="1" dirty="0">
                <a:solidFill>
                  <a:srgbClr val="1D1B1E"/>
                </a:solidFill>
                <a:latin typeface="Libre Baskerville"/>
              </a:rPr>
              <a:t>Library Day #2</a:t>
            </a: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id="{E818CF4A-23F3-42D2-9228-09D8295294AF}"/>
              </a:ext>
            </a:extLst>
          </p:cNvPr>
          <p:cNvSpPr txBox="1"/>
          <p:nvPr/>
        </p:nvSpPr>
        <p:spPr>
          <a:xfrm>
            <a:off x="1843019" y="5059776"/>
            <a:ext cx="3508050" cy="518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Asahi Shinbun Kikuzo II Database - 1:1 Breakout room (zoom)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id="{4A7AB517-FD4C-4B3D-9414-461E850CFA42}"/>
              </a:ext>
            </a:extLst>
          </p:cNvPr>
          <p:cNvSpPr txBox="1"/>
          <p:nvPr/>
        </p:nvSpPr>
        <p:spPr>
          <a:xfrm>
            <a:off x="6247204" y="5028251"/>
            <a:ext cx="3274198" cy="518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Select additional article(s) from Asahi Newspaper</a:t>
            </a:r>
          </a:p>
        </p:txBody>
      </p:sp>
      <p:grpSp>
        <p:nvGrpSpPr>
          <p:cNvPr id="47" name="Group 7">
            <a:extLst>
              <a:ext uri="{FF2B5EF4-FFF2-40B4-BE49-F238E27FC236}">
                <a16:creationId xmlns:a16="http://schemas.microsoft.com/office/drawing/2014/main" id="{B99D02FA-E7E4-4653-92F1-E23E018B557E}"/>
              </a:ext>
            </a:extLst>
          </p:cNvPr>
          <p:cNvGrpSpPr/>
          <p:nvPr/>
        </p:nvGrpSpPr>
        <p:grpSpPr>
          <a:xfrm>
            <a:off x="174485" y="5788102"/>
            <a:ext cx="1467373" cy="509445"/>
            <a:chOff x="0" y="0"/>
            <a:chExt cx="2361458" cy="755642"/>
          </a:xfrm>
        </p:grpSpPr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2613CA2C-F2C0-46F0-980F-FBC83950A9DC}"/>
                </a:ext>
              </a:extLst>
            </p:cNvPr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49" name="TextBox 9">
            <a:extLst>
              <a:ext uri="{FF2B5EF4-FFF2-40B4-BE49-F238E27FC236}">
                <a16:creationId xmlns:a16="http://schemas.microsoft.com/office/drawing/2014/main" id="{9B6F23E5-59D0-4CA4-A60F-E26A1A0E06C1}"/>
              </a:ext>
            </a:extLst>
          </p:cNvPr>
          <p:cNvSpPr txBox="1"/>
          <p:nvPr/>
        </p:nvSpPr>
        <p:spPr>
          <a:xfrm>
            <a:off x="26641" y="5919291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Mid April</a:t>
            </a:r>
          </a:p>
        </p:txBody>
      </p:sp>
      <p:grpSp>
        <p:nvGrpSpPr>
          <p:cNvPr id="50" name="Group 7">
            <a:extLst>
              <a:ext uri="{FF2B5EF4-FFF2-40B4-BE49-F238E27FC236}">
                <a16:creationId xmlns:a16="http://schemas.microsoft.com/office/drawing/2014/main" id="{FB1CDD83-628C-4441-A815-3F4C4B289DD7}"/>
              </a:ext>
            </a:extLst>
          </p:cNvPr>
          <p:cNvGrpSpPr/>
          <p:nvPr/>
        </p:nvGrpSpPr>
        <p:grpSpPr>
          <a:xfrm>
            <a:off x="164653" y="6635639"/>
            <a:ext cx="1467373" cy="509445"/>
            <a:chOff x="0" y="0"/>
            <a:chExt cx="2361458" cy="755642"/>
          </a:xfrm>
        </p:grpSpPr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7B0EBE3D-707A-40D6-B6DE-917432DED3EB}"/>
                </a:ext>
              </a:extLst>
            </p:cNvPr>
            <p:cNvSpPr/>
            <p:nvPr/>
          </p:nvSpPr>
          <p:spPr>
            <a:xfrm>
              <a:off x="0" y="0"/>
              <a:ext cx="2361458" cy="755642"/>
            </a:xfrm>
            <a:custGeom>
              <a:avLst/>
              <a:gdLst/>
              <a:ahLst/>
              <a:cxnLst/>
              <a:rect l="l" t="t" r="r" b="b"/>
              <a:pathLst>
                <a:path w="2361458" h="755642">
                  <a:moveTo>
                    <a:pt x="0" y="0"/>
                  </a:moveTo>
                  <a:lnTo>
                    <a:pt x="2361458" y="0"/>
                  </a:lnTo>
                  <a:lnTo>
                    <a:pt x="2361458" y="755642"/>
                  </a:lnTo>
                  <a:lnTo>
                    <a:pt x="0" y="755642"/>
                  </a:lnTo>
                  <a:close/>
                </a:path>
              </a:pathLst>
            </a:custGeom>
            <a:solidFill>
              <a:srgbClr val="02306D"/>
            </a:solidFill>
          </p:spPr>
        </p:sp>
      </p:grpSp>
      <p:sp>
        <p:nvSpPr>
          <p:cNvPr id="52" name="TextBox 9">
            <a:extLst>
              <a:ext uri="{FF2B5EF4-FFF2-40B4-BE49-F238E27FC236}">
                <a16:creationId xmlns:a16="http://schemas.microsoft.com/office/drawing/2014/main" id="{DDD40DEA-1C3A-456E-B336-C7379FAA54F9}"/>
              </a:ext>
            </a:extLst>
          </p:cNvPr>
          <p:cNvSpPr txBox="1"/>
          <p:nvPr/>
        </p:nvSpPr>
        <p:spPr>
          <a:xfrm>
            <a:off x="-93674" y="6778952"/>
            <a:ext cx="1790732" cy="210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80"/>
              </a:lnSpc>
            </a:pPr>
            <a:r>
              <a:rPr lang="en-US" sz="1400" spc="-14" dirty="0">
                <a:solidFill>
                  <a:srgbClr val="FFFFFF"/>
                </a:solidFill>
                <a:latin typeface="Libre Baskerville"/>
              </a:rPr>
              <a:t>May</a:t>
            </a:r>
          </a:p>
        </p:txBody>
      </p:sp>
      <p:sp>
        <p:nvSpPr>
          <p:cNvPr id="53" name="TextBox 23">
            <a:extLst>
              <a:ext uri="{FF2B5EF4-FFF2-40B4-BE49-F238E27FC236}">
                <a16:creationId xmlns:a16="http://schemas.microsoft.com/office/drawing/2014/main" id="{E560E4F0-D86B-4357-916A-F31BAF60321B}"/>
              </a:ext>
            </a:extLst>
          </p:cNvPr>
          <p:cNvSpPr txBox="1"/>
          <p:nvPr/>
        </p:nvSpPr>
        <p:spPr>
          <a:xfrm>
            <a:off x="6245550" y="5870623"/>
            <a:ext cx="3508050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Presentation on the topic</a:t>
            </a:r>
          </a:p>
        </p:txBody>
      </p:sp>
      <p:sp>
        <p:nvSpPr>
          <p:cNvPr id="54" name="TextBox 23">
            <a:extLst>
              <a:ext uri="{FF2B5EF4-FFF2-40B4-BE49-F238E27FC236}">
                <a16:creationId xmlns:a16="http://schemas.microsoft.com/office/drawing/2014/main" id="{81473DBA-DABE-4876-9E1D-0E301A25A2C9}"/>
              </a:ext>
            </a:extLst>
          </p:cNvPr>
          <p:cNvSpPr txBox="1"/>
          <p:nvPr/>
        </p:nvSpPr>
        <p:spPr>
          <a:xfrm>
            <a:off x="6245550" y="6626865"/>
            <a:ext cx="3508050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1320" lvl="1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D1B1E"/>
                </a:solidFill>
                <a:latin typeface="Libre Baskerville"/>
              </a:rPr>
              <a:t>WordPress Blog entry</a:t>
            </a:r>
          </a:p>
        </p:txBody>
      </p:sp>
      <p:sp>
        <p:nvSpPr>
          <p:cNvPr id="57" name="TextBox 4">
            <a:extLst>
              <a:ext uri="{FF2B5EF4-FFF2-40B4-BE49-F238E27FC236}">
                <a16:creationId xmlns:a16="http://schemas.microsoft.com/office/drawing/2014/main" id="{39043D9F-0DBC-4F8A-A605-D6FA9CDD7957}"/>
              </a:ext>
            </a:extLst>
          </p:cNvPr>
          <p:cNvSpPr txBox="1"/>
          <p:nvPr/>
        </p:nvSpPr>
        <p:spPr>
          <a:xfrm>
            <a:off x="1840561" y="6021927"/>
            <a:ext cx="1675882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5570" lvl="1">
              <a:lnSpc>
                <a:spcPts val="2100"/>
              </a:lnSpc>
            </a:pPr>
            <a:r>
              <a:rPr lang="en-US" sz="1400" b="1" dirty="0">
                <a:solidFill>
                  <a:srgbClr val="1D1B1E"/>
                </a:solidFill>
                <a:latin typeface="Libre Baskerville"/>
              </a:rPr>
              <a:t>Presentation #2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0"/>
            <a:ext cx="9700511" cy="1076425"/>
          </a:xfrm>
          <a:prstGeom prst="rect">
            <a:avLst/>
          </a:prstGeom>
          <a:solidFill>
            <a:srgbClr val="02306D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376616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Final Project – WordPress Blog entry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BA42C8-F3EA-4558-B9F9-92FF9E59EF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2" b="2739"/>
          <a:stretch/>
        </p:blipFill>
        <p:spPr>
          <a:xfrm>
            <a:off x="1409700" y="1296209"/>
            <a:ext cx="6934200" cy="58015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F6F1A9F3-4565-4DCF-A51A-11153272DA35}"/>
              </a:ext>
            </a:extLst>
          </p:cNvPr>
          <p:cNvSpPr/>
          <p:nvPr/>
        </p:nvSpPr>
        <p:spPr>
          <a:xfrm>
            <a:off x="0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EA8A2088-480E-4FBC-A7A3-39ACFA63B45C}"/>
              </a:ext>
            </a:extLst>
          </p:cNvPr>
          <p:cNvSpPr txBox="1"/>
          <p:nvPr/>
        </p:nvSpPr>
        <p:spPr>
          <a:xfrm>
            <a:off x="377402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What is Concept Mapping exercise?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0E5C0B31-3B0E-42FE-AE0C-CB1B030A7464}"/>
              </a:ext>
            </a:extLst>
          </p:cNvPr>
          <p:cNvSpPr txBox="1"/>
          <p:nvPr/>
        </p:nvSpPr>
        <p:spPr>
          <a:xfrm>
            <a:off x="3841611" y="4152713"/>
            <a:ext cx="5625279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To expand/narrow down the research topic into a 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research question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E7A17F30-D948-46E1-869A-8F64A7C22D84}"/>
              </a:ext>
            </a:extLst>
          </p:cNvPr>
          <p:cNvSpPr txBox="1"/>
          <p:nvPr/>
        </p:nvSpPr>
        <p:spPr>
          <a:xfrm>
            <a:off x="3809656" y="5800126"/>
            <a:ext cx="5410544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Libre Baskerville"/>
              </a:rPr>
              <a:t>To brainstorm </a:t>
            </a:r>
            <a:r>
              <a:rPr lang="en-US" sz="2800" dirty="0">
                <a:solidFill>
                  <a:srgbClr val="FF0000"/>
                </a:solidFill>
                <a:latin typeface="Libre Baskerville"/>
              </a:rPr>
              <a:t>keywords</a:t>
            </a:r>
            <a:r>
              <a:rPr lang="en-US" sz="2800" dirty="0">
                <a:latin typeface="Libre Baskerville"/>
              </a:rPr>
              <a:t> for the search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CD95358-4EE6-4734-B3F9-517F5AC036D1}"/>
              </a:ext>
            </a:extLst>
          </p:cNvPr>
          <p:cNvSpPr/>
          <p:nvPr/>
        </p:nvSpPr>
        <p:spPr>
          <a:xfrm>
            <a:off x="1524000" y="3809999"/>
            <a:ext cx="2133600" cy="9056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57B36E-7A4D-4465-8E4B-F27D086C794F}"/>
              </a:ext>
            </a:extLst>
          </p:cNvPr>
          <p:cNvSpPr txBox="1"/>
          <p:nvPr/>
        </p:nvSpPr>
        <p:spPr>
          <a:xfrm>
            <a:off x="1676400" y="4031989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Main concept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117B35E-63C6-42C4-BEE3-3AB1466B1C3E}"/>
              </a:ext>
            </a:extLst>
          </p:cNvPr>
          <p:cNvSpPr/>
          <p:nvPr/>
        </p:nvSpPr>
        <p:spPr>
          <a:xfrm>
            <a:off x="637867" y="2660389"/>
            <a:ext cx="1467465" cy="64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53FF898-D73B-4AB9-AE8D-6404CE39EECF}"/>
              </a:ext>
            </a:extLst>
          </p:cNvPr>
          <p:cNvSpPr/>
          <p:nvPr/>
        </p:nvSpPr>
        <p:spPr>
          <a:xfrm>
            <a:off x="2475272" y="1725490"/>
            <a:ext cx="1563328" cy="6367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8E57F58-5AAC-4DC8-8BB5-DCDC196766C2}"/>
              </a:ext>
            </a:extLst>
          </p:cNvPr>
          <p:cNvSpPr/>
          <p:nvPr/>
        </p:nvSpPr>
        <p:spPr>
          <a:xfrm>
            <a:off x="637867" y="5486400"/>
            <a:ext cx="1981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450D6B-47FD-46F2-A609-B0A1B56A236B}"/>
              </a:ext>
            </a:extLst>
          </p:cNvPr>
          <p:cNvCxnSpPr>
            <a:cxnSpLocks/>
            <a:stCxn id="10" idx="4"/>
            <a:endCxn id="2" idx="1"/>
          </p:cNvCxnSpPr>
          <p:nvPr/>
        </p:nvCxnSpPr>
        <p:spPr>
          <a:xfrm>
            <a:off x="1371600" y="3309402"/>
            <a:ext cx="464858" cy="6332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C55A0BA-8863-4275-83C9-5CEC019CA6B2}"/>
              </a:ext>
            </a:extLst>
          </p:cNvPr>
          <p:cNvCxnSpPr>
            <a:cxnSpLocks/>
            <a:endCxn id="10" idx="7"/>
          </p:cNvCxnSpPr>
          <p:nvPr/>
        </p:nvCxnSpPr>
        <p:spPr>
          <a:xfrm flipH="1">
            <a:off x="1890427" y="2242292"/>
            <a:ext cx="776574" cy="5131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958CC9-0069-4AB2-B0FE-A3B37524020E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1628467" y="4568777"/>
            <a:ext cx="150118" cy="9176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3F380155-F0E5-4D25-990D-80E7B89B4AD2}"/>
              </a:ext>
            </a:extLst>
          </p:cNvPr>
          <p:cNvSpPr/>
          <p:nvPr/>
        </p:nvSpPr>
        <p:spPr>
          <a:xfrm>
            <a:off x="3068893" y="2683950"/>
            <a:ext cx="962333" cy="5131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6ABB71F-7A51-4A78-9406-BF06D2BBB903}"/>
              </a:ext>
            </a:extLst>
          </p:cNvPr>
          <p:cNvCxnSpPr>
            <a:cxnSpLocks/>
          </p:cNvCxnSpPr>
          <p:nvPr/>
        </p:nvCxnSpPr>
        <p:spPr>
          <a:xfrm flipH="1">
            <a:off x="2916493" y="3155730"/>
            <a:ext cx="419046" cy="65426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A3C70412-648E-4E99-8920-9F501A99EC9E}"/>
              </a:ext>
            </a:extLst>
          </p:cNvPr>
          <p:cNvSpPr/>
          <p:nvPr/>
        </p:nvSpPr>
        <p:spPr>
          <a:xfrm>
            <a:off x="4836601" y="1515074"/>
            <a:ext cx="1563328" cy="753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FE6400-3F01-429F-AB8A-B4D9D1F14B09}"/>
              </a:ext>
            </a:extLst>
          </p:cNvPr>
          <p:cNvCxnSpPr>
            <a:cxnSpLocks/>
            <a:endCxn id="11" idx="5"/>
          </p:cNvCxnSpPr>
          <p:nvPr/>
        </p:nvCxnSpPr>
        <p:spPr>
          <a:xfrm flipH="1">
            <a:off x="3809656" y="2089332"/>
            <a:ext cx="1139746" cy="1796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2A058CE-E26A-42BD-85FB-8AB2DCB41196}"/>
              </a:ext>
            </a:extLst>
          </p:cNvPr>
          <p:cNvCxnSpPr>
            <a:cxnSpLocks/>
            <a:stCxn id="23" idx="3"/>
            <a:endCxn id="20" idx="6"/>
          </p:cNvCxnSpPr>
          <p:nvPr/>
        </p:nvCxnSpPr>
        <p:spPr>
          <a:xfrm flipH="1">
            <a:off x="4031226" y="2158553"/>
            <a:ext cx="1034319" cy="78196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29E1FB-72BF-46C1-85CE-684228E958D5}"/>
              </a:ext>
            </a:extLst>
          </p:cNvPr>
          <p:cNvCxnSpPr>
            <a:cxnSpLocks/>
            <a:stCxn id="31" idx="3"/>
          </p:cNvCxnSpPr>
          <p:nvPr/>
        </p:nvCxnSpPr>
        <p:spPr>
          <a:xfrm flipH="1">
            <a:off x="3519550" y="3402256"/>
            <a:ext cx="2904465" cy="6297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23EC134-A562-4507-AB70-B7FF91F60052}"/>
              </a:ext>
            </a:extLst>
          </p:cNvPr>
          <p:cNvSpPr/>
          <p:nvPr/>
        </p:nvSpPr>
        <p:spPr>
          <a:xfrm>
            <a:off x="6132178" y="2892521"/>
            <a:ext cx="1992786" cy="597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0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F6F1A9F3-4565-4DCF-A51A-11153272DA35}"/>
              </a:ext>
            </a:extLst>
          </p:cNvPr>
          <p:cNvSpPr/>
          <p:nvPr/>
        </p:nvSpPr>
        <p:spPr>
          <a:xfrm>
            <a:off x="0" y="0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EA8A2088-480E-4FBC-A7A3-39ACFA63B45C}"/>
              </a:ext>
            </a:extLst>
          </p:cNvPr>
          <p:cNvSpPr txBox="1"/>
          <p:nvPr/>
        </p:nvSpPr>
        <p:spPr>
          <a:xfrm>
            <a:off x="377402" y="219784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Concept Mapping Exercise</a:t>
            </a:r>
            <a:r>
              <a:rPr lang="ja-JP" altLang="en-US" sz="2800" dirty="0">
                <a:solidFill>
                  <a:srgbClr val="FFFFFF"/>
                </a:solidFill>
                <a:latin typeface="Libre Baskerville"/>
              </a:rPr>
              <a:t> </a:t>
            </a:r>
            <a:r>
              <a:rPr lang="en-US" altLang="ja-JP" sz="2800" dirty="0">
                <a:solidFill>
                  <a:srgbClr val="FFFFFF"/>
                </a:solidFill>
                <a:latin typeface="Libre Baskerville"/>
              </a:rPr>
              <a:t>– pre COVID time</a:t>
            </a:r>
            <a:endParaRPr lang="en-US" sz="2800" dirty="0">
              <a:solidFill>
                <a:srgbClr val="FFFFFF"/>
              </a:solidFill>
              <a:latin typeface="Libre Baskervill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BE18B0-563F-41EF-8FD8-52C59F051A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6"/>
          <a:stretch/>
        </p:blipFill>
        <p:spPr>
          <a:xfrm rot="10800000">
            <a:off x="1114656" y="1288835"/>
            <a:ext cx="7471198" cy="56677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>
            <a:extLst>
              <a:ext uri="{FF2B5EF4-FFF2-40B4-BE49-F238E27FC236}">
                <a16:creationId xmlns:a16="http://schemas.microsoft.com/office/drawing/2014/main" id="{11DF69C1-CE43-4240-AFA4-1DC7DCE88562}"/>
              </a:ext>
            </a:extLst>
          </p:cNvPr>
          <p:cNvSpPr/>
          <p:nvPr/>
        </p:nvSpPr>
        <p:spPr>
          <a:xfrm>
            <a:off x="0" y="-37707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901BE8C0-13F3-4C2F-9E2E-C9FF88AAA2AE}"/>
              </a:ext>
            </a:extLst>
          </p:cNvPr>
          <p:cNvSpPr txBox="1"/>
          <p:nvPr/>
        </p:nvSpPr>
        <p:spPr>
          <a:xfrm>
            <a:off x="533400" y="199749"/>
            <a:ext cx="8143092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Google </a:t>
            </a:r>
            <a:r>
              <a:rPr lang="en-US" sz="2800" dirty="0" err="1">
                <a:solidFill>
                  <a:srgbClr val="FFFFFF"/>
                </a:solidFill>
                <a:latin typeface="Libre Baskerville"/>
              </a:rPr>
              <a:t>Jamboard</a:t>
            </a:r>
            <a:r>
              <a:rPr lang="en-US" sz="2800" dirty="0">
                <a:solidFill>
                  <a:srgbClr val="FFFFFF"/>
                </a:solidFill>
                <a:latin typeface="Libre Baskerville"/>
              </a:rPr>
              <a:t> – COVID time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DE73A-DDBB-4C84-B9F7-6EEF0DACD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84" y="1600200"/>
            <a:ext cx="9148631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1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>
            <a:extLst>
              <a:ext uri="{FF2B5EF4-FFF2-40B4-BE49-F238E27FC236}">
                <a16:creationId xmlns:a16="http://schemas.microsoft.com/office/drawing/2014/main" id="{11DF69C1-CE43-4240-AFA4-1DC7DCE88562}"/>
              </a:ext>
            </a:extLst>
          </p:cNvPr>
          <p:cNvSpPr/>
          <p:nvPr/>
        </p:nvSpPr>
        <p:spPr>
          <a:xfrm>
            <a:off x="0" y="-37707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901BE8C0-13F3-4C2F-9E2E-C9FF88AAA2AE}"/>
              </a:ext>
            </a:extLst>
          </p:cNvPr>
          <p:cNvSpPr txBox="1"/>
          <p:nvPr/>
        </p:nvSpPr>
        <p:spPr>
          <a:xfrm>
            <a:off x="533400" y="199749"/>
            <a:ext cx="8143092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What is Google </a:t>
            </a:r>
            <a:r>
              <a:rPr lang="en-US" sz="2800" dirty="0" err="1">
                <a:solidFill>
                  <a:srgbClr val="FFFFFF"/>
                </a:solidFill>
                <a:latin typeface="Libre Baskerville"/>
              </a:rPr>
              <a:t>Jamboard</a:t>
            </a:r>
            <a:r>
              <a:rPr lang="en-US" sz="2800" dirty="0">
                <a:solidFill>
                  <a:srgbClr val="FFFFFF"/>
                </a:solidFill>
                <a:latin typeface="Libre Baskerville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D1630C-9781-4B29-8B7D-D35694A70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0" y="1960943"/>
            <a:ext cx="9029759" cy="430771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478C4AE-E52A-4B6D-A407-C0BBABF1C926}"/>
              </a:ext>
            </a:extLst>
          </p:cNvPr>
          <p:cNvSpPr/>
          <p:nvPr/>
        </p:nvSpPr>
        <p:spPr>
          <a:xfrm>
            <a:off x="7924800" y="410496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25F1168-81FA-48FE-BCD8-91E756EAA675}"/>
              </a:ext>
            </a:extLst>
          </p:cNvPr>
          <p:cNvSpPr/>
          <p:nvPr/>
        </p:nvSpPr>
        <p:spPr>
          <a:xfrm rot="1877825">
            <a:off x="7100620" y="3893584"/>
            <a:ext cx="919640" cy="27457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95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A5560A-4262-416D-B423-E92B67D17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28" y="2023582"/>
            <a:ext cx="9467344" cy="4221109"/>
          </a:xfrm>
          <a:prstGeom prst="rect">
            <a:avLst/>
          </a:prstGeom>
        </p:spPr>
      </p:pic>
      <p:sp>
        <p:nvSpPr>
          <p:cNvPr id="3" name="AutoShape 5">
            <a:extLst>
              <a:ext uri="{FF2B5EF4-FFF2-40B4-BE49-F238E27FC236}">
                <a16:creationId xmlns:a16="http://schemas.microsoft.com/office/drawing/2014/main" id="{11DF69C1-CE43-4240-AFA4-1DC7DCE88562}"/>
              </a:ext>
            </a:extLst>
          </p:cNvPr>
          <p:cNvSpPr/>
          <p:nvPr/>
        </p:nvSpPr>
        <p:spPr>
          <a:xfrm>
            <a:off x="0" y="-37707"/>
            <a:ext cx="9700511" cy="1076425"/>
          </a:xfrm>
          <a:prstGeom prst="rect">
            <a:avLst/>
          </a:prstGeom>
          <a:solidFill>
            <a:srgbClr val="02306D"/>
          </a:solidFill>
        </p:spPr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901BE8C0-13F3-4C2F-9E2E-C9FF88AAA2AE}"/>
              </a:ext>
            </a:extLst>
          </p:cNvPr>
          <p:cNvSpPr txBox="1"/>
          <p:nvPr/>
        </p:nvSpPr>
        <p:spPr>
          <a:xfrm>
            <a:off x="533400" y="199749"/>
            <a:ext cx="8143092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Google </a:t>
            </a:r>
            <a:r>
              <a:rPr lang="en-US" sz="2800" dirty="0" err="1">
                <a:solidFill>
                  <a:srgbClr val="FFFFFF"/>
                </a:solidFill>
                <a:latin typeface="Libre Baskerville"/>
              </a:rPr>
              <a:t>Jamboard</a:t>
            </a:r>
            <a:endParaRPr lang="en-US" sz="2800" dirty="0">
              <a:solidFill>
                <a:srgbClr val="FFFFFF"/>
              </a:solidFill>
              <a:latin typeface="Libre Baskerville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25F1168-81FA-48FE-BCD8-91E756EAA675}"/>
              </a:ext>
            </a:extLst>
          </p:cNvPr>
          <p:cNvSpPr/>
          <p:nvPr/>
        </p:nvSpPr>
        <p:spPr>
          <a:xfrm flipH="1">
            <a:off x="492842" y="3694475"/>
            <a:ext cx="381000" cy="45719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7A703D-7664-4B44-9574-C1B1ACFFE0BE}"/>
              </a:ext>
            </a:extLst>
          </p:cNvPr>
          <p:cNvSpPr txBox="1"/>
          <p:nvPr/>
        </p:nvSpPr>
        <p:spPr>
          <a:xfrm>
            <a:off x="897915" y="3533536"/>
            <a:ext cx="914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Pen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1DC4C0-10D9-4767-856E-5593CBCF42D0}"/>
              </a:ext>
            </a:extLst>
          </p:cNvPr>
          <p:cNvSpPr txBox="1"/>
          <p:nvPr/>
        </p:nvSpPr>
        <p:spPr>
          <a:xfrm>
            <a:off x="864405" y="3841749"/>
            <a:ext cx="838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Eraser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0AD284-6653-4711-B30F-C88F94190C2A}"/>
              </a:ext>
            </a:extLst>
          </p:cNvPr>
          <p:cNvSpPr txBox="1"/>
          <p:nvPr/>
        </p:nvSpPr>
        <p:spPr>
          <a:xfrm>
            <a:off x="863784" y="4255321"/>
            <a:ext cx="14121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Sticky note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96B796-3F3E-495C-B4AC-E413145E74AA}"/>
              </a:ext>
            </a:extLst>
          </p:cNvPr>
          <p:cNvSpPr txBox="1"/>
          <p:nvPr/>
        </p:nvSpPr>
        <p:spPr>
          <a:xfrm>
            <a:off x="873842" y="4577259"/>
            <a:ext cx="14121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Images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D9A1F2-3C3F-4C46-9383-C02563558B1F}"/>
              </a:ext>
            </a:extLst>
          </p:cNvPr>
          <p:cNvSpPr txBox="1"/>
          <p:nvPr/>
        </p:nvSpPr>
        <p:spPr>
          <a:xfrm>
            <a:off x="873842" y="4827397"/>
            <a:ext cx="14121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Shapes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BEFDA9-8563-49AE-9D63-BAB244E0ED31}"/>
              </a:ext>
            </a:extLst>
          </p:cNvPr>
          <p:cNvSpPr txBox="1"/>
          <p:nvPr/>
        </p:nvSpPr>
        <p:spPr>
          <a:xfrm>
            <a:off x="873842" y="5080803"/>
            <a:ext cx="14121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Libre Baskerville" panose="020B0604020202020204" charset="0"/>
              </a:rPr>
              <a:t>Text box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064F710-B07D-4A7E-BF6B-140ACBC8F518}"/>
              </a:ext>
            </a:extLst>
          </p:cNvPr>
          <p:cNvSpPr/>
          <p:nvPr/>
        </p:nvSpPr>
        <p:spPr>
          <a:xfrm flipH="1">
            <a:off x="492842" y="3948323"/>
            <a:ext cx="381000" cy="45719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5E401FC-316B-4872-82F9-BB3D3EA31130}"/>
              </a:ext>
            </a:extLst>
          </p:cNvPr>
          <p:cNvSpPr/>
          <p:nvPr/>
        </p:nvSpPr>
        <p:spPr>
          <a:xfrm flipH="1">
            <a:off x="492842" y="4412018"/>
            <a:ext cx="381000" cy="45719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F32D845-F42C-489F-A02E-32C458EC55CF}"/>
              </a:ext>
            </a:extLst>
          </p:cNvPr>
          <p:cNvSpPr/>
          <p:nvPr/>
        </p:nvSpPr>
        <p:spPr>
          <a:xfrm flipH="1">
            <a:off x="492842" y="4668893"/>
            <a:ext cx="381000" cy="46445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86E12BB-DBD3-4C11-A237-C6EB9DA972AA}"/>
              </a:ext>
            </a:extLst>
          </p:cNvPr>
          <p:cNvSpPr/>
          <p:nvPr/>
        </p:nvSpPr>
        <p:spPr>
          <a:xfrm flipH="1">
            <a:off x="492842" y="4935483"/>
            <a:ext cx="381000" cy="45719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3D7E447-1851-461B-ACFF-D5C27842AB9E}"/>
              </a:ext>
            </a:extLst>
          </p:cNvPr>
          <p:cNvSpPr/>
          <p:nvPr/>
        </p:nvSpPr>
        <p:spPr>
          <a:xfrm flipH="1">
            <a:off x="492842" y="5182152"/>
            <a:ext cx="381000" cy="45719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3DCE8B57-119B-46DD-9547-DAC22A05C154}"/>
              </a:ext>
            </a:extLst>
          </p:cNvPr>
          <p:cNvSpPr/>
          <p:nvPr/>
        </p:nvSpPr>
        <p:spPr>
          <a:xfrm rot="8116262" flipH="1" flipV="1">
            <a:off x="1308733" y="3379040"/>
            <a:ext cx="523736" cy="53666"/>
          </a:xfrm>
          <a:prstGeom prst="rightArrow">
            <a:avLst>
              <a:gd name="adj1" fmla="val 50000"/>
              <a:gd name="adj2" fmla="val 123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EF4D92EE-F8FF-4AD6-B86E-BC341BC3E462}"/>
              </a:ext>
            </a:extLst>
          </p:cNvPr>
          <p:cNvSpPr/>
          <p:nvPr/>
        </p:nvSpPr>
        <p:spPr>
          <a:xfrm rot="7820883" flipH="1">
            <a:off x="1470366" y="3637242"/>
            <a:ext cx="683899" cy="55277"/>
          </a:xfrm>
          <a:prstGeom prst="rightArrow">
            <a:avLst>
              <a:gd name="adj1" fmla="val 50000"/>
              <a:gd name="adj2" fmla="val 123330"/>
            </a:avLst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D04CC6B-C43E-416A-B510-31A0F89EA6F8}"/>
              </a:ext>
            </a:extLst>
          </p:cNvPr>
          <p:cNvSpPr/>
          <p:nvPr/>
        </p:nvSpPr>
        <p:spPr>
          <a:xfrm rot="10158612" flipH="1" flipV="1">
            <a:off x="1930644" y="4133718"/>
            <a:ext cx="1879764" cy="45719"/>
          </a:xfrm>
          <a:prstGeom prst="rightArrow">
            <a:avLst>
              <a:gd name="adj1" fmla="val 50000"/>
              <a:gd name="adj2" fmla="val 59797"/>
            </a:avLst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9D79BD5-6003-45CA-89B6-6EB78568A2B3}"/>
              </a:ext>
            </a:extLst>
          </p:cNvPr>
          <p:cNvSpPr/>
          <p:nvPr/>
        </p:nvSpPr>
        <p:spPr>
          <a:xfrm rot="10612897" flipH="1" flipV="1">
            <a:off x="1713345" y="4590295"/>
            <a:ext cx="3239498" cy="45719"/>
          </a:xfrm>
          <a:prstGeom prst="rightArrow">
            <a:avLst>
              <a:gd name="adj1" fmla="val 50000"/>
              <a:gd name="adj2" fmla="val 59797"/>
            </a:avLst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C332A465-2BE9-4DC0-8D91-CC1FFC8DC0E6}"/>
              </a:ext>
            </a:extLst>
          </p:cNvPr>
          <p:cNvSpPr/>
          <p:nvPr/>
        </p:nvSpPr>
        <p:spPr>
          <a:xfrm rot="10800000" flipH="1">
            <a:off x="1683002" y="4962427"/>
            <a:ext cx="983998" cy="45719"/>
          </a:xfrm>
          <a:prstGeom prst="rightArrow">
            <a:avLst>
              <a:gd name="adj1" fmla="val 50000"/>
              <a:gd name="adj2" fmla="val 59797"/>
            </a:avLst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2C5DB8F9-F5F4-4E91-A276-93B9EB8FCAF9}"/>
              </a:ext>
            </a:extLst>
          </p:cNvPr>
          <p:cNvSpPr/>
          <p:nvPr/>
        </p:nvSpPr>
        <p:spPr>
          <a:xfrm rot="11784990" flipH="1" flipV="1">
            <a:off x="1830012" y="5547293"/>
            <a:ext cx="2014276" cy="45719"/>
          </a:xfrm>
          <a:prstGeom prst="rightArrow">
            <a:avLst>
              <a:gd name="adj1" fmla="val 50000"/>
              <a:gd name="adj2" fmla="val 59797"/>
            </a:avLst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20647-D200-4C96-9945-D8FA069A8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41" y="2023581"/>
            <a:ext cx="9498111" cy="422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0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355</Words>
  <Application>Microsoft Office PowerPoint</Application>
  <PresentationFormat>Custom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Libre Baskerville</vt:lpstr>
      <vt:lpstr>Arial</vt:lpstr>
      <vt:lpstr>Calibri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CEAL 2022 -Technology Forum</dc:title>
  <dc:creator>Kana K Jenkins</dc:creator>
  <cp:lastModifiedBy>Kana Jenkins</cp:lastModifiedBy>
  <cp:revision>50</cp:revision>
  <dcterms:created xsi:type="dcterms:W3CDTF">2006-08-16T00:00:00Z</dcterms:created>
  <dcterms:modified xsi:type="dcterms:W3CDTF">2022-03-22T17:45:32Z</dcterms:modified>
  <dc:identifier>DAE4oxLRZL0</dc:identifier>
</cp:coreProperties>
</file>