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3"/>
  </p:notesMasterIdLst>
  <p:handoutMasterIdLst>
    <p:handoutMasterId r:id="rId14"/>
  </p:handoutMasterIdLst>
  <p:sldIdLst>
    <p:sldId id="273" r:id="rId3"/>
    <p:sldId id="261" r:id="rId4"/>
    <p:sldId id="275" r:id="rId5"/>
    <p:sldId id="276" r:id="rId6"/>
    <p:sldId id="277" r:id="rId7"/>
    <p:sldId id="265" r:id="rId8"/>
    <p:sldId id="266" r:id="rId9"/>
    <p:sldId id="278" r:id="rId10"/>
    <p:sldId id="279" r:id="rId11"/>
    <p:sldId id="28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66427" autoAdjust="0"/>
  </p:normalViewPr>
  <p:slideViewPr>
    <p:cSldViewPr snapToGrid="0">
      <p:cViewPr varScale="1">
        <p:scale>
          <a:sx n="77" d="100"/>
          <a:sy n="77" d="100"/>
        </p:scale>
        <p:origin x="1914" y="90"/>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7" d="100"/>
          <a:sy n="57" d="100"/>
        </p:scale>
        <p:origin x="283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6/8/2017</a:t>
            </a:fld>
            <a:endParaRPr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a:t>
            </a:fld>
            <a:endParaRPr dirty="0"/>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6/8/2017</a:t>
            </a:fld>
            <a:endParaRP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a:t>
            </a:fld>
            <a:endParaRPr dirty="0"/>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This study was funded in part by a generous grant from the Library Research Fund. Thanks, LRF!</a:t>
            </a: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1</a:t>
            </a:fld>
            <a:endParaRPr lang="en-US" dirty="0"/>
          </a:p>
        </p:txBody>
      </p:sp>
    </p:spTree>
    <p:extLst>
      <p:ext uri="{BB962C8B-B14F-4D97-AF65-F5344CB8AC3E}">
        <p14:creationId xmlns:p14="http://schemas.microsoft.com/office/powerpoint/2010/main" val="21559078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Questions?</a:t>
            </a: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10</a:t>
            </a:fld>
            <a:endParaRPr lang="en-US" dirty="0"/>
          </a:p>
        </p:txBody>
      </p:sp>
    </p:spTree>
    <p:extLst>
      <p:ext uri="{BB962C8B-B14F-4D97-AF65-F5344CB8AC3E}">
        <p14:creationId xmlns:p14="http://schemas.microsoft.com/office/powerpoint/2010/main" val="4055148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The</a:t>
            </a:r>
            <a:r>
              <a:rPr lang="en-US" baseline="0" dirty="0" smtClean="0"/>
              <a:t> research project I’m talking about today was originally conceived of as a survey, not unlike the one our colleagues Kelsey Corlett-Rivera and Tim Hackman conducted to investigate ebook use in the humanities.</a:t>
            </a:r>
          </a:p>
          <a:p>
            <a:pPr marL="0" indent="0">
              <a:buFont typeface="Arial" panose="020B0604020202020204" pitchFamily="34" charset="0"/>
              <a:buNone/>
            </a:pPr>
            <a:endParaRPr lang="en-US" baseline="0" dirty="0" smtClean="0"/>
          </a:p>
          <a:p>
            <a:pPr marL="171450" indent="-171450">
              <a:buFont typeface="Arial" panose="020B0604020202020204" pitchFamily="34" charset="0"/>
              <a:buChar char="•"/>
            </a:pPr>
            <a:r>
              <a:rPr lang="en-US" dirty="0" smtClean="0"/>
              <a:t>Decided</a:t>
            </a:r>
            <a:r>
              <a:rPr lang="en-US" baseline="0" dirty="0" smtClean="0"/>
              <a:t> to switch to a qualitative approach at the 2015 Institute for Research Design in Librarianship (IRDL).</a:t>
            </a:r>
          </a:p>
          <a:p>
            <a:pPr marL="0" indent="0">
              <a:buFont typeface="Arial" panose="020B0604020202020204" pitchFamily="34" charset="0"/>
              <a:buNone/>
            </a:pPr>
            <a:endParaRPr lang="en-US" baseline="0" dirty="0" smtClean="0"/>
          </a:p>
          <a:p>
            <a:pPr marL="171450" indent="-171450">
              <a:buFont typeface="Arial" panose="020B0604020202020204" pitchFamily="34" charset="0"/>
              <a:buChar char="•"/>
            </a:pPr>
            <a:r>
              <a:rPr lang="en-US" baseline="0" dirty="0" smtClean="0"/>
              <a:t>As the authors of “#DitchTheSurvey” (who were all part of IRDL’s first cohort in 2014) note: “</a:t>
            </a:r>
            <a:r>
              <a:rPr lang="en-US" sz="1200" b="0" i="0" kern="1200" dirty="0" smtClean="0">
                <a:solidFill>
                  <a:schemeClr val="tx1"/>
                </a:solidFill>
                <a:effectLst/>
                <a:latin typeface="+mn-lt"/>
                <a:ea typeface="+mn-ea"/>
                <a:cs typeface="+mn-cs"/>
              </a:rPr>
              <a:t>Qualitative data are generally text, sounds, and images, and typically answer questions such as, ‘What is the meaning of…?’ or ‘What is the experience of…?’ If the main objective of your research is to explore or  investigate, choose a qualitative method. ”</a:t>
            </a:r>
            <a:endParaRPr lang="en-US" baseline="0"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2</a:t>
            </a:fld>
            <a:endParaRPr lang="en-US" dirty="0"/>
          </a:p>
        </p:txBody>
      </p:sp>
    </p:spTree>
    <p:extLst>
      <p:ext uri="{BB962C8B-B14F-4D97-AF65-F5344CB8AC3E}">
        <p14:creationId xmlns:p14="http://schemas.microsoft.com/office/powerpoint/2010/main" val="3212962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10/13 instructors who gave a reason why they assign the videos they use to their students as outside-of-class viewing explained that the limited amount of class time they have to work with was a major factor. </a:t>
            </a: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3</a:t>
            </a:fld>
            <a:endParaRPr lang="en-US" dirty="0"/>
          </a:p>
        </p:txBody>
      </p:sp>
    </p:spTree>
    <p:extLst>
      <p:ext uri="{BB962C8B-B14F-4D97-AF65-F5344CB8AC3E}">
        <p14:creationId xmlns:p14="http://schemas.microsoft.com/office/powerpoint/2010/main" val="2062032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10/18</a:t>
            </a:r>
            <a:r>
              <a:rPr lang="en-US" sz="1200" kern="1200" baseline="0" dirty="0" smtClean="0">
                <a:solidFill>
                  <a:schemeClr val="tx1"/>
                </a:solidFill>
                <a:effectLst/>
                <a:latin typeface="+mn-lt"/>
                <a:ea typeface="+mn-ea"/>
                <a:cs typeface="+mn-cs"/>
              </a:rPr>
              <a:t> instructors indicated that </a:t>
            </a:r>
            <a:r>
              <a:rPr lang="en-US" sz="1200" kern="1200" dirty="0" smtClean="0">
                <a:solidFill>
                  <a:schemeClr val="tx1"/>
                </a:solidFill>
                <a:effectLst/>
                <a:latin typeface="+mn-lt"/>
                <a:ea typeface="+mn-ea"/>
                <a:cs typeface="+mn-cs"/>
              </a:rPr>
              <a:t>educational streaming video resources are superior to commercial alternatives in</a:t>
            </a:r>
            <a:r>
              <a:rPr lang="en-US" sz="1200" kern="1200" baseline="0" dirty="0" smtClean="0">
                <a:solidFill>
                  <a:schemeClr val="tx1"/>
                </a:solidFill>
                <a:effectLst/>
                <a:latin typeface="+mn-lt"/>
                <a:ea typeface="+mn-ea"/>
                <a:cs typeface="+mn-cs"/>
              </a:rPr>
              <a:t> regards to </a:t>
            </a:r>
            <a:r>
              <a:rPr lang="en-US" sz="1200" kern="1200" dirty="0" smtClean="0">
                <a:solidFill>
                  <a:schemeClr val="tx1"/>
                </a:solidFill>
                <a:effectLst/>
                <a:latin typeface="+mn-lt"/>
                <a:ea typeface="+mn-ea"/>
                <a:cs typeface="+mn-cs"/>
              </a:rPr>
              <a:t>terms of use/licensing terms. In almost every instance, the reason cited was the assumption that the library had already taken care of obtaining all necessary rights for them to do whatever they wanted to with the video</a:t>
            </a:r>
            <a:endParaRPr lang="en-US"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4</a:t>
            </a:fld>
            <a:endParaRPr lang="en-US" dirty="0"/>
          </a:p>
        </p:txBody>
      </p:sp>
    </p:spTree>
    <p:extLst>
      <p:ext uri="{BB962C8B-B14F-4D97-AF65-F5344CB8AC3E}">
        <p14:creationId xmlns:p14="http://schemas.microsoft.com/office/powerpoint/2010/main" val="2803641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15/18</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instructors </a:t>
            </a:r>
            <a:r>
              <a:rPr lang="en-US" sz="1200" kern="1200" dirty="0" smtClean="0">
                <a:solidFill>
                  <a:schemeClr val="tx1"/>
                </a:solidFill>
                <a:effectLst/>
                <a:latin typeface="+mn-lt"/>
                <a:ea typeface="+mn-ea"/>
                <a:cs typeface="+mn-cs"/>
              </a:rPr>
              <a:t>indicated that they wouldn’t knowingly use a non-library educational streaming video resource if the same title was available through the </a:t>
            </a:r>
            <a:r>
              <a:rPr lang="en-US" sz="1200" kern="1200" dirty="0" smtClean="0">
                <a:solidFill>
                  <a:schemeClr val="tx1"/>
                </a:solidFill>
                <a:effectLst/>
                <a:latin typeface="+mn-lt"/>
                <a:ea typeface="+mn-ea"/>
                <a:cs typeface="+mn-cs"/>
              </a:rPr>
              <a:t>library,</a:t>
            </a:r>
            <a:r>
              <a:rPr lang="en-US" sz="1200" kern="1200" baseline="0" dirty="0" smtClean="0">
                <a:solidFill>
                  <a:schemeClr val="tx1"/>
                </a:solidFill>
                <a:effectLst/>
                <a:latin typeface="+mn-lt"/>
                <a:ea typeface="+mn-ea"/>
                <a:cs typeface="+mn-cs"/>
              </a:rPr>
              <a:t> or that they would use </a:t>
            </a:r>
            <a:r>
              <a:rPr lang="en-US" sz="1200" kern="1200" baseline="0" smtClean="0">
                <a:solidFill>
                  <a:schemeClr val="tx1"/>
                </a:solidFill>
                <a:effectLst/>
                <a:latin typeface="+mn-lt"/>
                <a:ea typeface="+mn-ea"/>
                <a:cs typeface="+mn-cs"/>
              </a:rPr>
              <a:t>both resources.</a:t>
            </a: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5</a:t>
            </a:fld>
            <a:endParaRPr lang="en-US" dirty="0"/>
          </a:p>
        </p:txBody>
      </p:sp>
    </p:spTree>
    <p:extLst>
      <p:ext uri="{BB962C8B-B14F-4D97-AF65-F5344CB8AC3E}">
        <p14:creationId xmlns:p14="http://schemas.microsoft.com/office/powerpoint/2010/main" val="1296163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And I thought I was being clever</a:t>
            </a:r>
            <a:r>
              <a:rPr lang="en-US" baseline="0" dirty="0" smtClean="0"/>
              <a:t> by limiting the scope of my project to no more than 24 interviews!</a:t>
            </a: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6</a:t>
            </a:fld>
            <a:endParaRPr lang="en-US" dirty="0"/>
          </a:p>
        </p:txBody>
      </p:sp>
    </p:spTree>
    <p:extLst>
      <p:ext uri="{BB962C8B-B14F-4D97-AF65-F5344CB8AC3E}">
        <p14:creationId xmlns:p14="http://schemas.microsoft.com/office/powerpoint/2010/main" val="12550637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Each</a:t>
            </a:r>
            <a:r>
              <a:rPr lang="en-US" baseline="0" dirty="0" smtClean="0"/>
              <a:t> step of a qualitative research project requires either time or money: you can do it yourself, which will take time, or get someone else to do it for you, which will cost money.</a:t>
            </a:r>
          </a:p>
          <a:p>
            <a:pPr marL="0" indent="0">
              <a:buFont typeface="Arial" panose="020B0604020202020204" pitchFamily="34" charset="0"/>
              <a:buNone/>
            </a:pPr>
            <a:endParaRPr lang="en-US" baseline="0" dirty="0" smtClean="0"/>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Partners can</a:t>
            </a:r>
            <a:r>
              <a:rPr lang="en-US" sz="1200" kern="1200" baseline="0" dirty="0" smtClean="0">
                <a:solidFill>
                  <a:schemeClr val="tx1"/>
                </a:solidFill>
                <a:effectLst/>
                <a:latin typeface="+mn-lt"/>
                <a:ea typeface="+mn-ea"/>
                <a:cs typeface="+mn-cs"/>
              </a:rPr>
              <a:t> help you get things done more quickly, but </a:t>
            </a:r>
            <a:r>
              <a:rPr lang="en-US" sz="1200" kern="1200" dirty="0" smtClean="0">
                <a:solidFill>
                  <a:schemeClr val="tx1"/>
                </a:solidFill>
                <a:effectLst/>
                <a:latin typeface="+mn-lt"/>
                <a:ea typeface="+mn-ea"/>
                <a:cs typeface="+mn-cs"/>
              </a:rPr>
              <a:t>you’ll have to do things like test for inter-coder reliability, which take time. The tradeoff might be</a:t>
            </a:r>
            <a:r>
              <a:rPr lang="en-US" sz="1200" kern="1200" baseline="0" dirty="0" smtClean="0">
                <a:solidFill>
                  <a:schemeClr val="tx1"/>
                </a:solidFill>
                <a:effectLst/>
                <a:latin typeface="+mn-lt"/>
                <a:ea typeface="+mn-ea"/>
                <a:cs typeface="+mn-cs"/>
              </a:rPr>
              <a:t> worth it, though!</a:t>
            </a:r>
          </a:p>
          <a:p>
            <a:pPr marL="0" indent="0">
              <a:buFont typeface="Arial" panose="020B0604020202020204" pitchFamily="34" charset="0"/>
              <a:buNone/>
            </a:pPr>
            <a:endParaRPr lang="en-US" sz="1200" kern="1200" baseline="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baseline="0" dirty="0" smtClean="0">
                <a:solidFill>
                  <a:schemeClr val="tx1"/>
                </a:solidFill>
                <a:effectLst/>
                <a:latin typeface="+mn-lt"/>
                <a:ea typeface="+mn-ea"/>
                <a:cs typeface="+mn-cs"/>
              </a:rPr>
              <a:t>Software costs money, but might make data analysis go much faster!</a:t>
            </a:r>
          </a:p>
          <a:p>
            <a:pPr marL="0" indent="0">
              <a:buFont typeface="Arial" panose="020B0604020202020204" pitchFamily="34" charset="0"/>
              <a:buNone/>
            </a:pPr>
            <a:endParaRPr lang="en-US" sz="1200" kern="1200" baseline="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My interview script probably should have been half as long as it was, considering it was just me doing data analysis.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7</a:t>
            </a:fld>
            <a:endParaRPr lang="en-US" dirty="0"/>
          </a:p>
        </p:txBody>
      </p:sp>
    </p:spTree>
    <p:extLst>
      <p:ext uri="{BB962C8B-B14F-4D97-AF65-F5344CB8AC3E}">
        <p14:creationId xmlns:p14="http://schemas.microsoft.com/office/powerpoint/2010/main" val="21015799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The most important thing = keep moving! My project</a:t>
            </a:r>
            <a:r>
              <a:rPr lang="en-US" sz="1200" kern="1200" baseline="0" dirty="0" smtClean="0">
                <a:solidFill>
                  <a:schemeClr val="tx1"/>
                </a:solidFill>
                <a:effectLst/>
                <a:latin typeface="+mn-lt"/>
                <a:ea typeface="+mn-ea"/>
                <a:cs typeface="+mn-cs"/>
              </a:rPr>
              <a:t> got bogged down multiple times: between completion of the interview guide and the interviews themselves, between completion of transcription and coding, between the completion of coding and the beginning of writing, etc. It probably wouldn’t have if I wasn’t so intent on finishing one stage of the project before beginning the next one.</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Pro</a:t>
            </a:r>
            <a:r>
              <a:rPr lang="en-US" sz="1200" kern="1200" baseline="0" dirty="0" smtClean="0">
                <a:solidFill>
                  <a:schemeClr val="tx1"/>
                </a:solidFill>
                <a:effectLst/>
                <a:latin typeface="+mn-lt"/>
                <a:ea typeface="+mn-ea"/>
                <a:cs typeface="+mn-cs"/>
              </a:rPr>
              <a:t> tip: d</a:t>
            </a:r>
            <a:r>
              <a:rPr lang="en-US" sz="1200" kern="1200" dirty="0" smtClean="0">
                <a:solidFill>
                  <a:schemeClr val="tx1"/>
                </a:solidFill>
                <a:effectLst/>
                <a:latin typeface="+mn-lt"/>
                <a:ea typeface="+mn-ea"/>
                <a:cs typeface="+mn-cs"/>
              </a:rPr>
              <a:t>o data analysis as you go!</a:t>
            </a:r>
            <a:r>
              <a:rPr lang="en-US" sz="1200" kern="1200" baseline="0" dirty="0" smtClean="0">
                <a:solidFill>
                  <a:schemeClr val="tx1"/>
                </a:solidFill>
                <a:effectLst/>
                <a:latin typeface="+mn-lt"/>
                <a:ea typeface="+mn-ea"/>
                <a:cs typeface="+mn-cs"/>
              </a:rPr>
              <a:t> Not only will it keep things moving, it will result in better interviews.</a:t>
            </a: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8</a:t>
            </a:fld>
            <a:endParaRPr lang="en-US" dirty="0"/>
          </a:p>
        </p:txBody>
      </p:sp>
    </p:spTree>
    <p:extLst>
      <p:ext uri="{BB962C8B-B14F-4D97-AF65-F5344CB8AC3E}">
        <p14:creationId xmlns:p14="http://schemas.microsoft.com/office/powerpoint/2010/main" val="28611321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There</a:t>
            </a:r>
            <a:r>
              <a:rPr lang="en-US" sz="1200" kern="1200" baseline="0" dirty="0" smtClean="0">
                <a:solidFill>
                  <a:schemeClr val="tx1"/>
                </a:solidFill>
                <a:effectLst/>
                <a:latin typeface="+mn-lt"/>
                <a:ea typeface="+mn-ea"/>
                <a:cs typeface="+mn-cs"/>
              </a:rPr>
              <a:t> is no such thing as too much practice! I could have benefitted from additional practice interviewing. More s</a:t>
            </a:r>
            <a:r>
              <a:rPr lang="en-US" sz="1200" kern="1200" dirty="0" smtClean="0">
                <a:solidFill>
                  <a:schemeClr val="tx1"/>
                </a:solidFill>
                <a:effectLst/>
                <a:latin typeface="+mn-lt"/>
                <a:ea typeface="+mn-ea"/>
                <a:cs typeface="+mn-cs"/>
              </a:rPr>
              <a:t>pecifically: I talked way too much</a:t>
            </a:r>
            <a:r>
              <a:rPr lang="en-US" sz="1200" kern="1200" baseline="0" dirty="0" smtClean="0">
                <a:solidFill>
                  <a:schemeClr val="tx1"/>
                </a:solidFill>
                <a:effectLst/>
                <a:latin typeface="+mn-lt"/>
                <a:ea typeface="+mn-ea"/>
                <a:cs typeface="+mn-cs"/>
              </a:rPr>
              <a:t> and wasn’t focused enough on asking and getting answers to all of my questions, which would have made data analysis go *much* more smoothly.</a:t>
            </a:r>
            <a:endParaRPr lang="en-US"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9</a:t>
            </a:fld>
            <a:endParaRPr lang="en-US" dirty="0"/>
          </a:p>
        </p:txBody>
      </p:sp>
    </p:spTree>
    <p:extLst>
      <p:ext uri="{BB962C8B-B14F-4D97-AF65-F5344CB8AC3E}">
        <p14:creationId xmlns:p14="http://schemas.microsoft.com/office/powerpoint/2010/main" val="3428479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a:gsLst>
            <a:gs pos="100000">
              <a:schemeClr val="accent1">
                <a:lumMod val="20000"/>
                <a:lumOff val="80000"/>
                <a:alpha val="86000"/>
              </a:schemeClr>
            </a:gs>
            <a:gs pos="42000">
              <a:schemeClr val="bg1">
                <a:alpha val="40000"/>
              </a:schemeClr>
            </a:gs>
            <a:gs pos="0">
              <a:schemeClr val="accent1">
                <a:lumMod val="20000"/>
                <a:lumOff val="80000"/>
                <a:alpha val="85000"/>
              </a:schemeClr>
            </a:gs>
            <a:gs pos="75000">
              <a:schemeClr val="bg1">
                <a:alpha val="40000"/>
              </a:schemeClr>
            </a:gs>
          </a:gsLst>
          <a:lin ang="5400000" scaled="0"/>
        </a:gradFill>
        <a:effectLst/>
      </p:bgPr>
    </p:bg>
    <p:spTree>
      <p:nvGrpSpPr>
        <p:cNvPr id="1" name=""/>
        <p:cNvGrpSpPr/>
        <p:nvPr/>
      </p:nvGrpSpPr>
      <p:grpSpPr>
        <a:xfrm>
          <a:off x="0" y="0"/>
          <a:ext cx="0" cy="0"/>
          <a:chOff x="0" y="0"/>
          <a:chExt cx="0" cy="0"/>
        </a:xfrm>
      </p:grpSpPr>
      <p:sp>
        <p:nvSpPr>
          <p:cNvPr id="21" name="Rectangle 20"/>
          <p:cNvSpPr/>
          <p:nvPr/>
        </p:nvSpPr>
        <p:spPr bwMode="white">
          <a:xfrm>
            <a:off x="0" y="0"/>
            <a:ext cx="12188952" cy="6858000"/>
          </a:xfrm>
          <a:prstGeom prst="rect">
            <a:avLst/>
          </a:prstGeom>
          <a:solidFill>
            <a:schemeClr val="accent1">
              <a:alpha val="2196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Rectangle 19"/>
          <p:cNvSpPr/>
          <p:nvPr/>
        </p:nvSpPr>
        <p:spPr bwMode="white">
          <a:xfrm>
            <a:off x="0" y="0"/>
            <a:ext cx="12188952" cy="6858000"/>
          </a:xfrm>
          <a:prstGeom prst="rect">
            <a:avLst/>
          </a:prstGeom>
          <a:gradFill flip="none" rotWithShape="1">
            <a:gsLst>
              <a:gs pos="100000">
                <a:schemeClr val="accent1">
                  <a:lumMod val="40000"/>
                  <a:lumOff val="60000"/>
                  <a:alpha val="35000"/>
                </a:schemeClr>
              </a:gs>
              <a:gs pos="0">
                <a:schemeClr val="bg1">
                  <a:alpha val="4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6" name="Group 5"/>
          <p:cNvGrpSpPr/>
          <p:nvPr/>
        </p:nvGrpSpPr>
        <p:grpSpPr>
          <a:xfrm>
            <a:off x="0" y="0"/>
            <a:ext cx="12188825" cy="713232"/>
            <a:chOff x="0" y="0"/>
            <a:chExt cx="12188825" cy="713232"/>
          </a:xfrm>
        </p:grpSpPr>
        <p:sp>
          <p:nvSpPr>
            <p:cNvPr id="7" name="Rectangle 6"/>
            <p:cNvSpPr/>
            <p:nvPr/>
          </p:nvSpPr>
          <p:spPr>
            <a:xfrm flipV="1">
              <a:off x="0" y="73152"/>
              <a:ext cx="12188825" cy="640080"/>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Rectangle 9"/>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11" name="Group 10"/>
          <p:cNvGrpSpPr/>
          <p:nvPr/>
        </p:nvGrpSpPr>
        <p:grpSpPr>
          <a:xfrm>
            <a:off x="0" y="0"/>
            <a:ext cx="713232" cy="6858000"/>
            <a:chOff x="0" y="0"/>
            <a:chExt cx="713232" cy="6858000"/>
          </a:xfrm>
        </p:grpSpPr>
        <p:sp>
          <p:nvSpPr>
            <p:cNvPr id="12" name="Rectangle 11"/>
            <p:cNvSpPr/>
            <p:nvPr/>
          </p:nvSpPr>
          <p:spPr>
            <a:xfrm flipH="1">
              <a:off x="73152" y="0"/>
              <a:ext cx="640080" cy="6858000"/>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Rectangle 12"/>
            <p:cNvSpPr/>
            <p:nvPr/>
          </p:nvSpPr>
          <p:spPr>
            <a:xfrm flipH="1">
              <a:off x="0" y="0"/>
              <a:ext cx="202718" cy="6858000"/>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22" name="Group 21"/>
          <p:cNvGrpSpPr/>
          <p:nvPr/>
        </p:nvGrpSpPr>
        <p:grpSpPr>
          <a:xfrm rot="10800000">
            <a:off x="11478768" y="0"/>
            <a:ext cx="713232" cy="6858000"/>
            <a:chOff x="0" y="0"/>
            <a:chExt cx="713232" cy="6858000"/>
          </a:xfrm>
        </p:grpSpPr>
        <p:sp>
          <p:nvSpPr>
            <p:cNvPr id="23" name="Rectangle 22"/>
            <p:cNvSpPr/>
            <p:nvPr/>
          </p:nvSpPr>
          <p:spPr>
            <a:xfrm flipH="1">
              <a:off x="73152" y="0"/>
              <a:ext cx="640080" cy="6858000"/>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4" name="Rectangle 23"/>
            <p:cNvSpPr/>
            <p:nvPr/>
          </p:nvSpPr>
          <p:spPr>
            <a:xfrm flipH="1">
              <a:off x="0" y="0"/>
              <a:ext cx="202718" cy="6858000"/>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17" name="Group 16"/>
          <p:cNvGrpSpPr/>
          <p:nvPr/>
        </p:nvGrpSpPr>
        <p:grpSpPr>
          <a:xfrm flipV="1">
            <a:off x="0" y="6144768"/>
            <a:ext cx="12188825" cy="713232"/>
            <a:chOff x="0" y="0"/>
            <a:chExt cx="12188825" cy="713232"/>
          </a:xfrm>
        </p:grpSpPr>
        <p:sp>
          <p:nvSpPr>
            <p:cNvPr id="18" name="Rectangle 17"/>
            <p:cNvSpPr/>
            <p:nvPr/>
          </p:nvSpPr>
          <p:spPr>
            <a:xfrm flipV="1">
              <a:off x="0" y="73152"/>
              <a:ext cx="12188825" cy="640080"/>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Rectangle 18"/>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2" name="Title 1"/>
          <p:cNvSpPr>
            <a:spLocks noGrp="1"/>
          </p:cNvSpPr>
          <p:nvPr>
            <p:ph type="ctrTitle"/>
          </p:nvPr>
        </p:nvSpPr>
        <p:spPr>
          <a:xfrm>
            <a:off x="1112520" y="1188720"/>
            <a:ext cx="9966960" cy="2514600"/>
          </a:xfrm>
        </p:spPr>
        <p:txBody>
          <a:bodyPr anchor="b">
            <a:noAutofit/>
          </a:bodyPr>
          <a:lstStyle>
            <a:lvl1pPr algn="ctr">
              <a:defRPr sz="6000"/>
            </a:lvl1pPr>
          </a:lstStyle>
          <a:p>
            <a:r>
              <a:rPr lang="en-US" smtClean="0"/>
              <a:t>Click to edit Master title style</a:t>
            </a:r>
            <a:endParaRPr/>
          </a:p>
        </p:txBody>
      </p:sp>
      <p:sp>
        <p:nvSpPr>
          <p:cNvPr id="3" name="Subtitle 2"/>
          <p:cNvSpPr>
            <a:spLocks noGrp="1"/>
          </p:cNvSpPr>
          <p:nvPr>
            <p:ph type="subTitle" idx="1"/>
          </p:nvPr>
        </p:nvSpPr>
        <p:spPr>
          <a:xfrm>
            <a:off x="1112520" y="3749040"/>
            <a:ext cx="9966960" cy="914400"/>
          </a:xfrm>
        </p:spPr>
        <p:txBody>
          <a:bodyPr>
            <a:normAutofit/>
          </a:bodyPr>
          <a:lstStyle>
            <a:lvl1pPr marL="0" indent="0" algn="ctr">
              <a:spcBef>
                <a:spcPts val="0"/>
              </a:spcBef>
              <a:buNone/>
              <a:defRPr sz="2400" cap="all" baseline="0"/>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E583DDF-CA54-461A-A486-592D2374C532}" type="datetimeFigureOut">
              <a:rPr lang="en-US"/>
              <a:t>6/8/2017</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E583DDF-CA54-461A-A486-592D2374C532}" type="datetimeFigureOut">
              <a:rPr lang="en-US"/>
              <a:t>6/8/2017</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E583DDF-CA54-461A-A486-592D2374C532}" type="datetimeFigureOut">
              <a:rPr lang="en-US"/>
              <a:t>6/8/2017</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ectangle 13"/>
          <p:cNvSpPr/>
          <p:nvPr/>
        </p:nvSpPr>
        <p:spPr bwMode="white">
          <a:xfrm>
            <a:off x="0" y="0"/>
            <a:ext cx="12188952" cy="6858000"/>
          </a:xfrm>
          <a:prstGeom prst="rect">
            <a:avLst/>
          </a:prstGeom>
          <a:solidFill>
            <a:schemeClr val="accent1">
              <a:alpha val="2196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5" name="Rectangle 14"/>
          <p:cNvSpPr/>
          <p:nvPr/>
        </p:nvSpPr>
        <p:spPr bwMode="white">
          <a:xfrm>
            <a:off x="0" y="0"/>
            <a:ext cx="12188952" cy="6858000"/>
          </a:xfrm>
          <a:prstGeom prst="rect">
            <a:avLst/>
          </a:prstGeom>
          <a:gradFill flip="none" rotWithShape="1">
            <a:gsLst>
              <a:gs pos="100000">
                <a:schemeClr val="accent1">
                  <a:lumMod val="40000"/>
                  <a:lumOff val="60000"/>
                  <a:alpha val="35000"/>
                </a:schemeClr>
              </a:gs>
              <a:gs pos="0">
                <a:schemeClr val="bg1">
                  <a:alpha val="4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8" name="Group 7"/>
          <p:cNvGrpSpPr/>
          <p:nvPr/>
        </p:nvGrpSpPr>
        <p:grpSpPr>
          <a:xfrm flipV="1">
            <a:off x="0" y="6309360"/>
            <a:ext cx="12188825" cy="548640"/>
            <a:chOff x="0" y="0"/>
            <a:chExt cx="12188825" cy="713232"/>
          </a:xfrm>
        </p:grpSpPr>
        <p:sp>
          <p:nvSpPr>
            <p:cNvPr id="9" name="Rectangle 8"/>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Rectangle 9"/>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11" name="Group 10"/>
          <p:cNvGrpSpPr/>
          <p:nvPr/>
        </p:nvGrpSpPr>
        <p:grpSpPr>
          <a:xfrm>
            <a:off x="16736" y="0"/>
            <a:ext cx="12188825" cy="548640"/>
            <a:chOff x="0" y="0"/>
            <a:chExt cx="12188825" cy="713232"/>
          </a:xfrm>
        </p:grpSpPr>
        <p:sp>
          <p:nvSpPr>
            <p:cNvPr id="12" name="Rectangle 11"/>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Rectangle 12"/>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4" name="Date Placeholder 3"/>
          <p:cNvSpPr>
            <a:spLocks noGrp="1"/>
          </p:cNvSpPr>
          <p:nvPr>
            <p:ph type="dt" sz="half" idx="10"/>
          </p:nvPr>
        </p:nvSpPr>
        <p:spPr/>
        <p:txBody>
          <a:bodyPr/>
          <a:lstStyle/>
          <a:p>
            <a:fld id="{9E583DDF-CA54-461A-A486-592D2374C532}" type="datetimeFigureOut">
              <a:rPr lang="en-US"/>
              <a:t>6/8/2017</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CA8D9AD5-F248-4919-864A-CFD76CC027D6}" type="slidenum">
              <a:rPr/>
              <a:t>‹#›</a:t>
            </a:fld>
            <a:endParaRPr dirty="0"/>
          </a:p>
        </p:txBody>
      </p:sp>
      <p:sp>
        <p:nvSpPr>
          <p:cNvPr id="2" name="Title 1"/>
          <p:cNvSpPr>
            <a:spLocks noGrp="1"/>
          </p:cNvSpPr>
          <p:nvPr>
            <p:ph type="title"/>
          </p:nvPr>
        </p:nvSpPr>
        <p:spPr>
          <a:xfrm>
            <a:off x="1112520" y="1188720"/>
            <a:ext cx="9966960" cy="2514600"/>
          </a:xfrm>
        </p:spPr>
        <p:txBody>
          <a:bodyPr anchor="b">
            <a:normAutofit/>
          </a:bodyPr>
          <a:lstStyle>
            <a:lvl1pPr algn="ctr">
              <a:defRPr sz="5400" b="0">
                <a:solidFill>
                  <a:schemeClr val="tx1">
                    <a:lumMod val="75000"/>
                  </a:schemeClr>
                </a:solidFill>
              </a:defRPr>
            </a:lvl1pPr>
          </a:lstStyle>
          <a:p>
            <a:r>
              <a:rPr lang="en-US" smtClean="0"/>
              <a:t>Click to edit Master title style</a:t>
            </a:r>
            <a:endParaRPr/>
          </a:p>
        </p:txBody>
      </p:sp>
      <p:sp>
        <p:nvSpPr>
          <p:cNvPr id="3" name="Text Placeholder 2"/>
          <p:cNvSpPr>
            <a:spLocks noGrp="1"/>
          </p:cNvSpPr>
          <p:nvPr>
            <p:ph type="body" idx="1"/>
          </p:nvPr>
        </p:nvSpPr>
        <p:spPr>
          <a:xfrm>
            <a:off x="1112520" y="3749040"/>
            <a:ext cx="9966960" cy="914400"/>
          </a:xfrm>
        </p:spPr>
        <p:txBody>
          <a:bodyPr anchor="t"/>
          <a:lstStyle>
            <a:lvl1pPr marL="0" indent="0" algn="ctr">
              <a:spcBef>
                <a:spcPts val="0"/>
              </a:spcBef>
              <a:buNone/>
              <a:defRPr sz="2000" cap="all"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2715843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341120" y="1673352"/>
            <a:ext cx="4572000" cy="4343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78880" y="1673352"/>
            <a:ext cx="4572000" cy="4343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0A879FD0-C37A-4F50-8F3B-5FA0D9D0B42F}" type="datetimeFigureOut">
              <a:rPr lang="en-US"/>
              <a:t>6/8/2017</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D06EF73-9DB8-4763-865F-2F88181A4732}" type="slidenum">
              <a:rPr/>
              <a:t>‹#›</a:t>
            </a:fld>
            <a:endParaRPr dirty="0"/>
          </a:p>
        </p:txBody>
      </p:sp>
    </p:spTree>
    <p:extLst>
      <p:ext uri="{BB962C8B-B14F-4D97-AF65-F5344CB8AC3E}">
        <p14:creationId xmlns:p14="http://schemas.microsoft.com/office/powerpoint/2010/main" val="292305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Text Placeholder 2"/>
          <p:cNvSpPr>
            <a:spLocks noGrp="1"/>
          </p:cNvSpPr>
          <p:nvPr>
            <p:ph type="body" idx="1"/>
          </p:nvPr>
        </p:nvSpPr>
        <p:spPr>
          <a:xfrm>
            <a:off x="1341120" y="1600200"/>
            <a:ext cx="4572000" cy="758952"/>
          </a:xfrm>
        </p:spPr>
        <p:txBody>
          <a:bodyPr anchor="ctr">
            <a:normAutofit/>
          </a:bodyPr>
          <a:lstStyle>
            <a:lvl1pPr marL="0" indent="0">
              <a:spcBef>
                <a:spcPts val="0"/>
              </a:spcBef>
              <a:buNone/>
              <a:defRPr sz="20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1120" y="2441448"/>
            <a:ext cx="4572000" cy="358444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78880" y="1600200"/>
            <a:ext cx="4572000" cy="758952"/>
          </a:xfrm>
        </p:spPr>
        <p:txBody>
          <a:bodyPr anchor="ctr">
            <a:normAutofit/>
          </a:bodyPr>
          <a:lstStyle>
            <a:lvl1pPr marL="0" indent="0">
              <a:spcBef>
                <a:spcPts val="0"/>
              </a:spcBef>
              <a:buNone/>
              <a:defRPr sz="20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78880" y="2441448"/>
            <a:ext cx="4572000" cy="358444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E583DDF-CA54-461A-A486-592D2374C532}" type="datetimeFigureOut">
              <a:rPr lang="en-US"/>
              <a:t>6/8/2017</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E583DDF-CA54-461A-A486-592D2374C532}" type="datetimeFigureOut">
              <a:rPr lang="en-US"/>
              <a:t>6/8/2017</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bwMode="white">
          <a:xfrm>
            <a:off x="0" y="0"/>
            <a:ext cx="12188952" cy="6858000"/>
          </a:xfrm>
          <a:prstGeom prst="rect">
            <a:avLst/>
          </a:prstGeom>
          <a:solidFill>
            <a:schemeClr val="accent1">
              <a:alpha val="2196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6" name="Rectangle 5"/>
          <p:cNvSpPr/>
          <p:nvPr/>
        </p:nvSpPr>
        <p:spPr bwMode="white">
          <a:xfrm>
            <a:off x="0" y="0"/>
            <a:ext cx="12188952" cy="6858000"/>
          </a:xfrm>
          <a:prstGeom prst="rect">
            <a:avLst/>
          </a:prstGeom>
          <a:gradFill flip="none" rotWithShape="1">
            <a:gsLst>
              <a:gs pos="100000">
                <a:schemeClr val="accent1">
                  <a:lumMod val="40000"/>
                  <a:lumOff val="60000"/>
                  <a:alpha val="35000"/>
                </a:schemeClr>
              </a:gs>
              <a:gs pos="0">
                <a:schemeClr val="bg1">
                  <a:alpha val="4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Date Placeholder 1"/>
          <p:cNvSpPr>
            <a:spLocks noGrp="1"/>
          </p:cNvSpPr>
          <p:nvPr>
            <p:ph type="dt" sz="half" idx="10"/>
          </p:nvPr>
        </p:nvSpPr>
        <p:spPr/>
        <p:txBody>
          <a:bodyPr/>
          <a:lstStyle/>
          <a:p>
            <a:fld id="{9E583DDF-CA54-461A-A486-592D2374C532}" type="datetimeFigureOut">
              <a:rPr lang="en-US"/>
              <a:t>6/8/2017</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1" name="Rectangle 10"/>
          <p:cNvSpPr/>
          <p:nvPr/>
        </p:nvSpPr>
        <p:spPr bwMode="white">
          <a:xfrm>
            <a:off x="0" y="0"/>
            <a:ext cx="12188952" cy="6858000"/>
          </a:xfrm>
          <a:prstGeom prst="rect">
            <a:avLst/>
          </a:prstGeom>
          <a:solidFill>
            <a:schemeClr val="accent1">
              <a:alpha val="2196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2" name="Rectangle 11"/>
          <p:cNvSpPr/>
          <p:nvPr/>
        </p:nvSpPr>
        <p:spPr bwMode="white">
          <a:xfrm>
            <a:off x="0" y="0"/>
            <a:ext cx="12188952" cy="6858000"/>
          </a:xfrm>
          <a:prstGeom prst="rect">
            <a:avLst/>
          </a:prstGeom>
          <a:gradFill flip="none" rotWithShape="1">
            <a:gsLst>
              <a:gs pos="100000">
                <a:schemeClr val="accent1">
                  <a:lumMod val="40000"/>
                  <a:lumOff val="60000"/>
                  <a:alpha val="35000"/>
                </a:schemeClr>
              </a:gs>
              <a:gs pos="0">
                <a:schemeClr val="bg1">
                  <a:alpha val="4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8" name="Group 7"/>
          <p:cNvGrpSpPr/>
          <p:nvPr/>
        </p:nvGrpSpPr>
        <p:grpSpPr>
          <a:xfrm>
            <a:off x="0" y="0"/>
            <a:ext cx="12188825" cy="548640"/>
            <a:chOff x="0" y="0"/>
            <a:chExt cx="12188825" cy="713232"/>
          </a:xfrm>
        </p:grpSpPr>
        <p:sp>
          <p:nvSpPr>
            <p:cNvPr id="9" name="Rectangle 8"/>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Rectangle 9"/>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2" name="Title 1"/>
          <p:cNvSpPr>
            <a:spLocks noGrp="1"/>
          </p:cNvSpPr>
          <p:nvPr>
            <p:ph type="title"/>
          </p:nvPr>
        </p:nvSpPr>
        <p:spPr>
          <a:xfrm>
            <a:off x="8138160" y="1828800"/>
            <a:ext cx="3657600" cy="2286000"/>
          </a:xfrm>
        </p:spPr>
        <p:txBody>
          <a:bodyPr anchor="b">
            <a:normAutofit/>
          </a:bodyPr>
          <a:lstStyle>
            <a:lvl1pPr>
              <a:defRPr sz="3400" b="0"/>
            </a:lvl1pPr>
          </a:lstStyle>
          <a:p>
            <a:r>
              <a:rPr lang="en-US" smtClean="0"/>
              <a:t>Click to edit Master title style</a:t>
            </a:r>
            <a:endParaRPr/>
          </a:p>
        </p:txBody>
      </p:sp>
      <p:sp>
        <p:nvSpPr>
          <p:cNvPr id="3" name="Content Placeholder 2"/>
          <p:cNvSpPr>
            <a:spLocks noGrp="1"/>
          </p:cNvSpPr>
          <p:nvPr>
            <p:ph idx="1"/>
          </p:nvPr>
        </p:nvSpPr>
        <p:spPr>
          <a:xfrm>
            <a:off x="548640" y="1005840"/>
            <a:ext cx="7223760" cy="493776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8138160" y="4206240"/>
            <a:ext cx="3657600" cy="1645920"/>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583DDF-CA54-461A-A486-592D2374C532}" type="datetimeFigureOut">
              <a:rPr lang="en-US"/>
              <a:t>6/8/2017</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0" name="Rectangle 19"/>
          <p:cNvSpPr/>
          <p:nvPr/>
        </p:nvSpPr>
        <p:spPr bwMode="white">
          <a:xfrm>
            <a:off x="0" y="0"/>
            <a:ext cx="12188952" cy="6858000"/>
          </a:xfrm>
          <a:prstGeom prst="rect">
            <a:avLst/>
          </a:prstGeom>
          <a:solidFill>
            <a:schemeClr val="accent1">
              <a:alpha val="2196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Rectangle 20"/>
          <p:cNvSpPr/>
          <p:nvPr/>
        </p:nvSpPr>
        <p:spPr bwMode="white">
          <a:xfrm>
            <a:off x="0" y="0"/>
            <a:ext cx="12188952" cy="6858000"/>
          </a:xfrm>
          <a:prstGeom prst="rect">
            <a:avLst/>
          </a:prstGeom>
          <a:gradFill flip="none" rotWithShape="1">
            <a:gsLst>
              <a:gs pos="100000">
                <a:schemeClr val="accent1">
                  <a:lumMod val="40000"/>
                  <a:lumOff val="60000"/>
                  <a:alpha val="35000"/>
                </a:schemeClr>
              </a:gs>
              <a:gs pos="0">
                <a:schemeClr val="bg1">
                  <a:alpha val="4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a:xfrm>
            <a:off x="8138160" y="1828800"/>
            <a:ext cx="3657600" cy="2286000"/>
          </a:xfrm>
        </p:spPr>
        <p:txBody>
          <a:bodyPr anchor="b">
            <a:normAutofit/>
          </a:bodyPr>
          <a:lstStyle>
            <a:lvl1pPr>
              <a:defRPr sz="3400" b="0"/>
            </a:lvl1pPr>
          </a:lstStyle>
          <a:p>
            <a:r>
              <a:rPr lang="en-US" smtClean="0"/>
              <a:t>Click to edit Master title style</a:t>
            </a:r>
            <a:endParaRPr/>
          </a:p>
        </p:txBody>
      </p:sp>
      <p:sp>
        <p:nvSpPr>
          <p:cNvPr id="3" name="Picture Placeholder 2"/>
          <p:cNvSpPr>
            <a:spLocks noGrp="1"/>
          </p:cNvSpPr>
          <p:nvPr>
            <p:ph type="pic" idx="1"/>
          </p:nvPr>
        </p:nvSpPr>
        <p:spPr>
          <a:xfrm>
            <a:off x="548640" y="548640"/>
            <a:ext cx="6675120" cy="5760720"/>
          </a:xfrm>
          <a:solidFill>
            <a:schemeClr val="bg1">
              <a:lumMod val="95000"/>
            </a:schemeClr>
          </a:solidFill>
        </p:spPr>
        <p:txBody>
          <a:bodyPr/>
          <a:lstStyle>
            <a:lvl1pPr marL="0" indent="0" algn="ctr">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8138160" y="4206240"/>
            <a:ext cx="3657600" cy="1645920"/>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583DDF-CA54-461A-A486-592D2374C532}" type="datetimeFigureOut">
              <a:rPr lang="en-US"/>
              <a:t>6/8/2017</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CA8D9AD5-F248-4919-864A-CFD76CC027D6}" type="slidenum">
              <a:rPr/>
              <a:t>‹#›</a:t>
            </a:fld>
            <a:endParaRPr dirty="0"/>
          </a:p>
        </p:txBody>
      </p:sp>
      <p:grpSp>
        <p:nvGrpSpPr>
          <p:cNvPr id="8" name="Group 7"/>
          <p:cNvGrpSpPr/>
          <p:nvPr/>
        </p:nvGrpSpPr>
        <p:grpSpPr>
          <a:xfrm>
            <a:off x="0" y="0"/>
            <a:ext cx="7772400" cy="548640"/>
            <a:chOff x="0" y="0"/>
            <a:chExt cx="12188825" cy="713232"/>
          </a:xfrm>
        </p:grpSpPr>
        <p:sp>
          <p:nvSpPr>
            <p:cNvPr id="9" name="Rectangle 8"/>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Rectangle 9"/>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11" name="Group 10"/>
          <p:cNvGrpSpPr/>
          <p:nvPr/>
        </p:nvGrpSpPr>
        <p:grpSpPr>
          <a:xfrm flipV="1">
            <a:off x="0" y="6309360"/>
            <a:ext cx="7772400" cy="548640"/>
            <a:chOff x="0" y="0"/>
            <a:chExt cx="12188825" cy="713232"/>
          </a:xfrm>
        </p:grpSpPr>
        <p:sp>
          <p:nvSpPr>
            <p:cNvPr id="12" name="Rectangle 11"/>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Rectangle 12"/>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14" name="Group 13"/>
          <p:cNvGrpSpPr/>
          <p:nvPr/>
        </p:nvGrpSpPr>
        <p:grpSpPr>
          <a:xfrm rot="5400000" flipV="1">
            <a:off x="-3154680" y="3154680"/>
            <a:ext cx="6858000" cy="548640"/>
            <a:chOff x="0" y="0"/>
            <a:chExt cx="12188825" cy="713232"/>
          </a:xfrm>
        </p:grpSpPr>
        <p:sp>
          <p:nvSpPr>
            <p:cNvPr id="15" name="Rectangle 14"/>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6" name="Rectangle 15"/>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17" name="Group 16"/>
          <p:cNvGrpSpPr/>
          <p:nvPr/>
        </p:nvGrpSpPr>
        <p:grpSpPr>
          <a:xfrm rot="16200000" flipH="1" flipV="1">
            <a:off x="4069079" y="3154681"/>
            <a:ext cx="6858000" cy="548640"/>
            <a:chOff x="0" y="0"/>
            <a:chExt cx="12188825" cy="713232"/>
          </a:xfrm>
        </p:grpSpPr>
        <p:sp>
          <p:nvSpPr>
            <p:cNvPr id="18" name="Rectangle 17"/>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Rectangle 18"/>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accent1">
                <a:lumMod val="20000"/>
                <a:lumOff val="80000"/>
                <a:alpha val="56000"/>
              </a:schemeClr>
            </a:gs>
            <a:gs pos="79000">
              <a:schemeClr val="bg1"/>
            </a:gs>
          </a:gsLst>
          <a:lin ang="5400000" scaled="0"/>
        </a:gradFill>
        <a:effectLst/>
      </p:bgPr>
    </p:bg>
    <p:spTree>
      <p:nvGrpSpPr>
        <p:cNvPr id="1" name=""/>
        <p:cNvGrpSpPr/>
        <p:nvPr/>
      </p:nvGrpSpPr>
      <p:grpSpPr>
        <a:xfrm>
          <a:off x="0" y="0"/>
          <a:ext cx="0" cy="0"/>
          <a:chOff x="0" y="0"/>
          <a:chExt cx="0" cy="0"/>
        </a:xfrm>
      </p:grpSpPr>
      <p:sp>
        <p:nvSpPr>
          <p:cNvPr id="12" name="Rectangle 11"/>
          <p:cNvSpPr/>
          <p:nvPr/>
        </p:nvSpPr>
        <p:spPr bwMode="white">
          <a:xfrm>
            <a:off x="0" y="0"/>
            <a:ext cx="12188952" cy="6858000"/>
          </a:xfrm>
          <a:prstGeom prst="rect">
            <a:avLst/>
          </a:prstGeom>
          <a:gradFill flip="none" rotWithShape="1">
            <a:gsLst>
              <a:gs pos="100000">
                <a:schemeClr val="accent1">
                  <a:lumMod val="40000"/>
                  <a:lumOff val="60000"/>
                  <a:alpha val="35000"/>
                </a:schemeClr>
              </a:gs>
              <a:gs pos="0">
                <a:schemeClr val="bg1">
                  <a:alpha val="4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9" name="Rectangle 8"/>
          <p:cNvSpPr/>
          <p:nvPr/>
        </p:nvSpPr>
        <p:spPr bwMode="auto">
          <a:xfrm>
            <a:off x="0" y="6309360"/>
            <a:ext cx="12188825" cy="502920"/>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Rectangle 9"/>
          <p:cNvSpPr/>
          <p:nvPr/>
        </p:nvSpPr>
        <p:spPr bwMode="auto">
          <a:xfrm>
            <a:off x="0" y="6703255"/>
            <a:ext cx="12188825" cy="154745"/>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Placeholder 1"/>
          <p:cNvSpPr>
            <a:spLocks noGrp="1"/>
          </p:cNvSpPr>
          <p:nvPr>
            <p:ph type="title"/>
          </p:nvPr>
        </p:nvSpPr>
        <p:spPr>
          <a:xfrm>
            <a:off x="1341120" y="438912"/>
            <a:ext cx="9509760" cy="1088136"/>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341120" y="1673352"/>
            <a:ext cx="95097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8875776" y="6391656"/>
            <a:ext cx="960120" cy="237744"/>
          </a:xfrm>
          <a:prstGeom prst="rect">
            <a:avLst/>
          </a:prstGeom>
        </p:spPr>
        <p:txBody>
          <a:bodyPr vert="horz" lIns="91440" tIns="45720" rIns="91440" bIns="45720" rtlCol="0" anchor="ctr"/>
          <a:lstStyle>
            <a:lvl1pPr algn="r">
              <a:defRPr sz="800">
                <a:solidFill>
                  <a:schemeClr val="tx1"/>
                </a:solidFill>
              </a:defRPr>
            </a:lvl1pPr>
          </a:lstStyle>
          <a:p>
            <a:fld id="{9E583DDF-CA54-461A-A486-592D2374C532}" type="datetimeFigureOut">
              <a:rPr lang="en-US"/>
              <a:pPr/>
              <a:t>6/8/2017</a:t>
            </a:fld>
            <a:endParaRPr dirty="0"/>
          </a:p>
        </p:txBody>
      </p:sp>
      <p:sp>
        <p:nvSpPr>
          <p:cNvPr id="5" name="Footer Placeholder 4"/>
          <p:cNvSpPr>
            <a:spLocks noGrp="1"/>
          </p:cNvSpPr>
          <p:nvPr>
            <p:ph type="ftr" sz="quarter" idx="3"/>
          </p:nvPr>
        </p:nvSpPr>
        <p:spPr>
          <a:xfrm>
            <a:off x="1341120" y="6391656"/>
            <a:ext cx="7159752" cy="237744"/>
          </a:xfrm>
          <a:prstGeom prst="rect">
            <a:avLst/>
          </a:prstGeom>
        </p:spPr>
        <p:txBody>
          <a:bodyPr vert="horz" lIns="91440" tIns="45720" rIns="91440" bIns="45720" rtlCol="0" anchor="ctr"/>
          <a:lstStyle>
            <a:lvl1pPr algn="l">
              <a:defRPr sz="800" cap="all" baseline="0">
                <a:solidFill>
                  <a:schemeClr val="tx1"/>
                </a:solidFill>
              </a:defRPr>
            </a:lvl1pPr>
          </a:lstStyle>
          <a:p>
            <a:endParaRPr dirty="0"/>
          </a:p>
        </p:txBody>
      </p:sp>
      <p:sp>
        <p:nvSpPr>
          <p:cNvPr id="6" name="Slide Number Placeholder 5"/>
          <p:cNvSpPr>
            <a:spLocks noGrp="1"/>
          </p:cNvSpPr>
          <p:nvPr>
            <p:ph type="sldNum" sz="quarter" idx="4"/>
          </p:nvPr>
        </p:nvSpPr>
        <p:spPr>
          <a:xfrm>
            <a:off x="10210800" y="6391656"/>
            <a:ext cx="640080" cy="237744"/>
          </a:xfrm>
          <a:prstGeom prst="rect">
            <a:avLst/>
          </a:prstGeom>
        </p:spPr>
        <p:txBody>
          <a:bodyPr vert="horz" lIns="91440" tIns="45720" rIns="91440" bIns="45720" rtlCol="0" anchor="ctr"/>
          <a:lstStyle>
            <a:lvl1pPr algn="r">
              <a:defRPr sz="800">
                <a:solidFill>
                  <a:schemeClr val="tx1"/>
                </a:solidFill>
              </a:defRPr>
            </a:lvl1pPr>
          </a:lstStyle>
          <a:p>
            <a:fld id="{CA8D9AD5-F248-4919-864A-CFD76CC027D6}" type="slidenum">
              <a:rPr/>
              <a:pPr/>
              <a:t>‹#›</a:t>
            </a:fld>
            <a:endParaRPr dirty="0"/>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marL="0" indent="0" algn="l" defTabSz="914400" rtl="0" eaLnBrk="1" latinLnBrk="0" hangingPunct="1">
        <a:lnSpc>
          <a:spcPct val="90000"/>
        </a:lnSpc>
        <a:spcBef>
          <a:spcPct val="0"/>
        </a:spcBef>
        <a:buFont typeface="Arial" pitchFamily="34" charset="0"/>
        <a:buNone/>
        <a:defRPr sz="3400" kern="1200">
          <a:solidFill>
            <a:schemeClr val="tx1">
              <a:lumMod val="95000"/>
              <a:lumOff val="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000" kern="1200">
          <a:solidFill>
            <a:schemeClr val="tx1">
              <a:lumMod val="75000"/>
              <a:lumOff val="25000"/>
            </a:schemeClr>
          </a:solidFill>
          <a:latin typeface="+mn-lt"/>
          <a:ea typeface="+mn-ea"/>
          <a:cs typeface="+mn-cs"/>
        </a:defRPr>
      </a:lvl1pPr>
      <a:lvl2pPr marL="594360" indent="-228600" algn="l" defTabSz="914400" rtl="0" eaLnBrk="1" latinLnBrk="0" hangingPunct="1">
        <a:lnSpc>
          <a:spcPct val="90000"/>
        </a:lnSpc>
        <a:spcBef>
          <a:spcPts val="1000"/>
        </a:spcBef>
        <a:buClr>
          <a:schemeClr val="tx1"/>
        </a:buClr>
        <a:buSzPct val="80000"/>
        <a:buFont typeface="Arial" pitchFamily="34" charset="0"/>
        <a:buChar char="•"/>
        <a:defRPr sz="1800" kern="1200">
          <a:solidFill>
            <a:schemeClr val="tx1">
              <a:lumMod val="75000"/>
              <a:lumOff val="25000"/>
            </a:schemeClr>
          </a:solidFill>
          <a:latin typeface="+mn-lt"/>
          <a:ea typeface="+mn-ea"/>
          <a:cs typeface="+mn-cs"/>
        </a:defRPr>
      </a:lvl2pPr>
      <a:lvl3pPr marL="914400" indent="-228600" algn="l" defTabSz="914400" rtl="0" eaLnBrk="1" latinLnBrk="0" hangingPunct="1">
        <a:lnSpc>
          <a:spcPct val="90000"/>
        </a:lnSpc>
        <a:spcBef>
          <a:spcPts val="800"/>
        </a:spcBef>
        <a:buClr>
          <a:schemeClr val="tx1"/>
        </a:buClr>
        <a:buSzPct val="80000"/>
        <a:buFont typeface="Arial" pitchFamily="34" charset="0"/>
        <a:buChar char="•"/>
        <a:defRPr sz="1600" kern="1200">
          <a:solidFill>
            <a:schemeClr val="tx1">
              <a:lumMod val="75000"/>
              <a:lumOff val="25000"/>
            </a:schemeClr>
          </a:solidFill>
          <a:latin typeface="+mn-lt"/>
          <a:ea typeface="+mn-ea"/>
          <a:cs typeface="+mn-cs"/>
        </a:defRPr>
      </a:lvl3pPr>
      <a:lvl4pPr marL="1234440" indent="-228600" algn="l" defTabSz="914400" rtl="0" eaLnBrk="1" latinLnBrk="0" hangingPunct="1">
        <a:lnSpc>
          <a:spcPct val="90000"/>
        </a:lnSpc>
        <a:spcBef>
          <a:spcPts val="800"/>
        </a:spcBef>
        <a:buClr>
          <a:schemeClr val="tx1"/>
        </a:buClr>
        <a:buSzPct val="80000"/>
        <a:buFont typeface="Arial" pitchFamily="34" charset="0"/>
        <a:buChar char="•"/>
        <a:defRPr sz="1400" kern="1200">
          <a:solidFill>
            <a:schemeClr val="tx1">
              <a:lumMod val="75000"/>
              <a:lumOff val="25000"/>
            </a:schemeClr>
          </a:solidFill>
          <a:latin typeface="+mn-lt"/>
          <a:ea typeface="+mn-ea"/>
          <a:cs typeface="+mn-cs"/>
        </a:defRPr>
      </a:lvl4pPr>
      <a:lvl5pPr marL="1554480" indent="-228600" algn="l" defTabSz="914400" rtl="0" eaLnBrk="1" latinLnBrk="0" hangingPunct="1">
        <a:lnSpc>
          <a:spcPct val="90000"/>
        </a:lnSpc>
        <a:spcBef>
          <a:spcPts val="800"/>
        </a:spcBef>
        <a:buClr>
          <a:schemeClr val="tx1"/>
        </a:buClr>
        <a:buSzPct val="80000"/>
        <a:buFont typeface="Arial" pitchFamily="34" charset="0"/>
        <a:buChar char="•"/>
        <a:defRPr sz="1400" kern="1200">
          <a:solidFill>
            <a:schemeClr val="tx1">
              <a:lumMod val="75000"/>
              <a:lumOff val="25000"/>
            </a:schemeClr>
          </a:solidFill>
          <a:latin typeface="+mn-lt"/>
          <a:ea typeface="+mn-ea"/>
          <a:cs typeface="+mn-cs"/>
        </a:defRPr>
      </a:lvl5pPr>
      <a:lvl6pPr marL="1874520" indent="-228600" algn="l" defTabSz="914400" rtl="0" eaLnBrk="1" latinLnBrk="0" hangingPunct="1">
        <a:lnSpc>
          <a:spcPct val="90000"/>
        </a:lnSpc>
        <a:spcBef>
          <a:spcPts val="800"/>
        </a:spcBef>
        <a:buClr>
          <a:schemeClr val="tx1"/>
        </a:buClr>
        <a:buSzPct val="80000"/>
        <a:buFont typeface="Arial" pitchFamily="34" charset="0"/>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Clr>
          <a:schemeClr val="tx1"/>
        </a:buClr>
        <a:buSzPct val="80000"/>
        <a:buFont typeface="Arial" pitchFamily="34" charset="0"/>
        <a:buChar char="•"/>
        <a:defRPr sz="1400" kern="1200" baseline="0">
          <a:solidFill>
            <a:schemeClr val="tx1"/>
          </a:solidFill>
          <a:latin typeface="+mn-lt"/>
          <a:ea typeface="+mn-ea"/>
          <a:cs typeface="+mn-cs"/>
        </a:defRPr>
      </a:lvl7pPr>
      <a:lvl8pPr marL="2514600" indent="-228600" algn="l" defTabSz="914400" rtl="0" eaLnBrk="1" latinLnBrk="0" hangingPunct="1">
        <a:lnSpc>
          <a:spcPct val="90000"/>
        </a:lnSpc>
        <a:spcBef>
          <a:spcPts val="800"/>
        </a:spcBef>
        <a:buClr>
          <a:schemeClr val="tx1"/>
        </a:buClr>
        <a:buSzPct val="80000"/>
        <a:buFont typeface="Arial" pitchFamily="34" charset="0"/>
        <a:buChar char="•"/>
        <a:defRPr sz="1400" kern="1200" baseline="0">
          <a:solidFill>
            <a:schemeClr val="tx1"/>
          </a:solidFill>
          <a:latin typeface="+mn-lt"/>
          <a:ea typeface="+mn-ea"/>
          <a:cs typeface="+mn-cs"/>
        </a:defRPr>
      </a:lvl8pPr>
      <a:lvl9pPr marL="2834640" indent="-228600" algn="l" defTabSz="914400" rtl="0" eaLnBrk="1" latinLnBrk="0" hangingPunct="1">
        <a:lnSpc>
          <a:spcPct val="90000"/>
        </a:lnSpc>
        <a:spcBef>
          <a:spcPts val="800"/>
        </a:spcBef>
        <a:buClr>
          <a:schemeClr val="tx1"/>
        </a:buClr>
        <a:buSzPct val="80000"/>
        <a:buFont typeface="Arial" pitchFamily="34" charset="0"/>
        <a:buChar char="•"/>
        <a:defRPr sz="14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pos="3840">
          <p15:clr>
            <a:srgbClr val="F26B43"/>
          </p15:clr>
        </p15:guide>
        <p15:guide id="5"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Ditch the </a:t>
            </a:r>
            <a:r>
              <a:rPr lang="en-US" dirty="0" smtClean="0"/>
              <a:t>Survey</a:t>
            </a:r>
            <a:r>
              <a:rPr lang="en-US" dirty="0"/>
              <a:t>?   </a:t>
            </a:r>
          </a:p>
        </p:txBody>
      </p:sp>
      <p:sp>
        <p:nvSpPr>
          <p:cNvPr id="3" name="Subtitle 2"/>
          <p:cNvSpPr>
            <a:spLocks noGrp="1"/>
          </p:cNvSpPr>
          <p:nvPr>
            <p:ph type="subTitle" idx="1"/>
          </p:nvPr>
        </p:nvSpPr>
        <p:spPr/>
        <p:txBody>
          <a:bodyPr/>
          <a:lstStyle/>
          <a:p>
            <a:r>
              <a:rPr lang="en-US" dirty="0"/>
              <a:t>Lessons Learned From a Qualitative Research </a:t>
            </a:r>
            <a:r>
              <a:rPr lang="en-US" dirty="0" smtClean="0"/>
              <a:t>Study</a:t>
            </a:r>
            <a:endParaRPr lang="en-US" dirty="0">
              <a:solidFill>
                <a:schemeClr val="tx1">
                  <a:lumMod val="50000"/>
                </a:schemeClr>
              </a:solidFill>
            </a:endParaRP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2520" y="5025814"/>
            <a:ext cx="1334466" cy="470096"/>
          </a:xfrm>
          <a:prstGeom prst="rect">
            <a:avLst/>
          </a:prstGeom>
        </p:spPr>
      </p:pic>
      <p:sp>
        <p:nvSpPr>
          <p:cNvPr id="5" name="TextBox 4"/>
          <p:cNvSpPr txBox="1"/>
          <p:nvPr/>
        </p:nvSpPr>
        <p:spPr>
          <a:xfrm>
            <a:off x="6581106" y="4663440"/>
            <a:ext cx="5962918" cy="1200329"/>
          </a:xfrm>
          <a:prstGeom prst="rect">
            <a:avLst/>
          </a:prstGeom>
          <a:noFill/>
        </p:spPr>
        <p:txBody>
          <a:bodyPr wrap="square" rtlCol="0">
            <a:spAutoFit/>
          </a:bodyPr>
          <a:lstStyle/>
          <a:p>
            <a:r>
              <a:rPr lang="en-US" dirty="0" smtClean="0"/>
              <a:t>Andy Horbal</a:t>
            </a:r>
          </a:p>
          <a:p>
            <a:r>
              <a:rPr lang="en-US" dirty="0" smtClean="0"/>
              <a:t>Library Research &amp; Innovative Practice Forum</a:t>
            </a:r>
          </a:p>
          <a:p>
            <a:r>
              <a:rPr lang="en-US" dirty="0" smtClean="0"/>
              <a:t>University of Maryland</a:t>
            </a:r>
          </a:p>
          <a:p>
            <a:r>
              <a:rPr lang="en-US" dirty="0" smtClean="0"/>
              <a:t>June 8, 2017</a:t>
            </a:r>
            <a:endParaRPr lang="en-US" dirty="0"/>
          </a:p>
        </p:txBody>
      </p:sp>
    </p:spTree>
    <p:extLst>
      <p:ext uri="{BB962C8B-B14F-4D97-AF65-F5344CB8AC3E}">
        <p14:creationId xmlns:p14="http://schemas.microsoft.com/office/powerpoint/2010/main" val="2104874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5555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Background</a:t>
            </a:r>
            <a:endParaRPr lang="en-US" dirty="0"/>
          </a:p>
        </p:txBody>
      </p:sp>
      <p:sp>
        <p:nvSpPr>
          <p:cNvPr id="2" name="TextBox 1"/>
          <p:cNvSpPr txBox="1"/>
          <p:nvPr/>
        </p:nvSpPr>
        <p:spPr>
          <a:xfrm>
            <a:off x="1341120" y="1828798"/>
            <a:ext cx="9721832" cy="3585597"/>
          </a:xfrm>
          <a:prstGeom prst="rect">
            <a:avLst/>
          </a:prstGeom>
          <a:noFill/>
        </p:spPr>
        <p:txBody>
          <a:bodyPr wrap="square" rtlCol="0">
            <a:spAutoFit/>
          </a:bodyPr>
          <a:lstStyle/>
          <a:p>
            <a:pPr>
              <a:spcAft>
                <a:spcPts val="600"/>
              </a:spcAft>
            </a:pPr>
            <a:r>
              <a:rPr lang="en-US" sz="2400" dirty="0" smtClean="0"/>
              <a:t>“</a:t>
            </a:r>
            <a:r>
              <a:rPr lang="en-US" sz="2400" dirty="0"/>
              <a:t>In particular, over-reliance on the survey method is limiting the types of questions we are asking, and thus, the answers we can obtain. This article is a call to arms: it is time to ditch the survey as our primary research method and think outside the checkbox. It is time to fully embrace evidence-based library and information practice and promote training in diverse research techniques</a:t>
            </a:r>
            <a:r>
              <a:rPr lang="en-US" sz="2400" dirty="0" smtClean="0"/>
              <a:t>.”</a:t>
            </a:r>
          </a:p>
          <a:p>
            <a:r>
              <a:rPr lang="en-US" sz="2400" dirty="0"/>
              <a:t>	</a:t>
            </a:r>
            <a:r>
              <a:rPr lang="en-US" dirty="0" smtClean="0"/>
              <a:t>--</a:t>
            </a:r>
            <a:r>
              <a:rPr lang="en-US" dirty="0"/>
              <a:t>Halpern, R., Eaker, C., Jackson, J. &amp; Bouqin, D. (2015</a:t>
            </a:r>
            <a:r>
              <a:rPr lang="en-US" dirty="0" smtClean="0"/>
              <a:t>). #DitchTheSurvey: Expanding 	methodological </a:t>
            </a:r>
            <a:r>
              <a:rPr lang="en-US" dirty="0"/>
              <a:t>diversity in </a:t>
            </a:r>
            <a:r>
              <a:rPr lang="en-US" dirty="0" smtClean="0"/>
              <a:t>LIS </a:t>
            </a:r>
            <a:r>
              <a:rPr lang="en-US" dirty="0"/>
              <a:t>research. </a:t>
            </a:r>
            <a:r>
              <a:rPr lang="en-US" i="1" dirty="0"/>
              <a:t>In the Library </a:t>
            </a:r>
            <a:r>
              <a:rPr lang="en-US" i="1" dirty="0" smtClean="0"/>
              <a:t>with </a:t>
            </a:r>
            <a:r>
              <a:rPr lang="en-US" i="1" dirty="0"/>
              <a:t>the Lead Pipe</a:t>
            </a:r>
            <a:r>
              <a:rPr lang="en-US" dirty="0"/>
              <a:t>. </a:t>
            </a:r>
            <a:r>
              <a:rPr lang="en-US" dirty="0" smtClean="0"/>
              <a:t>Retrieved 	from</a:t>
            </a:r>
            <a:r>
              <a:rPr lang="en-US" dirty="0"/>
              <a:t> http://</a:t>
            </a:r>
            <a:r>
              <a:rPr lang="en-US" dirty="0" smtClean="0"/>
              <a:t>www.inthelibrarywiththeleadpipe.org/2015/ditchthesurvey-			expanding-methodological-diversity-in-lis-research.</a:t>
            </a:r>
            <a:endParaRPr lang="en-US" dirty="0"/>
          </a:p>
        </p:txBody>
      </p:sp>
    </p:spTree>
    <p:extLst>
      <p:ext uri="{BB962C8B-B14F-4D97-AF65-F5344CB8AC3E}">
        <p14:creationId xmlns:p14="http://schemas.microsoft.com/office/powerpoint/2010/main" val="4064813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Pros = Rich, Qualitative Data! Example #1:</a:t>
            </a:r>
            <a:endParaRPr lang="en-US" dirty="0"/>
          </a:p>
        </p:txBody>
      </p:sp>
      <p:sp>
        <p:nvSpPr>
          <p:cNvPr id="2" name="TextBox 1"/>
          <p:cNvSpPr txBox="1"/>
          <p:nvPr/>
        </p:nvSpPr>
        <p:spPr>
          <a:xfrm>
            <a:off x="1341120" y="1828798"/>
            <a:ext cx="9721832" cy="3108543"/>
          </a:xfrm>
          <a:prstGeom prst="rect">
            <a:avLst/>
          </a:prstGeom>
          <a:noFill/>
        </p:spPr>
        <p:txBody>
          <a:bodyPr wrap="square" rtlCol="0">
            <a:spAutoFit/>
          </a:bodyPr>
          <a:lstStyle/>
          <a:p>
            <a:pPr>
              <a:spcAft>
                <a:spcPts val="600"/>
              </a:spcAft>
            </a:pPr>
            <a:r>
              <a:rPr lang="en-US" sz="2400" dirty="0" smtClean="0"/>
              <a:t>“I </a:t>
            </a:r>
            <a:r>
              <a:rPr lang="en-US" sz="2400" dirty="0"/>
              <a:t>no longer show films in their entirety in my classes. I feel like it’s bad pedagogy for the classes that I’m teaching. </a:t>
            </a:r>
            <a:r>
              <a:rPr lang="en-US" sz="2400" dirty="0" smtClean="0"/>
              <a:t>Not </a:t>
            </a:r>
            <a:r>
              <a:rPr lang="en-US" sz="2400" dirty="0"/>
              <a:t>that I don’t think that it’s ever </a:t>
            </a:r>
            <a:r>
              <a:rPr lang="en-US" sz="2400" dirty="0" smtClean="0"/>
              <a:t>appropriate, </a:t>
            </a:r>
            <a:r>
              <a:rPr lang="en-US" sz="2400" dirty="0"/>
              <a:t>but </a:t>
            </a:r>
            <a:r>
              <a:rPr lang="en-US" sz="2400" dirty="0" smtClean="0"/>
              <a:t>when </a:t>
            </a:r>
            <a:r>
              <a:rPr lang="en-US" sz="2400" dirty="0"/>
              <a:t>I can give them the movie to watch outside of class and </a:t>
            </a:r>
            <a:r>
              <a:rPr lang="en-US" sz="2400" dirty="0" smtClean="0"/>
              <a:t>then </a:t>
            </a:r>
            <a:r>
              <a:rPr lang="en-US" sz="2400" dirty="0"/>
              <a:t>s</a:t>
            </a:r>
            <a:r>
              <a:rPr lang="en-US" sz="2400" dirty="0" smtClean="0"/>
              <a:t>pend </a:t>
            </a:r>
            <a:r>
              <a:rPr lang="en-US" sz="2400" dirty="0"/>
              <a:t>the entire class period </a:t>
            </a:r>
            <a:r>
              <a:rPr lang="en-US" sz="2400" dirty="0" smtClean="0"/>
              <a:t>discussing </a:t>
            </a:r>
            <a:r>
              <a:rPr lang="en-US" sz="2400" dirty="0"/>
              <a:t>it, it tends to let us cover more material instead of having to spend two class periods watching a movie and then talking about it</a:t>
            </a:r>
            <a:r>
              <a:rPr lang="en-US" sz="2400" dirty="0" smtClean="0"/>
              <a:t>.”</a:t>
            </a:r>
          </a:p>
          <a:p>
            <a:pPr>
              <a:spcAft>
                <a:spcPts val="600"/>
              </a:spcAft>
            </a:pPr>
            <a:r>
              <a:rPr lang="en-US" sz="2400" dirty="0"/>
              <a:t>	</a:t>
            </a:r>
            <a:r>
              <a:rPr lang="en-US" dirty="0" smtClean="0"/>
              <a:t>--Interview #10</a:t>
            </a:r>
          </a:p>
          <a:p>
            <a:pPr>
              <a:spcAft>
                <a:spcPts val="600"/>
              </a:spcAft>
            </a:pPr>
            <a:r>
              <a:rPr lang="en-US" dirty="0" smtClean="0"/>
              <a:t>	</a:t>
            </a:r>
            <a:endParaRPr lang="en-US" dirty="0"/>
          </a:p>
        </p:txBody>
      </p:sp>
    </p:spTree>
    <p:extLst>
      <p:ext uri="{BB962C8B-B14F-4D97-AF65-F5344CB8AC3E}">
        <p14:creationId xmlns:p14="http://schemas.microsoft.com/office/powerpoint/2010/main" val="3825306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Rich, Qualitative Data! Example #2:</a:t>
            </a:r>
            <a:endParaRPr lang="en-US" dirty="0"/>
          </a:p>
        </p:txBody>
      </p:sp>
      <p:sp>
        <p:nvSpPr>
          <p:cNvPr id="2" name="TextBox 1"/>
          <p:cNvSpPr txBox="1"/>
          <p:nvPr/>
        </p:nvSpPr>
        <p:spPr>
          <a:xfrm>
            <a:off x="1341120" y="1828798"/>
            <a:ext cx="9721832" cy="3108543"/>
          </a:xfrm>
          <a:prstGeom prst="rect">
            <a:avLst/>
          </a:prstGeom>
          <a:noFill/>
        </p:spPr>
        <p:txBody>
          <a:bodyPr wrap="square" rtlCol="0">
            <a:spAutoFit/>
          </a:bodyPr>
          <a:lstStyle/>
          <a:p>
            <a:pPr>
              <a:spcAft>
                <a:spcPts val="600"/>
              </a:spcAft>
            </a:pPr>
            <a:r>
              <a:rPr lang="en-US" sz="2400" dirty="0" smtClean="0"/>
              <a:t>“One </a:t>
            </a:r>
            <a:r>
              <a:rPr lang="en-US" sz="2400" dirty="0"/>
              <a:t>of the reasons why I prefer to use the library resources rather than going to YouTube or another online source is that I feel safe in the assumption that the </a:t>
            </a:r>
            <a:r>
              <a:rPr lang="en-US" sz="2400" dirty="0" smtClean="0"/>
              <a:t>library--that </a:t>
            </a:r>
            <a:r>
              <a:rPr lang="en-US" sz="2400" dirty="0"/>
              <a:t>this is legal, that it is meant for use for a class to watch, for multiple viewing, and that those kind of legal issues are sort of taken care of by the fact that I'm using it through the library rather than online</a:t>
            </a:r>
            <a:r>
              <a:rPr lang="en-US" sz="2400" dirty="0" smtClean="0"/>
              <a:t>.”</a:t>
            </a:r>
          </a:p>
          <a:p>
            <a:pPr>
              <a:spcAft>
                <a:spcPts val="600"/>
              </a:spcAft>
            </a:pPr>
            <a:r>
              <a:rPr lang="en-US" dirty="0"/>
              <a:t>	</a:t>
            </a:r>
            <a:r>
              <a:rPr lang="en-US" dirty="0" smtClean="0"/>
              <a:t>--Interview #13</a:t>
            </a:r>
          </a:p>
          <a:p>
            <a:pPr>
              <a:spcAft>
                <a:spcPts val="600"/>
              </a:spcAft>
            </a:pPr>
            <a:r>
              <a:rPr lang="en-US" dirty="0" smtClean="0"/>
              <a:t>	</a:t>
            </a:r>
            <a:endParaRPr lang="en-US" dirty="0"/>
          </a:p>
        </p:txBody>
      </p:sp>
    </p:spTree>
    <p:extLst>
      <p:ext uri="{BB962C8B-B14F-4D97-AF65-F5344CB8AC3E}">
        <p14:creationId xmlns:p14="http://schemas.microsoft.com/office/powerpoint/2010/main" val="310864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Rich, Qualitative Data! Example #3:</a:t>
            </a:r>
            <a:endParaRPr lang="en-US" dirty="0"/>
          </a:p>
        </p:txBody>
      </p:sp>
      <p:sp>
        <p:nvSpPr>
          <p:cNvPr id="2" name="TextBox 1"/>
          <p:cNvSpPr txBox="1"/>
          <p:nvPr/>
        </p:nvSpPr>
        <p:spPr>
          <a:xfrm>
            <a:off x="1341120" y="1828798"/>
            <a:ext cx="9721832" cy="4124206"/>
          </a:xfrm>
          <a:prstGeom prst="rect">
            <a:avLst/>
          </a:prstGeom>
          <a:noFill/>
        </p:spPr>
        <p:txBody>
          <a:bodyPr wrap="square" rtlCol="0">
            <a:spAutoFit/>
          </a:bodyPr>
          <a:lstStyle/>
          <a:p>
            <a:pPr>
              <a:spcAft>
                <a:spcPts val="600"/>
              </a:spcAft>
            </a:pPr>
            <a:r>
              <a:rPr lang="en-US" sz="2400" dirty="0" smtClean="0"/>
              <a:t>“</a:t>
            </a:r>
            <a:r>
              <a:rPr lang="en-US" sz="2400" dirty="0"/>
              <a:t>I would use it, and this is something that I just was thinking about as I was talking to you. The reason why, and this is a really big reason, is to have a clean site medium. Let’s say I’m watching something on </a:t>
            </a:r>
            <a:r>
              <a:rPr lang="en-US" sz="2400" i="1" dirty="0"/>
              <a:t>The Diary of Anne Frank</a:t>
            </a:r>
            <a:r>
              <a:rPr lang="en-US" sz="2400" dirty="0"/>
              <a:t>, and it’s a school board </a:t>
            </a:r>
            <a:r>
              <a:rPr lang="en-US" sz="2400" dirty="0" smtClean="0"/>
              <a:t>hearing. On </a:t>
            </a:r>
            <a:r>
              <a:rPr lang="en-US" sz="2400" dirty="0"/>
              <a:t>the right-hand side, especially depending upon what that student has been accessing, they’re going to have things like Holocaust </a:t>
            </a:r>
            <a:r>
              <a:rPr lang="en-US" sz="2400" dirty="0" smtClean="0"/>
              <a:t>denial </a:t>
            </a:r>
            <a:r>
              <a:rPr lang="en-US" sz="2400" dirty="0"/>
              <a:t>videos, </a:t>
            </a:r>
            <a:r>
              <a:rPr lang="en-US" sz="2400" dirty="0" smtClean="0"/>
              <a:t>‘Why </a:t>
            </a:r>
            <a:r>
              <a:rPr lang="en-US" sz="2400" dirty="0"/>
              <a:t>Anne Frank W</a:t>
            </a:r>
            <a:r>
              <a:rPr lang="en-US" sz="2400" dirty="0" smtClean="0"/>
              <a:t>as </a:t>
            </a:r>
            <a:r>
              <a:rPr lang="en-US" sz="2400" dirty="0"/>
              <a:t>a Liar</a:t>
            </a:r>
            <a:r>
              <a:rPr lang="en-US" sz="2400" dirty="0" smtClean="0"/>
              <a:t>,’ </a:t>
            </a:r>
            <a:r>
              <a:rPr lang="en-US" sz="2400" dirty="0"/>
              <a:t>and </a:t>
            </a:r>
            <a:r>
              <a:rPr lang="en-US" sz="2400" dirty="0" smtClean="0"/>
              <a:t>other </a:t>
            </a:r>
            <a:r>
              <a:rPr lang="en-US" sz="2400" dirty="0"/>
              <a:t>distracting </a:t>
            </a:r>
            <a:r>
              <a:rPr lang="en-US" sz="2400" dirty="0" smtClean="0"/>
              <a:t>things. It </a:t>
            </a:r>
            <a:r>
              <a:rPr lang="en-US" sz="2400" dirty="0"/>
              <a:t>might be ads in the middle of this really serious talk about Anne Frank. Down below, you’re going to have the usual lunatic fringe making comments</a:t>
            </a:r>
            <a:r>
              <a:rPr lang="en-US" sz="2400" dirty="0" smtClean="0"/>
              <a:t>.”</a:t>
            </a:r>
          </a:p>
          <a:p>
            <a:pPr>
              <a:spcAft>
                <a:spcPts val="600"/>
              </a:spcAft>
            </a:pPr>
            <a:r>
              <a:rPr lang="en-US" dirty="0"/>
              <a:t>	</a:t>
            </a:r>
            <a:r>
              <a:rPr lang="en-US" dirty="0" smtClean="0"/>
              <a:t>--Interview #3</a:t>
            </a:r>
          </a:p>
          <a:p>
            <a:pPr>
              <a:spcAft>
                <a:spcPts val="600"/>
              </a:spcAft>
            </a:pPr>
            <a:r>
              <a:rPr lang="en-US" dirty="0" smtClean="0"/>
              <a:t>	</a:t>
            </a:r>
            <a:endParaRPr lang="en-US" dirty="0"/>
          </a:p>
        </p:txBody>
      </p:sp>
    </p:spTree>
    <p:extLst>
      <p:ext uri="{BB962C8B-B14F-4D97-AF65-F5344CB8AC3E}">
        <p14:creationId xmlns:p14="http://schemas.microsoft.com/office/powerpoint/2010/main" val="1506623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Cons = So. Much. Data.</a:t>
            </a:r>
            <a:endParaRPr lang="en-US" dirty="0"/>
          </a:p>
        </p:txBody>
      </p:sp>
      <p:sp>
        <p:nvSpPr>
          <p:cNvPr id="14" name="Content Placeholder 13"/>
          <p:cNvSpPr>
            <a:spLocks noGrp="1"/>
          </p:cNvSpPr>
          <p:nvPr>
            <p:ph idx="1"/>
          </p:nvPr>
        </p:nvSpPr>
        <p:spPr>
          <a:xfrm>
            <a:off x="1341120" y="1876552"/>
            <a:ext cx="9509760" cy="4343400"/>
          </a:xfrm>
        </p:spPr>
        <p:txBody>
          <a:bodyPr>
            <a:normAutofit/>
          </a:bodyPr>
          <a:lstStyle/>
          <a:p>
            <a:r>
              <a:rPr lang="en-US" sz="2400" dirty="0" smtClean="0"/>
              <a:t>Took approximately three months to schedule + conduct interviews.</a:t>
            </a:r>
          </a:p>
          <a:p>
            <a:r>
              <a:rPr lang="en-US" sz="2400" dirty="0" smtClean="0"/>
              <a:t>19 interviews = 14 ½ audio hours = 386 pages of text containing 157,122 words.</a:t>
            </a:r>
          </a:p>
          <a:p>
            <a:r>
              <a:rPr lang="en-US" sz="2400" dirty="0" smtClean="0"/>
              <a:t>Transcription took approximately three months to complete.</a:t>
            </a:r>
          </a:p>
          <a:p>
            <a:r>
              <a:rPr lang="en-US" sz="2400" dirty="0"/>
              <a:t>Iterative coding resulted in 57 total </a:t>
            </a:r>
            <a:r>
              <a:rPr lang="en-US" sz="2400" dirty="0" smtClean="0"/>
              <a:t>codes: 28 </a:t>
            </a:r>
            <a:r>
              <a:rPr lang="en-US" sz="2400" dirty="0"/>
              <a:t>“structural” </a:t>
            </a:r>
            <a:r>
              <a:rPr lang="en-US" sz="2400" dirty="0" smtClean="0"/>
              <a:t>codes + </a:t>
            </a:r>
            <a:r>
              <a:rPr lang="en-US" sz="2400" dirty="0"/>
              <a:t>31 “content” </a:t>
            </a:r>
            <a:r>
              <a:rPr lang="en-US" sz="2400" dirty="0" smtClean="0"/>
              <a:t>codes.</a:t>
            </a:r>
          </a:p>
          <a:p>
            <a:r>
              <a:rPr lang="en-US" sz="2400" dirty="0" smtClean="0"/>
              <a:t>Coding took </a:t>
            </a:r>
            <a:r>
              <a:rPr lang="en-US" sz="2400" i="1" dirty="0" smtClean="0"/>
              <a:t>at least </a:t>
            </a:r>
            <a:r>
              <a:rPr lang="en-US" sz="2400" dirty="0" smtClean="0"/>
              <a:t>57 hours, which = at least seven full days of work.</a:t>
            </a:r>
            <a:endParaRPr lang="en-US" sz="2400" dirty="0"/>
          </a:p>
        </p:txBody>
      </p:sp>
    </p:spTree>
    <p:extLst>
      <p:ext uri="{BB962C8B-B14F-4D97-AF65-F5344CB8AC3E}">
        <p14:creationId xmlns:p14="http://schemas.microsoft.com/office/powerpoint/2010/main" val="2771859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730654" y="1673225"/>
            <a:ext cx="6730692" cy="4343400"/>
          </a:xfr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20918" y="3844925"/>
            <a:ext cx="1423653" cy="1287961"/>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18624" y="2889022"/>
            <a:ext cx="1911806" cy="955903"/>
          </a:xfrm>
          <a:prstGeom prst="rect">
            <a:avLst/>
          </a:prstGeom>
        </p:spPr>
      </p:pic>
    </p:spTree>
    <p:extLst>
      <p:ext uri="{BB962C8B-B14F-4D97-AF65-F5344CB8AC3E}">
        <p14:creationId xmlns:p14="http://schemas.microsoft.com/office/powerpoint/2010/main" val="756610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47154" y="1663409"/>
            <a:ext cx="8497692" cy="3947886"/>
          </a:xfrm>
        </p:spPr>
      </p:pic>
      <p:sp>
        <p:nvSpPr>
          <p:cNvPr id="2" name="Title 1"/>
          <p:cNvSpPr>
            <a:spLocks noGrp="1"/>
          </p:cNvSpPr>
          <p:nvPr>
            <p:ph type="title"/>
          </p:nvPr>
        </p:nvSpPr>
        <p:spPr/>
        <p:txBody>
          <a:bodyPr/>
          <a:lstStyle/>
          <a:p>
            <a:r>
              <a:rPr lang="en-US" dirty="0" smtClean="0"/>
              <a:t>Lessons Learned</a:t>
            </a:r>
            <a:endParaRPr lang="en-US" dirty="0"/>
          </a:p>
        </p:txBody>
      </p:sp>
      <p:sp>
        <p:nvSpPr>
          <p:cNvPr id="8" name="TextBox 7"/>
          <p:cNvSpPr txBox="1"/>
          <p:nvPr/>
        </p:nvSpPr>
        <p:spPr>
          <a:xfrm>
            <a:off x="1847154" y="5611295"/>
            <a:ext cx="8497692" cy="461665"/>
          </a:xfrm>
          <a:prstGeom prst="rect">
            <a:avLst/>
          </a:prstGeom>
          <a:noFill/>
        </p:spPr>
        <p:txBody>
          <a:bodyPr wrap="square" rtlCol="0">
            <a:spAutoFit/>
          </a:bodyPr>
          <a:lstStyle/>
          <a:p>
            <a:r>
              <a:rPr lang="en-US" sz="1200" dirty="0" smtClean="0"/>
              <a:t>Illustration from </a:t>
            </a:r>
            <a:r>
              <a:rPr lang="en-US" sz="1200" i="1" dirty="0" smtClean="0"/>
              <a:t>Go, Dog. Go! </a:t>
            </a:r>
            <a:r>
              <a:rPr lang="en-US" sz="1200" dirty="0" smtClean="0"/>
              <a:t>by P.D. Eastman. Retrieved </a:t>
            </a:r>
            <a:r>
              <a:rPr lang="en-US" sz="1200" dirty="0"/>
              <a:t>from http://</a:t>
            </a:r>
            <a:r>
              <a:rPr lang="en-US" sz="1200" dirty="0" smtClean="0"/>
              <a:t>www.cartoonbrew.com/books/p-d-eastman-book-website-26719.html.</a:t>
            </a:r>
            <a:endParaRPr lang="en-US" sz="1200" dirty="0"/>
          </a:p>
        </p:txBody>
      </p:sp>
    </p:spTree>
    <p:extLst>
      <p:ext uri="{BB962C8B-B14F-4D97-AF65-F5344CB8AC3E}">
        <p14:creationId xmlns:p14="http://schemas.microsoft.com/office/powerpoint/2010/main" val="548852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8" name="TextBox 7"/>
          <p:cNvSpPr txBox="1"/>
          <p:nvPr/>
        </p:nvSpPr>
        <p:spPr>
          <a:xfrm>
            <a:off x="4440577" y="5569729"/>
            <a:ext cx="7087529" cy="646331"/>
          </a:xfrm>
          <a:prstGeom prst="rect">
            <a:avLst/>
          </a:prstGeom>
          <a:noFill/>
        </p:spPr>
        <p:txBody>
          <a:bodyPr wrap="square" rtlCol="0">
            <a:spAutoFit/>
          </a:bodyPr>
          <a:lstStyle/>
          <a:p>
            <a:r>
              <a:rPr lang="en-US" sz="1200" dirty="0" smtClean="0"/>
              <a:t>Photo of Allen Iverson by Keith Allison retrieved </a:t>
            </a:r>
            <a:r>
              <a:rPr lang="en-US" sz="1200" dirty="0"/>
              <a:t>from https://</a:t>
            </a:r>
            <a:r>
              <a:rPr lang="en-US" sz="1200" dirty="0" smtClean="0"/>
              <a:t>commons.wikimedia.org/wiki/File:Allen_Iverson_headshot.jpg and used according to </a:t>
            </a:r>
            <a:r>
              <a:rPr lang="en-US" sz="1200" dirty="0"/>
              <a:t>the terms of a  Creative Commons Attribution-Share Alike 2.0 </a:t>
            </a:r>
            <a:r>
              <a:rPr lang="en-US" sz="1200" dirty="0" smtClean="0"/>
              <a:t>Generic license.</a:t>
            </a:r>
            <a:endParaRPr lang="en-US" sz="1200"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42177" y="1710354"/>
            <a:ext cx="3107646" cy="3853996"/>
          </a:xfrm>
        </p:spPr>
      </p:pic>
    </p:spTree>
    <p:extLst>
      <p:ext uri="{BB962C8B-B14F-4D97-AF65-F5344CB8AC3E}">
        <p14:creationId xmlns:p14="http://schemas.microsoft.com/office/powerpoint/2010/main" val="2115825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Sheer Blue 16x9">
  <a:themeElements>
    <a:clrScheme name="AcademicScience">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Constantia">
      <a:majorFont>
        <a:latin typeface="Constantia" panose="020306020503060303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panose="020306020503060303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Sheer Blue">
      <a:dk1>
        <a:srgbClr val="000000"/>
      </a:dk1>
      <a:lt1>
        <a:sysClr val="window" lastClr="FFFFFF"/>
      </a:lt1>
      <a:dk2>
        <a:srgbClr val="323232"/>
      </a:dk2>
      <a:lt2>
        <a:srgbClr val="E5E8E8"/>
      </a:lt2>
      <a:accent1>
        <a:srgbClr val="14B4CA"/>
      </a:accent1>
      <a:accent2>
        <a:srgbClr val="F98A37"/>
      </a:accent2>
      <a:accent3>
        <a:srgbClr val="83C546"/>
      </a:accent3>
      <a:accent4>
        <a:srgbClr val="FFD937"/>
      </a:accent4>
      <a:accent5>
        <a:srgbClr val="6D79D1"/>
      </a:accent5>
      <a:accent6>
        <a:srgbClr val="E4607C"/>
      </a:accent6>
      <a:hlink>
        <a:srgbClr val="88CACA"/>
      </a:hlink>
      <a:folHlink>
        <a:srgbClr val="91A7CA"/>
      </a:folHlink>
    </a:clrScheme>
    <a:fontScheme name="Constantia">
      <a:majorFont>
        <a:latin typeface="Constantia" panose="020306020503060303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panose="020306020503060303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Sheer Blue">
      <a:dk1>
        <a:srgbClr val="000000"/>
      </a:dk1>
      <a:lt1>
        <a:sysClr val="window" lastClr="FFFFFF"/>
      </a:lt1>
      <a:dk2>
        <a:srgbClr val="323232"/>
      </a:dk2>
      <a:lt2>
        <a:srgbClr val="E5E8E8"/>
      </a:lt2>
      <a:accent1>
        <a:srgbClr val="14B4CA"/>
      </a:accent1>
      <a:accent2>
        <a:srgbClr val="F98A37"/>
      </a:accent2>
      <a:accent3>
        <a:srgbClr val="83C546"/>
      </a:accent3>
      <a:accent4>
        <a:srgbClr val="FFD937"/>
      </a:accent4>
      <a:accent5>
        <a:srgbClr val="6D79D1"/>
      </a:accent5>
      <a:accent6>
        <a:srgbClr val="E4607C"/>
      </a:accent6>
      <a:hlink>
        <a:srgbClr val="88CACA"/>
      </a:hlink>
      <a:folHlink>
        <a:srgbClr val="91A7CA"/>
      </a:folHlink>
    </a:clrScheme>
    <a:fontScheme name="Constantia">
      <a:majorFont>
        <a:latin typeface="Constantia" panose="020306020503060303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panose="020306020503060303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BAE80E2-BC63-4DD4-B0C8-1971B89A2F9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Sheer blue border design presentation (widescreen)</Template>
  <TotalTime>0</TotalTime>
  <Words>1113</Words>
  <Application>Microsoft Office PowerPoint</Application>
  <PresentationFormat>Widescreen</PresentationFormat>
  <Paragraphs>64</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Constantia</vt:lpstr>
      <vt:lpstr>Sheer Blue 16x9</vt:lpstr>
      <vt:lpstr>Ditch the Survey?   </vt:lpstr>
      <vt:lpstr>Background</vt:lpstr>
      <vt:lpstr>Pros = Rich, Qualitative Data! Example #1:</vt:lpstr>
      <vt:lpstr>Rich, Qualitative Data! Example #2:</vt:lpstr>
      <vt:lpstr>Rich, Qualitative Data! Example #3:</vt:lpstr>
      <vt:lpstr>Cons = So. Much. Data.</vt:lpstr>
      <vt:lpstr>Lessons Learned</vt:lpstr>
      <vt:lpstr>Lessons Learned</vt:lpstr>
      <vt:lpstr>Lessons Learned</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2017-06-04T11:38:27Z</dcterms:created>
  <dcterms:modified xsi:type="dcterms:W3CDTF">2017-06-08T13:10:54Z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TC032134699991</vt:lpwstr>
  </property>
</Properties>
</file>