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handoutMasterIdLst>
    <p:handoutMasterId r:id="rId14"/>
  </p:handoutMasterIdLst>
  <p:sldIdLst>
    <p:sldId id="256" r:id="rId2"/>
    <p:sldId id="258" r:id="rId3"/>
    <p:sldId id="260" r:id="rId4"/>
    <p:sldId id="272" r:id="rId5"/>
    <p:sldId id="270" r:id="rId6"/>
    <p:sldId id="261" r:id="rId7"/>
    <p:sldId id="262" r:id="rId8"/>
    <p:sldId id="263" r:id="rId9"/>
    <p:sldId id="265" r:id="rId10"/>
    <p:sldId id="271"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78374" autoAdjust="0"/>
  </p:normalViewPr>
  <p:slideViewPr>
    <p:cSldViewPr snapToGrid="0" snapToObjects="1">
      <p:cViewPr varScale="1">
        <p:scale>
          <a:sx n="113" d="100"/>
          <a:sy n="113" d="100"/>
        </p:scale>
        <p:origin x="-96" y="-504"/>
      </p:cViewPr>
      <p:guideLst>
        <p:guide orient="horz" pos="2160"/>
        <p:guide pos="2880"/>
      </p:guideLst>
    </p:cSldViewPr>
  </p:slideViewPr>
  <p:outlineViewPr>
    <p:cViewPr>
      <p:scale>
        <a:sx n="33" d="100"/>
        <a:sy n="33" d="100"/>
      </p:scale>
      <p:origin x="0" y="948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17F196-BAC3-9149-B397-8E8DBD597CE9}" type="datetimeFigureOut">
              <a:rPr lang="en-US" smtClean="0"/>
              <a:t>6/6/16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6FA1D5-440B-2A47-AD63-8BD48E2A51A6}" type="slidenum">
              <a:rPr lang="en-US" smtClean="0"/>
              <a:t>‹#›</a:t>
            </a:fld>
            <a:endParaRPr lang="en-US"/>
          </a:p>
        </p:txBody>
      </p:sp>
    </p:spTree>
    <p:extLst>
      <p:ext uri="{BB962C8B-B14F-4D97-AF65-F5344CB8AC3E}">
        <p14:creationId xmlns:p14="http://schemas.microsoft.com/office/powerpoint/2010/main" val="29562435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45D5EF-43A9-4E49-A5E0-D7EB73FEF3A6}" type="datetimeFigureOut">
              <a:rPr lang="en-US" smtClean="0"/>
              <a:t>6/6/16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8EE21A-AE24-244A-B7D1-FDAD400FB665}" type="slidenum">
              <a:rPr lang="en-US" smtClean="0"/>
              <a:t>‹#›</a:t>
            </a:fld>
            <a:endParaRPr lang="en-US"/>
          </a:p>
        </p:txBody>
      </p:sp>
    </p:spTree>
    <p:extLst>
      <p:ext uri="{BB962C8B-B14F-4D97-AF65-F5344CB8AC3E}">
        <p14:creationId xmlns:p14="http://schemas.microsoft.com/office/powerpoint/2010/main" val="124233487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the past 16 years, digitization</a:t>
            </a:r>
            <a:r>
              <a:rPr lang="en-US" baseline="0" dirty="0" smtClean="0"/>
              <a:t> in the UMD Libraries has morphed from ad hoc request-based digitization, to boutique projects and requests, to requests and small projects digitized in-house, to the current mix of in-house requests and small projects, and  large-scale vendor-based digitization projects. Other than requests, projects were previously selected solely at the collection managers’ discretion.</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2</a:t>
            </a:fld>
            <a:endParaRPr lang="en-US"/>
          </a:p>
        </p:txBody>
      </p:sp>
    </p:spTree>
    <p:extLst>
      <p:ext uri="{BB962C8B-B14F-4D97-AF65-F5344CB8AC3E}">
        <p14:creationId xmlns:p14="http://schemas.microsoft.com/office/powerpoint/2010/main" val="664041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statistics</a:t>
            </a:r>
            <a:r>
              <a:rPr lang="en-US" dirty="0" smtClean="0"/>
              <a:t> allow</a:t>
            </a:r>
            <a:r>
              <a:rPr lang="en-US" baseline="0" dirty="0" smtClean="0"/>
              <a:t> us to infer that we need to make our collections more accessible to off-campus users from the general community and to other colleges and universities; access restrictions due to copyright or relationships are impeding research in some collections. We should also work to make the next version of our repository more mobile-friendly for our growing mobile user contingent; </a:t>
            </a:r>
            <a:r>
              <a:rPr lang="en-US" baseline="0" dirty="0" err="1" smtClean="0"/>
              <a:t>Zoomify</a:t>
            </a:r>
            <a:r>
              <a:rPr lang="en-US" baseline="0" dirty="0" smtClean="0"/>
              <a:t>, the application used to display and allow zooming on images is flash-based and not mobile friendly for all devices.</a:t>
            </a:r>
          </a:p>
          <a:p>
            <a:endParaRPr lang="en-US" baseline="0" dirty="0" smtClean="0"/>
          </a:p>
          <a:p>
            <a:r>
              <a:rPr lang="en-US" dirty="0" smtClean="0"/>
              <a:t>In looking at the five most popular digital collections spanning diverse</a:t>
            </a:r>
            <a:r>
              <a:rPr lang="en-US" baseline="0" dirty="0" smtClean="0"/>
              <a:t> collection areas</a:t>
            </a:r>
            <a:r>
              <a:rPr lang="en-US" dirty="0" smtClean="0"/>
              <a:t>—Baroness</a:t>
            </a:r>
            <a:r>
              <a:rPr lang="en-US" baseline="0" dirty="0" smtClean="0"/>
              <a:t> Elsa von </a:t>
            </a:r>
            <a:r>
              <a:rPr lang="en-US" baseline="0" dirty="0" err="1" smtClean="0"/>
              <a:t>Fretag-Loringhoven</a:t>
            </a:r>
            <a:r>
              <a:rPr lang="en-US" baseline="0" dirty="0" smtClean="0"/>
              <a:t>, Films at UM, University </a:t>
            </a:r>
            <a:r>
              <a:rPr lang="en-US" baseline="0" dirty="0" err="1" smtClean="0"/>
              <a:t>AlbUM</a:t>
            </a:r>
            <a:r>
              <a:rPr lang="en-US" baseline="0" dirty="0" smtClean="0"/>
              <a:t>, the </a:t>
            </a:r>
            <a:r>
              <a:rPr lang="en-US" baseline="0" dirty="0" err="1" smtClean="0"/>
              <a:t>Prange</a:t>
            </a:r>
            <a:r>
              <a:rPr lang="en-US" baseline="0" dirty="0" smtClean="0"/>
              <a:t> book collection, and the Jim Henson Collection—we should explore the following questions with collection managers in determining future project planning priorities: How can we explore outreach for these collections and expand these digital collections? Do we have other related materials we can digitize and promote in similar ways to the same user communities? Would setting up some of the same type of visibility these collections have, such as landing pages or exhibits, increase usage of non-related collections? The answers to these questions could be used for planning future digitization projects or future promotion and outreach, or website and exhibit development in collection areas.</a:t>
            </a:r>
          </a:p>
          <a:p>
            <a:endParaRPr lang="en-US" baseline="0" dirty="0" smtClean="0"/>
          </a:p>
          <a:p>
            <a:r>
              <a:rPr lang="en-US" baseline="0" dirty="0" smtClean="0"/>
              <a:t>Usage statistics can also be used to set fundraising goals for collection areas, or be used as the catalyst for collaborative digitization grants between myself as Manager, DCMR and the collection managers. </a:t>
            </a:r>
          </a:p>
          <a:p>
            <a:endParaRPr lang="en-US" baseline="0" dirty="0" smtClean="0"/>
          </a:p>
          <a:p>
            <a:r>
              <a:rPr lang="en-US" baseline="0" dirty="0" smtClean="0"/>
              <a:t>I would like have further discussions about collection usage with collection managers before the fall FY18 DIC digitization project proposal process and eventually integrate usage statistics of the collection or related collections into the DIC prioritization rubric.</a:t>
            </a:r>
          </a:p>
          <a:p>
            <a:endParaRPr lang="en-US" baseline="0" dirty="0" smtClean="0"/>
          </a:p>
          <a:p>
            <a:r>
              <a:rPr lang="en-US" baseline="0" dirty="0" smtClean="0"/>
              <a:t>For more information on the statistics gathered during the UMD Digital Collections Google Analytics report, please talk to David </a:t>
            </a:r>
            <a:r>
              <a:rPr lang="en-US" baseline="0" dirty="0" err="1" smtClean="0"/>
              <a:t>Durden</a:t>
            </a:r>
            <a:r>
              <a:rPr lang="en-US" baseline="0" dirty="0" smtClean="0"/>
              <a:t>, who will be presenting his findings on a poster at this afternoon’s session.</a:t>
            </a:r>
          </a:p>
          <a:p>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11</a:t>
            </a:fld>
            <a:endParaRPr lang="en-US"/>
          </a:p>
        </p:txBody>
      </p:sp>
    </p:spTree>
    <p:extLst>
      <p:ext uri="{BB962C8B-B14F-4D97-AF65-F5344CB8AC3E}">
        <p14:creationId xmlns:p14="http://schemas.microsoft.com/office/powerpoint/2010/main" val="535139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current</a:t>
            </a:r>
            <a:r>
              <a:rPr lang="en-US" baseline="0" dirty="0" smtClean="0"/>
              <a:t> selection process is based on patron and staff small to large requests, and the preservation and access needs of the collection. When formats are a barrier to access, such as oversize objects that are hard to handle or audiovisual formats for which we cannot maintain playback equipment or it would be a danger to play the media without causing damage, the solution is digitization for access. Preservation and Conservation have performed preservation assessments for some collections in Special Collections and University Archives. We also know that audiovisual materials are at a high risk for degradation and equipment obsolescence. </a:t>
            </a:r>
            <a:r>
              <a:rPr lang="en-US" baseline="0" dirty="0" smtClean="0"/>
              <a:t>This information is used digitization prioritization within departments.</a:t>
            </a:r>
            <a:r>
              <a:rPr lang="en-US" baseline="0" dirty="0" smtClean="0"/>
              <a:t> We also consider institutional priorities for digitization, such as when nearly 600 theses and dissertations from 1920-1953 were digitized in FY15 to support a weeding and consolidation project in the Libraries; these were recently ingested into DRUM.</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3</a:t>
            </a:fld>
            <a:endParaRPr lang="en-US"/>
          </a:p>
        </p:txBody>
      </p:sp>
    </p:spTree>
    <p:extLst>
      <p:ext uri="{BB962C8B-B14F-4D97-AF65-F5344CB8AC3E}">
        <p14:creationId xmlns:p14="http://schemas.microsoft.com/office/powerpoint/2010/main" val="887461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a:t>
            </a:r>
            <a:r>
              <a:rPr lang="en-US" baseline="0" dirty="0" smtClean="0"/>
              <a:t> part of the current selection workflow, showing how collection managers and users or collection managers and Preservation and Conservation staff set the priorities for digitization, and some of the criteria used for project selection, such as requests, format, education, exhibits, a mandate or administrative priority, and the collection managers’ discretion.</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4</a:t>
            </a:fld>
            <a:endParaRPr lang="en-US"/>
          </a:p>
        </p:txBody>
      </p:sp>
    </p:spTree>
    <p:extLst>
      <p:ext uri="{BB962C8B-B14F-4D97-AF65-F5344CB8AC3E}">
        <p14:creationId xmlns:p14="http://schemas.microsoft.com/office/powerpoint/2010/main" val="1203495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the Digitization Initiatives Committee was established</a:t>
            </a:r>
            <a:r>
              <a:rPr lang="en-US" baseline="0" dirty="0" smtClean="0"/>
              <a:t> in 2014, its goal was to establish digitization priorities across the Libraries to support preservation and access needs, and to seek out and allocate funding for these projects in lieu of a dedicated budget line. Through the established project proposal process and the evaluation criteria, it evaluates projects based on the committee’s cross divisional expertise and interests, and priorities throughout the Libraries.</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5</a:t>
            </a:fld>
            <a:endParaRPr lang="en-US"/>
          </a:p>
        </p:txBody>
      </p:sp>
    </p:spTree>
    <p:extLst>
      <p:ext uri="{BB962C8B-B14F-4D97-AF65-F5344CB8AC3E}">
        <p14:creationId xmlns:p14="http://schemas.microsoft.com/office/powerpoint/2010/main" val="70070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Digitization</a:t>
            </a:r>
            <a:r>
              <a:rPr lang="en-US" baseline="0" dirty="0" smtClean="0"/>
              <a:t> projects are funded through a combination of operations budget, gifts, spendable endowments, foundation accounts, fundraising, and donations. Recently, we are also pursuing grants to support additional digitization projects.</a:t>
            </a:r>
          </a:p>
          <a:p>
            <a:endParaRPr lang="en-US" baseline="0" dirty="0" smtClean="0"/>
          </a:p>
          <a:p>
            <a:r>
              <a:rPr lang="en-US" baseline="0" dirty="0" smtClean="0"/>
              <a:t>By looking at all the possible digitization projects across the Libraries we are able to prioritize limited internal funding and staff time to work on the projects, and time to pursue grants or other fundraising opportunities.</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6</a:t>
            </a:fld>
            <a:endParaRPr lang="en-US"/>
          </a:p>
        </p:txBody>
      </p:sp>
    </p:spTree>
    <p:extLst>
      <p:ext uri="{BB962C8B-B14F-4D97-AF65-F5344CB8AC3E}">
        <p14:creationId xmlns:p14="http://schemas.microsoft.com/office/powerpoint/2010/main" val="3381286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DIC Criteria was established for analyzing</a:t>
            </a:r>
            <a:r>
              <a:rPr lang="en-US" baseline="0" dirty="0" smtClean="0"/>
              <a:t> the FY16 projects in 2015. It was used again in 2016 to analyze the FY17 projects. The committee uses these criteria to rank project proposals in the importance to the university, Libraries, and department, balancing the preservation needs and access needs or restrictions with the project readiness and political implications.</a:t>
            </a:r>
          </a:p>
          <a:p>
            <a:endParaRPr lang="en-US" baseline="0" dirty="0" smtClean="0"/>
          </a:p>
          <a:p>
            <a:r>
              <a:rPr lang="en-US" baseline="0" dirty="0" smtClean="0"/>
              <a:t>I am most interested in gaining more evidence of the relation to teaching and research priorities ( such as use in classes and researcher requests), how departments and units prioritize collections for digitization, and the preservation needs of the collection, since some collections are degrading quickly. While SCUA and SCPA track usage statistics in Aeon, their collection retrieval system, other units don’t use the same system or have access to similar statistics for patron requests. To my knowledge, these statistics are also not yet used, at least in an obvious way, in determining priorities for digitization. Even if they are used, because digitization project proposals come from across the Libraries, we need a uniform way of measuring and tracking usage for determining priorities.</a:t>
            </a:r>
            <a:endParaRPr lang="en-US" dirty="0" smtClean="0"/>
          </a:p>
          <a:p>
            <a:endParaRPr lang="en-US" dirty="0" smtClean="0"/>
          </a:p>
          <a:p>
            <a:r>
              <a:rPr lang="en-US" dirty="0" smtClean="0"/>
              <a:t>In the future</a:t>
            </a:r>
            <a:r>
              <a:rPr lang="en-US" baseline="0" dirty="0" smtClean="0"/>
              <a:t>, I would like to </a:t>
            </a:r>
            <a:r>
              <a:rPr lang="en-US" baseline="0" dirty="0" smtClean="0"/>
              <a:t>explore having additional preservation assessments performed on collections to provide additional </a:t>
            </a:r>
            <a:r>
              <a:rPr lang="en-US" baseline="0" dirty="0" smtClean="0"/>
              <a:t>data for prioritization.</a:t>
            </a:r>
            <a:endParaRPr lang="en-US" baseline="0" dirty="0" smtClean="0"/>
          </a:p>
        </p:txBody>
      </p:sp>
      <p:sp>
        <p:nvSpPr>
          <p:cNvPr id="4" name="Slide Number Placeholder 3"/>
          <p:cNvSpPr>
            <a:spLocks noGrp="1"/>
          </p:cNvSpPr>
          <p:nvPr>
            <p:ph type="sldNum" sz="quarter" idx="10"/>
          </p:nvPr>
        </p:nvSpPr>
        <p:spPr/>
        <p:txBody>
          <a:bodyPr/>
          <a:lstStyle/>
          <a:p>
            <a:fld id="{C48EE21A-AE24-244A-B7D1-FDAD400FB665}" type="slidenum">
              <a:rPr lang="en-US" smtClean="0"/>
              <a:t>7</a:t>
            </a:fld>
            <a:endParaRPr lang="en-US"/>
          </a:p>
        </p:txBody>
      </p:sp>
    </p:spTree>
    <p:extLst>
      <p:ext uri="{BB962C8B-B14F-4D97-AF65-F5344CB8AC3E}">
        <p14:creationId xmlns:p14="http://schemas.microsoft.com/office/powerpoint/2010/main" val="3250539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way we could</a:t>
            </a:r>
            <a:r>
              <a:rPr lang="en-US" baseline="0" dirty="0" smtClean="0"/>
              <a:t> track usage across all digitized collections is by exploring web analytics statistics for UMD Digital Collections and other repositories where our data is stored, such as the Internet Archive, DRUM, </a:t>
            </a:r>
            <a:r>
              <a:rPr lang="en-US" baseline="0" dirty="0" err="1" smtClean="0"/>
              <a:t>HathiTrust</a:t>
            </a:r>
            <a:r>
              <a:rPr lang="en-US" baseline="0" dirty="0" smtClean="0"/>
              <a:t>, and Chronicling America.</a:t>
            </a:r>
          </a:p>
          <a:p>
            <a:endParaRPr lang="en-US" baseline="0" dirty="0" smtClean="0"/>
          </a:p>
          <a:p>
            <a:r>
              <a:rPr lang="en-US" baseline="0" dirty="0" smtClean="0"/>
              <a:t>In late 2015 and early 2016, I had my Graduate Assistant David </a:t>
            </a:r>
            <a:r>
              <a:rPr lang="en-US" baseline="0" dirty="0" err="1" smtClean="0"/>
              <a:t>Durden</a:t>
            </a:r>
            <a:r>
              <a:rPr lang="en-US" baseline="0" dirty="0" smtClean="0"/>
              <a:t> explore Google Analytics usage statistics in UMD Digital Collections and our collections in the Internet Archive via a web scraper. We did ask for additional statistics from Chronicling America, but have not yet received them.</a:t>
            </a:r>
          </a:p>
          <a:p>
            <a:endParaRPr lang="en-US" baseline="0" dirty="0" smtClean="0"/>
          </a:p>
          <a:p>
            <a:r>
              <a:rPr lang="en-US" baseline="0" dirty="0" smtClean="0"/>
              <a:t>By using data collected automatically by applications and repositories, we are able to track at a minimum how many people are accessing content in different collection areas. In UMD Digital Collections, we’re able to track much more information about the user, such as how they come to the site, how long they stay on the site, and where they’re located. This information can not only provide helpful information about collection usage, but it can also provide more information about how we should be making our collections accessible.</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8</a:t>
            </a:fld>
            <a:endParaRPr lang="en-US"/>
          </a:p>
        </p:txBody>
      </p:sp>
    </p:spTree>
    <p:extLst>
      <p:ext uri="{BB962C8B-B14F-4D97-AF65-F5344CB8AC3E}">
        <p14:creationId xmlns:p14="http://schemas.microsoft.com/office/powerpoint/2010/main" val="1238546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Between</a:t>
            </a:r>
            <a:r>
              <a:rPr lang="en-US" baseline="0" dirty="0" smtClean="0"/>
              <a:t> 2013-2015, the date range Google Analytics was fully implemented in UMD Digital Collections, David </a:t>
            </a:r>
            <a:r>
              <a:rPr lang="en-US" baseline="0" dirty="0" err="1" smtClean="0"/>
              <a:t>Durden</a:t>
            </a:r>
            <a:r>
              <a:rPr lang="en-US" baseline="0" dirty="0" smtClean="0"/>
              <a:t> analyzed the usage data by semester and noticed the following trends (see above).</a:t>
            </a:r>
          </a:p>
        </p:txBody>
      </p:sp>
      <p:sp>
        <p:nvSpPr>
          <p:cNvPr id="4" name="Slide Number Placeholder 3"/>
          <p:cNvSpPr>
            <a:spLocks noGrp="1"/>
          </p:cNvSpPr>
          <p:nvPr>
            <p:ph type="sldNum" sz="quarter" idx="10"/>
          </p:nvPr>
        </p:nvSpPr>
        <p:spPr/>
        <p:txBody>
          <a:bodyPr/>
          <a:lstStyle/>
          <a:p>
            <a:fld id="{C48EE21A-AE24-244A-B7D1-FDAD400FB665}" type="slidenum">
              <a:rPr lang="en-US" smtClean="0"/>
              <a:t>9</a:t>
            </a:fld>
            <a:endParaRPr lang="en-US"/>
          </a:p>
        </p:txBody>
      </p:sp>
    </p:spTree>
    <p:extLst>
      <p:ext uri="{BB962C8B-B14F-4D97-AF65-F5344CB8AC3E}">
        <p14:creationId xmlns:p14="http://schemas.microsoft.com/office/powerpoint/2010/main" val="4243053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tracking statistics by content type, we discovered the following trends (see above).</a:t>
            </a:r>
            <a:endParaRPr lang="en-US" dirty="0"/>
          </a:p>
        </p:txBody>
      </p:sp>
      <p:sp>
        <p:nvSpPr>
          <p:cNvPr id="4" name="Slide Number Placeholder 3"/>
          <p:cNvSpPr>
            <a:spLocks noGrp="1"/>
          </p:cNvSpPr>
          <p:nvPr>
            <p:ph type="sldNum" sz="quarter" idx="10"/>
          </p:nvPr>
        </p:nvSpPr>
        <p:spPr/>
        <p:txBody>
          <a:bodyPr/>
          <a:lstStyle/>
          <a:p>
            <a:fld id="{C48EE21A-AE24-244A-B7D1-FDAD400FB665}" type="slidenum">
              <a:rPr lang="en-US" smtClean="0"/>
              <a:t>10</a:t>
            </a:fld>
            <a:endParaRPr lang="en-US"/>
          </a:p>
        </p:txBody>
      </p:sp>
    </p:spTree>
    <p:extLst>
      <p:ext uri="{BB962C8B-B14F-4D97-AF65-F5344CB8AC3E}">
        <p14:creationId xmlns:p14="http://schemas.microsoft.com/office/powerpoint/2010/main" val="3189126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312F9E62-47A7-6749-BD36-C2142B156067}" type="datetime1">
              <a:rPr lang="en-US" smtClean="0"/>
              <a:t>6/6/16</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471FCE4-97DA-DD4B-82AF-AE7F5A335A02}"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CD9A08F-D013-0C4F-B7C6-F7D0A1C84DA3}"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5601BBB-7508-6546-B5F0-89167D94783A}" type="datetime1">
              <a:rPr lang="en-US" smtClean="0"/>
              <a:t>6/6/16</a:t>
            </a:fld>
            <a:endParaRPr lang="en-US"/>
          </a:p>
        </p:txBody>
      </p:sp>
      <p:sp>
        <p:nvSpPr>
          <p:cNvPr id="4" name="Footer Placeholder 3"/>
          <p:cNvSpPr>
            <a:spLocks noGrp="1"/>
          </p:cNvSpPr>
          <p:nvPr>
            <p:ph type="ftr" sz="quarter" idx="11"/>
          </p:nvPr>
        </p:nvSpPr>
        <p:spPr/>
        <p:txBody>
          <a:bodyPr/>
          <a:lstStyle/>
          <a:p>
            <a:r>
              <a:rPr lang="en-US" smtClean="0"/>
              <a:t>UMD Libraries Research and Innovative Practice Forum, June 8, 2016 </a:t>
            </a:r>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F171F0E-1E5C-C845-A405-59A13A96D284}" type="datetime1">
              <a:rPr lang="en-US" smtClean="0"/>
              <a:t>6/6/16</a:t>
            </a:fld>
            <a:endParaRPr lang="en-US"/>
          </a:p>
        </p:txBody>
      </p:sp>
      <p:sp>
        <p:nvSpPr>
          <p:cNvPr id="3" name="Footer Placeholder 2"/>
          <p:cNvSpPr>
            <a:spLocks noGrp="1"/>
          </p:cNvSpPr>
          <p:nvPr>
            <p:ph type="ftr" sz="quarter" idx="11"/>
          </p:nvPr>
        </p:nvSpPr>
        <p:spPr/>
        <p:txBody>
          <a:bodyPr/>
          <a:lstStyle/>
          <a:p>
            <a:r>
              <a:rPr lang="en-US" smtClean="0"/>
              <a:t>UMD Libraries Research and Innovative Practice Forum, June 8, 2016 </a:t>
            </a:r>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F77E14-FAFD-CF4E-88DB-D19E6BBEA7BD}"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DE497855-5876-1C4C-9691-52E384F407FB}" type="datetime1">
              <a:rPr lang="en-US" smtClean="0"/>
              <a:t>6/6/16</a:t>
            </a:fld>
            <a:endParaRPr lang="en-US"/>
          </a:p>
        </p:txBody>
      </p:sp>
      <p:sp>
        <p:nvSpPr>
          <p:cNvPr id="6" name="Footer Placeholder 5"/>
          <p:cNvSpPr>
            <a:spLocks noGrp="1"/>
          </p:cNvSpPr>
          <p:nvPr>
            <p:ph type="ftr" sz="quarter" idx="11"/>
          </p:nvPr>
        </p:nvSpPr>
        <p:spPr>
          <a:xfrm>
            <a:off x="174812" y="6356350"/>
            <a:ext cx="3863788" cy="365125"/>
          </a:xfrm>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852245-311D-4B43-8DCA-91D03EC5DC0D}"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BC42BA-B74D-E240-81F0-4C2008769E8C}"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BD142A3-7A20-104D-A225-73FB83B63832}" type="datetime1">
              <a:rPr lang="en-US" smtClean="0"/>
              <a:t>6/6/16</a:t>
            </a:fld>
            <a:endParaRPr lang="en-US"/>
          </a:p>
        </p:txBody>
      </p:sp>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4C7FF61-01B8-FF4C-A246-C80259FEEE37}" type="datetime1">
              <a:rPr lang="en-US" smtClean="0"/>
              <a:t>6/6/16</a:t>
            </a:fld>
            <a:endParaRPr lang="en-US"/>
          </a:p>
        </p:txBody>
      </p:sp>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268286DA-54BC-BC44-9212-3F747F8CA23B}" type="datetime1">
              <a:rPr lang="en-US" smtClean="0"/>
              <a:t>6/6/16</a:t>
            </a:fld>
            <a:endParaRPr lang="en-US"/>
          </a:p>
        </p:txBody>
      </p:sp>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32408157-B8E5-F143-A507-3DE08A9E1F7F}" type="datetime1">
              <a:rPr lang="en-US" smtClean="0"/>
              <a:t>6/6/16</a:t>
            </a:fld>
            <a:endParaRPr lang="en-US"/>
          </a:p>
        </p:txBody>
      </p:sp>
      <p:sp>
        <p:nvSpPr>
          <p:cNvPr id="5" name="Footer Placeholder 4"/>
          <p:cNvSpPr>
            <a:spLocks noGrp="1"/>
          </p:cNvSpPr>
          <p:nvPr>
            <p:ph type="ftr" sz="quarter" idx="11"/>
          </p:nvPr>
        </p:nvSpPr>
        <p:spPr>
          <a:xfrm>
            <a:off x="3213847" y="6356350"/>
            <a:ext cx="4734112" cy="365125"/>
          </a:xfrm>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9D9DEE3B-B001-8249-AE7F-5F522273FADB}" type="datetime1">
              <a:rPr lang="en-US" smtClean="0"/>
              <a:t>6/6/16</a:t>
            </a:fld>
            <a:endParaRPr lang="en-US"/>
          </a:p>
        </p:txBody>
      </p:sp>
      <p:sp>
        <p:nvSpPr>
          <p:cNvPr id="5" name="Footer Placeholder 4"/>
          <p:cNvSpPr>
            <a:spLocks noGrp="1"/>
          </p:cNvSpPr>
          <p:nvPr>
            <p:ph type="ftr" sz="quarter" idx="11"/>
          </p:nvPr>
        </p:nvSpPr>
        <p:spPr>
          <a:xfrm>
            <a:off x="2178423" y="6356350"/>
            <a:ext cx="4926852" cy="365125"/>
          </a:xfrm>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80CBBD4F-AC12-E243-9DBB-55DBE8EE5543}" type="datetime1">
              <a:rPr lang="en-US" smtClean="0"/>
              <a:t>6/6/16</a:t>
            </a:fld>
            <a:endParaRPr lang="en-US"/>
          </a:p>
        </p:txBody>
      </p:sp>
      <p:sp>
        <p:nvSpPr>
          <p:cNvPr id="5" name="Footer Placeholder 4"/>
          <p:cNvSpPr>
            <a:spLocks noGrp="1"/>
          </p:cNvSpPr>
          <p:nvPr>
            <p:ph type="ftr" sz="quarter" idx="11"/>
          </p:nvPr>
        </p:nvSpPr>
        <p:spPr>
          <a:xfrm>
            <a:off x="174812" y="6356350"/>
            <a:ext cx="5311588" cy="365125"/>
          </a:xfrm>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57AF16DE-A0D5-4438-950F-5B1E159C2C28}"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DE81BBD-AB9D-1644-83CD-D6A7161548CD}"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F520D80-FE4B-C44C-925D-94AB61D3E593}" type="datetime1">
              <a:rPr lang="en-US" smtClean="0"/>
              <a:t>6/6/16</a:t>
            </a:fld>
            <a:endParaRPr lang="en-US"/>
          </a:p>
        </p:txBody>
      </p:sp>
      <p:sp>
        <p:nvSpPr>
          <p:cNvPr id="8" name="Footer Placeholder 7"/>
          <p:cNvSpPr>
            <a:spLocks noGrp="1"/>
          </p:cNvSpPr>
          <p:nvPr>
            <p:ph type="ftr" sz="quarter" idx="11"/>
          </p:nvPr>
        </p:nvSpPr>
        <p:spPr/>
        <p:txBody>
          <a:bodyPr/>
          <a:lstStyle/>
          <a:p>
            <a:r>
              <a:rPr lang="en-US" smtClean="0"/>
              <a:t>UMD Libraries Research and Innovative Practice Forum, June 8, 2016 </a:t>
            </a:r>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EB257AC-2685-AB48-BC98-3F6B94FD69A3}" type="datetime1">
              <a:rPr lang="en-US" smtClean="0"/>
              <a:t>6/6/16</a:t>
            </a:fld>
            <a:endParaRPr lang="en-US"/>
          </a:p>
        </p:txBody>
      </p:sp>
      <p:sp>
        <p:nvSpPr>
          <p:cNvPr id="6" name="Footer Placeholder 5"/>
          <p:cNvSpPr>
            <a:spLocks noGrp="1"/>
          </p:cNvSpPr>
          <p:nvPr>
            <p:ph type="ftr" sz="quarter" idx="11"/>
          </p:nvPr>
        </p:nvSpPr>
        <p:spPr/>
        <p:txBody>
          <a:bodyPr/>
          <a:lstStyle/>
          <a:p>
            <a:r>
              <a:rPr lang="en-US" smtClean="0"/>
              <a:t>UMD Libraries Research and Innovative Practice Forum, June 8, 2016 </a:t>
            </a:r>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9267FD2D-39A4-FC41-A66C-B1C9BA8C8B1C}" type="datetime1">
              <a:rPr lang="en-US" smtClean="0"/>
              <a:t>6/6/16</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r>
              <a:rPr lang="en-US" smtClean="0"/>
              <a:t>UMD Libraries Research and Innovative Practice Forum, June 8, 2016 </a:t>
            </a:r>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57AF16DE-A0D5-4438-950F-5B1E159C2C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hf hdr="0" dt="0"/>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0571" y="4208928"/>
            <a:ext cx="8078797" cy="1221833"/>
          </a:xfrm>
        </p:spPr>
        <p:txBody>
          <a:bodyPr>
            <a:normAutofit fontScale="90000"/>
          </a:bodyPr>
          <a:lstStyle/>
          <a:p>
            <a:r>
              <a:rPr lang="en-US" dirty="0" smtClean="0"/>
              <a:t>Using Statistics to Set Priorities</a:t>
            </a:r>
            <a:endParaRPr lang="en-US" dirty="0"/>
          </a:p>
        </p:txBody>
      </p:sp>
      <p:sp>
        <p:nvSpPr>
          <p:cNvPr id="3" name="Subtitle 2"/>
          <p:cNvSpPr>
            <a:spLocks noGrp="1"/>
          </p:cNvSpPr>
          <p:nvPr>
            <p:ph type="subTitle" idx="1"/>
          </p:nvPr>
        </p:nvSpPr>
        <p:spPr>
          <a:xfrm>
            <a:off x="2777067" y="5430760"/>
            <a:ext cx="5882301" cy="970039"/>
          </a:xfrm>
        </p:spPr>
        <p:txBody>
          <a:bodyPr>
            <a:normAutofit/>
          </a:bodyPr>
          <a:lstStyle/>
          <a:p>
            <a:r>
              <a:rPr lang="en-US" dirty="0" smtClean="0"/>
              <a:t>Robin C. Pike</a:t>
            </a:r>
          </a:p>
          <a:p>
            <a:r>
              <a:rPr lang="en-US" dirty="0" smtClean="0"/>
              <a:t>UMD Libraries Research and Innovative Practice Forum</a:t>
            </a:r>
          </a:p>
          <a:p>
            <a:r>
              <a:rPr lang="en-US" dirty="0" smtClean="0"/>
              <a:t>June 8, 2016</a:t>
            </a:r>
            <a:endParaRPr lang="en-US" dirty="0"/>
          </a:p>
        </p:txBody>
      </p:sp>
      <p:pic>
        <p:nvPicPr>
          <p:cNvPr id="4" name="Content Placeholder 7" descr="LibLogoWide3.5in.gif"/>
          <p:cNvPicPr>
            <a:picLocks noChangeAspect="1"/>
          </p:cNvPicPr>
          <p:nvPr/>
        </p:nvPicPr>
        <p:blipFill>
          <a:blip r:embed="rId2"/>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23383010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Trends 2013-2015</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Most frequent landing page is “digital collections home page”</a:t>
            </a:r>
          </a:p>
          <a:p>
            <a:r>
              <a:rPr lang="en-US" dirty="0" smtClean="0"/>
              <a:t>Users follow search-result-search pattern</a:t>
            </a:r>
          </a:p>
          <a:p>
            <a:r>
              <a:rPr lang="en-US" dirty="0" smtClean="0"/>
              <a:t>Popular digital exhibits/collection landing pages</a:t>
            </a:r>
          </a:p>
          <a:p>
            <a:pPr lvl="1"/>
            <a:r>
              <a:rPr lang="en-US" dirty="0" smtClean="0"/>
              <a:t>Appear to be consistent interest among semesters, inferring classes, though not necessarily from UMDCP</a:t>
            </a:r>
          </a:p>
        </p:txBody>
      </p:sp>
      <p:sp>
        <p:nvSpPr>
          <p:cNvPr id="4" name="Content Placeholder 3"/>
          <p:cNvSpPr>
            <a:spLocks noGrp="1"/>
          </p:cNvSpPr>
          <p:nvPr>
            <p:ph sz="half" idx="2"/>
          </p:nvPr>
        </p:nvSpPr>
        <p:spPr/>
        <p:txBody>
          <a:bodyPr>
            <a:normAutofit fontScale="92500" lnSpcReduction="20000"/>
          </a:bodyPr>
          <a:lstStyle/>
          <a:p>
            <a:r>
              <a:rPr lang="en-US" dirty="0" smtClean="0"/>
              <a:t>Most popular:</a:t>
            </a:r>
          </a:p>
          <a:p>
            <a:pPr lvl="1"/>
            <a:r>
              <a:rPr lang="en-US" dirty="0" smtClean="0"/>
              <a:t>Baroness Elsa von </a:t>
            </a:r>
            <a:r>
              <a:rPr lang="en-US" dirty="0" err="1" smtClean="0"/>
              <a:t>Fretag-Loringhoven</a:t>
            </a:r>
            <a:r>
              <a:rPr lang="en-US" dirty="0" smtClean="0"/>
              <a:t> Digital Library (Dada movement, poems and papers)</a:t>
            </a:r>
          </a:p>
          <a:p>
            <a:pPr lvl="1"/>
            <a:r>
              <a:rPr lang="en-US" dirty="0" smtClean="0"/>
              <a:t>Films at UM (educational licensed film content)</a:t>
            </a:r>
          </a:p>
          <a:p>
            <a:pPr lvl="1"/>
            <a:r>
              <a:rPr lang="en-US" dirty="0" smtClean="0"/>
              <a:t>University </a:t>
            </a:r>
            <a:r>
              <a:rPr lang="en-US" dirty="0" err="1" smtClean="0"/>
              <a:t>AlbUM</a:t>
            </a:r>
            <a:r>
              <a:rPr lang="en-US" dirty="0" smtClean="0"/>
              <a:t> (UMD photos from various collections)</a:t>
            </a:r>
          </a:p>
          <a:p>
            <a:pPr lvl="1"/>
            <a:r>
              <a:rPr lang="en-US" dirty="0" err="1" smtClean="0"/>
              <a:t>Prange</a:t>
            </a:r>
            <a:r>
              <a:rPr lang="en-US" dirty="0" smtClean="0"/>
              <a:t> Collection (censored publications from US Occupation of Japan)</a:t>
            </a:r>
          </a:p>
          <a:p>
            <a:pPr lvl="1"/>
            <a:r>
              <a:rPr lang="en-US" dirty="0" smtClean="0"/>
              <a:t>Jim Henson Collection (licensed videos)</a:t>
            </a:r>
          </a:p>
        </p:txBody>
      </p:sp>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10</a:t>
            </a:fld>
            <a:endParaRPr lang="en-US"/>
          </a:p>
        </p:txBody>
      </p:sp>
    </p:spTree>
    <p:extLst>
      <p:ext uri="{BB962C8B-B14F-4D97-AF65-F5344CB8AC3E}">
        <p14:creationId xmlns:p14="http://schemas.microsoft.com/office/powerpoint/2010/main" val="401740958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for Data Use</a:t>
            </a:r>
            <a:endParaRPr lang="en-US" dirty="0"/>
          </a:p>
        </p:txBody>
      </p:sp>
      <p:sp>
        <p:nvSpPr>
          <p:cNvPr id="3" name="Content Placeholder 2"/>
          <p:cNvSpPr>
            <a:spLocks noGrp="1"/>
          </p:cNvSpPr>
          <p:nvPr>
            <p:ph idx="1"/>
          </p:nvPr>
        </p:nvSpPr>
        <p:spPr/>
        <p:txBody>
          <a:bodyPr/>
          <a:lstStyle/>
          <a:p>
            <a:r>
              <a:rPr lang="en-US" baseline="0" dirty="0" smtClean="0"/>
              <a:t>Repository </a:t>
            </a:r>
            <a:r>
              <a:rPr lang="en-US" baseline="0" dirty="0" smtClean="0"/>
              <a:t>development</a:t>
            </a:r>
          </a:p>
          <a:p>
            <a:pPr lvl="1"/>
            <a:r>
              <a:rPr lang="en-US" dirty="0" smtClean="0"/>
              <a:t>Access restrictions due to copyright</a:t>
            </a:r>
          </a:p>
          <a:p>
            <a:pPr lvl="1"/>
            <a:r>
              <a:rPr lang="en-US" baseline="0" dirty="0" smtClean="0"/>
              <a:t>Need to be more friendly for mobile users (</a:t>
            </a:r>
            <a:r>
              <a:rPr lang="en-US" dirty="0" err="1" smtClean="0"/>
              <a:t>Zoomify</a:t>
            </a:r>
            <a:r>
              <a:rPr lang="en-US" dirty="0" smtClean="0"/>
              <a:t> image viewer uses flash</a:t>
            </a:r>
            <a:r>
              <a:rPr lang="en-US" dirty="0" smtClean="0"/>
              <a:t>)</a:t>
            </a:r>
          </a:p>
          <a:p>
            <a:r>
              <a:rPr lang="en-US" dirty="0"/>
              <a:t>Outreach to collection areas</a:t>
            </a:r>
          </a:p>
          <a:p>
            <a:pPr lvl="1"/>
            <a:r>
              <a:rPr lang="en-US" dirty="0"/>
              <a:t>Project planning</a:t>
            </a:r>
          </a:p>
          <a:p>
            <a:r>
              <a:rPr lang="en-US" dirty="0"/>
              <a:t>Fundraising/grants for collection areas</a:t>
            </a:r>
          </a:p>
          <a:p>
            <a:r>
              <a:rPr lang="en-US" dirty="0" smtClean="0"/>
              <a:t>Integrate </a:t>
            </a:r>
            <a:r>
              <a:rPr lang="en-US" dirty="0"/>
              <a:t>into DIC </a:t>
            </a:r>
            <a:r>
              <a:rPr lang="en-US" dirty="0" smtClean="0"/>
              <a:t>process, prioritization </a:t>
            </a:r>
            <a:r>
              <a:rPr lang="en-US" dirty="0"/>
              <a:t>rubric</a:t>
            </a:r>
          </a:p>
          <a:p>
            <a:pPr lvl="1"/>
            <a:endParaRPr lang="en-US" baseline="0" dirty="0" smtClean="0"/>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11</a:t>
            </a:fld>
            <a:endParaRPr lang="en-US"/>
          </a:p>
        </p:txBody>
      </p:sp>
    </p:spTree>
    <p:extLst>
      <p:ext uri="{BB962C8B-B14F-4D97-AF65-F5344CB8AC3E}">
        <p14:creationId xmlns:p14="http://schemas.microsoft.com/office/powerpoint/2010/main" val="29179462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Digitization</a:t>
            </a:r>
            <a:endParaRPr lang="en-US" dirty="0"/>
          </a:p>
        </p:txBody>
      </p:sp>
      <p:sp>
        <p:nvSpPr>
          <p:cNvPr id="3" name="Content Placeholder 2"/>
          <p:cNvSpPr>
            <a:spLocks noGrp="1"/>
          </p:cNvSpPr>
          <p:nvPr>
            <p:ph idx="1"/>
          </p:nvPr>
        </p:nvSpPr>
        <p:spPr/>
        <p:txBody>
          <a:bodyPr/>
          <a:lstStyle/>
          <a:p>
            <a:r>
              <a:rPr lang="en-US" dirty="0" smtClean="0"/>
              <a:t>Ad</a:t>
            </a:r>
            <a:r>
              <a:rPr lang="en-US" baseline="0" dirty="0" smtClean="0"/>
              <a:t> hoc</a:t>
            </a:r>
          </a:p>
          <a:p>
            <a:r>
              <a:rPr lang="en-US" baseline="0" dirty="0" smtClean="0"/>
              <a:t>Boutique</a:t>
            </a:r>
            <a:r>
              <a:rPr lang="en-US" dirty="0" smtClean="0"/>
              <a:t> projects</a:t>
            </a:r>
            <a:r>
              <a:rPr lang="en-US" dirty="0"/>
              <a:t> </a:t>
            </a:r>
            <a:r>
              <a:rPr lang="en-US" dirty="0" smtClean="0"/>
              <a:t>and requests</a:t>
            </a:r>
          </a:p>
          <a:p>
            <a:r>
              <a:rPr lang="en-US" dirty="0" smtClean="0"/>
              <a:t>Small projects, mostly in-house</a:t>
            </a:r>
          </a:p>
          <a:p>
            <a:r>
              <a:rPr lang="en-US" dirty="0" smtClean="0"/>
              <a:t>Mass-digitization for preservation and access</a:t>
            </a:r>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
        <p:nvSpPr>
          <p:cNvPr id="5" name="Footer Placeholder 4"/>
          <p:cNvSpPr>
            <a:spLocks noGrp="1"/>
          </p:cNvSpPr>
          <p:nvPr>
            <p:ph type="ftr" sz="quarter" idx="11"/>
          </p:nvPr>
        </p:nvSpPr>
        <p:spPr/>
        <p:txBody>
          <a:bodyPr/>
          <a:lstStyle/>
          <a:p>
            <a:r>
              <a:rPr lang="en-US" dirty="0" smtClean="0"/>
              <a:t>UMD Libraries Research and Innovative Practice Forum, June 8, 2016 </a:t>
            </a:r>
            <a:endParaRPr lang="en-US" dirty="0"/>
          </a:p>
        </p:txBody>
      </p:sp>
      <p:sp>
        <p:nvSpPr>
          <p:cNvPr id="6" name="Slide Number Placeholder 5"/>
          <p:cNvSpPr>
            <a:spLocks noGrp="1"/>
          </p:cNvSpPr>
          <p:nvPr>
            <p:ph type="sldNum" sz="quarter" idx="12"/>
          </p:nvPr>
        </p:nvSpPr>
        <p:spPr/>
        <p:txBody>
          <a:bodyPr/>
          <a:lstStyle/>
          <a:p>
            <a:fld id="{57AF16DE-A0D5-4438-950F-5B1E159C2C28}" type="slidenum">
              <a:rPr lang="en-US" smtClean="0"/>
              <a:t>2</a:t>
            </a:fld>
            <a:endParaRPr lang="en-US"/>
          </a:p>
        </p:txBody>
      </p:sp>
    </p:spTree>
    <p:extLst>
      <p:ext uri="{BB962C8B-B14F-4D97-AF65-F5344CB8AC3E}">
        <p14:creationId xmlns:p14="http://schemas.microsoft.com/office/powerpoint/2010/main" val="26405933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Process</a:t>
            </a:r>
            <a:endParaRPr lang="en-US" dirty="0"/>
          </a:p>
        </p:txBody>
      </p:sp>
      <p:sp>
        <p:nvSpPr>
          <p:cNvPr id="3" name="Content Placeholder 2"/>
          <p:cNvSpPr>
            <a:spLocks noGrp="1"/>
          </p:cNvSpPr>
          <p:nvPr>
            <p:ph idx="1"/>
          </p:nvPr>
        </p:nvSpPr>
        <p:spPr/>
        <p:txBody>
          <a:bodyPr/>
          <a:lstStyle/>
          <a:p>
            <a:pPr marL="228600" marR="0" indent="-228600" algn="l" defTabSz="914400" rtl="0" eaLnBrk="1" fontAlgn="auto" latinLnBrk="0" hangingPunct="1">
              <a:lnSpc>
                <a:spcPct val="100000"/>
              </a:lnSpc>
              <a:spcBef>
                <a:spcPts val="1800"/>
              </a:spcBef>
              <a:spcAft>
                <a:spcPts val="0"/>
              </a:spcAft>
              <a:buClr>
                <a:schemeClr val="accent1"/>
              </a:buClr>
              <a:buSzPct val="100000"/>
              <a:buFont typeface="Wingdings 2" pitchFamily="18" charset="2"/>
              <a:buChar char="¡"/>
              <a:tabLst/>
              <a:defRPr/>
            </a:pPr>
            <a:r>
              <a:rPr lang="en-US" sz="2000" kern="1200" baseline="0" dirty="0" smtClean="0">
                <a:solidFill>
                  <a:schemeClr val="tx2"/>
                </a:solidFill>
                <a:effectLst/>
                <a:latin typeface="+mn-lt"/>
                <a:ea typeface="+mn-ea"/>
                <a:cs typeface="+mn-cs"/>
              </a:rPr>
              <a:t>Access need</a:t>
            </a:r>
          </a:p>
          <a:p>
            <a:pPr marL="457200" marR="0" lvl="1" indent="-228600" algn="l" defTabSz="914400" rtl="0" eaLnBrk="1" fontAlgn="auto" latinLnBrk="0" hangingPunct="1">
              <a:lnSpc>
                <a:spcPct val="100000"/>
              </a:lnSpc>
              <a:spcBef>
                <a:spcPts val="1800"/>
              </a:spcBef>
              <a:spcAft>
                <a:spcPts val="0"/>
              </a:spcAft>
              <a:buClr>
                <a:schemeClr val="accent1"/>
              </a:buClr>
              <a:buSzPct val="100000"/>
              <a:buFont typeface="Wingdings 2" pitchFamily="18" charset="2"/>
              <a:buChar char="¡"/>
              <a:tabLst/>
              <a:defRPr/>
            </a:pPr>
            <a:r>
              <a:rPr lang="en-US" baseline="0" dirty="0" smtClean="0"/>
              <a:t>Patron/staff requests</a:t>
            </a:r>
          </a:p>
          <a:p>
            <a:pPr marL="457200" marR="0" lvl="1" indent="-228600" algn="l" defTabSz="914400" rtl="0" eaLnBrk="1" fontAlgn="auto" latinLnBrk="0" hangingPunct="1">
              <a:lnSpc>
                <a:spcPct val="100000"/>
              </a:lnSpc>
              <a:spcBef>
                <a:spcPts val="1800"/>
              </a:spcBef>
              <a:spcAft>
                <a:spcPts val="0"/>
              </a:spcAft>
              <a:buClr>
                <a:schemeClr val="accent1"/>
              </a:buClr>
              <a:buSzPct val="100000"/>
              <a:buFont typeface="Wingdings 2" pitchFamily="18" charset="2"/>
              <a:buChar char="¡"/>
              <a:tabLst/>
              <a:defRPr/>
            </a:pPr>
            <a:r>
              <a:rPr lang="en-US" baseline="0" dirty="0" smtClean="0"/>
              <a:t>Formats are barrier to unmediated access</a:t>
            </a:r>
          </a:p>
          <a:p>
            <a:r>
              <a:rPr lang="en-US" baseline="0" dirty="0" smtClean="0"/>
              <a:t>Preservation need</a:t>
            </a:r>
          </a:p>
          <a:p>
            <a:pPr lvl="1"/>
            <a:r>
              <a:rPr lang="en-US" baseline="0" dirty="0" smtClean="0"/>
              <a:t>Assessments</a:t>
            </a:r>
          </a:p>
          <a:p>
            <a:r>
              <a:rPr lang="en-US" baseline="0" dirty="0" smtClean="0"/>
              <a:t>Institutional priorities</a:t>
            </a:r>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3</a:t>
            </a:fld>
            <a:endParaRPr lang="en-US"/>
          </a:p>
        </p:txBody>
      </p:sp>
    </p:spTree>
    <p:extLst>
      <p:ext uri="{BB962C8B-B14F-4D97-AF65-F5344CB8AC3E}">
        <p14:creationId xmlns:p14="http://schemas.microsoft.com/office/powerpoint/2010/main" val="416203577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UMD Libraries Research and Innovative Practice Forum, June 8, 2016 </a:t>
            </a:r>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t>4</a:t>
            </a:fld>
            <a:endParaRPr lang="en-US"/>
          </a:p>
        </p:txBody>
      </p:sp>
      <p:pic>
        <p:nvPicPr>
          <p:cNvPr id="6" name="Content Placeholder 5" descr="Screen Shot 2016-06-02 at 4.53.08 PM.png"/>
          <p:cNvPicPr>
            <a:picLocks noGrp="1" noChangeAspect="1"/>
          </p:cNvPicPr>
          <p:nvPr>
            <p:ph idx="4294967295"/>
          </p:nvPr>
        </p:nvPicPr>
        <p:blipFill>
          <a:blip r:embed="rId3">
            <a:extLst>
              <a:ext uri="{28A0092B-C50C-407E-A947-70E740481C1C}">
                <a14:useLocalDpi xmlns:a14="http://schemas.microsoft.com/office/drawing/2010/main" val="0"/>
              </a:ext>
            </a:extLst>
          </a:blip>
          <a:srcRect t="-1221" b="-1221"/>
          <a:stretch>
            <a:fillRect/>
          </a:stretch>
        </p:blipFill>
        <p:spPr>
          <a:xfrm>
            <a:off x="-1" y="843038"/>
            <a:ext cx="9162777" cy="5513311"/>
          </a:xfrm>
        </p:spPr>
      </p:pic>
    </p:spTree>
    <p:extLst>
      <p:ext uri="{BB962C8B-B14F-4D97-AF65-F5344CB8AC3E}">
        <p14:creationId xmlns:p14="http://schemas.microsoft.com/office/powerpoint/2010/main" val="24928047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Digitization Initiatives Committee (DIC)</a:t>
            </a:r>
            <a:endParaRPr lang="en-US" dirty="0"/>
          </a:p>
        </p:txBody>
      </p:sp>
      <p:sp>
        <p:nvSpPr>
          <p:cNvPr id="3" name="Content Placeholder 2"/>
          <p:cNvSpPr>
            <a:spLocks noGrp="1"/>
          </p:cNvSpPr>
          <p:nvPr>
            <p:ph idx="1"/>
          </p:nvPr>
        </p:nvSpPr>
        <p:spPr/>
        <p:txBody>
          <a:bodyPr>
            <a:normAutofit/>
          </a:bodyPr>
          <a:lstStyle/>
          <a:p>
            <a:pPr lvl="0" rtl="0" eaLnBrk="1" latinLnBrk="0" hangingPunct="1"/>
            <a:r>
              <a:rPr lang="en-US" kern="1200" dirty="0" smtClean="0">
                <a:solidFill>
                  <a:schemeClr val="tx1"/>
                </a:solidFill>
                <a:effectLst/>
                <a:latin typeface="+mj-lt"/>
                <a:ea typeface="+mj-ea"/>
                <a:cs typeface="+mj-cs"/>
              </a:rPr>
              <a:t>In lieu of budget line</a:t>
            </a:r>
            <a:endParaRPr lang="en-US" dirty="0" smtClean="0">
              <a:solidFill>
                <a:schemeClr val="tx1"/>
              </a:solidFill>
              <a:effectLst/>
            </a:endParaRPr>
          </a:p>
          <a:p>
            <a:pPr lvl="0" rtl="0" eaLnBrk="1" latinLnBrk="0" hangingPunct="1"/>
            <a:r>
              <a:rPr lang="en-US" kern="1200" dirty="0" smtClean="0">
                <a:solidFill>
                  <a:schemeClr val="tx1"/>
                </a:solidFill>
                <a:effectLst/>
                <a:latin typeface="+mj-lt"/>
                <a:ea typeface="+mj-ea"/>
                <a:cs typeface="+mj-cs"/>
              </a:rPr>
              <a:t>Scalable</a:t>
            </a:r>
            <a:r>
              <a:rPr lang="en-US" kern="1200" baseline="0" dirty="0" smtClean="0">
                <a:solidFill>
                  <a:schemeClr val="tx1"/>
                </a:solidFill>
                <a:effectLst/>
                <a:latin typeface="+mj-lt"/>
                <a:ea typeface="+mj-ea"/>
                <a:cs typeface="+mj-cs"/>
              </a:rPr>
              <a:t> process</a:t>
            </a:r>
            <a:endParaRPr lang="en-US" kern="1200" baseline="0" dirty="0" smtClean="0">
              <a:solidFill>
                <a:schemeClr val="tx1"/>
              </a:solidFill>
              <a:effectLst/>
            </a:endParaRPr>
          </a:p>
          <a:p>
            <a:pPr lvl="0" rtl="0" eaLnBrk="1" latinLnBrk="0" hangingPunct="1"/>
            <a:r>
              <a:rPr lang="en-US" kern="1200" baseline="0" dirty="0" smtClean="0">
                <a:solidFill>
                  <a:schemeClr val="tx1"/>
                </a:solidFill>
                <a:effectLst/>
              </a:rPr>
              <a:t>Cross-divisional expertise/interests</a:t>
            </a:r>
          </a:p>
          <a:p>
            <a:pPr lvl="0" rtl="0" eaLnBrk="1" latinLnBrk="0" hangingPunct="1"/>
            <a:r>
              <a:rPr lang="en-US" dirty="0" smtClean="0">
                <a:solidFill>
                  <a:schemeClr val="tx1"/>
                </a:solidFill>
              </a:rPr>
              <a:t>Cross-divisional collections priorities</a:t>
            </a:r>
            <a:endParaRPr lang="en-US" dirty="0" smtClean="0">
              <a:solidFill>
                <a:schemeClr val="tx1"/>
              </a:solidFill>
              <a:effectLst/>
            </a:endParaRPr>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5</a:t>
            </a:fld>
            <a:endParaRPr lang="en-US"/>
          </a:p>
        </p:txBody>
      </p:sp>
    </p:spTree>
    <p:extLst>
      <p:ext uri="{BB962C8B-B14F-4D97-AF65-F5344CB8AC3E}">
        <p14:creationId xmlns:p14="http://schemas.microsoft.com/office/powerpoint/2010/main" val="33456048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Funding Projects</a:t>
            </a:r>
            <a:endParaRPr lang="en-US" dirty="0"/>
          </a:p>
        </p:txBody>
      </p:sp>
      <p:sp>
        <p:nvSpPr>
          <p:cNvPr id="3" name="Content Placeholder 2"/>
          <p:cNvSpPr>
            <a:spLocks noGrp="1"/>
          </p:cNvSpPr>
          <p:nvPr>
            <p:ph sz="half" idx="1"/>
          </p:nvPr>
        </p:nvSpPr>
        <p:spPr/>
        <p:txBody>
          <a:bodyPr/>
          <a:lstStyle/>
          <a:p>
            <a:r>
              <a:rPr lang="en-US" dirty="0" smtClean="0"/>
              <a:t>Digitization Initiatives Committee</a:t>
            </a:r>
          </a:p>
          <a:p>
            <a:pPr lvl="1"/>
            <a:r>
              <a:rPr lang="en-US" dirty="0" smtClean="0"/>
              <a:t>Operations (state line)</a:t>
            </a:r>
          </a:p>
          <a:p>
            <a:pPr lvl="1"/>
            <a:r>
              <a:rPr lang="en-US" dirty="0" smtClean="0"/>
              <a:t>Gifts</a:t>
            </a:r>
          </a:p>
          <a:p>
            <a:pPr lvl="1"/>
            <a:r>
              <a:rPr lang="en-US" dirty="0" smtClean="0"/>
              <a:t>Endowments</a:t>
            </a:r>
          </a:p>
          <a:p>
            <a:pPr lvl="1"/>
            <a:r>
              <a:rPr lang="en-US" dirty="0" smtClean="0"/>
              <a:t>Foundation</a:t>
            </a:r>
          </a:p>
          <a:p>
            <a:pPr lvl="1"/>
            <a:r>
              <a:rPr lang="en-US" dirty="0" smtClean="0"/>
              <a:t>Fundraising</a:t>
            </a:r>
          </a:p>
          <a:p>
            <a:pPr lvl="1"/>
            <a:r>
              <a:rPr lang="en-US" dirty="0" smtClean="0"/>
              <a:t>Donors</a:t>
            </a:r>
            <a:endParaRPr lang="en-US" dirty="0" smtClean="0"/>
          </a:p>
          <a:p>
            <a:pPr lvl="0"/>
            <a:r>
              <a:rPr lang="en-US" dirty="0" smtClean="0"/>
              <a:t>Grants</a:t>
            </a:r>
            <a:endParaRPr lang="en-US" dirty="0"/>
          </a:p>
        </p:txBody>
      </p:sp>
      <p:sp>
        <p:nvSpPr>
          <p:cNvPr id="7" name="Content Placeholder 6"/>
          <p:cNvSpPr>
            <a:spLocks noGrp="1"/>
          </p:cNvSpPr>
          <p:nvPr>
            <p:ph sz="half" idx="2"/>
          </p:nvPr>
        </p:nvSpPr>
        <p:spPr/>
        <p:txBody>
          <a:bodyPr/>
          <a:lstStyle/>
          <a:p>
            <a:r>
              <a:rPr lang="en-US" dirty="0" smtClean="0"/>
              <a:t>Prioritizing limited resources:</a:t>
            </a:r>
          </a:p>
          <a:p>
            <a:pPr lvl="1"/>
            <a:r>
              <a:rPr lang="en-US" dirty="0" smtClean="0"/>
              <a:t>Prioritizing limited internal </a:t>
            </a:r>
            <a:r>
              <a:rPr lang="en-US" dirty="0" smtClean="0"/>
              <a:t>funding</a:t>
            </a:r>
          </a:p>
          <a:p>
            <a:pPr lvl="1"/>
            <a:r>
              <a:rPr lang="en-US" dirty="0" smtClean="0"/>
              <a:t>Prioritize staff time to work on projects</a:t>
            </a:r>
            <a:endParaRPr lang="en-US" dirty="0" smtClean="0"/>
          </a:p>
          <a:p>
            <a:pPr lvl="1"/>
            <a:r>
              <a:rPr lang="en-US" dirty="0" smtClean="0"/>
              <a:t>Prioritizing staff time to pursue grants or fundraising</a:t>
            </a:r>
            <a:endParaRPr lang="en-US" dirty="0"/>
          </a:p>
        </p:txBody>
      </p:sp>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6</a:t>
            </a:fld>
            <a:endParaRPr lang="en-US"/>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13618359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914400"/>
            <a:ext cx="6508377" cy="561219"/>
          </a:xfrm>
        </p:spPr>
        <p:txBody>
          <a:bodyPr/>
          <a:lstStyle/>
          <a:p>
            <a:r>
              <a:rPr lang="en-US" dirty="0" smtClean="0"/>
              <a:t>DIC Criteria</a:t>
            </a:r>
            <a:endParaRPr lang="en-US" dirty="0"/>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7</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985460605"/>
              </p:ext>
            </p:extLst>
          </p:nvPr>
        </p:nvGraphicFramePr>
        <p:xfrm>
          <a:off x="0" y="1475619"/>
          <a:ext cx="9144000" cy="5260948"/>
        </p:xfrm>
        <a:graphic>
          <a:graphicData uri="http://schemas.openxmlformats.org/drawingml/2006/table">
            <a:tbl>
              <a:tblPr firstRow="1" bandRow="1">
                <a:tableStyleId>{5C22544A-7EE6-4342-B048-85BDC9FD1C3A}</a:tableStyleId>
              </a:tblPr>
              <a:tblGrid>
                <a:gridCol w="1681236"/>
                <a:gridCol w="5563812"/>
                <a:gridCol w="701523"/>
                <a:gridCol w="1197429"/>
              </a:tblGrid>
              <a:tr h="201268">
                <a:tc>
                  <a:txBody>
                    <a:bodyPr/>
                    <a:lstStyle/>
                    <a:p>
                      <a:pPr marL="0" marR="0">
                        <a:spcBef>
                          <a:spcPts val="0"/>
                        </a:spcBef>
                        <a:spcAft>
                          <a:spcPts val="0"/>
                        </a:spcAft>
                      </a:pPr>
                      <a:r>
                        <a:rPr lang="en-US" sz="1200" b="1" dirty="0">
                          <a:effectLst/>
                          <a:latin typeface="Cambria"/>
                          <a:ea typeface="ＭＳ 明朝"/>
                          <a:cs typeface="Times New Roman"/>
                        </a:rPr>
                        <a:t>Area</a:t>
                      </a:r>
                      <a:endParaRPr lang="en-US" sz="1200" dirty="0">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1200" b="1" dirty="0">
                          <a:effectLst/>
                          <a:latin typeface="Cambria"/>
                          <a:ea typeface="ＭＳ 明朝"/>
                          <a:cs typeface="Times New Roman"/>
                        </a:rPr>
                        <a:t>Considerations</a:t>
                      </a:r>
                      <a:endParaRPr lang="en-US" sz="1200" dirty="0">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1200" b="1" dirty="0">
                          <a:effectLst/>
                          <a:latin typeface="Cambria"/>
                          <a:ea typeface="ＭＳ 明朝"/>
                          <a:cs typeface="Times New Roman"/>
                        </a:rPr>
                        <a:t>Weight</a:t>
                      </a:r>
                      <a:endParaRPr lang="en-US" sz="1200" dirty="0">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1200" b="1" dirty="0">
                          <a:effectLst/>
                          <a:latin typeface="Cambria"/>
                          <a:ea typeface="ＭＳ 明朝"/>
                          <a:cs typeface="Times New Roman"/>
                        </a:rPr>
                        <a:t>Score</a:t>
                      </a:r>
                      <a:endParaRPr lang="en-US" sz="1200" dirty="0">
                        <a:effectLst/>
                        <a:latin typeface="Cambria"/>
                        <a:ea typeface="ＭＳ 明朝"/>
                        <a:cs typeface="Times New Roman"/>
                      </a:endParaRPr>
                    </a:p>
                  </a:txBody>
                  <a:tcPr marL="68580" marR="68580" marT="0" marB="0"/>
                </a:tc>
              </a:tr>
              <a:tr h="656948">
                <a:tc>
                  <a:txBody>
                    <a:bodyPr/>
                    <a:lstStyle/>
                    <a:p>
                      <a:pPr marL="0" marR="0">
                        <a:spcBef>
                          <a:spcPts val="0"/>
                        </a:spcBef>
                        <a:spcAft>
                          <a:spcPts val="0"/>
                        </a:spcAft>
                      </a:pPr>
                      <a:r>
                        <a:rPr lang="en-US" sz="1200" dirty="0">
                          <a:effectLst/>
                          <a:latin typeface="Cambria"/>
                          <a:ea typeface="ＭＳ 明朝"/>
                          <a:cs typeface="Times New Roman"/>
                        </a:rPr>
                        <a:t>Relation to Teaching and Research Priorities</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Intellectual value, collection assessment score (if available), previous use of material, etc.</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High=3</a:t>
                      </a:r>
                    </a:p>
                    <a:p>
                      <a:pPr marL="0" marR="0">
                        <a:spcBef>
                          <a:spcPts val="0"/>
                        </a:spcBef>
                        <a:spcAft>
                          <a:spcPts val="0"/>
                        </a:spcAft>
                      </a:pPr>
                      <a:r>
                        <a:rPr lang="en-US" sz="1100" dirty="0">
                          <a:effectLst/>
                          <a:latin typeface="Cambria"/>
                          <a:ea typeface="ＭＳ 明朝"/>
                          <a:cs typeface="Times New Roman"/>
                        </a:rPr>
                        <a:t>Moderate=2</a:t>
                      </a:r>
                    </a:p>
                    <a:p>
                      <a:pPr marL="0" marR="0">
                        <a:spcBef>
                          <a:spcPts val="0"/>
                        </a:spcBef>
                        <a:spcAft>
                          <a:spcPts val="0"/>
                        </a:spcAft>
                      </a:pPr>
                      <a:r>
                        <a:rPr lang="en-US" sz="1100" dirty="0">
                          <a:effectLst/>
                          <a:latin typeface="Cambria"/>
                          <a:ea typeface="ＭＳ 明朝"/>
                          <a:cs typeface="Times New Roman"/>
                        </a:rPr>
                        <a:t>Low=1</a:t>
                      </a:r>
                    </a:p>
                    <a:p>
                      <a:pPr marL="0" marR="0">
                        <a:spcBef>
                          <a:spcPts val="0"/>
                        </a:spcBef>
                        <a:spcAft>
                          <a:spcPts val="0"/>
                        </a:spcAft>
                      </a:pPr>
                      <a:r>
                        <a:rPr lang="en-US" sz="1100" dirty="0">
                          <a:effectLst/>
                          <a:latin typeface="Cambria"/>
                          <a:ea typeface="ＭＳ 明朝"/>
                          <a:cs typeface="Times New Roman"/>
                        </a:rPr>
                        <a:t>None=0</a:t>
                      </a:r>
                    </a:p>
                  </a:txBody>
                  <a:tcPr marL="68580" marR="68580" marT="0" marB="0"/>
                </a:tc>
              </a:tr>
              <a:tr h="656948">
                <a:tc>
                  <a:txBody>
                    <a:bodyPr/>
                    <a:lstStyle/>
                    <a:p>
                      <a:pPr marL="0" marR="0">
                        <a:spcBef>
                          <a:spcPts val="0"/>
                        </a:spcBef>
                        <a:spcAft>
                          <a:spcPts val="0"/>
                        </a:spcAft>
                      </a:pPr>
                      <a:r>
                        <a:rPr lang="en-US" sz="1200">
                          <a:effectLst/>
                          <a:latin typeface="Cambria"/>
                          <a:ea typeface="ＭＳ 明朝"/>
                          <a:cs typeface="Times New Roman"/>
                        </a:rPr>
                        <a:t>Relation to Library Administration Priorities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Political, space (disposition or sending to offsite storage), development, public relations, etc.</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High=3</a:t>
                      </a:r>
                    </a:p>
                    <a:p>
                      <a:pPr marL="0" marR="0">
                        <a:spcBef>
                          <a:spcPts val="0"/>
                        </a:spcBef>
                        <a:spcAft>
                          <a:spcPts val="0"/>
                        </a:spcAft>
                      </a:pPr>
                      <a:r>
                        <a:rPr lang="en-US" sz="1100" dirty="0">
                          <a:effectLst/>
                          <a:latin typeface="Cambria"/>
                          <a:ea typeface="ＭＳ 明朝"/>
                          <a:cs typeface="Times New Roman"/>
                        </a:rPr>
                        <a:t>Moderate=2</a:t>
                      </a:r>
                    </a:p>
                    <a:p>
                      <a:pPr marL="0" marR="0">
                        <a:spcBef>
                          <a:spcPts val="0"/>
                        </a:spcBef>
                        <a:spcAft>
                          <a:spcPts val="0"/>
                        </a:spcAft>
                      </a:pPr>
                      <a:r>
                        <a:rPr lang="en-US" sz="1100" dirty="0">
                          <a:effectLst/>
                          <a:latin typeface="Cambria"/>
                          <a:ea typeface="ＭＳ 明朝"/>
                          <a:cs typeface="Times New Roman"/>
                        </a:rPr>
                        <a:t>Low=1</a:t>
                      </a:r>
                    </a:p>
                    <a:p>
                      <a:pPr marL="0" marR="0">
                        <a:spcBef>
                          <a:spcPts val="0"/>
                        </a:spcBef>
                        <a:spcAft>
                          <a:spcPts val="0"/>
                        </a:spcAft>
                      </a:pPr>
                      <a:r>
                        <a:rPr lang="en-US" sz="1100" dirty="0">
                          <a:effectLst/>
                          <a:latin typeface="Cambria"/>
                          <a:ea typeface="ＭＳ 明朝"/>
                          <a:cs typeface="Times New Roman"/>
                        </a:rPr>
                        <a:t>None=0</a:t>
                      </a:r>
                    </a:p>
                  </a:txBody>
                  <a:tcPr marL="68580" marR="68580" marT="0" marB="0"/>
                </a:tc>
              </a:tr>
              <a:tr h="656948">
                <a:tc>
                  <a:txBody>
                    <a:bodyPr/>
                    <a:lstStyle/>
                    <a:p>
                      <a:pPr marL="0" marR="0">
                        <a:spcBef>
                          <a:spcPts val="0"/>
                        </a:spcBef>
                        <a:spcAft>
                          <a:spcPts val="0"/>
                        </a:spcAft>
                      </a:pPr>
                      <a:r>
                        <a:rPr lang="en-US" sz="1200">
                          <a:effectLst/>
                          <a:latin typeface="Cambria"/>
                          <a:ea typeface="ＭＳ 明朝"/>
                          <a:cs typeface="Times New Roman"/>
                        </a:rPr>
                        <a:t>Department/Unit Prioritization</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When a department/unit submits more than one project, DIC will contact you to request prioritization information.</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High=3</a:t>
                      </a:r>
                    </a:p>
                    <a:p>
                      <a:pPr marL="0" marR="0">
                        <a:spcBef>
                          <a:spcPts val="0"/>
                        </a:spcBef>
                        <a:spcAft>
                          <a:spcPts val="0"/>
                        </a:spcAft>
                      </a:pPr>
                      <a:r>
                        <a:rPr lang="en-US" sz="1100" dirty="0">
                          <a:effectLst/>
                          <a:latin typeface="Cambria"/>
                          <a:ea typeface="ＭＳ 明朝"/>
                          <a:cs typeface="Times New Roman"/>
                        </a:rPr>
                        <a:t>Moderate=2</a:t>
                      </a:r>
                    </a:p>
                    <a:p>
                      <a:pPr marL="0" marR="0">
                        <a:spcBef>
                          <a:spcPts val="0"/>
                        </a:spcBef>
                        <a:spcAft>
                          <a:spcPts val="0"/>
                        </a:spcAft>
                      </a:pPr>
                      <a:r>
                        <a:rPr lang="en-US" sz="1100" dirty="0">
                          <a:effectLst/>
                          <a:latin typeface="Cambria"/>
                          <a:ea typeface="ＭＳ 明朝"/>
                          <a:cs typeface="Times New Roman"/>
                        </a:rPr>
                        <a:t>Low=1</a:t>
                      </a:r>
                    </a:p>
                    <a:p>
                      <a:pPr marL="0" marR="0">
                        <a:spcBef>
                          <a:spcPts val="0"/>
                        </a:spcBef>
                        <a:spcAft>
                          <a:spcPts val="0"/>
                        </a:spcAft>
                      </a:pPr>
                      <a:r>
                        <a:rPr lang="en-US" sz="1100" dirty="0">
                          <a:effectLst/>
                          <a:latin typeface="Cambria"/>
                          <a:ea typeface="ＭＳ 明朝"/>
                          <a:cs typeface="Times New Roman"/>
                        </a:rPr>
                        <a:t>None=0</a:t>
                      </a:r>
                    </a:p>
                  </a:txBody>
                  <a:tcPr marL="68580" marR="68580" marT="0" marB="0"/>
                </a:tc>
              </a:tr>
              <a:tr h="328474">
                <a:tc>
                  <a:txBody>
                    <a:bodyPr/>
                    <a:lstStyle/>
                    <a:p>
                      <a:pPr marL="0" marR="0">
                        <a:spcBef>
                          <a:spcPts val="0"/>
                        </a:spcBef>
                        <a:spcAft>
                          <a:spcPts val="0"/>
                        </a:spcAft>
                      </a:pPr>
                      <a:r>
                        <a:rPr lang="en-US" sz="1200">
                          <a:effectLst/>
                          <a:latin typeface="Cambria"/>
                          <a:ea typeface="ＭＳ 明朝"/>
                          <a:cs typeface="Times New Roman"/>
                        </a:rPr>
                        <a:t>Continuation from Previous FY</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Multi-year proposal.</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Yes=1</a:t>
                      </a:r>
                    </a:p>
                    <a:p>
                      <a:pPr marL="0" marR="0">
                        <a:spcBef>
                          <a:spcPts val="0"/>
                        </a:spcBef>
                        <a:spcAft>
                          <a:spcPts val="0"/>
                        </a:spcAft>
                      </a:pPr>
                      <a:r>
                        <a:rPr lang="en-US" sz="1100" dirty="0">
                          <a:effectLst/>
                          <a:latin typeface="Cambria"/>
                          <a:ea typeface="ＭＳ 明朝"/>
                          <a:cs typeface="Times New Roman"/>
                        </a:rPr>
                        <a:t>No=0</a:t>
                      </a:r>
                    </a:p>
                  </a:txBody>
                  <a:tcPr marL="68580" marR="68580" marT="0" marB="0"/>
                </a:tc>
              </a:tr>
              <a:tr h="656948">
                <a:tc>
                  <a:txBody>
                    <a:bodyPr/>
                    <a:lstStyle/>
                    <a:p>
                      <a:pPr marL="0" marR="0">
                        <a:spcBef>
                          <a:spcPts val="0"/>
                        </a:spcBef>
                        <a:spcAft>
                          <a:spcPts val="0"/>
                        </a:spcAft>
                      </a:pPr>
                      <a:r>
                        <a:rPr lang="en-US" sz="1200">
                          <a:effectLst/>
                          <a:latin typeface="Cambria"/>
                          <a:ea typeface="ＭＳ 明朝"/>
                          <a:cs typeface="Times New Roman"/>
                        </a:rPr>
                        <a:t>Preservation Need</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Preservation assessment score; consult with Preservation &amp; Conservation.</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High=3</a:t>
                      </a:r>
                    </a:p>
                    <a:p>
                      <a:pPr marL="0" marR="0">
                        <a:spcBef>
                          <a:spcPts val="0"/>
                        </a:spcBef>
                        <a:spcAft>
                          <a:spcPts val="0"/>
                        </a:spcAft>
                      </a:pPr>
                      <a:r>
                        <a:rPr lang="en-US" sz="1100" dirty="0">
                          <a:effectLst/>
                          <a:latin typeface="Cambria"/>
                          <a:ea typeface="ＭＳ 明朝"/>
                          <a:cs typeface="Times New Roman"/>
                        </a:rPr>
                        <a:t>Moderate=2</a:t>
                      </a:r>
                    </a:p>
                    <a:p>
                      <a:pPr marL="0" marR="0">
                        <a:spcBef>
                          <a:spcPts val="0"/>
                        </a:spcBef>
                        <a:spcAft>
                          <a:spcPts val="0"/>
                        </a:spcAft>
                      </a:pPr>
                      <a:r>
                        <a:rPr lang="en-US" sz="1100" dirty="0">
                          <a:effectLst/>
                          <a:latin typeface="Cambria"/>
                          <a:ea typeface="ＭＳ 明朝"/>
                          <a:cs typeface="Times New Roman"/>
                        </a:rPr>
                        <a:t>Low=1</a:t>
                      </a:r>
                    </a:p>
                    <a:p>
                      <a:pPr marL="0" marR="0">
                        <a:spcBef>
                          <a:spcPts val="0"/>
                        </a:spcBef>
                        <a:spcAft>
                          <a:spcPts val="0"/>
                        </a:spcAft>
                      </a:pPr>
                      <a:r>
                        <a:rPr lang="en-US" sz="1100" dirty="0">
                          <a:effectLst/>
                          <a:latin typeface="Cambria"/>
                          <a:ea typeface="ＭＳ 明朝"/>
                          <a:cs typeface="Times New Roman"/>
                        </a:rPr>
                        <a:t>None=0</a:t>
                      </a:r>
                    </a:p>
                  </a:txBody>
                  <a:tcPr marL="68580" marR="68580" marT="0" marB="0"/>
                </a:tc>
              </a:tr>
              <a:tr h="558797">
                <a:tc>
                  <a:txBody>
                    <a:bodyPr/>
                    <a:lstStyle/>
                    <a:p>
                      <a:pPr marL="0" marR="0">
                        <a:spcBef>
                          <a:spcPts val="0"/>
                        </a:spcBef>
                        <a:spcAft>
                          <a:spcPts val="0"/>
                        </a:spcAft>
                      </a:pPr>
                      <a:r>
                        <a:rPr lang="en-US" sz="1200">
                          <a:effectLst/>
                          <a:latin typeface="Cambria"/>
                          <a:ea typeface="ＭＳ 明朝"/>
                          <a:cs typeface="Times New Roman"/>
                        </a:rPr>
                        <a:t>Project Readiness</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Available description for metadata; status of </a:t>
                      </a:r>
                      <a:r>
                        <a:rPr lang="en-US" sz="1200" dirty="0" smtClean="0">
                          <a:effectLst/>
                          <a:latin typeface="Cambria"/>
                          <a:ea typeface="ＭＳ 明朝"/>
                          <a:cs typeface="Times New Roman"/>
                        </a:rPr>
                        <a:t>preservation </a:t>
                      </a:r>
                      <a:r>
                        <a:rPr lang="en-US" sz="1200" dirty="0">
                          <a:effectLst/>
                          <a:latin typeface="Cambria"/>
                          <a:ea typeface="ＭＳ 明朝"/>
                          <a:cs typeface="Times New Roman"/>
                        </a:rPr>
                        <a:t>work; material selection; other resources needed; plans for prep work or prep work completed. People should have spoken to MSD or P&amp;C and prep work should be on </a:t>
                      </a:r>
                      <a:r>
                        <a:rPr lang="en-US" sz="1200" dirty="0" smtClean="0">
                          <a:effectLst/>
                          <a:latin typeface="Cambria"/>
                          <a:ea typeface="ＭＳ 明朝"/>
                          <a:cs typeface="Times New Roman"/>
                        </a:rPr>
                        <a:t>work plans</a:t>
                      </a:r>
                      <a:r>
                        <a:rPr lang="en-US" sz="1200" dirty="0">
                          <a:effectLst/>
                          <a:latin typeface="Cambria"/>
                          <a:ea typeface="ＭＳ 明朝"/>
                          <a:cs typeface="Times New Roman"/>
                        </a:rPr>
                        <a:t>.</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High=3</a:t>
                      </a:r>
                    </a:p>
                    <a:p>
                      <a:pPr marL="0" marR="0">
                        <a:spcBef>
                          <a:spcPts val="0"/>
                        </a:spcBef>
                        <a:spcAft>
                          <a:spcPts val="0"/>
                        </a:spcAft>
                      </a:pPr>
                      <a:r>
                        <a:rPr lang="en-US" sz="1100" dirty="0">
                          <a:effectLst/>
                          <a:latin typeface="Cambria"/>
                          <a:ea typeface="ＭＳ 明朝"/>
                          <a:cs typeface="Times New Roman"/>
                        </a:rPr>
                        <a:t>Moderate=2</a:t>
                      </a:r>
                    </a:p>
                    <a:p>
                      <a:pPr marL="0" marR="0">
                        <a:spcBef>
                          <a:spcPts val="0"/>
                        </a:spcBef>
                        <a:spcAft>
                          <a:spcPts val="0"/>
                        </a:spcAft>
                      </a:pPr>
                      <a:r>
                        <a:rPr lang="en-US" sz="1100" dirty="0">
                          <a:effectLst/>
                          <a:latin typeface="Cambria"/>
                          <a:ea typeface="ＭＳ 明朝"/>
                          <a:cs typeface="Times New Roman"/>
                        </a:rPr>
                        <a:t>Low=1</a:t>
                      </a:r>
                    </a:p>
                    <a:p>
                      <a:pPr marL="0" marR="0">
                        <a:spcBef>
                          <a:spcPts val="0"/>
                        </a:spcBef>
                        <a:spcAft>
                          <a:spcPts val="0"/>
                        </a:spcAft>
                      </a:pPr>
                      <a:r>
                        <a:rPr lang="en-US" sz="1100" dirty="0">
                          <a:effectLst/>
                          <a:latin typeface="Cambria"/>
                          <a:ea typeface="ＭＳ 明朝"/>
                          <a:cs typeface="Times New Roman"/>
                        </a:rPr>
                        <a:t>None=0</a:t>
                      </a:r>
                    </a:p>
                  </a:txBody>
                  <a:tcPr marL="68580" marR="68580" marT="0" marB="0"/>
                </a:tc>
              </a:tr>
              <a:tr h="492711">
                <a:tc>
                  <a:txBody>
                    <a:bodyPr/>
                    <a:lstStyle/>
                    <a:p>
                      <a:pPr marL="0" marR="0">
                        <a:spcBef>
                          <a:spcPts val="0"/>
                        </a:spcBef>
                        <a:spcAft>
                          <a:spcPts val="0"/>
                        </a:spcAft>
                      </a:pPr>
                      <a:r>
                        <a:rPr lang="en-US" sz="1200">
                          <a:effectLst/>
                          <a:latin typeface="Cambria"/>
                          <a:ea typeface="ＭＳ 明朝"/>
                          <a:cs typeface="Times New Roman"/>
                        </a:rPr>
                        <a:t>Available Funding</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Gifts, endowments, donors, partners, grants, etc.</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Full=2</a:t>
                      </a:r>
                    </a:p>
                    <a:p>
                      <a:pPr marL="0" marR="0">
                        <a:spcBef>
                          <a:spcPts val="0"/>
                        </a:spcBef>
                        <a:spcAft>
                          <a:spcPts val="0"/>
                        </a:spcAft>
                      </a:pPr>
                      <a:r>
                        <a:rPr lang="en-US" sz="1100" dirty="0">
                          <a:effectLst/>
                          <a:latin typeface="Cambria"/>
                          <a:ea typeface="ＭＳ 明朝"/>
                          <a:cs typeface="Times New Roman"/>
                        </a:rPr>
                        <a:t>Some=1</a:t>
                      </a:r>
                    </a:p>
                    <a:p>
                      <a:pPr marL="0" marR="0">
                        <a:spcBef>
                          <a:spcPts val="0"/>
                        </a:spcBef>
                        <a:spcAft>
                          <a:spcPts val="0"/>
                        </a:spcAft>
                      </a:pPr>
                      <a:r>
                        <a:rPr lang="en-US" sz="1100" dirty="0">
                          <a:effectLst/>
                          <a:latin typeface="Cambria"/>
                          <a:ea typeface="ＭＳ 明朝"/>
                          <a:cs typeface="Times New Roman"/>
                        </a:rPr>
                        <a:t>None=0</a:t>
                      </a:r>
                    </a:p>
                  </a:txBody>
                  <a:tcPr marL="68580" marR="68580" marT="0" marB="0"/>
                </a:tc>
              </a:tr>
              <a:tr h="328474">
                <a:tc>
                  <a:txBody>
                    <a:bodyPr/>
                    <a:lstStyle/>
                    <a:p>
                      <a:pPr marL="0" marR="0">
                        <a:spcBef>
                          <a:spcPts val="0"/>
                        </a:spcBef>
                        <a:spcAft>
                          <a:spcPts val="0"/>
                        </a:spcAft>
                      </a:pPr>
                      <a:r>
                        <a:rPr lang="en-US" sz="1200">
                          <a:effectLst/>
                          <a:latin typeface="Cambria"/>
                          <a:ea typeface="ＭＳ 明朝"/>
                          <a:cs typeface="Times New Roman"/>
                        </a:rPr>
                        <a:t>Partnerships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Campus, grants, CIC, etc. Relationships or funding.</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3</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Yes=1</a:t>
                      </a:r>
                    </a:p>
                    <a:p>
                      <a:pPr marL="0" marR="0">
                        <a:spcBef>
                          <a:spcPts val="0"/>
                        </a:spcBef>
                        <a:spcAft>
                          <a:spcPts val="0"/>
                        </a:spcAft>
                      </a:pPr>
                      <a:r>
                        <a:rPr lang="en-US" sz="1100" dirty="0">
                          <a:effectLst/>
                          <a:latin typeface="Cambria"/>
                          <a:ea typeface="ＭＳ 明朝"/>
                          <a:cs typeface="Times New Roman"/>
                        </a:rPr>
                        <a:t>No=0</a:t>
                      </a:r>
                    </a:p>
                  </a:txBody>
                  <a:tcPr marL="68580" marR="68580" marT="0" marB="0"/>
                </a:tc>
              </a:tr>
              <a:tr h="492711">
                <a:tc>
                  <a:txBody>
                    <a:bodyPr/>
                    <a:lstStyle/>
                    <a:p>
                      <a:pPr marL="0" marR="0">
                        <a:spcBef>
                          <a:spcPts val="0"/>
                        </a:spcBef>
                        <a:spcAft>
                          <a:spcPts val="0"/>
                        </a:spcAft>
                      </a:pPr>
                      <a:r>
                        <a:rPr lang="en-US" sz="1200" dirty="0">
                          <a:effectLst/>
                          <a:latin typeface="Cambria"/>
                          <a:ea typeface="ＭＳ 明朝"/>
                          <a:cs typeface="Times New Roman"/>
                        </a:rPr>
                        <a:t>Copyright status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On-campus access only will not be a limiting factor to digitization.</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4</a:t>
                      </a:r>
                    </a:p>
                  </a:txBody>
                  <a:tcPr marL="68580" marR="68580" marT="0" marB="0"/>
                </a:tc>
                <a:tc>
                  <a:txBody>
                    <a:bodyPr/>
                    <a:lstStyle/>
                    <a:p>
                      <a:pPr marL="0" marR="0">
                        <a:spcBef>
                          <a:spcPts val="0"/>
                        </a:spcBef>
                        <a:spcAft>
                          <a:spcPts val="0"/>
                        </a:spcAft>
                      </a:pPr>
                      <a:r>
                        <a:rPr lang="en-US" sz="1100" dirty="0">
                          <a:effectLst/>
                          <a:latin typeface="Cambria"/>
                          <a:ea typeface="ＭＳ 明朝"/>
                          <a:cs typeface="Times New Roman"/>
                        </a:rPr>
                        <a:t>Public=2</a:t>
                      </a:r>
                    </a:p>
                    <a:p>
                      <a:pPr marL="0" marR="0">
                        <a:spcBef>
                          <a:spcPts val="0"/>
                        </a:spcBef>
                        <a:spcAft>
                          <a:spcPts val="0"/>
                        </a:spcAft>
                      </a:pPr>
                      <a:r>
                        <a:rPr lang="en-US" sz="1100" dirty="0">
                          <a:effectLst/>
                          <a:latin typeface="Cambria"/>
                          <a:ea typeface="ＭＳ 明朝"/>
                          <a:cs typeface="Times New Roman"/>
                        </a:rPr>
                        <a:t>On-campus=1</a:t>
                      </a:r>
                    </a:p>
                    <a:p>
                      <a:pPr marL="0" marR="0">
                        <a:spcBef>
                          <a:spcPts val="0"/>
                        </a:spcBef>
                        <a:spcAft>
                          <a:spcPts val="0"/>
                        </a:spcAft>
                      </a:pPr>
                      <a:r>
                        <a:rPr lang="en-US" sz="1100" dirty="0">
                          <a:effectLst/>
                          <a:latin typeface="Cambria"/>
                          <a:ea typeface="ＭＳ 明朝"/>
                          <a:cs typeface="Times New Roman"/>
                        </a:rPr>
                        <a:t>Dark archive=0</a:t>
                      </a:r>
                    </a:p>
                  </a:txBody>
                  <a:tcPr marL="68580" marR="68580" marT="0" marB="0"/>
                </a:tc>
              </a:tr>
            </a:tbl>
          </a:graphicData>
        </a:graphic>
      </p:graphicFrame>
      <p:sp>
        <p:nvSpPr>
          <p:cNvPr id="3" name="Left Arrow 2"/>
          <p:cNvSpPr/>
          <p:nvPr/>
        </p:nvSpPr>
        <p:spPr>
          <a:xfrm>
            <a:off x="1366762" y="3011302"/>
            <a:ext cx="97840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Left Arrow 7"/>
          <p:cNvSpPr/>
          <p:nvPr/>
        </p:nvSpPr>
        <p:spPr>
          <a:xfrm>
            <a:off x="1652209" y="1736464"/>
            <a:ext cx="97840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eft Arrow 9"/>
          <p:cNvSpPr/>
          <p:nvPr/>
        </p:nvSpPr>
        <p:spPr>
          <a:xfrm>
            <a:off x="1366762" y="3961987"/>
            <a:ext cx="978408"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47310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Usage</a:t>
            </a:r>
            <a:endParaRPr lang="en-US" dirty="0"/>
          </a:p>
        </p:txBody>
      </p:sp>
      <p:sp>
        <p:nvSpPr>
          <p:cNvPr id="3" name="Content Placeholder 2"/>
          <p:cNvSpPr>
            <a:spLocks noGrp="1"/>
          </p:cNvSpPr>
          <p:nvPr>
            <p:ph idx="1"/>
          </p:nvPr>
        </p:nvSpPr>
        <p:spPr/>
        <p:txBody>
          <a:bodyPr/>
          <a:lstStyle/>
          <a:p>
            <a:r>
              <a:rPr lang="en-US" dirty="0" smtClean="0"/>
              <a:t>Better representation across collection areas</a:t>
            </a:r>
          </a:p>
          <a:p>
            <a:r>
              <a:rPr lang="en-US" dirty="0" smtClean="0"/>
              <a:t>Google</a:t>
            </a:r>
            <a:r>
              <a:rPr lang="en-US" baseline="0" dirty="0" smtClean="0"/>
              <a:t> Analytics</a:t>
            </a:r>
          </a:p>
          <a:p>
            <a:r>
              <a:rPr lang="en-US" baseline="0" dirty="0" smtClean="0"/>
              <a:t>Web scraper used for Internet Archive</a:t>
            </a:r>
          </a:p>
          <a:p>
            <a:r>
              <a:rPr lang="en-US" baseline="0" dirty="0" smtClean="0"/>
              <a:t>Asked </a:t>
            </a:r>
            <a:r>
              <a:rPr lang="en-US" baseline="0" dirty="0" smtClean="0"/>
              <a:t>for statistics from Chronicling America</a:t>
            </a:r>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8</a:t>
            </a:fld>
            <a:endParaRPr lang="en-US"/>
          </a:p>
        </p:txBody>
      </p:sp>
    </p:spTree>
    <p:extLst>
      <p:ext uri="{BB962C8B-B14F-4D97-AF65-F5344CB8AC3E}">
        <p14:creationId xmlns:p14="http://schemas.microsoft.com/office/powerpoint/2010/main" val="26656481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Trends 2013-2015</a:t>
            </a:r>
            <a:endParaRPr lang="en-US" dirty="0"/>
          </a:p>
        </p:txBody>
      </p:sp>
      <p:sp>
        <p:nvSpPr>
          <p:cNvPr id="3" name="Content Placeholder 2"/>
          <p:cNvSpPr>
            <a:spLocks noGrp="1"/>
          </p:cNvSpPr>
          <p:nvPr>
            <p:ph sz="half" idx="1"/>
          </p:nvPr>
        </p:nvSpPr>
        <p:spPr/>
        <p:txBody>
          <a:bodyPr>
            <a:normAutofit fontScale="92500" lnSpcReduction="10000"/>
          </a:bodyPr>
          <a:lstStyle/>
          <a:p>
            <a:pPr marL="228600" indent="-228600"/>
            <a:r>
              <a:rPr lang="en-US" dirty="0" smtClean="0"/>
              <a:t>Region</a:t>
            </a:r>
          </a:p>
          <a:p>
            <a:pPr lvl="1"/>
            <a:r>
              <a:rPr lang="en-US" dirty="0" smtClean="0"/>
              <a:t>70-80% Non-Metro</a:t>
            </a:r>
          </a:p>
          <a:p>
            <a:pPr lvl="1"/>
            <a:r>
              <a:rPr lang="en-US" baseline="0" dirty="0" smtClean="0"/>
              <a:t>80-90% Non-College Park</a:t>
            </a:r>
          </a:p>
          <a:p>
            <a:pPr marL="228600" indent="-228600"/>
            <a:r>
              <a:rPr lang="en-US" baseline="0" dirty="0" smtClean="0"/>
              <a:t>60-80% New Users (though each College Park public computer session is tracked as new)</a:t>
            </a:r>
          </a:p>
          <a:p>
            <a:pPr marL="228600" indent="-228600"/>
            <a:r>
              <a:rPr lang="en-US" dirty="0" smtClean="0"/>
              <a:t>Languages of highest use</a:t>
            </a:r>
          </a:p>
          <a:p>
            <a:pPr lvl="1"/>
            <a:r>
              <a:rPr lang="en-US" baseline="0" dirty="0" smtClean="0"/>
              <a:t>English (US),</a:t>
            </a:r>
            <a:r>
              <a:rPr lang="en-US" dirty="0" smtClean="0"/>
              <a:t> Japanese, European languages (various)</a:t>
            </a:r>
            <a:endParaRPr lang="en-US" baseline="0" dirty="0" smtClean="0"/>
          </a:p>
          <a:p>
            <a:pPr marL="228600" indent="-228600"/>
            <a:endParaRPr lang="en-US" baseline="0" dirty="0" smtClean="0"/>
          </a:p>
        </p:txBody>
      </p:sp>
      <p:sp>
        <p:nvSpPr>
          <p:cNvPr id="7" name="Content Placeholder 6"/>
          <p:cNvSpPr>
            <a:spLocks noGrp="1"/>
          </p:cNvSpPr>
          <p:nvPr>
            <p:ph sz="half" idx="2"/>
          </p:nvPr>
        </p:nvSpPr>
        <p:spPr/>
        <p:txBody>
          <a:bodyPr>
            <a:normAutofit fontScale="92500" lnSpcReduction="10000"/>
          </a:bodyPr>
          <a:lstStyle/>
          <a:p>
            <a:r>
              <a:rPr lang="en-US" dirty="0" smtClean="0"/>
              <a:t>3-4 pages visited, on average</a:t>
            </a:r>
          </a:p>
          <a:p>
            <a:r>
              <a:rPr lang="en-US" dirty="0" smtClean="0"/>
              <a:t>As </a:t>
            </a:r>
            <a:r>
              <a:rPr lang="en-US" dirty="0"/>
              <a:t>s</a:t>
            </a:r>
            <a:r>
              <a:rPr lang="en-US" dirty="0" smtClean="0"/>
              <a:t>ocial </a:t>
            </a:r>
            <a:r>
              <a:rPr lang="en-US" dirty="0"/>
              <a:t>m</a:t>
            </a:r>
            <a:r>
              <a:rPr lang="en-US" dirty="0" smtClean="0"/>
              <a:t>edia referrals  increase</a:t>
            </a:r>
          </a:p>
          <a:p>
            <a:pPr lvl="1"/>
            <a:r>
              <a:rPr lang="en-US" dirty="0" smtClean="0"/>
              <a:t>60</a:t>
            </a:r>
            <a:r>
              <a:rPr lang="en-US" dirty="0"/>
              <a:t>-70% Leave after arriving on initial page</a:t>
            </a:r>
          </a:p>
          <a:p>
            <a:pPr lvl="1"/>
            <a:r>
              <a:rPr lang="en-US" dirty="0" smtClean="0"/>
              <a:t>Average session decreasing from 3-4 minutes to 2-3 minutes</a:t>
            </a:r>
            <a:endParaRPr lang="en-US" dirty="0"/>
          </a:p>
          <a:p>
            <a:r>
              <a:rPr lang="en-US" dirty="0" err="1" smtClean="0"/>
              <a:t>Pageview</a:t>
            </a:r>
            <a:r>
              <a:rPr lang="en-US" dirty="0" smtClean="0"/>
              <a:t> trends ranking by semester: Fall, Spring, Summer, Winter</a:t>
            </a:r>
          </a:p>
          <a:p>
            <a:r>
              <a:rPr lang="en-US" dirty="0" smtClean="0"/>
              <a:t>Increasing mobile users</a:t>
            </a:r>
          </a:p>
        </p:txBody>
      </p:sp>
      <p:sp>
        <p:nvSpPr>
          <p:cNvPr id="5" name="Footer Placeholder 4"/>
          <p:cNvSpPr>
            <a:spLocks noGrp="1"/>
          </p:cNvSpPr>
          <p:nvPr>
            <p:ph type="ftr" sz="quarter" idx="11"/>
          </p:nvPr>
        </p:nvSpPr>
        <p:spPr/>
        <p:txBody>
          <a:bodyPr/>
          <a:lstStyle/>
          <a:p>
            <a:r>
              <a:rPr lang="en-US" smtClean="0"/>
              <a:t>UMD Libraries Research and Innovative Practice Forum, June 8, 2016 </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9</a:t>
            </a:fld>
            <a:endParaRPr lang="en-US"/>
          </a:p>
        </p:txBody>
      </p:sp>
      <p:pic>
        <p:nvPicPr>
          <p:cNvPr id="4" name="Content Placeholder 7" descr="LibLogoWide3.5in.gif"/>
          <p:cNvPicPr>
            <a:picLocks noChangeAspect="1"/>
          </p:cNvPicPr>
          <p:nvPr/>
        </p:nvPicPr>
        <p:blipFill>
          <a:blip r:embed="rId3"/>
          <a:srcRect t="-38589" b="-38589"/>
          <a:stretch>
            <a:fillRect/>
          </a:stretch>
        </p:blipFill>
        <p:spPr>
          <a:xfrm>
            <a:off x="7024371" y="5925838"/>
            <a:ext cx="2060586" cy="1087604"/>
          </a:xfrm>
          <a:prstGeom prst="rect">
            <a:avLst/>
          </a:prstGeom>
        </p:spPr>
      </p:pic>
    </p:spTree>
    <p:extLst>
      <p:ext uri="{BB962C8B-B14F-4D97-AF65-F5344CB8AC3E}">
        <p14:creationId xmlns:p14="http://schemas.microsoft.com/office/powerpoint/2010/main" val="139233980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246</TotalTime>
  <Words>2094</Words>
  <Application>Microsoft Macintosh PowerPoint</Application>
  <PresentationFormat>On-screen Show (4:3)</PresentationFormat>
  <Paragraphs>191</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Plaza</vt:lpstr>
      <vt:lpstr>Using Statistics to Set Priorities</vt:lpstr>
      <vt:lpstr>History of Digitization</vt:lpstr>
      <vt:lpstr>Selection Process</vt:lpstr>
      <vt:lpstr>PowerPoint Presentation</vt:lpstr>
      <vt:lpstr>Digitization Initiatives Committee (DIC)</vt:lpstr>
      <vt:lpstr>Funding Projects</vt:lpstr>
      <vt:lpstr>DIC Criteria</vt:lpstr>
      <vt:lpstr>Tracking Usage</vt:lpstr>
      <vt:lpstr>Usage Trends 2013-2015</vt:lpstr>
      <vt:lpstr>Content Trends 2013-2015</vt:lpstr>
      <vt:lpstr>Plans for Data Use</vt:lpstr>
    </vt:vector>
  </TitlesOfParts>
  <Company>University of Maryland Libraries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Robin C. Pike</dc:creator>
  <cp:lastModifiedBy>Robin C. Pike</cp:lastModifiedBy>
  <cp:revision>28</cp:revision>
  <dcterms:created xsi:type="dcterms:W3CDTF">2016-04-12T12:02:57Z</dcterms:created>
  <dcterms:modified xsi:type="dcterms:W3CDTF">2016-06-06T15:08:39Z</dcterms:modified>
</cp:coreProperties>
</file>