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5143500" cx="9144000"/>
  <p:notesSz cx="6858000" cy="9144000"/>
  <p:embeddedFontLst>
    <p:embeddedFont>
      <p:font typeface="Roboto"/>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italic.fntdata"/><Relationship Id="rId30" Type="http://schemas.openxmlformats.org/officeDocument/2006/relationships/font" Target="fonts/Roboto-bold.fntdata"/><Relationship Id="rId11" Type="http://schemas.openxmlformats.org/officeDocument/2006/relationships/slide" Target="slides/slide6.xml"/><Relationship Id="rId10" Type="http://schemas.openxmlformats.org/officeDocument/2006/relationships/slide" Target="slides/slide5.xml"/><Relationship Id="rId32" Type="http://schemas.openxmlformats.org/officeDocument/2006/relationships/font" Target="fonts/Roboto-bold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8d910195bc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8d910195bc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8d910195bc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8d910195bc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8d910195bc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8d910195bc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8c6c9f665c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8c6c9f665c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Joanna #6</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8d910195bc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8d910195bc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8d910195bc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8d910195bc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Joanna #7</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8c6c9f665c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8c6c9f665c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Joanna #8</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8d910195bc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8d910195bc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8c82fa3072_1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8c82fa3072_1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869586b480_1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869586b480_1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8d910195b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8d910195b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Emily/Joanna</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8d910195bc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8d910195bc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Joanna #9</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8d910195bc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8d910195bc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Joanna #10</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8d11975c6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8d11975c6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Joanna #11</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8d910195bc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8d910195bc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8d910195bc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8d910195bc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8c82fa3072_5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8c82fa3072_5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8c82fa3072_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8c82fa3072_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8d910195bc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8d910195bc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8d910195bc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8d910195bc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Joanna #3</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8c6c9f665c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8c6c9f665c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Joanna #4</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8c6c9f665c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8c6c9f665c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Joanna #5</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8246400" y="4245875"/>
            <a:ext cx="897600" cy="897600"/>
          </a:xfrm>
          <a:prstGeom prst="round1Rect">
            <a:avLst>
              <a:gd fmla="val 16667" name="adj"/>
            </a:avLst>
          </a:prstGeom>
          <a:solidFill>
            <a:schemeClr val="lt1">
              <a:alpha val="6808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390525" y="1819275"/>
            <a:ext cx="8222100" cy="933600"/>
          </a:xfrm>
          <a:prstGeom prst="rect">
            <a:avLst/>
          </a:prstGeom>
        </p:spPr>
        <p:txBody>
          <a:bodyPr anchorCtr="0" anchor="b"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3" name="Google Shape;13;p2"/>
          <p:cNvSpPr txBox="1"/>
          <p:nvPr>
            <p:ph idx="1" type="subTitle"/>
          </p:nvPr>
        </p:nvSpPr>
        <p:spPr>
          <a:xfrm>
            <a:off x="390525" y="2789130"/>
            <a:ext cx="8222100" cy="4329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p:txBody>
      </p:sp>
      <p:sp>
        <p:nvSpPr>
          <p:cNvPr id="14" name="Google Shape;14;p2"/>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4"/>
        </a:solidFill>
      </p:bgPr>
    </p:bg>
    <p:spTree>
      <p:nvGrpSpPr>
        <p:cNvPr id="57" name="Shape 57"/>
        <p:cNvGrpSpPr/>
        <p:nvPr/>
      </p:nvGrpSpPr>
      <p:grpSpPr>
        <a:xfrm>
          <a:off x="0" y="0"/>
          <a:ext cx="0" cy="0"/>
          <a:chOff x="0" y="0"/>
          <a:chExt cx="0" cy="0"/>
        </a:xfrm>
      </p:grpSpPr>
      <p:sp>
        <p:nvSpPr>
          <p:cNvPr id="58" name="Google Shape;58;p11"/>
          <p:cNvSpPr txBox="1"/>
          <p:nvPr>
            <p:ph hasCustomPrompt="1" type="title"/>
          </p:nvPr>
        </p:nvSpPr>
        <p:spPr>
          <a:xfrm>
            <a:off x="475500" y="1258525"/>
            <a:ext cx="8222100" cy="19635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dk2"/>
              </a:buClr>
              <a:buSzPts val="12000"/>
              <a:buNone/>
              <a:defRPr sz="12000">
                <a:solidFill>
                  <a:schemeClr val="dk2"/>
                </a:solidFill>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59" name="Google Shape;59;p11"/>
          <p:cNvSpPr txBox="1"/>
          <p:nvPr>
            <p:ph idx="1" type="body"/>
          </p:nvPr>
        </p:nvSpPr>
        <p:spPr>
          <a:xfrm>
            <a:off x="475500" y="3304625"/>
            <a:ext cx="82221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60" name="Google Shape;60;p11"/>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accent4"/>
        </a:solidFill>
      </p:bgPr>
    </p:bg>
    <p:spTree>
      <p:nvGrpSpPr>
        <p:cNvPr id="61" name="Shape 61"/>
        <p:cNvGrpSpPr/>
        <p:nvPr/>
      </p:nvGrpSpPr>
      <p:grpSpPr>
        <a:xfrm>
          <a:off x="0" y="0"/>
          <a:ext cx="0" cy="0"/>
          <a:chOff x="0" y="0"/>
          <a:chExt cx="0" cy="0"/>
        </a:xfrm>
      </p:grpSpPr>
      <p:sp>
        <p:nvSpPr>
          <p:cNvPr id="62" name="Google Shape;62;p12"/>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460950" y="2065350"/>
            <a:ext cx="8222100" cy="1012800"/>
          </a:xfrm>
          <a:prstGeom prst="rect">
            <a:avLst/>
          </a:prstGeom>
        </p:spPr>
        <p:txBody>
          <a:bodyPr anchorCtr="0" anchor="ctr" bIns="91425" lIns="91425" spcFirstLastPara="1" rIns="91425" wrap="square" tIns="91425">
            <a:no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7" name="Google Shape;17;p3"/>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2" name="Google Shape;22;p4"/>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8" name="Google Shape;28;p5"/>
          <p:cNvSpPr txBox="1"/>
          <p:nvPr>
            <p:ph idx="1" type="body"/>
          </p:nvPr>
        </p:nvSpPr>
        <p:spPr>
          <a:xfrm>
            <a:off x="471900" y="1919075"/>
            <a:ext cx="3999900" cy="27102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9" name="Google Shape;29;p5"/>
          <p:cNvSpPr txBox="1"/>
          <p:nvPr>
            <p:ph idx="2" type="body"/>
          </p:nvPr>
        </p:nvSpPr>
        <p:spPr>
          <a:xfrm>
            <a:off x="4694250" y="1919075"/>
            <a:ext cx="3999900" cy="27102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0" name="Google Shape;30;p5"/>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6"/>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6"/>
          <p:cNvSpPr txBox="1"/>
          <p:nvPr>
            <p:ph type="title"/>
          </p:nvPr>
        </p:nvSpPr>
        <p:spPr>
          <a:xfrm>
            <a:off x="98250" y="16350"/>
            <a:ext cx="8826600" cy="602700"/>
          </a:xfrm>
          <a:prstGeom prst="rect">
            <a:avLst/>
          </a:prstGeom>
        </p:spPr>
        <p:txBody>
          <a:bodyPr anchorCtr="0" anchor="ctr"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35" name="Google Shape;35;p6"/>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6" name="Shape 36"/>
        <p:cNvGrpSpPr/>
        <p:nvPr/>
      </p:nvGrpSpPr>
      <p:grpSpPr>
        <a:xfrm>
          <a:off x="0" y="0"/>
          <a:ext cx="0" cy="0"/>
          <a:chOff x="0" y="0"/>
          <a:chExt cx="0" cy="0"/>
        </a:xfrm>
      </p:grpSpPr>
      <p:sp>
        <p:nvSpPr>
          <p:cNvPr id="37" name="Google Shape;37;p7"/>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7"/>
          <p:cNvSpPr txBox="1"/>
          <p:nvPr>
            <p:ph type="title"/>
          </p:nvPr>
        </p:nvSpPr>
        <p:spPr>
          <a:xfrm>
            <a:off x="226078" y="357800"/>
            <a:ext cx="2808000" cy="9534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226075" y="1465800"/>
            <a:ext cx="2808000" cy="3163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Clr>
                <a:schemeClr val="lt1"/>
              </a:buClr>
              <a:buSzPts val="1200"/>
              <a:buChar char="●"/>
              <a:defRPr sz="1200">
                <a:solidFill>
                  <a:schemeClr val="lt1"/>
                </a:solidFill>
              </a:defRPr>
            </a:lvl1pPr>
            <a:lvl2pPr indent="-304800" lvl="1" marL="914400">
              <a:spcBef>
                <a:spcPts val="1600"/>
              </a:spcBef>
              <a:spcAft>
                <a:spcPts val="0"/>
              </a:spcAft>
              <a:buClr>
                <a:schemeClr val="lt1"/>
              </a:buClr>
              <a:buSzPts val="1200"/>
              <a:buChar char="○"/>
              <a:defRPr sz="1200">
                <a:solidFill>
                  <a:schemeClr val="lt1"/>
                </a:solidFill>
              </a:defRPr>
            </a:lvl2pPr>
            <a:lvl3pPr indent="-304800" lvl="2" marL="1371600">
              <a:spcBef>
                <a:spcPts val="1600"/>
              </a:spcBef>
              <a:spcAft>
                <a:spcPts val="0"/>
              </a:spcAft>
              <a:buClr>
                <a:schemeClr val="lt1"/>
              </a:buClr>
              <a:buSzPts val="1200"/>
              <a:buChar char="■"/>
              <a:defRPr sz="1200">
                <a:solidFill>
                  <a:schemeClr val="lt1"/>
                </a:solidFill>
              </a:defRPr>
            </a:lvl3pPr>
            <a:lvl4pPr indent="-304800" lvl="3" marL="1828800">
              <a:spcBef>
                <a:spcPts val="1600"/>
              </a:spcBef>
              <a:spcAft>
                <a:spcPts val="0"/>
              </a:spcAft>
              <a:buClr>
                <a:schemeClr val="lt1"/>
              </a:buClr>
              <a:buSzPts val="1200"/>
              <a:buChar char="●"/>
              <a:defRPr sz="1200">
                <a:solidFill>
                  <a:schemeClr val="lt1"/>
                </a:solidFill>
              </a:defRPr>
            </a:lvl4pPr>
            <a:lvl5pPr indent="-304800" lvl="4" marL="2286000">
              <a:spcBef>
                <a:spcPts val="1600"/>
              </a:spcBef>
              <a:spcAft>
                <a:spcPts val="0"/>
              </a:spcAft>
              <a:buClr>
                <a:schemeClr val="lt1"/>
              </a:buClr>
              <a:buSzPts val="1200"/>
              <a:buChar char="○"/>
              <a:defRPr sz="1200">
                <a:solidFill>
                  <a:schemeClr val="lt1"/>
                </a:solidFill>
              </a:defRPr>
            </a:lvl5pPr>
            <a:lvl6pPr indent="-304800" lvl="5" marL="2743200">
              <a:spcBef>
                <a:spcPts val="1600"/>
              </a:spcBef>
              <a:spcAft>
                <a:spcPts val="0"/>
              </a:spcAft>
              <a:buClr>
                <a:schemeClr val="lt1"/>
              </a:buClr>
              <a:buSzPts val="1200"/>
              <a:buChar char="■"/>
              <a:defRPr sz="1200">
                <a:solidFill>
                  <a:schemeClr val="lt1"/>
                </a:solidFill>
              </a:defRPr>
            </a:lvl6pPr>
            <a:lvl7pPr indent="-304800" lvl="6" marL="3200400">
              <a:spcBef>
                <a:spcPts val="1600"/>
              </a:spcBef>
              <a:spcAft>
                <a:spcPts val="0"/>
              </a:spcAft>
              <a:buClr>
                <a:schemeClr val="lt1"/>
              </a:buClr>
              <a:buSzPts val="1200"/>
              <a:buChar char="●"/>
              <a:defRPr sz="1200">
                <a:solidFill>
                  <a:schemeClr val="lt1"/>
                </a:solidFill>
              </a:defRPr>
            </a:lvl7pPr>
            <a:lvl8pPr indent="-304800" lvl="7" marL="3657600">
              <a:spcBef>
                <a:spcPts val="1600"/>
              </a:spcBef>
              <a:spcAft>
                <a:spcPts val="0"/>
              </a:spcAft>
              <a:buClr>
                <a:schemeClr val="lt1"/>
              </a:buClr>
              <a:buSzPts val="1200"/>
              <a:buChar char="○"/>
              <a:defRPr sz="1200">
                <a:solidFill>
                  <a:schemeClr val="lt1"/>
                </a:solidFill>
              </a:defRPr>
            </a:lvl8pPr>
            <a:lvl9pPr indent="-304800" lvl="8" marL="4114800">
              <a:spcBef>
                <a:spcPts val="1600"/>
              </a:spcBef>
              <a:spcAft>
                <a:spcPts val="1600"/>
              </a:spcAft>
              <a:buClr>
                <a:schemeClr val="lt1"/>
              </a:buClr>
              <a:buSzPts val="1200"/>
              <a:buChar char="■"/>
              <a:defRPr sz="1200">
                <a:solidFill>
                  <a:schemeClr val="lt1"/>
                </a:solidFill>
              </a:defRPr>
            </a:lvl9pPr>
          </a:lstStyle>
          <a:p/>
        </p:txBody>
      </p:sp>
      <p:sp>
        <p:nvSpPr>
          <p:cNvPr id="41" name="Google Shape;41;p7"/>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2" name="Shape 42"/>
        <p:cNvGrpSpPr/>
        <p:nvPr/>
      </p:nvGrpSpPr>
      <p:grpSpPr>
        <a:xfrm>
          <a:off x="0" y="0"/>
          <a:ext cx="0" cy="0"/>
          <a:chOff x="0" y="0"/>
          <a:chExt cx="0" cy="0"/>
        </a:xfrm>
      </p:grpSpPr>
      <p:sp>
        <p:nvSpPr>
          <p:cNvPr id="43" name="Google Shape;43;p8"/>
          <p:cNvSpPr txBox="1"/>
          <p:nvPr>
            <p:ph type="title"/>
          </p:nvPr>
        </p:nvSpPr>
        <p:spPr>
          <a:xfrm>
            <a:off x="490250" y="488250"/>
            <a:ext cx="62271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p:txBody>
      </p:sp>
      <p:sp>
        <p:nvSpPr>
          <p:cNvPr id="44" name="Google Shape;44;p8"/>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9"/>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dk2"/>
              </a:buClr>
              <a:buSzPts val="4200"/>
              <a:buNone/>
              <a:defRPr sz="4200">
                <a:solidFill>
                  <a:schemeClr val="dk2"/>
                </a:solidFill>
              </a:defRPr>
            </a:lvl1pPr>
            <a:lvl2pPr lvl="1" algn="ctr">
              <a:spcBef>
                <a:spcPts val="0"/>
              </a:spcBef>
              <a:spcAft>
                <a:spcPts val="0"/>
              </a:spcAft>
              <a:buClr>
                <a:schemeClr val="dk2"/>
              </a:buClr>
              <a:buSzPts val="4200"/>
              <a:buNone/>
              <a:defRPr sz="4200">
                <a:solidFill>
                  <a:schemeClr val="dk2"/>
                </a:solidFill>
              </a:defRPr>
            </a:lvl2pPr>
            <a:lvl3pPr lvl="2" algn="ctr">
              <a:spcBef>
                <a:spcPts val="0"/>
              </a:spcBef>
              <a:spcAft>
                <a:spcPts val="0"/>
              </a:spcAft>
              <a:buClr>
                <a:schemeClr val="dk2"/>
              </a:buClr>
              <a:buSzPts val="4200"/>
              <a:buNone/>
              <a:defRPr sz="4200">
                <a:solidFill>
                  <a:schemeClr val="dk2"/>
                </a:solidFill>
              </a:defRPr>
            </a:lvl3pPr>
            <a:lvl4pPr lvl="3" algn="ctr">
              <a:spcBef>
                <a:spcPts val="0"/>
              </a:spcBef>
              <a:spcAft>
                <a:spcPts val="0"/>
              </a:spcAft>
              <a:buClr>
                <a:schemeClr val="dk2"/>
              </a:buClr>
              <a:buSzPts val="4200"/>
              <a:buNone/>
              <a:defRPr sz="4200">
                <a:solidFill>
                  <a:schemeClr val="dk2"/>
                </a:solidFill>
              </a:defRPr>
            </a:lvl4pPr>
            <a:lvl5pPr lvl="4" algn="ctr">
              <a:spcBef>
                <a:spcPts val="0"/>
              </a:spcBef>
              <a:spcAft>
                <a:spcPts val="0"/>
              </a:spcAft>
              <a:buClr>
                <a:schemeClr val="dk2"/>
              </a:buClr>
              <a:buSzPts val="4200"/>
              <a:buNone/>
              <a:defRPr sz="4200">
                <a:solidFill>
                  <a:schemeClr val="dk2"/>
                </a:solidFill>
              </a:defRPr>
            </a:lvl5pPr>
            <a:lvl6pPr lvl="5" algn="ctr">
              <a:spcBef>
                <a:spcPts val="0"/>
              </a:spcBef>
              <a:spcAft>
                <a:spcPts val="0"/>
              </a:spcAft>
              <a:buClr>
                <a:schemeClr val="dk2"/>
              </a:buClr>
              <a:buSzPts val="4200"/>
              <a:buNone/>
              <a:defRPr sz="4200">
                <a:solidFill>
                  <a:schemeClr val="dk2"/>
                </a:solidFill>
              </a:defRPr>
            </a:lvl6pPr>
            <a:lvl7pPr lvl="6" algn="ctr">
              <a:spcBef>
                <a:spcPts val="0"/>
              </a:spcBef>
              <a:spcAft>
                <a:spcPts val="0"/>
              </a:spcAft>
              <a:buClr>
                <a:schemeClr val="dk2"/>
              </a:buClr>
              <a:buSzPts val="4200"/>
              <a:buNone/>
              <a:defRPr sz="4200">
                <a:solidFill>
                  <a:schemeClr val="dk2"/>
                </a:solidFill>
              </a:defRPr>
            </a:lvl7pPr>
            <a:lvl8pPr lvl="7" algn="ctr">
              <a:spcBef>
                <a:spcPts val="0"/>
              </a:spcBef>
              <a:spcAft>
                <a:spcPts val="0"/>
              </a:spcAft>
              <a:buClr>
                <a:schemeClr val="dk2"/>
              </a:buClr>
              <a:buSzPts val="4200"/>
              <a:buNone/>
              <a:defRPr sz="4200">
                <a:solidFill>
                  <a:schemeClr val="dk2"/>
                </a:solidFill>
              </a:defRPr>
            </a:lvl8pPr>
            <a:lvl9pPr lvl="8" algn="ctr">
              <a:spcBef>
                <a:spcPts val="0"/>
              </a:spcBef>
              <a:spcAft>
                <a:spcPts val="0"/>
              </a:spcAft>
              <a:buClr>
                <a:schemeClr val="dk2"/>
              </a:buClr>
              <a:buSzPts val="4200"/>
              <a:buNone/>
              <a:defRPr sz="4200">
                <a:solidFill>
                  <a:schemeClr val="dk2"/>
                </a:solidFill>
              </a:defRPr>
            </a:lvl9pPr>
          </a:lstStyle>
          <a:p/>
        </p:txBody>
      </p:sp>
      <p:sp>
        <p:nvSpPr>
          <p:cNvPr id="49" name="Google Shape;49;p9"/>
          <p:cNvSpPr txBox="1"/>
          <p:nvPr>
            <p:ph idx="1" type="subTitle"/>
          </p:nvPr>
        </p:nvSpPr>
        <p:spPr>
          <a:xfrm>
            <a:off x="265500" y="2779467"/>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 name="Shape 52"/>
        <p:cNvGrpSpPr/>
        <p:nvPr/>
      </p:nvGrpSpPr>
      <p:grpSpPr>
        <a:xfrm>
          <a:off x="0" y="0"/>
          <a:ext cx="0" cy="0"/>
          <a:chOff x="0" y="0"/>
          <a:chExt cx="0" cy="0"/>
        </a:xfrm>
      </p:grpSpPr>
      <p:sp>
        <p:nvSpPr>
          <p:cNvPr id="53" name="Google Shape;53;p10"/>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0"/>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0"/>
          <p:cNvSpPr txBox="1"/>
          <p:nvPr>
            <p:ph idx="1" type="body"/>
          </p:nvPr>
        </p:nvSpPr>
        <p:spPr>
          <a:xfrm>
            <a:off x="57150" y="4696825"/>
            <a:ext cx="8382000" cy="4467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Clr>
                <a:schemeClr val="lt1"/>
              </a:buClr>
              <a:buSzPts val="1200"/>
              <a:buNone/>
              <a:defRPr sz="1200">
                <a:solidFill>
                  <a:schemeClr val="lt1"/>
                </a:solidFill>
              </a:defRPr>
            </a:lvl1pPr>
          </a:lstStyle>
          <a:p/>
        </p:txBody>
      </p:sp>
      <p:sp>
        <p:nvSpPr>
          <p:cNvPr id="56" name="Google Shape;56;p10"/>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terial">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p:txBody>
      </p:sp>
      <p:sp>
        <p:nvSpPr>
          <p:cNvPr id="7" name="Google Shape;7;p1"/>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indent="-317500" lvl="1" marL="9144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indent="-317500" lvl="2" marL="13716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indent="-317500" lvl="3" marL="18288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indent="-317500" lvl="4" marL="22860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indent="-317500" lvl="5" marL="27432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indent="-317500" lvl="6" marL="32004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indent="-317500" lvl="7" marL="36576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indent="-317500" lvl="8" marL="41148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p:txBody>
      </p:sp>
      <p:sp>
        <p:nvSpPr>
          <p:cNvPr id="8" name="Google Shape;8;p1"/>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5.jpg"/><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3"/>
          <p:cNvSpPr txBox="1"/>
          <p:nvPr>
            <p:ph type="ctrTitle"/>
          </p:nvPr>
        </p:nvSpPr>
        <p:spPr>
          <a:xfrm>
            <a:off x="390525" y="1819275"/>
            <a:ext cx="8222100" cy="933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Supervising Student Assistants During COVID-19</a:t>
            </a:r>
            <a:endParaRPr/>
          </a:p>
        </p:txBody>
      </p:sp>
      <p:sp>
        <p:nvSpPr>
          <p:cNvPr id="68" name="Google Shape;68;p13"/>
          <p:cNvSpPr txBox="1"/>
          <p:nvPr>
            <p:ph idx="1" type="subTitle"/>
          </p:nvPr>
        </p:nvSpPr>
        <p:spPr>
          <a:xfrm>
            <a:off x="390525" y="2789130"/>
            <a:ext cx="8222100" cy="432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By Emily Spangler and Joanna Wiley</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2"/>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What does Student Assistant Remote Work Look Like?</a:t>
            </a:r>
            <a:endParaRPr/>
          </a:p>
        </p:txBody>
      </p:sp>
      <p:sp>
        <p:nvSpPr>
          <p:cNvPr id="132" name="Google Shape;132;p22"/>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Char char="●"/>
            </a:pPr>
            <a:r>
              <a:rPr lang="en">
                <a:solidFill>
                  <a:srgbClr val="000000"/>
                </a:solidFill>
              </a:rPr>
              <a:t>UMD Libraries came together and volunteered projects that student assistants could perform</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Telework for students ranged from departmental projects, to LinkedIn Learning courses, to watching webinars and reflecting on them, and much more. </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We used Google Forms for students to reflect on certain projects</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For more complex projects, supervisors trained students via Zoom</a:t>
            </a:r>
            <a:endParaRPr>
              <a:solidFill>
                <a:srgbClr val="00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3"/>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23"/>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SLIDE TO SHOW TELEWORK PROJECT LIST</a:t>
            </a:r>
            <a:endParaRPr/>
          </a:p>
        </p:txBody>
      </p:sp>
      <p:pic>
        <p:nvPicPr>
          <p:cNvPr id="139" name="Google Shape;139;p23"/>
          <p:cNvPicPr preferRelativeResize="0"/>
          <p:nvPr/>
        </p:nvPicPr>
        <p:blipFill>
          <a:blip r:embed="rId3">
            <a:alphaModFix/>
          </a:blip>
          <a:stretch>
            <a:fillRect/>
          </a:stretch>
        </p:blipFill>
        <p:spPr>
          <a:xfrm>
            <a:off x="0" y="0"/>
            <a:ext cx="9143999" cy="5143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4"/>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Major Challenges</a:t>
            </a:r>
            <a:endParaRPr/>
          </a:p>
        </p:txBody>
      </p:sp>
      <p:sp>
        <p:nvSpPr>
          <p:cNvPr id="145" name="Google Shape;145;p24"/>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Clr>
                <a:srgbClr val="000000"/>
              </a:buClr>
              <a:buSzPts val="2000"/>
              <a:buChar char="●"/>
            </a:pPr>
            <a:r>
              <a:rPr lang="en" sz="2000">
                <a:solidFill>
                  <a:srgbClr val="000000"/>
                </a:solidFill>
              </a:rPr>
              <a:t>Students and supervisors adapting to telework in such a short span of time</a:t>
            </a:r>
            <a:endParaRPr sz="2000">
              <a:solidFill>
                <a:srgbClr val="000000"/>
              </a:solidFill>
            </a:endParaRPr>
          </a:p>
          <a:p>
            <a:pPr indent="-355600" lvl="0" marL="457200" rtl="0" algn="l">
              <a:spcBef>
                <a:spcPts val="0"/>
              </a:spcBef>
              <a:spcAft>
                <a:spcPts val="0"/>
              </a:spcAft>
              <a:buClr>
                <a:srgbClr val="000000"/>
              </a:buClr>
              <a:buSzPts val="2000"/>
              <a:buChar char="●"/>
            </a:pPr>
            <a:r>
              <a:rPr lang="en" sz="2000">
                <a:solidFill>
                  <a:srgbClr val="000000"/>
                </a:solidFill>
              </a:rPr>
              <a:t>Creating enough projects to keep students going</a:t>
            </a:r>
            <a:endParaRPr sz="2000">
              <a:solidFill>
                <a:srgbClr val="000000"/>
              </a:solidFill>
            </a:endParaRPr>
          </a:p>
          <a:p>
            <a:pPr indent="-355600" lvl="0" marL="457200" rtl="0" algn="l">
              <a:spcBef>
                <a:spcPts val="0"/>
              </a:spcBef>
              <a:spcAft>
                <a:spcPts val="0"/>
              </a:spcAft>
              <a:buClr>
                <a:srgbClr val="000000"/>
              </a:buClr>
              <a:buSzPts val="2000"/>
              <a:buChar char="●"/>
            </a:pPr>
            <a:r>
              <a:rPr lang="en" sz="2000">
                <a:solidFill>
                  <a:srgbClr val="000000"/>
                </a:solidFill>
              </a:rPr>
              <a:t>Keeping track of which students were doing which projects</a:t>
            </a:r>
            <a:endParaRPr sz="2000">
              <a:solidFill>
                <a:srgbClr val="000000"/>
              </a:solidFill>
            </a:endParaRPr>
          </a:p>
          <a:p>
            <a:pPr indent="-355600" lvl="0" marL="457200" rtl="0" algn="l">
              <a:spcBef>
                <a:spcPts val="0"/>
              </a:spcBef>
              <a:spcAft>
                <a:spcPts val="0"/>
              </a:spcAft>
              <a:buClr>
                <a:srgbClr val="000000"/>
              </a:buClr>
              <a:buSzPts val="2000"/>
              <a:buChar char="●"/>
            </a:pPr>
            <a:r>
              <a:rPr lang="en" sz="2000">
                <a:solidFill>
                  <a:srgbClr val="000000"/>
                </a:solidFill>
              </a:rPr>
              <a:t>Not being able to fully rely on our normal guidelines and procedures of student supervision </a:t>
            </a:r>
            <a:endParaRPr sz="2000">
              <a:solidFill>
                <a:srgbClr val="000000"/>
              </a:solidFill>
            </a:endParaRPr>
          </a:p>
          <a:p>
            <a:pPr indent="0" lvl="0" marL="457200" rtl="0" algn="l">
              <a:spcBef>
                <a:spcPts val="1600"/>
              </a:spcBef>
              <a:spcAft>
                <a:spcPts val="160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5"/>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Trends We Noticed</a:t>
            </a:r>
            <a:endParaRPr/>
          </a:p>
        </p:txBody>
      </p:sp>
      <p:sp>
        <p:nvSpPr>
          <p:cNvPr id="151" name="Google Shape;151;p25"/>
          <p:cNvSpPr txBox="1"/>
          <p:nvPr>
            <p:ph idx="1" type="body"/>
          </p:nvPr>
        </p:nvSpPr>
        <p:spPr>
          <a:xfrm>
            <a:off x="471900" y="1919075"/>
            <a:ext cx="8222100" cy="29892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Clr>
                <a:srgbClr val="000000"/>
              </a:buClr>
              <a:buSzPts val="2000"/>
              <a:buChar char="●"/>
            </a:pPr>
            <a:r>
              <a:rPr lang="en" sz="2000">
                <a:solidFill>
                  <a:srgbClr val="000000"/>
                </a:solidFill>
              </a:rPr>
              <a:t>The majority of teleworking students logged far fewer hours per pay period than they typically did on-site </a:t>
            </a:r>
            <a:endParaRPr sz="2000">
              <a:solidFill>
                <a:srgbClr val="000000"/>
              </a:solidFill>
            </a:endParaRPr>
          </a:p>
          <a:p>
            <a:pPr indent="-355600" lvl="1" marL="914400" rtl="0" algn="l">
              <a:spcBef>
                <a:spcPts val="0"/>
              </a:spcBef>
              <a:spcAft>
                <a:spcPts val="0"/>
              </a:spcAft>
              <a:buClr>
                <a:srgbClr val="000000"/>
              </a:buClr>
              <a:buSzPts val="2000"/>
              <a:buChar char="○"/>
            </a:pPr>
            <a:r>
              <a:rPr lang="en" sz="2000">
                <a:solidFill>
                  <a:srgbClr val="000000"/>
                </a:solidFill>
              </a:rPr>
              <a:t>Avg # Hrs Worked Per Pay Period On-Site: 514.5</a:t>
            </a:r>
            <a:endParaRPr sz="2000">
              <a:solidFill>
                <a:srgbClr val="000000"/>
              </a:solidFill>
            </a:endParaRPr>
          </a:p>
          <a:p>
            <a:pPr indent="-355600" lvl="1" marL="914400" rtl="0" algn="l">
              <a:spcBef>
                <a:spcPts val="0"/>
              </a:spcBef>
              <a:spcAft>
                <a:spcPts val="0"/>
              </a:spcAft>
              <a:buClr>
                <a:srgbClr val="000000"/>
              </a:buClr>
              <a:buSzPts val="2000"/>
              <a:buChar char="○"/>
            </a:pPr>
            <a:r>
              <a:rPr lang="en" sz="2000">
                <a:solidFill>
                  <a:srgbClr val="000000"/>
                </a:solidFill>
              </a:rPr>
              <a:t>Avg # Hrs </a:t>
            </a:r>
            <a:r>
              <a:rPr lang="en" sz="2000">
                <a:solidFill>
                  <a:srgbClr val="000000"/>
                </a:solidFill>
              </a:rPr>
              <a:t>Worked Per Pay Period</a:t>
            </a:r>
            <a:r>
              <a:rPr lang="en" sz="2000">
                <a:solidFill>
                  <a:srgbClr val="000000"/>
                </a:solidFill>
              </a:rPr>
              <a:t> Remote: 208</a:t>
            </a:r>
            <a:endParaRPr sz="2000">
              <a:solidFill>
                <a:srgbClr val="000000"/>
              </a:solidFill>
            </a:endParaRPr>
          </a:p>
          <a:p>
            <a:pPr indent="-355600" lvl="0" marL="457200" rtl="0" algn="l">
              <a:spcBef>
                <a:spcPts val="0"/>
              </a:spcBef>
              <a:spcAft>
                <a:spcPts val="0"/>
              </a:spcAft>
              <a:buClr>
                <a:srgbClr val="000000"/>
              </a:buClr>
              <a:buSzPts val="2000"/>
              <a:buChar char="●"/>
            </a:pPr>
            <a:r>
              <a:rPr lang="en" sz="2000">
                <a:solidFill>
                  <a:srgbClr val="000000"/>
                </a:solidFill>
              </a:rPr>
              <a:t>Students tended to underestimate the effect of losing the regular structure of their day</a:t>
            </a:r>
            <a:endParaRPr sz="2000">
              <a:solidFill>
                <a:srgbClr val="000000"/>
              </a:solidFill>
            </a:endParaRPr>
          </a:p>
          <a:p>
            <a:pPr indent="-355600" lvl="0" marL="457200" rtl="0" algn="l">
              <a:spcBef>
                <a:spcPts val="0"/>
              </a:spcBef>
              <a:spcAft>
                <a:spcPts val="0"/>
              </a:spcAft>
              <a:buClr>
                <a:srgbClr val="000000"/>
              </a:buClr>
              <a:buSzPts val="2000"/>
              <a:buChar char="●"/>
            </a:pPr>
            <a:r>
              <a:rPr lang="en" sz="2000">
                <a:solidFill>
                  <a:srgbClr val="000000"/>
                </a:solidFill>
              </a:rPr>
              <a:t>Students reported feeling stressed, depressed, lack of motivation but felt telework helped offset that a little</a:t>
            </a:r>
            <a:endParaRPr sz="2000">
              <a:solidFill>
                <a:srgbClr val="000000"/>
              </a:solidFill>
            </a:endParaRPr>
          </a:p>
          <a:p>
            <a:pPr indent="0" lvl="0" marL="457200" rtl="0" algn="l">
              <a:spcBef>
                <a:spcPts val="1600"/>
              </a:spcBef>
              <a:spcAft>
                <a:spcPts val="0"/>
              </a:spcAft>
              <a:buNone/>
            </a:pPr>
            <a:r>
              <a:t/>
            </a:r>
            <a:endParaRPr sz="2000">
              <a:solidFill>
                <a:srgbClr val="000000"/>
              </a:solidFill>
            </a:endParaRPr>
          </a:p>
          <a:p>
            <a:pPr indent="0" lvl="0" marL="457200" rtl="0" algn="l">
              <a:spcBef>
                <a:spcPts val="1600"/>
              </a:spcBef>
              <a:spcAft>
                <a:spcPts val="0"/>
              </a:spcAft>
              <a:buNone/>
            </a:pPr>
            <a:r>
              <a:t/>
            </a:r>
            <a:endParaRPr sz="2000"/>
          </a:p>
          <a:p>
            <a:pPr indent="0" lvl="0" marL="457200" rtl="0" algn="l">
              <a:spcBef>
                <a:spcPts val="1600"/>
              </a:spcBef>
              <a:spcAft>
                <a:spcPts val="160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6"/>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Unexpected Successes </a:t>
            </a:r>
            <a:endParaRPr/>
          </a:p>
        </p:txBody>
      </p:sp>
      <p:sp>
        <p:nvSpPr>
          <p:cNvPr id="157" name="Google Shape;157;p26"/>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349250" lvl="0" marL="457200" rtl="0" algn="l">
              <a:spcBef>
                <a:spcPts val="0"/>
              </a:spcBef>
              <a:spcAft>
                <a:spcPts val="0"/>
              </a:spcAft>
              <a:buClr>
                <a:srgbClr val="000000"/>
              </a:buClr>
              <a:buSzPts val="1900"/>
              <a:buChar char="●"/>
            </a:pPr>
            <a:r>
              <a:rPr lang="en" sz="1900">
                <a:solidFill>
                  <a:srgbClr val="000000"/>
                </a:solidFill>
              </a:rPr>
              <a:t>Weekly supervisor meeting</a:t>
            </a:r>
            <a:endParaRPr sz="1900">
              <a:solidFill>
                <a:srgbClr val="000000"/>
              </a:solidFill>
            </a:endParaRPr>
          </a:p>
          <a:p>
            <a:pPr indent="-349250" lvl="0" marL="457200" rtl="0" algn="l">
              <a:spcBef>
                <a:spcPts val="0"/>
              </a:spcBef>
              <a:spcAft>
                <a:spcPts val="0"/>
              </a:spcAft>
              <a:buClr>
                <a:srgbClr val="000000"/>
              </a:buClr>
              <a:buSzPts val="1900"/>
              <a:buChar char="●"/>
            </a:pPr>
            <a:r>
              <a:rPr lang="en" sz="1900">
                <a:solidFill>
                  <a:srgbClr val="000000"/>
                </a:solidFill>
              </a:rPr>
              <a:t>Celebrating our graduating students in virtual environments, such as a send off video and e-cards</a:t>
            </a:r>
            <a:endParaRPr sz="1900">
              <a:solidFill>
                <a:srgbClr val="000000"/>
              </a:solidFill>
            </a:endParaRPr>
          </a:p>
          <a:p>
            <a:pPr indent="-349250" lvl="0" marL="457200" rtl="0" algn="l">
              <a:spcBef>
                <a:spcPts val="0"/>
              </a:spcBef>
              <a:spcAft>
                <a:spcPts val="0"/>
              </a:spcAft>
              <a:buClr>
                <a:srgbClr val="000000"/>
              </a:buClr>
              <a:buSzPts val="1900"/>
              <a:buChar char="●"/>
            </a:pPr>
            <a:r>
              <a:rPr lang="en" sz="1900">
                <a:solidFill>
                  <a:srgbClr val="000000"/>
                </a:solidFill>
              </a:rPr>
              <a:t>Being able to support our students in times of crisis </a:t>
            </a:r>
            <a:endParaRPr sz="1900">
              <a:solidFill>
                <a:srgbClr val="000000"/>
              </a:solidFill>
            </a:endParaRPr>
          </a:p>
          <a:p>
            <a:pPr indent="-349250" lvl="0" marL="457200" rtl="0" algn="l">
              <a:spcBef>
                <a:spcPts val="0"/>
              </a:spcBef>
              <a:spcAft>
                <a:spcPts val="0"/>
              </a:spcAft>
              <a:buClr>
                <a:srgbClr val="000000"/>
              </a:buClr>
              <a:buSzPts val="1900"/>
              <a:buChar char="●"/>
            </a:pPr>
            <a:r>
              <a:rPr lang="en" sz="1900">
                <a:solidFill>
                  <a:srgbClr val="000000"/>
                </a:solidFill>
              </a:rPr>
              <a:t>Teaching our students topics they would not have learned in their normal routine </a:t>
            </a:r>
            <a:endParaRPr sz="1900">
              <a:solidFill>
                <a:srgbClr val="000000"/>
              </a:solidFill>
            </a:endParaRPr>
          </a:p>
          <a:p>
            <a:pPr indent="-349250" lvl="0" marL="457200" rtl="0" algn="l">
              <a:spcBef>
                <a:spcPts val="0"/>
              </a:spcBef>
              <a:spcAft>
                <a:spcPts val="0"/>
              </a:spcAft>
              <a:buClr>
                <a:srgbClr val="000000"/>
              </a:buClr>
              <a:buSzPts val="1900"/>
              <a:buChar char="●"/>
            </a:pPr>
            <a:r>
              <a:rPr lang="en" sz="1900">
                <a:solidFill>
                  <a:srgbClr val="000000"/>
                </a:solidFill>
              </a:rPr>
              <a:t>New ideas i.e. Student Assistant Professional Development program</a:t>
            </a:r>
            <a:endParaRPr sz="1900">
              <a:solidFill>
                <a:srgbClr val="00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7"/>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Lessons Learned</a:t>
            </a:r>
            <a:endParaRPr/>
          </a:p>
        </p:txBody>
      </p:sp>
      <p:sp>
        <p:nvSpPr>
          <p:cNvPr id="163" name="Google Shape;163;p27"/>
          <p:cNvSpPr txBox="1"/>
          <p:nvPr>
            <p:ph idx="1" type="body"/>
          </p:nvPr>
        </p:nvSpPr>
        <p:spPr>
          <a:xfrm>
            <a:off x="471900" y="1776550"/>
            <a:ext cx="8222100" cy="3263400"/>
          </a:xfrm>
          <a:prstGeom prst="rect">
            <a:avLst/>
          </a:prstGeom>
        </p:spPr>
        <p:txBody>
          <a:bodyPr anchorCtr="0" anchor="t" bIns="91425" lIns="91425" spcFirstLastPara="1" rIns="91425" wrap="square" tIns="91425">
            <a:noAutofit/>
          </a:bodyPr>
          <a:lstStyle/>
          <a:p>
            <a:pPr indent="-349250" lvl="0" marL="457200" rtl="0" algn="l">
              <a:spcBef>
                <a:spcPts val="0"/>
              </a:spcBef>
              <a:spcAft>
                <a:spcPts val="0"/>
              </a:spcAft>
              <a:buClr>
                <a:srgbClr val="000000"/>
              </a:buClr>
              <a:buSzPts val="1900"/>
              <a:buChar char="●"/>
            </a:pPr>
            <a:r>
              <a:rPr b="1" lang="en" sz="1900">
                <a:solidFill>
                  <a:srgbClr val="000000"/>
                </a:solidFill>
              </a:rPr>
              <a:t>Structure</a:t>
            </a:r>
            <a:r>
              <a:rPr lang="en" sz="1900">
                <a:solidFill>
                  <a:srgbClr val="000000"/>
                </a:solidFill>
              </a:rPr>
              <a:t> is key to maintaining success:</a:t>
            </a:r>
            <a:endParaRPr sz="1900">
              <a:solidFill>
                <a:srgbClr val="000000"/>
              </a:solidFill>
            </a:endParaRPr>
          </a:p>
          <a:p>
            <a:pPr indent="-349250" lvl="1" marL="914400" rtl="0" algn="l">
              <a:spcBef>
                <a:spcPts val="0"/>
              </a:spcBef>
              <a:spcAft>
                <a:spcPts val="0"/>
              </a:spcAft>
              <a:buClr>
                <a:srgbClr val="000000"/>
              </a:buClr>
              <a:buSzPts val="1900"/>
              <a:buChar char="○"/>
            </a:pPr>
            <a:r>
              <a:rPr lang="en" sz="1900">
                <a:solidFill>
                  <a:srgbClr val="000000"/>
                </a:solidFill>
              </a:rPr>
              <a:t>Consider setting </a:t>
            </a:r>
            <a:r>
              <a:rPr b="1" lang="en" sz="1900">
                <a:solidFill>
                  <a:srgbClr val="000000"/>
                </a:solidFill>
              </a:rPr>
              <a:t>scheduled work hours</a:t>
            </a:r>
            <a:endParaRPr b="1" sz="1900">
              <a:solidFill>
                <a:srgbClr val="000000"/>
              </a:solidFill>
            </a:endParaRPr>
          </a:p>
          <a:p>
            <a:pPr indent="-349250" lvl="1" marL="914400" rtl="0" algn="l">
              <a:spcBef>
                <a:spcPts val="0"/>
              </a:spcBef>
              <a:spcAft>
                <a:spcPts val="0"/>
              </a:spcAft>
              <a:buClr>
                <a:srgbClr val="000000"/>
              </a:buClr>
              <a:buSzPts val="1900"/>
              <a:buChar char="○"/>
            </a:pPr>
            <a:r>
              <a:rPr lang="en" sz="1900">
                <a:solidFill>
                  <a:srgbClr val="000000"/>
                </a:solidFill>
              </a:rPr>
              <a:t>Set a </a:t>
            </a:r>
            <a:r>
              <a:rPr b="1" lang="en" sz="1900">
                <a:solidFill>
                  <a:srgbClr val="000000"/>
                </a:solidFill>
              </a:rPr>
              <a:t>minimum number of hours per week</a:t>
            </a:r>
            <a:r>
              <a:rPr lang="en" sz="1900">
                <a:solidFill>
                  <a:srgbClr val="000000"/>
                </a:solidFill>
              </a:rPr>
              <a:t> to keep students engaged with work </a:t>
            </a:r>
            <a:endParaRPr b="1" sz="1900">
              <a:solidFill>
                <a:srgbClr val="000000"/>
              </a:solidFill>
            </a:endParaRPr>
          </a:p>
          <a:p>
            <a:pPr indent="-349250" lvl="1" marL="914400" rtl="0" algn="l">
              <a:spcBef>
                <a:spcPts val="0"/>
              </a:spcBef>
              <a:spcAft>
                <a:spcPts val="0"/>
              </a:spcAft>
              <a:buClr>
                <a:srgbClr val="000000"/>
              </a:buClr>
              <a:buSzPts val="1900"/>
              <a:buChar char="○"/>
            </a:pPr>
            <a:r>
              <a:rPr b="1" lang="en" sz="1900">
                <a:solidFill>
                  <a:srgbClr val="000000"/>
                </a:solidFill>
              </a:rPr>
              <a:t>Schedule</a:t>
            </a:r>
            <a:r>
              <a:rPr lang="en" sz="1900">
                <a:solidFill>
                  <a:srgbClr val="000000"/>
                </a:solidFill>
              </a:rPr>
              <a:t> regular F2F check-ins (do not just rely on email communications) </a:t>
            </a:r>
            <a:r>
              <a:rPr lang="en" sz="1900">
                <a:solidFill>
                  <a:srgbClr val="000000"/>
                </a:solidFill>
              </a:rPr>
              <a:t>Checking in with students using communication software, about both their personal and work lives, </a:t>
            </a:r>
            <a:r>
              <a:rPr b="1" lang="en" sz="1900">
                <a:solidFill>
                  <a:srgbClr val="000000"/>
                </a:solidFill>
              </a:rPr>
              <a:t>should be prioritized</a:t>
            </a:r>
            <a:r>
              <a:rPr lang="en" sz="1900">
                <a:solidFill>
                  <a:srgbClr val="000000"/>
                </a:solidFill>
              </a:rPr>
              <a:t>. Face to face time is imperative to maintaining a strong working relationship.</a:t>
            </a:r>
            <a:br>
              <a:rPr lang="en" sz="1900">
                <a:solidFill>
                  <a:srgbClr val="000000"/>
                </a:solidFill>
              </a:rPr>
            </a:br>
            <a:endParaRPr b="1" sz="1900">
              <a:solidFill>
                <a:srgbClr val="000000"/>
              </a:solidFill>
            </a:endParaRPr>
          </a:p>
          <a:p>
            <a:pPr indent="0" lvl="0" marL="0" rtl="0" algn="l">
              <a:spcBef>
                <a:spcPts val="1600"/>
              </a:spcBef>
              <a:spcAft>
                <a:spcPts val="0"/>
              </a:spcAft>
              <a:buNone/>
            </a:pPr>
            <a:r>
              <a:t/>
            </a:r>
            <a:endParaRPr sz="1900">
              <a:solidFill>
                <a:srgbClr val="000000"/>
              </a:solidFill>
            </a:endParaRPr>
          </a:p>
          <a:p>
            <a:pPr indent="0" lvl="0" marL="0" rtl="0" algn="l">
              <a:spcBef>
                <a:spcPts val="1600"/>
              </a:spcBef>
              <a:spcAft>
                <a:spcPts val="160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8"/>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Lessons Learned</a:t>
            </a:r>
            <a:endParaRPr/>
          </a:p>
        </p:txBody>
      </p:sp>
      <p:sp>
        <p:nvSpPr>
          <p:cNvPr id="169" name="Google Shape;169;p28"/>
          <p:cNvSpPr txBox="1"/>
          <p:nvPr>
            <p:ph idx="1" type="body"/>
          </p:nvPr>
        </p:nvSpPr>
        <p:spPr>
          <a:xfrm>
            <a:off x="460950" y="1802475"/>
            <a:ext cx="8222100" cy="3185400"/>
          </a:xfrm>
          <a:prstGeom prst="rect">
            <a:avLst/>
          </a:prstGeom>
        </p:spPr>
        <p:txBody>
          <a:bodyPr anchorCtr="0" anchor="t" bIns="91425" lIns="91425" spcFirstLastPara="1" rIns="91425" wrap="square" tIns="91425">
            <a:noAutofit/>
          </a:bodyPr>
          <a:lstStyle/>
          <a:p>
            <a:pPr indent="-349250" lvl="0" marL="457200" rtl="0" algn="l">
              <a:spcBef>
                <a:spcPts val="0"/>
              </a:spcBef>
              <a:spcAft>
                <a:spcPts val="0"/>
              </a:spcAft>
              <a:buClr>
                <a:srgbClr val="000000"/>
              </a:buClr>
              <a:buSzPts val="1900"/>
              <a:buChar char="●"/>
            </a:pPr>
            <a:r>
              <a:rPr lang="en" sz="1900">
                <a:solidFill>
                  <a:srgbClr val="000000"/>
                </a:solidFill>
              </a:rPr>
              <a:t>Use </a:t>
            </a:r>
            <a:r>
              <a:rPr b="1" lang="en" sz="1900">
                <a:solidFill>
                  <a:srgbClr val="000000"/>
                </a:solidFill>
              </a:rPr>
              <a:t>specific dates for responses in email communication</a:t>
            </a:r>
            <a:r>
              <a:rPr lang="en" sz="1900">
                <a:solidFill>
                  <a:srgbClr val="000000"/>
                </a:solidFill>
              </a:rPr>
              <a:t> whenever possible (Ex. Please respond by 5pm Friday) </a:t>
            </a:r>
            <a:br>
              <a:rPr lang="en" sz="1900">
                <a:solidFill>
                  <a:srgbClr val="000000"/>
                </a:solidFill>
              </a:rPr>
            </a:br>
            <a:endParaRPr sz="1900">
              <a:solidFill>
                <a:srgbClr val="000000"/>
              </a:solidFill>
            </a:endParaRPr>
          </a:p>
          <a:p>
            <a:pPr indent="-349250" lvl="0" marL="457200" rtl="0" algn="l">
              <a:spcBef>
                <a:spcPts val="0"/>
              </a:spcBef>
              <a:spcAft>
                <a:spcPts val="0"/>
              </a:spcAft>
              <a:buClr>
                <a:srgbClr val="000000"/>
              </a:buClr>
              <a:buSzPts val="1900"/>
              <a:buChar char="●"/>
            </a:pPr>
            <a:r>
              <a:rPr lang="en" sz="1900">
                <a:solidFill>
                  <a:srgbClr val="000000"/>
                </a:solidFill>
              </a:rPr>
              <a:t>Not every student is able to adapt to telework, and </a:t>
            </a:r>
            <a:r>
              <a:rPr b="1" lang="en" sz="1900">
                <a:solidFill>
                  <a:srgbClr val="000000"/>
                </a:solidFill>
              </a:rPr>
              <a:t>that is okay. </a:t>
            </a:r>
            <a:r>
              <a:rPr lang="en" sz="1900">
                <a:solidFill>
                  <a:srgbClr val="000000"/>
                </a:solidFill>
              </a:rPr>
              <a:t>After the first few weeks of telework, we had 2 students</a:t>
            </a:r>
            <a:r>
              <a:rPr b="1" lang="en" sz="1900">
                <a:solidFill>
                  <a:srgbClr val="000000"/>
                </a:solidFill>
              </a:rPr>
              <a:t> </a:t>
            </a:r>
            <a:r>
              <a:rPr lang="en" sz="1900">
                <a:solidFill>
                  <a:srgbClr val="000000"/>
                </a:solidFill>
              </a:rPr>
              <a:t>ask to stop teleworking.</a:t>
            </a:r>
            <a:br>
              <a:rPr b="1" lang="en" sz="1900">
                <a:solidFill>
                  <a:srgbClr val="000000"/>
                </a:solidFill>
              </a:rPr>
            </a:br>
            <a:endParaRPr sz="1900">
              <a:solidFill>
                <a:srgbClr val="000000"/>
              </a:solidFill>
            </a:endParaRPr>
          </a:p>
          <a:p>
            <a:pPr indent="-349250" lvl="0" marL="457200" rtl="0" algn="l">
              <a:spcBef>
                <a:spcPts val="0"/>
              </a:spcBef>
              <a:spcAft>
                <a:spcPts val="0"/>
              </a:spcAft>
              <a:buClr>
                <a:srgbClr val="000000"/>
              </a:buClr>
              <a:buSzPts val="1900"/>
              <a:buChar char="●"/>
            </a:pPr>
            <a:r>
              <a:rPr b="1" lang="en" sz="1900">
                <a:solidFill>
                  <a:srgbClr val="000000"/>
                </a:solidFill>
              </a:rPr>
              <a:t>Screen project content</a:t>
            </a:r>
            <a:r>
              <a:rPr lang="en" sz="1900">
                <a:solidFill>
                  <a:srgbClr val="000000"/>
                </a:solidFill>
              </a:rPr>
              <a:t> before assigning them to students</a:t>
            </a:r>
            <a:endParaRPr sz="1900">
              <a:solidFill>
                <a:srgbClr val="000000"/>
              </a:solidFill>
            </a:endParaRPr>
          </a:p>
          <a:p>
            <a:pPr indent="0" lvl="0" marL="0" rtl="0" algn="l">
              <a:spcBef>
                <a:spcPts val="1600"/>
              </a:spcBef>
              <a:spcAft>
                <a:spcPts val="160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9"/>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Student Survey</a:t>
            </a:r>
            <a:endParaRPr/>
          </a:p>
        </p:txBody>
      </p:sp>
      <p:sp>
        <p:nvSpPr>
          <p:cNvPr id="175" name="Google Shape;175;p29"/>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Char char="●"/>
            </a:pPr>
            <a:r>
              <a:rPr lang="en">
                <a:solidFill>
                  <a:srgbClr val="000000"/>
                </a:solidFill>
              </a:rPr>
              <a:t>Linear scale of 1 (strongly disagree) to 5 (strongly agree) for 2 questions, and then a space for any comments or anecdotes</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10 responses</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80% of students who responded strongly agreed with the statement “</a:t>
            </a:r>
            <a:r>
              <a:rPr lang="en">
                <a:solidFill>
                  <a:srgbClr val="000000"/>
                </a:solidFill>
              </a:rPr>
              <a:t>Communication between my primary supervisor and I during the Spring 2020 semester was consistent.”</a:t>
            </a:r>
            <a:endParaRPr>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60% of students who responded strongly agreed with the statement “The quality of projects I was assigned during the Spring 2020 semester helped me grow professionally or taught me more about libraries.”</a:t>
            </a:r>
            <a:endParaRPr>
              <a:solidFill>
                <a:srgbClr val="00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0"/>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Student Survey (Qualitative Data)</a:t>
            </a:r>
            <a:endParaRPr/>
          </a:p>
        </p:txBody>
      </p:sp>
      <p:sp>
        <p:nvSpPr>
          <p:cNvPr id="181" name="Google Shape;181;p30"/>
          <p:cNvSpPr txBox="1"/>
          <p:nvPr>
            <p:ph idx="1" type="body"/>
          </p:nvPr>
        </p:nvSpPr>
        <p:spPr>
          <a:xfrm>
            <a:off x="460950" y="1815425"/>
            <a:ext cx="8222100" cy="30429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Char char="●"/>
            </a:pPr>
            <a:r>
              <a:rPr lang="en" sz="1400">
                <a:solidFill>
                  <a:srgbClr val="000000"/>
                </a:solidFill>
              </a:rPr>
              <a:t>“At the end of the semester when we were notified that only 7 students were staying over the summer, I wish we had been given some information as to why only those students were able to continue teleworking.</a:t>
            </a:r>
            <a:r>
              <a:rPr lang="en">
                <a:solidFill>
                  <a:srgbClr val="000000"/>
                </a:solidFill>
              </a:rPr>
              <a:t>”</a:t>
            </a:r>
            <a:endParaRPr>
              <a:solidFill>
                <a:srgbClr val="000000"/>
              </a:solidFill>
            </a:endParaRPr>
          </a:p>
          <a:p>
            <a:pPr indent="-342900" lvl="0" marL="457200" rtl="0" algn="l">
              <a:spcBef>
                <a:spcPts val="0"/>
              </a:spcBef>
              <a:spcAft>
                <a:spcPts val="0"/>
              </a:spcAft>
              <a:buClr>
                <a:srgbClr val="000000"/>
              </a:buClr>
              <a:buSzPts val="1800"/>
              <a:buChar char="●"/>
            </a:pPr>
            <a:r>
              <a:rPr lang="en" sz="1400">
                <a:solidFill>
                  <a:srgbClr val="000000"/>
                </a:solidFill>
              </a:rPr>
              <a:t>“Working from home was very difficult since I was unable to balance home responsibilities and schoolwork. The videos from Linked-In were very dry and involved information that I already knew and I struggled to finish them. One of my favourite things about working at the library was patron interaction and helping them problem solve. Perhaps incorporating more elements of that or doing activities or ‘work’ with other students at the same time may provide some sense of normalcy or community.”</a:t>
            </a:r>
            <a:br>
              <a:rPr lang="en" sz="1400">
                <a:solidFill>
                  <a:srgbClr val="000000"/>
                </a:solidFill>
              </a:rPr>
            </a:br>
            <a:endParaRPr sz="1400">
              <a:solidFill>
                <a:srgbClr val="000000"/>
              </a:solidFill>
            </a:endParaRPr>
          </a:p>
          <a:p>
            <a:pPr indent="-342900" lvl="0" marL="457200" rtl="0" algn="l">
              <a:spcBef>
                <a:spcPts val="0"/>
              </a:spcBef>
              <a:spcAft>
                <a:spcPts val="0"/>
              </a:spcAft>
              <a:buClr>
                <a:srgbClr val="000000"/>
              </a:buClr>
              <a:buSzPts val="1800"/>
              <a:buChar char="●"/>
            </a:pPr>
            <a:r>
              <a:rPr lang="en" sz="1400">
                <a:solidFill>
                  <a:srgbClr val="000000"/>
                </a:solidFill>
              </a:rPr>
              <a:t>“The biggest struggle I found was self-motivating to work from home on my own schedule.”</a:t>
            </a:r>
            <a:endParaRPr sz="1400">
              <a:solidFill>
                <a:srgbClr val="00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31"/>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Student Survey (Qualitative Data)</a:t>
            </a:r>
            <a:endParaRPr/>
          </a:p>
        </p:txBody>
      </p:sp>
      <p:sp>
        <p:nvSpPr>
          <p:cNvPr id="187" name="Google Shape;187;p31"/>
          <p:cNvSpPr txBox="1"/>
          <p:nvPr>
            <p:ph idx="1" type="body"/>
          </p:nvPr>
        </p:nvSpPr>
        <p:spPr>
          <a:xfrm>
            <a:off x="471900" y="1919075"/>
            <a:ext cx="8222100" cy="31077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Clr>
                <a:srgbClr val="000000"/>
              </a:buClr>
              <a:buSzPts val="1400"/>
              <a:buChar char="●"/>
            </a:pPr>
            <a:r>
              <a:rPr lang="en" sz="1400">
                <a:solidFill>
                  <a:srgbClr val="000000"/>
                </a:solidFill>
              </a:rPr>
              <a:t>“I appreciated both the library staff's and the University of Maryland's efforts in allowing UMD student workers the opportunity to still work for pay. The projects assigned helped me when I was applying for jobs and going to interviews.”</a:t>
            </a:r>
            <a:br>
              <a:rPr lang="en" sz="1400">
                <a:solidFill>
                  <a:srgbClr val="000000"/>
                </a:solidFill>
              </a:rPr>
            </a:br>
            <a:endParaRPr sz="1400">
              <a:solidFill>
                <a:srgbClr val="000000"/>
              </a:solidFill>
            </a:endParaRPr>
          </a:p>
          <a:p>
            <a:pPr indent="-317500" lvl="0" marL="457200" rtl="0" algn="l">
              <a:spcBef>
                <a:spcPts val="0"/>
              </a:spcBef>
              <a:spcAft>
                <a:spcPts val="0"/>
              </a:spcAft>
              <a:buClr>
                <a:srgbClr val="000000"/>
              </a:buClr>
              <a:buSzPts val="1400"/>
              <a:buChar char="●"/>
            </a:pPr>
            <a:r>
              <a:rPr lang="en" sz="1400">
                <a:solidFill>
                  <a:srgbClr val="000000"/>
                </a:solidFill>
              </a:rPr>
              <a:t>“</a:t>
            </a:r>
            <a:r>
              <a:rPr lang="en" sz="1400">
                <a:solidFill>
                  <a:srgbClr val="000000"/>
                </a:solidFill>
              </a:rPr>
              <a:t>I learned a lot about the infrastructure of the libraries, as well as customer service skills through the Linkedin Learning videos. I cannot think of anything that would have made the experience better, aside from perhaps being at the library!”</a:t>
            </a:r>
            <a:br>
              <a:rPr lang="en" sz="1400">
                <a:solidFill>
                  <a:srgbClr val="000000"/>
                </a:solidFill>
              </a:rPr>
            </a:br>
            <a:endParaRPr sz="1400">
              <a:solidFill>
                <a:srgbClr val="000000"/>
              </a:solidFill>
            </a:endParaRPr>
          </a:p>
          <a:p>
            <a:pPr indent="-317500" lvl="0" marL="457200" rtl="0" algn="l">
              <a:spcBef>
                <a:spcPts val="0"/>
              </a:spcBef>
              <a:spcAft>
                <a:spcPts val="0"/>
              </a:spcAft>
              <a:buClr>
                <a:srgbClr val="000000"/>
              </a:buClr>
              <a:buSzPts val="1400"/>
              <a:buChar char="●"/>
            </a:pPr>
            <a:r>
              <a:rPr lang="en" sz="1400">
                <a:solidFill>
                  <a:srgbClr val="000000"/>
                </a:solidFill>
              </a:rPr>
              <a:t>“The staff did a wonderful job coming up with relevant projects that allowed students to be able to work! I heard from my supervisor every week at least once and, she was always available and understanding.”</a:t>
            </a:r>
            <a:endParaRPr sz="1400">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pic>
        <p:nvPicPr>
          <p:cNvPr id="73" name="Google Shape;73;p14"/>
          <p:cNvPicPr preferRelativeResize="0"/>
          <p:nvPr/>
        </p:nvPicPr>
        <p:blipFill rotWithShape="1">
          <a:blip r:embed="rId3">
            <a:alphaModFix/>
          </a:blip>
          <a:srcRect b="31983" l="0" r="0" t="5827"/>
          <a:stretch/>
        </p:blipFill>
        <p:spPr>
          <a:xfrm>
            <a:off x="1076300" y="932625"/>
            <a:ext cx="2416399" cy="2254700"/>
          </a:xfrm>
          <a:prstGeom prst="rect">
            <a:avLst/>
          </a:prstGeom>
          <a:noFill/>
          <a:ln>
            <a:noFill/>
          </a:ln>
        </p:spPr>
      </p:pic>
      <p:sp>
        <p:nvSpPr>
          <p:cNvPr id="74" name="Google Shape;74;p14"/>
          <p:cNvSpPr txBox="1"/>
          <p:nvPr/>
        </p:nvSpPr>
        <p:spPr>
          <a:xfrm>
            <a:off x="1016250" y="3311575"/>
            <a:ext cx="2536500" cy="835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Roboto"/>
                <a:ea typeface="Roboto"/>
                <a:cs typeface="Roboto"/>
                <a:sym typeface="Roboto"/>
              </a:rPr>
              <a:t>Emily Spangler</a:t>
            </a:r>
            <a:endParaRPr>
              <a:latin typeface="Roboto"/>
              <a:ea typeface="Roboto"/>
              <a:cs typeface="Roboto"/>
              <a:sym typeface="Roboto"/>
            </a:endParaRPr>
          </a:p>
          <a:p>
            <a:pPr indent="0" lvl="0" marL="0" rtl="0" algn="ctr">
              <a:spcBef>
                <a:spcPts val="0"/>
              </a:spcBef>
              <a:spcAft>
                <a:spcPts val="0"/>
              </a:spcAft>
              <a:buNone/>
            </a:pPr>
            <a:r>
              <a:rPr lang="en">
                <a:latin typeface="Roboto"/>
                <a:ea typeface="Roboto"/>
                <a:cs typeface="Roboto"/>
                <a:sym typeface="Roboto"/>
              </a:rPr>
              <a:t>Library Services Supervisor</a:t>
            </a:r>
            <a:endParaRPr>
              <a:latin typeface="Roboto"/>
              <a:ea typeface="Roboto"/>
              <a:cs typeface="Roboto"/>
              <a:sym typeface="Roboto"/>
            </a:endParaRPr>
          </a:p>
          <a:p>
            <a:pPr indent="0" lvl="0" marL="0" rtl="0" algn="ctr">
              <a:spcBef>
                <a:spcPts val="0"/>
              </a:spcBef>
              <a:spcAft>
                <a:spcPts val="0"/>
              </a:spcAft>
              <a:buNone/>
            </a:pPr>
            <a:r>
              <a:rPr lang="en">
                <a:latin typeface="Roboto"/>
                <a:ea typeface="Roboto"/>
                <a:cs typeface="Roboto"/>
                <a:sym typeface="Roboto"/>
              </a:rPr>
              <a:t>McKeldin Library</a:t>
            </a:r>
            <a:endParaRPr>
              <a:latin typeface="Roboto"/>
              <a:ea typeface="Roboto"/>
              <a:cs typeface="Roboto"/>
              <a:sym typeface="Roboto"/>
            </a:endParaRPr>
          </a:p>
        </p:txBody>
      </p:sp>
      <p:pic>
        <p:nvPicPr>
          <p:cNvPr id="75" name="Google Shape;75;p14"/>
          <p:cNvPicPr preferRelativeResize="0"/>
          <p:nvPr/>
        </p:nvPicPr>
        <p:blipFill>
          <a:blip r:embed="rId4">
            <a:alphaModFix/>
          </a:blip>
          <a:stretch>
            <a:fillRect/>
          </a:stretch>
        </p:blipFill>
        <p:spPr>
          <a:xfrm>
            <a:off x="5805325" y="1017775"/>
            <a:ext cx="2259650" cy="2169550"/>
          </a:xfrm>
          <a:prstGeom prst="rect">
            <a:avLst/>
          </a:prstGeom>
          <a:noFill/>
          <a:ln>
            <a:noFill/>
          </a:ln>
        </p:spPr>
      </p:pic>
      <p:sp>
        <p:nvSpPr>
          <p:cNvPr id="76" name="Google Shape;76;p14"/>
          <p:cNvSpPr txBox="1"/>
          <p:nvPr/>
        </p:nvSpPr>
        <p:spPr>
          <a:xfrm>
            <a:off x="5480750" y="3365875"/>
            <a:ext cx="2908800" cy="105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Roboto"/>
                <a:ea typeface="Roboto"/>
                <a:cs typeface="Roboto"/>
                <a:sym typeface="Roboto"/>
              </a:rPr>
              <a:t>Joanna Wiley</a:t>
            </a:r>
            <a:endParaRPr>
              <a:latin typeface="Roboto"/>
              <a:ea typeface="Roboto"/>
              <a:cs typeface="Roboto"/>
              <a:sym typeface="Roboto"/>
            </a:endParaRPr>
          </a:p>
          <a:p>
            <a:pPr indent="0" lvl="0" marL="0" rtl="0" algn="ctr">
              <a:spcBef>
                <a:spcPts val="0"/>
              </a:spcBef>
              <a:spcAft>
                <a:spcPts val="0"/>
              </a:spcAft>
              <a:buNone/>
            </a:pPr>
            <a:r>
              <a:rPr lang="en">
                <a:latin typeface="Roboto"/>
                <a:ea typeface="Roboto"/>
                <a:cs typeface="Roboto"/>
                <a:sym typeface="Roboto"/>
              </a:rPr>
              <a:t>Lead Student Supervisor- User Services</a:t>
            </a:r>
            <a:endParaRPr>
              <a:latin typeface="Roboto"/>
              <a:ea typeface="Roboto"/>
              <a:cs typeface="Roboto"/>
              <a:sym typeface="Roboto"/>
            </a:endParaRPr>
          </a:p>
          <a:p>
            <a:pPr indent="0" lvl="0" marL="0" rtl="0" algn="ctr">
              <a:spcBef>
                <a:spcPts val="0"/>
              </a:spcBef>
              <a:spcAft>
                <a:spcPts val="0"/>
              </a:spcAft>
              <a:buNone/>
            </a:pPr>
            <a:r>
              <a:rPr lang="en">
                <a:latin typeface="Roboto"/>
                <a:ea typeface="Roboto"/>
                <a:cs typeface="Roboto"/>
                <a:sym typeface="Roboto"/>
              </a:rPr>
              <a:t>McKeldin Library</a:t>
            </a:r>
            <a:endParaRPr>
              <a:latin typeface="Roboto"/>
              <a:ea typeface="Roboto"/>
              <a:cs typeface="Roboto"/>
              <a:sym typeface="Roboto"/>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32"/>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Where Are We Now?</a:t>
            </a:r>
            <a:endParaRPr/>
          </a:p>
        </p:txBody>
      </p:sp>
      <p:sp>
        <p:nvSpPr>
          <p:cNvPr id="193" name="Google Shape;193;p32"/>
          <p:cNvSpPr txBox="1"/>
          <p:nvPr>
            <p:ph idx="1" type="body"/>
          </p:nvPr>
        </p:nvSpPr>
        <p:spPr>
          <a:xfrm>
            <a:off x="460950" y="1945050"/>
            <a:ext cx="8222100" cy="32757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Char char="●"/>
            </a:pPr>
            <a:r>
              <a:rPr b="1" lang="en">
                <a:solidFill>
                  <a:srgbClr val="000000"/>
                </a:solidFill>
              </a:rPr>
              <a:t>6</a:t>
            </a:r>
            <a:r>
              <a:rPr lang="en">
                <a:solidFill>
                  <a:srgbClr val="000000"/>
                </a:solidFill>
              </a:rPr>
              <a:t> students were selected to telework during the summer, with the expectation of resuming some onsite work as we begin to slowly reopen</a:t>
            </a:r>
            <a:endParaRPr>
              <a:solidFill>
                <a:srgbClr val="000000"/>
              </a:solidFill>
            </a:endParaRPr>
          </a:p>
          <a:p>
            <a:pPr indent="-323850" lvl="1" marL="914400" rtl="0" algn="l">
              <a:spcBef>
                <a:spcPts val="0"/>
              </a:spcBef>
              <a:spcAft>
                <a:spcPts val="0"/>
              </a:spcAft>
              <a:buClr>
                <a:srgbClr val="000000"/>
              </a:buClr>
              <a:buSzPts val="1500"/>
              <a:buChar char="○"/>
            </a:pPr>
            <a:r>
              <a:rPr lang="en" sz="1700">
                <a:solidFill>
                  <a:srgbClr val="000000"/>
                </a:solidFill>
              </a:rPr>
              <a:t>Students </a:t>
            </a:r>
            <a:r>
              <a:rPr lang="en" sz="1700">
                <a:solidFill>
                  <a:srgbClr val="000000"/>
                </a:solidFill>
              </a:rPr>
              <a:t>are</a:t>
            </a:r>
            <a:r>
              <a:rPr b="1" lang="en" sz="1700">
                <a:solidFill>
                  <a:srgbClr val="000000"/>
                </a:solidFill>
              </a:rPr>
              <a:t> required to</a:t>
            </a:r>
            <a:r>
              <a:rPr b="1" lang="en" sz="1700">
                <a:solidFill>
                  <a:srgbClr val="000000"/>
                </a:solidFill>
              </a:rPr>
              <a:t> log 5hrs min per week</a:t>
            </a:r>
            <a:r>
              <a:rPr lang="en" sz="1700">
                <a:solidFill>
                  <a:srgbClr val="000000"/>
                </a:solidFill>
              </a:rPr>
              <a:t> or they will no longer be </a:t>
            </a:r>
            <a:r>
              <a:rPr lang="en" sz="1700">
                <a:solidFill>
                  <a:srgbClr val="000000"/>
                </a:solidFill>
              </a:rPr>
              <a:t>eligible</a:t>
            </a:r>
            <a:r>
              <a:rPr lang="en" sz="1700">
                <a:solidFill>
                  <a:srgbClr val="000000"/>
                </a:solidFill>
              </a:rPr>
              <a:t> to continue telework</a:t>
            </a:r>
            <a:endParaRPr sz="1700">
              <a:solidFill>
                <a:srgbClr val="000000"/>
              </a:solidFill>
            </a:endParaRPr>
          </a:p>
          <a:p>
            <a:pPr indent="-336550" lvl="1" marL="914400" rtl="0" algn="l">
              <a:spcBef>
                <a:spcPts val="0"/>
              </a:spcBef>
              <a:spcAft>
                <a:spcPts val="0"/>
              </a:spcAft>
              <a:buClr>
                <a:srgbClr val="000000"/>
              </a:buClr>
              <a:buSzPts val="1700"/>
              <a:buChar char="○"/>
            </a:pPr>
            <a:r>
              <a:rPr lang="en" sz="1700">
                <a:solidFill>
                  <a:srgbClr val="000000"/>
                </a:solidFill>
              </a:rPr>
              <a:t>Students are </a:t>
            </a:r>
            <a:r>
              <a:rPr b="1" lang="en" sz="1700">
                <a:solidFill>
                  <a:srgbClr val="000000"/>
                </a:solidFill>
              </a:rPr>
              <a:t>required to email </a:t>
            </a:r>
            <a:r>
              <a:rPr lang="en" sz="1700">
                <a:solidFill>
                  <a:srgbClr val="000000"/>
                </a:solidFill>
              </a:rPr>
              <a:t>their primary supervisor after each “shift” to summarize what they worked on that day</a:t>
            </a:r>
            <a:endParaRPr sz="1700">
              <a:solidFill>
                <a:srgbClr val="000000"/>
              </a:solidFill>
            </a:endParaRPr>
          </a:p>
          <a:p>
            <a:pPr indent="-330200" lvl="1" marL="914400" rtl="0" algn="l">
              <a:spcBef>
                <a:spcPts val="0"/>
              </a:spcBef>
              <a:spcAft>
                <a:spcPts val="0"/>
              </a:spcAft>
              <a:buClr>
                <a:srgbClr val="000000"/>
              </a:buClr>
              <a:buSzPts val="1600"/>
              <a:buChar char="○"/>
            </a:pPr>
            <a:r>
              <a:rPr lang="en" sz="1700">
                <a:solidFill>
                  <a:srgbClr val="000000"/>
                </a:solidFill>
              </a:rPr>
              <a:t>A </a:t>
            </a:r>
            <a:r>
              <a:rPr b="1" lang="en" sz="1700">
                <a:solidFill>
                  <a:srgbClr val="000000"/>
                </a:solidFill>
              </a:rPr>
              <a:t>new series of projects</a:t>
            </a:r>
            <a:r>
              <a:rPr lang="en" sz="1700">
                <a:solidFill>
                  <a:srgbClr val="000000"/>
                </a:solidFill>
              </a:rPr>
              <a:t> were created to take them through the Summer</a:t>
            </a:r>
            <a:r>
              <a:rPr lang="en" sz="1600">
                <a:solidFill>
                  <a:srgbClr val="000000"/>
                </a:solidFill>
              </a:rPr>
              <a:t> </a:t>
            </a:r>
            <a:br>
              <a:rPr lang="en" sz="1600">
                <a:solidFill>
                  <a:srgbClr val="000000"/>
                </a:solidFill>
              </a:rPr>
            </a:br>
            <a:endParaRPr sz="1600">
              <a:solidFill>
                <a:srgbClr val="000000"/>
              </a:solidFill>
            </a:endParaRPr>
          </a:p>
          <a:p>
            <a:pPr indent="-342900" lvl="0" marL="457200" rtl="0" algn="l">
              <a:spcBef>
                <a:spcPts val="0"/>
              </a:spcBef>
              <a:spcAft>
                <a:spcPts val="0"/>
              </a:spcAft>
              <a:buClr>
                <a:srgbClr val="000000"/>
              </a:buClr>
              <a:buSzPts val="1800"/>
              <a:buChar char="●"/>
            </a:pPr>
            <a:r>
              <a:rPr lang="en">
                <a:solidFill>
                  <a:srgbClr val="000000"/>
                </a:solidFill>
              </a:rPr>
              <a:t>We are maintaining contact with the rest of the student pool via email.</a:t>
            </a:r>
            <a:endParaRPr>
              <a:solidFill>
                <a:srgbClr val="00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33"/>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Looking Forward</a:t>
            </a:r>
            <a:endParaRPr/>
          </a:p>
        </p:txBody>
      </p:sp>
      <p:sp>
        <p:nvSpPr>
          <p:cNvPr id="199" name="Google Shape;199;p33"/>
          <p:cNvSpPr txBox="1"/>
          <p:nvPr>
            <p:ph idx="1" type="body"/>
          </p:nvPr>
        </p:nvSpPr>
        <p:spPr>
          <a:xfrm>
            <a:off x="460950" y="1885950"/>
            <a:ext cx="8222100" cy="3081000"/>
          </a:xfrm>
          <a:prstGeom prst="rect">
            <a:avLst/>
          </a:prstGeom>
        </p:spPr>
        <p:txBody>
          <a:bodyPr anchorCtr="0" anchor="t" bIns="91425" lIns="91425" spcFirstLastPara="1" rIns="91425" wrap="square" tIns="91425">
            <a:noAutofit/>
          </a:bodyPr>
          <a:lstStyle/>
          <a:p>
            <a:pPr indent="-349250" lvl="0" marL="457200" rtl="0" algn="l">
              <a:spcBef>
                <a:spcPts val="0"/>
              </a:spcBef>
              <a:spcAft>
                <a:spcPts val="0"/>
              </a:spcAft>
              <a:buClr>
                <a:srgbClr val="000000"/>
              </a:buClr>
              <a:buSzPts val="1900"/>
              <a:buChar char="●"/>
            </a:pPr>
            <a:r>
              <a:rPr lang="en" sz="1900">
                <a:solidFill>
                  <a:srgbClr val="000000"/>
                </a:solidFill>
              </a:rPr>
              <a:t>Will we have the </a:t>
            </a:r>
            <a:r>
              <a:rPr b="1" lang="en" sz="1900">
                <a:solidFill>
                  <a:srgbClr val="000000"/>
                </a:solidFill>
              </a:rPr>
              <a:t>budget or workload </a:t>
            </a:r>
            <a:r>
              <a:rPr lang="en" sz="1900">
                <a:solidFill>
                  <a:srgbClr val="000000"/>
                </a:solidFill>
              </a:rPr>
              <a:t>to bring all of our student assistants back on in the Fall? </a:t>
            </a:r>
            <a:br>
              <a:rPr lang="en" sz="1900">
                <a:solidFill>
                  <a:srgbClr val="000000"/>
                </a:solidFill>
              </a:rPr>
            </a:br>
            <a:endParaRPr sz="1900">
              <a:solidFill>
                <a:srgbClr val="000000"/>
              </a:solidFill>
            </a:endParaRPr>
          </a:p>
          <a:p>
            <a:pPr indent="-349250" lvl="0" marL="457200" rtl="0" algn="l">
              <a:spcBef>
                <a:spcPts val="0"/>
              </a:spcBef>
              <a:spcAft>
                <a:spcPts val="0"/>
              </a:spcAft>
              <a:buClr>
                <a:srgbClr val="000000"/>
              </a:buClr>
              <a:buSzPts val="1900"/>
              <a:buChar char="●"/>
            </a:pPr>
            <a:r>
              <a:rPr lang="en" sz="1900">
                <a:solidFill>
                  <a:srgbClr val="000000"/>
                </a:solidFill>
              </a:rPr>
              <a:t>Will all of our students be </a:t>
            </a:r>
            <a:r>
              <a:rPr b="1" lang="en" sz="1900">
                <a:solidFill>
                  <a:srgbClr val="000000"/>
                </a:solidFill>
              </a:rPr>
              <a:t>returning to campus</a:t>
            </a:r>
            <a:r>
              <a:rPr lang="en" sz="1900">
                <a:solidFill>
                  <a:srgbClr val="000000"/>
                </a:solidFill>
              </a:rPr>
              <a:t>? Will they want to work on site? </a:t>
            </a:r>
            <a:br>
              <a:rPr lang="en" sz="1900">
                <a:solidFill>
                  <a:srgbClr val="000000"/>
                </a:solidFill>
              </a:rPr>
            </a:br>
            <a:endParaRPr sz="1900">
              <a:solidFill>
                <a:srgbClr val="000000"/>
              </a:solidFill>
            </a:endParaRPr>
          </a:p>
          <a:p>
            <a:pPr indent="-349250" lvl="0" marL="457200" rtl="0" algn="l">
              <a:spcBef>
                <a:spcPts val="0"/>
              </a:spcBef>
              <a:spcAft>
                <a:spcPts val="0"/>
              </a:spcAft>
              <a:buClr>
                <a:srgbClr val="000000"/>
              </a:buClr>
              <a:buSzPts val="1900"/>
              <a:buChar char="●"/>
            </a:pPr>
            <a:r>
              <a:rPr lang="en" sz="1900">
                <a:solidFill>
                  <a:srgbClr val="000000"/>
                </a:solidFill>
              </a:rPr>
              <a:t>How do we prepare students for the </a:t>
            </a:r>
            <a:r>
              <a:rPr b="1" lang="en" sz="1900">
                <a:solidFill>
                  <a:srgbClr val="000000"/>
                </a:solidFill>
              </a:rPr>
              <a:t>numerous changes implemented in the library </a:t>
            </a:r>
            <a:r>
              <a:rPr lang="en" sz="1900">
                <a:solidFill>
                  <a:srgbClr val="000000"/>
                </a:solidFill>
              </a:rPr>
              <a:t>in response to the pandemic?</a:t>
            </a:r>
            <a:endParaRPr sz="1900">
              <a:solidFill>
                <a:srgbClr val="000000"/>
              </a:solidFill>
            </a:endParaRPr>
          </a:p>
          <a:p>
            <a:pPr indent="0" lvl="0" marL="457200" rtl="0" algn="l">
              <a:spcBef>
                <a:spcPts val="1600"/>
              </a:spcBef>
              <a:spcAft>
                <a:spcPts val="1600"/>
              </a:spcAft>
              <a:buNone/>
            </a:pPr>
            <a:r>
              <a:t/>
            </a:r>
            <a:endParaRPr sz="1900">
              <a:solidFill>
                <a:srgbClr val="000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34"/>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Looking Forward</a:t>
            </a:r>
            <a:endParaRPr/>
          </a:p>
        </p:txBody>
      </p:sp>
      <p:sp>
        <p:nvSpPr>
          <p:cNvPr id="205" name="Google Shape;205;p34"/>
          <p:cNvSpPr txBox="1"/>
          <p:nvPr>
            <p:ph idx="1" type="body"/>
          </p:nvPr>
        </p:nvSpPr>
        <p:spPr>
          <a:xfrm>
            <a:off x="460950" y="2007350"/>
            <a:ext cx="8222100" cy="2646300"/>
          </a:xfrm>
          <a:prstGeom prst="rect">
            <a:avLst/>
          </a:prstGeom>
        </p:spPr>
        <p:txBody>
          <a:bodyPr anchorCtr="0" anchor="t" bIns="91425" lIns="91425" spcFirstLastPara="1" rIns="91425" wrap="square" tIns="91425">
            <a:noAutofit/>
          </a:bodyPr>
          <a:lstStyle/>
          <a:p>
            <a:pPr indent="-349250" lvl="0" marL="457200" rtl="0" algn="l">
              <a:spcBef>
                <a:spcPts val="0"/>
              </a:spcBef>
              <a:spcAft>
                <a:spcPts val="0"/>
              </a:spcAft>
              <a:buClr>
                <a:srgbClr val="000000"/>
              </a:buClr>
              <a:buSzPts val="1900"/>
              <a:buChar char="●"/>
            </a:pPr>
            <a:r>
              <a:rPr lang="en" sz="1900">
                <a:solidFill>
                  <a:srgbClr val="000000"/>
                </a:solidFill>
              </a:rPr>
              <a:t>How do we adjust student schedules and tasks to reflect a new work environment that includes </a:t>
            </a:r>
            <a:r>
              <a:rPr b="1" lang="en" sz="1900">
                <a:solidFill>
                  <a:srgbClr val="000000"/>
                </a:solidFill>
              </a:rPr>
              <a:t>social distancing, PPE, and less staff</a:t>
            </a:r>
            <a:r>
              <a:rPr lang="en" sz="1900">
                <a:solidFill>
                  <a:srgbClr val="000000"/>
                </a:solidFill>
              </a:rPr>
              <a:t>?</a:t>
            </a:r>
            <a:br>
              <a:rPr lang="en" sz="1900">
                <a:solidFill>
                  <a:srgbClr val="000000"/>
                </a:solidFill>
              </a:rPr>
            </a:br>
            <a:endParaRPr sz="1900">
              <a:solidFill>
                <a:srgbClr val="000000"/>
              </a:solidFill>
            </a:endParaRPr>
          </a:p>
          <a:p>
            <a:pPr indent="-349250" lvl="0" marL="457200" rtl="0" algn="l">
              <a:spcBef>
                <a:spcPts val="0"/>
              </a:spcBef>
              <a:spcAft>
                <a:spcPts val="0"/>
              </a:spcAft>
              <a:buClr>
                <a:srgbClr val="000000"/>
              </a:buClr>
              <a:buSzPts val="1900"/>
              <a:buChar char="●"/>
            </a:pPr>
            <a:r>
              <a:rPr lang="en" sz="1900">
                <a:solidFill>
                  <a:srgbClr val="000000"/>
                </a:solidFill>
              </a:rPr>
              <a:t>If there is a </a:t>
            </a:r>
            <a:r>
              <a:rPr b="1" lang="en" sz="1900">
                <a:solidFill>
                  <a:srgbClr val="000000"/>
                </a:solidFill>
              </a:rPr>
              <a:t>second wave of Covid-19 </a:t>
            </a:r>
            <a:r>
              <a:rPr lang="en" sz="1900">
                <a:solidFill>
                  <a:srgbClr val="000000"/>
                </a:solidFill>
              </a:rPr>
              <a:t>cases, will we resume this telework model if UMD moves to a 100% remote model again this Fall?</a:t>
            </a:r>
            <a:endParaRPr sz="1900">
              <a:solidFill>
                <a:srgbClr val="00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35"/>
          <p:cNvSpPr txBox="1"/>
          <p:nvPr>
            <p:ph type="title"/>
          </p:nvPr>
        </p:nvSpPr>
        <p:spPr>
          <a:xfrm>
            <a:off x="490250" y="488250"/>
            <a:ext cx="62271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Questions?</a:t>
            </a:r>
            <a:endParaRPr/>
          </a:p>
        </p:txBody>
      </p:sp>
      <p:sp>
        <p:nvSpPr>
          <p:cNvPr id="211" name="Google Shape;211;p35"/>
          <p:cNvSpPr txBox="1"/>
          <p:nvPr/>
        </p:nvSpPr>
        <p:spPr>
          <a:xfrm>
            <a:off x="666600" y="3231025"/>
            <a:ext cx="3905400" cy="493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FFFFFF"/>
                </a:solidFill>
                <a:latin typeface="Roboto"/>
                <a:ea typeface="Roboto"/>
                <a:cs typeface="Roboto"/>
                <a:sym typeface="Roboto"/>
              </a:rPr>
              <a:t>Emily Spangler - espangl1@umd.edu</a:t>
            </a:r>
            <a:endParaRPr sz="1600">
              <a:solidFill>
                <a:srgbClr val="FFFFFF"/>
              </a:solidFill>
              <a:latin typeface="Roboto"/>
              <a:ea typeface="Roboto"/>
              <a:cs typeface="Roboto"/>
              <a:sym typeface="Roboto"/>
            </a:endParaRPr>
          </a:p>
          <a:p>
            <a:pPr indent="0" lvl="0" marL="0" rtl="0" algn="l">
              <a:spcBef>
                <a:spcPts val="0"/>
              </a:spcBef>
              <a:spcAft>
                <a:spcPts val="0"/>
              </a:spcAft>
              <a:buNone/>
            </a:pPr>
            <a:r>
              <a:t/>
            </a:r>
            <a:endParaRPr sz="1600">
              <a:solidFill>
                <a:srgbClr val="FFFFFF"/>
              </a:solidFill>
              <a:latin typeface="Roboto"/>
              <a:ea typeface="Roboto"/>
              <a:cs typeface="Roboto"/>
              <a:sym typeface="Roboto"/>
            </a:endParaRPr>
          </a:p>
          <a:p>
            <a:pPr indent="0" lvl="0" marL="0" rtl="0" algn="l">
              <a:spcBef>
                <a:spcPts val="0"/>
              </a:spcBef>
              <a:spcAft>
                <a:spcPts val="0"/>
              </a:spcAft>
              <a:buNone/>
            </a:pPr>
            <a:r>
              <a:rPr lang="en" sz="1600">
                <a:solidFill>
                  <a:srgbClr val="FFFFFF"/>
                </a:solidFill>
                <a:latin typeface="Roboto"/>
                <a:ea typeface="Roboto"/>
                <a:cs typeface="Roboto"/>
                <a:sym typeface="Roboto"/>
              </a:rPr>
              <a:t>Joanna Wiley - </a:t>
            </a:r>
            <a:r>
              <a:rPr lang="en" sz="1600">
                <a:solidFill>
                  <a:srgbClr val="FFFFFF"/>
                </a:solidFill>
                <a:latin typeface="Roboto"/>
                <a:ea typeface="Roboto"/>
                <a:cs typeface="Roboto"/>
                <a:sym typeface="Roboto"/>
              </a:rPr>
              <a:t>jwiley13@umd.edu</a:t>
            </a:r>
            <a:r>
              <a:rPr lang="en" sz="1600">
                <a:latin typeface="Roboto"/>
                <a:ea typeface="Roboto"/>
                <a:cs typeface="Roboto"/>
                <a:sym typeface="Roboto"/>
              </a:rPr>
              <a:t> </a:t>
            </a:r>
            <a:endParaRPr sz="1600">
              <a:latin typeface="Roboto"/>
              <a:ea typeface="Roboto"/>
              <a:cs typeface="Roboto"/>
              <a:sym typeface="Robot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5"/>
          <p:cNvSpPr txBox="1"/>
          <p:nvPr>
            <p:ph idx="1" type="body"/>
          </p:nvPr>
        </p:nvSpPr>
        <p:spPr>
          <a:xfrm>
            <a:off x="142200" y="1741025"/>
            <a:ext cx="4520700" cy="3402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rgbClr val="000000"/>
                </a:solidFill>
              </a:rPr>
              <a:t>About UMD College Park</a:t>
            </a:r>
            <a:endParaRPr b="1" sz="1500">
              <a:solidFill>
                <a:srgbClr val="000000"/>
              </a:solidFill>
            </a:endParaRPr>
          </a:p>
          <a:p>
            <a:pPr indent="-323850" lvl="0" marL="457200" rtl="0" algn="l">
              <a:spcBef>
                <a:spcPts val="1600"/>
              </a:spcBef>
              <a:spcAft>
                <a:spcPts val="0"/>
              </a:spcAft>
              <a:buClr>
                <a:srgbClr val="000000"/>
              </a:buClr>
              <a:buSzPts val="1500"/>
              <a:buChar char="●"/>
            </a:pPr>
            <a:r>
              <a:rPr lang="en" sz="1500">
                <a:solidFill>
                  <a:srgbClr val="000000"/>
                </a:solidFill>
              </a:rPr>
              <a:t>Flagship university for the state of Maryland</a:t>
            </a:r>
            <a:endParaRPr sz="1500">
              <a:solidFill>
                <a:srgbClr val="000000"/>
              </a:solidFill>
            </a:endParaRPr>
          </a:p>
          <a:p>
            <a:pPr indent="-323850" lvl="0" marL="457200" rtl="0" algn="l">
              <a:spcBef>
                <a:spcPts val="0"/>
              </a:spcBef>
              <a:spcAft>
                <a:spcPts val="0"/>
              </a:spcAft>
              <a:buClr>
                <a:srgbClr val="000000"/>
              </a:buClr>
              <a:buSzPts val="1500"/>
              <a:buChar char="●"/>
            </a:pPr>
            <a:r>
              <a:rPr lang="en" sz="1500">
                <a:solidFill>
                  <a:srgbClr val="000000"/>
                </a:solidFill>
              </a:rPr>
              <a:t>Member of the Big 10 Conference since 2014</a:t>
            </a:r>
            <a:endParaRPr sz="1500">
              <a:solidFill>
                <a:srgbClr val="000000"/>
              </a:solidFill>
            </a:endParaRPr>
          </a:p>
          <a:p>
            <a:pPr indent="-323850" lvl="0" marL="457200" rtl="0" algn="l">
              <a:spcBef>
                <a:spcPts val="0"/>
              </a:spcBef>
              <a:spcAft>
                <a:spcPts val="0"/>
              </a:spcAft>
              <a:buClr>
                <a:srgbClr val="000000"/>
              </a:buClr>
              <a:buSzPts val="1500"/>
              <a:buChar char="●"/>
            </a:pPr>
            <a:r>
              <a:rPr lang="en" sz="1500">
                <a:solidFill>
                  <a:srgbClr val="000000"/>
                </a:solidFill>
              </a:rPr>
              <a:t>30, 511 undergraduate students</a:t>
            </a:r>
            <a:endParaRPr sz="1500">
              <a:solidFill>
                <a:srgbClr val="000000"/>
              </a:solidFill>
            </a:endParaRPr>
          </a:p>
          <a:p>
            <a:pPr indent="-323850" lvl="0" marL="457200" rtl="0" algn="l">
              <a:spcBef>
                <a:spcPts val="0"/>
              </a:spcBef>
              <a:spcAft>
                <a:spcPts val="0"/>
              </a:spcAft>
              <a:buClr>
                <a:srgbClr val="000000"/>
              </a:buClr>
              <a:buSzPts val="1500"/>
              <a:buChar char="●"/>
            </a:pPr>
            <a:r>
              <a:rPr lang="en" sz="1500">
                <a:solidFill>
                  <a:srgbClr val="000000"/>
                </a:solidFill>
              </a:rPr>
              <a:t>10, 232 graduate students</a:t>
            </a:r>
            <a:endParaRPr sz="1500">
              <a:solidFill>
                <a:srgbClr val="000000"/>
              </a:solidFill>
            </a:endParaRPr>
          </a:p>
          <a:p>
            <a:pPr indent="-323850" lvl="0" marL="457200" rtl="0" algn="l">
              <a:spcBef>
                <a:spcPts val="0"/>
              </a:spcBef>
              <a:spcAft>
                <a:spcPts val="0"/>
              </a:spcAft>
              <a:buClr>
                <a:srgbClr val="000000"/>
              </a:buClr>
              <a:buSzPts val="1500"/>
              <a:buChar char="●"/>
            </a:pPr>
            <a:r>
              <a:rPr lang="en" sz="1500">
                <a:solidFill>
                  <a:srgbClr val="000000"/>
                </a:solidFill>
              </a:rPr>
              <a:t>14, 505 employees (faculty, staff, and GAs)</a:t>
            </a:r>
            <a:endParaRPr sz="1500">
              <a:solidFill>
                <a:srgbClr val="000000"/>
              </a:solidFill>
            </a:endParaRPr>
          </a:p>
          <a:p>
            <a:pPr indent="0" lvl="0" marL="0" rtl="0" algn="l">
              <a:spcBef>
                <a:spcPts val="1600"/>
              </a:spcBef>
              <a:spcAft>
                <a:spcPts val="0"/>
              </a:spcAft>
              <a:buNone/>
            </a:pPr>
            <a:r>
              <a:rPr b="1" lang="en" sz="1500">
                <a:solidFill>
                  <a:srgbClr val="000000"/>
                </a:solidFill>
              </a:rPr>
              <a:t>UMD Libraries </a:t>
            </a:r>
            <a:endParaRPr b="1" sz="1500">
              <a:solidFill>
                <a:srgbClr val="000000"/>
              </a:solidFill>
            </a:endParaRPr>
          </a:p>
          <a:p>
            <a:pPr indent="-323850" lvl="0" marL="457200" rtl="0" algn="l">
              <a:spcBef>
                <a:spcPts val="1600"/>
              </a:spcBef>
              <a:spcAft>
                <a:spcPts val="0"/>
              </a:spcAft>
              <a:buClr>
                <a:srgbClr val="000000"/>
              </a:buClr>
              <a:buSzPts val="1500"/>
              <a:buChar char="●"/>
            </a:pPr>
            <a:r>
              <a:rPr lang="en" sz="1500">
                <a:solidFill>
                  <a:srgbClr val="000000"/>
                </a:solidFill>
              </a:rPr>
              <a:t>Consists of 7 branche</a:t>
            </a:r>
            <a:r>
              <a:rPr lang="en" sz="1500">
                <a:solidFill>
                  <a:srgbClr val="000000"/>
                </a:solidFill>
              </a:rPr>
              <a:t>s </a:t>
            </a:r>
            <a:endParaRPr sz="1500">
              <a:solidFill>
                <a:srgbClr val="000000"/>
              </a:solidFill>
            </a:endParaRPr>
          </a:p>
          <a:p>
            <a:pPr indent="-323850" lvl="0" marL="457200" rtl="0" algn="l">
              <a:spcBef>
                <a:spcPts val="0"/>
              </a:spcBef>
              <a:spcAft>
                <a:spcPts val="0"/>
              </a:spcAft>
              <a:buClr>
                <a:srgbClr val="000000"/>
              </a:buClr>
              <a:buSzPts val="1500"/>
              <a:buChar char="●"/>
            </a:pPr>
            <a:r>
              <a:rPr lang="en" sz="1500">
                <a:solidFill>
                  <a:srgbClr val="000000"/>
                </a:solidFill>
              </a:rPr>
              <a:t>Nearly 4 million titles in our collection</a:t>
            </a:r>
            <a:r>
              <a:rPr lang="en"/>
              <a:t> </a:t>
            </a:r>
            <a:br>
              <a:rPr lang="en" sz="1500">
                <a:solidFill>
                  <a:srgbClr val="000000"/>
                </a:solidFill>
              </a:rPr>
            </a:br>
            <a:endParaRPr sz="1500">
              <a:solidFill>
                <a:srgbClr val="000000"/>
              </a:solidFill>
            </a:endParaRPr>
          </a:p>
          <a:p>
            <a:pPr indent="0" lvl="0" marL="457200" rtl="0" algn="l">
              <a:spcBef>
                <a:spcPts val="1600"/>
              </a:spcBef>
              <a:spcAft>
                <a:spcPts val="0"/>
              </a:spcAft>
              <a:buNone/>
            </a:pPr>
            <a:r>
              <a:t/>
            </a:r>
            <a:endParaRPr/>
          </a:p>
          <a:p>
            <a:pPr indent="0" lvl="0" marL="0" rtl="0" algn="l">
              <a:spcBef>
                <a:spcPts val="1600"/>
              </a:spcBef>
              <a:spcAft>
                <a:spcPts val="1600"/>
              </a:spcAft>
              <a:buNone/>
            </a:pPr>
            <a:r>
              <a:t/>
            </a:r>
            <a:endParaRPr/>
          </a:p>
        </p:txBody>
      </p:sp>
      <p:sp>
        <p:nvSpPr>
          <p:cNvPr id="82" name="Google Shape;82;p15"/>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University of Maryland, College Park</a:t>
            </a:r>
            <a:endParaRPr/>
          </a:p>
        </p:txBody>
      </p:sp>
      <p:pic>
        <p:nvPicPr>
          <p:cNvPr id="83" name="Google Shape;83;p15"/>
          <p:cNvPicPr preferRelativeResize="0"/>
          <p:nvPr/>
        </p:nvPicPr>
        <p:blipFill>
          <a:blip r:embed="rId3">
            <a:alphaModFix/>
          </a:blip>
          <a:stretch>
            <a:fillRect/>
          </a:stretch>
        </p:blipFill>
        <p:spPr>
          <a:xfrm>
            <a:off x="4992600" y="2192313"/>
            <a:ext cx="3846600" cy="216371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6"/>
          <p:cNvSpPr txBox="1"/>
          <p:nvPr>
            <p:ph idx="1" type="body"/>
          </p:nvPr>
        </p:nvSpPr>
        <p:spPr>
          <a:xfrm>
            <a:off x="219800" y="1790925"/>
            <a:ext cx="9045300" cy="354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rgbClr val="000000"/>
                </a:solidFill>
              </a:rPr>
              <a:t>McKeldin Library (User Services &amp; Resource Sharing)</a:t>
            </a:r>
            <a:endParaRPr b="1" sz="1600">
              <a:solidFill>
                <a:srgbClr val="000000"/>
              </a:solidFill>
            </a:endParaRPr>
          </a:p>
          <a:p>
            <a:pPr indent="-317500" lvl="0" marL="457200" rtl="0" algn="l">
              <a:spcBef>
                <a:spcPts val="1600"/>
              </a:spcBef>
              <a:spcAft>
                <a:spcPts val="0"/>
              </a:spcAft>
              <a:buClr>
                <a:srgbClr val="000000"/>
              </a:buClr>
              <a:buSzPts val="1400"/>
              <a:buChar char="●"/>
            </a:pPr>
            <a:r>
              <a:rPr lang="en">
                <a:solidFill>
                  <a:srgbClr val="000000"/>
                </a:solidFill>
              </a:rPr>
              <a:t>Student pool currently consists of 29 student assistants scheduled across 3 units </a:t>
            </a:r>
            <a:endParaRPr>
              <a:solidFill>
                <a:srgbClr val="000000"/>
              </a:solidFill>
            </a:endParaRPr>
          </a:p>
          <a:p>
            <a:pPr indent="-311150" lvl="1" marL="914400" rtl="0" algn="l">
              <a:spcBef>
                <a:spcPts val="0"/>
              </a:spcBef>
              <a:spcAft>
                <a:spcPts val="0"/>
              </a:spcAft>
              <a:buClr>
                <a:srgbClr val="000000"/>
              </a:buClr>
              <a:buSzPts val="1300"/>
              <a:buChar char="○"/>
            </a:pPr>
            <a:r>
              <a:rPr lang="en" sz="1300">
                <a:solidFill>
                  <a:srgbClr val="000000"/>
                </a:solidFill>
              </a:rPr>
              <a:t>Collections Maintenance &amp; Retrieval </a:t>
            </a:r>
            <a:endParaRPr sz="1300">
              <a:solidFill>
                <a:srgbClr val="000000"/>
              </a:solidFill>
            </a:endParaRPr>
          </a:p>
          <a:p>
            <a:pPr indent="-311150" lvl="1" marL="914400" rtl="0" algn="l">
              <a:spcBef>
                <a:spcPts val="0"/>
              </a:spcBef>
              <a:spcAft>
                <a:spcPts val="0"/>
              </a:spcAft>
              <a:buClr>
                <a:srgbClr val="000000"/>
              </a:buClr>
              <a:buSzPts val="1300"/>
              <a:buChar char="○"/>
            </a:pPr>
            <a:r>
              <a:rPr lang="en" sz="1300">
                <a:solidFill>
                  <a:srgbClr val="000000"/>
                </a:solidFill>
              </a:rPr>
              <a:t>Logistics &amp; Periodicals</a:t>
            </a:r>
            <a:endParaRPr sz="1300">
              <a:solidFill>
                <a:srgbClr val="000000"/>
              </a:solidFill>
            </a:endParaRPr>
          </a:p>
          <a:p>
            <a:pPr indent="-311150" lvl="1" marL="914400" rtl="0" algn="l">
              <a:spcBef>
                <a:spcPts val="0"/>
              </a:spcBef>
              <a:spcAft>
                <a:spcPts val="0"/>
              </a:spcAft>
              <a:buClr>
                <a:srgbClr val="000000"/>
              </a:buClr>
              <a:buSzPts val="1300"/>
              <a:buChar char="○"/>
            </a:pPr>
            <a:r>
              <a:rPr lang="en" sz="1300">
                <a:solidFill>
                  <a:srgbClr val="000000"/>
                </a:solidFill>
              </a:rPr>
              <a:t>Library Services Desk </a:t>
            </a:r>
            <a:br>
              <a:rPr lang="en" sz="1300">
                <a:solidFill>
                  <a:srgbClr val="000000"/>
                </a:solidFill>
              </a:rPr>
            </a:br>
            <a:endParaRPr sz="1300">
              <a:solidFill>
                <a:srgbClr val="000000"/>
              </a:solidFill>
            </a:endParaRPr>
          </a:p>
          <a:p>
            <a:pPr indent="-317500" lvl="0" marL="457200" rtl="0" algn="l">
              <a:spcBef>
                <a:spcPts val="0"/>
              </a:spcBef>
              <a:spcAft>
                <a:spcPts val="0"/>
              </a:spcAft>
              <a:buClr>
                <a:srgbClr val="000000"/>
              </a:buClr>
              <a:buSzPts val="1400"/>
              <a:buChar char="●"/>
            </a:pPr>
            <a:r>
              <a:rPr lang="en">
                <a:solidFill>
                  <a:srgbClr val="000000"/>
                </a:solidFill>
              </a:rPr>
              <a:t>5 Student Supervisors  </a:t>
            </a:r>
            <a:endParaRPr>
              <a:solidFill>
                <a:srgbClr val="000000"/>
              </a:solidFill>
            </a:endParaRPr>
          </a:p>
          <a:p>
            <a:pPr indent="-311150" lvl="1" marL="914400" rtl="0" algn="l">
              <a:spcBef>
                <a:spcPts val="0"/>
              </a:spcBef>
              <a:spcAft>
                <a:spcPts val="0"/>
              </a:spcAft>
              <a:buClr>
                <a:srgbClr val="000000"/>
              </a:buClr>
              <a:buSzPts val="1300"/>
              <a:buChar char="○"/>
            </a:pPr>
            <a:r>
              <a:rPr lang="en" sz="1300">
                <a:solidFill>
                  <a:srgbClr val="000000"/>
                </a:solidFill>
              </a:rPr>
              <a:t>Jasmine Johnson </a:t>
            </a:r>
            <a:endParaRPr sz="1300">
              <a:solidFill>
                <a:srgbClr val="000000"/>
              </a:solidFill>
            </a:endParaRPr>
          </a:p>
          <a:p>
            <a:pPr indent="-311150" lvl="1" marL="914400" rtl="0" algn="l">
              <a:spcBef>
                <a:spcPts val="0"/>
              </a:spcBef>
              <a:spcAft>
                <a:spcPts val="0"/>
              </a:spcAft>
              <a:buClr>
                <a:srgbClr val="000000"/>
              </a:buClr>
              <a:buSzPts val="1300"/>
              <a:buChar char="○"/>
            </a:pPr>
            <a:r>
              <a:rPr lang="en" sz="1300">
                <a:solidFill>
                  <a:srgbClr val="000000"/>
                </a:solidFill>
              </a:rPr>
              <a:t>Amy Kim</a:t>
            </a:r>
            <a:endParaRPr sz="1300">
              <a:solidFill>
                <a:srgbClr val="000000"/>
              </a:solidFill>
            </a:endParaRPr>
          </a:p>
          <a:p>
            <a:pPr indent="-311150" lvl="1" marL="914400" rtl="0" algn="l">
              <a:spcBef>
                <a:spcPts val="0"/>
              </a:spcBef>
              <a:spcAft>
                <a:spcPts val="0"/>
              </a:spcAft>
              <a:buClr>
                <a:srgbClr val="000000"/>
              </a:buClr>
              <a:buSzPts val="1300"/>
              <a:buChar char="○"/>
            </a:pPr>
            <a:r>
              <a:rPr lang="en" sz="1300">
                <a:solidFill>
                  <a:srgbClr val="000000"/>
                </a:solidFill>
              </a:rPr>
              <a:t>Brandon Magby</a:t>
            </a:r>
            <a:endParaRPr sz="1300">
              <a:solidFill>
                <a:srgbClr val="000000"/>
              </a:solidFill>
            </a:endParaRPr>
          </a:p>
          <a:p>
            <a:pPr indent="-311150" lvl="1" marL="914400" rtl="0" algn="l">
              <a:spcBef>
                <a:spcPts val="0"/>
              </a:spcBef>
              <a:spcAft>
                <a:spcPts val="0"/>
              </a:spcAft>
              <a:buClr>
                <a:srgbClr val="000000"/>
              </a:buClr>
              <a:buSzPts val="1300"/>
              <a:buChar char="○"/>
            </a:pPr>
            <a:r>
              <a:rPr lang="en" sz="1300">
                <a:solidFill>
                  <a:srgbClr val="000000"/>
                </a:solidFill>
              </a:rPr>
              <a:t>Emily Spangler </a:t>
            </a:r>
            <a:endParaRPr sz="1300">
              <a:solidFill>
                <a:srgbClr val="000000"/>
              </a:solidFill>
            </a:endParaRPr>
          </a:p>
          <a:p>
            <a:pPr indent="-311150" lvl="1" marL="914400" rtl="0" algn="l">
              <a:spcBef>
                <a:spcPts val="0"/>
              </a:spcBef>
              <a:spcAft>
                <a:spcPts val="0"/>
              </a:spcAft>
              <a:buClr>
                <a:srgbClr val="000000"/>
              </a:buClr>
              <a:buSzPts val="1300"/>
              <a:buChar char="○"/>
            </a:pPr>
            <a:r>
              <a:rPr lang="en" sz="1300">
                <a:solidFill>
                  <a:srgbClr val="000000"/>
                </a:solidFill>
              </a:rPr>
              <a:t>Joanna Wiley</a:t>
            </a:r>
            <a:endParaRPr sz="1300">
              <a:solidFill>
                <a:srgbClr val="000000"/>
              </a:solidFill>
            </a:endParaRPr>
          </a:p>
          <a:p>
            <a:pPr indent="0" lvl="0" marL="457200" rtl="0" algn="l">
              <a:spcBef>
                <a:spcPts val="1600"/>
              </a:spcBef>
              <a:spcAft>
                <a:spcPts val="0"/>
              </a:spcAft>
              <a:buNone/>
            </a:pPr>
            <a:r>
              <a:t/>
            </a:r>
            <a:endParaRPr/>
          </a:p>
          <a:p>
            <a:pPr indent="0" lvl="0" marL="0" rtl="0" algn="l">
              <a:spcBef>
                <a:spcPts val="1600"/>
              </a:spcBef>
              <a:spcAft>
                <a:spcPts val="1600"/>
              </a:spcAft>
              <a:buNone/>
            </a:pPr>
            <a:r>
              <a:t/>
            </a:r>
            <a:endParaRPr/>
          </a:p>
        </p:txBody>
      </p:sp>
      <p:sp>
        <p:nvSpPr>
          <p:cNvPr id="89" name="Google Shape;89;p16"/>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University of Maryland, College Park</a:t>
            </a:r>
            <a:endParaRPr/>
          </a:p>
        </p:txBody>
      </p:sp>
      <p:pic>
        <p:nvPicPr>
          <p:cNvPr id="90" name="Google Shape;90;p16"/>
          <p:cNvPicPr preferRelativeResize="0"/>
          <p:nvPr/>
        </p:nvPicPr>
        <p:blipFill>
          <a:blip r:embed="rId3">
            <a:alphaModFix/>
          </a:blip>
          <a:stretch>
            <a:fillRect/>
          </a:stretch>
        </p:blipFill>
        <p:spPr>
          <a:xfrm>
            <a:off x="5019375" y="2675625"/>
            <a:ext cx="3567076" cy="22503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7"/>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COVID-19 Timeline</a:t>
            </a:r>
            <a:endParaRPr/>
          </a:p>
        </p:txBody>
      </p:sp>
      <p:sp>
        <p:nvSpPr>
          <p:cNvPr id="96" name="Google Shape;96;p17"/>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Clr>
                <a:srgbClr val="000000"/>
              </a:buClr>
              <a:buSzPts val="1800"/>
              <a:buChar char="❏"/>
            </a:pPr>
            <a:r>
              <a:rPr lang="en">
                <a:solidFill>
                  <a:srgbClr val="000000"/>
                </a:solidFill>
              </a:rPr>
              <a:t>March 10: UMCP moves to an online environment until April 10th</a:t>
            </a:r>
            <a:endParaRPr>
              <a:solidFill>
                <a:srgbClr val="000000"/>
              </a:solidFill>
            </a:endParaRPr>
          </a:p>
          <a:p>
            <a:pPr indent="-342900" lvl="0" marL="457200" rtl="0" algn="l">
              <a:lnSpc>
                <a:spcPct val="150000"/>
              </a:lnSpc>
              <a:spcBef>
                <a:spcPts val="0"/>
              </a:spcBef>
              <a:spcAft>
                <a:spcPts val="0"/>
              </a:spcAft>
              <a:buClr>
                <a:srgbClr val="000000"/>
              </a:buClr>
              <a:buSzPts val="1800"/>
              <a:buChar char="❏"/>
            </a:pPr>
            <a:r>
              <a:rPr lang="en">
                <a:solidFill>
                  <a:srgbClr val="000000"/>
                </a:solidFill>
              </a:rPr>
              <a:t>March 12: Student assistants are permitted to telework </a:t>
            </a:r>
            <a:endParaRPr>
              <a:solidFill>
                <a:srgbClr val="000000"/>
              </a:solidFill>
            </a:endParaRPr>
          </a:p>
          <a:p>
            <a:pPr indent="-342900" lvl="0" marL="457200" rtl="0" algn="l">
              <a:lnSpc>
                <a:spcPct val="150000"/>
              </a:lnSpc>
              <a:spcBef>
                <a:spcPts val="0"/>
              </a:spcBef>
              <a:spcAft>
                <a:spcPts val="0"/>
              </a:spcAft>
              <a:buClr>
                <a:srgbClr val="000000"/>
              </a:buClr>
              <a:buSzPts val="1800"/>
              <a:buChar char="❏"/>
            </a:pPr>
            <a:r>
              <a:rPr lang="en">
                <a:solidFill>
                  <a:srgbClr val="000000"/>
                </a:solidFill>
              </a:rPr>
              <a:t>March 17: UMCP Libraries are closed until March 29th</a:t>
            </a:r>
            <a:endParaRPr>
              <a:solidFill>
                <a:srgbClr val="000000"/>
              </a:solidFill>
            </a:endParaRPr>
          </a:p>
          <a:p>
            <a:pPr indent="-342900" lvl="0" marL="457200" rtl="0" algn="l">
              <a:lnSpc>
                <a:spcPct val="150000"/>
              </a:lnSpc>
              <a:spcBef>
                <a:spcPts val="0"/>
              </a:spcBef>
              <a:spcAft>
                <a:spcPts val="0"/>
              </a:spcAft>
              <a:buClr>
                <a:srgbClr val="000000"/>
              </a:buClr>
              <a:buSzPts val="1800"/>
              <a:buChar char="❏"/>
            </a:pPr>
            <a:r>
              <a:rPr lang="en">
                <a:solidFill>
                  <a:srgbClr val="000000"/>
                </a:solidFill>
              </a:rPr>
              <a:t>March 19: UMCP goes online for the entire Spring semester</a:t>
            </a:r>
            <a:endParaRPr>
              <a:solidFill>
                <a:srgbClr val="000000"/>
              </a:solidFill>
            </a:endParaRPr>
          </a:p>
          <a:p>
            <a:pPr indent="-342900" lvl="0" marL="457200" rtl="0" algn="l">
              <a:lnSpc>
                <a:spcPct val="150000"/>
              </a:lnSpc>
              <a:spcBef>
                <a:spcPts val="0"/>
              </a:spcBef>
              <a:spcAft>
                <a:spcPts val="0"/>
              </a:spcAft>
              <a:buClr>
                <a:srgbClr val="000000"/>
              </a:buClr>
              <a:buSzPts val="1800"/>
              <a:buChar char="❏"/>
            </a:pPr>
            <a:r>
              <a:rPr lang="en">
                <a:solidFill>
                  <a:srgbClr val="000000"/>
                </a:solidFill>
              </a:rPr>
              <a:t>March 23: Gov. Hogan announces stay-at-home order and all library services go remote until further notice</a:t>
            </a:r>
            <a:endParaRPr>
              <a:solidFill>
                <a:srgbClr val="0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8"/>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Start of the Pandemic </a:t>
            </a:r>
            <a:endParaRPr/>
          </a:p>
        </p:txBody>
      </p:sp>
      <p:sp>
        <p:nvSpPr>
          <p:cNvPr id="102" name="Google Shape;102;p18"/>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Clr>
                <a:srgbClr val="000000"/>
              </a:buClr>
              <a:buSzPts val="2000"/>
              <a:buChar char="●"/>
            </a:pPr>
            <a:r>
              <a:rPr lang="en" sz="2000">
                <a:solidFill>
                  <a:srgbClr val="000000"/>
                </a:solidFill>
              </a:rPr>
              <a:t>Lots of uncertainty, confusion, and lack of information</a:t>
            </a:r>
            <a:endParaRPr sz="2000">
              <a:solidFill>
                <a:srgbClr val="000000"/>
              </a:solidFill>
            </a:endParaRPr>
          </a:p>
          <a:p>
            <a:pPr indent="-355600" lvl="0" marL="457200" rtl="0" algn="l">
              <a:spcBef>
                <a:spcPts val="0"/>
              </a:spcBef>
              <a:spcAft>
                <a:spcPts val="0"/>
              </a:spcAft>
              <a:buClr>
                <a:srgbClr val="000000"/>
              </a:buClr>
              <a:buSzPts val="2000"/>
              <a:buChar char="●"/>
            </a:pPr>
            <a:r>
              <a:rPr lang="en" sz="2000">
                <a:solidFill>
                  <a:srgbClr val="000000"/>
                </a:solidFill>
              </a:rPr>
              <a:t>Students were terrified of losing their jobs </a:t>
            </a:r>
            <a:endParaRPr sz="2000">
              <a:solidFill>
                <a:srgbClr val="000000"/>
              </a:solidFill>
            </a:endParaRPr>
          </a:p>
          <a:p>
            <a:pPr indent="-355600" lvl="0" marL="457200" rtl="0" algn="l">
              <a:spcBef>
                <a:spcPts val="0"/>
              </a:spcBef>
              <a:spcAft>
                <a:spcPts val="0"/>
              </a:spcAft>
              <a:buClr>
                <a:srgbClr val="000000"/>
              </a:buClr>
              <a:buSzPts val="2000"/>
              <a:buChar char="●"/>
            </a:pPr>
            <a:r>
              <a:rPr lang="en" sz="2000">
                <a:solidFill>
                  <a:srgbClr val="000000"/>
                </a:solidFill>
              </a:rPr>
              <a:t>Student supervisors insisted on letting the students telework at least until the end of the Spring semester, then reassess</a:t>
            </a:r>
            <a:endParaRPr sz="2000">
              <a:solidFill>
                <a:srgbClr val="000000"/>
              </a:solidFill>
            </a:endParaRPr>
          </a:p>
          <a:p>
            <a:pPr indent="-355600" lvl="0" marL="457200" rtl="0" algn="l">
              <a:spcBef>
                <a:spcPts val="0"/>
              </a:spcBef>
              <a:spcAft>
                <a:spcPts val="0"/>
              </a:spcAft>
              <a:buClr>
                <a:srgbClr val="000000"/>
              </a:buClr>
              <a:buSzPts val="2000"/>
              <a:buChar char="●"/>
            </a:pPr>
            <a:r>
              <a:rPr lang="en" sz="2000">
                <a:solidFill>
                  <a:srgbClr val="000000"/>
                </a:solidFill>
              </a:rPr>
              <a:t>Main priority became coming up with telework projects to keep students employed</a:t>
            </a:r>
            <a:endParaRPr sz="2000">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9"/>
          <p:cNvSpPr txBox="1"/>
          <p:nvPr/>
        </p:nvSpPr>
        <p:spPr>
          <a:xfrm>
            <a:off x="4903800" y="930300"/>
            <a:ext cx="4031400" cy="38601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rgbClr val="FFFFFF"/>
              </a:buClr>
              <a:buSzPts val="1600"/>
              <a:buFont typeface="Roboto"/>
              <a:buChar char="●"/>
            </a:pPr>
            <a:r>
              <a:rPr lang="en" sz="1600">
                <a:solidFill>
                  <a:srgbClr val="FFFFFF"/>
                </a:solidFill>
                <a:latin typeface="Roboto"/>
                <a:ea typeface="Roboto"/>
                <a:cs typeface="Roboto"/>
                <a:sym typeface="Roboto"/>
              </a:rPr>
              <a:t>Out of </a:t>
            </a:r>
            <a:r>
              <a:rPr b="1" lang="en" sz="1600">
                <a:solidFill>
                  <a:srgbClr val="FFFFFF"/>
                </a:solidFill>
                <a:latin typeface="Roboto"/>
                <a:ea typeface="Roboto"/>
                <a:cs typeface="Roboto"/>
                <a:sym typeface="Roboto"/>
              </a:rPr>
              <a:t>40 students, 31 confirmed interest in remote work</a:t>
            </a:r>
            <a:r>
              <a:rPr lang="en" sz="1600">
                <a:solidFill>
                  <a:srgbClr val="FFFFFF"/>
                </a:solidFill>
                <a:latin typeface="Roboto"/>
                <a:ea typeface="Roboto"/>
                <a:cs typeface="Roboto"/>
                <a:sym typeface="Roboto"/>
              </a:rPr>
              <a:t>.</a:t>
            </a:r>
            <a:endParaRPr sz="1600">
              <a:solidFill>
                <a:srgbClr val="FFFFFF"/>
              </a:solidFill>
              <a:latin typeface="Roboto"/>
              <a:ea typeface="Roboto"/>
              <a:cs typeface="Roboto"/>
              <a:sym typeface="Roboto"/>
            </a:endParaRPr>
          </a:p>
          <a:p>
            <a:pPr indent="0" lvl="0" marL="457200" rtl="0" algn="l">
              <a:spcBef>
                <a:spcPts val="0"/>
              </a:spcBef>
              <a:spcAft>
                <a:spcPts val="0"/>
              </a:spcAft>
              <a:buNone/>
            </a:pPr>
            <a:r>
              <a:t/>
            </a:r>
            <a:endParaRPr sz="1600">
              <a:solidFill>
                <a:srgbClr val="FFFFFF"/>
              </a:solidFill>
              <a:latin typeface="Roboto"/>
              <a:ea typeface="Roboto"/>
              <a:cs typeface="Roboto"/>
              <a:sym typeface="Roboto"/>
            </a:endParaRPr>
          </a:p>
          <a:p>
            <a:pPr indent="-330200" lvl="0" marL="457200" rtl="0" algn="l">
              <a:spcBef>
                <a:spcPts val="0"/>
              </a:spcBef>
              <a:spcAft>
                <a:spcPts val="0"/>
              </a:spcAft>
              <a:buClr>
                <a:srgbClr val="FFFFFF"/>
              </a:buClr>
              <a:buSzPts val="1600"/>
              <a:buFont typeface="Roboto"/>
              <a:buChar char="●"/>
            </a:pPr>
            <a:r>
              <a:rPr b="1" lang="en" sz="1600">
                <a:solidFill>
                  <a:schemeClr val="lt1"/>
                </a:solidFill>
                <a:latin typeface="Roboto"/>
                <a:ea typeface="Roboto"/>
                <a:cs typeface="Roboto"/>
                <a:sym typeface="Roboto"/>
              </a:rPr>
              <a:t>Set Their Own Hours</a:t>
            </a:r>
            <a:r>
              <a:rPr lang="en" sz="1600">
                <a:solidFill>
                  <a:schemeClr val="lt1"/>
                </a:solidFill>
                <a:latin typeface="Roboto"/>
                <a:ea typeface="Roboto"/>
                <a:cs typeface="Roboto"/>
                <a:sym typeface="Roboto"/>
              </a:rPr>
              <a:t>: Students were permitted to log hours anytime they wished </a:t>
            </a:r>
            <a:endParaRPr sz="1600">
              <a:solidFill>
                <a:schemeClr val="lt1"/>
              </a:solidFill>
              <a:latin typeface="Roboto"/>
              <a:ea typeface="Roboto"/>
              <a:cs typeface="Roboto"/>
              <a:sym typeface="Roboto"/>
            </a:endParaRPr>
          </a:p>
          <a:p>
            <a:pPr indent="0" lvl="0" marL="457200" rtl="0" algn="l">
              <a:spcBef>
                <a:spcPts val="0"/>
              </a:spcBef>
              <a:spcAft>
                <a:spcPts val="0"/>
              </a:spcAft>
              <a:buNone/>
            </a:pPr>
            <a:r>
              <a:t/>
            </a:r>
            <a:endParaRPr sz="1600">
              <a:solidFill>
                <a:schemeClr val="lt1"/>
              </a:solidFill>
              <a:latin typeface="Roboto"/>
              <a:ea typeface="Roboto"/>
              <a:cs typeface="Roboto"/>
              <a:sym typeface="Roboto"/>
            </a:endParaRPr>
          </a:p>
          <a:p>
            <a:pPr indent="-330200" lvl="0" marL="457200" rtl="0" algn="l">
              <a:spcBef>
                <a:spcPts val="0"/>
              </a:spcBef>
              <a:spcAft>
                <a:spcPts val="0"/>
              </a:spcAft>
              <a:buClr>
                <a:srgbClr val="FFFFFF"/>
              </a:buClr>
              <a:buSzPts val="1600"/>
              <a:buFont typeface="Roboto"/>
              <a:buChar char="●"/>
            </a:pPr>
            <a:r>
              <a:rPr lang="en" sz="1600">
                <a:solidFill>
                  <a:srgbClr val="FFFFFF"/>
                </a:solidFill>
                <a:latin typeface="Roboto"/>
                <a:ea typeface="Roboto"/>
                <a:cs typeface="Roboto"/>
                <a:sym typeface="Roboto"/>
              </a:rPr>
              <a:t>Students hours were </a:t>
            </a:r>
            <a:r>
              <a:rPr b="1" lang="en" sz="1600">
                <a:solidFill>
                  <a:srgbClr val="FFFFFF"/>
                </a:solidFill>
                <a:latin typeface="Roboto"/>
                <a:ea typeface="Roboto"/>
                <a:cs typeface="Roboto"/>
                <a:sym typeface="Roboto"/>
              </a:rPr>
              <a:t>limited to their originally scheduled number of hours per week</a:t>
            </a:r>
            <a:endParaRPr sz="1600">
              <a:solidFill>
                <a:srgbClr val="FFFFFF"/>
              </a:solidFill>
              <a:latin typeface="Roboto"/>
              <a:ea typeface="Roboto"/>
              <a:cs typeface="Roboto"/>
              <a:sym typeface="Roboto"/>
            </a:endParaRPr>
          </a:p>
          <a:p>
            <a:pPr indent="0" lvl="0" marL="0" rtl="0" algn="l">
              <a:spcBef>
                <a:spcPts val="0"/>
              </a:spcBef>
              <a:spcAft>
                <a:spcPts val="0"/>
              </a:spcAft>
              <a:buNone/>
            </a:pPr>
            <a:r>
              <a:t/>
            </a:r>
            <a:endParaRPr sz="1600">
              <a:solidFill>
                <a:srgbClr val="FFFFFF"/>
              </a:solidFill>
              <a:latin typeface="Roboto"/>
              <a:ea typeface="Roboto"/>
              <a:cs typeface="Roboto"/>
              <a:sym typeface="Roboto"/>
            </a:endParaRPr>
          </a:p>
          <a:p>
            <a:pPr indent="-330200" lvl="0" marL="457200" rtl="0" algn="l">
              <a:spcBef>
                <a:spcPts val="0"/>
              </a:spcBef>
              <a:spcAft>
                <a:spcPts val="0"/>
              </a:spcAft>
              <a:buClr>
                <a:srgbClr val="FFFFFF"/>
              </a:buClr>
              <a:buSzPts val="1600"/>
              <a:buFont typeface="Roboto"/>
              <a:buChar char="●"/>
            </a:pPr>
            <a:r>
              <a:rPr lang="en" sz="1600">
                <a:solidFill>
                  <a:srgbClr val="FFFFFF"/>
                </a:solidFill>
                <a:latin typeface="Roboto"/>
                <a:ea typeface="Roboto"/>
                <a:cs typeface="Roboto"/>
                <a:sym typeface="Roboto"/>
              </a:rPr>
              <a:t>Students were</a:t>
            </a:r>
            <a:r>
              <a:rPr b="1" lang="en" sz="1600">
                <a:solidFill>
                  <a:srgbClr val="FFFFFF"/>
                </a:solidFill>
                <a:latin typeface="Roboto"/>
                <a:ea typeface="Roboto"/>
                <a:cs typeface="Roboto"/>
                <a:sym typeface="Roboto"/>
              </a:rPr>
              <a:t> granted access to their timesheets</a:t>
            </a:r>
            <a:r>
              <a:rPr lang="en" sz="1600">
                <a:solidFill>
                  <a:srgbClr val="FFFFFF"/>
                </a:solidFill>
                <a:latin typeface="Roboto"/>
                <a:ea typeface="Roboto"/>
                <a:cs typeface="Roboto"/>
                <a:sym typeface="Roboto"/>
              </a:rPr>
              <a:t> to log individual hours. </a:t>
            </a:r>
            <a:endParaRPr sz="1600">
              <a:solidFill>
                <a:srgbClr val="FFFFFF"/>
              </a:solidFill>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sp>
        <p:nvSpPr>
          <p:cNvPr id="108" name="Google Shape;108;p19"/>
          <p:cNvSpPr txBox="1"/>
          <p:nvPr/>
        </p:nvSpPr>
        <p:spPr>
          <a:xfrm>
            <a:off x="924450" y="286200"/>
            <a:ext cx="2526300" cy="644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300">
                <a:latin typeface="Roboto"/>
                <a:ea typeface="Roboto"/>
                <a:cs typeface="Roboto"/>
                <a:sym typeface="Roboto"/>
              </a:rPr>
              <a:t>Initial Concerns</a:t>
            </a:r>
            <a:endParaRPr sz="2300">
              <a:latin typeface="Roboto"/>
              <a:ea typeface="Roboto"/>
              <a:cs typeface="Roboto"/>
              <a:sym typeface="Roboto"/>
            </a:endParaRPr>
          </a:p>
        </p:txBody>
      </p:sp>
      <p:sp>
        <p:nvSpPr>
          <p:cNvPr id="109" name="Google Shape;109;p19"/>
          <p:cNvSpPr txBox="1"/>
          <p:nvPr/>
        </p:nvSpPr>
        <p:spPr>
          <a:xfrm>
            <a:off x="5822550" y="311400"/>
            <a:ext cx="2174100" cy="593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300">
                <a:solidFill>
                  <a:srgbClr val="FFFFFF"/>
                </a:solidFill>
                <a:latin typeface="Roboto"/>
                <a:ea typeface="Roboto"/>
                <a:cs typeface="Roboto"/>
                <a:sym typeface="Roboto"/>
              </a:rPr>
              <a:t>Final Decisions</a:t>
            </a:r>
            <a:r>
              <a:rPr lang="en" sz="2100">
                <a:solidFill>
                  <a:srgbClr val="FFFFFF"/>
                </a:solidFill>
                <a:latin typeface="Roboto"/>
                <a:ea typeface="Roboto"/>
                <a:cs typeface="Roboto"/>
                <a:sym typeface="Roboto"/>
              </a:rPr>
              <a:t> </a:t>
            </a:r>
            <a:endParaRPr sz="2100">
              <a:solidFill>
                <a:srgbClr val="FFFFFF"/>
              </a:solidFill>
              <a:latin typeface="Roboto"/>
              <a:ea typeface="Roboto"/>
              <a:cs typeface="Roboto"/>
              <a:sym typeface="Roboto"/>
            </a:endParaRPr>
          </a:p>
        </p:txBody>
      </p:sp>
      <p:sp>
        <p:nvSpPr>
          <p:cNvPr id="110" name="Google Shape;110;p19"/>
          <p:cNvSpPr txBox="1"/>
          <p:nvPr/>
        </p:nvSpPr>
        <p:spPr>
          <a:xfrm>
            <a:off x="121075" y="930300"/>
            <a:ext cx="4374300" cy="38601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SzPts val="1600"/>
              <a:buFont typeface="Roboto"/>
              <a:buChar char="●"/>
            </a:pPr>
            <a:r>
              <a:rPr lang="en" sz="1600">
                <a:latin typeface="Roboto"/>
                <a:ea typeface="Roboto"/>
                <a:cs typeface="Roboto"/>
                <a:sym typeface="Roboto"/>
              </a:rPr>
              <a:t>Would students want to work remotely? </a:t>
            </a:r>
            <a:endParaRPr sz="1600">
              <a:latin typeface="Roboto"/>
              <a:ea typeface="Roboto"/>
              <a:cs typeface="Roboto"/>
              <a:sym typeface="Roboto"/>
            </a:endParaRPr>
          </a:p>
          <a:p>
            <a:pPr indent="0" lvl="0" marL="457200" rtl="0" algn="l">
              <a:spcBef>
                <a:spcPts val="0"/>
              </a:spcBef>
              <a:spcAft>
                <a:spcPts val="0"/>
              </a:spcAft>
              <a:buNone/>
            </a:pPr>
            <a:r>
              <a:rPr lang="en" sz="1600">
                <a:latin typeface="Roboto"/>
                <a:ea typeface="Roboto"/>
                <a:cs typeface="Roboto"/>
                <a:sym typeface="Roboto"/>
              </a:rPr>
              <a:t>If so, </a:t>
            </a:r>
            <a:r>
              <a:rPr b="1" lang="en" sz="1600">
                <a:latin typeface="Roboto"/>
                <a:ea typeface="Roboto"/>
                <a:cs typeface="Roboto"/>
                <a:sym typeface="Roboto"/>
              </a:rPr>
              <a:t>how many</a:t>
            </a:r>
            <a:r>
              <a:rPr lang="en" sz="1600">
                <a:latin typeface="Roboto"/>
                <a:ea typeface="Roboto"/>
                <a:cs typeface="Roboto"/>
                <a:sym typeface="Roboto"/>
              </a:rPr>
              <a:t>? </a:t>
            </a:r>
            <a:endParaRPr sz="1600">
              <a:latin typeface="Roboto"/>
              <a:ea typeface="Roboto"/>
              <a:cs typeface="Roboto"/>
              <a:sym typeface="Roboto"/>
            </a:endParaRPr>
          </a:p>
          <a:p>
            <a:pPr indent="0" lvl="0" marL="0" rtl="0" algn="l">
              <a:spcBef>
                <a:spcPts val="0"/>
              </a:spcBef>
              <a:spcAft>
                <a:spcPts val="0"/>
              </a:spcAft>
              <a:buNone/>
            </a:pPr>
            <a:r>
              <a:t/>
            </a:r>
            <a:endParaRPr sz="1600">
              <a:latin typeface="Roboto"/>
              <a:ea typeface="Roboto"/>
              <a:cs typeface="Roboto"/>
              <a:sym typeface="Roboto"/>
            </a:endParaRPr>
          </a:p>
          <a:p>
            <a:pPr indent="-330200" lvl="0" marL="457200" rtl="0" algn="l">
              <a:spcBef>
                <a:spcPts val="0"/>
              </a:spcBef>
              <a:spcAft>
                <a:spcPts val="0"/>
              </a:spcAft>
              <a:buSzPts val="1600"/>
              <a:buFont typeface="Roboto"/>
              <a:buChar char="●"/>
            </a:pPr>
            <a:r>
              <a:rPr b="1" lang="en" sz="1600">
                <a:latin typeface="Roboto"/>
                <a:ea typeface="Roboto"/>
                <a:cs typeface="Roboto"/>
                <a:sym typeface="Roboto"/>
              </a:rPr>
              <a:t>Student schedules</a:t>
            </a:r>
            <a:r>
              <a:rPr lang="en" sz="1600">
                <a:latin typeface="Roboto"/>
                <a:ea typeface="Roboto"/>
                <a:cs typeface="Roboto"/>
                <a:sym typeface="Roboto"/>
              </a:rPr>
              <a:t> - would they have a set hours like onsite work or could they set their own hours?</a:t>
            </a:r>
            <a:endParaRPr sz="1600">
              <a:latin typeface="Roboto"/>
              <a:ea typeface="Roboto"/>
              <a:cs typeface="Roboto"/>
              <a:sym typeface="Roboto"/>
            </a:endParaRPr>
          </a:p>
          <a:p>
            <a:pPr indent="0" lvl="0" marL="457200" rtl="0" algn="l">
              <a:spcBef>
                <a:spcPts val="0"/>
              </a:spcBef>
              <a:spcAft>
                <a:spcPts val="0"/>
              </a:spcAft>
              <a:buNone/>
            </a:pPr>
            <a:r>
              <a:t/>
            </a:r>
            <a:endParaRPr sz="1600">
              <a:latin typeface="Roboto"/>
              <a:ea typeface="Roboto"/>
              <a:cs typeface="Roboto"/>
              <a:sym typeface="Roboto"/>
            </a:endParaRPr>
          </a:p>
          <a:p>
            <a:pPr indent="-330200" lvl="0" marL="457200" rtl="0" algn="l">
              <a:spcBef>
                <a:spcPts val="0"/>
              </a:spcBef>
              <a:spcAft>
                <a:spcPts val="0"/>
              </a:spcAft>
              <a:buSzPts val="1600"/>
              <a:buFont typeface="Roboto"/>
              <a:buChar char="●"/>
            </a:pPr>
            <a:r>
              <a:rPr lang="en" sz="1600">
                <a:latin typeface="Roboto"/>
                <a:ea typeface="Roboto"/>
                <a:cs typeface="Roboto"/>
                <a:sym typeface="Roboto"/>
              </a:rPr>
              <a:t>How many </a:t>
            </a:r>
            <a:r>
              <a:rPr b="1" lang="en" sz="1600">
                <a:latin typeface="Roboto"/>
                <a:ea typeface="Roboto"/>
                <a:cs typeface="Roboto"/>
                <a:sym typeface="Roboto"/>
              </a:rPr>
              <a:t>hours </a:t>
            </a:r>
            <a:r>
              <a:rPr lang="en" sz="1600">
                <a:latin typeface="Roboto"/>
                <a:ea typeface="Roboto"/>
                <a:cs typeface="Roboto"/>
                <a:sym typeface="Roboto"/>
              </a:rPr>
              <a:t>could each student work? </a:t>
            </a:r>
            <a:br>
              <a:rPr lang="en" sz="1600">
                <a:latin typeface="Roboto"/>
                <a:ea typeface="Roboto"/>
                <a:cs typeface="Roboto"/>
                <a:sym typeface="Roboto"/>
              </a:rPr>
            </a:br>
            <a:endParaRPr sz="1600">
              <a:latin typeface="Roboto"/>
              <a:ea typeface="Roboto"/>
              <a:cs typeface="Roboto"/>
              <a:sym typeface="Roboto"/>
            </a:endParaRPr>
          </a:p>
          <a:p>
            <a:pPr indent="-330200" lvl="0" marL="457200" rtl="0" algn="l">
              <a:lnSpc>
                <a:spcPct val="115000"/>
              </a:lnSpc>
              <a:spcBef>
                <a:spcPts val="1000"/>
              </a:spcBef>
              <a:spcAft>
                <a:spcPts val="0"/>
              </a:spcAft>
              <a:buSzPts val="1600"/>
              <a:buFont typeface="Roboto"/>
              <a:buChar char="●"/>
            </a:pPr>
            <a:r>
              <a:rPr lang="en" sz="1600">
                <a:latin typeface="Roboto"/>
                <a:ea typeface="Roboto"/>
                <a:cs typeface="Roboto"/>
                <a:sym typeface="Roboto"/>
              </a:rPr>
              <a:t>How would students </a:t>
            </a:r>
            <a:r>
              <a:rPr b="1" lang="en" sz="1600">
                <a:latin typeface="Roboto"/>
                <a:ea typeface="Roboto"/>
                <a:cs typeface="Roboto"/>
                <a:sym typeface="Roboto"/>
              </a:rPr>
              <a:t>log their hours</a:t>
            </a:r>
            <a:r>
              <a:rPr lang="en" sz="1600">
                <a:latin typeface="Roboto"/>
                <a:ea typeface="Roboto"/>
                <a:cs typeface="Roboto"/>
                <a:sym typeface="Roboto"/>
              </a:rPr>
              <a:t>? </a:t>
            </a:r>
            <a:endParaRPr sz="1600">
              <a:latin typeface="Roboto"/>
              <a:ea typeface="Roboto"/>
              <a:cs typeface="Roboto"/>
              <a:sym typeface="Roboto"/>
            </a:endParaRPr>
          </a:p>
          <a:p>
            <a:pPr indent="0" lvl="0" marL="457200" rtl="0" algn="l">
              <a:lnSpc>
                <a:spcPct val="115000"/>
              </a:lnSpc>
              <a:spcBef>
                <a:spcPts val="1600"/>
              </a:spcBef>
              <a:spcAft>
                <a:spcPts val="0"/>
              </a:spcAft>
              <a:buNone/>
            </a:pPr>
            <a:r>
              <a:t/>
            </a:r>
            <a:endParaRPr sz="1600">
              <a:latin typeface="Roboto"/>
              <a:ea typeface="Roboto"/>
              <a:cs typeface="Roboto"/>
              <a:sym typeface="Roboto"/>
            </a:endParaRPr>
          </a:p>
          <a:p>
            <a:pPr indent="0" lvl="0" marL="457200" rtl="0" algn="l">
              <a:spcBef>
                <a:spcPts val="1600"/>
              </a:spcBef>
              <a:spcAft>
                <a:spcPts val="0"/>
              </a:spcAft>
              <a:buNone/>
            </a:pPr>
            <a:r>
              <a:t/>
            </a:r>
            <a:endParaRPr sz="1600">
              <a:latin typeface="Roboto"/>
              <a:ea typeface="Roboto"/>
              <a:cs typeface="Roboto"/>
              <a:sym typeface="Roboto"/>
            </a:endParaRPr>
          </a:p>
          <a:p>
            <a:pPr indent="0" lvl="0" marL="457200" rtl="0" algn="l">
              <a:spcBef>
                <a:spcPts val="0"/>
              </a:spcBef>
              <a:spcAft>
                <a:spcPts val="0"/>
              </a:spcAft>
              <a:buNone/>
            </a:pPr>
            <a:r>
              <a:t/>
            </a:r>
            <a:endParaRPr sz="1600">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0"/>
          <p:cNvSpPr txBox="1"/>
          <p:nvPr>
            <p:ph idx="2" type="body"/>
          </p:nvPr>
        </p:nvSpPr>
        <p:spPr>
          <a:xfrm>
            <a:off x="285900" y="768625"/>
            <a:ext cx="3569400" cy="3695100"/>
          </a:xfrm>
          <a:prstGeom prst="rect">
            <a:avLst/>
          </a:prstGeom>
        </p:spPr>
        <p:txBody>
          <a:bodyPr anchorCtr="0" anchor="ctr" bIns="91425" lIns="91425" spcFirstLastPara="1" rIns="91425" wrap="square" tIns="91425">
            <a:noAutofit/>
          </a:bodyPr>
          <a:lstStyle/>
          <a:p>
            <a:pPr indent="-330200" lvl="0" marL="457200" rtl="0" algn="l">
              <a:lnSpc>
                <a:spcPct val="100000"/>
              </a:lnSpc>
              <a:spcBef>
                <a:spcPts val="0"/>
              </a:spcBef>
              <a:spcAft>
                <a:spcPts val="0"/>
              </a:spcAft>
              <a:buClr>
                <a:srgbClr val="000000"/>
              </a:buClr>
              <a:buSzPts val="1600"/>
              <a:buFont typeface="Roboto"/>
              <a:buChar char="●"/>
            </a:pPr>
            <a:r>
              <a:rPr b="1" lang="en" sz="1600">
                <a:solidFill>
                  <a:srgbClr val="000000"/>
                </a:solidFill>
              </a:rPr>
              <a:t>Supervision</a:t>
            </a:r>
            <a:r>
              <a:rPr lang="en" sz="1600">
                <a:solidFill>
                  <a:srgbClr val="000000"/>
                </a:solidFill>
              </a:rPr>
              <a:t>- Should the student pool report to all supervisors or one primary supervisor? </a:t>
            </a:r>
            <a:endParaRPr sz="1600">
              <a:solidFill>
                <a:srgbClr val="000000"/>
              </a:solidFill>
            </a:endParaRPr>
          </a:p>
          <a:p>
            <a:pPr indent="0" lvl="0" marL="0" rtl="0" algn="l">
              <a:lnSpc>
                <a:spcPct val="100000"/>
              </a:lnSpc>
              <a:spcBef>
                <a:spcPts val="0"/>
              </a:spcBef>
              <a:spcAft>
                <a:spcPts val="0"/>
              </a:spcAft>
              <a:buNone/>
            </a:pPr>
            <a:r>
              <a:t/>
            </a:r>
            <a:endParaRPr sz="1600">
              <a:solidFill>
                <a:srgbClr val="000000"/>
              </a:solidFill>
            </a:endParaRPr>
          </a:p>
          <a:p>
            <a:pPr indent="0" lvl="0" marL="457200" rtl="0" algn="l">
              <a:lnSpc>
                <a:spcPct val="100000"/>
              </a:lnSpc>
              <a:spcBef>
                <a:spcPts val="0"/>
              </a:spcBef>
              <a:spcAft>
                <a:spcPts val="0"/>
              </a:spcAft>
              <a:buNone/>
            </a:pPr>
            <a:r>
              <a:t/>
            </a:r>
            <a:endParaRPr sz="1600">
              <a:solidFill>
                <a:srgbClr val="000000"/>
              </a:solidFill>
            </a:endParaRPr>
          </a:p>
          <a:p>
            <a:pPr indent="0" lvl="0" marL="457200" rtl="0" algn="l">
              <a:lnSpc>
                <a:spcPct val="100000"/>
              </a:lnSpc>
              <a:spcBef>
                <a:spcPts val="0"/>
              </a:spcBef>
              <a:spcAft>
                <a:spcPts val="0"/>
              </a:spcAft>
              <a:buNone/>
            </a:pPr>
            <a:r>
              <a:t/>
            </a:r>
            <a:endParaRPr sz="1600">
              <a:solidFill>
                <a:srgbClr val="000000"/>
              </a:solidFill>
            </a:endParaRPr>
          </a:p>
          <a:p>
            <a:pPr indent="-330200" lvl="0" marL="457200" rtl="0" algn="l">
              <a:lnSpc>
                <a:spcPct val="100000"/>
              </a:lnSpc>
              <a:spcBef>
                <a:spcPts val="0"/>
              </a:spcBef>
              <a:spcAft>
                <a:spcPts val="0"/>
              </a:spcAft>
              <a:buClr>
                <a:srgbClr val="000000"/>
              </a:buClr>
              <a:buSzPts val="1600"/>
              <a:buFont typeface="Roboto"/>
              <a:buChar char="●"/>
            </a:pPr>
            <a:r>
              <a:rPr b="1" lang="en" sz="1600">
                <a:solidFill>
                  <a:srgbClr val="000000"/>
                </a:solidFill>
              </a:rPr>
              <a:t>Communication</a:t>
            </a:r>
            <a:r>
              <a:rPr lang="en" sz="1600">
                <a:solidFill>
                  <a:srgbClr val="000000"/>
                </a:solidFill>
              </a:rPr>
              <a:t>- How do we check in with students to ensure everything is going smoothly? </a:t>
            </a:r>
            <a:endParaRPr sz="1600">
              <a:solidFill>
                <a:srgbClr val="000000"/>
              </a:solidFill>
            </a:endParaRPr>
          </a:p>
          <a:p>
            <a:pPr indent="0" lvl="0" marL="457200" rtl="0" algn="l">
              <a:lnSpc>
                <a:spcPct val="100000"/>
              </a:lnSpc>
              <a:spcBef>
                <a:spcPts val="0"/>
              </a:spcBef>
              <a:spcAft>
                <a:spcPts val="0"/>
              </a:spcAft>
              <a:buNone/>
            </a:pPr>
            <a:r>
              <a:t/>
            </a:r>
            <a:endParaRPr sz="1600">
              <a:solidFill>
                <a:srgbClr val="000000"/>
              </a:solidFill>
            </a:endParaRPr>
          </a:p>
          <a:p>
            <a:pPr indent="0" lvl="0" marL="457200" rtl="0" algn="l">
              <a:lnSpc>
                <a:spcPct val="100000"/>
              </a:lnSpc>
              <a:spcBef>
                <a:spcPts val="0"/>
              </a:spcBef>
              <a:spcAft>
                <a:spcPts val="0"/>
              </a:spcAft>
              <a:buNone/>
            </a:pPr>
            <a:r>
              <a:t/>
            </a:r>
            <a:endParaRPr sz="1600">
              <a:solidFill>
                <a:srgbClr val="000000"/>
              </a:solidFill>
            </a:endParaRPr>
          </a:p>
        </p:txBody>
      </p:sp>
      <p:sp>
        <p:nvSpPr>
          <p:cNvPr id="116" name="Google Shape;116;p20"/>
          <p:cNvSpPr txBox="1"/>
          <p:nvPr/>
        </p:nvSpPr>
        <p:spPr>
          <a:xfrm>
            <a:off x="4658950" y="1120325"/>
            <a:ext cx="4391400" cy="36951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rgbClr val="FFFFFF"/>
              </a:buClr>
              <a:buSzPts val="1600"/>
              <a:buFont typeface="Roboto"/>
              <a:buChar char="●"/>
            </a:pPr>
            <a:r>
              <a:rPr lang="en" sz="1600">
                <a:solidFill>
                  <a:srgbClr val="FFFFFF"/>
                </a:solidFill>
                <a:latin typeface="Roboto"/>
                <a:ea typeface="Roboto"/>
                <a:cs typeface="Roboto"/>
                <a:sym typeface="Roboto"/>
              </a:rPr>
              <a:t>Students were assigned a </a:t>
            </a:r>
            <a:r>
              <a:rPr b="1" lang="en" sz="1600">
                <a:solidFill>
                  <a:srgbClr val="FFFFFF"/>
                </a:solidFill>
                <a:latin typeface="Roboto"/>
                <a:ea typeface="Roboto"/>
                <a:cs typeface="Roboto"/>
                <a:sym typeface="Roboto"/>
              </a:rPr>
              <a:t>primary supervisor</a:t>
            </a:r>
            <a:r>
              <a:rPr lang="en" sz="1600">
                <a:solidFill>
                  <a:srgbClr val="FFFFFF"/>
                </a:solidFill>
                <a:latin typeface="Roboto"/>
                <a:ea typeface="Roboto"/>
                <a:cs typeface="Roboto"/>
                <a:sym typeface="Roboto"/>
              </a:rPr>
              <a:t>. </a:t>
            </a:r>
            <a:r>
              <a:rPr lang="en" sz="1600">
                <a:solidFill>
                  <a:srgbClr val="FFFFFF"/>
                </a:solidFill>
                <a:latin typeface="Roboto"/>
                <a:ea typeface="Roboto"/>
                <a:cs typeface="Roboto"/>
                <a:sym typeface="Roboto"/>
              </a:rPr>
              <a:t>Primary</a:t>
            </a:r>
            <a:r>
              <a:rPr lang="en" sz="1600">
                <a:solidFill>
                  <a:srgbClr val="FFFFFF"/>
                </a:solidFill>
                <a:latin typeface="Roboto"/>
                <a:ea typeface="Roboto"/>
                <a:cs typeface="Roboto"/>
                <a:sym typeface="Roboto"/>
              </a:rPr>
              <a:t> supervisors were responsible for assigning projects, approving timesheets, and dealing with individual student issues.  </a:t>
            </a:r>
            <a:endParaRPr sz="1600">
              <a:solidFill>
                <a:srgbClr val="FFFFFF"/>
              </a:solidFill>
              <a:latin typeface="Roboto"/>
              <a:ea typeface="Roboto"/>
              <a:cs typeface="Roboto"/>
              <a:sym typeface="Roboto"/>
            </a:endParaRPr>
          </a:p>
          <a:p>
            <a:pPr indent="0" lvl="0" marL="457200" rtl="0" algn="l">
              <a:spcBef>
                <a:spcPts val="0"/>
              </a:spcBef>
              <a:spcAft>
                <a:spcPts val="0"/>
              </a:spcAft>
              <a:buNone/>
            </a:pPr>
            <a:r>
              <a:t/>
            </a:r>
            <a:endParaRPr sz="1600">
              <a:solidFill>
                <a:srgbClr val="FFFFFF"/>
              </a:solidFill>
              <a:latin typeface="Roboto"/>
              <a:ea typeface="Roboto"/>
              <a:cs typeface="Roboto"/>
              <a:sym typeface="Roboto"/>
            </a:endParaRPr>
          </a:p>
          <a:p>
            <a:pPr indent="-330200" lvl="0" marL="457200" rtl="0" algn="l">
              <a:spcBef>
                <a:spcPts val="0"/>
              </a:spcBef>
              <a:spcAft>
                <a:spcPts val="0"/>
              </a:spcAft>
              <a:buClr>
                <a:srgbClr val="FFFFFF"/>
              </a:buClr>
              <a:buSzPts val="1600"/>
              <a:buFont typeface="Roboto"/>
              <a:buChar char="●"/>
            </a:pPr>
            <a:r>
              <a:rPr lang="en" sz="1600">
                <a:solidFill>
                  <a:srgbClr val="FFFFFF"/>
                </a:solidFill>
                <a:latin typeface="Roboto"/>
                <a:ea typeface="Roboto"/>
                <a:cs typeface="Roboto"/>
                <a:sym typeface="Roboto"/>
              </a:rPr>
              <a:t>Communication strategies varied, but common methods were </a:t>
            </a:r>
            <a:r>
              <a:rPr b="1" lang="en" sz="1600">
                <a:solidFill>
                  <a:srgbClr val="FFFFFF"/>
                </a:solidFill>
                <a:latin typeface="Roboto"/>
                <a:ea typeface="Roboto"/>
                <a:cs typeface="Roboto"/>
                <a:sym typeface="Roboto"/>
              </a:rPr>
              <a:t>weekly check ins via email or Zoom</a:t>
            </a:r>
            <a:r>
              <a:rPr lang="en" sz="1600">
                <a:solidFill>
                  <a:srgbClr val="FFFFFF"/>
                </a:solidFill>
                <a:latin typeface="Roboto"/>
                <a:ea typeface="Roboto"/>
                <a:cs typeface="Roboto"/>
                <a:sym typeface="Roboto"/>
              </a:rPr>
              <a:t>. </a:t>
            </a:r>
            <a:r>
              <a:rPr b="1" lang="en" sz="1600">
                <a:solidFill>
                  <a:srgbClr val="FFFFFF"/>
                </a:solidFill>
                <a:latin typeface="Roboto"/>
                <a:ea typeface="Roboto"/>
                <a:cs typeface="Roboto"/>
                <a:sym typeface="Roboto"/>
              </a:rPr>
              <a:t>Continuous regular communication was emphasised as imperative to the continuation of remote work the start of the transition to remote work.</a:t>
            </a:r>
            <a:r>
              <a:rPr lang="en" sz="1600">
                <a:solidFill>
                  <a:srgbClr val="FFFFFF"/>
                </a:solidFill>
                <a:latin typeface="Roboto"/>
                <a:ea typeface="Roboto"/>
                <a:cs typeface="Roboto"/>
                <a:sym typeface="Roboto"/>
              </a:rPr>
              <a:t> </a:t>
            </a:r>
            <a:endParaRPr sz="1600">
              <a:solidFill>
                <a:srgbClr val="FFFFFF"/>
              </a:solidFill>
              <a:latin typeface="Roboto"/>
              <a:ea typeface="Roboto"/>
              <a:cs typeface="Roboto"/>
              <a:sym typeface="Roboto"/>
            </a:endParaRPr>
          </a:p>
          <a:p>
            <a:pPr indent="0" lvl="0" marL="457200" rtl="0" algn="l">
              <a:spcBef>
                <a:spcPts val="0"/>
              </a:spcBef>
              <a:spcAft>
                <a:spcPts val="0"/>
              </a:spcAft>
              <a:buNone/>
            </a:pPr>
            <a:r>
              <a:t/>
            </a:r>
            <a:endParaRPr sz="1600">
              <a:solidFill>
                <a:srgbClr val="FFFFFF"/>
              </a:solidFill>
              <a:latin typeface="Roboto"/>
              <a:ea typeface="Roboto"/>
              <a:cs typeface="Roboto"/>
              <a:sym typeface="Roboto"/>
            </a:endParaRPr>
          </a:p>
          <a:p>
            <a:pPr indent="0" lvl="0" marL="457200" rtl="0" algn="l">
              <a:spcBef>
                <a:spcPts val="0"/>
              </a:spcBef>
              <a:spcAft>
                <a:spcPts val="0"/>
              </a:spcAft>
              <a:buNone/>
            </a:pPr>
            <a:r>
              <a:t/>
            </a:r>
            <a:endParaRPr sz="1600">
              <a:solidFill>
                <a:srgbClr val="FFFFFF"/>
              </a:solidFill>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sp>
        <p:nvSpPr>
          <p:cNvPr id="117" name="Google Shape;117;p20"/>
          <p:cNvSpPr txBox="1"/>
          <p:nvPr/>
        </p:nvSpPr>
        <p:spPr>
          <a:xfrm>
            <a:off x="891475" y="391550"/>
            <a:ext cx="2526300" cy="644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300">
                <a:latin typeface="Roboto"/>
                <a:ea typeface="Roboto"/>
                <a:cs typeface="Roboto"/>
                <a:sym typeface="Roboto"/>
              </a:rPr>
              <a:t>Initial Concerns</a:t>
            </a:r>
            <a:endParaRPr sz="2300">
              <a:latin typeface="Roboto"/>
              <a:ea typeface="Roboto"/>
              <a:cs typeface="Roboto"/>
              <a:sym typeface="Roboto"/>
            </a:endParaRPr>
          </a:p>
        </p:txBody>
      </p:sp>
      <p:sp>
        <p:nvSpPr>
          <p:cNvPr id="118" name="Google Shape;118;p20"/>
          <p:cNvSpPr txBox="1"/>
          <p:nvPr/>
        </p:nvSpPr>
        <p:spPr>
          <a:xfrm>
            <a:off x="5767600" y="416750"/>
            <a:ext cx="2174100" cy="593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300">
                <a:solidFill>
                  <a:srgbClr val="FFFFFF"/>
                </a:solidFill>
                <a:latin typeface="Roboto"/>
                <a:ea typeface="Roboto"/>
                <a:cs typeface="Roboto"/>
                <a:sym typeface="Roboto"/>
              </a:rPr>
              <a:t>Final Decisions</a:t>
            </a:r>
            <a:r>
              <a:rPr lang="en" sz="2100">
                <a:solidFill>
                  <a:srgbClr val="FFFFFF"/>
                </a:solidFill>
                <a:latin typeface="Roboto"/>
                <a:ea typeface="Roboto"/>
                <a:cs typeface="Roboto"/>
                <a:sym typeface="Roboto"/>
              </a:rPr>
              <a:t> </a:t>
            </a:r>
            <a:endParaRPr sz="2100">
              <a:solidFill>
                <a:srgbClr val="FFFFFF"/>
              </a:solidFill>
              <a:latin typeface="Roboto"/>
              <a:ea typeface="Roboto"/>
              <a:cs typeface="Roboto"/>
              <a:sym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1"/>
          <p:cNvSpPr txBox="1"/>
          <p:nvPr>
            <p:ph idx="2" type="body"/>
          </p:nvPr>
        </p:nvSpPr>
        <p:spPr>
          <a:xfrm>
            <a:off x="269100" y="823525"/>
            <a:ext cx="3837000" cy="3695100"/>
          </a:xfrm>
          <a:prstGeom prst="rect">
            <a:avLst/>
          </a:prstGeom>
        </p:spPr>
        <p:txBody>
          <a:bodyPr anchorCtr="0" anchor="ctr" bIns="91425" lIns="91425" spcFirstLastPara="1" rIns="91425" wrap="square" tIns="91425">
            <a:noAutofit/>
          </a:bodyPr>
          <a:lstStyle/>
          <a:p>
            <a:pPr indent="-330200" lvl="0" marL="457200" rtl="0" algn="l">
              <a:lnSpc>
                <a:spcPct val="100000"/>
              </a:lnSpc>
              <a:spcBef>
                <a:spcPts val="0"/>
              </a:spcBef>
              <a:spcAft>
                <a:spcPts val="0"/>
              </a:spcAft>
              <a:buClr>
                <a:srgbClr val="000000"/>
              </a:buClr>
              <a:buSzPts val="1600"/>
              <a:buFont typeface="Roboto"/>
              <a:buChar char="●"/>
            </a:pPr>
            <a:r>
              <a:rPr lang="en" sz="1600">
                <a:solidFill>
                  <a:srgbClr val="000000"/>
                </a:solidFill>
              </a:rPr>
              <a:t>Can students use </a:t>
            </a:r>
            <a:r>
              <a:rPr b="1" lang="en" sz="1600">
                <a:solidFill>
                  <a:srgbClr val="000000"/>
                </a:solidFill>
              </a:rPr>
              <a:t>Sick Leave</a:t>
            </a:r>
            <a:r>
              <a:rPr lang="en" sz="1600">
                <a:solidFill>
                  <a:srgbClr val="000000"/>
                </a:solidFill>
              </a:rPr>
              <a:t>?</a:t>
            </a:r>
            <a:endParaRPr sz="1600">
              <a:solidFill>
                <a:srgbClr val="000000"/>
              </a:solidFill>
            </a:endParaRPr>
          </a:p>
          <a:p>
            <a:pPr indent="0" lvl="0" marL="457200" rtl="0" algn="l">
              <a:lnSpc>
                <a:spcPct val="100000"/>
              </a:lnSpc>
              <a:spcBef>
                <a:spcPts val="0"/>
              </a:spcBef>
              <a:spcAft>
                <a:spcPts val="0"/>
              </a:spcAft>
              <a:buNone/>
            </a:pPr>
            <a:r>
              <a:rPr lang="en" sz="1600">
                <a:solidFill>
                  <a:srgbClr val="000000"/>
                </a:solidFill>
              </a:rPr>
              <a:t>*</a:t>
            </a:r>
            <a:r>
              <a:rPr lang="en" sz="1600">
                <a:solidFill>
                  <a:srgbClr val="000000"/>
                </a:solidFill>
              </a:rPr>
              <a:t>Students</a:t>
            </a:r>
            <a:r>
              <a:rPr lang="en" sz="1600">
                <a:solidFill>
                  <a:srgbClr val="000000"/>
                </a:solidFill>
              </a:rPr>
              <a:t> working 12hr/week earn 1hr of sick leave for every 30hr worked</a:t>
            </a:r>
            <a:endParaRPr sz="1600">
              <a:solidFill>
                <a:srgbClr val="000000"/>
              </a:solidFill>
            </a:endParaRPr>
          </a:p>
          <a:p>
            <a:pPr indent="0" lvl="0" marL="457200" rtl="0" algn="l">
              <a:lnSpc>
                <a:spcPct val="100000"/>
              </a:lnSpc>
              <a:spcBef>
                <a:spcPts val="0"/>
              </a:spcBef>
              <a:spcAft>
                <a:spcPts val="0"/>
              </a:spcAft>
              <a:buNone/>
            </a:pPr>
            <a:br>
              <a:rPr lang="en" sz="1600">
                <a:solidFill>
                  <a:srgbClr val="000000"/>
                </a:solidFill>
              </a:rPr>
            </a:br>
            <a:endParaRPr sz="1600">
              <a:solidFill>
                <a:srgbClr val="000000"/>
              </a:solidFill>
            </a:endParaRPr>
          </a:p>
          <a:p>
            <a:pPr indent="-330200" lvl="0" marL="457200" rtl="0" algn="l">
              <a:lnSpc>
                <a:spcPct val="100000"/>
              </a:lnSpc>
              <a:spcBef>
                <a:spcPts val="0"/>
              </a:spcBef>
              <a:spcAft>
                <a:spcPts val="0"/>
              </a:spcAft>
              <a:buClr>
                <a:srgbClr val="000000"/>
              </a:buClr>
              <a:buSzPts val="1600"/>
              <a:buFont typeface="Roboto"/>
              <a:buChar char="●"/>
            </a:pPr>
            <a:r>
              <a:rPr lang="en" sz="1600">
                <a:solidFill>
                  <a:srgbClr val="000000"/>
                </a:solidFill>
              </a:rPr>
              <a:t>Can students decide to</a:t>
            </a:r>
            <a:r>
              <a:rPr b="1" lang="en" sz="1600">
                <a:solidFill>
                  <a:srgbClr val="000000"/>
                </a:solidFill>
              </a:rPr>
              <a:t> stop teleworking</a:t>
            </a:r>
            <a:r>
              <a:rPr lang="en" sz="1600">
                <a:solidFill>
                  <a:srgbClr val="000000"/>
                </a:solidFill>
              </a:rPr>
              <a:t> if they find it’s not a good fit for them? </a:t>
            </a:r>
            <a:endParaRPr sz="1600">
              <a:solidFill>
                <a:srgbClr val="000000"/>
              </a:solidFill>
            </a:endParaRPr>
          </a:p>
          <a:p>
            <a:pPr indent="0" lvl="0" marL="457200" rtl="0" algn="l">
              <a:lnSpc>
                <a:spcPct val="100000"/>
              </a:lnSpc>
              <a:spcBef>
                <a:spcPts val="0"/>
              </a:spcBef>
              <a:spcAft>
                <a:spcPts val="0"/>
              </a:spcAft>
              <a:buNone/>
            </a:pPr>
            <a:r>
              <a:t/>
            </a:r>
            <a:endParaRPr sz="1600">
              <a:solidFill>
                <a:srgbClr val="000000"/>
              </a:solidFill>
            </a:endParaRPr>
          </a:p>
          <a:p>
            <a:pPr indent="0" lvl="0" marL="457200" rtl="0" algn="l">
              <a:spcBef>
                <a:spcPts val="0"/>
              </a:spcBef>
              <a:spcAft>
                <a:spcPts val="1600"/>
              </a:spcAft>
              <a:buNone/>
            </a:pPr>
            <a:r>
              <a:t/>
            </a:r>
            <a:endParaRPr sz="1600">
              <a:solidFill>
                <a:srgbClr val="000000"/>
              </a:solidFill>
            </a:endParaRPr>
          </a:p>
        </p:txBody>
      </p:sp>
      <p:sp>
        <p:nvSpPr>
          <p:cNvPr id="124" name="Google Shape;124;p21"/>
          <p:cNvSpPr txBox="1"/>
          <p:nvPr/>
        </p:nvSpPr>
        <p:spPr>
          <a:xfrm>
            <a:off x="4572000" y="1090275"/>
            <a:ext cx="4506000" cy="36951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rgbClr val="FFFFFF"/>
              </a:buClr>
              <a:buSzPts val="1600"/>
              <a:buFont typeface="Roboto"/>
              <a:buChar char="●"/>
            </a:pPr>
            <a:r>
              <a:rPr b="1" lang="en" sz="1600">
                <a:solidFill>
                  <a:srgbClr val="FFFFFF"/>
                </a:solidFill>
                <a:latin typeface="Roboto"/>
                <a:ea typeface="Roboto"/>
                <a:cs typeface="Roboto"/>
                <a:sym typeface="Roboto"/>
              </a:rPr>
              <a:t>Yes</a:t>
            </a:r>
            <a:r>
              <a:rPr lang="en" sz="1600">
                <a:solidFill>
                  <a:srgbClr val="FFFFFF"/>
                </a:solidFill>
                <a:latin typeface="Roboto"/>
                <a:ea typeface="Roboto"/>
                <a:cs typeface="Roboto"/>
                <a:sym typeface="Roboto"/>
              </a:rPr>
              <a:t>- As with full time staff, sick leave can be used if available to cover everything under UMD’s Sick &amp; Safe Leave Policy.</a:t>
            </a:r>
            <a:endParaRPr sz="1600">
              <a:solidFill>
                <a:srgbClr val="FFFFFF"/>
              </a:solidFill>
              <a:latin typeface="Roboto"/>
              <a:ea typeface="Roboto"/>
              <a:cs typeface="Roboto"/>
              <a:sym typeface="Roboto"/>
            </a:endParaRPr>
          </a:p>
          <a:p>
            <a:pPr indent="0" lvl="0" marL="457200" rtl="0" algn="l">
              <a:spcBef>
                <a:spcPts val="0"/>
              </a:spcBef>
              <a:spcAft>
                <a:spcPts val="0"/>
              </a:spcAft>
              <a:buNone/>
            </a:pPr>
            <a:r>
              <a:t/>
            </a:r>
            <a:endParaRPr sz="1600">
              <a:solidFill>
                <a:srgbClr val="FFFFFF"/>
              </a:solidFill>
              <a:latin typeface="Roboto"/>
              <a:ea typeface="Roboto"/>
              <a:cs typeface="Roboto"/>
              <a:sym typeface="Roboto"/>
            </a:endParaRPr>
          </a:p>
          <a:p>
            <a:pPr indent="0" lvl="0" marL="457200" rtl="0" algn="l">
              <a:spcBef>
                <a:spcPts val="0"/>
              </a:spcBef>
              <a:spcAft>
                <a:spcPts val="0"/>
              </a:spcAft>
              <a:buNone/>
            </a:pPr>
            <a:r>
              <a:t/>
            </a:r>
            <a:endParaRPr sz="1600">
              <a:solidFill>
                <a:srgbClr val="FFFFFF"/>
              </a:solidFill>
              <a:latin typeface="Roboto"/>
              <a:ea typeface="Roboto"/>
              <a:cs typeface="Roboto"/>
              <a:sym typeface="Roboto"/>
            </a:endParaRPr>
          </a:p>
          <a:p>
            <a:pPr indent="-330200" lvl="0" marL="457200" rtl="0" algn="l">
              <a:spcBef>
                <a:spcPts val="0"/>
              </a:spcBef>
              <a:spcAft>
                <a:spcPts val="0"/>
              </a:spcAft>
              <a:buClr>
                <a:srgbClr val="FFFFFF"/>
              </a:buClr>
              <a:buSzPts val="1600"/>
              <a:buFont typeface="Roboto"/>
              <a:buChar char="●"/>
            </a:pPr>
            <a:r>
              <a:rPr b="1" lang="en" sz="1600">
                <a:solidFill>
                  <a:srgbClr val="FFFFFF"/>
                </a:solidFill>
                <a:latin typeface="Roboto"/>
                <a:ea typeface="Roboto"/>
                <a:cs typeface="Roboto"/>
                <a:sym typeface="Roboto"/>
              </a:rPr>
              <a:t>Yes</a:t>
            </a:r>
            <a:r>
              <a:rPr lang="en" sz="1600">
                <a:solidFill>
                  <a:srgbClr val="FFFFFF"/>
                </a:solidFill>
                <a:latin typeface="Roboto"/>
                <a:ea typeface="Roboto"/>
                <a:cs typeface="Roboto"/>
                <a:sym typeface="Roboto"/>
              </a:rPr>
              <a:t>- Emphasised that telework was volunteer only. During this time of </a:t>
            </a:r>
            <a:r>
              <a:rPr lang="en" sz="1600">
                <a:solidFill>
                  <a:srgbClr val="FFFFFF"/>
                </a:solidFill>
                <a:latin typeface="Roboto"/>
                <a:ea typeface="Roboto"/>
                <a:cs typeface="Roboto"/>
                <a:sym typeface="Roboto"/>
              </a:rPr>
              <a:t>heightened</a:t>
            </a:r>
            <a:r>
              <a:rPr lang="en" sz="1600">
                <a:solidFill>
                  <a:srgbClr val="FFFFFF"/>
                </a:solidFill>
                <a:latin typeface="Roboto"/>
                <a:ea typeface="Roboto"/>
                <a:cs typeface="Roboto"/>
                <a:sym typeface="Roboto"/>
              </a:rPr>
              <a:t> stress and transition, if telework was not working for them, they could stop at anytime. </a:t>
            </a:r>
            <a:endParaRPr sz="1600">
              <a:solidFill>
                <a:srgbClr val="FFFFFF"/>
              </a:solidFill>
              <a:latin typeface="Roboto"/>
              <a:ea typeface="Roboto"/>
              <a:cs typeface="Roboto"/>
              <a:sym typeface="Roboto"/>
            </a:endParaRPr>
          </a:p>
          <a:p>
            <a:pPr indent="0" lvl="0" marL="457200" rtl="0" algn="l">
              <a:spcBef>
                <a:spcPts val="0"/>
              </a:spcBef>
              <a:spcAft>
                <a:spcPts val="0"/>
              </a:spcAft>
              <a:buNone/>
            </a:pPr>
            <a:r>
              <a:t/>
            </a:r>
            <a:endParaRPr sz="1600">
              <a:solidFill>
                <a:srgbClr val="FFFFFF"/>
              </a:solidFill>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sp>
        <p:nvSpPr>
          <p:cNvPr id="125" name="Google Shape;125;p21"/>
          <p:cNvSpPr txBox="1"/>
          <p:nvPr/>
        </p:nvSpPr>
        <p:spPr>
          <a:xfrm>
            <a:off x="924450" y="523425"/>
            <a:ext cx="2526300" cy="644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100">
                <a:latin typeface="Roboto"/>
                <a:ea typeface="Roboto"/>
                <a:cs typeface="Roboto"/>
                <a:sym typeface="Roboto"/>
              </a:rPr>
              <a:t>Initial Concerns</a:t>
            </a:r>
            <a:endParaRPr sz="2100">
              <a:latin typeface="Roboto"/>
              <a:ea typeface="Roboto"/>
              <a:cs typeface="Roboto"/>
              <a:sym typeface="Roboto"/>
            </a:endParaRPr>
          </a:p>
        </p:txBody>
      </p:sp>
      <p:sp>
        <p:nvSpPr>
          <p:cNvPr id="126" name="Google Shape;126;p21"/>
          <p:cNvSpPr txBox="1"/>
          <p:nvPr/>
        </p:nvSpPr>
        <p:spPr>
          <a:xfrm>
            <a:off x="5767600" y="548625"/>
            <a:ext cx="2174100" cy="593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100">
                <a:solidFill>
                  <a:srgbClr val="FFFFFF"/>
                </a:solidFill>
                <a:latin typeface="Roboto"/>
                <a:ea typeface="Roboto"/>
                <a:cs typeface="Roboto"/>
                <a:sym typeface="Roboto"/>
              </a:rPr>
              <a:t>Final Decisions </a:t>
            </a:r>
            <a:endParaRPr sz="2100">
              <a:solidFill>
                <a:srgbClr val="FFFFFF"/>
              </a:solidFill>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