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60" r:id="rId2"/>
    <p:sldId id="262" r:id="rId3"/>
    <p:sldId id="256" r:id="rId4"/>
    <p:sldId id="257" r:id="rId5"/>
    <p:sldId id="263" r:id="rId6"/>
    <p:sldId id="259" r:id="rId7"/>
    <p:sldId id="261"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9734" autoAdjust="0"/>
  </p:normalViewPr>
  <p:slideViewPr>
    <p:cSldViewPr snapToGrid="0">
      <p:cViewPr>
        <p:scale>
          <a:sx n="73" d="100"/>
          <a:sy n="73" d="100"/>
        </p:scale>
        <p:origin x="-2034"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8" d="100"/>
          <a:sy n="68" d="100"/>
        </p:scale>
        <p:origin x="3101"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15EAC7C-99D4-41DB-AA78-1DFE6221D34A}" type="datetimeFigureOut">
              <a:rPr lang="en-US" smtClean="0"/>
              <a:t>9/25/2015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3BF4C09-1E25-4B66-9BDA-6EF72E7BD53C}" type="slidenum">
              <a:rPr lang="en-US" smtClean="0"/>
              <a:t>‹#›</a:t>
            </a:fld>
            <a:endParaRPr lang="en-US"/>
          </a:p>
        </p:txBody>
      </p:sp>
    </p:spTree>
    <p:extLst>
      <p:ext uri="{BB962C8B-B14F-4D97-AF65-F5344CB8AC3E}">
        <p14:creationId xmlns:p14="http://schemas.microsoft.com/office/powerpoint/2010/main" val="412944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everyone. This is session C3: Museum Institutional Records: Stewardship and Advocacy, Challenges and Rewards. So if you were planning to attend another session, this would be a good time to get up and go find that other room. And for those of you live tweeting the sessions, the hashtag for this one is: TBD</a:t>
            </a:r>
          </a:p>
          <a:p>
            <a:endParaRPr lang="en-US" dirty="0" smtClean="0"/>
          </a:p>
          <a:p>
            <a:r>
              <a:rPr lang="en-US" dirty="0" smtClean="0"/>
              <a:t>I’m not going to do long introductions</a:t>
            </a:r>
            <a:r>
              <a:rPr lang="en-US" baseline="0" dirty="0" smtClean="0"/>
              <a:t> of our panel discussers today except to introduce them as – [individually by name] – My name is Celia Hartmann, and I am senior associate for archival processing in the archives at the Metropolitan Museum of Art in New York. </a:t>
            </a:r>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1</a:t>
            </a:fld>
            <a:endParaRPr lang="en-US"/>
          </a:p>
        </p:txBody>
      </p:sp>
    </p:spTree>
    <p:extLst>
      <p:ext uri="{BB962C8B-B14F-4D97-AF65-F5344CB8AC3E}">
        <p14:creationId xmlns:p14="http://schemas.microsoft.com/office/powerpoint/2010/main" val="676221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our format today, we are not going to do formal how-to, or what-we’ve-done presentations</a:t>
            </a:r>
            <a:r>
              <a:rPr lang="en-US" baseline="0" dirty="0" smtClean="0"/>
              <a:t>. Instead, we’re hoping to foment discussion with you all in the audience, as well as among ourselves, following a short presentation of a salient issue from each of us. We all bring very different points of view, from different institutions with varying issues. But we share some commonalities. Underlying all of this is the value of our records, both to internal users and to external researchers, which fuels our work. We also share the same challenges of all institutional records, including stewardship, the need for advocacy, concerns about privacy and confidentiality. We are also usually facing a combination of diminished resources and increased demand, whether internal or external, often driven by the perceived value of digitization and a movement to greater information sharing in general. </a:t>
            </a:r>
          </a:p>
          <a:p>
            <a:endParaRPr lang="en-US" baseline="0" dirty="0" smtClean="0"/>
          </a:p>
          <a:p>
            <a:r>
              <a:rPr lang="en-US" baseline="0" dirty="0" smtClean="0"/>
              <a:t>We also face challenges specific to Museum records: issues like is it an object or part of the archives? How are and should visual materials be handled in our records? And specific subsets of privacy and confidentiality stemming from the business practices of museums: the purchase and loan of works of art, object conservation, and long-term relationships with donors, dealers, auction houses, and our sister organizations. We hope that our comments and observations will stimulate your own thoughts on this, and that you’ll be formulating questions, providing us with answers or more questions and generally increasing the communication among us all, in our community of shared interest.</a:t>
            </a:r>
          </a:p>
          <a:p>
            <a:endParaRPr lang="en-US" baseline="0" dirty="0" smtClean="0"/>
          </a:p>
        </p:txBody>
      </p:sp>
      <p:sp>
        <p:nvSpPr>
          <p:cNvPr id="4" name="Slide Number Placeholder 3"/>
          <p:cNvSpPr>
            <a:spLocks noGrp="1"/>
          </p:cNvSpPr>
          <p:nvPr>
            <p:ph type="sldNum" sz="quarter" idx="10"/>
          </p:nvPr>
        </p:nvSpPr>
        <p:spPr/>
        <p:txBody>
          <a:bodyPr/>
          <a:lstStyle/>
          <a:p>
            <a:fld id="{B3BF4C09-1E25-4B66-9BDA-6EF72E7BD53C}" type="slidenum">
              <a:rPr lang="en-US" smtClean="0"/>
              <a:t>2</a:t>
            </a:fld>
            <a:endParaRPr lang="en-US"/>
          </a:p>
        </p:txBody>
      </p:sp>
    </p:spTree>
    <p:extLst>
      <p:ext uri="{BB962C8B-B14F-4D97-AF65-F5344CB8AC3E}">
        <p14:creationId xmlns:p14="http://schemas.microsoft.com/office/powerpoint/2010/main" val="1268122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going to speak briefly about the work that went on</a:t>
            </a:r>
            <a:r>
              <a:rPr lang="en-US" baseline="0" dirty="0" smtClean="0"/>
              <a:t> in the Metropolitan Museum Archives prior to my tenure, which made possible the 27 month project I’m currently completing: a grant-funded initiative to process and open to researchers, for the first time, fourteen collections of the records of Museum directors, curators, and programs, plus the complete departmental records of the Costume Institute. </a:t>
            </a:r>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3</a:t>
            </a:fld>
            <a:endParaRPr lang="en-US"/>
          </a:p>
        </p:txBody>
      </p:sp>
    </p:spTree>
    <p:extLst>
      <p:ext uri="{BB962C8B-B14F-4D97-AF65-F5344CB8AC3E}">
        <p14:creationId xmlns:p14="http://schemas.microsoft.com/office/powerpoint/2010/main" val="2194981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Most problematic from the</a:t>
            </a:r>
            <a:r>
              <a:rPr lang="en-US" baseline="0" dirty="0" smtClean="0"/>
              <a:t> onset was access to Directors’ papers, which had been unprocessed and therefore closed to outside researchers.  Before any work could be done on making records available publicly, the Museum Archives department needed to </a:t>
            </a:r>
            <a:r>
              <a:rPr lang="en-US" dirty="0"/>
              <a:t>define an access </a:t>
            </a:r>
            <a:r>
              <a:rPr lang="en-US" dirty="0" smtClean="0"/>
              <a:t>policy, </a:t>
            </a:r>
            <a:r>
              <a:rPr lang="en-US" dirty="0"/>
              <a:t>and secure approval of that policy from institutional leaders and the Museum’s Board of Trustees. </a:t>
            </a:r>
            <a:r>
              <a:rPr lang="en-US" dirty="0" smtClean="0"/>
              <a:t>Because</a:t>
            </a:r>
            <a:r>
              <a:rPr lang="en-US" baseline="0" dirty="0" smtClean="0"/>
              <a:t> directors’ papers document institutional decision-making at the highest level, issues to do with privacy and confidentiality drove much of the discussion about access to them. And you may have similar concerns and be having similar conversations at your institution as you look at these kinds of records in your custody. </a:t>
            </a:r>
            <a:endParaRPr lang="en-US" dirty="0"/>
          </a:p>
          <a:p>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4</a:t>
            </a:fld>
            <a:endParaRPr lang="en-US"/>
          </a:p>
        </p:txBody>
      </p:sp>
    </p:spTree>
    <p:extLst>
      <p:ext uri="{BB962C8B-B14F-4D97-AF65-F5344CB8AC3E}">
        <p14:creationId xmlns:p14="http://schemas.microsoft.com/office/powerpoint/2010/main" val="1386557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Here is a condensed version of the decision-making </a:t>
            </a:r>
            <a:r>
              <a:rPr lang="en-US" dirty="0" smtClean="0"/>
              <a:t>process, as it progressed at the Met. </a:t>
            </a:r>
            <a:r>
              <a:rPr lang="en-US" dirty="0"/>
              <a:t>First, our Museum Archivist Jim Moske convinced his managers and Museum leaders of the need to provide research access to this </a:t>
            </a:r>
            <a:r>
              <a:rPr lang="en-US" dirty="0" smtClean="0"/>
              <a:t>material, and that a clearly </a:t>
            </a:r>
            <a:r>
              <a:rPr lang="en-US" dirty="0"/>
              <a:t>defined </a:t>
            </a:r>
            <a:r>
              <a:rPr lang="en-US" dirty="0" smtClean="0"/>
              <a:t>policy would be the way to promote this.  He examined the policies of peer institutions </a:t>
            </a:r>
            <a:r>
              <a:rPr lang="en-US" dirty="0"/>
              <a:t>to see how </a:t>
            </a:r>
            <a:r>
              <a:rPr lang="en-US" dirty="0" smtClean="0"/>
              <a:t>they were </a:t>
            </a:r>
            <a:r>
              <a:rPr lang="en-US" dirty="0"/>
              <a:t>tackling this issue, for comparison and guidance. Next, he visited </a:t>
            </a:r>
            <a:r>
              <a:rPr lang="en-US" dirty="0" smtClean="0"/>
              <a:t>some of those collections,</a:t>
            </a:r>
            <a:r>
              <a:rPr lang="en-US" baseline="0" dirty="0" smtClean="0"/>
              <a:t> together with Chief Counsel</a:t>
            </a:r>
            <a:r>
              <a:rPr lang="en-US" dirty="0" smtClean="0"/>
              <a:t>.  He worked to define a policy that </a:t>
            </a:r>
            <a:r>
              <a:rPr lang="en-US" dirty="0"/>
              <a:t>balances reasonable access with protection of sensitive information, and </a:t>
            </a:r>
            <a:r>
              <a:rPr lang="en-US" dirty="0" smtClean="0"/>
              <a:t>won </a:t>
            </a:r>
            <a:r>
              <a:rPr lang="en-US" dirty="0"/>
              <a:t>the support of our current Director for that policy.  </a:t>
            </a:r>
            <a:r>
              <a:rPr lang="en-US" dirty="0" smtClean="0"/>
              <a:t>It was then run through </a:t>
            </a:r>
            <a:r>
              <a:rPr lang="en-US" dirty="0"/>
              <a:t>key Trustee committees, which led to full approval by the Museum’s Board of Trustees.</a:t>
            </a:r>
          </a:p>
          <a:p>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5</a:t>
            </a:fld>
            <a:endParaRPr lang="en-US"/>
          </a:p>
        </p:txBody>
      </p:sp>
    </p:spTree>
    <p:extLst>
      <p:ext uri="{BB962C8B-B14F-4D97-AF65-F5344CB8AC3E}">
        <p14:creationId xmlns:p14="http://schemas.microsoft.com/office/powerpoint/2010/main" val="2521591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 research showed</a:t>
            </a:r>
            <a:r>
              <a:rPr lang="en-US" baseline="0" dirty="0" smtClean="0"/>
              <a:t> that m</a:t>
            </a:r>
            <a:r>
              <a:rPr lang="en-US" dirty="0" smtClean="0"/>
              <a:t>useums</a:t>
            </a:r>
            <a:r>
              <a:rPr lang="en-US" baseline="0" dirty="0" smtClean="0"/>
              <a:t> </a:t>
            </a:r>
            <a:r>
              <a:rPr lang="en-US" dirty="0" smtClean="0"/>
              <a:t>impose </a:t>
            </a:r>
            <a:r>
              <a:rPr lang="en-US" dirty="0"/>
              <a:t>restrictions on recently created records, varying from fifteen to fifty years in length, to allow confidential information to become less sensitive; in addition, some particularly sensitive records are closed to non-staff indefinitely. </a:t>
            </a:r>
            <a:r>
              <a:rPr lang="en-US" dirty="0" smtClean="0"/>
              <a:t>The Met created a policy that, in simplified terms, makes unprocessed records closed, opens processed Directors’ and Presidents’ records after 35 years,</a:t>
            </a:r>
            <a:r>
              <a:rPr lang="en-US" baseline="0" dirty="0" smtClean="0"/>
              <a:t> and allows for permanent closure or restriction of specific items based on defined and stated policies.</a:t>
            </a:r>
            <a:endParaRPr lang="en-US" dirty="0"/>
          </a:p>
          <a:p>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6</a:t>
            </a:fld>
            <a:endParaRPr lang="en-US"/>
          </a:p>
        </p:txBody>
      </p:sp>
    </p:spTree>
    <p:extLst>
      <p:ext uri="{BB962C8B-B14F-4D97-AF65-F5344CB8AC3E}">
        <p14:creationId xmlns:p14="http://schemas.microsoft.com/office/powerpoint/2010/main" val="3844452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Putting those restriction policies into effect is a large part of my responsibilities as lead archivist on this project. And we continue to hone our arrangement, description, and physical access procedures to put this into practice,</a:t>
            </a:r>
            <a:r>
              <a:rPr lang="en-US" baseline="0" dirty="0" smtClean="0"/>
              <a:t> and to flesh out our processing manual to reflect this. We continue to balance the proprietary needs of the institution with the movement to greater public access. And to balance the higher risk aversion of our legal department with the generally more open approach held by archivists as information professionals.  </a:t>
            </a:r>
          </a:p>
          <a:p>
            <a:endParaRPr lang="en-US" baseline="0" dirty="0" smtClean="0"/>
          </a:p>
          <a:p>
            <a:r>
              <a:rPr lang="en-US" baseline="0" dirty="0" smtClean="0"/>
              <a:t>The message that I’ve taken from this process is: restrictions are part of what we deal with in museum records, and perhaps what is daunting as you consider dealing with yours and discussing those issues with your institution’s leadership. Forming a clear policy that both advocates the value of records in your institutions and guides their availability to the public was key in our experience.  Based on our experience, it can be done! So I’ll leave you with that as one specific example of having worked through these issues, and hope that you’ll have questions and comments on it later, based on your experiences and concerns.</a:t>
            </a:r>
          </a:p>
          <a:p>
            <a:endParaRPr lang="en-US" baseline="0" dirty="0" smtClean="0"/>
          </a:p>
          <a:p>
            <a:r>
              <a:rPr lang="en-US" baseline="0" dirty="0" smtClean="0"/>
              <a:t>Each of the panelists will now present some of the issues they are tackling as they confront their records. We will have lots of time for discussion </a:t>
            </a:r>
            <a:r>
              <a:rPr lang="en-US" baseline="0" smtClean="0"/>
              <a:t>when Marianne is </a:t>
            </a:r>
            <a:r>
              <a:rPr lang="en-US" baseline="0" dirty="0" smtClean="0"/>
              <a:t>finished, and we look forward to the conversation with you afterwards.</a:t>
            </a:r>
            <a:endParaRPr lang="en-US" dirty="0"/>
          </a:p>
        </p:txBody>
      </p:sp>
      <p:sp>
        <p:nvSpPr>
          <p:cNvPr id="4" name="Slide Number Placeholder 3"/>
          <p:cNvSpPr>
            <a:spLocks noGrp="1"/>
          </p:cNvSpPr>
          <p:nvPr>
            <p:ph type="sldNum" sz="quarter" idx="10"/>
          </p:nvPr>
        </p:nvSpPr>
        <p:spPr/>
        <p:txBody>
          <a:bodyPr/>
          <a:lstStyle/>
          <a:p>
            <a:fld id="{B3BF4C09-1E25-4B66-9BDA-6EF72E7BD53C}" type="slidenum">
              <a:rPr lang="en-US" smtClean="0"/>
              <a:t>7</a:t>
            </a:fld>
            <a:endParaRPr lang="en-US"/>
          </a:p>
        </p:txBody>
      </p:sp>
    </p:spTree>
    <p:extLst>
      <p:ext uri="{BB962C8B-B14F-4D97-AF65-F5344CB8AC3E}">
        <p14:creationId xmlns:p14="http://schemas.microsoft.com/office/powerpoint/2010/main" val="1246795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A28B7DD-6A62-45BB-90A6-246C9CA30A19}" type="datetimeFigureOut">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4120783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28B7DD-6A62-45BB-90A6-246C9CA30A19}" type="datetimeFigureOut">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2601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28B7DD-6A62-45BB-90A6-246C9CA30A19}" type="datetimeFigureOut">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4277857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28B7DD-6A62-45BB-90A6-246C9CA30A19}" type="datetimeFigureOut">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2275629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28B7DD-6A62-45BB-90A6-246C9CA30A19}" type="datetimeFigureOut">
              <a:rPr lang="en-US" smtClean="0"/>
              <a:t>9/25/2015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4056215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28B7DD-6A62-45BB-90A6-246C9CA30A19}" type="datetimeFigureOut">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3569494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28B7DD-6A62-45BB-90A6-246C9CA30A19}" type="datetimeFigureOut">
              <a:rPr lang="en-US" smtClean="0"/>
              <a:t>9/25/2015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3746853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28B7DD-6A62-45BB-90A6-246C9CA30A19}" type="datetimeFigureOut">
              <a:rPr lang="en-US" smtClean="0"/>
              <a:t>9/25/2015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3062951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28B7DD-6A62-45BB-90A6-246C9CA30A19}" type="datetimeFigureOut">
              <a:rPr lang="en-US" smtClean="0"/>
              <a:t>9/25/2015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685721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28B7DD-6A62-45BB-90A6-246C9CA30A19}" type="datetimeFigureOut">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1599085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28B7DD-6A62-45BB-90A6-246C9CA30A19}" type="datetimeFigureOut">
              <a:rPr lang="en-US" smtClean="0"/>
              <a:t>9/25/2015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434B2F-9705-4918-9733-701A81DC6CA9}" type="slidenum">
              <a:rPr lang="en-US" smtClean="0"/>
              <a:t>‹#›</a:t>
            </a:fld>
            <a:endParaRPr lang="en-US"/>
          </a:p>
        </p:txBody>
      </p:sp>
    </p:spTree>
    <p:extLst>
      <p:ext uri="{BB962C8B-B14F-4D97-AF65-F5344CB8AC3E}">
        <p14:creationId xmlns:p14="http://schemas.microsoft.com/office/powerpoint/2010/main" val="270959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28B7DD-6A62-45BB-90A6-246C9CA30A19}" type="datetimeFigureOut">
              <a:rPr lang="en-US" smtClean="0"/>
              <a:t>9/25/2015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434B2F-9705-4918-9733-701A81DC6CA9}" type="slidenum">
              <a:rPr lang="en-US" smtClean="0"/>
              <a:t>‹#›</a:t>
            </a:fld>
            <a:endParaRPr lang="en-US"/>
          </a:p>
        </p:txBody>
      </p:sp>
    </p:spTree>
    <p:extLst>
      <p:ext uri="{BB962C8B-B14F-4D97-AF65-F5344CB8AC3E}">
        <p14:creationId xmlns:p14="http://schemas.microsoft.com/office/powerpoint/2010/main" val="37288974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hosted/life/f?q=images+james+rorimer&amp;prev=/images?q%3Dimages%2Bjames%2Brorimer%26start%3D42%26hl%3Den%26sa%3DN%26rls%3Dcom.microsoft:en-us%26tbm%3Disch&amp;imgurl=f20d93beb345a08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2913"/>
            <a:ext cx="10515600" cy="1457775"/>
          </a:xfrm>
        </p:spPr>
        <p:txBody>
          <a:bodyPr>
            <a:normAutofit fontScale="90000"/>
          </a:bodyPr>
          <a:lstStyle/>
          <a:p>
            <a:pPr algn="ctr"/>
            <a:r>
              <a:rPr lang="en-US" b="1" dirty="0" smtClean="0"/>
              <a:t/>
            </a:r>
            <a:br>
              <a:rPr lang="en-US" b="1" dirty="0" smtClean="0"/>
            </a:br>
            <a:r>
              <a:rPr lang="en-US" b="1" dirty="0" smtClean="0"/>
              <a:t>Museum </a:t>
            </a:r>
            <a:r>
              <a:rPr lang="en-US" b="1" dirty="0"/>
              <a:t>Institutional Records: </a:t>
            </a:r>
            <a:r>
              <a:rPr lang="en-US" b="1" dirty="0" smtClean="0"/>
              <a:t>Stewardship </a:t>
            </a:r>
            <a:r>
              <a:rPr lang="en-US" b="1" dirty="0"/>
              <a:t>and Advocacy, Challenges and Rewards</a:t>
            </a:r>
            <a:r>
              <a:rPr lang="en-US" dirty="0"/>
              <a:t/>
            </a:r>
            <a:br>
              <a:rPr lang="en-US" dirty="0"/>
            </a:br>
            <a:endParaRPr lang="en-US" dirty="0"/>
          </a:p>
        </p:txBody>
      </p:sp>
      <p:sp>
        <p:nvSpPr>
          <p:cNvPr id="3" name="Content Placeholder 2"/>
          <p:cNvSpPr>
            <a:spLocks noGrp="1"/>
          </p:cNvSpPr>
          <p:nvPr>
            <p:ph idx="1"/>
          </p:nvPr>
        </p:nvSpPr>
        <p:spPr/>
        <p:txBody>
          <a:bodyPr>
            <a:normAutofit/>
          </a:bodyPr>
          <a:lstStyle/>
          <a:p>
            <a:endParaRPr lang="en-US" dirty="0" smtClean="0"/>
          </a:p>
          <a:p>
            <a:r>
              <a:rPr lang="en-US" sz="3200" dirty="0" smtClean="0"/>
              <a:t>Celia </a:t>
            </a:r>
            <a:r>
              <a:rPr lang="en-US" sz="3200" dirty="0"/>
              <a:t>Hartmann, </a:t>
            </a:r>
            <a:r>
              <a:rPr lang="en-US" sz="3200" i="1" dirty="0"/>
              <a:t>The Metropolitan Museum of Art</a:t>
            </a:r>
            <a:endParaRPr lang="en-US" sz="3200" dirty="0"/>
          </a:p>
          <a:p>
            <a:r>
              <a:rPr lang="en-US" sz="3200" dirty="0"/>
              <a:t>Sarah Demb, </a:t>
            </a:r>
            <a:r>
              <a:rPr lang="en-US" sz="3200" i="1" dirty="0"/>
              <a:t>Harvard University</a:t>
            </a:r>
            <a:endParaRPr lang="en-US" sz="3200" dirty="0"/>
          </a:p>
          <a:p>
            <a:r>
              <a:rPr lang="en-US" sz="3200" dirty="0"/>
              <a:t>Patricia Kervick, </a:t>
            </a:r>
            <a:r>
              <a:rPr lang="en-US" sz="3200" i="1" dirty="0"/>
              <a:t>Peabody Museum</a:t>
            </a:r>
            <a:r>
              <a:rPr lang="en-US" sz="3200" dirty="0"/>
              <a:t>, </a:t>
            </a:r>
            <a:r>
              <a:rPr lang="en-US" sz="3200" i="1" dirty="0" smtClean="0"/>
              <a:t>Harvard </a:t>
            </a:r>
            <a:r>
              <a:rPr lang="en-US" sz="3200" i="1" dirty="0"/>
              <a:t>University</a:t>
            </a:r>
            <a:endParaRPr lang="en-US" sz="3200" dirty="0"/>
          </a:p>
          <a:p>
            <a:r>
              <a:rPr lang="en-US" sz="3200" dirty="0" smtClean="0"/>
              <a:t>Shana </a:t>
            </a:r>
            <a:r>
              <a:rPr lang="en-US" sz="3200" dirty="0"/>
              <a:t>McKenna, </a:t>
            </a:r>
            <a:r>
              <a:rPr lang="en-US" sz="3200" i="1" dirty="0" smtClean="0"/>
              <a:t>Isabella Stewart Gardner Museum</a:t>
            </a:r>
          </a:p>
          <a:p>
            <a:r>
              <a:rPr lang="en-US" sz="3200" dirty="0" smtClean="0"/>
              <a:t>Meghan Petersen, </a:t>
            </a:r>
            <a:r>
              <a:rPr lang="en-US" sz="3200" i="1" dirty="0" smtClean="0"/>
              <a:t>Currier Museum of Art</a:t>
            </a:r>
          </a:p>
          <a:p>
            <a:r>
              <a:rPr lang="en-US" sz="3200" dirty="0" smtClean="0"/>
              <a:t>Marianne </a:t>
            </a:r>
            <a:r>
              <a:rPr lang="en-US" sz="3200" dirty="0"/>
              <a:t>Martin, </a:t>
            </a:r>
            <a:r>
              <a:rPr lang="en-US" sz="3200" i="1" dirty="0"/>
              <a:t>Colonial Williamsburg Foundation</a:t>
            </a:r>
            <a:endParaRPr lang="en-US" sz="3200" dirty="0"/>
          </a:p>
          <a:p>
            <a:endParaRPr lang="en-US" sz="3200" i="1" dirty="0"/>
          </a:p>
        </p:txBody>
      </p:sp>
    </p:spTree>
    <p:extLst>
      <p:ext uri="{BB962C8B-B14F-4D97-AF65-F5344CB8AC3E}">
        <p14:creationId xmlns:p14="http://schemas.microsoft.com/office/powerpoint/2010/main" val="3756272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Museum Institutional Records: Stewardship and Advocacy, Challenges and Rewards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Questions and issues, not answers</a:t>
            </a:r>
          </a:p>
          <a:p>
            <a:r>
              <a:rPr lang="en-US" dirty="0" smtClean="0"/>
              <a:t>Varied experiences over time and at different institutions</a:t>
            </a:r>
          </a:p>
          <a:p>
            <a:r>
              <a:rPr lang="en-US" dirty="0" smtClean="0"/>
              <a:t>Value of the records</a:t>
            </a:r>
          </a:p>
          <a:p>
            <a:r>
              <a:rPr lang="en-US" dirty="0" smtClean="0"/>
              <a:t>Challenges common to all institutional records: </a:t>
            </a:r>
          </a:p>
          <a:p>
            <a:pPr lvl="1"/>
            <a:r>
              <a:rPr lang="en-US" dirty="0" smtClean="0"/>
              <a:t>Stewardship</a:t>
            </a:r>
          </a:p>
          <a:p>
            <a:pPr lvl="1"/>
            <a:r>
              <a:rPr lang="en-US" dirty="0" smtClean="0"/>
              <a:t>Advocacy</a:t>
            </a:r>
          </a:p>
          <a:p>
            <a:r>
              <a:rPr lang="en-US" dirty="0" smtClean="0"/>
              <a:t>Challenges specific to museum records: </a:t>
            </a:r>
          </a:p>
          <a:p>
            <a:pPr lvl="1"/>
            <a:r>
              <a:rPr lang="en-US" dirty="0"/>
              <a:t>O</a:t>
            </a:r>
            <a:r>
              <a:rPr lang="en-US" dirty="0" smtClean="0"/>
              <a:t>bjects </a:t>
            </a:r>
            <a:r>
              <a:rPr lang="en-US" dirty="0"/>
              <a:t>v</a:t>
            </a:r>
            <a:r>
              <a:rPr lang="en-US" dirty="0" smtClean="0"/>
              <a:t>s. collection</a:t>
            </a:r>
          </a:p>
          <a:p>
            <a:pPr lvl="1"/>
            <a:r>
              <a:rPr lang="en-US" dirty="0" smtClean="0"/>
              <a:t>Privacy and confidentiality: donors and purchase prices, lender agreements, object conservation</a:t>
            </a:r>
          </a:p>
          <a:p>
            <a:r>
              <a:rPr lang="en-US" b="1" dirty="0" smtClean="0"/>
              <a:t>YOUR</a:t>
            </a:r>
            <a:r>
              <a:rPr lang="en-US" dirty="0" smtClean="0"/>
              <a:t> questions, challenges, hesitations </a:t>
            </a:r>
            <a:endParaRPr lang="en-US" dirty="0"/>
          </a:p>
        </p:txBody>
      </p:sp>
    </p:spTree>
    <p:extLst>
      <p:ext uri="{BB962C8B-B14F-4D97-AF65-F5344CB8AC3E}">
        <p14:creationId xmlns:p14="http://schemas.microsoft.com/office/powerpoint/2010/main" val="3048259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ltLang="en-US" b="1" dirty="0"/>
              <a:t>Expanding Access at</a:t>
            </a:r>
            <a:br>
              <a:rPr lang="en-US" altLang="en-US" b="1" dirty="0"/>
            </a:br>
            <a:r>
              <a:rPr lang="en-US" altLang="en-US" b="1" dirty="0"/>
              <a:t>The Metropolitan Museum of Art Archives</a:t>
            </a:r>
          </a:p>
        </p:txBody>
      </p:sp>
      <p:sp>
        <p:nvSpPr>
          <p:cNvPr id="3" name="Subtitle 2"/>
          <p:cNvSpPr>
            <a:spLocks noGrp="1"/>
          </p:cNvSpPr>
          <p:nvPr>
            <p:ph type="subTitle" idx="1"/>
          </p:nvPr>
        </p:nvSpPr>
        <p:spPr/>
        <p:txBody>
          <a:bodyPr>
            <a:normAutofit lnSpcReduction="10000"/>
          </a:bodyPr>
          <a:lstStyle/>
          <a:p>
            <a:pPr algn="r"/>
            <a:r>
              <a:rPr lang="en-US" dirty="0" smtClean="0"/>
              <a:t>Celia Hartmann</a:t>
            </a:r>
          </a:p>
          <a:p>
            <a:pPr algn="r"/>
            <a:r>
              <a:rPr lang="en-US" dirty="0" smtClean="0"/>
              <a:t>Senior Associate for Archival Processing</a:t>
            </a:r>
          </a:p>
          <a:p>
            <a:pPr algn="r"/>
            <a:r>
              <a:rPr lang="en-US" dirty="0" smtClean="0"/>
              <a:t>The Metropolitan Museum of Art Archives</a:t>
            </a:r>
          </a:p>
          <a:p>
            <a:pPr algn="r"/>
            <a:r>
              <a:rPr lang="en-US" dirty="0" smtClean="0"/>
              <a:t>MARAC/NEA joint conference, Boston, MA, March 2015</a:t>
            </a:r>
            <a:endParaRPr lang="en-US" dirty="0"/>
          </a:p>
        </p:txBody>
      </p:sp>
    </p:spTree>
    <p:extLst>
      <p:ext uri="{BB962C8B-B14F-4D97-AF65-F5344CB8AC3E}">
        <p14:creationId xmlns:p14="http://schemas.microsoft.com/office/powerpoint/2010/main" val="2880719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4"/>
          <p:cNvSpPr txBox="1">
            <a:spLocks noChangeArrowheads="1"/>
          </p:cNvSpPr>
          <p:nvPr/>
        </p:nvSpPr>
        <p:spPr bwMode="auto">
          <a:xfrm>
            <a:off x="2427288" y="1017588"/>
            <a:ext cx="762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b="1"/>
              <a:t>New Access Policy for Director’s Records</a:t>
            </a:r>
          </a:p>
        </p:txBody>
      </p:sp>
      <p:pic>
        <p:nvPicPr>
          <p:cNvPr id="4099" name="Picture 6" descr="http://www.gstatic.com/hostedimg/f20d93beb345a08a_landi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3076" y="1598613"/>
            <a:ext cx="2524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5"/>
          <p:cNvSpPr txBox="1">
            <a:spLocks noChangeArrowheads="1"/>
          </p:cNvSpPr>
          <p:nvPr/>
        </p:nvSpPr>
        <p:spPr bwMode="auto">
          <a:xfrm>
            <a:off x="1754189" y="5180014"/>
            <a:ext cx="2524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b="1"/>
              <a:t>James Rorimer</a:t>
            </a:r>
          </a:p>
          <a:p>
            <a:pPr eaLnBrk="1" hangingPunct="1"/>
            <a:r>
              <a:rPr lang="en-US" altLang="en-US" sz="1400" b="1"/>
              <a:t>Director, 1955-66</a:t>
            </a:r>
          </a:p>
        </p:txBody>
      </p:sp>
      <p:pic>
        <p:nvPicPr>
          <p:cNvPr id="4101" name="Picture 8" descr="http://graphics8.nytimes.com/images/2009/12/10/arts/10hoving_caption/articleInline-v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7925" y="1719263"/>
            <a:ext cx="26670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Box 7"/>
          <p:cNvSpPr txBox="1">
            <a:spLocks noChangeArrowheads="1"/>
          </p:cNvSpPr>
          <p:nvPr/>
        </p:nvSpPr>
        <p:spPr bwMode="auto">
          <a:xfrm>
            <a:off x="7842250" y="5041900"/>
            <a:ext cx="20383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b="1"/>
              <a:t>Tom Hoving </a:t>
            </a:r>
          </a:p>
          <a:p>
            <a:pPr eaLnBrk="1" hangingPunct="1"/>
            <a:r>
              <a:rPr lang="en-US" altLang="en-US" sz="1400" b="1"/>
              <a:t>Director, 1966-77</a:t>
            </a:r>
          </a:p>
          <a:p>
            <a:pPr eaLnBrk="1" hangingPunct="1"/>
            <a:endParaRPr lang="en-US" altLang="en-US"/>
          </a:p>
        </p:txBody>
      </p:sp>
      <p:pic>
        <p:nvPicPr>
          <p:cNvPr id="4103" name="Picture 10" descr="http://www.monumentsmenfoundation.org/rsrc/bios/photos/taylor_francishenry.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8675" y="1719264"/>
            <a:ext cx="2514600" cy="344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Box 14"/>
          <p:cNvSpPr txBox="1">
            <a:spLocks noChangeArrowheads="1"/>
          </p:cNvSpPr>
          <p:nvPr/>
        </p:nvSpPr>
        <p:spPr bwMode="auto">
          <a:xfrm>
            <a:off x="4754563" y="5180013"/>
            <a:ext cx="20383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b="1"/>
              <a:t>Francis Henry Taylor</a:t>
            </a:r>
          </a:p>
          <a:p>
            <a:pPr eaLnBrk="1" hangingPunct="1"/>
            <a:r>
              <a:rPr lang="en-US" altLang="en-US" sz="1400" b="1"/>
              <a:t>Director, 1940-55</a:t>
            </a:r>
          </a:p>
          <a:p>
            <a:pPr eaLnBrk="1" hangingPunct="1"/>
            <a:endParaRPr lang="en-US" altLang="en-US"/>
          </a:p>
        </p:txBody>
      </p:sp>
      <p:sp>
        <p:nvSpPr>
          <p:cNvPr id="4105" name="TextBox 15"/>
          <p:cNvSpPr txBox="1">
            <a:spLocks noChangeArrowheads="1"/>
          </p:cNvSpPr>
          <p:nvPr/>
        </p:nvSpPr>
        <p:spPr bwMode="auto">
          <a:xfrm>
            <a:off x="2413000" y="76201"/>
            <a:ext cx="7467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400" b="1" dirty="0"/>
              <a:t>Expanding Access at</a:t>
            </a:r>
          </a:p>
          <a:p>
            <a:pPr algn="ctr" eaLnBrk="1" hangingPunct="1"/>
            <a:r>
              <a:rPr lang="en-US" altLang="en-US" sz="2400" b="1" dirty="0"/>
              <a:t>The Metropolitan Museum of Art Archives</a:t>
            </a:r>
          </a:p>
        </p:txBody>
      </p:sp>
    </p:spTree>
    <p:extLst>
      <p:ext uri="{BB962C8B-B14F-4D97-AF65-F5344CB8AC3E}">
        <p14:creationId xmlns:p14="http://schemas.microsoft.com/office/powerpoint/2010/main" val="4144851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altLang="en-US" b="1" dirty="0"/>
              <a:t>Expanding Access at</a:t>
            </a:r>
            <a:br>
              <a:rPr lang="en-US" altLang="en-US" b="1" dirty="0"/>
            </a:br>
            <a:r>
              <a:rPr lang="en-US" altLang="en-US" b="1" dirty="0"/>
              <a:t>The Metropolitan Museum of Art Archives</a:t>
            </a:r>
          </a:p>
        </p:txBody>
      </p:sp>
      <p:sp>
        <p:nvSpPr>
          <p:cNvPr id="5" name="Content Placeholder 4"/>
          <p:cNvSpPr>
            <a:spLocks noGrp="1"/>
          </p:cNvSpPr>
          <p:nvPr>
            <p:ph idx="1"/>
          </p:nvPr>
        </p:nvSpPr>
        <p:spPr/>
        <p:txBody>
          <a:bodyPr/>
          <a:lstStyle/>
          <a:p>
            <a:r>
              <a:rPr lang="en-US" dirty="0" smtClean="0"/>
              <a:t>Convinced Museum leadership of need for a clear access policy</a:t>
            </a:r>
          </a:p>
          <a:p>
            <a:r>
              <a:rPr lang="en-US" dirty="0" smtClean="0"/>
              <a:t>Conducted peer institution review</a:t>
            </a:r>
          </a:p>
          <a:p>
            <a:r>
              <a:rPr lang="en-US" dirty="0" smtClean="0"/>
              <a:t>Visited peer institutions with Counsel to consult open collections of Directors records</a:t>
            </a:r>
          </a:p>
          <a:p>
            <a:r>
              <a:rPr lang="en-US" dirty="0" smtClean="0"/>
              <a:t>Drafted policy recommendations and secured support of Counsel, Director, President</a:t>
            </a:r>
          </a:p>
          <a:p>
            <a:r>
              <a:rPr lang="en-US" dirty="0" smtClean="0"/>
              <a:t>Presented to Trustee Legal Committee</a:t>
            </a:r>
          </a:p>
          <a:p>
            <a:r>
              <a:rPr lang="en-US" dirty="0" smtClean="0"/>
              <a:t>Presented to Trustee Executive Committee</a:t>
            </a:r>
          </a:p>
          <a:p>
            <a:r>
              <a:rPr lang="en-US" dirty="0" smtClean="0"/>
              <a:t>Approved by full Board of Trustees</a:t>
            </a:r>
            <a:endParaRPr lang="en-US" dirty="0"/>
          </a:p>
        </p:txBody>
      </p:sp>
    </p:spTree>
    <p:extLst>
      <p:ext uri="{BB962C8B-B14F-4D97-AF65-F5344CB8AC3E}">
        <p14:creationId xmlns:p14="http://schemas.microsoft.com/office/powerpoint/2010/main" val="3108880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9625" y="1117600"/>
            <a:ext cx="8077200" cy="5494338"/>
          </a:xfrm>
          <a:prstGeom prst="rect">
            <a:avLst/>
          </a:prstGeom>
        </p:spPr>
        <p:txBody>
          <a:bodyPr>
            <a:spAutoFit/>
          </a:bodyPr>
          <a:lstStyle/>
          <a:p>
            <a:pPr algn="ctr">
              <a:defRPr/>
            </a:pPr>
            <a:endParaRPr lang="en-US" b="1" dirty="0">
              <a:latin typeface="Arial" charset="0"/>
            </a:endParaRPr>
          </a:p>
          <a:p>
            <a:pPr algn="ctr">
              <a:defRPr/>
            </a:pPr>
            <a:r>
              <a:rPr lang="en-US" b="1" dirty="0">
                <a:latin typeface="Arial" charset="0"/>
              </a:rPr>
              <a:t>Policy on Access to the Records of Former Museum Directors </a:t>
            </a:r>
            <a:r>
              <a:rPr lang="en-US" dirty="0">
                <a:latin typeface="Arial" charset="0"/>
              </a:rPr>
              <a:t> </a:t>
            </a:r>
          </a:p>
          <a:p>
            <a:pPr algn="ctr">
              <a:defRPr/>
            </a:pPr>
            <a:endParaRPr lang="en-US" dirty="0">
              <a:latin typeface="Arial" charset="0"/>
            </a:endParaRPr>
          </a:p>
          <a:p>
            <a:pPr marL="342900" indent="-342900">
              <a:lnSpc>
                <a:spcPct val="150000"/>
              </a:lnSpc>
              <a:buFontTx/>
              <a:buAutoNum type="arabicPeriod"/>
              <a:defRPr/>
            </a:pPr>
            <a:r>
              <a:rPr lang="en-US" b="1" dirty="0">
                <a:latin typeface="Arial" charset="0"/>
              </a:rPr>
              <a:t>Unprocessed records </a:t>
            </a:r>
            <a:r>
              <a:rPr lang="en-US" dirty="0">
                <a:latin typeface="Arial" charset="0"/>
              </a:rPr>
              <a:t>of former Metropolitan Museum of Art Directors and Presidents are closed to non-staff; they are accessible only to staff of the Museum Archives, the Office of the Senior Vice President, Secretary and General Counsel, the creating office, and those approved by the Director or President.</a:t>
            </a:r>
          </a:p>
          <a:p>
            <a:pPr marL="342900" indent="-342900">
              <a:lnSpc>
                <a:spcPct val="150000"/>
              </a:lnSpc>
              <a:buFontTx/>
              <a:buAutoNum type="arabicPeriod"/>
              <a:defRPr/>
            </a:pPr>
            <a:r>
              <a:rPr lang="en-US" b="1" dirty="0">
                <a:latin typeface="Arial" charset="0"/>
              </a:rPr>
              <a:t>Processed records </a:t>
            </a:r>
            <a:r>
              <a:rPr lang="en-US" dirty="0">
                <a:latin typeface="Arial" charset="0"/>
              </a:rPr>
              <a:t>of former Metropolitan Museum of Art Directors and Presidents are closed to non-staff for 35 years, determined by the date of the latest document contained in a file. </a:t>
            </a:r>
          </a:p>
          <a:p>
            <a:pPr marL="342900" indent="-342900">
              <a:lnSpc>
                <a:spcPct val="150000"/>
              </a:lnSpc>
              <a:buFontTx/>
              <a:buAutoNum type="arabicPeriod"/>
              <a:defRPr/>
            </a:pPr>
            <a:r>
              <a:rPr lang="en-US" dirty="0">
                <a:latin typeface="Arial" charset="0"/>
              </a:rPr>
              <a:t>Some records may be </a:t>
            </a:r>
            <a:r>
              <a:rPr lang="en-US" b="1" dirty="0">
                <a:latin typeface="Arial" charset="0"/>
              </a:rPr>
              <a:t>permanently closed </a:t>
            </a:r>
            <a:r>
              <a:rPr lang="en-US" dirty="0">
                <a:latin typeface="Arial" charset="0"/>
              </a:rPr>
              <a:t>to non-staff at the discretion of the staff of the Museum Archives, the Office of the Senior Vice President, Secretary and General Counsel or the creating office.</a:t>
            </a:r>
          </a:p>
        </p:txBody>
      </p:sp>
      <p:sp>
        <p:nvSpPr>
          <p:cNvPr id="6147" name="TextBox 7"/>
          <p:cNvSpPr txBox="1">
            <a:spLocks noChangeArrowheads="1"/>
          </p:cNvSpPr>
          <p:nvPr/>
        </p:nvSpPr>
        <p:spPr bwMode="auto">
          <a:xfrm>
            <a:off x="2286000" y="304801"/>
            <a:ext cx="7467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400" b="1"/>
              <a:t>Expanding Access at</a:t>
            </a:r>
          </a:p>
          <a:p>
            <a:pPr algn="ctr" eaLnBrk="1" hangingPunct="1"/>
            <a:r>
              <a:rPr lang="en-US" altLang="en-US" sz="2400" b="1"/>
              <a:t>The Metropolitan Museum of Art Archives</a:t>
            </a:r>
          </a:p>
        </p:txBody>
      </p:sp>
      <p:cxnSp>
        <p:nvCxnSpPr>
          <p:cNvPr id="4" name="Straight Connector 3"/>
          <p:cNvCxnSpPr/>
          <p:nvPr/>
        </p:nvCxnSpPr>
        <p:spPr>
          <a:xfrm>
            <a:off x="2514600" y="2362200"/>
            <a:ext cx="22098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4038600" y="2743200"/>
            <a:ext cx="19812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2514600" y="4419600"/>
            <a:ext cx="19812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a:off x="4114800" y="4800600"/>
            <a:ext cx="3048000"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046936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ltLang="en-US" b="1" dirty="0" smtClean="0"/>
              <a:t/>
            </a:r>
            <a:br>
              <a:rPr lang="en-US" altLang="en-US" b="1" dirty="0" smtClean="0"/>
            </a:br>
            <a:r>
              <a:rPr lang="en-US" altLang="en-US" b="1" dirty="0" smtClean="0"/>
              <a:t>Expanding </a:t>
            </a:r>
            <a:r>
              <a:rPr lang="en-US" altLang="en-US" b="1" dirty="0"/>
              <a:t>Access at</a:t>
            </a:r>
            <a:br>
              <a:rPr lang="en-US" altLang="en-US" b="1" dirty="0"/>
            </a:br>
            <a:r>
              <a:rPr lang="en-US" altLang="en-US" b="1" dirty="0"/>
              <a:t>The Metropolitan Museum of Art Archives</a:t>
            </a:r>
            <a:br>
              <a:rPr lang="en-US" altLang="en-US" b="1" dirty="0"/>
            </a:br>
            <a:endParaRPr lang="en-US" dirty="0"/>
          </a:p>
        </p:txBody>
      </p:sp>
      <p:sp>
        <p:nvSpPr>
          <p:cNvPr id="3" name="Content Placeholder 2"/>
          <p:cNvSpPr>
            <a:spLocks noGrp="1"/>
          </p:cNvSpPr>
          <p:nvPr>
            <p:ph idx="1"/>
          </p:nvPr>
        </p:nvSpPr>
        <p:spPr/>
        <p:txBody>
          <a:bodyPr/>
          <a:lstStyle/>
          <a:p>
            <a:endParaRPr lang="en-US" dirty="0" smtClean="0"/>
          </a:p>
          <a:p>
            <a:r>
              <a:rPr lang="en-US" dirty="0" smtClean="0"/>
              <a:t>It can be done!</a:t>
            </a:r>
          </a:p>
          <a:p>
            <a:r>
              <a:rPr lang="en-US" dirty="0" smtClean="0"/>
              <a:t>Clear goals, visible benefits</a:t>
            </a:r>
          </a:p>
          <a:p>
            <a:r>
              <a:rPr lang="en-US" dirty="0" smtClean="0"/>
              <a:t>Working through decision makers, and levels of approva</a:t>
            </a:r>
            <a:r>
              <a:rPr lang="en-US" dirty="0"/>
              <a:t>l</a:t>
            </a:r>
            <a:endParaRPr lang="en-US" dirty="0" smtClean="0"/>
          </a:p>
          <a:p>
            <a:r>
              <a:rPr lang="en-US" dirty="0" smtClean="0"/>
              <a:t>Customizing arrangement, description, access to effect policy</a:t>
            </a:r>
          </a:p>
          <a:p>
            <a:r>
              <a:rPr lang="en-US" dirty="0" smtClean="0"/>
              <a:t>Balancing open access with institutional concerns</a:t>
            </a:r>
            <a:endParaRPr lang="en-US" dirty="0"/>
          </a:p>
        </p:txBody>
      </p:sp>
    </p:spTree>
    <p:extLst>
      <p:ext uri="{BB962C8B-B14F-4D97-AF65-F5344CB8AC3E}">
        <p14:creationId xmlns:p14="http://schemas.microsoft.com/office/powerpoint/2010/main" val="9696209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351</TotalTime>
  <Words>1347</Words>
  <Application>Microsoft Office PowerPoint</Application>
  <PresentationFormat>Custom</PresentationFormat>
  <Paragraphs>78</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Museum Institutional Records: Stewardship and Advocacy, Challenges and Rewards </vt:lpstr>
      <vt:lpstr>Museum Institutional Records: Stewardship and Advocacy, Challenges and Rewards</vt:lpstr>
      <vt:lpstr>Expanding Access at The Metropolitan Museum of Art Archives</vt:lpstr>
      <vt:lpstr>PowerPoint Presentation</vt:lpstr>
      <vt:lpstr>Expanding Access at The Metropolitan Museum of Art Archives</vt:lpstr>
      <vt:lpstr>PowerPoint Presentation</vt:lpstr>
      <vt:lpstr> Expanding Access at The Metropolitan Museum of Art Archives </vt:lpstr>
    </vt:vector>
  </TitlesOfParts>
  <Company>Metropolitan Museum of Art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Hartmann, Celia</dc:creator>
  <cp:lastModifiedBy>jarcher</cp:lastModifiedBy>
  <cp:revision>27</cp:revision>
  <cp:lastPrinted>2015-01-21T17:19:30Z</cp:lastPrinted>
  <dcterms:created xsi:type="dcterms:W3CDTF">2015-01-14T17:07:37Z</dcterms:created>
  <dcterms:modified xsi:type="dcterms:W3CDTF">2015-09-25T18:09:08Z</dcterms:modified>
</cp:coreProperties>
</file>