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55" r:id="rId1"/>
  </p:sldMasterIdLst>
  <p:notesMasterIdLst>
    <p:notesMasterId r:id="rId16"/>
  </p:notesMasterIdLst>
  <p:sldIdLst>
    <p:sldId id="256" r:id="rId2"/>
    <p:sldId id="257" r:id="rId3"/>
    <p:sldId id="269" r:id="rId4"/>
    <p:sldId id="258" r:id="rId5"/>
    <p:sldId id="261" r:id="rId6"/>
    <p:sldId id="263" r:id="rId7"/>
    <p:sldId id="264" r:id="rId8"/>
    <p:sldId id="265" r:id="rId9"/>
    <p:sldId id="266" r:id="rId10"/>
    <p:sldId id="267" r:id="rId11"/>
    <p:sldId id="268" r:id="rId12"/>
    <p:sldId id="271" r:id="rId13"/>
    <p:sldId id="270" r:id="rId14"/>
    <p:sldId id="272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-21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C7BF4A-2408-6949-97EA-43788DDDBE0F}" type="datetimeFigureOut">
              <a:rPr lang="en-US" smtClean="0"/>
              <a:t>11/4/16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7CF174-6B74-1347-832E-0FE96A0ED9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8378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7CF174-6B74-1347-832E-0FE96A0ED95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8963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C0A1F-3BC6-744E-8EEF-815195F415CB}" type="datetimeFigureOut">
              <a:rPr lang="en-US" smtClean="0"/>
              <a:t>11/4/16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1C957-8A8A-224A-B4BA-BB36E27DBD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C0A1F-3BC6-744E-8EEF-815195F415CB}" type="datetimeFigureOut">
              <a:rPr lang="en-US" smtClean="0"/>
              <a:t>11/4/16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1C957-8A8A-224A-B4BA-BB36E27DBD1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C0A1F-3BC6-744E-8EEF-815195F415CB}" type="datetimeFigureOut">
              <a:rPr lang="en-US" smtClean="0"/>
              <a:t>11/4/16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1C957-8A8A-224A-B4BA-BB36E27DBD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C0A1F-3BC6-744E-8EEF-815195F415CB}" type="datetimeFigureOut">
              <a:rPr lang="en-US" smtClean="0"/>
              <a:t>11/4/16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1C957-8A8A-224A-B4BA-BB36E27DBD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C0A1F-3BC6-744E-8EEF-815195F415CB}" type="datetimeFigureOut">
              <a:rPr lang="en-US" smtClean="0"/>
              <a:t>11/4/16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1C957-8A8A-224A-B4BA-BB36E27DBD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C0A1F-3BC6-744E-8EEF-815195F415CB}" type="datetimeFigureOut">
              <a:rPr lang="en-US" smtClean="0"/>
              <a:t>11/4/16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1C957-8A8A-224A-B4BA-BB36E27DBD1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C0A1F-3BC6-744E-8EEF-815195F415CB}" type="datetimeFigureOut">
              <a:rPr lang="en-US" smtClean="0"/>
              <a:t>11/4/16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1C957-8A8A-224A-B4BA-BB36E27DBD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C0A1F-3BC6-744E-8EEF-815195F415CB}" type="datetimeFigureOut">
              <a:rPr lang="en-US" smtClean="0"/>
              <a:t>11/4/16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1C957-8A8A-224A-B4BA-BB36E27DBD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C0A1F-3BC6-744E-8EEF-815195F415CB}" type="datetimeFigureOut">
              <a:rPr lang="en-US" smtClean="0"/>
              <a:t>11/4/16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1C957-8A8A-224A-B4BA-BB36E27DBD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C0A1F-3BC6-744E-8EEF-815195F415CB}" type="datetimeFigureOut">
              <a:rPr lang="en-US" smtClean="0"/>
              <a:t>11/4/16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1C957-8A8A-224A-B4BA-BB36E27DBD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C0A1F-3BC6-744E-8EEF-815195F415CB}" type="datetimeFigureOut">
              <a:rPr lang="en-US" smtClean="0"/>
              <a:t>11/4/16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1C957-8A8A-224A-B4BA-BB36E27DBD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C0A1F-3BC6-744E-8EEF-815195F415CB}" type="datetimeFigureOut">
              <a:rPr lang="en-US" smtClean="0"/>
              <a:t>11/4/16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1C957-8A8A-224A-B4BA-BB36E27DBD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DD0C0A1F-3BC6-744E-8EEF-815195F415CB}" type="datetimeFigureOut">
              <a:rPr lang="en-US" smtClean="0"/>
              <a:t>11/4/16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9201C957-8A8A-224A-B4BA-BB36E27DBD1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6" r:id="rId1"/>
    <p:sldLayoutId id="2147483857" r:id="rId2"/>
    <p:sldLayoutId id="2147483858" r:id="rId3"/>
    <p:sldLayoutId id="2147483859" r:id="rId4"/>
    <p:sldLayoutId id="2147483860" r:id="rId5"/>
    <p:sldLayoutId id="2147483861" r:id="rId6"/>
    <p:sldLayoutId id="2147483862" r:id="rId7"/>
    <p:sldLayoutId id="2147483863" r:id="rId8"/>
    <p:sldLayoutId id="2147483864" r:id="rId9"/>
    <p:sldLayoutId id="2147483865" r:id="rId10"/>
    <p:sldLayoutId id="2147483866" r:id="rId11"/>
    <p:sldLayoutId id="2147483867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Changing Paces for PMC: What I Learned After Library School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Fiona McNabb, </a:t>
            </a:r>
            <a:r>
              <a:rPr lang="en-US" dirty="0" err="1"/>
              <a:t>Computercraft</a:t>
            </a:r>
            <a:r>
              <a:rPr lang="en-US" dirty="0"/>
              <a:t> Corp.</a:t>
            </a:r>
          </a:p>
          <a:p>
            <a:r>
              <a:rPr lang="en-US" dirty="0"/>
              <a:t>contractor for PubMed Central</a:t>
            </a:r>
          </a:p>
        </p:txBody>
      </p:sp>
    </p:spTree>
    <p:extLst>
      <p:ext uri="{BB962C8B-B14F-4D97-AF65-F5344CB8AC3E}">
        <p14:creationId xmlns:p14="http://schemas.microsoft.com/office/powerpoint/2010/main" val="6507417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 Acquisitions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Journals must apply through NLM for inclusion in PMC</a:t>
            </a:r>
          </a:p>
          <a:p>
            <a:r>
              <a:rPr lang="en-US" dirty="0"/>
              <a:t>Content funded by NIH or participating funders and organizations is eligible for inclusion in PMC</a:t>
            </a:r>
          </a:p>
          <a:p>
            <a:r>
              <a:rPr lang="en-US" dirty="0"/>
              <a:t>In some cases, such as with special collections, publishers may decide which articles to submit to PMC within a particular journal or subset of their publications</a:t>
            </a:r>
          </a:p>
        </p:txBody>
      </p:sp>
    </p:spTree>
    <p:extLst>
      <p:ext uri="{BB962C8B-B14F-4D97-AF65-F5344CB8AC3E}">
        <p14:creationId xmlns:p14="http://schemas.microsoft.com/office/powerpoint/2010/main" val="40889512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6. Processing Backlog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Backlog is exceptionally small for an archive</a:t>
            </a:r>
          </a:p>
          <a:p>
            <a:r>
              <a:rPr lang="en-US" dirty="0"/>
              <a:t>The PMC production team schedules occasional catch-up days to minimize the backlog of unprocessed content</a:t>
            </a:r>
          </a:p>
          <a:p>
            <a:r>
              <a:rPr lang="en-US" dirty="0"/>
              <a:t>Processing of content can be delayed when policy issues arise</a:t>
            </a:r>
          </a:p>
        </p:txBody>
      </p:sp>
    </p:spTree>
    <p:extLst>
      <p:ext uri="{BB962C8B-B14F-4D97-AF65-F5344CB8AC3E}">
        <p14:creationId xmlns:p14="http://schemas.microsoft.com/office/powerpoint/2010/main" val="2518340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Unexpected Challenges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It can be complicated to work through policy questions at a government organization</a:t>
            </a:r>
          </a:p>
          <a:p>
            <a:r>
              <a:rPr lang="en-US" dirty="0"/>
              <a:t>We have to oversee many separate, complex workflows</a:t>
            </a:r>
          </a:p>
          <a:p>
            <a:r>
              <a:rPr lang="en-US" dirty="0"/>
              <a:t>Custom software is highly adaptable, but often lacks documentation and may need to be redesigned to meet changing needs</a:t>
            </a:r>
          </a:p>
          <a:p>
            <a:r>
              <a:rPr lang="en-US" dirty="0"/>
              <a:t>Our whole team is on a single listserv</a:t>
            </a:r>
          </a:p>
          <a:p>
            <a:r>
              <a:rPr lang="en-US" dirty="0"/>
              <a:t>Publishers and data vendors frequently surprise us with new and interesting technical problems</a:t>
            </a:r>
          </a:p>
        </p:txBody>
      </p:sp>
    </p:spTree>
    <p:extLst>
      <p:ext uri="{BB962C8B-B14F-4D97-AF65-F5344CB8AC3E}">
        <p14:creationId xmlns:p14="http://schemas.microsoft.com/office/powerpoint/2010/main" val="31065564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PMC Links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PubMed Central</a:t>
            </a:r>
          </a:p>
          <a:p>
            <a:pPr lvl="1"/>
            <a:r>
              <a:rPr lang="en-US" dirty="0"/>
              <a:t>https://</a:t>
            </a:r>
            <a:r>
              <a:rPr lang="en-US" dirty="0" err="1"/>
              <a:t>www.ncbi.nlm.nih.gov</a:t>
            </a:r>
            <a:r>
              <a:rPr lang="en-US" dirty="0"/>
              <a:t>/</a:t>
            </a:r>
            <a:r>
              <a:rPr lang="en-US" dirty="0" err="1"/>
              <a:t>pmc</a:t>
            </a:r>
            <a:r>
              <a:rPr lang="en-US" dirty="0"/>
              <a:t>/</a:t>
            </a:r>
          </a:p>
          <a:p>
            <a:r>
              <a:rPr lang="en-US" dirty="0"/>
              <a:t>PMC Help</a:t>
            </a:r>
          </a:p>
          <a:p>
            <a:pPr lvl="1"/>
            <a:r>
              <a:rPr lang="en-US" dirty="0"/>
              <a:t>https://</a:t>
            </a:r>
            <a:r>
              <a:rPr lang="en-US" dirty="0" err="1"/>
              <a:t>www.ncbi.nlm.nih.gov</a:t>
            </a:r>
            <a:r>
              <a:rPr lang="en-US" dirty="0"/>
              <a:t>/books/NBK3825/</a:t>
            </a:r>
          </a:p>
          <a:p>
            <a:r>
              <a:rPr lang="en-US" dirty="0"/>
              <a:t>Information for Publishers</a:t>
            </a:r>
          </a:p>
          <a:p>
            <a:pPr lvl="1"/>
            <a:r>
              <a:rPr lang="en-US" dirty="0"/>
              <a:t>https://</a:t>
            </a:r>
            <a:r>
              <a:rPr lang="en-US" dirty="0" err="1"/>
              <a:t>www.ncbi.nlm.nih.gov</a:t>
            </a:r>
            <a:r>
              <a:rPr lang="en-US" dirty="0"/>
              <a:t>/</a:t>
            </a:r>
            <a:r>
              <a:rPr lang="en-US" dirty="0" err="1"/>
              <a:t>pmc</a:t>
            </a:r>
            <a:r>
              <a:rPr lang="en-US" dirty="0"/>
              <a:t>/pub/</a:t>
            </a:r>
            <a:r>
              <a:rPr lang="en-US" dirty="0" err="1"/>
              <a:t>pubinfo</a:t>
            </a:r>
            <a:r>
              <a:rPr lang="en-US" dirty="0"/>
              <a:t>/</a:t>
            </a:r>
          </a:p>
          <a:p>
            <a:r>
              <a:rPr lang="en-US" dirty="0"/>
              <a:t>File Validation Tools</a:t>
            </a:r>
          </a:p>
          <a:p>
            <a:pPr lvl="1"/>
            <a:r>
              <a:rPr lang="en-US" dirty="0"/>
              <a:t>https://</a:t>
            </a:r>
            <a:r>
              <a:rPr lang="en-US" dirty="0" err="1"/>
              <a:t>www.ncbi.nlm.nih.gov</a:t>
            </a:r>
            <a:r>
              <a:rPr lang="en-US" dirty="0"/>
              <a:t>/</a:t>
            </a:r>
            <a:r>
              <a:rPr lang="en-US" dirty="0" err="1"/>
              <a:t>pmc</a:t>
            </a:r>
            <a:r>
              <a:rPr lang="en-US" dirty="0"/>
              <a:t>/pub/validation/</a:t>
            </a:r>
          </a:p>
          <a:p>
            <a:r>
              <a:rPr lang="en-US" dirty="0"/>
              <a:t>Tagging Guidelines</a:t>
            </a:r>
          </a:p>
          <a:p>
            <a:pPr lvl="1"/>
            <a:r>
              <a:rPr lang="en-US" dirty="0"/>
              <a:t>https://</a:t>
            </a:r>
            <a:r>
              <a:rPr lang="en-US" dirty="0" err="1"/>
              <a:t>www.ncbi.nlm.nih.gov</a:t>
            </a:r>
            <a:r>
              <a:rPr lang="en-US" dirty="0"/>
              <a:t>/</a:t>
            </a:r>
            <a:r>
              <a:rPr lang="en-US" dirty="0" err="1"/>
              <a:t>pmc</a:t>
            </a:r>
            <a:r>
              <a:rPr lang="en-US" dirty="0"/>
              <a:t>/</a:t>
            </a:r>
            <a:r>
              <a:rPr lang="en-US" dirty="0" err="1"/>
              <a:t>pmcdoc</a:t>
            </a:r>
            <a:r>
              <a:rPr lang="en-US" dirty="0"/>
              <a:t>/tagging-guidelines/article/</a:t>
            </a:r>
            <a:r>
              <a:rPr lang="en-US" dirty="0" err="1"/>
              <a:t>style.html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79273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310346"/>
            <a:ext cx="8042276" cy="1336956"/>
          </a:xfrm>
        </p:spPr>
        <p:txBody>
          <a:bodyPr/>
          <a:lstStyle/>
          <a:p>
            <a:r>
              <a:rPr lang="en-US" dirty="0"/>
              <a:t>Thank you!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2705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PMC, anyway?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PubMed Central [NIH/NLM/NCBI]</a:t>
            </a:r>
          </a:p>
          <a:p>
            <a:pPr lvl="1"/>
            <a:r>
              <a:rPr lang="en-US" dirty="0"/>
              <a:t>Digital archive</a:t>
            </a:r>
          </a:p>
          <a:p>
            <a:pPr lvl="1"/>
            <a:r>
              <a:rPr lang="en-US" dirty="0"/>
              <a:t>Free and open to the public</a:t>
            </a:r>
          </a:p>
          <a:p>
            <a:r>
              <a:rPr lang="en-US" dirty="0"/>
              <a:t>PMC’s collection includes</a:t>
            </a:r>
          </a:p>
          <a:p>
            <a:pPr lvl="1"/>
            <a:r>
              <a:rPr lang="en-US" dirty="0"/>
              <a:t>Full-text biomedical journal articles</a:t>
            </a:r>
          </a:p>
          <a:p>
            <a:pPr lvl="1"/>
            <a:r>
              <a:rPr lang="en-US" dirty="0"/>
              <a:t>Manuscripts of funded articles</a:t>
            </a:r>
          </a:p>
          <a:p>
            <a:r>
              <a:rPr lang="en-US" dirty="0"/>
              <a:t>Collection is expanding with demand for archival services</a:t>
            </a:r>
          </a:p>
        </p:txBody>
      </p:sp>
    </p:spTree>
    <p:extLst>
      <p:ext uri="{BB962C8B-B14F-4D97-AF65-F5344CB8AC3E}">
        <p14:creationId xmlns:p14="http://schemas.microsoft.com/office/powerpoint/2010/main" val="5933506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Archives Meet Production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Our content comes directly from publishers</a:t>
            </a:r>
          </a:p>
          <a:p>
            <a:pPr lvl="1"/>
            <a:r>
              <a:rPr lang="en-US" dirty="0"/>
              <a:t>Should be submitted within 4 weeks of publication</a:t>
            </a:r>
          </a:p>
          <a:p>
            <a:pPr lvl="1"/>
            <a:r>
              <a:rPr lang="en-US" dirty="0"/>
              <a:t>We strive to release content within 2 weeks of receipt</a:t>
            </a:r>
          </a:p>
          <a:p>
            <a:r>
              <a:rPr lang="en-US" dirty="0"/>
              <a:t>Publishers and PIs want a quick turnaround</a:t>
            </a:r>
          </a:p>
          <a:p>
            <a:pPr lvl="1"/>
            <a:r>
              <a:rPr lang="en-US" dirty="0"/>
              <a:t>Eligible PMC content is submitted to PubMed</a:t>
            </a:r>
          </a:p>
          <a:p>
            <a:pPr lvl="1"/>
            <a:r>
              <a:rPr lang="en-US" dirty="0"/>
              <a:t>PIs may need PMCIDs for funding compliance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97170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PMC Production Team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Journal Managers (JMs) are assigned to publishers and journals</a:t>
            </a:r>
          </a:p>
          <a:p>
            <a:r>
              <a:rPr lang="en-US" dirty="0"/>
              <a:t>JMs oversee processing of content from submission to release on PMC’s live site</a:t>
            </a:r>
          </a:p>
          <a:p>
            <a:pPr lvl="1"/>
            <a:r>
              <a:rPr lang="en-US" dirty="0"/>
              <a:t>Troubleshoot automated ingest from ftp</a:t>
            </a:r>
          </a:p>
          <a:p>
            <a:pPr lvl="1"/>
            <a:r>
              <a:rPr lang="en-US" dirty="0"/>
              <a:t>Troubleshoot failed loading sessions</a:t>
            </a:r>
          </a:p>
          <a:p>
            <a:pPr lvl="1"/>
            <a:r>
              <a:rPr lang="en-US" dirty="0"/>
              <a:t>QA content loaded to database</a:t>
            </a:r>
          </a:p>
          <a:p>
            <a:pPr lvl="1"/>
            <a:r>
              <a:rPr lang="en-US" dirty="0"/>
              <a:t>Liaise with publishers</a:t>
            </a:r>
          </a:p>
        </p:txBody>
      </p:sp>
    </p:spTree>
    <p:extLst>
      <p:ext uri="{BB962C8B-B14F-4D97-AF65-F5344CB8AC3E}">
        <p14:creationId xmlns:p14="http://schemas.microsoft.com/office/powerpoint/2010/main" val="24364931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Expectations of a New MLS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Archive has physical location and collection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Limited resources are available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Users are served directly by archivist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Cataloging is done in-house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Acquisitions policy is implemented by staff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Processing of collections is never complete</a:t>
            </a:r>
          </a:p>
        </p:txBody>
      </p:sp>
    </p:spTree>
    <p:extLst>
      <p:ext uri="{BB962C8B-B14F-4D97-AF65-F5344CB8AC3E}">
        <p14:creationId xmlns:p14="http://schemas.microsoft.com/office/powerpoint/2010/main" val="12681412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745" y="107576"/>
            <a:ext cx="8831336" cy="1336956"/>
          </a:xfrm>
        </p:spPr>
        <p:txBody>
          <a:bodyPr>
            <a:normAutofit/>
          </a:bodyPr>
          <a:lstStyle/>
          <a:p>
            <a:r>
              <a:rPr lang="en-US" dirty="0"/>
              <a:t>1. Physical location and collection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PMC’s archival content is all digital</a:t>
            </a:r>
          </a:p>
          <a:p>
            <a:r>
              <a:rPr lang="en-US" dirty="0"/>
              <a:t>There is no reading room or reception desk</a:t>
            </a:r>
          </a:p>
          <a:p>
            <a:r>
              <a:rPr lang="en-US" dirty="0"/>
              <a:t>We work in a typical government office building</a:t>
            </a:r>
          </a:p>
          <a:p>
            <a:r>
              <a:rPr lang="en-US" dirty="0"/>
              <a:t>Virtually all work is done on the computer</a:t>
            </a:r>
          </a:p>
          <a:p>
            <a:r>
              <a:rPr lang="en-US" dirty="0"/>
              <a:t>Teleworking is an option</a:t>
            </a:r>
          </a:p>
          <a:p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49275" y="185411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1. Digital Archive</a:t>
            </a:r>
          </a:p>
        </p:txBody>
      </p:sp>
    </p:spTree>
    <p:extLst>
      <p:ext uri="{BB962C8B-B14F-4D97-AF65-F5344CB8AC3E}">
        <p14:creationId xmlns:p14="http://schemas.microsoft.com/office/powerpoint/2010/main" val="24035258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2. Limited Resources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PMC does not rely on donors or grants for funding</a:t>
            </a:r>
          </a:p>
          <a:p>
            <a:r>
              <a:rPr lang="en-US" dirty="0"/>
              <a:t>PMC includes a Help Desk team, developers, XML conversion specialists, and policy specialists in addition to our production team</a:t>
            </a:r>
          </a:p>
          <a:p>
            <a:r>
              <a:rPr lang="en-US" dirty="0"/>
              <a:t>PMC’s software is designed in-house</a:t>
            </a:r>
          </a:p>
          <a:p>
            <a:r>
              <a:rPr lang="en-US" dirty="0"/>
              <a:t>We are limited by the size of our staff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2. Limited Resources</a:t>
            </a:r>
          </a:p>
        </p:txBody>
      </p:sp>
    </p:spTree>
    <p:extLst>
      <p:ext uri="{BB962C8B-B14F-4D97-AF65-F5344CB8AC3E}">
        <p14:creationId xmlns:p14="http://schemas.microsoft.com/office/powerpoint/2010/main" val="25184560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10107"/>
            <a:ext cx="8042276" cy="1336956"/>
          </a:xfrm>
        </p:spPr>
        <p:txBody>
          <a:bodyPr/>
          <a:lstStyle/>
          <a:p>
            <a:r>
              <a:rPr lang="en-US" dirty="0"/>
              <a:t>3. User Interaction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Little to no user interaction</a:t>
            </a:r>
          </a:p>
          <a:p>
            <a:r>
              <a:rPr lang="en-US" dirty="0"/>
              <a:t>Relatively little team interaction</a:t>
            </a:r>
          </a:p>
          <a:p>
            <a:r>
              <a:rPr lang="en-US" dirty="0"/>
              <a:t>Most contacts are publishers/data providers</a:t>
            </a:r>
          </a:p>
          <a:p>
            <a:r>
              <a:rPr lang="en-US" dirty="0"/>
              <a:t>Vast majority of interaction is online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3. User Interaction?</a:t>
            </a:r>
          </a:p>
        </p:txBody>
      </p:sp>
    </p:spTree>
    <p:extLst>
      <p:ext uri="{BB962C8B-B14F-4D97-AF65-F5344CB8AC3E}">
        <p14:creationId xmlns:p14="http://schemas.microsoft.com/office/powerpoint/2010/main" val="23965178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 Cataloging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XML is fully-tagged before submission</a:t>
            </a:r>
          </a:p>
          <a:p>
            <a:r>
              <a:rPr lang="en-US" dirty="0"/>
              <a:t>XML is converted in-house to ensure consistency</a:t>
            </a:r>
          </a:p>
          <a:p>
            <a:r>
              <a:rPr lang="en-US" dirty="0"/>
              <a:t>Articles are sampled for QA</a:t>
            </a:r>
          </a:p>
          <a:p>
            <a:r>
              <a:rPr lang="en-US" dirty="0"/>
              <a:t>Publishers use a wide variety of publication models and metadata can be inconsistent</a:t>
            </a:r>
          </a:p>
          <a:p>
            <a:r>
              <a:rPr lang="en-US" dirty="0"/>
              <a:t>Non-standard metadata must be accommodated</a:t>
            </a:r>
          </a:p>
        </p:txBody>
      </p:sp>
    </p:spTree>
    <p:extLst>
      <p:ext uri="{BB962C8B-B14F-4D97-AF65-F5344CB8AC3E}">
        <p14:creationId xmlns:p14="http://schemas.microsoft.com/office/powerpoint/2010/main" val="20295885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2814</TotalTime>
  <Words>606</Words>
  <Application>Microsoft Macintosh PowerPoint</Application>
  <PresentationFormat>On-screen Show (4:3)</PresentationFormat>
  <Paragraphs>84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Breeze</vt:lpstr>
      <vt:lpstr>Changing Paces for PMC: What I Learned After Library School</vt:lpstr>
      <vt:lpstr>What is PMC, anyway?</vt:lpstr>
      <vt:lpstr>Archives Meet Production</vt:lpstr>
      <vt:lpstr>PMC Production Team</vt:lpstr>
      <vt:lpstr>Expectations of a New MLS</vt:lpstr>
      <vt:lpstr>1. Physical location and collection</vt:lpstr>
      <vt:lpstr>2. Limited Resources</vt:lpstr>
      <vt:lpstr>3. User Interaction</vt:lpstr>
      <vt:lpstr>4. Cataloging</vt:lpstr>
      <vt:lpstr>5. Acquisitions</vt:lpstr>
      <vt:lpstr>6. Processing Backlog</vt:lpstr>
      <vt:lpstr>Unexpected Challenges</vt:lpstr>
      <vt:lpstr>PMC Links</vt:lpstr>
      <vt:lpstr>Thank you!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FM</dc:creator>
  <cp:lastModifiedBy>FM</cp:lastModifiedBy>
  <cp:revision>36</cp:revision>
  <dcterms:created xsi:type="dcterms:W3CDTF">2016-09-27T00:03:58Z</dcterms:created>
  <dcterms:modified xsi:type="dcterms:W3CDTF">2016-11-04T15:49:48Z</dcterms:modified>
</cp:coreProperties>
</file>