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7" r:id="rId1"/>
    <p:sldMasterId id="2147483719" r:id="rId2"/>
  </p:sldMasterIdLst>
  <p:notesMasterIdLst>
    <p:notesMasterId r:id="rId60"/>
  </p:notesMasterIdLst>
  <p:handoutMasterIdLst>
    <p:handoutMasterId r:id="rId61"/>
  </p:handoutMasterIdLst>
  <p:sldIdLst>
    <p:sldId id="278" r:id="rId3"/>
    <p:sldId id="277" r:id="rId4"/>
    <p:sldId id="262" r:id="rId5"/>
    <p:sldId id="276" r:id="rId6"/>
    <p:sldId id="286" r:id="rId7"/>
    <p:sldId id="345" r:id="rId8"/>
    <p:sldId id="346" r:id="rId9"/>
    <p:sldId id="347" r:id="rId10"/>
    <p:sldId id="348" r:id="rId11"/>
    <p:sldId id="349" r:id="rId12"/>
    <p:sldId id="350" r:id="rId13"/>
    <p:sldId id="351" r:id="rId14"/>
    <p:sldId id="352" r:id="rId15"/>
    <p:sldId id="353" r:id="rId16"/>
    <p:sldId id="354" r:id="rId17"/>
    <p:sldId id="355" r:id="rId18"/>
    <p:sldId id="356" r:id="rId19"/>
    <p:sldId id="357" r:id="rId20"/>
    <p:sldId id="358" r:id="rId21"/>
    <p:sldId id="359" r:id="rId22"/>
    <p:sldId id="360" r:id="rId23"/>
    <p:sldId id="361" r:id="rId24"/>
    <p:sldId id="362" r:id="rId25"/>
    <p:sldId id="363" r:id="rId26"/>
    <p:sldId id="256" r:id="rId27"/>
    <p:sldId id="263" r:id="rId28"/>
    <p:sldId id="266" r:id="rId29"/>
    <p:sldId id="279" r:id="rId30"/>
    <p:sldId id="257" r:id="rId31"/>
    <p:sldId id="268" r:id="rId32"/>
    <p:sldId id="280" r:id="rId33"/>
    <p:sldId id="270" r:id="rId34"/>
    <p:sldId id="274" r:id="rId35"/>
    <p:sldId id="281" r:id="rId36"/>
    <p:sldId id="273" r:id="rId37"/>
    <p:sldId id="282" r:id="rId38"/>
    <p:sldId id="283" r:id="rId39"/>
    <p:sldId id="284" r:id="rId40"/>
    <p:sldId id="272" r:id="rId41"/>
    <p:sldId id="327" r:id="rId42"/>
    <p:sldId id="328" r:id="rId43"/>
    <p:sldId id="329" r:id="rId44"/>
    <p:sldId id="330" r:id="rId45"/>
    <p:sldId id="331" r:id="rId46"/>
    <p:sldId id="332" r:id="rId47"/>
    <p:sldId id="333" r:id="rId48"/>
    <p:sldId id="334" r:id="rId49"/>
    <p:sldId id="335" r:id="rId50"/>
    <p:sldId id="336" r:id="rId51"/>
    <p:sldId id="337" r:id="rId52"/>
    <p:sldId id="338" r:id="rId53"/>
    <p:sldId id="339" r:id="rId54"/>
    <p:sldId id="340" r:id="rId55"/>
    <p:sldId id="341" r:id="rId56"/>
    <p:sldId id="342" r:id="rId57"/>
    <p:sldId id="343" r:id="rId58"/>
    <p:sldId id="287"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8A836B9-D7A3-BB43-A685-A962E204FB84}">
          <p14:sldIdLst>
            <p14:sldId id="278"/>
            <p14:sldId id="277"/>
            <p14:sldId id="262"/>
            <p14:sldId id="276"/>
            <p14:sldId id="286"/>
          </p14:sldIdLst>
        </p14:section>
        <p14:section name="Siobhan" id="{FDCAEA1A-705A-EC4A-90F4-6D9C8EC7C5B9}">
          <p14:sldIdLst>
            <p14:sldId id="345"/>
            <p14:sldId id="346"/>
            <p14:sldId id="347"/>
            <p14:sldId id="348"/>
            <p14:sldId id="349"/>
            <p14:sldId id="350"/>
            <p14:sldId id="351"/>
            <p14:sldId id="352"/>
            <p14:sldId id="353"/>
            <p14:sldId id="354"/>
            <p14:sldId id="355"/>
            <p14:sldId id="356"/>
            <p14:sldId id="357"/>
            <p14:sldId id="358"/>
            <p14:sldId id="359"/>
            <p14:sldId id="360"/>
            <p14:sldId id="361"/>
            <p14:sldId id="362"/>
            <p14:sldId id="363"/>
          </p14:sldIdLst>
        </p14:section>
        <p14:section name="Robin" id="{9965F59A-E460-274E-9C3D-6ECE0AADA989}">
          <p14:sldIdLst>
            <p14:sldId id="256"/>
            <p14:sldId id="263"/>
            <p14:sldId id="266"/>
            <p14:sldId id="279"/>
            <p14:sldId id="257"/>
            <p14:sldId id="268"/>
            <p14:sldId id="280"/>
            <p14:sldId id="270"/>
            <p14:sldId id="274"/>
            <p14:sldId id="281"/>
            <p14:sldId id="273"/>
            <p14:sldId id="282"/>
            <p14:sldId id="283"/>
            <p14:sldId id="284"/>
            <p14:sldId id="272"/>
          </p14:sldIdLst>
        </p14:section>
        <p14:section name="Steven" id="{81E0CA22-5B8E-7C46-AD9D-F8555E28F60B}">
          <p14:sldIdLst>
            <p14:sldId id="327"/>
            <p14:sldId id="328"/>
            <p14:sldId id="329"/>
            <p14:sldId id="330"/>
            <p14:sldId id="331"/>
            <p14:sldId id="332"/>
            <p14:sldId id="333"/>
            <p14:sldId id="334"/>
            <p14:sldId id="335"/>
            <p14:sldId id="336"/>
            <p14:sldId id="337"/>
            <p14:sldId id="338"/>
            <p14:sldId id="339"/>
            <p14:sldId id="340"/>
            <p14:sldId id="341"/>
            <p14:sldId id="342"/>
            <p14:sldId id="343"/>
          </p14:sldIdLst>
        </p14:section>
        <p14:section name="End" id="{04E42336-B421-0F4A-ABCC-A6207C9FD4E4}">
          <p14:sldIdLst>
            <p14:sldId id="2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625" autoAdjust="0"/>
  </p:normalViewPr>
  <p:slideViewPr>
    <p:cSldViewPr snapToGrid="0" snapToObjects="1">
      <p:cViewPr>
        <p:scale>
          <a:sx n="100" d="100"/>
          <a:sy n="100" d="100"/>
        </p:scale>
        <p:origin x="-696" y="-80"/>
      </p:cViewPr>
      <p:guideLst>
        <p:guide orient="horz" pos="2160"/>
        <p:guide pos="2880"/>
      </p:guideLst>
    </p:cSldViewPr>
  </p:slideViewPr>
  <p:notesTextViewPr>
    <p:cViewPr>
      <p:scale>
        <a:sx n="100" d="100"/>
        <a:sy n="100" d="100"/>
      </p:scale>
      <p:origin x="0" y="312"/>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notesMaster" Target="notesMasters/notesMaster1.xml"/><Relationship Id="rId61" Type="http://schemas.openxmlformats.org/officeDocument/2006/relationships/handoutMaster" Target="handoutMasters/handoutMaster1.xml"/><Relationship Id="rId62" Type="http://schemas.openxmlformats.org/officeDocument/2006/relationships/printerSettings" Target="printerSettings/printerSettings1.bin"/><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4056D8-B0A2-FF4A-B6DC-207C0EADE595}" type="datetimeFigureOut">
              <a:rPr lang="en-US" smtClean="0"/>
              <a:t>8/18/2014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AE9CFBA-15BD-C345-ACFD-D4509D7C86C8}" type="slidenum">
              <a:rPr lang="en-US" smtClean="0"/>
              <a:t>‹#›</a:t>
            </a:fld>
            <a:endParaRPr lang="en-US"/>
          </a:p>
        </p:txBody>
      </p:sp>
    </p:spTree>
    <p:extLst>
      <p:ext uri="{BB962C8B-B14F-4D97-AF65-F5344CB8AC3E}">
        <p14:creationId xmlns:p14="http://schemas.microsoft.com/office/powerpoint/2010/main" val="3692250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5AB01B-3C9E-1B4C-B723-37FA007A759E}" type="datetimeFigureOut">
              <a:rPr lang="en-US" smtClean="0"/>
              <a:t>8/18/2014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1BE938-5964-AE4C-82D4-2A10E6F230D2}" type="slidenum">
              <a:rPr lang="en-US" smtClean="0"/>
              <a:t>‹#›</a:t>
            </a:fld>
            <a:endParaRPr lang="en-US"/>
          </a:p>
        </p:txBody>
      </p:sp>
    </p:spTree>
    <p:extLst>
      <p:ext uri="{BB962C8B-B14F-4D97-AF65-F5344CB8AC3E}">
        <p14:creationId xmlns:p14="http://schemas.microsoft.com/office/powerpoint/2010/main" val="39291766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mn-lt"/>
                <a:ea typeface="+mn-ea"/>
                <a:cs typeface="+mn-cs"/>
              </a:rPr>
              <a:t>Welcome to Audiovisual Alacrity: Managing Timely Access to Audiovisual Collections</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Siobhan Hagan graduated from NYU’s Moving Image Archiving and Preservation program and began her career at the UCLA Library in 2011 as their first Audiovisual Preservation Specialist. In January of 2014, Siobhan began working at the University of Baltimore as the first Audiovisual Archivist in the </a:t>
            </a:r>
            <a:r>
              <a:rPr lang="en-US" sz="1000" kern="1200" dirty="0" err="1" smtClean="0">
                <a:solidFill>
                  <a:schemeClr val="tx1"/>
                </a:solidFill>
                <a:effectLst/>
                <a:latin typeface="+mn-lt"/>
                <a:ea typeface="+mn-ea"/>
                <a:cs typeface="+mn-cs"/>
              </a:rPr>
              <a:t>Langsdale</a:t>
            </a:r>
            <a:r>
              <a:rPr lang="en-US" sz="1000" kern="1200" dirty="0" smtClean="0">
                <a:solidFill>
                  <a:schemeClr val="tx1"/>
                </a:solidFill>
                <a:effectLst/>
                <a:latin typeface="+mn-lt"/>
                <a:ea typeface="+mn-ea"/>
                <a:cs typeface="+mn-cs"/>
              </a:rPr>
              <a:t> Library Special Collections Department. Her passion is the preservation and access of regional audiovisual materials and collections, as well as advocating for the immediate reformatting of magnetic tape as the world nears a catastrophic loss of recordings stored on these ephemeral and obsolete formats.</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Steven </a:t>
            </a:r>
            <a:r>
              <a:rPr lang="en-US" sz="1000" kern="1200" dirty="0" err="1" smtClean="0">
                <a:solidFill>
                  <a:schemeClr val="tx1"/>
                </a:solidFill>
                <a:effectLst/>
                <a:latin typeface="+mn-lt"/>
                <a:ea typeface="+mn-ea"/>
                <a:cs typeface="+mn-cs"/>
              </a:rPr>
              <a:t>Villereal</a:t>
            </a:r>
            <a:r>
              <a:rPr lang="en-US" sz="1000" kern="1200" dirty="0" smtClean="0">
                <a:solidFill>
                  <a:schemeClr val="tx1"/>
                </a:solidFill>
                <a:effectLst/>
                <a:latin typeface="+mn-lt"/>
                <a:ea typeface="+mn-ea"/>
                <a:cs typeface="+mn-cs"/>
              </a:rPr>
              <a:t> is the Audiovisual Conservator in the Preservation Services department at the University of Virginia Library, where he oversees the reformatting of legacy AV materials as well as consulting on the preservation and curation of born-digital production projects. He is a graduate of New York University's Moving Image Archiving and Preservation program. </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I am Robin Pike. I graduated in 2007 from the University of Pittsburgh with an MLIS, specializing in Archives and Records Management. After working for four years as the Audiovisual Archivist at The Catholic University of America in Washington, DC, I became the Manager of the Digital Conversion and Media Reformatting Department at the University of Maryland Libraries in February 2012. I am the current chair of the SAA Recorded Sound Roundtable, and serve on the Education and Training Committee of the Association for Recorded Sound Collections. My goal is to promote and educate archivists, librarians, and other information professionals on the timely preservation of audiovisual media.</a:t>
            </a:r>
            <a:r>
              <a:rPr lang="en-US" sz="1000" dirty="0" smtClean="0">
                <a:effectLst/>
              </a:rPr>
              <a:t> </a:t>
            </a:r>
            <a:endParaRPr lang="en-US" sz="1000" dirty="0"/>
          </a:p>
        </p:txBody>
      </p:sp>
      <p:sp>
        <p:nvSpPr>
          <p:cNvPr id="4" name="Slide Number Placeholder 3"/>
          <p:cNvSpPr>
            <a:spLocks noGrp="1"/>
          </p:cNvSpPr>
          <p:nvPr>
            <p:ph type="sldNum" sz="quarter" idx="10"/>
          </p:nvPr>
        </p:nvSpPr>
        <p:spPr/>
        <p:txBody>
          <a:bodyPr/>
          <a:lstStyle/>
          <a:p>
            <a:fld id="{8B1BE938-5964-AE4C-82D4-2A10E6F230D2}" type="slidenum">
              <a:rPr lang="en-US" smtClean="0"/>
              <a:t>1</a:t>
            </a:fld>
            <a:endParaRPr lang="en-US"/>
          </a:p>
        </p:txBody>
      </p:sp>
    </p:spTree>
    <p:extLst>
      <p:ext uri="{BB962C8B-B14F-4D97-AF65-F5344CB8AC3E}">
        <p14:creationId xmlns:p14="http://schemas.microsoft.com/office/powerpoint/2010/main" val="1927118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9" name="Shape 20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Here is an example of one of WJZ-TV’s biggest series, “Eyewitness News”. The only information that we get from the labels of the tapes is the tape and time of the broadcast that is on the tape (while limited, I do still feel extremely lucky that I have at least this).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4" name="Shape 21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Clr>
                <a:schemeClr val="dk1"/>
              </a:buClr>
              <a:buSzPct val="78571"/>
              <a:buFont typeface="Arial"/>
              <a:buNone/>
            </a:pPr>
            <a:r>
              <a:rPr lang="en-US"/>
              <a:t>We also have series-level </a:t>
            </a:r>
            <a:r>
              <a:rPr lang="en-US">
                <a:solidFill>
                  <a:schemeClr val="dk1"/>
                </a:solidFill>
              </a:rPr>
              <a:t>Finding Aids in CONTENTdm; PDF word searchable but not as detailed as the inventories on the library website and no EAD.</a:t>
            </a:r>
          </a:p>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sz="1200">
                <a:solidFill>
                  <a:schemeClr val="dk1"/>
                </a:solidFill>
              </a:rPr>
              <a:t>Once you have found an item that you want to provide access to after you have searched website/inventories, then you must ask yourself: What format do you have? Then you can follow the flowchart above to the end result of access in the Internet Archive/ArchivesSpace.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Let’s say that you have one of these [circled in red] formats that needs access. These formats can be digitized in-house!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3" name="Shape 23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Clr>
                <a:schemeClr val="dk1"/>
              </a:buClr>
              <a:buSzPct val="91666"/>
              <a:buFont typeface="Arial"/>
              <a:buNone/>
            </a:pPr>
            <a:r>
              <a:rPr lang="en-US" sz="1200">
                <a:solidFill>
                  <a:schemeClr val="dk1"/>
                </a:solidFill>
              </a:rPr>
              <a:t>Betacam, SVHS, Umatic goes to the our video rack, Buffy: The Video Slayer! Which gets captured to our 18TB RAID, configured at RAID 5: which basically means you have quick reliable access to your data (backed up across multiple discs in case of failure the data ban be recovered). Baking needs to be outsourced. I can do basic repair/surgery on cassettes.</a:t>
            </a:r>
          </a:p>
          <a:p>
            <a:pPr lvl="0" rtl="0">
              <a:spcBef>
                <a:spcPts val="0"/>
              </a:spcBef>
              <a:buClr>
                <a:schemeClr val="dk1"/>
              </a:buClr>
              <a:buSzPct val="91666"/>
              <a:buFont typeface="Arial"/>
              <a:buNone/>
            </a:pPr>
            <a:r>
              <a:rPr lang="en-US" sz="1200">
                <a:solidFill>
                  <a:schemeClr val="dk1"/>
                </a:solidFill>
              </a:rPr>
              <a:t>Currently access copies only: $30 charge to patron for work (this pays more for my time-reformatting, troubleshooting, QCing the end files-- and maintaining equipment and supplies to clean each video deck)</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3" name="Shape 24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Compact Cassettes+regular LPs can also be reformatted in-house.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9" name="Shape 24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So what happens when you have 16mm film? It gets sent to our Film Station.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5" name="Shape 25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It is here at the Film Station where I can </a:t>
            </a:r>
            <a:r>
              <a:rPr lang="en-US" sz="1200">
                <a:solidFill>
                  <a:schemeClr val="dk1"/>
                </a:solidFill>
              </a:rPr>
              <a:t>inspect, repair, clean in-house (which can save me up to $75/hour).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Clr>
                <a:schemeClr val="dk1"/>
              </a:buClr>
              <a:buSzPct val="78571"/>
              <a:buFont typeface="Arial"/>
              <a:buNone/>
            </a:pPr>
            <a:r>
              <a:rPr lang="en-US"/>
              <a:t>Then the 16mm gets sent to a trusted and vetted vendor for scanning. The vendor puts all our files on an external hard drive and sends that to us via standard shipping. </a:t>
            </a:r>
            <a:r>
              <a:rPr lang="en-US" sz="1200">
                <a:solidFill>
                  <a:schemeClr val="dk1"/>
                </a:solidFill>
              </a:rPr>
              <a:t>2" Quad/1" open reel video/1/4" open reel audio/any other random AV format, as well as any item that needs to be baked, is sent to the vendor as well. For all of these formats to be digitized, the patron pays for all the fees + $30 reformatting fee on UB's end (this pays for my time on the cleaning/inspecting/repairing of the film, maintaining the equipment needed to do this, and then the supplies needed to do this. Quality Control of files from vendor)</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1" name="Shape 27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From the external hard drives the files are then transferred to our previously mentioned RAID, utilizing Grsync so that no data is corrupted in the transfer.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Our recorded history is at risk.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all our repositories, boxes are filled with jumbled cassette tapes mixed with sticky shed open reel tapes and 8-track cartridges. VHS and U-</a:t>
            </a:r>
            <a:r>
              <a:rPr lang="en-US" sz="1200" kern="1200" dirty="0" err="1" smtClean="0">
                <a:solidFill>
                  <a:schemeClr val="tx1"/>
                </a:solidFill>
                <a:effectLst/>
                <a:latin typeface="+mn-lt"/>
                <a:ea typeface="+mn-ea"/>
                <a:cs typeface="+mn-cs"/>
              </a:rPr>
              <a:t>Matic</a:t>
            </a:r>
            <a:r>
              <a:rPr lang="en-US" sz="1200" kern="1200" dirty="0" smtClean="0">
                <a:solidFill>
                  <a:schemeClr val="tx1"/>
                </a:solidFill>
                <a:effectLst/>
                <a:latin typeface="+mn-lt"/>
                <a:ea typeface="+mn-ea"/>
                <a:cs typeface="+mn-cs"/>
              </a:rPr>
              <a:t> tapes stacked on open shelves silently degrade. In the farthest corner of our shelving, away from any other materials, sit di-acetate films that reek with vinegar syndrome.</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8B1BE938-5964-AE4C-82D4-2A10E6F230D2}" type="slidenum">
              <a:rPr lang="en-US" smtClean="0"/>
              <a:t>2</a:t>
            </a:fld>
            <a:endParaRPr lang="en-US"/>
          </a:p>
        </p:txBody>
      </p:sp>
    </p:spTree>
    <p:extLst>
      <p:ext uri="{BB962C8B-B14F-4D97-AF65-F5344CB8AC3E}">
        <p14:creationId xmlns:p14="http://schemas.microsoft.com/office/powerpoint/2010/main" val="18593710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This is the RAID in the Flow Chart!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84" name="Shape 28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Clr>
                <a:schemeClr val="dk1"/>
              </a:buClr>
              <a:buSzPct val="78571"/>
              <a:buFont typeface="Arial"/>
              <a:buNone/>
            </a:pPr>
            <a:r>
              <a:rPr lang="en-US"/>
              <a:t>From the RAID, the files get uploaded to the Internet Archive using their </a:t>
            </a:r>
            <a:r>
              <a:rPr lang="en-US" sz="1200">
                <a:solidFill>
                  <a:schemeClr val="dk1"/>
                </a:solidFill>
              </a:rPr>
              <a:t>their S3-like API, IAS3 Bulk Uploader: to upload </a:t>
            </a:r>
            <a:r>
              <a:rPr lang="en-US" sz="1200">
                <a:solidFill>
                  <a:srgbClr val="333333"/>
                </a:solidFill>
              </a:rPr>
              <a:t>batches of content alongside per-item metadata in an automated fashion</a:t>
            </a:r>
            <a:r>
              <a:rPr lang="en-US" sz="1200">
                <a:solidFill>
                  <a:schemeClr val="dk1"/>
                </a:solidFill>
              </a:rPr>
              <a:t> . Once it is uploaded and backed up to IA, data is deleted from RAID: backed up, working storage.</a:t>
            </a:r>
          </a:p>
          <a:p>
            <a:pPr>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0" name="Shape 29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We link the Internet Archive item record to an ArchivesSpace item record.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5" name="Shape 2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Here is an example of an item-record in AS that links to IA. We are planning to eventually phase out inventories on website and CONTENTdm and use ArchivesSpace only for discovery.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1" name="Shape 30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Please contact me with any questions! Thank you.</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1BE938-5964-AE4C-82D4-2A10E6F230D2}" type="slidenum">
              <a:rPr lang="en-US" smtClean="0"/>
              <a:t>25</a:t>
            </a:fld>
            <a:endParaRPr lang="en-US"/>
          </a:p>
        </p:txBody>
      </p:sp>
    </p:spTree>
    <p:extLst>
      <p:ext uri="{BB962C8B-B14F-4D97-AF65-F5344CB8AC3E}">
        <p14:creationId xmlns:p14="http://schemas.microsoft.com/office/powerpoint/2010/main" val="794490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UMD Libraries have been participating in digitization since the early 2000s in Special Collections to fulfill reference requests, tracked with home-grown metadata in an Access database. It later evolved to the Office of Digital Collections and Research in 2005, the first organized effort. This led to the design and implementation of UMD Digital Collections in a Fedora-based repository, best practice standards, boutique digitization projects, and the creation of several collections and projects that would be added to over many years, such as University </a:t>
            </a:r>
            <a:r>
              <a:rPr lang="en-US" sz="1200" kern="1200" dirty="0" err="1" smtClean="0">
                <a:solidFill>
                  <a:schemeClr val="tx1"/>
                </a:solidFill>
                <a:effectLst/>
                <a:latin typeface="+mn-lt"/>
                <a:ea typeface="+mn-ea"/>
                <a:cs typeface="+mn-cs"/>
              </a:rPr>
              <a:t>AlbUM</a:t>
            </a:r>
            <a:r>
              <a:rPr lang="en-US" sz="1200" kern="1200" dirty="0" smtClean="0">
                <a:solidFill>
                  <a:schemeClr val="tx1"/>
                </a:solidFill>
                <a:effectLst/>
                <a:latin typeface="+mn-lt"/>
                <a:ea typeface="+mn-ea"/>
                <a:cs typeface="+mn-cs"/>
              </a:rPr>
              <a:t>—images and film from university collections. Digitization operations were then moved back to Special Collections in the Digital Collections unit during hard financial times and staff cuts. </a:t>
            </a:r>
            <a:endParaRPr lang="en-US" dirty="0"/>
          </a:p>
        </p:txBody>
      </p:sp>
      <p:sp>
        <p:nvSpPr>
          <p:cNvPr id="4" name="Slide Number Placeholder 3"/>
          <p:cNvSpPr>
            <a:spLocks noGrp="1"/>
          </p:cNvSpPr>
          <p:nvPr>
            <p:ph type="sldNum" sz="quarter" idx="10"/>
          </p:nvPr>
        </p:nvSpPr>
        <p:spPr/>
        <p:txBody>
          <a:bodyPr/>
          <a:lstStyle/>
          <a:p>
            <a:fld id="{8B1BE938-5964-AE4C-82D4-2A10E6F230D2}" type="slidenum">
              <a:rPr lang="en-US" smtClean="0"/>
              <a:t>26</a:t>
            </a:fld>
            <a:endParaRPr lang="en-US"/>
          </a:p>
        </p:txBody>
      </p:sp>
    </p:spTree>
    <p:extLst>
      <p:ext uri="{BB962C8B-B14F-4D97-AF65-F5344CB8AC3E}">
        <p14:creationId xmlns:p14="http://schemas.microsoft.com/office/powerpoint/2010/main" val="22609789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Most of the requests and boutique projects from 2000 to 2012 focused on digitizing what was easily achieved—images, publications, and manuscripts—though we did pursue some media digitization. 775 football films were digitized through a vendor from money raised by University Archivist Anne </a:t>
            </a:r>
            <a:r>
              <a:rPr lang="en-US" sz="1200" kern="1200" dirty="0" err="1" smtClean="0">
                <a:solidFill>
                  <a:schemeClr val="tx1"/>
                </a:solidFill>
                <a:effectLst/>
                <a:latin typeface="+mn-lt"/>
                <a:ea typeface="+mn-ea"/>
                <a:cs typeface="+mn-cs"/>
              </a:rPr>
              <a:t>Turkos</a:t>
            </a:r>
            <a:r>
              <a:rPr lang="en-US" sz="1200" kern="1200" dirty="0" smtClean="0">
                <a:solidFill>
                  <a:schemeClr val="tx1"/>
                </a:solidFill>
                <a:effectLst/>
                <a:latin typeface="+mn-lt"/>
                <a:ea typeface="+mn-ea"/>
                <a:cs typeface="+mn-cs"/>
              </a:rPr>
              <a:t>. The Library Media Services Department pursued licensing agreements with educational production companies and we made almost 900 educational films available to students. The Jim Henson estate donated digital copies of close to 70 of his early works to Special Collections in Performing Arts. These early projects were not created as templates for future moving image digital collections; metadata fields varied between all three collections. Other small projects existed in other areas of the Libraries but did not have consistent practices, staffing, and did not contribute the results of what was digitized to the Digital Collections repository.</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8B1BE938-5964-AE4C-82D4-2A10E6F230D2}" type="slidenum">
              <a:rPr lang="en-US" smtClean="0"/>
              <a:t>27</a:t>
            </a:fld>
            <a:endParaRPr lang="en-US"/>
          </a:p>
        </p:txBody>
      </p:sp>
    </p:spTree>
    <p:extLst>
      <p:ext uri="{BB962C8B-B14F-4D97-AF65-F5344CB8AC3E}">
        <p14:creationId xmlns:p14="http://schemas.microsoft.com/office/powerpoint/2010/main" val="6005758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February 2012, the Digital Conversion and Media Reformatting Department (or DCMR) was created in the Digital Systems and Stewardship Division, not within collection areas, to establish a programmatic approach to digitize collections in the seven campus Libraries and </a:t>
            </a:r>
            <a:r>
              <a:rPr lang="en-US" sz="1200" kern="1200" dirty="0" err="1" smtClean="0">
                <a:solidFill>
                  <a:schemeClr val="tx1"/>
                </a:solidFill>
                <a:effectLst/>
                <a:latin typeface="+mn-lt"/>
                <a:ea typeface="+mn-ea"/>
                <a:cs typeface="+mn-cs"/>
              </a:rPr>
              <a:t>Priddy</a:t>
            </a:r>
            <a:r>
              <a:rPr lang="en-US" sz="1200" kern="1200" dirty="0" smtClean="0">
                <a:solidFill>
                  <a:schemeClr val="tx1"/>
                </a:solidFill>
                <a:effectLst/>
                <a:latin typeface="+mn-lt"/>
                <a:ea typeface="+mn-ea"/>
                <a:cs typeface="+mn-cs"/>
              </a:rPr>
              <a:t> Library at Shady Grove. DCMR seeks to support the Libraries’ collection development goals and strategic priorities for preservation and access by working with collection managers and subject specialists to digitize collections of all formats through a centralized, production-based environment. This has been achievable through administrative-level programmatic and financial support.</a:t>
            </a:r>
            <a:r>
              <a:rPr lang="en-US" dirty="0" smtClean="0">
                <a:effectLst/>
              </a:rPr>
              <a:t>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1BE938-5964-AE4C-82D4-2A10E6F230D2}" type="slidenum">
              <a:rPr lang="en-US" smtClean="0"/>
              <a:t>28</a:t>
            </a:fld>
            <a:endParaRPr lang="en-US"/>
          </a:p>
        </p:txBody>
      </p:sp>
    </p:spTree>
    <p:extLst>
      <p:ext uri="{BB962C8B-B14F-4D97-AF65-F5344CB8AC3E}">
        <p14:creationId xmlns:p14="http://schemas.microsoft.com/office/powerpoint/2010/main" val="5441683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One of the first important steps was contributing initiatives to the Libraries’ Strategic Plan. Without these established goals, the initiatives would not have been supported.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After establishing a baseline of existing policies, procedures, best practices, and previous in-house and vendor-based pursuits, I met with more than 20 digitization stakeholders—the people who had been participating in these processes—and then developed an immediate and long-term plan for digitization in the Libraries, focusing on a staggered implementation of growing and new services.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Libraries had been systematically digitizing image and text materials but based on the stakeholder interviews, we needed to do the same for audio and video formats. In order to implement this ambitious plan, I would need to add equipment and staff, and implement a space and facility re-design.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1BE938-5964-AE4C-82D4-2A10E6F230D2}" type="slidenum">
              <a:rPr lang="en-US" smtClean="0"/>
              <a:t>29</a:t>
            </a:fld>
            <a:endParaRPr lang="en-US"/>
          </a:p>
        </p:txBody>
      </p:sp>
    </p:spTree>
    <p:extLst>
      <p:ext uri="{BB962C8B-B14F-4D97-AF65-F5344CB8AC3E}">
        <p14:creationId xmlns:p14="http://schemas.microsoft.com/office/powerpoint/2010/main" val="2967745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Large-scale studies by leading institutions like Indiana University have confirmed our worst nightmares—we have about 10-15 more years to preserve what we really want to preserve, and the media and playback equipment might not even last that long.</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1BE938-5964-AE4C-82D4-2A10E6F230D2}" type="slidenum">
              <a:rPr lang="en-US" smtClean="0"/>
              <a:t>3</a:t>
            </a:fld>
            <a:endParaRPr lang="en-US"/>
          </a:p>
        </p:txBody>
      </p:sp>
    </p:spTree>
    <p:extLst>
      <p:ext uri="{BB962C8B-B14F-4D97-AF65-F5344CB8AC3E}">
        <p14:creationId xmlns:p14="http://schemas.microsoft.com/office/powerpoint/2010/main" val="41287846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One of the most important decisions I had to make was what our in-house digitization capacity would be. After consulting with our media collections librarians, and analyzing what legacy playback equipment was available, operable, fixable, and maintainable for a fair price, I ordered the beginning of the hardware and software for three audio digitization stations and one video digitization station. These stations would include specified formats, based on a business case analysis for best use of our available resources, which would fulfill our predicted digitization needs over the next 5 years.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My official policy is that we will either maintain the equipment to digitize the format, or maintain relations with a vendor who can digitize this format within an appropriate period for a patron. We will digitize formats when we can keep the cost down with student labor. We will digitize and deliver these requests within 15 business days, or work with a vendor to expedite formats that we cannot handle in-house. We will not digitize in-house where the expertise is beyond our means (styli selection for lacquer discs), equipment that is too difficult or too expensive to maintain (maintaining 2” Quad machines costs approximately $20,000 every 500 hours of playback), and when the condition of the material is too complex (mold). We can currently digitize the following audiovisual formats in-house </a:t>
            </a:r>
            <a:r>
              <a:rPr lang="en-US" sz="1200" i="1" kern="1200" dirty="0" smtClean="0">
                <a:solidFill>
                  <a:schemeClr val="tx1"/>
                </a:solidFill>
                <a:effectLst/>
                <a:latin typeface="+mn-lt"/>
                <a:ea typeface="+mn-ea"/>
                <a:cs typeface="+mn-cs"/>
              </a:rPr>
              <a:t>(don’t read list).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1BE938-5964-AE4C-82D4-2A10E6F230D2}" type="slidenum">
              <a:rPr lang="en-US" smtClean="0"/>
              <a:t>30</a:t>
            </a:fld>
            <a:endParaRPr lang="en-US"/>
          </a:p>
        </p:txBody>
      </p:sp>
    </p:spTree>
    <p:extLst>
      <p:ext uri="{BB962C8B-B14F-4D97-AF65-F5344CB8AC3E}">
        <p14:creationId xmlns:p14="http://schemas.microsoft.com/office/powerpoint/2010/main" val="20635228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mn-lt"/>
                <a:ea typeface="+mn-ea"/>
                <a:cs typeface="+mn-cs"/>
              </a:rPr>
              <a:t>My department currently consists of another librarian, who manages daily operations in our on-campus digitization center, and 100 weekly student hours for in-house digitization and quality assurance. Approximately 20 hours/week is spent on in-house audio digitization. We previously had another two-year contract position, who set up the audio and video digitization workstations and developed procedures for these activities.</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I rely on the collection managers to perform material selection, which they base on collection usage, predicting patrons’ future needs. While we can bake sticky-shed tapes in our Digitization Center, staff in Preservation and Conservation clean and treat surface mold and other particulates.</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I heavily rely on our Metadata Services Department and collection managers to assist with metadata harvest from catalog records, finding aids, or inventories to our adopted metadata spreadsheet for batch audiovisual ingest into our repository. For example, in order to send out our contribution to the American Archive Project, I worked with Joanne Archer, one of our Special Collections Librarians to develop procedures to rapidly create basic metadata records. In three days, three students created 1,600 basic metadata records, enough to send the reels to the vendor with the rest of the selected materials for the project, totaling 7,000 reels. Though stressful, we’ve joked about modifying this guerilla metadata process for future targeted projects. By dividing the digitization duties, we are able to focus more on specific skill sets and are working on larger projects.</a:t>
            </a:r>
            <a:r>
              <a:rPr lang="en-US" sz="1000" dirty="0" smtClean="0">
                <a:effectLst/>
              </a:rPr>
              <a:t> </a:t>
            </a:r>
            <a:endParaRPr lang="en-US" sz="1000" dirty="0"/>
          </a:p>
        </p:txBody>
      </p:sp>
      <p:sp>
        <p:nvSpPr>
          <p:cNvPr id="4" name="Slide Number Placeholder 3"/>
          <p:cNvSpPr>
            <a:spLocks noGrp="1"/>
          </p:cNvSpPr>
          <p:nvPr>
            <p:ph type="sldNum" sz="quarter" idx="10"/>
          </p:nvPr>
        </p:nvSpPr>
        <p:spPr/>
        <p:txBody>
          <a:bodyPr/>
          <a:lstStyle/>
          <a:p>
            <a:fld id="{8B1BE938-5964-AE4C-82D4-2A10E6F230D2}" type="slidenum">
              <a:rPr lang="en-US" smtClean="0"/>
              <a:t>31</a:t>
            </a:fld>
            <a:endParaRPr lang="en-US"/>
          </a:p>
        </p:txBody>
      </p:sp>
    </p:spTree>
    <p:extLst>
      <p:ext uri="{BB962C8B-B14F-4D97-AF65-F5344CB8AC3E}">
        <p14:creationId xmlns:p14="http://schemas.microsoft.com/office/powerpoint/2010/main" val="5704223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mn-lt"/>
                <a:ea typeface="+mn-ea"/>
                <a:cs typeface="+mn-cs"/>
              </a:rPr>
              <a:t>Because my department is new, we collect statistics on nearly everything we do so I can justify requests for new resources, like additional student hours, with hard data. For example, using the statistics on the amount of created files and metadata records, and dividing these by the hours worked by my staff in a month, we get the average rate of digitization. Dividing this number by the average of their salaries results in the cost of digitization. I used this rate to predict how long it will take us to complete in-house projects, based on current and proposed staffing levels. I am also using the cost of digitization to calculate whether it will be cheaper to digitize a project in-house or through a vendor. I’ve written a slightly longer explanation of this on our division’s blog, which is available here.</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I also plan how much digital storage we need for these projects, and incorporate this cost into our annual capital expenditure budget. Since 2012, we’ve added over 700 audio and video digital assets from in-house and vendor projects. Since reaching in-house production level for in-house audio production last summer, of those 700 assets, we added over 300 digital assets to our repository. Our audio quality assurance and ingest rate is still improving but we have almost 950 in-house and vendor-produced audio assets currently in our QA and ingest queue that we plan to ingest by the end of the year.</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We’re also a partner in The American Archive project, a collaboration with the Corporation for Public Broadcasting, the Library of Congress, and WGBH, which will add approximately 7,000 more recordings, or about 9.2 TB some time this fall. While we may be dealing with a lot more TB, we’re dealing with the same scalability issue of ingest, storage, and digital preservation as everybody else.</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So far, I’ve focused primarily on digitizing audio but this year, we’re sending 45 films and 100 VHS tapes to vendors for pilot digitization projects. Though this is a comparatively small volume of moving image materials, the massive digital storage required for these projects will inform the future digital storage needs as we progress into moving image digitization, and will help me plan costs for future years.</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1BE938-5964-AE4C-82D4-2A10E6F230D2}" type="slidenum">
              <a:rPr lang="en-US" smtClean="0"/>
              <a:t>32</a:t>
            </a:fld>
            <a:endParaRPr lang="en-US"/>
          </a:p>
        </p:txBody>
      </p:sp>
    </p:spTree>
    <p:extLst>
      <p:ext uri="{BB962C8B-B14F-4D97-AF65-F5344CB8AC3E}">
        <p14:creationId xmlns:p14="http://schemas.microsoft.com/office/powerpoint/2010/main" val="38142048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After setting up the plan for digitization in the Libraries, I am now focusing my efforts on expanding programmatic vendor-based digitization. I have decided that this approach is the best solution for accomplishing the most amount of digitization over the next 10-15 years while the materials are still viable.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plan approximately 10-20 in-house digitization projects in one year, staggering production starts. I am also managing 13 vendor-based mass-digitization projects during FY15. I have been successful to expand digitization projects from the Special Collections and University Archives and Special Collections in Performing Arts departments into the Architecture and Art Libraries, Humanities and Social Sciences collections, Government Documents, and Engineering and Physical Sciences Library collections. Not all of these projects contain audiovisual materials, but we will be focusing on four outsourced and at least one large in-house audiovisual project over the next year. I continue to meet with a growing list of digitization stakeholders in the Libraries (37 for FY15 projects) to make sure they are aware of our expanding services, to collect projects for the coming year, and to help them plan and implement these projects; outreach to staff about programs and services is just as important as outreach to patrons.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1BE938-5964-AE4C-82D4-2A10E6F230D2}" type="slidenum">
              <a:rPr lang="en-US" smtClean="0"/>
              <a:t>33</a:t>
            </a:fld>
            <a:endParaRPr lang="en-US"/>
          </a:p>
        </p:txBody>
      </p:sp>
    </p:spTree>
    <p:extLst>
      <p:ext uri="{BB962C8B-B14F-4D97-AF65-F5344CB8AC3E}">
        <p14:creationId xmlns:p14="http://schemas.microsoft.com/office/powerpoint/2010/main" val="29677459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addition to planning and pursuing FY15 projects, I started to plan FY16 projects this past June. Planning two years of projects at one time is a bit crazy and it’s driving my stakeholders crazy, too. However, we need to be planning this far in advance so we can allocate or plan to pursue enough funding to support the projects as part of the project planning cycle. And I’m not just planning to pursue funding for one or two projects; we need to fund every prepared, prioritized project, and pursue a lot more funding for audiovisual digitization projects.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8B1BE938-5964-AE4C-82D4-2A10E6F230D2}" type="slidenum">
              <a:rPr lang="en-US" smtClean="0"/>
              <a:t>34</a:t>
            </a:fld>
            <a:endParaRPr lang="en-US"/>
          </a:p>
        </p:txBody>
      </p:sp>
    </p:spTree>
    <p:extLst>
      <p:ext uri="{BB962C8B-B14F-4D97-AF65-F5344CB8AC3E}">
        <p14:creationId xmlns:p14="http://schemas.microsoft.com/office/powerpoint/2010/main" val="36928935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try and keep everything straight, and avoid spreadsheets, I’ve started to use software like Visio and </a:t>
            </a:r>
            <a:r>
              <a:rPr lang="en-US" sz="1200" kern="1200" dirty="0" err="1" smtClean="0">
                <a:solidFill>
                  <a:schemeClr val="tx1"/>
                </a:solidFill>
                <a:effectLst/>
                <a:latin typeface="+mn-lt"/>
                <a:ea typeface="+mn-ea"/>
                <a:cs typeface="+mn-cs"/>
              </a:rPr>
              <a:t>OmniGraffle</a:t>
            </a:r>
            <a:r>
              <a:rPr lang="en-US" sz="1200" kern="1200" dirty="0" smtClean="0">
                <a:solidFill>
                  <a:schemeClr val="tx1"/>
                </a:solidFill>
                <a:effectLst/>
                <a:latin typeface="+mn-lt"/>
                <a:ea typeface="+mn-ea"/>
                <a:cs typeface="+mn-cs"/>
              </a:rPr>
              <a:t> to plan workflows, and Microsoft Project to plan production timelines. I don’t have everything planned yet, but I am working towards creating a two-year </a:t>
            </a:r>
            <a:r>
              <a:rPr lang="en-US" sz="1200" kern="1200" dirty="0" err="1" smtClean="0">
                <a:solidFill>
                  <a:schemeClr val="tx1"/>
                </a:solidFill>
                <a:effectLst/>
                <a:latin typeface="+mn-lt"/>
                <a:ea typeface="+mn-ea"/>
                <a:cs typeface="+mn-cs"/>
              </a:rPr>
              <a:t>workplan</a:t>
            </a:r>
            <a:r>
              <a:rPr lang="en-US" sz="1200" kern="1200" dirty="0" smtClean="0">
                <a:solidFill>
                  <a:schemeClr val="tx1"/>
                </a:solidFill>
                <a:effectLst/>
                <a:latin typeface="+mn-lt"/>
                <a:ea typeface="+mn-ea"/>
                <a:cs typeface="+mn-cs"/>
              </a:rPr>
              <a:t> for all projects, both vendor and in-house.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key aspect of managing programmatic, sustainable digitization projects, especially complex audiovisual digitization projects, has been creating new workflows. In documenting these workflows, I’ve been able to work out some inefficiencies (like making we have all the information we need before we get a vendor estimate, such as including footage if selecting film reels). These particular workflows represent the main processes for all digitization projects, though it is specifically adapted for vendor-based projects where external funding is required.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1BE938-5964-AE4C-82D4-2A10E6F230D2}" type="slidenum">
              <a:rPr lang="en-US" smtClean="0"/>
              <a:t>35</a:t>
            </a:fld>
            <a:endParaRPr lang="en-US"/>
          </a:p>
        </p:txBody>
      </p:sp>
    </p:spTree>
    <p:extLst>
      <p:ext uri="{BB962C8B-B14F-4D97-AF65-F5344CB8AC3E}">
        <p14:creationId xmlns:p14="http://schemas.microsoft.com/office/powerpoint/2010/main" val="29677459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mn-lt"/>
                <a:ea typeface="+mn-ea"/>
                <a:cs typeface="+mn-cs"/>
              </a:rPr>
              <a:t>And this is where some people may start to think, “I don’t have any money for outsourced digitization.” Prior to FY15, any audiovisual materials we have sent out to be digitized have been paid either through the Preservation and Conservation Department’s budget, or someone’s gift account if they had access to an account, so essentially, I asked other people if I could use “their” money. This fiscal year, we tried something a little different—a committee!</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The Digitization Initiatives Committee is comprised of five members, one member from each Library division, including our Development Officer. To fund FY15 projects, we solicited digitization project proposals, which later became part of the project plan, created estimates, and located funds within several collection-area operating budgets, and gifts and endowments accounts. Of the 13 projects, only 4 are audiovisual digitization projects, but they do comprise over $31,000 of the overall budget.</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This method of funding is not sustainable because some of the accounts are non-renewable. For FY16, we’ve moved the proposal process to this fall because we’re going to get full vendor estimates before we try to find funding so the estimates are closer to real costs, and so our operations budget requests fall within the administration’s operation budget planning schedule; by default, we may get something. I don’t take “there’s not enough funding” or “other divisions don’t want to give up their operations budget” as a “no.”</a:t>
            </a:r>
            <a:r>
              <a:rPr lang="en-US" sz="1000" dirty="0" smtClean="0">
                <a:effectLst/>
              </a:rPr>
              <a:t> </a:t>
            </a:r>
            <a:r>
              <a:rPr lang="en-US" sz="1000" kern="1200" dirty="0" smtClean="0">
                <a:solidFill>
                  <a:schemeClr val="tx1"/>
                </a:solidFill>
                <a:effectLst/>
                <a:latin typeface="+mn-lt"/>
                <a:ea typeface="+mn-ea"/>
                <a:cs typeface="+mn-cs"/>
              </a:rPr>
              <a:t>operations budget” as “no.”</a:t>
            </a:r>
            <a:r>
              <a:rPr lang="en-US" sz="1000" dirty="0" smtClean="0">
                <a:effectLst/>
              </a:rPr>
              <a:t> </a:t>
            </a:r>
            <a:endParaRPr lang="en-US" sz="1000" dirty="0"/>
          </a:p>
        </p:txBody>
      </p:sp>
      <p:sp>
        <p:nvSpPr>
          <p:cNvPr id="4" name="Slide Number Placeholder 3"/>
          <p:cNvSpPr>
            <a:spLocks noGrp="1"/>
          </p:cNvSpPr>
          <p:nvPr>
            <p:ph type="sldNum" sz="quarter" idx="10"/>
          </p:nvPr>
        </p:nvSpPr>
        <p:spPr/>
        <p:txBody>
          <a:bodyPr/>
          <a:lstStyle/>
          <a:p>
            <a:fld id="{8B1BE938-5964-AE4C-82D4-2A10E6F230D2}" type="slidenum">
              <a:rPr lang="en-US" smtClean="0"/>
              <a:t>36</a:t>
            </a:fld>
            <a:endParaRPr lang="en-US"/>
          </a:p>
        </p:txBody>
      </p:sp>
    </p:spTree>
    <p:extLst>
      <p:ext uri="{BB962C8B-B14F-4D97-AF65-F5344CB8AC3E}">
        <p14:creationId xmlns:p14="http://schemas.microsoft.com/office/powerpoint/2010/main" val="2275552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expand our buying power, digitizing more material for the amount of money we have, I have taken advantage of our </a:t>
            </a:r>
            <a:r>
              <a:rPr lang="en-US" sz="1200" kern="1200" dirty="0" err="1" smtClean="0">
                <a:solidFill>
                  <a:schemeClr val="tx1"/>
                </a:solidFill>
                <a:effectLst/>
                <a:latin typeface="+mn-lt"/>
                <a:ea typeface="+mn-ea"/>
                <a:cs typeface="+mn-cs"/>
              </a:rPr>
              <a:t>Lyrasis</a:t>
            </a:r>
            <a:r>
              <a:rPr lang="en-US" sz="1200" kern="1200" dirty="0" smtClean="0">
                <a:solidFill>
                  <a:schemeClr val="tx1"/>
                </a:solidFill>
                <a:effectLst/>
                <a:latin typeface="+mn-lt"/>
                <a:ea typeface="+mn-ea"/>
                <a:cs typeface="+mn-cs"/>
              </a:rPr>
              <a:t> membership. </a:t>
            </a:r>
            <a:r>
              <a:rPr lang="en-US" sz="1200" kern="1200" dirty="0" err="1" smtClean="0">
                <a:solidFill>
                  <a:schemeClr val="tx1"/>
                </a:solidFill>
                <a:effectLst/>
                <a:latin typeface="+mn-lt"/>
                <a:ea typeface="+mn-ea"/>
                <a:cs typeface="+mn-cs"/>
              </a:rPr>
              <a:t>Lyrasis</a:t>
            </a:r>
            <a:r>
              <a:rPr lang="en-US" sz="1200" kern="1200" dirty="0" smtClean="0">
                <a:solidFill>
                  <a:schemeClr val="tx1"/>
                </a:solidFill>
                <a:effectLst/>
                <a:latin typeface="+mn-lt"/>
                <a:ea typeface="+mn-ea"/>
                <a:cs typeface="+mn-cs"/>
              </a:rPr>
              <a:t> has negotiated slightly lower digitization rates for their members with a variety of digitization vendors and possesses better buying power with many members than UMD does alone. All of our mass-digitization audiovisual projects will be digitized by </a:t>
            </a:r>
            <a:r>
              <a:rPr lang="en-US" sz="1200" kern="1200" dirty="0" err="1" smtClean="0">
                <a:solidFill>
                  <a:schemeClr val="tx1"/>
                </a:solidFill>
                <a:effectLst/>
                <a:latin typeface="+mn-lt"/>
                <a:ea typeface="+mn-ea"/>
                <a:cs typeface="+mn-cs"/>
              </a:rPr>
              <a:t>Lyrasis</a:t>
            </a:r>
            <a:r>
              <a:rPr lang="en-US" sz="1200" kern="1200" dirty="0" smtClean="0">
                <a:solidFill>
                  <a:schemeClr val="tx1"/>
                </a:solidFill>
                <a:effectLst/>
                <a:latin typeface="+mn-lt"/>
                <a:ea typeface="+mn-ea"/>
                <a:cs typeface="+mn-cs"/>
              </a:rPr>
              <a:t> contracted vendors this year. Arranging mass-digitization this way also allowed me to write one sole-source agreement instead of sending out multiple requests for proposals per format. Despite selecting these vendors, I continue to set meetings at UMD and at local vendor locations to talk to other vendors, learn about their services, develop these relationships, and look for better rates or added-value services, like embedding metadata.</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I’ve created a set of standard technical specifications for audio and moving image deliverables, which is made easier by using the same vendor and building that relationship. I’ve found that when we’ve built a relationship, we have a much lower incidence of errors and in-house quality assurance goes much more quickly and we have to ask for less re-work. If I’m not sure about a standard or process, I ask the vendor what other cultural heritage institutions are requesting, for example, “What are leading institutions asking for in terms of embedded video metadata?” or “How do you recommend packing and shipping 45 reels of 16mm film?”</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1BE938-5964-AE4C-82D4-2A10E6F230D2}" type="slidenum">
              <a:rPr lang="en-US" smtClean="0"/>
              <a:t>37</a:t>
            </a:fld>
            <a:endParaRPr lang="en-US"/>
          </a:p>
        </p:txBody>
      </p:sp>
    </p:spTree>
    <p:extLst>
      <p:ext uri="{BB962C8B-B14F-4D97-AF65-F5344CB8AC3E}">
        <p14:creationId xmlns:p14="http://schemas.microsoft.com/office/powerpoint/2010/main" val="326157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mn-lt"/>
                <a:ea typeface="+mn-ea"/>
                <a:cs typeface="+mn-cs"/>
              </a:rPr>
              <a:t>As we expand beyond four or five major audiovisual digitization projects in a year, listening to every recording for the entire duration will be impossible. In order to identify audiovisual media to send it for digitization, surprisingly basic metadata is needed—a title, date, unique identifier, and some format information will usually suffice--but, to make these recordings useful, they need to be searchable. One of the biggest issues with digitizing audiovisual media is that most media has minimal metadata, and making recordings fully accessible requires actively-listening staff creating descriptive metadata of content and timestamps. Over the next year, my colleagues and I will experiment with several automated audiovisual indexing and transcription tools and services, such as </a:t>
            </a:r>
            <a:r>
              <a:rPr lang="en-US" sz="1000" kern="1200" dirty="0" err="1" smtClean="0">
                <a:solidFill>
                  <a:schemeClr val="tx1"/>
                </a:solidFill>
                <a:effectLst/>
                <a:latin typeface="+mn-lt"/>
                <a:ea typeface="+mn-ea"/>
                <a:cs typeface="+mn-cs"/>
              </a:rPr>
              <a:t>Hipstas</a:t>
            </a:r>
            <a:r>
              <a:rPr lang="en-US" sz="1000" kern="1200" dirty="0" smtClean="0">
                <a:solidFill>
                  <a:schemeClr val="tx1"/>
                </a:solidFill>
                <a:effectLst/>
                <a:latin typeface="+mn-lt"/>
                <a:ea typeface="+mn-ea"/>
                <a:cs typeface="+mn-cs"/>
              </a:rPr>
              <a:t>, Pop Up Archive, or </a:t>
            </a:r>
            <a:r>
              <a:rPr lang="en-US" sz="1000" kern="1200" dirty="0" err="1" smtClean="0">
                <a:solidFill>
                  <a:schemeClr val="tx1"/>
                </a:solidFill>
                <a:effectLst/>
                <a:latin typeface="+mn-lt"/>
                <a:ea typeface="+mn-ea"/>
                <a:cs typeface="+mn-cs"/>
              </a:rPr>
              <a:t>ResCarta</a:t>
            </a:r>
            <a:r>
              <a:rPr lang="en-US" sz="1000" kern="1200" dirty="0" smtClean="0">
                <a:solidFill>
                  <a:schemeClr val="tx1"/>
                </a:solidFill>
                <a:effectLst/>
                <a:latin typeface="+mn-lt"/>
                <a:ea typeface="+mn-ea"/>
                <a:cs typeface="+mn-cs"/>
              </a:rPr>
              <a:t>, to name a few, with the hope that in the future, we will spend less time generating metadata to make our materials searchable. </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I also want to pursue other funding resources with our collection managers so we can use our funding to match that of granting agencies, and potentially double our production.</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The Libraries have pursued joint digitization projects with other institutions and organizations for our French Pamphlet collection and government documents, and are considering doing the same for some of our larger performing arts audiovisual collections. </a:t>
            </a:r>
          </a:p>
          <a:p>
            <a:r>
              <a:rPr lang="en-US" sz="1000" kern="1200" dirty="0" smtClean="0">
                <a:solidFill>
                  <a:schemeClr val="tx1"/>
                </a:solidFill>
                <a:effectLst/>
                <a:latin typeface="+mn-lt"/>
                <a:ea typeface="+mn-ea"/>
                <a:cs typeface="+mn-cs"/>
              </a:rPr>
              <a:t> </a:t>
            </a:r>
          </a:p>
          <a:p>
            <a:r>
              <a:rPr lang="en-US" sz="1000" kern="1200" dirty="0" smtClean="0">
                <a:solidFill>
                  <a:schemeClr val="tx1"/>
                </a:solidFill>
                <a:effectLst/>
                <a:latin typeface="+mn-lt"/>
                <a:ea typeface="+mn-ea"/>
                <a:cs typeface="+mn-cs"/>
              </a:rPr>
              <a:t>You can find out more about current DCMR projects on the Digital Systems and Stewardship division blog.</a:t>
            </a:r>
          </a:p>
        </p:txBody>
      </p:sp>
      <p:sp>
        <p:nvSpPr>
          <p:cNvPr id="4" name="Slide Number Placeholder 3"/>
          <p:cNvSpPr>
            <a:spLocks noGrp="1"/>
          </p:cNvSpPr>
          <p:nvPr>
            <p:ph type="sldNum" sz="quarter" idx="10"/>
          </p:nvPr>
        </p:nvSpPr>
        <p:spPr/>
        <p:txBody>
          <a:bodyPr/>
          <a:lstStyle/>
          <a:p>
            <a:fld id="{8B1BE938-5964-AE4C-82D4-2A10E6F230D2}" type="slidenum">
              <a:rPr lang="en-US" smtClean="0"/>
              <a:t>38</a:t>
            </a:fld>
            <a:endParaRPr lang="en-US"/>
          </a:p>
        </p:txBody>
      </p:sp>
    </p:spTree>
    <p:extLst>
      <p:ext uri="{BB962C8B-B14F-4D97-AF65-F5344CB8AC3E}">
        <p14:creationId xmlns:p14="http://schemas.microsoft.com/office/powerpoint/2010/main" val="6726629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a:t>
            </a:r>
            <a:endParaRPr lang="en-US" dirty="0"/>
          </a:p>
        </p:txBody>
      </p:sp>
      <p:sp>
        <p:nvSpPr>
          <p:cNvPr id="4" name="Slide Number Placeholder 3"/>
          <p:cNvSpPr>
            <a:spLocks noGrp="1"/>
          </p:cNvSpPr>
          <p:nvPr>
            <p:ph type="sldNum" sz="quarter" idx="10"/>
          </p:nvPr>
        </p:nvSpPr>
        <p:spPr/>
        <p:txBody>
          <a:bodyPr/>
          <a:lstStyle/>
          <a:p>
            <a:fld id="{8B1BE938-5964-AE4C-82D4-2A10E6F230D2}" type="slidenum">
              <a:rPr lang="en-US" smtClean="0"/>
              <a:t>39</a:t>
            </a:fld>
            <a:endParaRPr lang="en-US"/>
          </a:p>
        </p:txBody>
      </p:sp>
    </p:spTree>
    <p:extLst>
      <p:ext uri="{BB962C8B-B14F-4D97-AF65-F5344CB8AC3E}">
        <p14:creationId xmlns:p14="http://schemas.microsoft.com/office/powerpoint/2010/main" val="1560701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1143000" y="685800"/>
            <a:ext cx="4572000" cy="3429000"/>
          </a:xfrm>
          <a:ln/>
        </p:spPr>
      </p:sp>
      <p:sp>
        <p:nvSpPr>
          <p:cNvPr id="52227" name="Rectangle 3"/>
          <p:cNvSpPr>
            <a:spLocks noGrp="1" noChangeArrowheads="1"/>
          </p:cNvSpPr>
          <p:nvPr>
            <p:ph type="body" idx="1"/>
          </p:nvPr>
        </p:nvSpPr>
        <p:spPr>
          <a:noFill/>
          <a:ln/>
        </p:spPr>
        <p:txBody>
          <a:bodyPr/>
          <a:lstStyle/>
          <a:p>
            <a:r>
              <a:rPr lang="en-US" sz="1200" kern="1200" dirty="0" smtClean="0">
                <a:solidFill>
                  <a:schemeClr val="tx1"/>
                </a:solidFill>
                <a:effectLst/>
                <a:latin typeface="+mn-lt"/>
                <a:ea typeface="+mn-ea"/>
                <a:cs typeface="+mn-cs"/>
              </a:rPr>
              <a:t>As Mike Casey says, </a:t>
            </a:r>
            <a:r>
              <a:rPr lang="en-US" sz="1200" kern="1200" dirty="0" err="1" smtClean="0">
                <a:solidFill>
                  <a:schemeClr val="tx1"/>
                </a:solidFill>
                <a:effectLst/>
                <a:latin typeface="+mn-lt"/>
                <a:ea typeface="+mn-ea"/>
                <a:cs typeface="+mn-cs"/>
              </a:rPr>
              <a:t>Degralescence</a:t>
            </a:r>
            <a:r>
              <a:rPr lang="en-US" sz="1200" kern="1200" dirty="0" smtClean="0">
                <a:solidFill>
                  <a:schemeClr val="tx1"/>
                </a:solidFill>
                <a:effectLst/>
                <a:latin typeface="+mn-lt"/>
                <a:ea typeface="+mn-ea"/>
                <a:cs typeface="+mn-cs"/>
              </a:rPr>
              <a:t>, the two-headed monster of degradation and obsolescence, lurks in our archives.</a:t>
            </a:r>
            <a:r>
              <a:rPr lang="en-US" dirty="0" smtClean="0">
                <a:effectLst/>
              </a:rPr>
              <a:t> </a:t>
            </a:r>
          </a:p>
          <a:p>
            <a:endParaRPr lang="en-US"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Preserving media is a problem, both financially, and because most of the time the containers don’t have enough descriptive metadata for us to gauge if the content is valuable enough to justify the cost of preservation and digitization. We will not be able to save all of the history we’ve been tasked to protect but we need to act now because audiovisual preservation is a time-consuming process.</a:t>
            </a:r>
            <a:endParaRPr lang="en-US" dirty="0" smtClean="0">
              <a:effectLst/>
            </a:endParaRPr>
          </a:p>
          <a:p>
            <a:endParaRPr lang="en-US" dirty="0" smtClean="0">
              <a:effectLst/>
              <a:ea typeface="ＭＳ Ｐゴシック" pitchFamily="34" charset="-128"/>
            </a:endParaRPr>
          </a:p>
          <a:p>
            <a:r>
              <a:rPr lang="en-US" sz="1200" kern="1200" dirty="0" smtClean="0">
                <a:solidFill>
                  <a:schemeClr val="tx1"/>
                </a:solidFill>
                <a:effectLst/>
                <a:latin typeface="+mn-lt"/>
                <a:ea typeface="+mn-ea"/>
                <a:cs typeface="+mn-cs"/>
              </a:rPr>
              <a:t>The three of us will discuss different sustainable models for managing the timely description, preservation, and digitization of audiovisual material, within the collection department, the preservation department, and the digitization department.</a:t>
            </a:r>
            <a:r>
              <a:rPr lang="en-US" dirty="0" smtClean="0">
                <a:effectLst/>
              </a:rPr>
              <a:t> </a:t>
            </a:r>
            <a:endParaRPr lang="en-US" dirty="0" smtClean="0">
              <a:ea typeface="ＭＳ Ｐゴシック" pitchFamily="34"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Preservation Services department</a:t>
            </a:r>
          </a:p>
          <a:p>
            <a:r>
              <a:rPr lang="en-US" dirty="0" smtClean="0">
                <a:sym typeface="Wingdings"/>
              </a:rPr>
              <a:t> </a:t>
            </a:r>
            <a:r>
              <a:rPr lang="en-US" dirty="0" smtClean="0"/>
              <a:t>in-house conservation and preservation reformatting of rare &amp; unique AV</a:t>
            </a:r>
          </a:p>
          <a:p>
            <a:pPr marL="171450" indent="-171450">
              <a:buFont typeface="Wingdings" charset="0"/>
              <a:buChar char="à"/>
            </a:pPr>
            <a:r>
              <a:rPr lang="en-US" dirty="0" smtClean="0"/>
              <a:t>preservation consultation for new born-digital production</a:t>
            </a:r>
            <a:r>
              <a:rPr lang="en-US" baseline="0" dirty="0" smtClean="0"/>
              <a:t> production</a:t>
            </a:r>
            <a:r>
              <a:rPr lang="en-US" dirty="0" smtClean="0"/>
              <a:t> projects</a:t>
            </a:r>
          </a:p>
          <a:p>
            <a:pPr marL="628650" lvl="1" indent="-171450">
              <a:buFont typeface="Wingdings" charset="0"/>
              <a:buChar char="à"/>
            </a:pPr>
            <a:r>
              <a:rPr lang="en-US" dirty="0" smtClean="0"/>
              <a:t>Specifically</a:t>
            </a:r>
            <a:r>
              <a:rPr lang="en-US" baseline="0" dirty="0" smtClean="0"/>
              <a:t> content for which the Library will be a logical access point</a:t>
            </a:r>
          </a:p>
          <a:p>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40</a:t>
            </a:fld>
            <a:endParaRPr lang="en-US"/>
          </a:p>
        </p:txBody>
      </p:sp>
    </p:spTree>
    <p:extLst>
      <p:ext uri="{BB962C8B-B14F-4D97-AF65-F5344CB8AC3E}">
        <p14:creationId xmlns:p14="http://schemas.microsoft.com/office/powerpoint/2010/main" val="3865246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&gt;&gt;&gt; DEPT HISTORY </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UVa</a:t>
            </a:r>
            <a:r>
              <a:rPr lang="en-US" sz="1200" kern="1200" dirty="0" smtClean="0">
                <a:solidFill>
                  <a:schemeClr val="tx1"/>
                </a:solidFill>
                <a:latin typeface="+mn-lt"/>
                <a:ea typeface="+mn-ea"/>
                <a:cs typeface="+mn-cs"/>
              </a:rPr>
              <a:t> Lib</a:t>
            </a:r>
            <a:r>
              <a:rPr lang="en-US" sz="1200" kern="1200" baseline="0" dirty="0" smtClean="0">
                <a:solidFill>
                  <a:schemeClr val="tx1"/>
                </a:solidFill>
                <a:latin typeface="+mn-lt"/>
                <a:ea typeface="+mn-ea"/>
                <a:cs typeface="+mn-cs"/>
              </a:rPr>
              <a:t> Preservation department only formally came into being in 2005</a:t>
            </a:r>
          </a:p>
          <a:p>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sym typeface="Wingdings"/>
              </a:rPr>
              <a:t> lots of work in last several years to centralize preservation services, AV focus part of this trend</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Library began to make preservation a development focus</a:t>
            </a:r>
          </a:p>
          <a:p>
            <a:r>
              <a:rPr lang="en-US" sz="1200" kern="1200" dirty="0" smtClean="0">
                <a:solidFill>
                  <a:schemeClr val="tx1"/>
                </a:solidFill>
                <a:latin typeface="+mn-lt"/>
                <a:ea typeface="+mn-ea"/>
                <a:cs typeface="+mn-cs"/>
              </a:rPr>
              <a:t>•</a:t>
            </a:r>
            <a:r>
              <a:rPr lang="en-US" sz="1200" kern="1200" baseline="0" dirty="0" smtClean="0">
                <a:solidFill>
                  <a:schemeClr val="tx1"/>
                </a:solidFill>
                <a:latin typeface="+mn-lt"/>
                <a:ea typeface="+mn-ea"/>
                <a:cs typeface="+mn-cs"/>
              </a:rPr>
              <a:t> Preservation dept. </a:t>
            </a:r>
            <a:r>
              <a:rPr lang="en-US" sz="1200" kern="1200" dirty="0" smtClean="0">
                <a:solidFill>
                  <a:schemeClr val="tx1"/>
                </a:solidFill>
                <a:latin typeface="+mn-lt"/>
                <a:ea typeface="+mn-ea"/>
                <a:cs typeface="+mn-cs"/>
              </a:rPr>
              <a:t>Mellon Foundation grant 2008</a:t>
            </a:r>
          </a:p>
          <a:p>
            <a:r>
              <a:rPr lang="en-US" sz="1200" kern="1200" dirty="0" smtClean="0">
                <a:solidFill>
                  <a:schemeClr val="tx1"/>
                </a:solidFill>
                <a:latin typeface="+mn-lt"/>
                <a:ea typeface="+mn-ea"/>
                <a:cs typeface="+mn-cs"/>
              </a:rPr>
              <a:t>  --&gt; funded Book &amp; Paper Conservator, fitted out conservation lab out,  as well audiovisual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equipment</a:t>
            </a:r>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41</a:t>
            </a:fld>
            <a:endParaRPr lang="en-US"/>
          </a:p>
        </p:txBody>
      </p:sp>
    </p:spTree>
    <p:extLst>
      <p:ext uri="{BB962C8B-B14F-4D97-AF65-F5344CB8AC3E}">
        <p14:creationId xmlns:p14="http://schemas.microsoft.com/office/powerpoint/2010/main" val="3960903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 Any digitization was dependent on staff labor in the Library’s Digital Media</a:t>
            </a:r>
            <a:r>
              <a:rPr lang="en-US" sz="1200" kern="1200" baseline="0" dirty="0" smtClean="0">
                <a:solidFill>
                  <a:schemeClr val="tx1"/>
                </a:solidFill>
                <a:latin typeface="+mn-lt"/>
                <a:ea typeface="+mn-ea"/>
                <a:cs typeface="+mn-cs"/>
              </a:rPr>
              <a:t> Lab (student &amp; faculty AV production space)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sym typeface="Wingdings"/>
              </a:rPr>
              <a:t></a:t>
            </a:r>
            <a:r>
              <a:rPr lang="en-US" sz="1200" kern="1200" dirty="0" smtClean="0">
                <a:solidFill>
                  <a:schemeClr val="tx1"/>
                </a:solidFill>
                <a:latin typeface="+mn-lt"/>
                <a:ea typeface="+mn-ea"/>
                <a:cs typeface="+mn-cs"/>
              </a:rPr>
              <a:t> transfers were not archival quality</a:t>
            </a:r>
          </a:p>
          <a:p>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sym typeface="Wingdings"/>
              </a:rPr>
              <a:t></a:t>
            </a:r>
            <a:r>
              <a:rPr lang="en-US" sz="1200" kern="1200" dirty="0" smtClean="0">
                <a:solidFill>
                  <a:schemeClr val="tx1"/>
                </a:solidFill>
                <a:latin typeface="+mn-lt"/>
                <a:ea typeface="+mn-ea"/>
                <a:cs typeface="+mn-cs"/>
              </a:rPr>
              <a:t> only other option was researcher paying for outside vendor</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OUTSOURCED</a:t>
            </a:r>
            <a:r>
              <a:rPr lang="en-US" sz="1200" kern="1200" baseline="0" dirty="0" smtClean="0">
                <a:solidFill>
                  <a:schemeClr val="tx1"/>
                </a:solidFill>
                <a:latin typeface="+mn-lt"/>
                <a:ea typeface="+mn-ea"/>
                <a:cs typeface="+mn-cs"/>
              </a:rPr>
              <a:t> REFORMATTING? </a:t>
            </a:r>
          </a:p>
          <a:p>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sym typeface="Wingdings"/>
              </a:rPr>
              <a:t> didn’t have strong technical guidance for target formats</a:t>
            </a:r>
            <a:endParaRPr lang="en-US" sz="1200" kern="1200" dirty="0" smtClean="0">
              <a:solidFill>
                <a:schemeClr val="tx1"/>
              </a:solidFill>
              <a:latin typeface="+mn-lt"/>
              <a:ea typeface="+mn-ea"/>
              <a:cs typeface="+mn-cs"/>
            </a:endParaRPr>
          </a:p>
          <a:p>
            <a:endParaRPr lang="en-US" dirty="0" smtClean="0"/>
          </a:p>
          <a:p>
            <a:r>
              <a:rPr lang="en-US" dirty="0" smtClean="0"/>
              <a:t>• </a:t>
            </a:r>
            <a:r>
              <a:rPr lang="en-US" baseline="0" dirty="0" smtClean="0"/>
              <a:t>VAGUE METADATA for archival AV </a:t>
            </a:r>
          </a:p>
          <a:p>
            <a:r>
              <a:rPr lang="en-US" baseline="0" dirty="0" smtClean="0"/>
              <a:t> </a:t>
            </a:r>
            <a:r>
              <a:rPr lang="en-US" baseline="0" dirty="0" smtClean="0">
                <a:sym typeface="Wingdings"/>
              </a:rPr>
              <a:t> collection-level MARC records w. difficult to decipher descriptions of AV holdings</a:t>
            </a:r>
            <a:endParaRPr lang="en-US" dirty="0" smtClean="0"/>
          </a:p>
          <a:p>
            <a:r>
              <a:rPr lang="en-US" baseline="0" dirty="0" smtClean="0"/>
              <a:t> </a:t>
            </a:r>
            <a:r>
              <a:rPr lang="en-US" baseline="0" dirty="0" smtClean="0">
                <a:sym typeface="Wingdings"/>
              </a:rPr>
              <a:t></a:t>
            </a:r>
            <a:r>
              <a:rPr lang="en-US" dirty="0" smtClean="0"/>
              <a:t> Spec</a:t>
            </a:r>
            <a:r>
              <a:rPr lang="en-US" baseline="0" dirty="0" smtClean="0"/>
              <a:t> </a:t>
            </a:r>
            <a:r>
              <a:rPr lang="en-US" baseline="0" dirty="0" err="1" smtClean="0"/>
              <a:t>Coll</a:t>
            </a:r>
            <a:r>
              <a:rPr lang="en-US" baseline="0" dirty="0" smtClean="0"/>
              <a:t> sometimes “shadowed” records for AV holdings within MSS collections</a:t>
            </a:r>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42</a:t>
            </a:fld>
            <a:endParaRPr lang="en-US"/>
          </a:p>
        </p:txBody>
      </p:sp>
    </p:spTree>
    <p:extLst>
      <p:ext uri="{BB962C8B-B14F-4D97-AF65-F5344CB8AC3E}">
        <p14:creationId xmlns:p14="http://schemas.microsoft.com/office/powerpoint/2010/main" val="18636321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 Where to start with AV preservation</a:t>
            </a:r>
            <a:r>
              <a:rPr lang="en-US" sz="1200" kern="1200" baseline="0" dirty="0" smtClean="0">
                <a:solidFill>
                  <a:schemeClr val="tx1"/>
                </a:solidFill>
                <a:latin typeface="+mn-lt"/>
                <a:ea typeface="+mn-ea"/>
                <a:cs typeface="+mn-cs"/>
              </a:rPr>
              <a:t> practices?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sym typeface="Wingdings"/>
              </a:rPr>
              <a:t> where are</a:t>
            </a:r>
            <a:r>
              <a:rPr lang="en-US" sz="1200" kern="1200" baseline="0" dirty="0" smtClean="0">
                <a:solidFill>
                  <a:schemeClr val="tx1"/>
                </a:solidFill>
                <a:latin typeface="+mn-lt"/>
                <a:ea typeface="+mn-ea"/>
                <a:cs typeface="+mn-cs"/>
                <a:sym typeface="Wingdings"/>
              </a:rPr>
              <a:t> </a:t>
            </a:r>
            <a:r>
              <a:rPr lang="en-US" sz="1200" kern="1200" dirty="0" smtClean="0">
                <a:solidFill>
                  <a:schemeClr val="tx1"/>
                </a:solidFill>
                <a:latin typeface="+mn-lt"/>
                <a:ea typeface="+mn-ea"/>
                <a:cs typeface="+mn-cs"/>
              </a:rPr>
              <a:t>WORKFLOW</a:t>
            </a:r>
            <a:r>
              <a:rPr lang="en-US" sz="1200" kern="1200" baseline="0" dirty="0" smtClean="0">
                <a:solidFill>
                  <a:schemeClr val="tx1"/>
                </a:solidFill>
                <a:latin typeface="+mn-lt"/>
                <a:ea typeface="+mn-ea"/>
                <a:cs typeface="+mn-cs"/>
              </a:rPr>
              <a:t> GAPS preventing access? </a:t>
            </a:r>
          </a:p>
          <a:p>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sym typeface="Wingdings"/>
              </a:rPr>
              <a: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where can effort be leveraged, biggest impact be made? </a:t>
            </a:r>
          </a:p>
          <a:p>
            <a:endParaRPr lang="en-US" sz="1200" kern="120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INFRASTRUCTURE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for digitization to meet RESEARCHER REQUESTS </a:t>
            </a:r>
          </a:p>
          <a:p>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sym typeface="Wingdings"/>
              </a:rPr>
              <a:t></a:t>
            </a:r>
            <a:r>
              <a:rPr lang="en-US" sz="1200" kern="1200" dirty="0" smtClean="0">
                <a:solidFill>
                  <a:schemeClr val="tx1"/>
                </a:solidFill>
                <a:latin typeface="+mn-lt"/>
                <a:ea typeface="+mn-ea"/>
                <a:cs typeface="+mn-cs"/>
              </a:rPr>
              <a:t> reasonable starting point, with immediate positive impact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BUILD OUT of format-specific AV</a:t>
            </a:r>
            <a:r>
              <a:rPr lang="en-US" sz="1200" kern="1200" baseline="0" dirty="0" smtClean="0">
                <a:solidFill>
                  <a:schemeClr val="tx1"/>
                </a:solidFill>
                <a:latin typeface="+mn-lt"/>
                <a:ea typeface="+mn-ea"/>
                <a:cs typeface="+mn-cs"/>
              </a:rPr>
              <a:t> preservation workspaces and </a:t>
            </a:r>
            <a:r>
              <a:rPr lang="en-US" sz="1200" b="1" kern="1200" dirty="0" smtClean="0">
                <a:solidFill>
                  <a:schemeClr val="tx1"/>
                </a:solidFill>
                <a:latin typeface="+mn-lt"/>
                <a:ea typeface="+mn-ea"/>
                <a:cs typeface="+mn-cs"/>
              </a:rPr>
              <a:t>in-house reformatting labs</a:t>
            </a:r>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43</a:t>
            </a:fld>
            <a:endParaRPr lang="en-US"/>
          </a:p>
        </p:txBody>
      </p:sp>
    </p:spTree>
    <p:extLst>
      <p:ext uri="{BB962C8B-B14F-4D97-AF65-F5344CB8AC3E}">
        <p14:creationId xmlns:p14="http://schemas.microsoft.com/office/powerpoint/2010/main" val="41391502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 Workspace for safe handling and inspection</a:t>
            </a:r>
            <a:r>
              <a:rPr lang="en-US" sz="1200" kern="1200" baseline="0" dirty="0" smtClean="0">
                <a:solidFill>
                  <a:schemeClr val="tx1"/>
                </a:solidFill>
                <a:latin typeface="+mn-lt"/>
                <a:ea typeface="+mn-ea"/>
                <a:cs typeface="+mn-cs"/>
              </a:rPr>
              <a:t> of film </a:t>
            </a:r>
          </a:p>
          <a:p>
            <a:r>
              <a:rPr lang="en-US" sz="1200" kern="1200" baseline="0" dirty="0" smtClean="0">
                <a:solidFill>
                  <a:schemeClr val="tx1"/>
                </a:solidFill>
                <a:latin typeface="+mn-lt"/>
                <a:ea typeface="+mn-ea"/>
                <a:cs typeface="+mn-cs"/>
              </a:rPr>
              <a:t>  –can perform basic conservation actions: ASSESS CONDITION and REPAIR</a:t>
            </a:r>
          </a:p>
          <a:p>
            <a:r>
              <a:rPr lang="en-US" sz="1200" kern="1200" baseline="0" dirty="0" smtClean="0">
                <a:solidFill>
                  <a:schemeClr val="tx1"/>
                </a:solidFill>
                <a:latin typeface="+mn-lt"/>
                <a:ea typeface="+mn-ea"/>
                <a:cs typeface="+mn-cs"/>
              </a:rPr>
              <a:t>  –INFRASTRUCTURE needed to create item-level condition reports, PREP FILM for OUTSOURCED lab reformatting</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D32E165-9595-4242-8963-F49E64000064}" type="slidenum">
              <a:rPr lang="en-US" smtClean="0"/>
              <a:t>44</a:t>
            </a:fld>
            <a:endParaRPr lang="en-US"/>
          </a:p>
        </p:txBody>
      </p:sp>
    </p:spTree>
    <p:extLst>
      <p:ext uri="{BB962C8B-B14F-4D97-AF65-F5344CB8AC3E}">
        <p14:creationId xmlns:p14="http://schemas.microsoft.com/office/powerpoint/2010/main" val="17320948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DIGITIZATION lab for most commonly held</a:t>
            </a:r>
            <a:r>
              <a:rPr lang="en-US" baseline="0" dirty="0" smtClean="0"/>
              <a:t> audio formats</a:t>
            </a:r>
          </a:p>
          <a:p>
            <a:r>
              <a:rPr lang="en-US" baseline="0" dirty="0" smtClean="0">
                <a:sym typeface="Wingdings"/>
              </a:rPr>
              <a:t>   grooved disc formats (LPs, also more arcane formats like transcription discs), audiocassettes, and ¼” open reel audio</a:t>
            </a:r>
          </a:p>
          <a:p>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45</a:t>
            </a:fld>
            <a:endParaRPr lang="en-US"/>
          </a:p>
        </p:txBody>
      </p:sp>
    </p:spTree>
    <p:extLst>
      <p:ext uri="{BB962C8B-B14F-4D97-AF65-F5344CB8AC3E}">
        <p14:creationId xmlns:p14="http://schemas.microsoft.com/office/powerpoint/2010/main" val="25499242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DIGITIZATION of video formats</a:t>
            </a:r>
          </a:p>
          <a:p>
            <a:r>
              <a:rPr lang="en-US" dirty="0" smtClean="0"/>
              <a:t>  </a:t>
            </a:r>
            <a:r>
              <a:rPr lang="en-US" dirty="0" smtClean="0">
                <a:sym typeface="Wingdings"/>
              </a:rPr>
              <a:t> ¾” </a:t>
            </a:r>
            <a:r>
              <a:rPr lang="en-US" dirty="0" err="1" smtClean="0">
                <a:sym typeface="Wingdings"/>
              </a:rPr>
              <a:t>Umatic</a:t>
            </a:r>
            <a:r>
              <a:rPr lang="en-US" dirty="0" smtClean="0">
                <a:sym typeface="Wingdings"/>
              </a:rPr>
              <a:t> (and</a:t>
            </a:r>
            <a:r>
              <a:rPr lang="en-US" baseline="0" dirty="0" smtClean="0">
                <a:sym typeface="Wingdings"/>
              </a:rPr>
              <a:t> </a:t>
            </a:r>
            <a:r>
              <a:rPr lang="en-US" baseline="0" dirty="0" err="1" smtClean="0">
                <a:sym typeface="Wingdings"/>
              </a:rPr>
              <a:t>Umatic</a:t>
            </a:r>
            <a:r>
              <a:rPr lang="en-US" baseline="0" dirty="0" smtClean="0">
                <a:sym typeface="Wingdings"/>
              </a:rPr>
              <a:t> SP), VHS/S-VHS/VHS-C, </a:t>
            </a:r>
            <a:r>
              <a:rPr lang="en-US" baseline="0" dirty="0" err="1" smtClean="0">
                <a:sym typeface="Wingdings"/>
              </a:rPr>
              <a:t>Betacam</a:t>
            </a:r>
            <a:r>
              <a:rPr lang="en-US" baseline="0" dirty="0" smtClean="0">
                <a:sym typeface="Wingdings"/>
              </a:rPr>
              <a:t>/</a:t>
            </a:r>
            <a:r>
              <a:rPr lang="en-US" baseline="0" dirty="0" err="1" smtClean="0">
                <a:sym typeface="Wingdings"/>
              </a:rPr>
              <a:t>BetaSP</a:t>
            </a:r>
            <a:r>
              <a:rPr lang="en-US" baseline="0" dirty="0" smtClean="0">
                <a:sym typeface="Wingdings"/>
              </a:rPr>
              <a:t>/</a:t>
            </a:r>
            <a:r>
              <a:rPr lang="en-US" baseline="0" dirty="0" err="1" smtClean="0">
                <a:sym typeface="Wingdings"/>
              </a:rPr>
              <a:t>Digibeta</a:t>
            </a:r>
            <a:endParaRPr lang="en-US" dirty="0" smtClean="0"/>
          </a:p>
        </p:txBody>
      </p:sp>
      <p:sp>
        <p:nvSpPr>
          <p:cNvPr id="4" name="Slide Number Placeholder 3"/>
          <p:cNvSpPr>
            <a:spLocks noGrp="1"/>
          </p:cNvSpPr>
          <p:nvPr>
            <p:ph type="sldNum" sz="quarter" idx="10"/>
          </p:nvPr>
        </p:nvSpPr>
        <p:spPr/>
        <p:txBody>
          <a:bodyPr/>
          <a:lstStyle/>
          <a:p>
            <a:fld id="{CD32E165-9595-4242-8963-F49E64000064}" type="slidenum">
              <a:rPr lang="en-US" smtClean="0"/>
              <a:t>46</a:t>
            </a:fld>
            <a:endParaRPr lang="en-US"/>
          </a:p>
        </p:txBody>
      </p:sp>
    </p:spTree>
    <p:extLst>
      <p:ext uri="{BB962C8B-B14F-4D97-AF65-F5344CB8AC3E}">
        <p14:creationId xmlns:p14="http://schemas.microsoft.com/office/powerpoint/2010/main" val="13611454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you CAN’T digitize all formats IN-HOUSE! </a:t>
            </a:r>
          </a:p>
          <a:p>
            <a:pPr marL="171450" indent="-171450">
              <a:buFont typeface="Wingdings" charset="0"/>
              <a:buChar char="à"/>
            </a:pPr>
            <a:r>
              <a:rPr lang="en-US" baseline="0" dirty="0" smtClean="0">
                <a:sym typeface="Wingdings"/>
              </a:rPr>
              <a:t>prioritize collecting equipment that represents what you have in your collections! </a:t>
            </a:r>
          </a:p>
          <a:p>
            <a:pPr marL="171450" indent="-171450">
              <a:buFont typeface="Wingdings" charset="0"/>
              <a:buChar char="à"/>
            </a:pPr>
            <a:r>
              <a:rPr lang="en-US" baseline="0" dirty="0" smtClean="0">
                <a:sym typeface="Wingdings"/>
              </a:rPr>
              <a:t>even if you plan to mostly outsource, PLAYBACK EQPT. often essential to IDENTIFY WHAT CONTENT you have</a:t>
            </a:r>
          </a:p>
          <a:p>
            <a:pPr marL="171450" indent="-171450">
              <a:buFont typeface="Wingdings" charset="0"/>
              <a:buChar char="à"/>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KNOWLEDGE:</a:t>
            </a:r>
            <a:r>
              <a:rPr lang="en-US" sz="1200" kern="1200" baseline="0" dirty="0" smtClean="0">
                <a:solidFill>
                  <a:schemeClr val="tx1"/>
                </a:solidFill>
                <a:latin typeface="+mn-lt"/>
                <a:ea typeface="+mn-ea"/>
                <a:cs typeface="+mn-cs"/>
              </a:rPr>
              <a:t> what AV do we have in our collections?</a:t>
            </a:r>
            <a:endParaRPr lang="en-US" sz="1200" kern="1200" dirty="0" smtClean="0">
              <a:solidFill>
                <a:schemeClr val="tx1"/>
              </a:solidFill>
              <a:latin typeface="+mn-lt"/>
              <a:ea typeface="+mn-ea"/>
              <a:cs typeface="+mn-cs"/>
            </a:endParaRPr>
          </a:p>
          <a:p>
            <a:pPr marL="171450" indent="-171450">
              <a:buFont typeface="Wingdings" charset="0"/>
              <a:buChar char="à"/>
            </a:pPr>
            <a:r>
              <a:rPr lang="en-US" sz="1200" kern="1200" dirty="0" smtClean="0">
                <a:solidFill>
                  <a:schemeClr val="tx1"/>
                </a:solidFill>
                <a:latin typeface="+mn-lt"/>
                <a:ea typeface="+mn-ea"/>
                <a:cs typeface="+mn-cs"/>
              </a:rPr>
              <a:t>creating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granular item-level inventories of legacy AV collections…</a:t>
            </a:r>
          </a:p>
          <a:p>
            <a:pPr marL="171450" indent="-171450">
              <a:buFont typeface="Wingdings" charset="0"/>
              <a:buChar char="à"/>
            </a:pPr>
            <a:r>
              <a:rPr lang="en-US" sz="1200" kern="1200" baseline="0" dirty="0" smtClean="0">
                <a:solidFill>
                  <a:schemeClr val="tx1"/>
                </a:solidFill>
                <a:latin typeface="+mn-lt"/>
                <a:ea typeface="+mn-ea"/>
                <a:cs typeface="+mn-cs"/>
              </a:rPr>
              <a:t>…capturing preservation-minded fields! PRECISE FORMAT INFO (track </a:t>
            </a:r>
            <a:r>
              <a:rPr lang="en-US" sz="1200" kern="1200" baseline="0" dirty="0" err="1" smtClean="0">
                <a:solidFill>
                  <a:schemeClr val="tx1"/>
                </a:solidFill>
                <a:latin typeface="+mn-lt"/>
                <a:ea typeface="+mn-ea"/>
                <a:cs typeface="+mn-cs"/>
              </a:rPr>
              <a:t>config</a:t>
            </a:r>
            <a:r>
              <a:rPr lang="en-US" sz="1200" kern="1200" baseline="0" dirty="0" smtClean="0">
                <a:solidFill>
                  <a:schemeClr val="tx1"/>
                </a:solidFill>
                <a:latin typeface="+mn-lt"/>
                <a:ea typeface="+mn-ea"/>
                <a:cs typeface="+mn-cs"/>
              </a:rPr>
              <a:t> for ¼”), runtime/stock length</a:t>
            </a:r>
            <a:endParaRPr lang="en-US" dirty="0" smtClean="0"/>
          </a:p>
          <a:p>
            <a:endParaRPr lang="en-US" baseline="0" dirty="0" smtClean="0">
              <a:sym typeface="Wingdings"/>
            </a:endParaRPr>
          </a:p>
          <a:p>
            <a:r>
              <a:rPr lang="en-US" baseline="0" dirty="0" smtClean="0">
                <a:sym typeface="Wingdings"/>
              </a:rPr>
              <a:t> can loosely prioritize by AGE of format! Some formats are just bonkers and trending towards obsolescence much faster</a:t>
            </a:r>
          </a:p>
          <a:p>
            <a:r>
              <a:rPr lang="en-US" baseline="0" dirty="0" smtClean="0">
                <a:sym typeface="Wingdings"/>
              </a:rPr>
              <a:t>	 playback equipment will soon be unavailable for the oldest/weirdest formats (Mike Casey of IUB says ~12 years) </a:t>
            </a:r>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47</a:t>
            </a:fld>
            <a:endParaRPr lang="en-US"/>
          </a:p>
        </p:txBody>
      </p:sp>
    </p:spTree>
    <p:extLst>
      <p:ext uri="{BB962C8B-B14F-4D97-AF65-F5344CB8AC3E}">
        <p14:creationId xmlns:p14="http://schemas.microsoft.com/office/powerpoint/2010/main" val="6693058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DIGITIZATION</a:t>
            </a:r>
            <a:r>
              <a:rPr lang="en-US" baseline="0" dirty="0" smtClean="0"/>
              <a:t>, not conservation actions</a:t>
            </a:r>
          </a:p>
          <a:p>
            <a:r>
              <a:rPr lang="en-US" baseline="0" dirty="0" smtClean="0"/>
              <a:t> </a:t>
            </a:r>
            <a:r>
              <a:rPr lang="en-US" baseline="0" dirty="0" smtClean="0">
                <a:sym typeface="Wingdings"/>
              </a:rPr>
              <a:t> it’s not worth REHOUSING magnetic media</a:t>
            </a:r>
            <a:endParaRPr lang="en-US" dirty="0" smtClean="0"/>
          </a:p>
          <a:p>
            <a:r>
              <a:rPr lang="en-US" baseline="0" dirty="0" smtClean="0"/>
              <a:t> </a:t>
            </a:r>
            <a:r>
              <a:rPr lang="en-US" baseline="0" dirty="0" smtClean="0">
                <a:sym typeface="Wingdings"/>
              </a:rPr>
              <a:t> we’re well past the point where preventative conservation actions are reasonable plans of action for magnetic media</a:t>
            </a:r>
          </a:p>
          <a:p>
            <a:endParaRPr lang="en-US" baseline="0" dirty="0" smtClean="0">
              <a:sym typeface="Wingdings"/>
            </a:endParaRPr>
          </a:p>
          <a:p>
            <a:r>
              <a:rPr lang="en-US" baseline="0" dirty="0" smtClean="0">
                <a:sym typeface="Wingdings"/>
              </a:rPr>
              <a:t>• unlike possibly “obsolete” digital file formats, playback technology will likely never be reverse engineered/hacked</a:t>
            </a:r>
          </a:p>
          <a:p>
            <a:r>
              <a:rPr lang="en-US" baseline="0" dirty="0" smtClean="0">
                <a:sym typeface="Wingdings"/>
              </a:rPr>
              <a:t>   emulation is not a solution for most audiovisual formats, which makes them a more urgent priority</a:t>
            </a:r>
            <a:endParaRPr lang="en-US" dirty="0" smtClean="0"/>
          </a:p>
          <a:p>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48</a:t>
            </a:fld>
            <a:endParaRPr lang="en-US"/>
          </a:p>
        </p:txBody>
      </p:sp>
    </p:spTree>
    <p:extLst>
      <p:ext uri="{BB962C8B-B14F-4D97-AF65-F5344CB8AC3E}">
        <p14:creationId xmlns:p14="http://schemas.microsoft.com/office/powerpoint/2010/main" val="21606911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&gt;&gt;&gt;</a:t>
            </a:r>
            <a:r>
              <a:rPr lang="en-US" baseline="0" dirty="0" smtClean="0"/>
              <a:t> NEED EQUIPMENT? </a:t>
            </a:r>
          </a:p>
          <a:p>
            <a:r>
              <a:rPr lang="en-US" baseline="0" dirty="0" smtClean="0">
                <a:sym typeface="Wingdings"/>
              </a:rPr>
              <a:t>• OBSOLESCENCE ALARMS RINGING, now is the time to HOARD audiovisual playback equipment</a:t>
            </a:r>
          </a:p>
          <a:p>
            <a:r>
              <a:rPr lang="en-US" baseline="0" dirty="0" smtClean="0">
                <a:sym typeface="Wingdings"/>
              </a:rPr>
              <a:t>	 EBAY! Reasonably priced, and semi-functional decks can be refurbished</a:t>
            </a:r>
          </a:p>
          <a:p>
            <a:endParaRPr lang="en-US" baseline="0" dirty="0" smtClean="0">
              <a:sym typeface="Wingdings"/>
            </a:endParaRPr>
          </a:p>
          <a:p>
            <a:r>
              <a:rPr lang="en-US" baseline="0" dirty="0" smtClean="0">
                <a:sym typeface="Wingdings"/>
              </a:rPr>
              <a:t>• BEFRIEND any audio/video engineers at your institution! </a:t>
            </a:r>
          </a:p>
          <a:p>
            <a:r>
              <a:rPr lang="en-US" baseline="0" dirty="0" smtClean="0">
                <a:sym typeface="Wingdings"/>
              </a:rPr>
              <a:t>     years of production experience = FAMILIARITY w. what we now term LEGACY FORMATS </a:t>
            </a:r>
          </a:p>
          <a:p>
            <a:r>
              <a:rPr lang="en-US" baseline="0" dirty="0" smtClean="0">
                <a:sym typeface="Wingdings"/>
              </a:rPr>
              <a:t>     technical expertise to maintain AV playback equipment is precious! </a:t>
            </a:r>
          </a:p>
          <a:p>
            <a:endParaRPr lang="en-US" baseline="0" dirty="0" smtClean="0">
              <a:sym typeface="Wingdings"/>
            </a:endParaRPr>
          </a:p>
          <a:p>
            <a:r>
              <a:rPr lang="en-US" baseline="0" dirty="0" smtClean="0">
                <a:sym typeface="Wingdings"/>
              </a:rPr>
              <a:t>• SCAVENGE LOCALLY!  </a:t>
            </a:r>
          </a:p>
          <a:p>
            <a:r>
              <a:rPr lang="en-US" baseline="0" dirty="0" smtClean="0">
                <a:sym typeface="Wingdings"/>
              </a:rPr>
              <a:t>   locate and rummage through the AV equipment graveyards at your place of work!</a:t>
            </a:r>
          </a:p>
          <a:p>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49</a:t>
            </a:fld>
            <a:endParaRPr lang="en-US"/>
          </a:p>
        </p:txBody>
      </p:sp>
    </p:spTree>
    <p:extLst>
      <p:ext uri="{BB962C8B-B14F-4D97-AF65-F5344CB8AC3E}">
        <p14:creationId xmlns:p14="http://schemas.microsoft.com/office/powerpoint/2010/main" val="986636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1BE938-5964-AE4C-82D4-2A10E6F230D2}" type="slidenum">
              <a:rPr lang="en-US" smtClean="0"/>
              <a:t>5</a:t>
            </a:fld>
            <a:endParaRPr lang="en-US"/>
          </a:p>
        </p:txBody>
      </p:sp>
    </p:spTree>
    <p:extLst>
      <p:ext uri="{BB962C8B-B14F-4D97-AF65-F5344CB8AC3E}">
        <p14:creationId xmlns:p14="http://schemas.microsoft.com/office/powerpoint/2010/main" val="19271185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We’ve built</a:t>
            </a:r>
            <a:r>
              <a:rPr lang="en-US" baseline="0" dirty="0" smtClean="0"/>
              <a:t> in-house reformatting</a:t>
            </a:r>
            <a:r>
              <a:rPr lang="en-US" dirty="0" smtClean="0"/>
              <a:t> facilities, but they don’t yet</a:t>
            </a:r>
            <a:r>
              <a:rPr lang="en-US" baseline="0" dirty="0" smtClean="0"/>
              <a:t> effectively SCALE </a:t>
            </a:r>
            <a:endParaRPr lang="en-US" dirty="0" smtClean="0"/>
          </a:p>
          <a:p>
            <a:r>
              <a:rPr lang="en-US" dirty="0" smtClean="0"/>
              <a:t>  </a:t>
            </a:r>
            <a:r>
              <a:rPr lang="en-US" dirty="0" smtClean="0">
                <a:sym typeface="Wingdings"/>
              </a:rPr>
              <a:t></a:t>
            </a:r>
            <a:r>
              <a:rPr lang="en-US" dirty="0" smtClean="0"/>
              <a:t> our current reformatting</a:t>
            </a:r>
            <a:r>
              <a:rPr lang="en-US" baseline="0" dirty="0" smtClean="0"/>
              <a:t> labs are for 1-to-1 transfers, no mass digitization</a:t>
            </a:r>
          </a:p>
          <a:p>
            <a:r>
              <a:rPr lang="en-US" baseline="0" dirty="0" smtClean="0"/>
              <a:t>  </a:t>
            </a:r>
            <a:r>
              <a:rPr lang="en-US" baseline="0" dirty="0" smtClean="0">
                <a:sym typeface="Wingdings"/>
              </a:rPr>
              <a:t> I am only staff member working on legacy AV reformatting</a:t>
            </a:r>
          </a:p>
          <a:p>
            <a:endParaRPr lang="en-US" baseline="0" dirty="0" smtClean="0">
              <a:sym typeface="Wingdings"/>
            </a:endParaRPr>
          </a:p>
          <a:p>
            <a:r>
              <a:rPr lang="en-US" baseline="0" dirty="0" smtClean="0">
                <a:sym typeface="Wingdings"/>
              </a:rPr>
              <a:t>&gt;&gt; Trying to address how we could train other staff or student workers to do transfer work</a:t>
            </a:r>
          </a:p>
          <a:p>
            <a:r>
              <a:rPr lang="en-US" sz="1200" kern="120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sym typeface="Wingdings"/>
              </a:rPr>
              <a:t></a:t>
            </a:r>
            <a:r>
              <a:rPr lang="en-US" sz="1200" kern="1200" dirty="0" smtClean="0">
                <a:solidFill>
                  <a:schemeClr val="tx1"/>
                </a:solidFill>
                <a:latin typeface="+mn-lt"/>
                <a:ea typeface="+mn-ea"/>
                <a:cs typeface="+mn-cs"/>
              </a:rPr>
              <a:t> important to articulate to administrators what technical work is appropriate for skill/education levels</a:t>
            </a:r>
            <a:endParaRPr lang="en-US" baseline="0" dirty="0" smtClean="0">
              <a:sym typeface="Wingdings"/>
            </a:endParaRPr>
          </a:p>
          <a:p>
            <a:r>
              <a:rPr lang="en-US" baseline="0" dirty="0" smtClean="0">
                <a:sym typeface="Wingdings"/>
              </a:rPr>
              <a:t>   building new, lighter-weight digitization stations that could travel</a:t>
            </a:r>
          </a:p>
          <a:p>
            <a:r>
              <a:rPr lang="en-US" baseline="0" dirty="0" smtClean="0">
                <a:sym typeface="Wingdings"/>
              </a:rPr>
              <a:t>   only for formats that require less-specialized handling skills </a:t>
            </a:r>
          </a:p>
          <a:p>
            <a:r>
              <a:rPr lang="en-US" baseline="0" dirty="0" smtClean="0">
                <a:sym typeface="Wingdings"/>
              </a:rPr>
              <a:t>   AV formats for which reformat via DATA TRANSFER as opposed to SIGNAL CAPTURE: DVCAM, mini-DV </a:t>
            </a:r>
          </a:p>
          <a:p>
            <a:r>
              <a:rPr lang="en-US" baseline="0" dirty="0" smtClean="0">
                <a:sym typeface="Wingdings"/>
              </a:rPr>
              <a:t>	 soon to pursue DAT reformatting workstation using DDS tape drive</a:t>
            </a:r>
            <a:endParaRPr lang="en-US" baseline="0" dirty="0" smtClean="0"/>
          </a:p>
          <a:p>
            <a:endParaRPr lang="en-US" dirty="0" smtClean="0"/>
          </a:p>
          <a:p>
            <a:r>
              <a:rPr lang="en-US" sz="1200" kern="1200" dirty="0" smtClean="0">
                <a:solidFill>
                  <a:schemeClr val="tx1"/>
                </a:solidFill>
                <a:latin typeface="+mn-lt"/>
                <a:ea typeface="+mn-ea"/>
                <a:cs typeface="+mn-cs"/>
              </a:rPr>
              <a:t>&gt;&gt;&gt; LABOR ISSUE</a:t>
            </a:r>
          </a:p>
          <a:p>
            <a:r>
              <a:rPr lang="en-US" sz="1200" kern="1200" dirty="0" smtClean="0">
                <a:solidFill>
                  <a:schemeClr val="tx1"/>
                </a:solidFill>
                <a:latin typeface="+mn-lt"/>
                <a:ea typeface="+mn-ea"/>
                <a:cs typeface="+mn-cs"/>
              </a:rPr>
              <a:t>• Student workers?</a:t>
            </a:r>
            <a:r>
              <a:rPr lang="en-US" sz="1200" b="1" kern="1200" dirty="0" smtClean="0">
                <a:solidFill>
                  <a:schemeClr val="tx1"/>
                </a:solidFill>
                <a:latin typeface="+mn-lt"/>
                <a:ea typeface="+mn-ea"/>
                <a:cs typeface="+mn-cs"/>
              </a:rPr>
              <a:t> (Repeatedly suggested re: transfers)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---&gt; as a specialist, up to you to make case for specialized professional staff. </a:t>
            </a:r>
          </a:p>
          <a:p>
            <a:r>
              <a:rPr lang="en-US" sz="1200" kern="1200" dirty="0" smtClean="0">
                <a:solidFill>
                  <a:schemeClr val="tx1"/>
                </a:solidFill>
                <a:latin typeface="+mn-lt"/>
                <a:ea typeface="+mn-ea"/>
                <a:cs typeface="+mn-cs"/>
              </a:rPr>
              <a:t>  ---&gt; ETHICAL ISSUE: for both audiovisual archivists and the integrity of your content</a:t>
            </a:r>
          </a:p>
          <a:p>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50</a:t>
            </a:fld>
            <a:endParaRPr lang="en-US"/>
          </a:p>
        </p:txBody>
      </p:sp>
    </p:spTree>
    <p:extLst>
      <p:ext uri="{BB962C8B-B14F-4D97-AF65-F5344CB8AC3E}">
        <p14:creationId xmlns:p14="http://schemas.microsoft.com/office/powerpoint/2010/main" val="116668676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baseline="0" dirty="0" smtClean="0"/>
              <a:t> </a:t>
            </a:r>
            <a:r>
              <a:rPr lang="en-US" dirty="0" smtClean="0"/>
              <a:t>briefly touch on BORN-DIGITAL audiovisual content</a:t>
            </a:r>
          </a:p>
          <a:p>
            <a:pPr marL="0" indent="0">
              <a:buFont typeface="Wingdings" charset="0"/>
              <a:buNone/>
            </a:pPr>
            <a:r>
              <a:rPr lang="en-US" baseline="0" dirty="0" smtClean="0">
                <a:sym typeface="Wingdings"/>
              </a:rPr>
              <a:t>   </a:t>
            </a:r>
            <a:r>
              <a:rPr lang="en-US" dirty="0" smtClean="0">
                <a:sym typeface="Wingdings"/>
              </a:rPr>
              <a:t> </a:t>
            </a:r>
            <a:r>
              <a:rPr lang="en-US" dirty="0" smtClean="0"/>
              <a:t>Biggest</a:t>
            </a:r>
            <a:r>
              <a:rPr lang="en-US" baseline="0" dirty="0" smtClean="0"/>
              <a:t> point </a:t>
            </a:r>
            <a:r>
              <a:rPr lang="en-US" dirty="0" smtClean="0"/>
              <a:t>of departure from traditional analog workflows is concept of STORAGE SPACE (“Where do we put stuff?”)</a:t>
            </a:r>
          </a:p>
          <a:p>
            <a:r>
              <a:rPr lang="en-US" baseline="0" dirty="0" smtClean="0">
                <a:sym typeface="Wingdings"/>
              </a:rPr>
              <a:t>    most contemporary AV production workflows don’t write to a tape-based medium</a:t>
            </a:r>
          </a:p>
          <a:p>
            <a:endParaRPr lang="en-US" baseline="0" dirty="0" smtClean="0">
              <a:sym typeface="Wingdings"/>
            </a:endParaRPr>
          </a:p>
          <a:p>
            <a:r>
              <a:rPr lang="en-US" dirty="0" smtClean="0"/>
              <a:t>• Music</a:t>
            </a:r>
            <a:r>
              <a:rPr lang="en-US" baseline="0" dirty="0" smtClean="0"/>
              <a:t> </a:t>
            </a:r>
            <a:r>
              <a:rPr lang="en-US" baseline="0" dirty="0" err="1" smtClean="0"/>
              <a:t>Dept</a:t>
            </a:r>
            <a:r>
              <a:rPr lang="en-US" baseline="0" dirty="0" smtClean="0"/>
              <a:t> Concert recordings…moving them away from creating optical discs. </a:t>
            </a:r>
          </a:p>
          <a:p>
            <a:r>
              <a:rPr lang="en-US" baseline="0" dirty="0" smtClean="0"/>
              <a:t>• A-School visiting lectures that used to </a:t>
            </a:r>
            <a:r>
              <a:rPr lang="en-US" baseline="0" dirty="0" err="1" smtClean="0"/>
              <a:t>circ</a:t>
            </a:r>
            <a:r>
              <a:rPr lang="en-US" baseline="0" dirty="0" smtClean="0"/>
              <a:t> on VHS/DVD</a:t>
            </a:r>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51</a:t>
            </a:fld>
            <a:endParaRPr lang="en-US"/>
          </a:p>
        </p:txBody>
      </p:sp>
    </p:spTree>
    <p:extLst>
      <p:ext uri="{BB962C8B-B14F-4D97-AF65-F5344CB8AC3E}">
        <p14:creationId xmlns:p14="http://schemas.microsoft.com/office/powerpoint/2010/main" val="41354232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&gt;&gt;&gt; LET’S PLEASE STOP CREATING PHYSICALLY-EMBODIED</a:t>
            </a:r>
            <a:r>
              <a:rPr lang="en-US" baseline="0" dirty="0" smtClean="0"/>
              <a:t> MEDIA</a:t>
            </a:r>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sym typeface="Wingdings"/>
              </a:rPr>
              <a:t>    Getting over </a:t>
            </a:r>
            <a:r>
              <a:rPr lang="en-US" baseline="0" dirty="0" smtClean="0">
                <a:sym typeface="Wingdings"/>
              </a:rPr>
              <a:t>the reassuring aspects of </a:t>
            </a:r>
            <a:r>
              <a:rPr lang="en-US" dirty="0" smtClean="0">
                <a:sym typeface="Wingdings"/>
              </a:rPr>
              <a:t>a “tapes on the shelf” model</a:t>
            </a:r>
            <a:r>
              <a:rPr lang="en-US" baseline="0" dirty="0" smtClean="0">
                <a:sym typeface="Wingdings"/>
              </a:rPr>
              <a:t> of stewardship, MOVE TOWARDS DIGITAL CURATION</a:t>
            </a: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sym typeface="Wingdings"/>
              </a:rPr>
              <a:t>    creating new optical media/reformatting to videotape is creating tomorrow’s backlog   </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sym typeface="Wingdings"/>
              </a:rPr>
              <a:t>    Physical media are “dead” on shelf, need to be handled, identified. They require signal extraction technologies to get their content off the carrier. </a:t>
            </a:r>
          </a:p>
          <a:p>
            <a:pPr marL="0" indent="0">
              <a:buFont typeface="Wingdings" charset="0"/>
              <a:buNone/>
            </a:pPr>
            <a:endParaRPr lang="en-US" dirty="0" smtClean="0">
              <a:sym typeface="Wingdings"/>
            </a:endParaRPr>
          </a:p>
          <a:p>
            <a:pPr marL="171450" indent="-171450">
              <a:buFont typeface="Wingdings" charset="0"/>
              <a:buChar char="à"/>
            </a:pPr>
            <a:r>
              <a:rPr lang="en-US" baseline="0" dirty="0" smtClean="0">
                <a:sym typeface="Wingdings"/>
              </a:rPr>
              <a:t>ACTIVELY MANAGED DIGITAL OBJECTs afford many conveniences over objects on shelves…IFFFF we have TOOLS! </a:t>
            </a:r>
          </a:p>
          <a:p>
            <a:pPr marL="628650" marR="0" lvl="1" indent="-171450" algn="l" defTabSz="457200" rtl="0" eaLnBrk="1" fontAlgn="auto" latinLnBrk="0" hangingPunct="1">
              <a:lnSpc>
                <a:spcPct val="100000"/>
              </a:lnSpc>
              <a:spcBef>
                <a:spcPts val="0"/>
              </a:spcBef>
              <a:spcAft>
                <a:spcPts val="0"/>
              </a:spcAft>
              <a:buClrTx/>
              <a:buSzTx/>
              <a:buFont typeface="Wingdings" charset="0"/>
              <a:buChar char="à"/>
              <a:tabLst/>
              <a:defRPr/>
            </a:pPr>
            <a:r>
              <a:rPr lang="en-US" dirty="0" smtClean="0"/>
              <a:t>Obviously this is where need for IT support is</a:t>
            </a:r>
            <a:r>
              <a:rPr lang="en-US" baseline="0" dirty="0" smtClean="0"/>
              <a:t> needed, and where ANXIETY is FELT </a:t>
            </a:r>
          </a:p>
          <a:p>
            <a:pPr marL="628650" marR="0" lvl="1" indent="-171450" algn="l" defTabSz="457200" rtl="0" eaLnBrk="1" fontAlgn="auto" latinLnBrk="0" hangingPunct="1">
              <a:lnSpc>
                <a:spcPct val="100000"/>
              </a:lnSpc>
              <a:spcBef>
                <a:spcPts val="0"/>
              </a:spcBef>
              <a:spcAft>
                <a:spcPts val="0"/>
              </a:spcAft>
              <a:buClrTx/>
              <a:buSzTx/>
              <a:buFont typeface="Wingdings" charset="0"/>
              <a:buChar char="à"/>
              <a:tabLst/>
              <a:defRPr/>
            </a:pPr>
            <a:r>
              <a:rPr lang="en-US" baseline="0" dirty="0" smtClean="0">
                <a:sym typeface="Wingdings"/>
              </a:rPr>
              <a:t>Production workflows that might have been SELF-SUFFICIENT w. physical media likely NOT when born-</a:t>
            </a:r>
            <a:r>
              <a:rPr lang="en-US" baseline="0" dirty="0" err="1" smtClean="0">
                <a:sym typeface="Wingdings"/>
              </a:rPr>
              <a:t>digi</a:t>
            </a:r>
            <a:endParaRPr lang="en-US" baseline="0" dirty="0" smtClean="0">
              <a:sym typeface="Wingdings"/>
            </a:endParaRPr>
          </a:p>
          <a:p>
            <a:pPr marL="628650" marR="0" lvl="1" indent="-171450" algn="l" defTabSz="457200" rtl="0" eaLnBrk="1" fontAlgn="auto" latinLnBrk="0" hangingPunct="1">
              <a:lnSpc>
                <a:spcPct val="100000"/>
              </a:lnSpc>
              <a:spcBef>
                <a:spcPts val="0"/>
              </a:spcBef>
              <a:spcAft>
                <a:spcPts val="0"/>
              </a:spcAft>
              <a:buClrTx/>
              <a:buSzTx/>
              <a:buFont typeface="Wingdings" charset="0"/>
              <a:buChar char="à"/>
              <a:tabLst/>
              <a:defRPr/>
            </a:pPr>
            <a:r>
              <a:rPr lang="en-US" b="1" dirty="0" smtClean="0"/>
              <a:t>If</a:t>
            </a:r>
            <a:r>
              <a:rPr lang="en-US" b="1" baseline="0" dirty="0" smtClean="0"/>
              <a:t> </a:t>
            </a:r>
            <a:r>
              <a:rPr lang="en-US" b="1" dirty="0" smtClean="0"/>
              <a:t>we support production w. proper tools, NO ONE SHOULD MISS optical media/tape-based workflows!</a:t>
            </a:r>
            <a:endParaRPr lang="en-US" dirty="0" smtClean="0">
              <a:sym typeface="Wingdings"/>
            </a:endParaRPr>
          </a:p>
          <a:p>
            <a:endParaRPr lang="en-US" dirty="0"/>
          </a:p>
        </p:txBody>
      </p:sp>
      <p:sp>
        <p:nvSpPr>
          <p:cNvPr id="4" name="Slide Number Placeholder 3"/>
          <p:cNvSpPr>
            <a:spLocks noGrp="1"/>
          </p:cNvSpPr>
          <p:nvPr>
            <p:ph type="sldNum" sz="quarter" idx="10"/>
          </p:nvPr>
        </p:nvSpPr>
        <p:spPr/>
        <p:txBody>
          <a:bodyPr/>
          <a:lstStyle/>
          <a:p>
            <a:fld id="{CD32E165-9595-4242-8963-F49E64000064}" type="slidenum">
              <a:rPr lang="en-US" smtClean="0"/>
              <a:t>52</a:t>
            </a:fld>
            <a:endParaRPr lang="en-US"/>
          </a:p>
        </p:txBody>
      </p:sp>
    </p:spTree>
    <p:extLst>
      <p:ext uri="{BB962C8B-B14F-4D97-AF65-F5344CB8AC3E}">
        <p14:creationId xmlns:p14="http://schemas.microsoft.com/office/powerpoint/2010/main" val="37053694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1BE938-5964-AE4C-82D4-2A10E6F230D2}" type="slidenum">
              <a:rPr lang="en-US" smtClean="0"/>
              <a:t>53</a:t>
            </a:fld>
            <a:endParaRPr lang="en-US"/>
          </a:p>
        </p:txBody>
      </p:sp>
    </p:spTree>
    <p:extLst>
      <p:ext uri="{BB962C8B-B14F-4D97-AF65-F5344CB8AC3E}">
        <p14:creationId xmlns:p14="http://schemas.microsoft.com/office/powerpoint/2010/main" val="44315688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~2012</a:t>
            </a:r>
          </a:p>
          <a:p>
            <a:endParaRPr lang="en-US" dirty="0" smtClean="0"/>
          </a:p>
          <a:p>
            <a:r>
              <a:rPr lang="en-US" dirty="0" smtClean="0"/>
              <a:t>&gt;&gt;&gt; EXTEND</a:t>
            </a:r>
            <a:r>
              <a:rPr lang="en-US" baseline="0" dirty="0" smtClean="0"/>
              <a:t> TOOLS AND SERVICES to born-digital workflows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sym typeface="Wingdings"/>
              </a:rPr>
              <a:t>  Focus on bringing existing “in-house” production workflows into a managed preservation environment</a:t>
            </a:r>
            <a:endParaRPr lang="en-US" baseline="0" dirty="0" smtClean="0"/>
          </a:p>
          <a:p>
            <a:endParaRPr lang="en-US" dirty="0" smtClean="0">
              <a:sym typeface="Wingdings"/>
            </a:endParaRPr>
          </a:p>
          <a:p>
            <a:r>
              <a:rPr lang="en-US" dirty="0" smtClean="0">
                <a:sym typeface="Wingdings"/>
              </a:rPr>
              <a:t> </a:t>
            </a:r>
            <a:r>
              <a:rPr lang="en-US" dirty="0" smtClean="0"/>
              <a:t>Existing repository ingest workflows for text &amp; image only,</a:t>
            </a:r>
          </a:p>
          <a:p>
            <a:r>
              <a:rPr lang="en-US" dirty="0" smtClean="0">
                <a:sym typeface="Wingdings"/>
              </a:rPr>
              <a:t> </a:t>
            </a:r>
            <a:r>
              <a:rPr lang="en-US" dirty="0" smtClean="0"/>
              <a:t>Points of repo access/tools limited to certain departments</a:t>
            </a:r>
          </a:p>
          <a:p>
            <a:pPr marL="171450" indent="-171450">
              <a:buFont typeface="Wingdings" charset="0"/>
              <a:buChar char="à"/>
            </a:pPr>
            <a:r>
              <a:rPr lang="en-US" dirty="0" smtClean="0"/>
              <a:t>Local production workflows that </a:t>
            </a:r>
            <a:r>
              <a:rPr lang="en-US" b="1" dirty="0" smtClean="0"/>
              <a:t>were self-sufficient for analog, NOT as born-</a:t>
            </a:r>
            <a:r>
              <a:rPr lang="en-US" b="1" dirty="0" err="1" smtClean="0"/>
              <a:t>digi</a:t>
            </a:r>
            <a:r>
              <a:rPr lang="en-US" b="1" dirty="0" smtClean="0"/>
              <a:t>! </a:t>
            </a:r>
          </a:p>
        </p:txBody>
      </p:sp>
      <p:sp>
        <p:nvSpPr>
          <p:cNvPr id="4" name="Slide Number Placeholder 3"/>
          <p:cNvSpPr>
            <a:spLocks noGrp="1"/>
          </p:cNvSpPr>
          <p:nvPr>
            <p:ph type="sldNum" sz="quarter" idx="10"/>
          </p:nvPr>
        </p:nvSpPr>
        <p:spPr/>
        <p:txBody>
          <a:bodyPr/>
          <a:lstStyle/>
          <a:p>
            <a:fld id="{15C72E1A-37D8-EA45-A7B2-9E53040A2B19}" type="slidenum">
              <a:rPr lang="en-US" smtClean="0"/>
              <a:t>54</a:t>
            </a:fld>
            <a:endParaRPr lang="en-US"/>
          </a:p>
        </p:txBody>
      </p:sp>
    </p:spTree>
    <p:extLst>
      <p:ext uri="{BB962C8B-B14F-4D97-AF65-F5344CB8AC3E}">
        <p14:creationId xmlns:p14="http://schemas.microsoft.com/office/powerpoint/2010/main" val="42315127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charset="0"/>
              <a:buNone/>
            </a:pPr>
            <a:r>
              <a:rPr lang="en-US" dirty="0" smtClean="0"/>
              <a:t>•</a:t>
            </a:r>
            <a:r>
              <a:rPr lang="en-US" baseline="0" dirty="0" smtClean="0"/>
              <a:t> Avalon! Hydra application for managing audio and video </a:t>
            </a:r>
          </a:p>
          <a:p>
            <a:pPr marL="0" indent="0">
              <a:buFont typeface="Wingdings" charset="0"/>
              <a:buNone/>
            </a:pPr>
            <a:r>
              <a:rPr lang="en-US" baseline="0" dirty="0" smtClean="0"/>
              <a:t>  </a:t>
            </a:r>
            <a:r>
              <a:rPr lang="en-US" baseline="0" dirty="0" smtClean="0">
                <a:sym typeface="Wingdings"/>
              </a:rPr>
              <a:t> developed by IUB/NWU under IMLS grant</a:t>
            </a:r>
          </a:p>
          <a:p>
            <a:pPr marL="0" indent="0">
              <a:buFont typeface="Wingdings" charset="0"/>
              <a:buNone/>
            </a:pPr>
            <a:r>
              <a:rPr lang="en-US" baseline="0" dirty="0" smtClean="0">
                <a:sym typeface="Wingdings"/>
              </a:rPr>
              <a:t>   pursuing some different local implementations: manage MASTERS in Fedora 4, metadata customization to use RDF-based standard</a:t>
            </a:r>
            <a:endParaRPr lang="en-US" dirty="0" smtClean="0"/>
          </a:p>
          <a:p>
            <a:pPr marL="0" indent="0">
              <a:buFont typeface="Wingdings" charset="0"/>
              <a:buNone/>
            </a:pPr>
            <a:endParaRPr lang="en-US" dirty="0" smtClean="0"/>
          </a:p>
          <a:p>
            <a:pPr marL="0" indent="0">
              <a:buFont typeface="Wingdings" charset="0"/>
              <a:buNone/>
            </a:pPr>
            <a:r>
              <a:rPr lang="en-US" dirty="0" smtClean="0"/>
              <a:t>•</a:t>
            </a:r>
            <a:r>
              <a:rPr lang="en-US" baseline="0" dirty="0" smtClean="0"/>
              <a:t> </a:t>
            </a:r>
            <a:r>
              <a:rPr lang="en-US" dirty="0" smtClean="0"/>
              <a:t>Moving towards goal of democratic access to a preservation repository</a:t>
            </a:r>
          </a:p>
          <a:p>
            <a:pPr marL="0" indent="0">
              <a:buFont typeface="Wingdings" charset="0"/>
              <a:buNone/>
            </a:pPr>
            <a:r>
              <a:rPr lang="en-US" baseline="0" dirty="0" smtClean="0"/>
              <a:t>  </a:t>
            </a:r>
            <a:r>
              <a:rPr lang="en-US" baseline="0" dirty="0" smtClean="0">
                <a:sym typeface="Wingdings"/>
              </a:rPr>
              <a:t> </a:t>
            </a:r>
            <a:r>
              <a:rPr lang="en-US" dirty="0" smtClean="0"/>
              <a:t>Avalon will</a:t>
            </a:r>
            <a:r>
              <a:rPr lang="en-US" baseline="0" dirty="0" smtClean="0"/>
              <a:t> let define/restrict </a:t>
            </a:r>
            <a:r>
              <a:rPr lang="en-US" dirty="0" smtClean="0"/>
              <a:t>user roles so that we can open up system to local content managers</a:t>
            </a:r>
          </a:p>
          <a:p>
            <a:pPr marL="0" indent="0">
              <a:buFont typeface="Wingdings" charset="0"/>
              <a:buNone/>
            </a:pPr>
            <a:endParaRPr lang="en-US" dirty="0" smtClean="0"/>
          </a:p>
          <a:p>
            <a:pPr marL="0" indent="0">
              <a:buFont typeface="Wingdings" charset="0"/>
              <a:buNone/>
            </a:pPr>
            <a:r>
              <a:rPr lang="en-US" dirty="0" smtClean="0"/>
              <a:t>• Looking to collaborate w. Hydra partners to create pipeline to push descriptive</a:t>
            </a:r>
            <a:r>
              <a:rPr lang="en-US" baseline="0" dirty="0" smtClean="0"/>
              <a:t> metadata into </a:t>
            </a:r>
            <a:r>
              <a:rPr lang="en-US" baseline="0" dirty="0" err="1" smtClean="0"/>
              <a:t>ArchivesSpace</a:t>
            </a:r>
            <a:endParaRPr lang="en-US" dirty="0" smtClean="0"/>
          </a:p>
        </p:txBody>
      </p:sp>
      <p:sp>
        <p:nvSpPr>
          <p:cNvPr id="4" name="Slide Number Placeholder 3"/>
          <p:cNvSpPr>
            <a:spLocks noGrp="1"/>
          </p:cNvSpPr>
          <p:nvPr>
            <p:ph type="sldNum" sz="quarter" idx="10"/>
          </p:nvPr>
        </p:nvSpPr>
        <p:spPr/>
        <p:txBody>
          <a:bodyPr/>
          <a:lstStyle/>
          <a:p>
            <a:fld id="{15C72E1A-37D8-EA45-A7B2-9E53040A2B19}" type="slidenum">
              <a:rPr lang="en-US" smtClean="0"/>
              <a:t>55</a:t>
            </a:fld>
            <a:endParaRPr lang="en-US"/>
          </a:p>
        </p:txBody>
      </p:sp>
    </p:spTree>
    <p:extLst>
      <p:ext uri="{BB962C8B-B14F-4D97-AF65-F5344CB8AC3E}">
        <p14:creationId xmlns:p14="http://schemas.microsoft.com/office/powerpoint/2010/main" val="28392943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1BE938-5964-AE4C-82D4-2A10E6F230D2}" type="slidenum">
              <a:rPr lang="en-US" smtClean="0"/>
              <a:t>56</a:t>
            </a:fld>
            <a:endParaRPr lang="en-US"/>
          </a:p>
        </p:txBody>
      </p:sp>
    </p:spTree>
    <p:extLst>
      <p:ext uri="{BB962C8B-B14F-4D97-AF65-F5344CB8AC3E}">
        <p14:creationId xmlns:p14="http://schemas.microsoft.com/office/powerpoint/2010/main" val="31444922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a:t>
            </a:r>
            <a:endParaRPr lang="en-US" dirty="0"/>
          </a:p>
        </p:txBody>
      </p:sp>
      <p:sp>
        <p:nvSpPr>
          <p:cNvPr id="4" name="Slide Number Placeholder 3"/>
          <p:cNvSpPr>
            <a:spLocks noGrp="1"/>
          </p:cNvSpPr>
          <p:nvPr>
            <p:ph type="sldNum" sz="quarter" idx="10"/>
          </p:nvPr>
        </p:nvSpPr>
        <p:spPr/>
        <p:txBody>
          <a:bodyPr/>
          <a:lstStyle/>
          <a:p>
            <a:fld id="{8B1BE938-5964-AE4C-82D4-2A10E6F230D2}" type="slidenum">
              <a:rPr lang="en-US" smtClean="0"/>
              <a:t>57</a:t>
            </a:fld>
            <a:endParaRPr lang="en-US"/>
          </a:p>
        </p:txBody>
      </p:sp>
    </p:spTree>
    <p:extLst>
      <p:ext uri="{BB962C8B-B14F-4D97-AF65-F5344CB8AC3E}">
        <p14:creationId xmlns:p14="http://schemas.microsoft.com/office/powerpoint/2010/main" val="1560701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My name is Siobhan Hagan and I am the first Audiovisual Archivist at the University of Baltimore’s Langsdale Library Special Collections Department. The University of Baltimore is one of twelve institutions in the University of Maryland System and is located in Baltimore City right next to Pennsylvania Station. The majority of our AV materials lies in the collections of two Baltimore-area television stations: WMAR-TV and WJZ-TV.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The WMAR-TV Collection was </a:t>
            </a:r>
            <a:r>
              <a:rPr lang="en-US">
                <a:solidFill>
                  <a:schemeClr val="dk1"/>
                </a:solidFill>
              </a:rPr>
              <a:t>donated in 1983 to Ubalt, consists of </a:t>
            </a:r>
            <a:r>
              <a:rPr lang="en-US"/>
              <a:t>4,000+reels of 16mm, ~250 reels of 2” Quad, VHS and Umatics; it was the first TV station in Baltimore broadcasting in October of 1947. The WMAR-TV Collection at UBalt spans the time period of approximately 1948-the late 1980s.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r>
              <a:rPr lang="en-US" sz="1200">
                <a:solidFill>
                  <a:schemeClr val="dk1"/>
                </a:solidFill>
              </a:rPr>
              <a:t>Google searchable description of reels in HTML tables which are no where near perfect: these are transcribed from old logbooks from the station: not everything is described; lots of “unknowns” or errors like “Pikesvi11e”; no standardized vocabulary. The best way to search is through specific places, events, dates and people: but make sure you try multiple types of spellings and knicknames!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a:t>The WJZ-TV Collection consists of 20,000+ AV items (mostly Umatic and VHS) and was donated to UBalt in 2007. The date of coverage spans from the 1960s-2000. Discoverability is different than WMAR-TV as it is organized by series with PDF inventories whose tape labels are keyword searchable.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51B6FD0E-D5AC-644C-B192-14FDCB5FE37B}" type="datetime1">
              <a:rPr lang="en-US" smtClean="0"/>
              <a:t>8/18/2014</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r>
              <a:rPr lang="en-US" smtClean="0"/>
              <a:t>SAA Session 707, August 16, 2014</a:t>
            </a:r>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7970050-FB47-3644-8571-2D160DDD24D8}"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7970050-FB47-3644-8571-2D160DDD24D8}"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6247360-171A-0549-BC98-3B873EAEFAD0}" type="datetime1">
              <a:rPr lang="en-US" smtClean="0"/>
              <a:t>8/18/2014</a:t>
            </a:fld>
            <a:endParaRPr lang="en-US"/>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19326361-88E1-B948-8775-08ABEC06118E}" type="datetime1">
              <a:rPr lang="en-US" smtClean="0"/>
              <a:t>8/18/2014</a:t>
            </a:fld>
            <a:endParaRPr lang="en-US"/>
          </a:p>
        </p:txBody>
      </p:sp>
      <p:sp>
        <p:nvSpPr>
          <p:cNvPr id="3" name="Footer Placeholder 2"/>
          <p:cNvSpPr>
            <a:spLocks noGrp="1"/>
          </p:cNvSpPr>
          <p:nvPr>
            <p:ph type="ftr" sz="quarter" idx="11"/>
          </p:nvPr>
        </p:nvSpPr>
        <p:spPr/>
        <p:txBody>
          <a:bodyPr/>
          <a:lstStyle/>
          <a:p>
            <a:r>
              <a:rPr lang="en-US" smtClean="0"/>
              <a:t>SAA Session 707, August 16, 2014</a:t>
            </a:r>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CC42F-8CEE-234E-A80C-28B8EA4ED484}"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1EEBB1FE-FAFD-8042-B249-40EC34C5D8F5}" type="datetime1">
              <a:rPr lang="en-US" smtClean="0"/>
              <a:t>8/18/2014</a:t>
            </a:fld>
            <a:endParaRPr lang="en-US"/>
          </a:p>
        </p:txBody>
      </p:sp>
      <p:sp>
        <p:nvSpPr>
          <p:cNvPr id="6" name="Footer Placeholder 5"/>
          <p:cNvSpPr>
            <a:spLocks noGrp="1"/>
          </p:cNvSpPr>
          <p:nvPr>
            <p:ph type="ftr" sz="quarter" idx="11"/>
          </p:nvPr>
        </p:nvSpPr>
        <p:spPr>
          <a:xfrm>
            <a:off x="174812" y="6356350"/>
            <a:ext cx="3863788" cy="365125"/>
          </a:xfrm>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970050-FB47-3644-8571-2D160DDD24D8}"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hf sldNum="0"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970050-FB47-3644-8571-2D160DDD24D8}"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hf sldNum="0"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B78BDF3-A3B8-514C-BFF9-146633840047}" type="datetime1">
              <a:rPr lang="en-US" smtClean="0"/>
              <a:t>8/18/2014</a:t>
            </a:fld>
            <a:endParaRPr lang="en-US"/>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A2DE672-65E8-764B-B471-D99B52C84F81}" type="datetime1">
              <a:rPr lang="en-US" smtClean="0"/>
              <a:t>8/18/2014</a:t>
            </a:fld>
            <a:endParaRPr lang="en-US"/>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D6272B65-C33E-2745-9292-59449F9517C1}" type="datetime1">
              <a:rPr lang="en-US" smtClean="0"/>
              <a:t>8/18/2014</a:t>
            </a:fld>
            <a:endParaRPr lang="en-US"/>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Landscape (Fullscreen)">
    <p:spTree>
      <p:nvGrpSpPr>
        <p:cNvPr id="1" name="Shape 35"/>
        <p:cNvGrpSpPr/>
        <p:nvPr/>
      </p:nvGrpSpPr>
      <p:grpSpPr>
        <a:xfrm>
          <a:off x="0" y="0"/>
          <a:ext cx="0" cy="0"/>
          <a:chOff x="0" y="0"/>
          <a:chExt cx="0" cy="0"/>
        </a:xfrm>
      </p:grpSpPr>
      <p:sp>
        <p:nvSpPr>
          <p:cNvPr id="36" name="Shape 36"/>
          <p:cNvSpPr>
            <a:spLocks noGrp="1"/>
          </p:cNvSpPr>
          <p:nvPr>
            <p:ph type="pic" idx="2"/>
          </p:nvPr>
        </p:nvSpPr>
        <p:spPr>
          <a:xfrm>
            <a:off x="0" y="0"/>
            <a:ext cx="9144000" cy="6858000"/>
          </a:xfrm>
          <a:prstGeom prst="rect">
            <a:avLst/>
          </a:prstGeom>
          <a:noFill/>
          <a:ln>
            <a:noFill/>
          </a:ln>
        </p:spPr>
      </p:sp>
    </p:spTree>
    <p:extLst>
      <p:ext uri="{BB962C8B-B14F-4D97-AF65-F5344CB8AC3E}">
        <p14:creationId xmlns:p14="http://schemas.microsoft.com/office/powerpoint/2010/main" val="16851160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3-Up Mixed">
    <p:spTree>
      <p:nvGrpSpPr>
        <p:cNvPr id="1" name="Shape 87"/>
        <p:cNvGrpSpPr/>
        <p:nvPr/>
      </p:nvGrpSpPr>
      <p:grpSpPr>
        <a:xfrm>
          <a:off x="0" y="0"/>
          <a:ext cx="0" cy="0"/>
          <a:chOff x="0" y="0"/>
          <a:chExt cx="0" cy="0"/>
        </a:xfrm>
      </p:grpSpPr>
      <p:sp>
        <p:nvSpPr>
          <p:cNvPr id="88" name="Shape 88"/>
          <p:cNvSpPr>
            <a:spLocks noGrp="1"/>
          </p:cNvSpPr>
          <p:nvPr>
            <p:ph type="pic" idx="2"/>
          </p:nvPr>
        </p:nvSpPr>
        <p:spPr>
          <a:xfrm>
            <a:off x="5067300" y="3436619"/>
            <a:ext cx="3649899" cy="2889504"/>
          </a:xfrm>
          <a:prstGeom prst="rect">
            <a:avLst/>
          </a:prstGeom>
          <a:noFill/>
          <a:ln w="38100" cap="sq">
            <a:solidFill>
              <a:schemeClr val="lt1"/>
            </a:solidFill>
            <a:prstDash val="solid"/>
            <a:miter/>
            <a:headEnd type="none" w="med" len="med"/>
            <a:tailEnd type="none" w="med" len="med"/>
          </a:ln>
        </p:spPr>
      </p:sp>
      <p:sp>
        <p:nvSpPr>
          <p:cNvPr id="89" name="Shape 89"/>
          <p:cNvSpPr>
            <a:spLocks noGrp="1"/>
          </p:cNvSpPr>
          <p:nvPr>
            <p:ph type="pic" idx="3"/>
          </p:nvPr>
        </p:nvSpPr>
        <p:spPr>
          <a:xfrm>
            <a:off x="426720" y="384047"/>
            <a:ext cx="4457700" cy="5943599"/>
          </a:xfrm>
          <a:prstGeom prst="rect">
            <a:avLst/>
          </a:prstGeom>
          <a:noFill/>
          <a:ln w="38100" cap="sq">
            <a:solidFill>
              <a:schemeClr val="lt1"/>
            </a:solidFill>
            <a:prstDash val="solid"/>
            <a:miter/>
            <a:headEnd type="none" w="med" len="med"/>
            <a:tailEnd type="none" w="med" len="med"/>
          </a:ln>
        </p:spPr>
      </p:sp>
      <p:sp>
        <p:nvSpPr>
          <p:cNvPr id="90" name="Shape 90"/>
          <p:cNvSpPr>
            <a:spLocks noGrp="1"/>
          </p:cNvSpPr>
          <p:nvPr>
            <p:ph type="pic" idx="4"/>
          </p:nvPr>
        </p:nvSpPr>
        <p:spPr>
          <a:xfrm>
            <a:off x="5067300" y="389332"/>
            <a:ext cx="3657600" cy="2887269"/>
          </a:xfrm>
          <a:prstGeom prst="rect">
            <a:avLst/>
          </a:prstGeom>
          <a:noFill/>
          <a:ln w="38100" cap="sq">
            <a:solidFill>
              <a:schemeClr val="lt1"/>
            </a:solidFill>
            <a:prstDash val="solid"/>
            <a:miter/>
            <a:headEnd type="none" w="med" len="med"/>
            <a:tailEnd type="none" w="med" len="med"/>
          </a:ln>
        </p:spPr>
      </p:sp>
      <p:sp>
        <p:nvSpPr>
          <p:cNvPr id="91" name="Shape 91"/>
          <p:cNvSpPr txBox="1">
            <a:spLocks noGrp="1"/>
          </p:cNvSpPr>
          <p:nvPr>
            <p:ph type="dt" idx="10"/>
          </p:nvPr>
        </p:nvSpPr>
        <p:spPr>
          <a:xfrm>
            <a:off x="66675" y="6559360"/>
            <a:ext cx="2438399" cy="244474"/>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2" name="Shape 92"/>
          <p:cNvSpPr txBox="1">
            <a:spLocks noGrp="1"/>
          </p:cNvSpPr>
          <p:nvPr>
            <p:ph type="sldNum" idx="12"/>
          </p:nvPr>
        </p:nvSpPr>
        <p:spPr>
          <a:xfrm>
            <a:off x="8172450" y="6559360"/>
            <a:ext cx="914400" cy="244474"/>
          </a:xfrm>
          <a:prstGeom prst="rect">
            <a:avLst/>
          </a:prstGeom>
          <a:noFill/>
          <a:ln>
            <a:noFill/>
          </a:ln>
        </p:spPr>
        <p:txBody>
          <a:bodyPr lIns="91425" tIns="91425" rIns="91425" bIns="91425" anchor="t"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3" name="Shape 93"/>
          <p:cNvSpPr txBox="1">
            <a:spLocks noGrp="1"/>
          </p:cNvSpPr>
          <p:nvPr>
            <p:ph type="ftr" idx="11"/>
          </p:nvPr>
        </p:nvSpPr>
        <p:spPr>
          <a:xfrm>
            <a:off x="2995652" y="6558153"/>
            <a:ext cx="4648199" cy="246887"/>
          </a:xfrm>
          <a:prstGeom prst="rect">
            <a:avLst/>
          </a:prstGeom>
          <a:noFill/>
          <a:ln>
            <a:noFill/>
          </a:ln>
        </p:spPr>
        <p:txBody>
          <a:bodyPr lIns="91425" tIns="91425" rIns="91425" bIns="91425" anchor="b"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extLst>
      <p:ext uri="{BB962C8B-B14F-4D97-AF65-F5344CB8AC3E}">
        <p14:creationId xmlns:p14="http://schemas.microsoft.com/office/powerpoint/2010/main" val="15981434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B6FD0E-D5AC-644C-B192-14FDCB5FE37B}" type="datetime1">
              <a:rPr lang="en-US" smtClean="0"/>
              <a:t>8/18/2014</a:t>
            </a:fld>
            <a:endParaRPr lang="en-US"/>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1484781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272B65-C33E-2745-9292-59449F9517C1}" type="datetime1">
              <a:rPr lang="en-US" smtClean="0"/>
              <a:t>8/18/2014</a:t>
            </a:fld>
            <a:endParaRPr lang="en-US"/>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2901777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B27FAE-AC90-9A49-B87E-F1B9E30662C5}" type="datetime1">
              <a:rPr lang="en-US" smtClean="0"/>
              <a:t>8/18/2014</a:t>
            </a:fld>
            <a:endParaRPr lang="en-US"/>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4427038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F8C881-A31E-E049-B39F-DEE9F79679C1}"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25742956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1BDDD2-9656-AF45-8DA9-4F340D16B69D}" type="datetime1">
              <a:rPr lang="en-US" smtClean="0"/>
              <a:t>8/18/2014</a:t>
            </a:fld>
            <a:endParaRPr lang="en-US"/>
          </a:p>
        </p:txBody>
      </p:sp>
      <p:sp>
        <p:nvSpPr>
          <p:cNvPr id="8" name="Footer Placeholder 7"/>
          <p:cNvSpPr>
            <a:spLocks noGrp="1"/>
          </p:cNvSpPr>
          <p:nvPr>
            <p:ph type="ftr" sz="quarter" idx="11"/>
          </p:nvPr>
        </p:nvSpPr>
        <p:spPr/>
        <p:txBody>
          <a:bodyPr/>
          <a:lstStyle/>
          <a:p>
            <a:r>
              <a:rPr lang="en-US" smtClean="0"/>
              <a:t>SAA Session 707, August 16, 2014</a:t>
            </a:r>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26122887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247360-171A-0549-BC98-3B873EAEFAD0}" type="datetime1">
              <a:rPr lang="en-US" smtClean="0"/>
              <a:t>8/18/2014</a:t>
            </a:fld>
            <a:endParaRPr lang="en-US"/>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30043844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326361-88E1-B948-8775-08ABEC06118E}" type="datetime1">
              <a:rPr lang="en-US" smtClean="0"/>
              <a:t>8/18/2014</a:t>
            </a:fld>
            <a:endParaRPr lang="en-US"/>
          </a:p>
        </p:txBody>
      </p:sp>
      <p:sp>
        <p:nvSpPr>
          <p:cNvPr id="3" name="Footer Placeholder 2"/>
          <p:cNvSpPr>
            <a:spLocks noGrp="1"/>
          </p:cNvSpPr>
          <p:nvPr>
            <p:ph type="ftr" sz="quarter" idx="11"/>
          </p:nvPr>
        </p:nvSpPr>
        <p:spPr/>
        <p:txBody>
          <a:bodyPr/>
          <a:lstStyle/>
          <a:p>
            <a:r>
              <a:rPr lang="en-US" smtClean="0"/>
              <a:t>SAA Session 707, August 16, 2014</a:t>
            </a:r>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3775567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CC42F-8CEE-234E-A80C-28B8EA4ED484}"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124412697"/>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A75B28BD-68FC-824A-899F-F78603EF25EA}" type="datetime1">
              <a:rPr lang="en-US" smtClean="0"/>
              <a:t>8/18/2014</a:t>
            </a:fld>
            <a:endParaRPr lang="en-US"/>
          </a:p>
        </p:txBody>
      </p:sp>
      <p:sp>
        <p:nvSpPr>
          <p:cNvPr id="5" name="Footer Placeholder 4"/>
          <p:cNvSpPr>
            <a:spLocks noGrp="1"/>
          </p:cNvSpPr>
          <p:nvPr>
            <p:ph type="ftr" sz="quarter" idx="11"/>
          </p:nvPr>
        </p:nvSpPr>
        <p:spPr>
          <a:xfrm>
            <a:off x="3213847" y="6356350"/>
            <a:ext cx="4734112" cy="365125"/>
          </a:xfrm>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EBB1FE-FAFD-8042-B249-40EC34C5D8F5}"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21136917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78BDF3-A3B8-514C-BFF9-146633840047}" type="datetime1">
              <a:rPr lang="en-US" smtClean="0"/>
              <a:t>8/18/2014</a:t>
            </a:fld>
            <a:endParaRPr lang="en-US"/>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9796403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2DE672-65E8-764B-B471-D99B52C84F81}" type="datetime1">
              <a:rPr lang="en-US" smtClean="0"/>
              <a:t>8/18/2014</a:t>
            </a:fld>
            <a:endParaRPr lang="en-US"/>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extLst>
      <p:ext uri="{BB962C8B-B14F-4D97-AF65-F5344CB8AC3E}">
        <p14:creationId xmlns:p14="http://schemas.microsoft.com/office/powerpoint/2010/main" val="2212649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E7970050-FB47-3644-8571-2D160DDD24D8}" type="datetime1">
              <a:rPr lang="en-US" smtClean="0"/>
              <a:t>8/18/2014</a:t>
            </a:fld>
            <a:endParaRPr lang="en-US"/>
          </a:p>
        </p:txBody>
      </p:sp>
      <p:sp>
        <p:nvSpPr>
          <p:cNvPr id="5" name="Footer Placeholder 4"/>
          <p:cNvSpPr>
            <a:spLocks noGrp="1"/>
          </p:cNvSpPr>
          <p:nvPr>
            <p:ph type="ftr" sz="quarter" idx="11"/>
          </p:nvPr>
        </p:nvSpPr>
        <p:spPr>
          <a:xfrm>
            <a:off x="2178423" y="6356350"/>
            <a:ext cx="4926852" cy="365125"/>
          </a:xfrm>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0DB27FAE-AC90-9A49-B87E-F1B9E30662C5}" type="datetime1">
              <a:rPr lang="en-US" smtClean="0"/>
              <a:t>8/18/2014</a:t>
            </a:fld>
            <a:endParaRPr lang="en-US"/>
          </a:p>
        </p:txBody>
      </p:sp>
      <p:sp>
        <p:nvSpPr>
          <p:cNvPr id="5" name="Footer Placeholder 4"/>
          <p:cNvSpPr>
            <a:spLocks noGrp="1"/>
          </p:cNvSpPr>
          <p:nvPr>
            <p:ph type="ftr" sz="quarter" idx="11"/>
          </p:nvPr>
        </p:nvSpPr>
        <p:spPr>
          <a:xfrm>
            <a:off x="174812" y="6356350"/>
            <a:ext cx="5311588" cy="365125"/>
          </a:xfrm>
        </p:spPr>
        <p:txBody>
          <a:bodyPr/>
          <a:lstStyle/>
          <a:p>
            <a:r>
              <a:rPr lang="en-US" smtClean="0"/>
              <a:t>SAA Session 707, August 16, 2014</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BF8C881-A31E-E049-B39F-DEE9F79679C1}"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4D1BDDD2-9656-AF45-8DA9-4F340D16B69D}" type="datetime1">
              <a:rPr lang="en-US" smtClean="0"/>
              <a:t>8/18/2014</a:t>
            </a:fld>
            <a:endParaRPr lang="en-US"/>
          </a:p>
        </p:txBody>
      </p:sp>
      <p:sp>
        <p:nvSpPr>
          <p:cNvPr id="8" name="Footer Placeholder 7"/>
          <p:cNvSpPr>
            <a:spLocks noGrp="1"/>
          </p:cNvSpPr>
          <p:nvPr>
            <p:ph type="ftr" sz="quarter" idx="11"/>
          </p:nvPr>
        </p:nvSpPr>
        <p:spPr/>
        <p:txBody>
          <a:bodyPr/>
          <a:lstStyle/>
          <a:p>
            <a:r>
              <a:rPr lang="en-US" smtClean="0"/>
              <a:t>SAA Session 707, August 16, 2014</a:t>
            </a:r>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7970050-FB47-3644-8571-2D160DDD24D8}" type="datetime1">
              <a:rPr lang="en-US" smtClean="0"/>
              <a:t>8/18/2014</a:t>
            </a:fld>
            <a:endParaRPr lang="en-US"/>
          </a:p>
        </p:txBody>
      </p:sp>
      <p:sp>
        <p:nvSpPr>
          <p:cNvPr id="6" name="Footer Placeholder 5"/>
          <p:cNvSpPr>
            <a:spLocks noGrp="1"/>
          </p:cNvSpPr>
          <p:nvPr>
            <p:ph type="ftr" sz="quarter" idx="11"/>
          </p:nvPr>
        </p:nvSpPr>
        <p:spPr/>
        <p:txBody>
          <a:bodyPr/>
          <a:lstStyle/>
          <a:p>
            <a:r>
              <a:rPr lang="en-US" smtClean="0"/>
              <a:t>SAA Session 707, August 16, 2014</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2.xml"/><Relationship Id="rId12" Type="http://schemas.openxmlformats.org/officeDocument/2006/relationships/theme" Target="../theme/theme2.xml"/><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E7970050-FB47-3644-8571-2D160DDD24D8}" type="datetime1">
              <a:rPr lang="en-US" smtClean="0"/>
              <a:t>8/18/2014</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r>
              <a:rPr lang="en-US" smtClean="0"/>
              <a:t>SAA Session 707, August 16, 2014</a:t>
            </a:r>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Lst>
  <p:hf sldNum="0" hdr="0" dt="0"/>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970050-FB47-3644-8571-2D160DDD24D8}" type="datetime1">
              <a:rPr lang="en-US" smtClean="0"/>
              <a:t>8/18/2014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SAA Session 707, August 16, 2014</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F16DE-A0D5-4438-950F-5B1E159C2C28}" type="slidenum">
              <a:rPr lang="en-US" smtClean="0"/>
              <a:t>‹#›</a:t>
            </a:fld>
            <a:endParaRPr lang="en-US"/>
          </a:p>
        </p:txBody>
      </p:sp>
    </p:spTree>
    <p:extLst>
      <p:ext uri="{BB962C8B-B14F-4D97-AF65-F5344CB8AC3E}">
        <p14:creationId xmlns:p14="http://schemas.microsoft.com/office/powerpoint/2010/main" val="889131617"/>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1" Type="http://schemas.openxmlformats.org/officeDocument/2006/relationships/slideLayout" Target="../slideLayouts/slideLayout2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jpg"/><Relationship Id="rId5" Type="http://schemas.openxmlformats.org/officeDocument/2006/relationships/image" Target="../media/image14.jpg"/><Relationship Id="rId1" Type="http://schemas.openxmlformats.org/officeDocument/2006/relationships/slideLayout" Target="../slideLayouts/slideLayout2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7.xml"/><Relationship Id="rId3" Type="http://schemas.openxmlformats.org/officeDocument/2006/relationships/image" Target="../media/image1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8.jpg"/><Relationship Id="rId1" Type="http://schemas.openxmlformats.org/officeDocument/2006/relationships/slideLayout" Target="../slideLayouts/slideLayout2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14.jpg"/><Relationship Id="rId1" Type="http://schemas.openxmlformats.org/officeDocument/2006/relationships/slideLayout" Target="../slideLayouts/slideLayout2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3.xml"/><Relationship Id="rId3" Type="http://schemas.openxmlformats.org/officeDocument/2006/relationships/image" Target="../media/image20.jpg"/></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hyperlink" Target="mailto:shagan@ubalt.edu" TargetMode="External"/><Relationship Id="rId1" Type="http://schemas.openxmlformats.org/officeDocument/2006/relationships/slideLayout" Target="../slideLayouts/slideLayout2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2.jpg"/></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3.gif"/><Relationship Id="rId5" Type="http://schemas.openxmlformats.org/officeDocument/2006/relationships/hyperlink" Target="http://hdl.handle.net/1903.1/1978" TargetMode="External"/><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3.gif"/><Relationship Id="rId5" Type="http://schemas.openxmlformats.org/officeDocument/2006/relationships/hyperlink" Target="http://hdl.handle.net/1903.1/10277" TargetMode="External"/><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gif"/><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3.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gif"/></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3.gif"/><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3.gif"/><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g"/><Relationship Id="rId4" Type="http://schemas.openxmlformats.org/officeDocument/2006/relationships/image" Target="../media/image28.jpg"/><Relationship Id="rId5" Type="http://schemas.openxmlformats.org/officeDocument/2006/relationships/image" Target="../media/image3.gif"/><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gif"/><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hyperlink" Target="http://dssumd.wordpress.com/category/digital-conversion-and-media-reformatting/" TargetMode="External"/><Relationship Id="rId4" Type="http://schemas.openxmlformats.org/officeDocument/2006/relationships/image" Target="../media/image3.gif"/><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hyperlink" Target="mailto:rpike@umd.edu" TargetMode="External"/><Relationship Id="rId4" Type="http://schemas.openxmlformats.org/officeDocument/2006/relationships/image" Target="../media/image31.jpeg"/><Relationship Id="rId5" Type="http://schemas.openxmlformats.org/officeDocument/2006/relationships/image" Target="../media/image3.gif"/><Relationship Id="rId6" Type="http://schemas.openxmlformats.org/officeDocument/2006/relationships/hyperlink" Target="http://hdl.handle.net/1903.1/1910" TargetMode="External"/><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0.xml"/><Relationship Id="rId3" Type="http://schemas.openxmlformats.org/officeDocument/2006/relationships/image" Target="../media/image32.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1.xml"/><Relationship Id="rId3" Type="http://schemas.openxmlformats.org/officeDocument/2006/relationships/image" Target="../media/image33.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4.xml"/><Relationship Id="rId3" Type="http://schemas.openxmlformats.org/officeDocument/2006/relationships/image" Target="../media/image34.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5.xml"/><Relationship Id="rId3" Type="http://schemas.openxmlformats.org/officeDocument/2006/relationships/image" Target="../media/image35.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6.xml"/><Relationship Id="rId3" Type="http://schemas.openxmlformats.org/officeDocument/2006/relationships/image" Target="../media/image36.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7.xml"/><Relationship Id="rId3" Type="http://schemas.openxmlformats.org/officeDocument/2006/relationships/image" Target="../media/image37.gi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9.xml"/><Relationship Id="rId3" Type="http://schemas.openxmlformats.org/officeDocument/2006/relationships/image" Target="../media/image3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image" Target="../media/image35.jpg"/><Relationship Id="rId4" Type="http://schemas.openxmlformats.org/officeDocument/2006/relationships/image" Target="../media/image36.jpg"/><Relationship Id="rId1" Type="http://schemas.openxmlformats.org/officeDocument/2006/relationships/slideLayout" Target="../slideLayouts/slideLayout28.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1.xml"/><Relationship Id="rId3" Type="http://schemas.openxmlformats.org/officeDocument/2006/relationships/image" Target="../media/image39.jpg"/></Relationships>
</file>

<file path=ppt/slides/_rels/slide52.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1" Type="http://schemas.openxmlformats.org/officeDocument/2006/relationships/slideLayout" Target="../slideLayouts/slideLayout28.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4.xml"/><Relationship Id="rId3" Type="http://schemas.openxmlformats.org/officeDocument/2006/relationships/image" Target="../media/image43.png"/></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jpg"/><Relationship Id="rId1" Type="http://schemas.openxmlformats.org/officeDocument/2006/relationships/slideLayout" Target="../slideLayouts/slideLayout28.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6.xml"/><Relationship Id="rId3" Type="http://schemas.openxmlformats.org/officeDocument/2006/relationships/image" Target="../media/image4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hyperlink" Target="mailto:rpike@umd.ed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200399" y="3048000"/>
            <a:ext cx="5457919" cy="2209800"/>
          </a:xfrm>
        </p:spPr>
        <p:txBody>
          <a:bodyPr>
            <a:normAutofit/>
          </a:bodyPr>
          <a:lstStyle/>
          <a:p>
            <a:r>
              <a:rPr lang="en-US" sz="4000" dirty="0" smtClean="0"/>
              <a:t>Audiovisual Alacrity:</a:t>
            </a:r>
            <a:r>
              <a:rPr lang="en-US" sz="3600" dirty="0" smtClean="0"/>
              <a:t/>
            </a:r>
            <a:br>
              <a:rPr lang="en-US" sz="3600" dirty="0" smtClean="0"/>
            </a:br>
            <a:r>
              <a:rPr lang="en-US" sz="3100" dirty="0"/>
              <a:t>Managing Timely Access to Audiovisual </a:t>
            </a:r>
            <a:r>
              <a:rPr lang="en-US" sz="3100" dirty="0" smtClean="0"/>
              <a:t>Collections</a:t>
            </a:r>
            <a:endParaRPr lang="en-US" sz="3100" dirty="0"/>
          </a:p>
        </p:txBody>
      </p:sp>
      <p:sp>
        <p:nvSpPr>
          <p:cNvPr id="6" name="Subtitle 5"/>
          <p:cNvSpPr>
            <a:spLocks noGrp="1"/>
          </p:cNvSpPr>
          <p:nvPr>
            <p:ph type="subTitle" idx="1"/>
          </p:nvPr>
        </p:nvSpPr>
        <p:spPr/>
        <p:txBody>
          <a:bodyPr>
            <a:normAutofit fontScale="85000" lnSpcReduction="20000"/>
          </a:bodyPr>
          <a:lstStyle/>
          <a:p>
            <a:r>
              <a:rPr lang="en-US" dirty="0" smtClean="0"/>
              <a:t>Siobhan Hagan, University of Baltimore, </a:t>
            </a:r>
            <a:r>
              <a:rPr lang="en-US" dirty="0" err="1" smtClean="0"/>
              <a:t>Langsdale</a:t>
            </a:r>
            <a:r>
              <a:rPr lang="en-US" dirty="0" smtClean="0"/>
              <a:t> Library</a:t>
            </a:r>
          </a:p>
          <a:p>
            <a:r>
              <a:rPr lang="en-US" dirty="0" smtClean="0"/>
              <a:t>Robin C. Pike, University of Maryland Libraries</a:t>
            </a:r>
          </a:p>
          <a:p>
            <a:r>
              <a:rPr lang="en-US" dirty="0" smtClean="0"/>
              <a:t>Steven </a:t>
            </a:r>
            <a:r>
              <a:rPr lang="en-US" dirty="0" err="1" smtClean="0"/>
              <a:t>Villereal</a:t>
            </a:r>
            <a:r>
              <a:rPr lang="en-US" dirty="0" smtClean="0"/>
              <a:t>, University of Virginia Library</a:t>
            </a:r>
            <a:endParaRPr lang="en-US" dirty="0"/>
          </a:p>
        </p:txBody>
      </p:sp>
    </p:spTree>
    <p:extLst>
      <p:ext uri="{BB962C8B-B14F-4D97-AF65-F5344CB8AC3E}">
        <p14:creationId xmlns:p14="http://schemas.microsoft.com/office/powerpoint/2010/main" val="3771234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6" name="Shape 206"/>
          <p:cNvPicPr preferRelativeResize="0"/>
          <p:nvPr/>
        </p:nvPicPr>
        <p:blipFill rotWithShape="1">
          <a:blip r:embed="rId3">
            <a:alphaModFix/>
          </a:blip>
          <a:srcRect t="5347" r="21334"/>
          <a:stretch/>
        </p:blipFill>
        <p:spPr>
          <a:xfrm>
            <a:off x="847150" y="-255474"/>
            <a:ext cx="7487325" cy="7261399"/>
          </a:xfrm>
          <a:prstGeom prst="rect">
            <a:avLst/>
          </a:prstGeom>
          <a:noFill/>
          <a:ln w="19050" cap="flat">
            <a:solidFill>
              <a:srgbClr val="000000"/>
            </a:solidFill>
            <a:prstDash val="solid"/>
            <a:round/>
            <a:headEnd type="none" w="med" len="med"/>
            <a:tailEnd type="none" w="med" len="med"/>
          </a:ln>
        </p:spPr>
      </p:pic>
    </p:spTree>
    <p:extLst>
      <p:ext uri="{BB962C8B-B14F-4D97-AF65-F5344CB8AC3E}">
        <p14:creationId xmlns:p14="http://schemas.microsoft.com/office/powerpoint/2010/main" val="1659388796"/>
      </p:ext>
    </p:extLst>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Shape 211"/>
          <p:cNvPicPr preferRelativeResize="0"/>
          <p:nvPr/>
        </p:nvPicPr>
        <p:blipFill rotWithShape="1">
          <a:blip r:embed="rId3">
            <a:alphaModFix/>
          </a:blip>
          <a:srcRect b="12808"/>
          <a:stretch/>
        </p:blipFill>
        <p:spPr>
          <a:xfrm>
            <a:off x="2975" y="457200"/>
            <a:ext cx="9293425" cy="5885099"/>
          </a:xfrm>
          <a:prstGeom prst="rect">
            <a:avLst/>
          </a:prstGeom>
          <a:noFill/>
          <a:ln w="19050" cap="flat">
            <a:solidFill>
              <a:srgbClr val="000000"/>
            </a:solidFill>
            <a:prstDash val="solid"/>
            <a:round/>
            <a:headEnd type="none" w="med" len="med"/>
            <a:tailEnd type="none" w="med" len="med"/>
          </a:ln>
        </p:spPr>
      </p:pic>
    </p:spTree>
    <p:extLst>
      <p:ext uri="{BB962C8B-B14F-4D97-AF65-F5344CB8AC3E}">
        <p14:creationId xmlns:p14="http://schemas.microsoft.com/office/powerpoint/2010/main" val="258626568"/>
      </p:ext>
    </p:extLst>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pic>
        <p:nvPicPr>
          <p:cNvPr id="216" name="Shape 216"/>
          <p:cNvPicPr preferRelativeResize="0"/>
          <p:nvPr/>
        </p:nvPicPr>
        <p:blipFill>
          <a:blip r:embed="rId3">
            <a:alphaModFix/>
          </a:blip>
          <a:stretch>
            <a:fillRect/>
          </a:stretch>
        </p:blipFill>
        <p:spPr>
          <a:xfrm>
            <a:off x="1700875" y="814474"/>
            <a:ext cx="5688449" cy="5786549"/>
          </a:xfrm>
          <a:prstGeom prst="rect">
            <a:avLst/>
          </a:prstGeom>
          <a:noFill/>
          <a:ln w="19050" cap="flat">
            <a:solidFill>
              <a:srgbClr val="000000"/>
            </a:solidFill>
            <a:prstDash val="solid"/>
            <a:round/>
            <a:headEnd type="none" w="med" len="med"/>
            <a:tailEnd type="none" w="med" len="med"/>
          </a:ln>
        </p:spPr>
      </p:pic>
      <p:sp>
        <p:nvSpPr>
          <p:cNvPr id="217" name="Shape 217"/>
          <p:cNvSpPr txBox="1"/>
          <p:nvPr/>
        </p:nvSpPr>
        <p:spPr>
          <a:xfrm>
            <a:off x="154350" y="0"/>
            <a:ext cx="8835300" cy="1131600"/>
          </a:xfrm>
          <a:prstGeom prst="rect">
            <a:avLst/>
          </a:prstGeom>
          <a:noFill/>
          <a:ln>
            <a:noFill/>
          </a:ln>
        </p:spPr>
        <p:txBody>
          <a:bodyPr lIns="91425" tIns="91425" rIns="91425" bIns="91425" anchor="ctr" anchorCtr="0">
            <a:noAutofit/>
          </a:bodyPr>
          <a:lstStyle/>
          <a:p>
            <a:pPr lvl="0" algn="ctr" rtl="0">
              <a:spcBef>
                <a:spcPts val="0"/>
              </a:spcBef>
              <a:buNone/>
            </a:pPr>
            <a:r>
              <a:rPr lang="en-US" sz="3000" b="1" i="1" cap="small">
                <a:solidFill>
                  <a:srgbClr val="FF0000"/>
                </a:solidFill>
                <a:latin typeface="Libre Baskerville"/>
                <a:ea typeface="Libre Baskerville"/>
                <a:cs typeface="Libre Baskerville"/>
                <a:sym typeface="Libre Baskerville"/>
              </a:rPr>
              <a:t>What Format Do You Have?</a:t>
            </a:r>
          </a:p>
        </p:txBody>
      </p:sp>
    </p:spTree>
    <p:extLst>
      <p:ext uri="{BB962C8B-B14F-4D97-AF65-F5344CB8AC3E}">
        <p14:creationId xmlns:p14="http://schemas.microsoft.com/office/powerpoint/2010/main" val="195588981"/>
      </p:ext>
    </p:extLst>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pic>
        <p:nvPicPr>
          <p:cNvPr id="222" name="Shape 222"/>
          <p:cNvPicPr preferRelativeResize="0"/>
          <p:nvPr/>
        </p:nvPicPr>
        <p:blipFill>
          <a:blip r:embed="rId3">
            <a:alphaModFix/>
          </a:blip>
          <a:stretch>
            <a:fillRect/>
          </a:stretch>
        </p:blipFill>
        <p:spPr>
          <a:xfrm>
            <a:off x="1700875" y="814474"/>
            <a:ext cx="5688449" cy="5786549"/>
          </a:xfrm>
          <a:prstGeom prst="rect">
            <a:avLst/>
          </a:prstGeom>
          <a:noFill/>
          <a:ln w="19050" cap="flat">
            <a:solidFill>
              <a:srgbClr val="000000"/>
            </a:solidFill>
            <a:prstDash val="solid"/>
            <a:round/>
            <a:headEnd type="none" w="med" len="med"/>
            <a:tailEnd type="none" w="med" len="med"/>
          </a:ln>
        </p:spPr>
      </p:pic>
      <p:sp>
        <p:nvSpPr>
          <p:cNvPr id="223" name="Shape 223"/>
          <p:cNvSpPr/>
          <p:nvPr/>
        </p:nvSpPr>
        <p:spPr>
          <a:xfrm>
            <a:off x="1454000" y="1032325"/>
            <a:ext cx="1987200" cy="3974400"/>
          </a:xfrm>
          <a:prstGeom prst="ellipse">
            <a:avLst/>
          </a:prstGeom>
          <a:noFill/>
          <a:ln w="15240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extLst>
      <p:ext uri="{BB962C8B-B14F-4D97-AF65-F5344CB8AC3E}">
        <p14:creationId xmlns:p14="http://schemas.microsoft.com/office/powerpoint/2010/main" val="2259884806"/>
      </p:ext>
    </p:extLst>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Shape 228"/>
          <p:cNvPicPr preferRelativeResize="0"/>
          <p:nvPr/>
        </p:nvPicPr>
        <p:blipFill>
          <a:blip r:embed="rId3">
            <a:alphaModFix/>
          </a:blip>
          <a:stretch>
            <a:fillRect/>
          </a:stretch>
        </p:blipFill>
        <p:spPr>
          <a:xfrm>
            <a:off x="-665850" y="4500"/>
            <a:ext cx="5143498" cy="6857998"/>
          </a:xfrm>
          <a:prstGeom prst="rect">
            <a:avLst/>
          </a:prstGeom>
          <a:noFill/>
          <a:ln>
            <a:noFill/>
          </a:ln>
        </p:spPr>
      </p:pic>
      <p:pic>
        <p:nvPicPr>
          <p:cNvPr id="229" name="Shape 229"/>
          <p:cNvPicPr preferRelativeResize="0"/>
          <p:nvPr/>
        </p:nvPicPr>
        <p:blipFill>
          <a:blip r:embed="rId4">
            <a:alphaModFix/>
          </a:blip>
          <a:stretch>
            <a:fillRect/>
          </a:stretch>
        </p:blipFill>
        <p:spPr>
          <a:xfrm>
            <a:off x="5343648" y="1043448"/>
            <a:ext cx="3388350" cy="4517800"/>
          </a:xfrm>
          <a:prstGeom prst="rect">
            <a:avLst/>
          </a:prstGeom>
          <a:noFill/>
          <a:ln w="19050" cap="flat">
            <a:solidFill>
              <a:srgbClr val="000000"/>
            </a:solidFill>
            <a:prstDash val="solid"/>
            <a:round/>
            <a:headEnd type="none" w="med" len="med"/>
            <a:tailEnd type="none" w="med" len="med"/>
          </a:ln>
        </p:spPr>
      </p:pic>
      <p:sp>
        <p:nvSpPr>
          <p:cNvPr id="230" name="Shape 230"/>
          <p:cNvSpPr/>
          <p:nvPr/>
        </p:nvSpPr>
        <p:spPr>
          <a:xfrm>
            <a:off x="4018150" y="2282912"/>
            <a:ext cx="1905876" cy="2038878"/>
          </a:xfrm>
          <a:prstGeom prst="lightningBolt">
            <a:avLst/>
          </a:prstGeom>
          <a:solidFill>
            <a:srgbClr val="FFFF00"/>
          </a:solidFill>
          <a:ln w="19050" cap="flat">
            <a:solidFill>
              <a:srgbClr val="FF00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FFF00"/>
              </a:solidFill>
            </a:endParaRPr>
          </a:p>
        </p:txBody>
      </p:sp>
    </p:spTree>
    <p:extLst>
      <p:ext uri="{BB962C8B-B14F-4D97-AF65-F5344CB8AC3E}">
        <p14:creationId xmlns:p14="http://schemas.microsoft.com/office/powerpoint/2010/main" val="2261795060"/>
      </p:ext>
    </p:extLst>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a:spLocks noGrp="1"/>
          </p:cNvSpPr>
          <p:nvPr>
            <p:ph type="pic" idx="2"/>
          </p:nvPr>
        </p:nvSpPr>
        <p:spPr>
          <a:xfrm>
            <a:off x="0" y="0"/>
            <a:ext cx="9144000" cy="6858000"/>
          </a:xfrm>
          <a:prstGeom prst="rect">
            <a:avLst/>
          </a:prstGeom>
          <a:noFill/>
          <a:ln>
            <a:noFill/>
          </a:ln>
        </p:spPr>
      </p:sp>
      <p:pic>
        <p:nvPicPr>
          <p:cNvPr id="236" name="Shape 236"/>
          <p:cNvPicPr preferRelativeResize="0"/>
          <p:nvPr/>
        </p:nvPicPr>
        <p:blipFill>
          <a:blip r:embed="rId3">
            <a:alphaModFix/>
          </a:blip>
          <a:stretch>
            <a:fillRect/>
          </a:stretch>
        </p:blipFill>
        <p:spPr>
          <a:xfrm>
            <a:off x="-42100" y="2845100"/>
            <a:ext cx="9144004" cy="4795502"/>
          </a:xfrm>
          <a:prstGeom prst="rect">
            <a:avLst/>
          </a:prstGeom>
          <a:noFill/>
          <a:ln>
            <a:noFill/>
          </a:ln>
        </p:spPr>
      </p:pic>
      <p:pic>
        <p:nvPicPr>
          <p:cNvPr id="237" name="Shape 237"/>
          <p:cNvPicPr preferRelativeResize="0"/>
          <p:nvPr/>
        </p:nvPicPr>
        <p:blipFill>
          <a:blip r:embed="rId4">
            <a:alphaModFix/>
          </a:blip>
          <a:stretch>
            <a:fillRect/>
          </a:stretch>
        </p:blipFill>
        <p:spPr>
          <a:xfrm>
            <a:off x="-39450" y="5"/>
            <a:ext cx="9144001" cy="3608439"/>
          </a:xfrm>
          <a:prstGeom prst="rect">
            <a:avLst/>
          </a:prstGeom>
          <a:noFill/>
          <a:ln>
            <a:noFill/>
          </a:ln>
        </p:spPr>
      </p:pic>
      <p:pic>
        <p:nvPicPr>
          <p:cNvPr id="238" name="Shape 238"/>
          <p:cNvPicPr preferRelativeResize="0"/>
          <p:nvPr/>
        </p:nvPicPr>
        <p:blipFill>
          <a:blip r:embed="rId5">
            <a:alphaModFix/>
          </a:blip>
          <a:stretch>
            <a:fillRect/>
          </a:stretch>
        </p:blipFill>
        <p:spPr>
          <a:xfrm>
            <a:off x="5392048" y="3122798"/>
            <a:ext cx="3388350" cy="4517800"/>
          </a:xfrm>
          <a:prstGeom prst="rect">
            <a:avLst/>
          </a:prstGeom>
          <a:noFill/>
          <a:ln>
            <a:noFill/>
          </a:ln>
        </p:spPr>
      </p:pic>
      <p:sp>
        <p:nvSpPr>
          <p:cNvPr id="239" name="Shape 239"/>
          <p:cNvSpPr/>
          <p:nvPr/>
        </p:nvSpPr>
        <p:spPr>
          <a:xfrm>
            <a:off x="4459075" y="4223412"/>
            <a:ext cx="1905876" cy="2038878"/>
          </a:xfrm>
          <a:prstGeom prst="lightningBolt">
            <a:avLst/>
          </a:prstGeom>
          <a:solidFill>
            <a:srgbClr val="FFFF00"/>
          </a:solidFill>
          <a:ln w="19050" cap="flat">
            <a:solidFill>
              <a:srgbClr val="FF00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FFF00"/>
              </a:solidFill>
            </a:endParaRPr>
          </a:p>
        </p:txBody>
      </p:sp>
      <p:sp>
        <p:nvSpPr>
          <p:cNvPr id="240" name="Shape 240"/>
          <p:cNvSpPr/>
          <p:nvPr/>
        </p:nvSpPr>
        <p:spPr>
          <a:xfrm>
            <a:off x="816250" y="2409562"/>
            <a:ext cx="1905876" cy="2038878"/>
          </a:xfrm>
          <a:prstGeom prst="lightningBolt">
            <a:avLst/>
          </a:prstGeom>
          <a:solidFill>
            <a:srgbClr val="FFFF00"/>
          </a:solidFill>
          <a:ln w="19050" cap="flat">
            <a:solidFill>
              <a:srgbClr val="FF00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FFF00"/>
              </a:solidFill>
            </a:endParaRPr>
          </a:p>
        </p:txBody>
      </p:sp>
    </p:spTree>
    <p:extLst>
      <p:ext uri="{BB962C8B-B14F-4D97-AF65-F5344CB8AC3E}">
        <p14:creationId xmlns:p14="http://schemas.microsoft.com/office/powerpoint/2010/main" val="3709168444"/>
      </p:ext>
    </p:extLst>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Shape 245"/>
          <p:cNvPicPr preferRelativeResize="0"/>
          <p:nvPr/>
        </p:nvPicPr>
        <p:blipFill>
          <a:blip r:embed="rId3">
            <a:alphaModFix/>
          </a:blip>
          <a:stretch>
            <a:fillRect/>
          </a:stretch>
        </p:blipFill>
        <p:spPr>
          <a:xfrm>
            <a:off x="1700875" y="814474"/>
            <a:ext cx="5688449" cy="5786549"/>
          </a:xfrm>
          <a:prstGeom prst="rect">
            <a:avLst/>
          </a:prstGeom>
          <a:noFill/>
          <a:ln w="19050" cap="flat">
            <a:solidFill>
              <a:srgbClr val="000000"/>
            </a:solidFill>
            <a:prstDash val="solid"/>
            <a:round/>
            <a:headEnd type="none" w="med" len="med"/>
            <a:tailEnd type="none" w="med" len="med"/>
          </a:ln>
        </p:spPr>
      </p:pic>
      <p:sp>
        <p:nvSpPr>
          <p:cNvPr id="246" name="Shape 246"/>
          <p:cNvSpPr/>
          <p:nvPr/>
        </p:nvSpPr>
        <p:spPr>
          <a:xfrm>
            <a:off x="3126100" y="1129275"/>
            <a:ext cx="1987200" cy="1163099"/>
          </a:xfrm>
          <a:prstGeom prst="ellipse">
            <a:avLst/>
          </a:prstGeom>
          <a:noFill/>
          <a:ln w="15240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extLst>
      <p:ext uri="{BB962C8B-B14F-4D97-AF65-F5344CB8AC3E}">
        <p14:creationId xmlns:p14="http://schemas.microsoft.com/office/powerpoint/2010/main" val="239648862"/>
      </p:ext>
    </p:extLst>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a:spLocks noGrp="1"/>
          </p:cNvSpPr>
          <p:nvPr>
            <p:ph type="pic" idx="2"/>
          </p:nvPr>
        </p:nvSpPr>
        <p:spPr>
          <a:xfrm>
            <a:off x="0" y="0"/>
            <a:ext cx="9144000" cy="6858000"/>
          </a:xfrm>
          <a:prstGeom prst="rect">
            <a:avLst/>
          </a:prstGeom>
          <a:noFill/>
          <a:ln>
            <a:noFill/>
          </a:ln>
        </p:spPr>
      </p:sp>
      <p:pic>
        <p:nvPicPr>
          <p:cNvPr id="252" name="Shape 252"/>
          <p:cNvPicPr preferRelativeResize="0"/>
          <p:nvPr/>
        </p:nvPicPr>
        <p:blipFill rotWithShape="1">
          <a:blip r:embed="rId3">
            <a:alphaModFix/>
          </a:blip>
          <a:srcRect t="22563" b="17505"/>
          <a:stretch/>
        </p:blipFill>
        <p:spPr>
          <a:xfrm>
            <a:off x="0" y="-67398"/>
            <a:ext cx="9144002" cy="7306398"/>
          </a:xfrm>
          <a:prstGeom prst="rect">
            <a:avLst/>
          </a:prstGeom>
          <a:noFill/>
          <a:ln>
            <a:noFill/>
          </a:ln>
        </p:spPr>
      </p:pic>
    </p:spTree>
    <p:extLst>
      <p:ext uri="{BB962C8B-B14F-4D97-AF65-F5344CB8AC3E}">
        <p14:creationId xmlns:p14="http://schemas.microsoft.com/office/powerpoint/2010/main" val="1868170626"/>
      </p:ext>
    </p:extLst>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Shape 257"/>
          <p:cNvPicPr preferRelativeResize="0"/>
          <p:nvPr/>
        </p:nvPicPr>
        <p:blipFill>
          <a:blip r:embed="rId3">
            <a:alphaModFix/>
          </a:blip>
          <a:stretch>
            <a:fillRect/>
          </a:stretch>
        </p:blipFill>
        <p:spPr>
          <a:xfrm>
            <a:off x="1700875" y="814474"/>
            <a:ext cx="5688449" cy="5786549"/>
          </a:xfrm>
          <a:prstGeom prst="rect">
            <a:avLst/>
          </a:prstGeom>
          <a:noFill/>
          <a:ln w="19050" cap="flat">
            <a:solidFill>
              <a:srgbClr val="000000"/>
            </a:solidFill>
            <a:prstDash val="solid"/>
            <a:round/>
            <a:headEnd type="none" w="med" len="med"/>
            <a:tailEnd type="none" w="med" len="med"/>
          </a:ln>
        </p:spPr>
      </p:pic>
      <p:sp>
        <p:nvSpPr>
          <p:cNvPr id="258" name="Shape 258"/>
          <p:cNvSpPr/>
          <p:nvPr/>
        </p:nvSpPr>
        <p:spPr>
          <a:xfrm>
            <a:off x="5840200" y="2025900"/>
            <a:ext cx="1720799" cy="2205299"/>
          </a:xfrm>
          <a:prstGeom prst="ellipse">
            <a:avLst/>
          </a:prstGeom>
          <a:noFill/>
          <a:ln w="15240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extLst>
      <p:ext uri="{BB962C8B-B14F-4D97-AF65-F5344CB8AC3E}">
        <p14:creationId xmlns:p14="http://schemas.microsoft.com/office/powerpoint/2010/main" val="670390931"/>
      </p:ext>
    </p:extLst>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pic>
        <p:nvPicPr>
          <p:cNvPr id="263" name="Shape 263"/>
          <p:cNvPicPr preferRelativeResize="0"/>
          <p:nvPr/>
        </p:nvPicPr>
        <p:blipFill rotWithShape="1">
          <a:blip r:embed="rId3">
            <a:alphaModFix/>
          </a:blip>
          <a:srcRect t="6566" b="9779"/>
          <a:stretch/>
        </p:blipFill>
        <p:spPr>
          <a:xfrm>
            <a:off x="5326750" y="2642725"/>
            <a:ext cx="3111977" cy="3471149"/>
          </a:xfrm>
          <a:prstGeom prst="rect">
            <a:avLst/>
          </a:prstGeom>
          <a:noFill/>
          <a:ln w="19050" cap="flat">
            <a:solidFill>
              <a:srgbClr val="000000"/>
            </a:solidFill>
            <a:prstDash val="solid"/>
            <a:round/>
            <a:headEnd type="none" w="med" len="med"/>
            <a:tailEnd type="none" w="med" len="med"/>
          </a:ln>
        </p:spPr>
      </p:pic>
      <p:sp>
        <p:nvSpPr>
          <p:cNvPr id="264" name="Shape 264"/>
          <p:cNvSpPr txBox="1"/>
          <p:nvPr/>
        </p:nvSpPr>
        <p:spPr>
          <a:xfrm>
            <a:off x="3013600" y="635300"/>
            <a:ext cx="1791899" cy="2150100"/>
          </a:xfrm>
          <a:prstGeom prst="rect">
            <a:avLst/>
          </a:prstGeom>
          <a:noFill/>
          <a:ln>
            <a:noFill/>
          </a:ln>
        </p:spPr>
        <p:txBody>
          <a:bodyPr lIns="91425" tIns="91425" rIns="91425" bIns="91425" anchor="t" anchorCtr="0">
            <a:noAutofit/>
          </a:bodyPr>
          <a:lstStyle/>
          <a:p>
            <a:pPr>
              <a:spcBef>
                <a:spcPts val="0"/>
              </a:spcBef>
              <a:buNone/>
            </a:pPr>
            <a:endParaRPr/>
          </a:p>
        </p:txBody>
      </p:sp>
      <p:pic>
        <p:nvPicPr>
          <p:cNvPr id="265" name="Shape 265"/>
          <p:cNvPicPr preferRelativeResize="0"/>
          <p:nvPr/>
        </p:nvPicPr>
        <p:blipFill rotWithShape="1">
          <a:blip r:embed="rId4">
            <a:alphaModFix/>
          </a:blip>
          <a:srcRect t="5836" b="14967"/>
          <a:stretch/>
        </p:blipFill>
        <p:spPr>
          <a:xfrm>
            <a:off x="1805499" y="2078228"/>
            <a:ext cx="2999999" cy="3167899"/>
          </a:xfrm>
          <a:prstGeom prst="rect">
            <a:avLst/>
          </a:prstGeom>
          <a:noFill/>
          <a:ln w="19050" cap="flat">
            <a:solidFill>
              <a:srgbClr val="000000"/>
            </a:solidFill>
            <a:prstDash val="solid"/>
            <a:round/>
            <a:headEnd type="none" w="med" len="med"/>
            <a:tailEnd type="none" w="med" len="med"/>
          </a:ln>
        </p:spPr>
      </p:pic>
      <p:sp>
        <p:nvSpPr>
          <p:cNvPr id="266" name="Shape 266"/>
          <p:cNvSpPr/>
          <p:nvPr/>
        </p:nvSpPr>
        <p:spPr>
          <a:xfrm>
            <a:off x="1093262" y="1009487"/>
            <a:ext cx="1905876" cy="2038878"/>
          </a:xfrm>
          <a:prstGeom prst="lightningBolt">
            <a:avLst/>
          </a:prstGeom>
          <a:solidFill>
            <a:srgbClr val="FFFF00"/>
          </a:solidFill>
          <a:ln w="1905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rgbClr val="FFFF00"/>
              </a:solidFill>
            </a:endParaRPr>
          </a:p>
        </p:txBody>
      </p:sp>
      <p:sp>
        <p:nvSpPr>
          <p:cNvPr id="267" name="Shape 267"/>
          <p:cNvSpPr/>
          <p:nvPr/>
        </p:nvSpPr>
        <p:spPr>
          <a:xfrm>
            <a:off x="4126150" y="2642725"/>
            <a:ext cx="1905876" cy="2038878"/>
          </a:xfrm>
          <a:prstGeom prst="lightningBolt">
            <a:avLst/>
          </a:prstGeom>
          <a:solidFill>
            <a:srgbClr val="FFFF00"/>
          </a:solidFill>
          <a:ln w="19050" cap="flat">
            <a:solidFill>
              <a:srgbClr val="FF00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FFF00"/>
              </a:solidFill>
            </a:endParaRPr>
          </a:p>
        </p:txBody>
      </p:sp>
      <p:sp>
        <p:nvSpPr>
          <p:cNvPr id="268" name="Shape 268"/>
          <p:cNvSpPr txBox="1"/>
          <p:nvPr/>
        </p:nvSpPr>
        <p:spPr>
          <a:xfrm>
            <a:off x="532550" y="-810950"/>
            <a:ext cx="3000000" cy="3000000"/>
          </a:xfrm>
          <a:prstGeom prst="rect">
            <a:avLst/>
          </a:prstGeom>
          <a:noFill/>
          <a:ln>
            <a:noFill/>
          </a:ln>
        </p:spPr>
        <p:txBody>
          <a:bodyPr lIns="91425" tIns="91425" rIns="91425" bIns="91425" anchor="ctr" anchorCtr="0">
            <a:noAutofit/>
          </a:bodyPr>
          <a:lstStyle/>
          <a:p>
            <a:pPr lvl="0" rtl="0">
              <a:spcBef>
                <a:spcPts val="0"/>
              </a:spcBef>
              <a:buNone/>
            </a:pPr>
            <a:r>
              <a:rPr lang="en-US" sz="3000" b="1" i="1" cap="small">
                <a:solidFill>
                  <a:srgbClr val="FF0000"/>
                </a:solidFill>
                <a:latin typeface="Libre Baskerville"/>
                <a:ea typeface="Libre Baskerville"/>
                <a:cs typeface="Libre Baskerville"/>
                <a:sym typeface="Libre Baskerville"/>
              </a:rPr>
              <a:t>Vendor</a:t>
            </a:r>
          </a:p>
        </p:txBody>
      </p:sp>
    </p:spTree>
    <p:extLst>
      <p:ext uri="{BB962C8B-B14F-4D97-AF65-F5344CB8AC3E}">
        <p14:creationId xmlns:p14="http://schemas.microsoft.com/office/powerpoint/2010/main" val="3793285577"/>
      </p:ext>
    </p:extLst>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SAA Session 707, August 16, 2014</a:t>
            </a:r>
            <a:endParaRPr lang="en-US"/>
          </a:p>
        </p:txBody>
      </p:sp>
      <p:pic>
        <p:nvPicPr>
          <p:cNvPr id="3" name="Content Placeholder 6" descr="2013-04-05_11-31-01_984.jpg"/>
          <p:cNvPicPr>
            <a:picLocks noChangeAspect="1"/>
          </p:cNvPicPr>
          <p:nvPr/>
        </p:nvPicPr>
        <p:blipFill>
          <a:blip r:embed="rId3">
            <a:extLst>
              <a:ext uri="{28A0092B-C50C-407E-A947-70E740481C1C}">
                <a14:useLocalDpi xmlns:a14="http://schemas.microsoft.com/office/drawing/2010/main" val="0"/>
              </a:ext>
            </a:extLst>
          </a:blip>
          <a:srcRect t="2928" b="2928"/>
          <a:stretch>
            <a:fillRect/>
          </a:stretch>
        </p:blipFill>
        <p:spPr>
          <a:xfrm>
            <a:off x="25847" y="254000"/>
            <a:ext cx="9118153" cy="4838700"/>
          </a:xfrm>
          <a:prstGeom prst="rect">
            <a:avLst/>
          </a:prstGeom>
        </p:spPr>
      </p:pic>
      <p:sp>
        <p:nvSpPr>
          <p:cNvPr id="4" name="TextBox 3"/>
          <p:cNvSpPr txBox="1"/>
          <p:nvPr/>
        </p:nvSpPr>
        <p:spPr>
          <a:xfrm>
            <a:off x="4826000" y="5257800"/>
            <a:ext cx="4178300" cy="369332"/>
          </a:xfrm>
          <a:prstGeom prst="rect">
            <a:avLst/>
          </a:prstGeom>
          <a:noFill/>
        </p:spPr>
        <p:txBody>
          <a:bodyPr wrap="square" rtlCol="0">
            <a:spAutoFit/>
          </a:bodyPr>
          <a:lstStyle/>
          <a:p>
            <a:pPr algn="r"/>
            <a:r>
              <a:rPr lang="en-US" dirty="0" smtClean="0">
                <a:solidFill>
                  <a:schemeClr val="bg1">
                    <a:lumMod val="65000"/>
                  </a:schemeClr>
                </a:solidFill>
              </a:rPr>
              <a:t>Photo by Robin Pike</a:t>
            </a:r>
            <a:endParaRPr lang="en-US" dirty="0">
              <a:solidFill>
                <a:schemeClr val="bg1">
                  <a:lumMod val="65000"/>
                </a:schemeClr>
              </a:solidFill>
            </a:endParaRPr>
          </a:p>
        </p:txBody>
      </p:sp>
    </p:spTree>
    <p:extLst>
      <p:ext uri="{BB962C8B-B14F-4D97-AF65-F5344CB8AC3E}">
        <p14:creationId xmlns:p14="http://schemas.microsoft.com/office/powerpoint/2010/main" val="34552528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Shape 273"/>
          <p:cNvPicPr preferRelativeResize="0"/>
          <p:nvPr/>
        </p:nvPicPr>
        <p:blipFill>
          <a:blip r:embed="rId3">
            <a:alphaModFix/>
          </a:blip>
          <a:stretch>
            <a:fillRect/>
          </a:stretch>
        </p:blipFill>
        <p:spPr>
          <a:xfrm>
            <a:off x="1700875" y="814474"/>
            <a:ext cx="5688449" cy="5786549"/>
          </a:xfrm>
          <a:prstGeom prst="rect">
            <a:avLst/>
          </a:prstGeom>
          <a:noFill/>
          <a:ln w="19050" cap="flat">
            <a:solidFill>
              <a:srgbClr val="000000"/>
            </a:solidFill>
            <a:prstDash val="solid"/>
            <a:round/>
            <a:headEnd type="none" w="med" len="med"/>
            <a:tailEnd type="none" w="med" len="med"/>
          </a:ln>
        </p:spPr>
      </p:pic>
      <p:sp>
        <p:nvSpPr>
          <p:cNvPr id="274" name="Shape 274"/>
          <p:cNvSpPr/>
          <p:nvPr/>
        </p:nvSpPr>
        <p:spPr>
          <a:xfrm>
            <a:off x="4483150" y="3770700"/>
            <a:ext cx="1720499" cy="1502699"/>
          </a:xfrm>
          <a:prstGeom prst="ellipse">
            <a:avLst/>
          </a:prstGeom>
          <a:noFill/>
          <a:ln w="15240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extLst>
      <p:ext uri="{BB962C8B-B14F-4D97-AF65-F5344CB8AC3E}">
        <p14:creationId xmlns:p14="http://schemas.microsoft.com/office/powerpoint/2010/main" val="3031284308"/>
      </p:ext>
    </p:extLst>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Shape 279"/>
          <p:cNvPicPr preferRelativeResize="0"/>
          <p:nvPr/>
        </p:nvPicPr>
        <p:blipFill>
          <a:blip r:embed="rId3">
            <a:alphaModFix/>
          </a:blip>
          <a:stretch>
            <a:fillRect/>
          </a:stretch>
        </p:blipFill>
        <p:spPr>
          <a:xfrm>
            <a:off x="0" y="435450"/>
            <a:ext cx="9144001" cy="5987134"/>
          </a:xfrm>
          <a:prstGeom prst="rect">
            <a:avLst/>
          </a:prstGeom>
          <a:noFill/>
          <a:ln>
            <a:noFill/>
          </a:ln>
        </p:spPr>
      </p:pic>
      <p:pic>
        <p:nvPicPr>
          <p:cNvPr id="280" name="Shape 280"/>
          <p:cNvPicPr preferRelativeResize="0"/>
          <p:nvPr/>
        </p:nvPicPr>
        <p:blipFill rotWithShape="1">
          <a:blip r:embed="rId4">
            <a:alphaModFix/>
          </a:blip>
          <a:srcRect l="5613" t="7267" r="6405" b="13044"/>
          <a:stretch/>
        </p:blipFill>
        <p:spPr>
          <a:xfrm>
            <a:off x="1791875" y="2178600"/>
            <a:ext cx="2687799" cy="3245925"/>
          </a:xfrm>
          <a:prstGeom prst="rect">
            <a:avLst/>
          </a:prstGeom>
          <a:noFill/>
          <a:ln>
            <a:noFill/>
          </a:ln>
        </p:spPr>
      </p:pic>
      <p:sp>
        <p:nvSpPr>
          <p:cNvPr id="281" name="Shape 281"/>
          <p:cNvSpPr/>
          <p:nvPr/>
        </p:nvSpPr>
        <p:spPr>
          <a:xfrm>
            <a:off x="3619062" y="2782125"/>
            <a:ext cx="1905876" cy="2038878"/>
          </a:xfrm>
          <a:prstGeom prst="lightningBolt">
            <a:avLst/>
          </a:prstGeom>
          <a:solidFill>
            <a:srgbClr val="FFFF00"/>
          </a:solidFill>
          <a:ln w="19050" cap="flat">
            <a:solidFill>
              <a:srgbClr val="FF00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FFF00"/>
              </a:solidFill>
            </a:endParaRPr>
          </a:p>
        </p:txBody>
      </p:sp>
    </p:spTree>
    <p:extLst>
      <p:ext uri="{BB962C8B-B14F-4D97-AF65-F5344CB8AC3E}">
        <p14:creationId xmlns:p14="http://schemas.microsoft.com/office/powerpoint/2010/main" val="855538852"/>
      </p:ext>
    </p:extLst>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Shape 286"/>
          <p:cNvPicPr preferRelativeResize="0"/>
          <p:nvPr/>
        </p:nvPicPr>
        <p:blipFill>
          <a:blip r:embed="rId3">
            <a:alphaModFix/>
          </a:blip>
          <a:stretch>
            <a:fillRect/>
          </a:stretch>
        </p:blipFill>
        <p:spPr>
          <a:xfrm>
            <a:off x="1700875" y="814474"/>
            <a:ext cx="5688449" cy="5786549"/>
          </a:xfrm>
          <a:prstGeom prst="rect">
            <a:avLst/>
          </a:prstGeom>
          <a:noFill/>
          <a:ln w="19050" cap="flat">
            <a:solidFill>
              <a:srgbClr val="000000"/>
            </a:solidFill>
            <a:prstDash val="solid"/>
            <a:round/>
            <a:headEnd type="none" w="med" len="med"/>
            <a:tailEnd type="none" w="med" len="med"/>
          </a:ln>
        </p:spPr>
      </p:pic>
      <p:sp>
        <p:nvSpPr>
          <p:cNvPr id="287" name="Shape 287"/>
          <p:cNvSpPr/>
          <p:nvPr/>
        </p:nvSpPr>
        <p:spPr>
          <a:xfrm>
            <a:off x="3347675" y="4930375"/>
            <a:ext cx="3818099" cy="1594499"/>
          </a:xfrm>
          <a:prstGeom prst="ellipse">
            <a:avLst/>
          </a:prstGeom>
          <a:noFill/>
          <a:ln w="15240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extLst>
      <p:ext uri="{BB962C8B-B14F-4D97-AF65-F5344CB8AC3E}">
        <p14:creationId xmlns:p14="http://schemas.microsoft.com/office/powerpoint/2010/main" val="361930310"/>
      </p:ext>
    </p:extLst>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292" name="Shape 292"/>
          <p:cNvPicPr preferRelativeResize="0"/>
          <p:nvPr/>
        </p:nvPicPr>
        <p:blipFill rotWithShape="1">
          <a:blip r:embed="rId3">
            <a:alphaModFix/>
          </a:blip>
          <a:srcRect t="9684" b="3071"/>
          <a:stretch/>
        </p:blipFill>
        <p:spPr>
          <a:xfrm>
            <a:off x="-339714" y="-2224"/>
            <a:ext cx="10245714" cy="6858000"/>
          </a:xfrm>
          <a:prstGeom prst="rect">
            <a:avLst/>
          </a:prstGeom>
          <a:noFill/>
          <a:ln>
            <a:noFill/>
          </a:ln>
        </p:spPr>
      </p:pic>
    </p:spTree>
    <p:extLst>
      <p:ext uri="{BB962C8B-B14F-4D97-AF65-F5344CB8AC3E}">
        <p14:creationId xmlns:p14="http://schemas.microsoft.com/office/powerpoint/2010/main" val="2609837413"/>
      </p:ext>
    </p:extLst>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pic>
        <p:nvPicPr>
          <p:cNvPr id="297" name="Shape 297"/>
          <p:cNvPicPr preferRelativeResize="0"/>
          <p:nvPr/>
        </p:nvPicPr>
        <p:blipFill rotWithShape="1">
          <a:blip r:embed="rId3">
            <a:alphaModFix/>
          </a:blip>
          <a:srcRect l="14081" t="21897" r="6408" b="29224"/>
          <a:stretch/>
        </p:blipFill>
        <p:spPr>
          <a:xfrm>
            <a:off x="-533400" y="-591125"/>
            <a:ext cx="10046524" cy="8234321"/>
          </a:xfrm>
          <a:prstGeom prst="rect">
            <a:avLst/>
          </a:prstGeom>
          <a:noFill/>
          <a:ln>
            <a:noFill/>
          </a:ln>
        </p:spPr>
      </p:pic>
      <p:sp>
        <p:nvSpPr>
          <p:cNvPr id="298" name="Shape 298"/>
          <p:cNvSpPr txBox="1"/>
          <p:nvPr/>
        </p:nvSpPr>
        <p:spPr>
          <a:xfrm>
            <a:off x="-533525" y="1538825"/>
            <a:ext cx="10046399" cy="2511599"/>
          </a:xfrm>
          <a:prstGeom prst="rect">
            <a:avLst/>
          </a:prstGeom>
          <a:noFill/>
          <a:ln>
            <a:noFill/>
          </a:ln>
        </p:spPr>
        <p:txBody>
          <a:bodyPr lIns="91425" tIns="91425" rIns="91425" bIns="91425" anchor="t" anchorCtr="0">
            <a:noAutofit/>
          </a:bodyPr>
          <a:lstStyle/>
          <a:p>
            <a:pPr algn="ctr" rtl="0">
              <a:spcBef>
                <a:spcPts val="0"/>
              </a:spcBef>
              <a:buNone/>
            </a:pPr>
            <a:r>
              <a:rPr lang="en-US" sz="4800" i="1">
                <a:solidFill>
                  <a:srgbClr val="FFFF00"/>
                </a:solidFill>
                <a:latin typeface="Libre Baskerville"/>
                <a:ea typeface="Libre Baskerville"/>
                <a:cs typeface="Libre Baskerville"/>
                <a:sym typeface="Libre Baskerville"/>
              </a:rPr>
              <a:t>Thank you!</a:t>
            </a:r>
          </a:p>
          <a:p>
            <a:pPr algn="ctr" rtl="0">
              <a:spcBef>
                <a:spcPts val="0"/>
              </a:spcBef>
              <a:buNone/>
            </a:pPr>
            <a:endParaRPr sz="3600" i="1">
              <a:solidFill>
                <a:srgbClr val="FFFF00"/>
              </a:solidFill>
              <a:latin typeface="Libre Baskerville"/>
              <a:ea typeface="Libre Baskerville"/>
              <a:cs typeface="Libre Baskerville"/>
              <a:sym typeface="Libre Baskerville"/>
            </a:endParaRPr>
          </a:p>
          <a:p>
            <a:pPr algn="ctr" rtl="0">
              <a:spcBef>
                <a:spcPts val="0"/>
              </a:spcBef>
              <a:buNone/>
            </a:pPr>
            <a:endParaRPr sz="3600" i="1">
              <a:solidFill>
                <a:srgbClr val="FFFF00"/>
              </a:solidFill>
              <a:latin typeface="Libre Baskerville"/>
              <a:ea typeface="Libre Baskerville"/>
              <a:cs typeface="Libre Baskerville"/>
              <a:sym typeface="Libre Baskerville"/>
            </a:endParaRPr>
          </a:p>
          <a:p>
            <a:pPr algn="ctr" rtl="0">
              <a:spcBef>
                <a:spcPts val="0"/>
              </a:spcBef>
              <a:buNone/>
            </a:pPr>
            <a:endParaRPr sz="3600" i="1">
              <a:solidFill>
                <a:srgbClr val="FFFF00"/>
              </a:solidFill>
              <a:latin typeface="Libre Baskerville"/>
              <a:ea typeface="Libre Baskerville"/>
              <a:cs typeface="Libre Baskerville"/>
              <a:sym typeface="Libre Baskerville"/>
            </a:endParaRPr>
          </a:p>
          <a:p>
            <a:pPr algn="ctr" rtl="0">
              <a:spcBef>
                <a:spcPts val="0"/>
              </a:spcBef>
              <a:buNone/>
            </a:pPr>
            <a:endParaRPr sz="3600" i="1">
              <a:solidFill>
                <a:srgbClr val="FFFF00"/>
              </a:solidFill>
              <a:latin typeface="Libre Baskerville"/>
              <a:ea typeface="Libre Baskerville"/>
              <a:cs typeface="Libre Baskerville"/>
              <a:sym typeface="Libre Baskerville"/>
            </a:endParaRPr>
          </a:p>
          <a:p>
            <a:pPr algn="ctr" rtl="0">
              <a:spcBef>
                <a:spcPts val="0"/>
              </a:spcBef>
              <a:buNone/>
            </a:pPr>
            <a:r>
              <a:rPr lang="en-US" sz="3000" u="sng">
                <a:solidFill>
                  <a:srgbClr val="FFFF00"/>
                </a:solidFill>
                <a:latin typeface="Libre Baskerville"/>
                <a:ea typeface="Libre Baskerville"/>
                <a:cs typeface="Libre Baskerville"/>
                <a:sym typeface="Libre Baskerville"/>
                <a:hlinkClick r:id="rId4"/>
              </a:rPr>
              <a:t>shagan@ubalt.edu</a:t>
            </a:r>
          </a:p>
          <a:p>
            <a:pPr lvl="0" algn="ctr" rtl="0">
              <a:spcBef>
                <a:spcPts val="0"/>
              </a:spcBef>
              <a:buNone/>
            </a:pPr>
            <a:r>
              <a:rPr lang="en-US" sz="3000">
                <a:solidFill>
                  <a:srgbClr val="FFFF00"/>
                </a:solidFill>
                <a:latin typeface="Libre Baskerville"/>
                <a:ea typeface="Libre Baskerville"/>
                <a:cs typeface="Libre Baskerville"/>
                <a:sym typeface="Libre Baskerville"/>
              </a:rPr>
              <a:t>@AV_DiscoTech</a:t>
            </a:r>
          </a:p>
        </p:txBody>
      </p:sp>
    </p:spTree>
    <p:extLst>
      <p:ext uri="{BB962C8B-B14F-4D97-AF65-F5344CB8AC3E}">
        <p14:creationId xmlns:p14="http://schemas.microsoft.com/office/powerpoint/2010/main" val="4014302178"/>
      </p:ext>
    </p:extLst>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800" dirty="0" smtClean="0"/>
              <a:t>Managing Production and Access of Digital Collections</a:t>
            </a:r>
            <a:endParaRPr lang="en-US" sz="2800" dirty="0"/>
          </a:p>
        </p:txBody>
      </p:sp>
      <p:sp>
        <p:nvSpPr>
          <p:cNvPr id="3" name="Subtitle 2"/>
          <p:cNvSpPr>
            <a:spLocks noGrp="1"/>
          </p:cNvSpPr>
          <p:nvPr>
            <p:ph type="subTitle" idx="1"/>
          </p:nvPr>
        </p:nvSpPr>
        <p:spPr>
          <a:xfrm>
            <a:off x="3200400" y="5257800"/>
            <a:ext cx="5458968" cy="821216"/>
          </a:xfrm>
        </p:spPr>
        <p:txBody>
          <a:bodyPr>
            <a:normAutofit lnSpcReduction="10000"/>
          </a:bodyPr>
          <a:lstStyle/>
          <a:p>
            <a:r>
              <a:rPr lang="en-US" dirty="0" smtClean="0"/>
              <a:t>Robin C. Pike, University of Maryland Libraries</a:t>
            </a:r>
          </a:p>
          <a:p>
            <a:r>
              <a:rPr lang="en-US" dirty="0" err="1"/>
              <a:t>rpike@</a:t>
            </a:r>
            <a:r>
              <a:rPr lang="en-US" dirty="0" err="1" smtClean="0"/>
              <a:t>umd.edu</a:t>
            </a:r>
            <a:endParaRPr lang="en-US" dirty="0" smtClean="0"/>
          </a:p>
          <a:p>
            <a:r>
              <a:rPr lang="en-US" dirty="0" smtClean="0"/>
              <a:t>SAA, Washington, DC, August 16, 2014</a:t>
            </a:r>
          </a:p>
        </p:txBody>
      </p:sp>
      <p:pic>
        <p:nvPicPr>
          <p:cNvPr id="4" name="Picture 3" descr="digital head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3165458"/>
            <a:ext cx="5651500" cy="927100"/>
          </a:xfrm>
          <a:prstGeom prst="rect">
            <a:avLst/>
          </a:prstGeom>
        </p:spPr>
      </p:pic>
    </p:spTree>
    <p:extLst>
      <p:ext uri="{BB962C8B-B14F-4D97-AF65-F5344CB8AC3E}">
        <p14:creationId xmlns:p14="http://schemas.microsoft.com/office/powerpoint/2010/main" val="265152166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History of </a:t>
            </a:r>
            <a:r>
              <a:rPr lang="en-US" dirty="0" smtClean="0"/>
              <a:t>Digital </a:t>
            </a:r>
            <a:r>
              <a:rPr lang="en-US" dirty="0"/>
              <a:t>Projects</a:t>
            </a:r>
          </a:p>
        </p:txBody>
      </p:sp>
      <p:sp>
        <p:nvSpPr>
          <p:cNvPr id="3" name="Content Placeholder 2"/>
          <p:cNvSpPr>
            <a:spLocks noGrp="1"/>
          </p:cNvSpPr>
          <p:nvPr>
            <p:ph sz="half" idx="1"/>
          </p:nvPr>
        </p:nvSpPr>
        <p:spPr/>
        <p:txBody>
          <a:bodyPr/>
          <a:lstStyle/>
          <a:p>
            <a:r>
              <a:rPr lang="en-US" dirty="0" smtClean="0"/>
              <a:t>Early 2000s</a:t>
            </a:r>
          </a:p>
          <a:p>
            <a:r>
              <a:rPr lang="en-US" dirty="0" smtClean="0"/>
              <a:t>2005: Office of Digital Collections and Research</a:t>
            </a:r>
          </a:p>
          <a:p>
            <a:r>
              <a:rPr lang="en-US" dirty="0" smtClean="0"/>
              <a:t>2009: Digital Collections</a:t>
            </a:r>
          </a:p>
          <a:p>
            <a:pPr marL="0" indent="0">
              <a:buNone/>
            </a:pPr>
            <a:endParaRPr lang="en-US" dirty="0"/>
          </a:p>
        </p:txBody>
      </p:sp>
      <p:pic>
        <p:nvPicPr>
          <p:cNvPr id="9" name="Content Placeholder 5" descr="getImage.jpe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l="15687" r="15687"/>
          <a:stretch>
            <a:fillRect/>
          </a:stretch>
        </p:blipFill>
        <p:spPr/>
      </p:pic>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4"/>
          <a:srcRect t="-38589" b="-38589"/>
          <a:stretch>
            <a:fillRect/>
          </a:stretch>
        </p:blipFill>
        <p:spPr>
          <a:xfrm>
            <a:off x="7024371" y="5925838"/>
            <a:ext cx="2060586" cy="1087604"/>
          </a:xfrm>
          <a:prstGeom prst="rect">
            <a:avLst/>
          </a:prstGeom>
        </p:spPr>
      </p:pic>
      <p:sp>
        <p:nvSpPr>
          <p:cNvPr id="10" name="TextBox 9"/>
          <p:cNvSpPr txBox="1"/>
          <p:nvPr/>
        </p:nvSpPr>
        <p:spPr>
          <a:xfrm>
            <a:off x="4925166" y="5490632"/>
            <a:ext cx="2923434" cy="276999"/>
          </a:xfrm>
          <a:prstGeom prst="rect">
            <a:avLst/>
          </a:prstGeom>
          <a:noFill/>
        </p:spPr>
        <p:txBody>
          <a:bodyPr wrap="square" rtlCol="0">
            <a:spAutoFit/>
          </a:bodyPr>
          <a:lstStyle/>
          <a:p>
            <a:r>
              <a:rPr lang="fi-FI" sz="1200" dirty="0">
                <a:hlinkClick r:id="rId5"/>
              </a:rPr>
              <a:t>http://hdl.handle.net/1903.1/</a:t>
            </a:r>
            <a:r>
              <a:rPr lang="fi-FI" sz="1200" dirty="0" smtClean="0">
                <a:hlinkClick r:id="rId5"/>
              </a:rPr>
              <a:t>1978</a:t>
            </a:r>
            <a:r>
              <a:rPr lang="fi-FI" sz="1200" dirty="0" smtClean="0"/>
              <a:t> </a:t>
            </a:r>
            <a:endParaRPr lang="en-US" sz="1200" dirty="0"/>
          </a:p>
        </p:txBody>
      </p:sp>
    </p:spTree>
    <p:extLst>
      <p:ext uri="{BB962C8B-B14F-4D97-AF65-F5344CB8AC3E}">
        <p14:creationId xmlns:p14="http://schemas.microsoft.com/office/powerpoint/2010/main" val="300058584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History of A/V Digitization</a:t>
            </a:r>
            <a:endParaRPr lang="en-US" dirty="0"/>
          </a:p>
        </p:txBody>
      </p:sp>
      <p:sp>
        <p:nvSpPr>
          <p:cNvPr id="8" name="Content Placeholder 7"/>
          <p:cNvSpPr>
            <a:spLocks noGrp="1"/>
          </p:cNvSpPr>
          <p:nvPr>
            <p:ph sz="half" idx="1"/>
          </p:nvPr>
        </p:nvSpPr>
        <p:spPr/>
        <p:txBody>
          <a:bodyPr/>
          <a:lstStyle/>
          <a:p>
            <a:r>
              <a:rPr lang="en-US" dirty="0" err="1" smtClean="0"/>
              <a:t>Films</a:t>
            </a:r>
            <a:r>
              <a:rPr lang="en-US" dirty="0" err="1"/>
              <a:t>@</a:t>
            </a:r>
            <a:r>
              <a:rPr lang="en-US" dirty="0" err="1" smtClean="0"/>
              <a:t>UM</a:t>
            </a:r>
            <a:r>
              <a:rPr lang="en-US" dirty="0" smtClean="0"/>
              <a:t> (900)</a:t>
            </a:r>
            <a:endParaRPr lang="en-US" dirty="0"/>
          </a:p>
          <a:p>
            <a:r>
              <a:rPr lang="en-US" dirty="0"/>
              <a:t>Football </a:t>
            </a:r>
            <a:r>
              <a:rPr lang="en-US" dirty="0" smtClean="0"/>
              <a:t>Films (775)</a:t>
            </a:r>
            <a:endParaRPr lang="en-US" dirty="0"/>
          </a:p>
          <a:p>
            <a:r>
              <a:rPr lang="en-US" dirty="0"/>
              <a:t>The Jim Henson </a:t>
            </a:r>
            <a:r>
              <a:rPr lang="en-US" dirty="0" smtClean="0"/>
              <a:t>Works (70)</a:t>
            </a:r>
            <a:endParaRPr lang="en-US" dirty="0"/>
          </a:p>
          <a:p>
            <a:r>
              <a:rPr lang="en-US" dirty="0"/>
              <a:t>Ad </a:t>
            </a:r>
            <a:r>
              <a:rPr lang="en-US" dirty="0" smtClean="0"/>
              <a:t>hoc</a:t>
            </a:r>
          </a:p>
          <a:p>
            <a:r>
              <a:rPr lang="en-US" dirty="0" smtClean="0"/>
              <a:t>Little mass digitization</a:t>
            </a:r>
            <a:endParaRPr lang="en-US" dirty="0"/>
          </a:p>
        </p:txBody>
      </p:sp>
      <p:pic>
        <p:nvPicPr>
          <p:cNvPr id="2" name="Content Placeholder 1" descr="Screen Shot 2014-04-24 at 6.19.06 PM.png"/>
          <p:cNvPicPr>
            <a:picLocks noGrp="1" noChangeAspect="1"/>
          </p:cNvPicPr>
          <p:nvPr>
            <p:ph sz="half" idx="2"/>
          </p:nvPr>
        </p:nvPicPr>
        <p:blipFill>
          <a:blip r:embed="rId3">
            <a:extLst>
              <a:ext uri="{28A0092B-C50C-407E-A947-70E740481C1C}">
                <a14:useLocalDpi xmlns:a14="http://schemas.microsoft.com/office/drawing/2010/main" val="0"/>
              </a:ext>
            </a:extLst>
          </a:blip>
          <a:srcRect l="17163" r="17163"/>
          <a:stretch>
            <a:fillRect/>
          </a:stretch>
        </p:blipFill>
        <p:spPr/>
      </p:pic>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4"/>
          <a:srcRect t="-38589" b="-38589"/>
          <a:stretch>
            <a:fillRect/>
          </a:stretch>
        </p:blipFill>
        <p:spPr>
          <a:xfrm>
            <a:off x="7024371" y="5925838"/>
            <a:ext cx="2060586" cy="1087604"/>
          </a:xfrm>
          <a:prstGeom prst="rect">
            <a:avLst/>
          </a:prstGeom>
        </p:spPr>
      </p:pic>
      <p:sp>
        <p:nvSpPr>
          <p:cNvPr id="10" name="TextBox 9"/>
          <p:cNvSpPr txBox="1"/>
          <p:nvPr/>
        </p:nvSpPr>
        <p:spPr>
          <a:xfrm>
            <a:off x="4925166" y="5490632"/>
            <a:ext cx="2923434" cy="276999"/>
          </a:xfrm>
          <a:prstGeom prst="rect">
            <a:avLst/>
          </a:prstGeom>
          <a:noFill/>
        </p:spPr>
        <p:txBody>
          <a:bodyPr wrap="square" rtlCol="0">
            <a:spAutoFit/>
          </a:bodyPr>
          <a:lstStyle/>
          <a:p>
            <a:r>
              <a:rPr lang="fi-FI" sz="1200" dirty="0">
                <a:hlinkClick r:id="rId5"/>
              </a:rPr>
              <a:t>http://hdl.handle.net/1903.1/</a:t>
            </a:r>
            <a:r>
              <a:rPr lang="fi-FI" sz="1200" dirty="0" smtClean="0">
                <a:hlinkClick r:id="rId5"/>
              </a:rPr>
              <a:t>10277</a:t>
            </a:r>
            <a:r>
              <a:rPr lang="fi-FI" sz="1200" dirty="0" smtClean="0"/>
              <a:t> </a:t>
            </a:r>
            <a:endParaRPr lang="en-US" sz="1200" dirty="0"/>
          </a:p>
        </p:txBody>
      </p:sp>
    </p:spTree>
    <p:extLst>
      <p:ext uri="{BB962C8B-B14F-4D97-AF65-F5344CB8AC3E}">
        <p14:creationId xmlns:p14="http://schemas.microsoft.com/office/powerpoint/2010/main" val="276048268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Conversion and</a:t>
            </a:r>
            <a:br>
              <a:rPr lang="en-US" dirty="0" smtClean="0"/>
            </a:br>
            <a:r>
              <a:rPr lang="en-US" dirty="0" smtClean="0"/>
              <a:t>Media Reformatting (DCMR)</a:t>
            </a:r>
            <a:endParaRPr lang="en-US" dirty="0"/>
          </a:p>
        </p:txBody>
      </p:sp>
      <p:sp>
        <p:nvSpPr>
          <p:cNvPr id="3" name="Content Placeholder 2"/>
          <p:cNvSpPr>
            <a:spLocks noGrp="1"/>
          </p:cNvSpPr>
          <p:nvPr>
            <p:ph idx="1"/>
          </p:nvPr>
        </p:nvSpPr>
        <p:spPr/>
        <p:txBody>
          <a:bodyPr/>
          <a:lstStyle/>
          <a:p>
            <a:r>
              <a:rPr lang="en-US" dirty="0" smtClean="0"/>
              <a:t>Establish:</a:t>
            </a:r>
          </a:p>
          <a:p>
            <a:pPr lvl="1"/>
            <a:r>
              <a:rPr lang="en-US" dirty="0" smtClean="0"/>
              <a:t>February 2012</a:t>
            </a:r>
          </a:p>
          <a:p>
            <a:pPr lvl="1"/>
            <a:r>
              <a:rPr lang="en-US" dirty="0" smtClean="0"/>
              <a:t>Strategic </a:t>
            </a:r>
            <a:r>
              <a:rPr lang="en-US" dirty="0"/>
              <a:t>priorities and </a:t>
            </a:r>
            <a:r>
              <a:rPr lang="en-US" dirty="0" smtClean="0"/>
              <a:t>initiatives</a:t>
            </a:r>
          </a:p>
          <a:p>
            <a:pPr lvl="1"/>
            <a:r>
              <a:rPr lang="en-US" dirty="0" smtClean="0"/>
              <a:t>Policies and procedures</a:t>
            </a:r>
          </a:p>
          <a:p>
            <a:pPr lvl="1"/>
            <a:r>
              <a:rPr lang="en-US" dirty="0" smtClean="0"/>
              <a:t>Programmatic approach across libraries</a:t>
            </a:r>
          </a:p>
          <a:p>
            <a:pPr lvl="1"/>
            <a:r>
              <a:rPr lang="en-US" dirty="0" smtClean="0"/>
              <a:t>Sustainable resources</a:t>
            </a:r>
            <a:endParaRPr lang="en-US" dirty="0"/>
          </a:p>
        </p:txBody>
      </p:sp>
      <p:sp>
        <p:nvSpPr>
          <p:cNvPr id="5" name="Footer Placeholder 4"/>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40905866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Planning</a:t>
            </a:r>
            <a:r>
              <a:rPr lang="en-US" dirty="0"/>
              <a:t>, </a:t>
            </a:r>
            <a:r>
              <a:rPr lang="en-US" dirty="0" smtClean="0"/>
              <a:t>People, </a:t>
            </a:r>
            <a:br>
              <a:rPr lang="en-US" dirty="0" smtClean="0"/>
            </a:br>
            <a:r>
              <a:rPr lang="en-US" dirty="0" smtClean="0"/>
              <a:t>Policies &amp; Procedures</a:t>
            </a:r>
            <a:endParaRPr lang="en-US" dirty="0"/>
          </a:p>
        </p:txBody>
      </p:sp>
      <p:sp>
        <p:nvSpPr>
          <p:cNvPr id="2" name="Content Placeholder 1"/>
          <p:cNvSpPr>
            <a:spLocks noGrp="1"/>
          </p:cNvSpPr>
          <p:nvPr>
            <p:ph idx="1"/>
          </p:nvPr>
        </p:nvSpPr>
        <p:spPr/>
        <p:txBody>
          <a:bodyPr>
            <a:normAutofit/>
          </a:bodyPr>
          <a:lstStyle/>
          <a:p>
            <a:r>
              <a:rPr lang="en-US" dirty="0" smtClean="0"/>
              <a:t>Strategic Planning</a:t>
            </a:r>
          </a:p>
          <a:p>
            <a:r>
              <a:rPr lang="en-US" dirty="0" smtClean="0"/>
              <a:t>Stakeholder Meetings</a:t>
            </a:r>
          </a:p>
          <a:p>
            <a:r>
              <a:rPr lang="en-US" dirty="0" smtClean="0"/>
              <a:t>Short- and Long-term Plans</a:t>
            </a:r>
          </a:p>
          <a:p>
            <a:pPr lvl="1"/>
            <a:r>
              <a:rPr lang="en-US" dirty="0" smtClean="0"/>
              <a:t>Staggered implementation of growing/new services</a:t>
            </a:r>
          </a:p>
          <a:p>
            <a:pPr lvl="1"/>
            <a:r>
              <a:rPr lang="en-US" dirty="0" smtClean="0"/>
              <a:t>Space and facilities redesign</a:t>
            </a:r>
          </a:p>
          <a:p>
            <a:pPr lvl="1"/>
            <a:r>
              <a:rPr lang="en-US" dirty="0" smtClean="0"/>
              <a:t>New </a:t>
            </a:r>
            <a:r>
              <a:rPr lang="en-US" dirty="0"/>
              <a:t>FTE, </a:t>
            </a:r>
            <a:r>
              <a:rPr lang="en-US" dirty="0" smtClean="0"/>
              <a:t>new students</a:t>
            </a:r>
            <a:endParaRPr lang="en-US" dirty="0"/>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40879359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7" name="Content Placeholder 6" descr="IMG_20101008_125723.jpg"/>
          <p:cNvPicPr>
            <a:picLocks noGrp="1" noChangeAspect="1"/>
          </p:cNvPicPr>
          <p:nvPr>
            <p:ph type="pic" idx="4294967295"/>
          </p:nvPr>
        </p:nvPicPr>
        <p:blipFill rotWithShape="1">
          <a:blip r:embed="rId3">
            <a:extLst>
              <a:ext uri="{28A0092B-C50C-407E-A947-70E740481C1C}">
                <a14:useLocalDpi xmlns:a14="http://schemas.microsoft.com/office/drawing/2010/main" val="0"/>
              </a:ext>
            </a:extLst>
          </a:blip>
          <a:srcRect t="15521" b="13446"/>
          <a:stretch/>
        </p:blipFill>
        <p:spPr>
          <a:xfrm>
            <a:off x="0" y="268288"/>
            <a:ext cx="9085263" cy="4819650"/>
          </a:xfrm>
        </p:spPr>
      </p:pic>
      <p:pic>
        <p:nvPicPr>
          <p:cNvPr id="6" name="Content Placeholder 7" descr="LibLogoWide3.5in.gif"/>
          <p:cNvPicPr>
            <a:picLocks noChangeAspect="1"/>
          </p:cNvPicPr>
          <p:nvPr/>
        </p:nvPicPr>
        <p:blipFill>
          <a:blip r:embed="rId4"/>
          <a:srcRect t="-38589" b="-38589"/>
          <a:stretch>
            <a:fillRect/>
          </a:stretch>
        </p:blipFill>
        <p:spPr>
          <a:xfrm>
            <a:off x="7024371" y="5925838"/>
            <a:ext cx="2060586" cy="1087604"/>
          </a:xfrm>
          <a:prstGeom prst="rect">
            <a:avLst/>
          </a:prstGeom>
        </p:spPr>
      </p:pic>
      <p:sp>
        <p:nvSpPr>
          <p:cNvPr id="10" name="TextBox 9"/>
          <p:cNvSpPr txBox="1"/>
          <p:nvPr/>
        </p:nvSpPr>
        <p:spPr>
          <a:xfrm>
            <a:off x="4826000" y="5257800"/>
            <a:ext cx="4178300" cy="369332"/>
          </a:xfrm>
          <a:prstGeom prst="rect">
            <a:avLst/>
          </a:prstGeom>
          <a:noFill/>
        </p:spPr>
        <p:txBody>
          <a:bodyPr wrap="square" rtlCol="0">
            <a:spAutoFit/>
          </a:bodyPr>
          <a:lstStyle/>
          <a:p>
            <a:pPr algn="r"/>
            <a:r>
              <a:rPr lang="en-US" dirty="0" smtClean="0">
                <a:solidFill>
                  <a:schemeClr val="bg1">
                    <a:lumMod val="65000"/>
                  </a:schemeClr>
                </a:solidFill>
              </a:rPr>
              <a:t>Photo by Robin Pike</a:t>
            </a:r>
            <a:endParaRPr lang="en-US" dirty="0">
              <a:solidFill>
                <a:schemeClr val="bg1">
                  <a:lumMod val="65000"/>
                </a:schemeClr>
              </a:solidFill>
            </a:endParaRPr>
          </a:p>
        </p:txBody>
      </p:sp>
    </p:spTree>
    <p:extLst>
      <p:ext uri="{BB962C8B-B14F-4D97-AF65-F5344CB8AC3E}">
        <p14:creationId xmlns:p14="http://schemas.microsoft.com/office/powerpoint/2010/main" val="59394320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Capacity Planning</a:t>
            </a:r>
          </a:p>
        </p:txBody>
      </p:sp>
      <p:sp>
        <p:nvSpPr>
          <p:cNvPr id="8" name="Content Placeholder 7"/>
          <p:cNvSpPr>
            <a:spLocks noGrp="1"/>
          </p:cNvSpPr>
          <p:nvPr>
            <p:ph sz="half" idx="1"/>
          </p:nvPr>
        </p:nvSpPr>
        <p:spPr/>
        <p:txBody>
          <a:bodyPr>
            <a:normAutofit fontScale="85000" lnSpcReduction="10000"/>
          </a:bodyPr>
          <a:lstStyle/>
          <a:p>
            <a:r>
              <a:rPr lang="en-US" dirty="0"/>
              <a:t>Business case model for in-house capacity</a:t>
            </a:r>
          </a:p>
          <a:p>
            <a:pPr lvl="1"/>
            <a:r>
              <a:rPr lang="en-US" dirty="0" smtClean="0"/>
              <a:t>Expertise</a:t>
            </a:r>
          </a:p>
          <a:p>
            <a:pPr lvl="1"/>
            <a:r>
              <a:rPr lang="en-US" dirty="0" smtClean="0"/>
              <a:t>Equipment costs</a:t>
            </a:r>
          </a:p>
          <a:p>
            <a:pPr lvl="1"/>
            <a:r>
              <a:rPr lang="en-US" dirty="0" smtClean="0"/>
              <a:t>Preservation issues</a:t>
            </a:r>
          </a:p>
          <a:p>
            <a:pPr marL="228600" lvl="1" indent="0">
              <a:buNone/>
            </a:pPr>
            <a:endParaRPr lang="en-US" dirty="0" smtClean="0"/>
          </a:p>
        </p:txBody>
      </p:sp>
      <p:sp>
        <p:nvSpPr>
          <p:cNvPr id="9" name="Content Placeholder 8"/>
          <p:cNvSpPr>
            <a:spLocks noGrp="1"/>
          </p:cNvSpPr>
          <p:nvPr>
            <p:ph sz="half" idx="2"/>
          </p:nvPr>
        </p:nvSpPr>
        <p:spPr/>
        <p:txBody>
          <a:bodyPr>
            <a:normAutofit fontScale="85000" lnSpcReduction="10000"/>
          </a:bodyPr>
          <a:lstStyle/>
          <a:p>
            <a:r>
              <a:rPr lang="en-US" dirty="0" smtClean="0"/>
              <a:t>Formats:</a:t>
            </a:r>
          </a:p>
          <a:p>
            <a:pPr lvl="1"/>
            <a:r>
              <a:rPr lang="en-US" dirty="0" smtClean="0"/>
              <a:t>¼</a:t>
            </a:r>
            <a:r>
              <a:rPr lang="en-US" dirty="0"/>
              <a:t>” open reel tapes recorded at 15, 7 ½, or 3 ¾ </a:t>
            </a:r>
            <a:r>
              <a:rPr lang="en-US" dirty="0" err="1"/>
              <a:t>ips</a:t>
            </a:r>
            <a:endParaRPr lang="en-US" dirty="0"/>
          </a:p>
          <a:p>
            <a:pPr lvl="1"/>
            <a:r>
              <a:rPr lang="en-US" dirty="0"/>
              <a:t>ADAT</a:t>
            </a:r>
          </a:p>
          <a:p>
            <a:pPr lvl="1"/>
            <a:r>
              <a:rPr lang="en-US" dirty="0"/>
              <a:t>Cassettes</a:t>
            </a:r>
          </a:p>
          <a:p>
            <a:pPr lvl="1"/>
            <a:r>
              <a:rPr lang="en-US" dirty="0"/>
              <a:t>CDs</a:t>
            </a:r>
          </a:p>
          <a:p>
            <a:pPr lvl="1"/>
            <a:r>
              <a:rPr lang="en-US" dirty="0"/>
              <a:t>Digital Audio Tape (DAT)</a:t>
            </a:r>
          </a:p>
          <a:p>
            <a:pPr lvl="1"/>
            <a:r>
              <a:rPr lang="en-US" dirty="0" smtClean="0"/>
              <a:t>Grooved discs (not acetate or lacquer)</a:t>
            </a:r>
          </a:p>
          <a:p>
            <a:pPr lvl="1"/>
            <a:r>
              <a:rPr lang="en-US" dirty="0" smtClean="0"/>
              <a:t>Minidisc</a:t>
            </a:r>
          </a:p>
          <a:p>
            <a:pPr lvl="1"/>
            <a:r>
              <a:rPr lang="en-US" dirty="0" smtClean="0"/>
              <a:t>DVCAM</a:t>
            </a:r>
            <a:r>
              <a:rPr lang="en-US" dirty="0"/>
              <a:t>/MiniDV</a:t>
            </a:r>
          </a:p>
          <a:p>
            <a:pPr lvl="1"/>
            <a:r>
              <a:rPr lang="en-US" dirty="0"/>
              <a:t>VHS/S-VHS (Standard and Long-play)</a:t>
            </a:r>
          </a:p>
          <a:p>
            <a:pPr lvl="1"/>
            <a:r>
              <a:rPr lang="en-US" dirty="0" err="1"/>
              <a:t>Betacam</a:t>
            </a:r>
            <a:r>
              <a:rPr lang="en-US" dirty="0"/>
              <a:t>/</a:t>
            </a:r>
            <a:r>
              <a:rPr lang="en-US" dirty="0" err="1" smtClean="0"/>
              <a:t>BetacamSP</a:t>
            </a:r>
            <a:endParaRPr lang="en-US" dirty="0"/>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292001388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Staffing</a:t>
            </a:r>
            <a:endParaRPr lang="en-US" dirty="0"/>
          </a:p>
        </p:txBody>
      </p:sp>
      <p:sp>
        <p:nvSpPr>
          <p:cNvPr id="3" name="Content Placeholder 2"/>
          <p:cNvSpPr>
            <a:spLocks noGrp="1"/>
          </p:cNvSpPr>
          <p:nvPr>
            <p:ph idx="1"/>
          </p:nvPr>
        </p:nvSpPr>
        <p:spPr/>
        <p:txBody>
          <a:bodyPr/>
          <a:lstStyle/>
          <a:p>
            <a:r>
              <a:rPr lang="en-US" dirty="0" smtClean="0"/>
              <a:t>Digital Librarian</a:t>
            </a:r>
          </a:p>
          <a:p>
            <a:r>
              <a:rPr lang="en-US" dirty="0" smtClean="0"/>
              <a:t>Media Digitization Librarian (two-year contract)</a:t>
            </a:r>
          </a:p>
          <a:p>
            <a:r>
              <a:rPr lang="en-US" dirty="0" smtClean="0"/>
              <a:t>100 student hours (digitization and quality assurance)</a:t>
            </a:r>
          </a:p>
          <a:p>
            <a:r>
              <a:rPr lang="en-US" dirty="0" smtClean="0"/>
              <a:t>Collaboration:</a:t>
            </a:r>
          </a:p>
          <a:p>
            <a:pPr lvl="1"/>
            <a:r>
              <a:rPr lang="en-US" dirty="0" smtClean="0"/>
              <a:t>Collection departments</a:t>
            </a:r>
          </a:p>
          <a:p>
            <a:pPr lvl="1"/>
            <a:r>
              <a:rPr lang="en-US" dirty="0" smtClean="0"/>
              <a:t>Preservation and Conservation</a:t>
            </a:r>
          </a:p>
          <a:p>
            <a:pPr lvl="1"/>
            <a:r>
              <a:rPr lang="en-US" dirty="0" smtClean="0"/>
              <a:t>Metadata Services</a:t>
            </a:r>
          </a:p>
          <a:p>
            <a:pPr lvl="1"/>
            <a:r>
              <a:rPr lang="en-US" dirty="0" smtClean="0"/>
              <a:t>Creative metadata creation</a:t>
            </a:r>
          </a:p>
          <a:p>
            <a:pPr lvl="1"/>
            <a:endParaRPr lang="en-US" dirty="0" smtClean="0"/>
          </a:p>
          <a:p>
            <a:pPr lvl="1"/>
            <a:endParaRPr lang="en-US" dirty="0" smtClean="0"/>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5"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10724865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Using Statistics</a:t>
            </a:r>
            <a:endParaRPr lang="en-US" dirty="0"/>
          </a:p>
        </p:txBody>
      </p:sp>
      <p:sp>
        <p:nvSpPr>
          <p:cNvPr id="8" name="Content Placeholder 7"/>
          <p:cNvSpPr>
            <a:spLocks noGrp="1"/>
          </p:cNvSpPr>
          <p:nvPr>
            <p:ph idx="1"/>
          </p:nvPr>
        </p:nvSpPr>
        <p:spPr/>
        <p:txBody>
          <a:bodyPr>
            <a:normAutofit/>
          </a:bodyPr>
          <a:lstStyle/>
          <a:p>
            <a:r>
              <a:rPr lang="en-US" dirty="0" smtClean="0"/>
              <a:t>What we collect</a:t>
            </a:r>
          </a:p>
          <a:p>
            <a:r>
              <a:rPr lang="en-US" dirty="0" smtClean="0"/>
              <a:t>Rate of digitization</a:t>
            </a:r>
          </a:p>
          <a:p>
            <a:r>
              <a:rPr lang="en-US" dirty="0" smtClean="0"/>
              <a:t>Cost of digitization</a:t>
            </a:r>
          </a:p>
          <a:p>
            <a:r>
              <a:rPr lang="en-US" dirty="0" smtClean="0"/>
              <a:t>Digital storage</a:t>
            </a:r>
          </a:p>
          <a:p>
            <a:r>
              <a:rPr lang="en-US" dirty="0" smtClean="0"/>
              <a:t>http</a:t>
            </a:r>
            <a:r>
              <a:rPr lang="en-US" dirty="0"/>
              <a:t>://</a:t>
            </a:r>
            <a:r>
              <a:rPr lang="en-US" dirty="0" err="1"/>
              <a:t>dssumd.wordpress.com</a:t>
            </a:r>
            <a:r>
              <a:rPr lang="en-US" dirty="0"/>
              <a:t>/2014/03/13/project-planning-rate-of-</a:t>
            </a:r>
            <a:r>
              <a:rPr lang="en-US" dirty="0" smtClean="0"/>
              <a:t>digitization/</a:t>
            </a:r>
            <a:endParaRPr lang="en-US" dirty="0"/>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195601958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Planning Projects: FY15</a:t>
            </a:r>
            <a:endParaRPr lang="en-US" dirty="0"/>
          </a:p>
        </p:txBody>
      </p:sp>
      <p:pic>
        <p:nvPicPr>
          <p:cNvPr id="3" name="Content Placeholder 2" descr="Screen Shot 2014-08-14 at 11.59.01 PM.png"/>
          <p:cNvPicPr>
            <a:picLocks noGrp="1" noChangeAspect="1"/>
          </p:cNvPicPr>
          <p:nvPr>
            <p:ph idx="1"/>
          </p:nvPr>
        </p:nvPicPr>
        <p:blipFill>
          <a:blip r:embed="rId3">
            <a:extLst>
              <a:ext uri="{28A0092B-C50C-407E-A947-70E740481C1C}">
                <a14:useLocalDpi xmlns:a14="http://schemas.microsoft.com/office/drawing/2010/main" val="0"/>
              </a:ext>
            </a:extLst>
          </a:blip>
          <a:srcRect t="18392" b="18392"/>
          <a:stretch>
            <a:fillRect/>
          </a:stretch>
        </p:blipFill>
        <p:spPr>
          <a:xfrm>
            <a:off x="457199" y="2057400"/>
            <a:ext cx="6508377" cy="4068763"/>
          </a:xfrm>
        </p:spPr>
      </p:pic>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4"/>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196440265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Projects: FY16</a:t>
            </a:r>
            <a:endParaRPr lang="en-US" dirty="0"/>
          </a:p>
        </p:txBody>
      </p:sp>
      <p:pic>
        <p:nvPicPr>
          <p:cNvPr id="5" name="Content Placeholder 4" descr="Screen Shot 2014-08-14 at 11.20.55 PM.png"/>
          <p:cNvPicPr>
            <a:picLocks noGrp="1" noChangeAspect="1"/>
          </p:cNvPicPr>
          <p:nvPr>
            <p:ph idx="1"/>
          </p:nvPr>
        </p:nvPicPr>
        <p:blipFill>
          <a:blip r:embed="rId3">
            <a:extLst>
              <a:ext uri="{28A0092B-C50C-407E-A947-70E740481C1C}">
                <a14:useLocalDpi xmlns:a14="http://schemas.microsoft.com/office/drawing/2010/main" val="0"/>
              </a:ext>
            </a:extLst>
          </a:blip>
          <a:srcRect l="6973" r="6973"/>
          <a:stretch>
            <a:fillRect/>
          </a:stretch>
        </p:blipFill>
        <p:spPr/>
      </p:pic>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4"/>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22658989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Workflows</a:t>
            </a:r>
            <a:endParaRPr lang="en-US" dirty="0"/>
          </a:p>
        </p:txBody>
      </p:sp>
      <p:pic>
        <p:nvPicPr>
          <p:cNvPr id="8" name="Content Placeholder 7" descr="Initiation.jpg"/>
          <p:cNvPicPr>
            <a:picLocks noGrp="1" noChangeAspect="1"/>
          </p:cNvPicPr>
          <p:nvPr>
            <p:ph sz="half" idx="1"/>
          </p:nvPr>
        </p:nvPicPr>
        <p:blipFill>
          <a:blip r:embed="rId3">
            <a:extLst>
              <a:ext uri="{28A0092B-C50C-407E-A947-70E740481C1C}">
                <a14:useLocalDpi xmlns:a14="http://schemas.microsoft.com/office/drawing/2010/main" val="0"/>
              </a:ext>
            </a:extLst>
          </a:blip>
          <a:srcRect t="6705" b="6705"/>
          <a:stretch>
            <a:fillRect/>
          </a:stretch>
        </p:blipFill>
        <p:spPr/>
      </p:pic>
      <p:pic>
        <p:nvPicPr>
          <p:cNvPr id="9" name="Content Placeholder 8" descr="Start Project.jpg"/>
          <p:cNvPicPr>
            <a:picLocks noGrp="1" noChangeAspect="1"/>
          </p:cNvPicPr>
          <p:nvPr>
            <p:ph sz="half" idx="2"/>
          </p:nvPr>
        </p:nvPicPr>
        <p:blipFill>
          <a:blip r:embed="rId4">
            <a:extLst>
              <a:ext uri="{28A0092B-C50C-407E-A947-70E740481C1C}">
                <a14:useLocalDpi xmlns:a14="http://schemas.microsoft.com/office/drawing/2010/main" val="0"/>
              </a:ext>
            </a:extLst>
          </a:blip>
          <a:srcRect l="5199" r="5199"/>
          <a:stretch>
            <a:fillRect/>
          </a:stretch>
        </p:blipFill>
        <p:spPr/>
      </p:pic>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5"/>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98776046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 Me the Money!</a:t>
            </a:r>
            <a:endParaRPr lang="en-US" dirty="0"/>
          </a:p>
        </p:txBody>
      </p:sp>
      <p:pic>
        <p:nvPicPr>
          <p:cNvPr id="8" name="Content Placeholder 7" descr="Screen Shot 2014-08-14 at 11.49.10 PM.png"/>
          <p:cNvPicPr>
            <a:picLocks noGrp="1" noChangeAspect="1"/>
          </p:cNvPicPr>
          <p:nvPr>
            <p:ph idx="1"/>
          </p:nvPr>
        </p:nvPicPr>
        <p:blipFill>
          <a:blip r:embed="rId3" cstate="print">
            <a:extLst>
              <a:ext uri="{28A0092B-C50C-407E-A947-70E740481C1C}">
                <a14:useLocalDpi xmlns:a14="http://schemas.microsoft.com/office/drawing/2010/main" val="0"/>
              </a:ext>
            </a:extLst>
          </a:blip>
          <a:srcRect t="9348" b="9348"/>
          <a:stretch>
            <a:fillRect/>
          </a:stretch>
        </p:blipFill>
        <p:spPr/>
      </p:pic>
      <p:sp>
        <p:nvSpPr>
          <p:cNvPr id="4" name="Footer Placeholder 3"/>
          <p:cNvSpPr>
            <a:spLocks noGrp="1"/>
          </p:cNvSpPr>
          <p:nvPr>
            <p:ph type="ftr" sz="quarter" idx="11"/>
          </p:nvPr>
        </p:nvSpPr>
        <p:spPr/>
        <p:txBody>
          <a:bodyPr/>
          <a:lstStyle/>
          <a:p>
            <a:r>
              <a:rPr lang="en-US" smtClean="0"/>
              <a:t>SAA Session 707, August 16, 2014</a:t>
            </a:r>
            <a:endParaRPr lang="en-US"/>
          </a:p>
        </p:txBody>
      </p:sp>
    </p:spTree>
    <p:extLst>
      <p:ext uri="{BB962C8B-B14F-4D97-AF65-F5344CB8AC3E}">
        <p14:creationId xmlns:p14="http://schemas.microsoft.com/office/powerpoint/2010/main" val="22629794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Vendor Relationships</a:t>
            </a:r>
            <a:endParaRPr lang="en-US" dirty="0"/>
          </a:p>
        </p:txBody>
      </p:sp>
      <p:pic>
        <p:nvPicPr>
          <p:cNvPr id="7" name="Content Placeholder 6" descr="Screen Shot 2014-08-14 at 11.51.53 PM.png"/>
          <p:cNvPicPr>
            <a:picLocks noGrp="1" noChangeAspect="1"/>
          </p:cNvPicPr>
          <p:nvPr>
            <p:ph idx="1"/>
          </p:nvPr>
        </p:nvPicPr>
        <p:blipFill>
          <a:blip r:embed="rId3">
            <a:extLst>
              <a:ext uri="{28A0092B-C50C-407E-A947-70E740481C1C}">
                <a14:useLocalDpi xmlns:a14="http://schemas.microsoft.com/office/drawing/2010/main" val="0"/>
              </a:ext>
            </a:extLst>
          </a:blip>
          <a:srcRect t="18735" b="18735"/>
          <a:stretch>
            <a:fillRect/>
          </a:stretch>
        </p:blipFill>
        <p:spPr/>
      </p:pic>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5" name="Content Placeholder 7" descr="LibLogoWide3.5in.gif"/>
          <p:cNvPicPr>
            <a:picLocks noChangeAspect="1"/>
          </p:cNvPicPr>
          <p:nvPr/>
        </p:nvPicPr>
        <p:blipFill>
          <a:blip r:embed="rId4"/>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39072479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What’s Next?</a:t>
            </a:r>
            <a:endParaRPr lang="en-US"/>
          </a:p>
        </p:txBody>
      </p:sp>
      <p:sp>
        <p:nvSpPr>
          <p:cNvPr id="3" name="Content Placeholder 2"/>
          <p:cNvSpPr>
            <a:spLocks noGrp="1"/>
          </p:cNvSpPr>
          <p:nvPr>
            <p:ph idx="1"/>
          </p:nvPr>
        </p:nvSpPr>
        <p:spPr/>
        <p:txBody>
          <a:bodyPr/>
          <a:lstStyle/>
          <a:p>
            <a:r>
              <a:rPr lang="en-US" dirty="0" smtClean="0"/>
              <a:t>Audio indexing and transcription tools and services</a:t>
            </a:r>
          </a:p>
          <a:p>
            <a:r>
              <a:rPr lang="en-US" dirty="0" smtClean="0"/>
              <a:t>Funding, grants</a:t>
            </a:r>
          </a:p>
          <a:p>
            <a:r>
              <a:rPr lang="en-US" dirty="0" smtClean="0"/>
              <a:t>Partnerships</a:t>
            </a:r>
          </a:p>
          <a:p>
            <a:r>
              <a:rPr lang="en-US" dirty="0" smtClean="0"/>
              <a:t>DCMR </a:t>
            </a:r>
            <a:r>
              <a:rPr lang="en-US" dirty="0"/>
              <a:t>Blogging: </a:t>
            </a:r>
            <a:r>
              <a:rPr lang="en-US" dirty="0">
                <a:hlinkClick r:id="rId3"/>
              </a:rPr>
              <a:t>http://dssumd.wordpress.com/category/digital-conversion-and-media-reformatting/</a:t>
            </a:r>
            <a:endParaRPr lang="en-US" dirty="0"/>
          </a:p>
          <a:p>
            <a:endParaRPr lang="en-US" dirty="0"/>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5" name="Content Placeholder 7" descr="LibLogoWide3.5in.gif"/>
          <p:cNvPicPr>
            <a:picLocks noChangeAspect="1"/>
          </p:cNvPicPr>
          <p:nvPr/>
        </p:nvPicPr>
        <p:blipFill>
          <a:blip r:embed="rId4"/>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20178085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	</a:t>
            </a:r>
            <a:endParaRPr lang="en-US" dirty="0"/>
          </a:p>
        </p:txBody>
      </p:sp>
      <p:sp>
        <p:nvSpPr>
          <p:cNvPr id="3" name="Content Placeholder 2"/>
          <p:cNvSpPr>
            <a:spLocks noGrp="1"/>
          </p:cNvSpPr>
          <p:nvPr>
            <p:ph sz="half" idx="1"/>
          </p:nvPr>
        </p:nvSpPr>
        <p:spPr/>
        <p:txBody>
          <a:bodyPr/>
          <a:lstStyle/>
          <a:p>
            <a:pPr marL="0" indent="0">
              <a:buNone/>
            </a:pPr>
            <a:r>
              <a:rPr lang="en-US" dirty="0" smtClean="0"/>
              <a:t>Robin C. Pike</a:t>
            </a:r>
          </a:p>
          <a:p>
            <a:pPr marL="0" indent="0">
              <a:buNone/>
            </a:pPr>
            <a:r>
              <a:rPr lang="en-US" dirty="0" smtClean="0"/>
              <a:t>Manager, Digital Conversion and Media Reformatting</a:t>
            </a:r>
          </a:p>
          <a:p>
            <a:pPr marL="0" indent="0">
              <a:buNone/>
            </a:pPr>
            <a:r>
              <a:rPr lang="en-US" dirty="0" smtClean="0">
                <a:hlinkClick r:id="rId3"/>
              </a:rPr>
              <a:t>rpike@umd.edu</a:t>
            </a:r>
            <a:endParaRPr lang="en-US" dirty="0" smtClean="0"/>
          </a:p>
          <a:p>
            <a:pPr marL="0" indent="0">
              <a:buNone/>
            </a:pPr>
            <a:r>
              <a:rPr lang="en-US" dirty="0" smtClean="0"/>
              <a:t>@</a:t>
            </a:r>
            <a:r>
              <a:rPr lang="en-US" dirty="0" err="1" smtClean="0"/>
              <a:t>AVArchivist</a:t>
            </a:r>
            <a:endParaRPr lang="en-US" dirty="0"/>
          </a:p>
        </p:txBody>
      </p:sp>
      <p:pic>
        <p:nvPicPr>
          <p:cNvPr id="8" name="Content Placeholder 6" descr="getImage.jpeg"/>
          <p:cNvPicPr>
            <a:picLocks noGrp="1" noChangeAspect="1"/>
          </p:cNvPicPr>
          <p:nvPr>
            <p:ph sz="half" idx="2"/>
          </p:nvPr>
        </p:nvPicPr>
        <p:blipFill>
          <a:blip r:embed="rId4" cstate="print">
            <a:extLst>
              <a:ext uri="{28A0092B-C50C-407E-A947-70E740481C1C}">
                <a14:useLocalDpi xmlns:a14="http://schemas.microsoft.com/office/drawing/2010/main" val="0"/>
              </a:ext>
            </a:extLst>
          </a:blip>
          <a:srcRect t="3695" b="3695"/>
          <a:stretch>
            <a:fillRect/>
          </a:stretch>
        </p:blipFill>
        <p:spPr/>
      </p:pic>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6" name="Content Placeholder 7" descr="LibLogoWide3.5in.gif"/>
          <p:cNvPicPr>
            <a:picLocks noChangeAspect="1"/>
          </p:cNvPicPr>
          <p:nvPr/>
        </p:nvPicPr>
        <p:blipFill>
          <a:blip r:embed="rId5"/>
          <a:srcRect t="-38589" b="-38589"/>
          <a:stretch>
            <a:fillRect/>
          </a:stretch>
        </p:blipFill>
        <p:spPr>
          <a:xfrm>
            <a:off x="7024371" y="5925838"/>
            <a:ext cx="2060586" cy="1087604"/>
          </a:xfrm>
          <a:prstGeom prst="rect">
            <a:avLst/>
          </a:prstGeom>
        </p:spPr>
      </p:pic>
      <p:sp>
        <p:nvSpPr>
          <p:cNvPr id="10" name="Rectangle 9"/>
          <p:cNvSpPr/>
          <p:nvPr/>
        </p:nvSpPr>
        <p:spPr>
          <a:xfrm>
            <a:off x="4282440" y="6126163"/>
            <a:ext cx="2699928" cy="276999"/>
          </a:xfrm>
          <a:prstGeom prst="rect">
            <a:avLst/>
          </a:prstGeom>
        </p:spPr>
        <p:txBody>
          <a:bodyPr wrap="none">
            <a:spAutoFit/>
          </a:bodyPr>
          <a:lstStyle/>
          <a:p>
            <a:r>
              <a:rPr lang="fi-FI" sz="1200" dirty="0">
                <a:hlinkClick r:id="rId6"/>
              </a:rPr>
              <a:t>http://hdl.handle.net/1903.1/</a:t>
            </a:r>
            <a:r>
              <a:rPr lang="fi-FI" sz="1200" dirty="0" smtClean="0">
                <a:hlinkClick r:id="rId6"/>
              </a:rPr>
              <a:t>1910</a:t>
            </a:r>
            <a:r>
              <a:rPr lang="fi-FI" sz="1200" dirty="0" smtClean="0"/>
              <a:t> </a:t>
            </a:r>
            <a:endParaRPr lang="en-US" sz="1200" dirty="0"/>
          </a:p>
        </p:txBody>
      </p:sp>
    </p:spTree>
    <p:extLst>
      <p:ext uri="{BB962C8B-B14F-4D97-AF65-F5344CB8AC3E}">
        <p14:creationId xmlns:p14="http://schemas.microsoft.com/office/powerpoint/2010/main" val="35383135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104909" y="6454592"/>
            <a:ext cx="969818" cy="190054"/>
          </a:xfrm>
          <a:prstGeom prst="rect">
            <a:avLst/>
          </a:prstGeom>
          <a:noFill/>
        </p:spPr>
        <p:txBody>
          <a:bodyPr wrap="square" lIns="82007" tIns="41003" rIns="82007" bIns="41003" rtlCol="0">
            <a:spAutoFit/>
          </a:bodyPr>
          <a:lstStyle/>
          <a:p>
            <a:r>
              <a:rPr lang="en-US" sz="700" dirty="0">
                <a:solidFill>
                  <a:srgbClr val="FFFFFF"/>
                </a:solidFill>
                <a:cs typeface="ＭＳ Ｐゴシック"/>
              </a:rPr>
              <a:t>Flickr @</a:t>
            </a:r>
            <a:r>
              <a:rPr lang="en-US" sz="700" dirty="0" err="1">
                <a:solidFill>
                  <a:srgbClr val="FFFFFF"/>
                </a:solidFill>
                <a:cs typeface="ＭＳ Ｐゴシック"/>
              </a:rPr>
              <a:t>garry</a:t>
            </a:r>
            <a:endParaRPr lang="en-US" sz="700" dirty="0">
              <a:solidFill>
                <a:srgbClr val="FFFFFF"/>
              </a:solidFill>
              <a:cs typeface="ＭＳ Ｐゴシック"/>
            </a:endParaRPr>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pic>
        <p:nvPicPr>
          <p:cNvPr id="2" name="Content Placeholder 1" descr="floral-frames-1.jpg"/>
          <p:cNvPicPr>
            <a:picLocks noGrp="1" noChangeAspect="1"/>
          </p:cNvPicPr>
          <p:nvPr>
            <p:ph idx="4294967295"/>
          </p:nvPr>
        </p:nvPicPr>
        <p:blipFill>
          <a:blip r:embed="rId3">
            <a:extLst>
              <a:ext uri="{28A0092B-C50C-407E-A947-70E740481C1C}">
                <a14:useLocalDpi xmlns:a14="http://schemas.microsoft.com/office/drawing/2010/main" val="0"/>
              </a:ext>
            </a:extLst>
          </a:blip>
          <a:srcRect t="30452" b="30452"/>
          <a:stretch>
            <a:fillRect/>
          </a:stretch>
        </p:blipFill>
        <p:spPr>
          <a:xfrm>
            <a:off x="0" y="0"/>
            <a:ext cx="9351963" cy="7126288"/>
          </a:xfrm>
          <a:prstGeom prst="rect">
            <a:avLst/>
          </a:prstGeom>
        </p:spPr>
      </p:pic>
      <p:sp>
        <p:nvSpPr>
          <p:cNvPr id="6" name="TextBox 5"/>
          <p:cNvSpPr txBox="1"/>
          <p:nvPr/>
        </p:nvSpPr>
        <p:spPr>
          <a:xfrm>
            <a:off x="2008909" y="268942"/>
            <a:ext cx="5334000" cy="852293"/>
          </a:xfrm>
          <a:prstGeom prst="rect">
            <a:avLst/>
          </a:prstGeom>
          <a:noFill/>
        </p:spPr>
        <p:txBody>
          <a:bodyPr wrap="square" lIns="82048" tIns="41025" rIns="82048" bIns="41025" rtlCol="0">
            <a:spAutoFit/>
          </a:bodyPr>
          <a:lstStyle/>
          <a:p>
            <a:pPr algn="ctr"/>
            <a:r>
              <a:rPr lang="en-US" sz="2500" dirty="0" err="1">
                <a:solidFill>
                  <a:srgbClr val="000000"/>
                </a:solidFill>
                <a:latin typeface="Lucida Calligraphy"/>
                <a:cs typeface="Lucida Calligraphy"/>
              </a:rPr>
              <a:t>Degralescence</a:t>
            </a:r>
            <a:r>
              <a:rPr lang="en-US" sz="2500" dirty="0">
                <a:solidFill>
                  <a:srgbClr val="000000"/>
                </a:solidFill>
                <a:latin typeface="Lucida Calligraphy"/>
                <a:cs typeface="Lucida Calligraphy"/>
              </a:rPr>
              <a:t> Attacks the Kingdom of Media</a:t>
            </a:r>
            <a:endParaRPr lang="en-US" sz="7900" dirty="0">
              <a:solidFill>
                <a:srgbClr val="000000"/>
              </a:solidFill>
              <a:latin typeface="Lucida Calligraphy"/>
              <a:cs typeface="Lucida Calligraphy"/>
            </a:endParaRPr>
          </a:p>
        </p:txBody>
      </p:sp>
      <p:pic>
        <p:nvPicPr>
          <p:cNvPr id="8" name="Picture 7" descr="twinheade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1091" y="1411941"/>
            <a:ext cx="5680364" cy="5170498"/>
          </a:xfrm>
          <a:prstGeom prst="rect">
            <a:avLst/>
          </a:prstGeom>
        </p:spPr>
      </p:pic>
      <p:sp>
        <p:nvSpPr>
          <p:cNvPr id="7" name="TextBox 6"/>
          <p:cNvSpPr txBox="1"/>
          <p:nvPr/>
        </p:nvSpPr>
        <p:spPr>
          <a:xfrm>
            <a:off x="3926609" y="6673334"/>
            <a:ext cx="4178300" cy="369332"/>
          </a:xfrm>
          <a:prstGeom prst="rect">
            <a:avLst/>
          </a:prstGeom>
          <a:noFill/>
        </p:spPr>
        <p:txBody>
          <a:bodyPr wrap="square" rtlCol="0">
            <a:spAutoFit/>
          </a:bodyPr>
          <a:lstStyle/>
          <a:p>
            <a:pPr algn="r"/>
            <a:r>
              <a:rPr lang="en-US" dirty="0" smtClean="0">
                <a:solidFill>
                  <a:schemeClr val="bg1">
                    <a:lumMod val="65000"/>
                  </a:schemeClr>
                </a:solidFill>
              </a:rPr>
              <a:t>Slide courtesy Mike Casey</a:t>
            </a:r>
            <a:endParaRPr lang="en-US" dirty="0">
              <a:solidFill>
                <a:schemeClr val="bg1">
                  <a:lumMod val="65000"/>
                </a:schemeClr>
              </a:solidFill>
            </a:endParaRPr>
          </a:p>
        </p:txBody>
      </p:sp>
    </p:spTree>
    <p:extLst>
      <p:ext uri="{BB962C8B-B14F-4D97-AF65-F5344CB8AC3E}">
        <p14:creationId xmlns:p14="http://schemas.microsoft.com/office/powerpoint/2010/main" val="876455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brary_Logo_black.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0504" y="2235446"/>
            <a:ext cx="4325982" cy="1977109"/>
          </a:xfrm>
          <a:prstGeom prst="rect">
            <a:avLst/>
          </a:prstGeom>
        </p:spPr>
      </p:pic>
      <p:sp>
        <p:nvSpPr>
          <p:cNvPr id="3" name="TextBox 2"/>
          <p:cNvSpPr txBox="1"/>
          <p:nvPr/>
        </p:nvSpPr>
        <p:spPr>
          <a:xfrm>
            <a:off x="4498134" y="4851318"/>
            <a:ext cx="4033071" cy="1569660"/>
          </a:xfrm>
          <a:prstGeom prst="rect">
            <a:avLst/>
          </a:prstGeom>
          <a:noFill/>
        </p:spPr>
        <p:txBody>
          <a:bodyPr wrap="none" rtlCol="0">
            <a:spAutoFit/>
          </a:bodyPr>
          <a:lstStyle/>
          <a:p>
            <a:r>
              <a:rPr lang="en-US" sz="2400" dirty="0" smtClean="0">
                <a:solidFill>
                  <a:schemeClr val="bg1">
                    <a:lumMod val="50000"/>
                  </a:schemeClr>
                </a:solidFill>
                <a:latin typeface="Frutiger CE 55 Roman"/>
                <a:cs typeface="Frutiger CE 55 Roman"/>
              </a:rPr>
              <a:t>Steven Villereal</a:t>
            </a:r>
          </a:p>
          <a:p>
            <a:r>
              <a:rPr lang="en-US" sz="2400" dirty="0" smtClean="0">
                <a:solidFill>
                  <a:schemeClr val="bg1">
                    <a:lumMod val="50000"/>
                  </a:schemeClr>
                </a:solidFill>
                <a:latin typeface="Frutiger CE 55 Roman"/>
                <a:cs typeface="Frutiger CE 55 Roman"/>
              </a:rPr>
              <a:t>Audiovisual Conservator</a:t>
            </a:r>
          </a:p>
          <a:p>
            <a:r>
              <a:rPr lang="en-US" sz="2400" dirty="0" smtClean="0">
                <a:solidFill>
                  <a:schemeClr val="bg1">
                    <a:lumMod val="50000"/>
                  </a:schemeClr>
                </a:solidFill>
                <a:latin typeface="Frutiger CE 55 Roman"/>
                <a:cs typeface="Frutiger CE 55 Roman"/>
              </a:rPr>
              <a:t>Preservation Services Dept.</a:t>
            </a:r>
          </a:p>
          <a:p>
            <a:r>
              <a:rPr lang="en-US" sz="2400" dirty="0" smtClean="0">
                <a:solidFill>
                  <a:schemeClr val="accent1">
                    <a:lumMod val="75000"/>
                  </a:schemeClr>
                </a:solidFill>
                <a:latin typeface="Frutiger CE 55 Roman"/>
                <a:cs typeface="Frutiger CE 55 Roman"/>
              </a:rPr>
              <a:t>@</a:t>
            </a:r>
            <a:r>
              <a:rPr lang="en-US" sz="2400" dirty="0" err="1" smtClean="0">
                <a:solidFill>
                  <a:schemeClr val="accent1">
                    <a:lumMod val="75000"/>
                  </a:schemeClr>
                </a:solidFill>
                <a:latin typeface="Frutiger CE 55 Roman"/>
                <a:cs typeface="Frutiger CE 55 Roman"/>
              </a:rPr>
              <a:t>villereal</a:t>
            </a:r>
            <a:endParaRPr lang="en-US" sz="2400" dirty="0">
              <a:solidFill>
                <a:schemeClr val="accent1">
                  <a:lumMod val="75000"/>
                </a:schemeClr>
              </a:solidFill>
              <a:latin typeface="Frutiger CE 55 Roman"/>
              <a:cs typeface="Frutiger CE 55 Roman"/>
            </a:endParaRPr>
          </a:p>
        </p:txBody>
      </p:sp>
      <p:sp>
        <p:nvSpPr>
          <p:cNvPr id="4" name="TextBox 3"/>
          <p:cNvSpPr txBox="1"/>
          <p:nvPr/>
        </p:nvSpPr>
        <p:spPr>
          <a:xfrm>
            <a:off x="413037" y="1289453"/>
            <a:ext cx="8170194" cy="677108"/>
          </a:xfrm>
          <a:prstGeom prst="rect">
            <a:avLst/>
          </a:prstGeom>
          <a:noFill/>
        </p:spPr>
        <p:txBody>
          <a:bodyPr wrap="none" rtlCol="0">
            <a:spAutoFit/>
          </a:bodyPr>
          <a:lstStyle/>
          <a:p>
            <a:r>
              <a:rPr lang="en-US" sz="3800" b="1" dirty="0" smtClean="0">
                <a:solidFill>
                  <a:schemeClr val="accent6">
                    <a:lumMod val="75000"/>
                  </a:schemeClr>
                </a:solidFill>
                <a:latin typeface="Frutiger CE 55 Roman"/>
                <a:cs typeface="Frutiger CE 55 Roman"/>
              </a:rPr>
              <a:t>AUDIOVISUAL PRESERVATION</a:t>
            </a:r>
            <a:r>
              <a:rPr lang="en-US" sz="3800" b="1" dirty="0">
                <a:solidFill>
                  <a:schemeClr val="accent6">
                    <a:lumMod val="75000"/>
                  </a:schemeClr>
                </a:solidFill>
                <a:latin typeface="Frutiger CE 55 Roman"/>
                <a:cs typeface="Frutiger CE 55 Roman"/>
              </a:rPr>
              <a:t> </a:t>
            </a:r>
            <a:r>
              <a:rPr lang="en-US" sz="3800" b="1" dirty="0" smtClean="0">
                <a:solidFill>
                  <a:schemeClr val="accent6">
                    <a:lumMod val="75000"/>
                  </a:schemeClr>
                </a:solidFill>
                <a:latin typeface="Frutiger CE 55 Roman"/>
                <a:cs typeface="Frutiger CE 55 Roman"/>
              </a:rPr>
              <a:t>at</a:t>
            </a:r>
          </a:p>
        </p:txBody>
      </p:sp>
    </p:spTree>
    <p:extLst>
      <p:ext uri="{BB962C8B-B14F-4D97-AF65-F5344CB8AC3E}">
        <p14:creationId xmlns:p14="http://schemas.microsoft.com/office/powerpoint/2010/main" val="323566161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eilFram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347" y="-1023188"/>
            <a:ext cx="7496889" cy="7937332"/>
          </a:xfrm>
          <a:prstGeom prst="rect">
            <a:avLst/>
          </a:prstGeom>
        </p:spPr>
      </p:pic>
    </p:spTree>
    <p:extLst>
      <p:ext uri="{BB962C8B-B14F-4D97-AF65-F5344CB8AC3E}">
        <p14:creationId xmlns:p14="http://schemas.microsoft.com/office/powerpoint/2010/main" val="97036023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1103" y="924098"/>
            <a:ext cx="8776762" cy="769441"/>
          </a:xfrm>
          <a:prstGeom prst="rect">
            <a:avLst/>
          </a:prstGeom>
          <a:noFill/>
        </p:spPr>
        <p:txBody>
          <a:bodyPr wrap="none" rtlCol="0">
            <a:spAutoFit/>
          </a:bodyPr>
          <a:lstStyle/>
          <a:p>
            <a:r>
              <a:rPr lang="en-US" sz="4400" b="1" i="1" dirty="0" smtClean="0">
                <a:solidFill>
                  <a:schemeClr val="accent6">
                    <a:lumMod val="75000"/>
                  </a:schemeClr>
                </a:solidFill>
                <a:latin typeface="Frutiger CE 55 Roman"/>
                <a:cs typeface="Frutiger CE 55 Roman"/>
              </a:rPr>
              <a:t>~2010 AVPRES STATE OF PLAY</a:t>
            </a:r>
            <a:endParaRPr lang="en-US" sz="4400" b="1" i="1" dirty="0">
              <a:latin typeface="Frutiger CE 55 Roman"/>
              <a:cs typeface="Frutiger CE 55 Roman"/>
            </a:endParaRPr>
          </a:p>
        </p:txBody>
      </p:sp>
      <p:sp>
        <p:nvSpPr>
          <p:cNvPr id="4" name="Rectangle 3"/>
          <p:cNvSpPr/>
          <p:nvPr/>
        </p:nvSpPr>
        <p:spPr>
          <a:xfrm>
            <a:off x="1216947" y="2313007"/>
            <a:ext cx="6180899" cy="892552"/>
          </a:xfrm>
          <a:prstGeom prst="rect">
            <a:avLst/>
          </a:prstGeom>
        </p:spPr>
        <p:txBody>
          <a:bodyPr wrap="square">
            <a:spAutoFit/>
          </a:bodyPr>
          <a:lstStyle/>
          <a:p>
            <a:r>
              <a:rPr lang="en-US" sz="2600" b="1" dirty="0" smtClean="0">
                <a:solidFill>
                  <a:srgbClr val="595959"/>
                </a:solidFill>
                <a:latin typeface="Frutiger CE 55 Roman"/>
                <a:cs typeface="Frutiger CE 55 Roman"/>
              </a:rPr>
              <a:t>–Preservation Services owned   </a:t>
            </a:r>
          </a:p>
          <a:p>
            <a:r>
              <a:rPr lang="en-US" sz="2600" b="1" dirty="0">
                <a:solidFill>
                  <a:srgbClr val="595959"/>
                </a:solidFill>
                <a:latin typeface="Frutiger CE 55 Roman"/>
                <a:cs typeface="Frutiger CE 55 Roman"/>
              </a:rPr>
              <a:t> </a:t>
            </a:r>
            <a:r>
              <a:rPr lang="en-US" sz="2600" b="1" dirty="0" smtClean="0">
                <a:solidFill>
                  <a:srgbClr val="595959"/>
                </a:solidFill>
                <a:latin typeface="Frutiger CE 55 Roman"/>
                <a:cs typeface="Frutiger CE 55 Roman"/>
              </a:rPr>
              <a:t> almost no audiovisual equipment</a:t>
            </a:r>
            <a:endParaRPr lang="en-US" sz="2600" dirty="0">
              <a:solidFill>
                <a:srgbClr val="595959"/>
              </a:solidFill>
              <a:latin typeface="Frutiger CE 55 Roman"/>
              <a:cs typeface="Frutiger CE 55 Roman"/>
            </a:endParaRPr>
          </a:p>
        </p:txBody>
      </p:sp>
      <p:sp>
        <p:nvSpPr>
          <p:cNvPr id="5" name="TextBox 4"/>
          <p:cNvSpPr txBox="1"/>
          <p:nvPr/>
        </p:nvSpPr>
        <p:spPr>
          <a:xfrm>
            <a:off x="1216947" y="4874709"/>
            <a:ext cx="6450266" cy="892552"/>
          </a:xfrm>
          <a:prstGeom prst="rect">
            <a:avLst/>
          </a:prstGeom>
          <a:noFill/>
        </p:spPr>
        <p:txBody>
          <a:bodyPr wrap="square" rtlCol="0">
            <a:spAutoFit/>
          </a:bodyPr>
          <a:lstStyle/>
          <a:p>
            <a:r>
              <a:rPr lang="en-US" sz="2600" b="1" dirty="0" smtClean="0">
                <a:solidFill>
                  <a:srgbClr val="595959"/>
                </a:solidFill>
                <a:latin typeface="Frutiger CE 55 Roman"/>
                <a:cs typeface="Frutiger CE 55 Roman"/>
              </a:rPr>
              <a:t>–Little useful metadata for rare &amp; </a:t>
            </a:r>
          </a:p>
          <a:p>
            <a:r>
              <a:rPr lang="en-US" sz="2600" b="1" dirty="0">
                <a:solidFill>
                  <a:srgbClr val="595959"/>
                </a:solidFill>
                <a:latin typeface="Frutiger CE 55 Roman"/>
                <a:cs typeface="Frutiger CE 55 Roman"/>
              </a:rPr>
              <a:t> </a:t>
            </a:r>
            <a:r>
              <a:rPr lang="en-US" sz="2600" b="1" dirty="0" smtClean="0">
                <a:solidFill>
                  <a:srgbClr val="595959"/>
                </a:solidFill>
                <a:latin typeface="Frutiger CE 55 Roman"/>
                <a:cs typeface="Frutiger CE 55 Roman"/>
              </a:rPr>
              <a:t> unique audiovisual holdings</a:t>
            </a:r>
            <a:endParaRPr lang="en-US" sz="2600" dirty="0">
              <a:latin typeface="Frutiger CE 55 Roman"/>
              <a:cs typeface="Frutiger CE 55 Roman"/>
            </a:endParaRPr>
          </a:p>
        </p:txBody>
      </p:sp>
      <p:sp>
        <p:nvSpPr>
          <p:cNvPr id="6" name="TextBox 5"/>
          <p:cNvSpPr txBox="1"/>
          <p:nvPr/>
        </p:nvSpPr>
        <p:spPr>
          <a:xfrm>
            <a:off x="1216947" y="3566610"/>
            <a:ext cx="5664119" cy="892552"/>
          </a:xfrm>
          <a:prstGeom prst="rect">
            <a:avLst/>
          </a:prstGeom>
          <a:noFill/>
        </p:spPr>
        <p:txBody>
          <a:bodyPr wrap="none" rtlCol="0">
            <a:spAutoFit/>
          </a:bodyPr>
          <a:lstStyle/>
          <a:p>
            <a:r>
              <a:rPr lang="en-US" sz="2600" b="1" dirty="0" smtClean="0">
                <a:solidFill>
                  <a:srgbClr val="595959"/>
                </a:solidFill>
                <a:latin typeface="Frutiger CE 55 Roman"/>
                <a:cs typeface="Frutiger CE 55 Roman"/>
              </a:rPr>
              <a:t>–No specialized staff to oversee </a:t>
            </a:r>
          </a:p>
          <a:p>
            <a:r>
              <a:rPr lang="en-US" sz="2600" b="1" dirty="0" smtClean="0">
                <a:solidFill>
                  <a:srgbClr val="595959"/>
                </a:solidFill>
                <a:latin typeface="Frutiger CE 55 Roman"/>
                <a:cs typeface="Frutiger CE 55 Roman"/>
              </a:rPr>
              <a:t>  reformatting by vendors</a:t>
            </a:r>
            <a:endParaRPr lang="en-US" sz="2600" dirty="0">
              <a:latin typeface="Frutiger CE 55 Roman"/>
              <a:cs typeface="Frutiger CE 55 Roman"/>
            </a:endParaRPr>
          </a:p>
        </p:txBody>
      </p:sp>
    </p:spTree>
    <p:extLst>
      <p:ext uri="{BB962C8B-B14F-4D97-AF65-F5344CB8AC3E}">
        <p14:creationId xmlns:p14="http://schemas.microsoft.com/office/powerpoint/2010/main" val="10116617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3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7703" y="1865536"/>
            <a:ext cx="7952127" cy="3170099"/>
          </a:xfrm>
          <a:prstGeom prst="rect">
            <a:avLst/>
          </a:prstGeom>
        </p:spPr>
        <p:txBody>
          <a:bodyPr wrap="none">
            <a:spAutoFit/>
          </a:bodyPr>
          <a:lstStyle/>
          <a:p>
            <a:pPr algn="ctr"/>
            <a:r>
              <a:rPr lang="en-US" sz="10000" b="1" dirty="0" smtClean="0">
                <a:solidFill>
                  <a:schemeClr val="accent6">
                    <a:lumMod val="75000"/>
                  </a:schemeClr>
                </a:solidFill>
                <a:latin typeface="Frutiger CE 55 Roman"/>
                <a:cs typeface="Frutiger CE 55 Roman"/>
              </a:rPr>
              <a:t>PLUGGABLE </a:t>
            </a:r>
          </a:p>
          <a:p>
            <a:pPr algn="ctr"/>
            <a:r>
              <a:rPr lang="en-US" sz="10000" b="1" dirty="0" smtClean="0">
                <a:solidFill>
                  <a:schemeClr val="accent6">
                    <a:lumMod val="75000"/>
                  </a:schemeClr>
                </a:solidFill>
                <a:latin typeface="Frutiger CE 55 Roman"/>
                <a:cs typeface="Frutiger CE 55 Roman"/>
              </a:rPr>
              <a:t>GAPS? </a:t>
            </a:r>
            <a:endParaRPr lang="en-US" sz="10000" b="1" dirty="0">
              <a:solidFill>
                <a:schemeClr val="accent6">
                  <a:lumMod val="75000"/>
                </a:schemeClr>
              </a:solidFill>
              <a:latin typeface="Frutiger CE 55 Roman"/>
              <a:cs typeface="Frutiger CE 55 Roman"/>
            </a:endParaRPr>
          </a:p>
        </p:txBody>
      </p:sp>
    </p:spTree>
    <p:extLst>
      <p:ext uri="{BB962C8B-B14F-4D97-AF65-F5344CB8AC3E}">
        <p14:creationId xmlns:p14="http://schemas.microsoft.com/office/powerpoint/2010/main" val="75666697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ilmInspectionBenc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123176"/>
          </a:xfrm>
          <a:prstGeom prst="rect">
            <a:avLst/>
          </a:prstGeom>
        </p:spPr>
      </p:pic>
    </p:spTree>
    <p:extLst>
      <p:ext uri="{BB962C8B-B14F-4D97-AF65-F5344CB8AC3E}">
        <p14:creationId xmlns:p14="http://schemas.microsoft.com/office/powerpoint/2010/main" val="397853409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udioLa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0969"/>
            <a:ext cx="9699464" cy="5458153"/>
          </a:xfrm>
          <a:prstGeom prst="rect">
            <a:avLst/>
          </a:prstGeom>
        </p:spPr>
      </p:pic>
    </p:spTree>
    <p:extLst>
      <p:ext uri="{BB962C8B-B14F-4D97-AF65-F5344CB8AC3E}">
        <p14:creationId xmlns:p14="http://schemas.microsoft.com/office/powerpoint/2010/main" val="40582383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deoLa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6311"/>
            <a:ext cx="9143999" cy="6101542"/>
          </a:xfrm>
          <a:prstGeom prst="rect">
            <a:avLst/>
          </a:prstGeom>
        </p:spPr>
      </p:pic>
    </p:spTree>
    <p:extLst>
      <p:ext uri="{BB962C8B-B14F-4D97-AF65-F5344CB8AC3E}">
        <p14:creationId xmlns:p14="http://schemas.microsoft.com/office/powerpoint/2010/main" val="3464790898"/>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2-09-34-03.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02218"/>
            <a:ext cx="9292166" cy="5299715"/>
          </a:xfrm>
          <a:prstGeom prst="rect">
            <a:avLst/>
          </a:prstGeom>
        </p:spPr>
      </p:pic>
    </p:spTree>
    <p:extLst>
      <p:ext uri="{BB962C8B-B14F-4D97-AF65-F5344CB8AC3E}">
        <p14:creationId xmlns:p14="http://schemas.microsoft.com/office/powerpoint/2010/main" val="174031299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2411" y="1301077"/>
            <a:ext cx="8246312" cy="4339650"/>
          </a:xfrm>
          <a:prstGeom prst="rect">
            <a:avLst/>
          </a:prstGeom>
          <a:noFill/>
        </p:spPr>
        <p:txBody>
          <a:bodyPr wrap="square" rtlCol="0">
            <a:spAutoFit/>
          </a:bodyPr>
          <a:lstStyle/>
          <a:p>
            <a:r>
              <a:rPr lang="en-US" sz="2800" b="1" dirty="0">
                <a:solidFill>
                  <a:schemeClr val="accent6">
                    <a:lumMod val="75000"/>
                  </a:schemeClr>
                </a:solidFill>
                <a:latin typeface="Frutiger CE 55 Roman"/>
                <a:cs typeface="Frutiger CE 55 Roman"/>
              </a:rPr>
              <a:t>“Many analog audio recordings must be digitized within the next 15 to 20 years — before sound carrier degradation and the challenges of acquiring and maintaining playback equipment make the success of these efforts too expensive or unattainable.” </a:t>
            </a:r>
            <a:endParaRPr lang="en-US" sz="2800" b="1" dirty="0" smtClean="0">
              <a:solidFill>
                <a:schemeClr val="accent6">
                  <a:lumMod val="75000"/>
                </a:schemeClr>
              </a:solidFill>
              <a:latin typeface="Frutiger CE 55 Roman"/>
              <a:cs typeface="Frutiger CE 55 Roman"/>
            </a:endParaRPr>
          </a:p>
          <a:p>
            <a:endParaRPr lang="en-US" sz="2400" dirty="0" smtClean="0">
              <a:latin typeface="Frutiger CE 55 Roman"/>
              <a:cs typeface="Frutiger CE 55 Roman"/>
            </a:endParaRPr>
          </a:p>
          <a:p>
            <a:pPr algn="r"/>
            <a:r>
              <a:rPr lang="en-US" sz="2800" dirty="0">
                <a:latin typeface="Frutiger CE 55 Roman"/>
                <a:cs typeface="Frutiger CE 55 Roman"/>
              </a:rPr>
              <a:t>–</a:t>
            </a:r>
            <a:r>
              <a:rPr lang="en-US" sz="2800" dirty="0" smtClean="0">
                <a:latin typeface="Frutiger CE 55 Roman"/>
                <a:cs typeface="Frutiger CE 55 Roman"/>
              </a:rPr>
              <a:t> </a:t>
            </a:r>
            <a:r>
              <a:rPr lang="en-US" sz="2800" dirty="0">
                <a:latin typeface="Frutiger CE 55 Roman"/>
                <a:cs typeface="Frutiger CE 55 Roman"/>
              </a:rPr>
              <a:t>Library of Congress </a:t>
            </a:r>
            <a:r>
              <a:rPr lang="en-US" sz="2800" dirty="0" smtClean="0">
                <a:latin typeface="Frutiger CE 55 Roman"/>
                <a:cs typeface="Frutiger CE 55 Roman"/>
              </a:rPr>
              <a:t>National</a:t>
            </a:r>
          </a:p>
          <a:p>
            <a:pPr algn="r"/>
            <a:r>
              <a:rPr lang="en-US" sz="2800" dirty="0" smtClean="0">
                <a:latin typeface="Frutiger CE 55 Roman"/>
                <a:cs typeface="Frutiger CE 55 Roman"/>
              </a:rPr>
              <a:t> </a:t>
            </a:r>
            <a:r>
              <a:rPr lang="en-US" sz="2800" dirty="0">
                <a:latin typeface="Frutiger CE 55 Roman"/>
                <a:cs typeface="Frutiger CE 55 Roman"/>
              </a:rPr>
              <a:t>Recording Preservation </a:t>
            </a:r>
            <a:r>
              <a:rPr lang="en-US" sz="2800" dirty="0" smtClean="0">
                <a:latin typeface="Frutiger CE 55 Roman"/>
                <a:cs typeface="Frutiger CE 55 Roman"/>
              </a:rPr>
              <a:t>Plan</a:t>
            </a:r>
            <a:endParaRPr lang="en-US" sz="2800" dirty="0">
              <a:latin typeface="Frutiger CE 55 Roman"/>
              <a:cs typeface="Frutiger CE 55 Roman"/>
            </a:endParaRPr>
          </a:p>
        </p:txBody>
      </p:sp>
    </p:spTree>
    <p:extLst>
      <p:ext uri="{BB962C8B-B14F-4D97-AF65-F5344CB8AC3E}">
        <p14:creationId xmlns:p14="http://schemas.microsoft.com/office/powerpoint/2010/main" val="371516635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ARA_deck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980"/>
            <a:ext cx="9292167" cy="7048980"/>
          </a:xfrm>
          <a:prstGeom prst="rect">
            <a:avLst/>
          </a:prstGeom>
        </p:spPr>
      </p:pic>
    </p:spTree>
    <p:extLst>
      <p:ext uri="{BB962C8B-B14F-4D97-AF65-F5344CB8AC3E}">
        <p14:creationId xmlns:p14="http://schemas.microsoft.com/office/powerpoint/2010/main" val="289747706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200399" y="3048000"/>
            <a:ext cx="5457919" cy="2209800"/>
          </a:xfrm>
        </p:spPr>
        <p:txBody>
          <a:bodyPr>
            <a:normAutofit/>
          </a:bodyPr>
          <a:lstStyle/>
          <a:p>
            <a:r>
              <a:rPr lang="en-US" sz="4000" dirty="0" smtClean="0"/>
              <a:t>Audiovisual Alacrity:</a:t>
            </a:r>
            <a:r>
              <a:rPr lang="en-US" sz="3600" dirty="0" smtClean="0"/>
              <a:t/>
            </a:r>
            <a:br>
              <a:rPr lang="en-US" sz="3600" dirty="0" smtClean="0"/>
            </a:br>
            <a:r>
              <a:rPr lang="en-US" sz="3100" dirty="0"/>
              <a:t>Managing Timely Access to Audiovisual </a:t>
            </a:r>
            <a:r>
              <a:rPr lang="en-US" sz="3100" dirty="0" smtClean="0"/>
              <a:t>Collections</a:t>
            </a:r>
            <a:endParaRPr lang="en-US" sz="3100" dirty="0"/>
          </a:p>
        </p:txBody>
      </p:sp>
      <p:sp>
        <p:nvSpPr>
          <p:cNvPr id="6" name="Subtitle 5"/>
          <p:cNvSpPr>
            <a:spLocks noGrp="1"/>
          </p:cNvSpPr>
          <p:nvPr>
            <p:ph type="subTitle" idx="1"/>
          </p:nvPr>
        </p:nvSpPr>
        <p:spPr/>
        <p:txBody>
          <a:bodyPr>
            <a:normAutofit fontScale="85000" lnSpcReduction="20000"/>
          </a:bodyPr>
          <a:lstStyle/>
          <a:p>
            <a:r>
              <a:rPr lang="en-US" dirty="0" smtClean="0"/>
              <a:t>Siobhan Hagan, University of Baltimore, </a:t>
            </a:r>
            <a:r>
              <a:rPr lang="en-US" dirty="0" err="1" smtClean="0"/>
              <a:t>Langsdale</a:t>
            </a:r>
            <a:r>
              <a:rPr lang="en-US" dirty="0" smtClean="0"/>
              <a:t> Library</a:t>
            </a:r>
          </a:p>
          <a:p>
            <a:r>
              <a:rPr lang="en-US" dirty="0" smtClean="0"/>
              <a:t>Robin C. Pike, University of Maryland Libraries</a:t>
            </a:r>
          </a:p>
          <a:p>
            <a:r>
              <a:rPr lang="en-US" dirty="0" smtClean="0"/>
              <a:t>Steven </a:t>
            </a:r>
            <a:r>
              <a:rPr lang="en-US" dirty="0" err="1" smtClean="0"/>
              <a:t>Villereal</a:t>
            </a:r>
            <a:r>
              <a:rPr lang="en-US" dirty="0" smtClean="0"/>
              <a:t>, University of Virginia Library</a:t>
            </a:r>
            <a:endParaRPr lang="en-US" dirty="0"/>
          </a:p>
        </p:txBody>
      </p:sp>
    </p:spTree>
    <p:extLst>
      <p:ext uri="{BB962C8B-B14F-4D97-AF65-F5344CB8AC3E}">
        <p14:creationId xmlns:p14="http://schemas.microsoft.com/office/powerpoint/2010/main" val="11989435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udioLa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952" y="992806"/>
            <a:ext cx="4421661" cy="2488189"/>
          </a:xfrm>
          <a:prstGeom prst="rect">
            <a:avLst/>
          </a:prstGeom>
        </p:spPr>
      </p:pic>
      <p:pic>
        <p:nvPicPr>
          <p:cNvPr id="3" name="Picture 2" descr="videoLab.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3280" y="992806"/>
            <a:ext cx="3728894" cy="2488189"/>
          </a:xfrm>
          <a:prstGeom prst="rect">
            <a:avLst/>
          </a:prstGeom>
        </p:spPr>
      </p:pic>
      <p:sp>
        <p:nvSpPr>
          <p:cNvPr id="4" name="TextBox 3"/>
          <p:cNvSpPr txBox="1"/>
          <p:nvPr/>
        </p:nvSpPr>
        <p:spPr>
          <a:xfrm>
            <a:off x="1214073" y="4067180"/>
            <a:ext cx="7055224" cy="1323439"/>
          </a:xfrm>
          <a:prstGeom prst="rect">
            <a:avLst/>
          </a:prstGeom>
          <a:noFill/>
        </p:spPr>
        <p:txBody>
          <a:bodyPr wrap="none" rtlCol="0">
            <a:spAutoFit/>
          </a:bodyPr>
          <a:lstStyle/>
          <a:p>
            <a:r>
              <a:rPr lang="en-US" sz="8000" b="1" dirty="0" smtClean="0">
                <a:solidFill>
                  <a:srgbClr val="E46C0A"/>
                </a:solidFill>
                <a:latin typeface="Frutiger CE 55 Roman"/>
                <a:cs typeface="Frutiger CE 55 Roman"/>
              </a:rPr>
              <a:t>SCALING UP? </a:t>
            </a:r>
            <a:endParaRPr lang="en-US" sz="8000" dirty="0">
              <a:latin typeface="Frutiger CE 55 Roman"/>
              <a:cs typeface="Frutiger CE 55 Roman"/>
            </a:endParaRPr>
          </a:p>
        </p:txBody>
      </p:sp>
    </p:spTree>
    <p:extLst>
      <p:ext uri="{BB962C8B-B14F-4D97-AF65-F5344CB8AC3E}">
        <p14:creationId xmlns:p14="http://schemas.microsoft.com/office/powerpoint/2010/main" val="46484310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soupB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993" y="0"/>
            <a:ext cx="4745090" cy="6883544"/>
          </a:xfrm>
          <a:prstGeom prst="rect">
            <a:avLst/>
          </a:prstGeom>
        </p:spPr>
      </p:pic>
    </p:spTree>
    <p:extLst>
      <p:ext uri="{BB962C8B-B14F-4D97-AF65-F5344CB8AC3E}">
        <p14:creationId xmlns:p14="http://schemas.microsoft.com/office/powerpoint/2010/main" val="384970130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os_emoji_videocasset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355" y="0"/>
            <a:ext cx="2150925" cy="2248695"/>
          </a:xfrm>
          <a:prstGeom prst="rect">
            <a:avLst/>
          </a:prstGeom>
        </p:spPr>
      </p:pic>
      <p:pic>
        <p:nvPicPr>
          <p:cNvPr id="3" name="Picture 2" descr="ios_emoji_optical_dis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0980" y="2258213"/>
            <a:ext cx="1694564" cy="1771590"/>
          </a:xfrm>
          <a:prstGeom prst="rect">
            <a:avLst/>
          </a:prstGeom>
        </p:spPr>
      </p:pic>
      <p:pic>
        <p:nvPicPr>
          <p:cNvPr id="4" name="Picture 3" descr="ios_emoji_dv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0123" y="4377333"/>
            <a:ext cx="1760857" cy="1840896"/>
          </a:xfrm>
          <a:prstGeom prst="rect">
            <a:avLst/>
          </a:prstGeom>
        </p:spPr>
      </p:pic>
      <p:pic>
        <p:nvPicPr>
          <p:cNvPr id="7" name="Picture 6" descr="ios_emoji_videocasset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9205" y="0"/>
            <a:ext cx="2150925" cy="2248695"/>
          </a:xfrm>
          <a:prstGeom prst="rect">
            <a:avLst/>
          </a:prstGeom>
        </p:spPr>
      </p:pic>
      <p:pic>
        <p:nvPicPr>
          <p:cNvPr id="8" name="Picture 7" descr="ios_emoji_videocasset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0130" y="0"/>
            <a:ext cx="2150925" cy="2248695"/>
          </a:xfrm>
          <a:prstGeom prst="rect">
            <a:avLst/>
          </a:prstGeom>
        </p:spPr>
      </p:pic>
      <p:pic>
        <p:nvPicPr>
          <p:cNvPr id="9" name="Picture 8" descr="ios_emoji_videocasset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8280" y="0"/>
            <a:ext cx="2150925" cy="2248695"/>
          </a:xfrm>
          <a:prstGeom prst="rect">
            <a:avLst/>
          </a:prstGeom>
        </p:spPr>
      </p:pic>
      <p:pic>
        <p:nvPicPr>
          <p:cNvPr id="10" name="Picture 9" descr="ios_emoji_optical_dis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123" y="2258213"/>
            <a:ext cx="1694564" cy="1771590"/>
          </a:xfrm>
          <a:prstGeom prst="rect">
            <a:avLst/>
          </a:prstGeom>
        </p:spPr>
      </p:pic>
      <p:pic>
        <p:nvPicPr>
          <p:cNvPr id="11" name="Picture 10" descr="ios_emoji_optical_dis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5544" y="2258213"/>
            <a:ext cx="1694564" cy="1771590"/>
          </a:xfrm>
          <a:prstGeom prst="rect">
            <a:avLst/>
          </a:prstGeom>
        </p:spPr>
      </p:pic>
      <p:pic>
        <p:nvPicPr>
          <p:cNvPr id="14" name="Picture 13" descr="ios_emoji_dv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4687" y="4377333"/>
            <a:ext cx="1760857" cy="1840896"/>
          </a:xfrm>
          <a:prstGeom prst="rect">
            <a:avLst/>
          </a:prstGeom>
        </p:spPr>
      </p:pic>
      <p:pic>
        <p:nvPicPr>
          <p:cNvPr id="15" name="Picture 14" descr="ios_emoji_dv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0108" y="4377333"/>
            <a:ext cx="1760857" cy="1840896"/>
          </a:xfrm>
          <a:prstGeom prst="rect">
            <a:avLst/>
          </a:prstGeom>
        </p:spPr>
      </p:pic>
      <p:pic>
        <p:nvPicPr>
          <p:cNvPr id="16" name="Picture 15" descr="ios_emoji_dv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30490" y="4377333"/>
            <a:ext cx="1760857" cy="1840896"/>
          </a:xfrm>
          <a:prstGeom prst="rect">
            <a:avLst/>
          </a:prstGeom>
        </p:spPr>
      </p:pic>
      <p:pic>
        <p:nvPicPr>
          <p:cNvPr id="17" name="Picture 16" descr="ios_emoji_dv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5544" y="4377333"/>
            <a:ext cx="1760857" cy="1840896"/>
          </a:xfrm>
          <a:prstGeom prst="rect">
            <a:avLst/>
          </a:prstGeom>
        </p:spPr>
      </p:pic>
      <p:pic>
        <p:nvPicPr>
          <p:cNvPr id="18" name="Picture 17" descr="ios_emoji_optical_dis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0336" y="2258213"/>
            <a:ext cx="1694564" cy="1771590"/>
          </a:xfrm>
          <a:prstGeom prst="rect">
            <a:avLst/>
          </a:prstGeom>
        </p:spPr>
      </p:pic>
      <p:pic>
        <p:nvPicPr>
          <p:cNvPr id="19" name="Picture 18" descr="ios_emoji_optical_dis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0490" y="2258213"/>
            <a:ext cx="1694564" cy="1771590"/>
          </a:xfrm>
          <a:prstGeom prst="rect">
            <a:avLst/>
          </a:prstGeom>
        </p:spPr>
      </p:pic>
      <p:sp>
        <p:nvSpPr>
          <p:cNvPr id="20" name="TextBox 19"/>
          <p:cNvSpPr txBox="1"/>
          <p:nvPr/>
        </p:nvSpPr>
        <p:spPr>
          <a:xfrm>
            <a:off x="11012353" y="499710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996224179"/>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70695" y="2301593"/>
            <a:ext cx="4670739" cy="1846659"/>
          </a:xfrm>
          <a:prstGeom prst="rect">
            <a:avLst/>
          </a:prstGeom>
          <a:noFill/>
        </p:spPr>
        <p:txBody>
          <a:bodyPr wrap="none" rtlCol="0">
            <a:spAutoFit/>
          </a:bodyPr>
          <a:lstStyle/>
          <a:p>
            <a:pPr algn="ctr"/>
            <a:r>
              <a:rPr lang="en-US" sz="9600" b="1" dirty="0" smtClean="0">
                <a:solidFill>
                  <a:schemeClr val="accent6">
                    <a:lumMod val="75000"/>
                  </a:schemeClr>
                </a:solidFill>
                <a:latin typeface="Frutiger CE 55 Roman"/>
                <a:cs typeface="Frutiger CE 55 Roman"/>
              </a:rPr>
              <a:t>&lt;/rant&gt;</a:t>
            </a:r>
            <a:endParaRPr lang="en-US" sz="9600" b="1" dirty="0">
              <a:solidFill>
                <a:schemeClr val="accent6">
                  <a:lumMod val="75000"/>
                </a:schemeClr>
              </a:solidFill>
              <a:latin typeface="Frutiger CE 55 Roman"/>
              <a:cs typeface="Frutiger CE 55 Roman"/>
            </a:endParaRPr>
          </a:p>
          <a:p>
            <a:endParaRPr lang="en-US" dirty="0"/>
          </a:p>
        </p:txBody>
      </p:sp>
    </p:spTree>
    <p:extLst>
      <p:ext uri="{BB962C8B-B14F-4D97-AF65-F5344CB8AC3E}">
        <p14:creationId xmlns:p14="http://schemas.microsoft.com/office/powerpoint/2010/main" val="37358718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06-24 at 7.51.5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97468"/>
            <a:ext cx="9144000" cy="4479352"/>
          </a:xfrm>
          <a:prstGeom prst="rect">
            <a:avLst/>
          </a:prstGeom>
        </p:spPr>
      </p:pic>
    </p:spTree>
    <p:extLst>
      <p:ext uri="{BB962C8B-B14F-4D97-AF65-F5344CB8AC3E}">
        <p14:creationId xmlns:p14="http://schemas.microsoft.com/office/powerpoint/2010/main" val="1261483954"/>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484" y="303895"/>
            <a:ext cx="3294876" cy="1601105"/>
          </a:xfrm>
          <a:prstGeom prst="rect">
            <a:avLst/>
          </a:prstGeom>
        </p:spPr>
      </p:pic>
      <p:pic>
        <p:nvPicPr>
          <p:cNvPr id="3" name="Picture 2" descr="elementthree.infographic.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483" y="2362514"/>
            <a:ext cx="8313817" cy="4162111"/>
          </a:xfrm>
          <a:prstGeom prst="rect">
            <a:avLst/>
          </a:prstGeom>
        </p:spPr>
      </p:pic>
    </p:spTree>
    <p:extLst>
      <p:ext uri="{BB962C8B-B14F-4D97-AF65-F5344CB8AC3E}">
        <p14:creationId xmlns:p14="http://schemas.microsoft.com/office/powerpoint/2010/main" val="324926609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MPTE_Color_Bar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1140815" y="1407004"/>
            <a:ext cx="6781424" cy="3231654"/>
          </a:xfrm>
          <a:prstGeom prst="rect">
            <a:avLst/>
          </a:prstGeom>
        </p:spPr>
        <p:txBody>
          <a:bodyPr wrap="none">
            <a:spAutoFit/>
          </a:bodyPr>
          <a:lstStyle/>
          <a:p>
            <a:pPr algn="ctr"/>
            <a:r>
              <a:rPr lang="en-US" sz="14000" b="1" dirty="0" smtClean="0">
                <a:solidFill>
                  <a:schemeClr val="bg1"/>
                </a:solidFill>
              </a:rPr>
              <a:t>THNX! </a:t>
            </a:r>
          </a:p>
          <a:p>
            <a:r>
              <a:rPr lang="en-US" sz="6400" b="1" dirty="0" err="1" smtClean="0">
                <a:solidFill>
                  <a:schemeClr val="bg1"/>
                </a:solidFill>
              </a:rPr>
              <a:t>steev@virginia.edu</a:t>
            </a:r>
            <a:endParaRPr lang="en-US" sz="6400" b="1" dirty="0">
              <a:solidFill>
                <a:schemeClr val="bg1"/>
              </a:solidFill>
            </a:endParaRPr>
          </a:p>
        </p:txBody>
      </p:sp>
    </p:spTree>
    <p:extLst>
      <p:ext uri="{BB962C8B-B14F-4D97-AF65-F5344CB8AC3E}">
        <p14:creationId xmlns:p14="http://schemas.microsoft.com/office/powerpoint/2010/main" val="1056379393"/>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	</a:t>
            </a:r>
            <a:endParaRPr lang="en-US" dirty="0"/>
          </a:p>
        </p:txBody>
      </p:sp>
      <p:sp>
        <p:nvSpPr>
          <p:cNvPr id="3" name="Content Placeholder 2"/>
          <p:cNvSpPr>
            <a:spLocks noGrp="1"/>
          </p:cNvSpPr>
          <p:nvPr>
            <p:ph idx="1"/>
          </p:nvPr>
        </p:nvSpPr>
        <p:spPr/>
        <p:txBody>
          <a:bodyPr/>
          <a:lstStyle/>
          <a:p>
            <a:r>
              <a:rPr lang="en-US" dirty="0" smtClean="0"/>
              <a:t>Siobhan Hagan</a:t>
            </a:r>
          </a:p>
          <a:p>
            <a:pPr lvl="1"/>
            <a:r>
              <a:rPr lang="en-US" dirty="0" err="1" smtClean="0"/>
              <a:t>shagan@ubalt.edu</a:t>
            </a:r>
            <a:endParaRPr lang="en-US" dirty="0" smtClean="0"/>
          </a:p>
          <a:p>
            <a:r>
              <a:rPr lang="en-US" dirty="0" smtClean="0"/>
              <a:t>Robin C. Pike</a:t>
            </a:r>
          </a:p>
          <a:p>
            <a:pPr lvl="1"/>
            <a:r>
              <a:rPr lang="en-US" dirty="0" smtClean="0">
                <a:hlinkClick r:id="rId3"/>
              </a:rPr>
              <a:t>rpike@umd.edu</a:t>
            </a:r>
            <a:endParaRPr lang="en-US" dirty="0" smtClean="0"/>
          </a:p>
          <a:p>
            <a:r>
              <a:rPr lang="en-US" dirty="0" smtClean="0"/>
              <a:t>Steven </a:t>
            </a:r>
            <a:r>
              <a:rPr lang="en-US" dirty="0" err="1" smtClean="0"/>
              <a:t>Villereal</a:t>
            </a:r>
            <a:endParaRPr lang="en-US" dirty="0" smtClean="0"/>
          </a:p>
          <a:p>
            <a:pPr lvl="1"/>
            <a:r>
              <a:rPr lang="en-US" dirty="0" err="1" smtClean="0"/>
              <a:t>steev@virginia.edu</a:t>
            </a:r>
            <a:endParaRPr lang="en-US" dirty="0" smtClean="0"/>
          </a:p>
        </p:txBody>
      </p:sp>
      <p:sp>
        <p:nvSpPr>
          <p:cNvPr id="4" name="Footer Placeholder 3"/>
          <p:cNvSpPr>
            <a:spLocks noGrp="1"/>
          </p:cNvSpPr>
          <p:nvPr>
            <p:ph type="ftr" sz="quarter" idx="11"/>
          </p:nvPr>
        </p:nvSpPr>
        <p:spPr/>
        <p:txBody>
          <a:bodyPr/>
          <a:lstStyle/>
          <a:p>
            <a:r>
              <a:rPr lang="en-US" smtClean="0"/>
              <a:t>SAA Session 707, August 16, 2014</a:t>
            </a:r>
            <a:endParaRPr lang="en-US"/>
          </a:p>
        </p:txBody>
      </p:sp>
    </p:spTree>
    <p:extLst>
      <p:ext uri="{BB962C8B-B14F-4D97-AF65-F5344CB8AC3E}">
        <p14:creationId xmlns:p14="http://schemas.microsoft.com/office/powerpoint/2010/main" val="274902373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a:spLocks noGrp="1"/>
          </p:cNvSpPr>
          <p:nvPr>
            <p:ph type="pic" idx="2"/>
          </p:nvPr>
        </p:nvSpPr>
        <p:spPr>
          <a:xfrm>
            <a:off x="0" y="0"/>
            <a:ext cx="9144000" cy="6858000"/>
          </a:xfrm>
          <a:prstGeom prst="rect">
            <a:avLst/>
          </a:prstGeom>
          <a:noFill/>
          <a:ln>
            <a:noFill/>
          </a:ln>
        </p:spPr>
      </p:sp>
      <p:pic>
        <p:nvPicPr>
          <p:cNvPr id="182" name="Shape 182"/>
          <p:cNvPicPr preferRelativeResize="0"/>
          <p:nvPr/>
        </p:nvPicPr>
        <p:blipFill>
          <a:blip r:embed="rId3">
            <a:alphaModFix/>
          </a:blip>
          <a:stretch>
            <a:fillRect/>
          </a:stretch>
        </p:blipFill>
        <p:spPr>
          <a:xfrm>
            <a:off x="-382550" y="2"/>
            <a:ext cx="11524525" cy="6858000"/>
          </a:xfrm>
          <a:prstGeom prst="rect">
            <a:avLst/>
          </a:prstGeom>
          <a:noFill/>
          <a:ln>
            <a:noFill/>
          </a:ln>
        </p:spPr>
      </p:pic>
      <p:sp>
        <p:nvSpPr>
          <p:cNvPr id="183" name="Shape 183"/>
          <p:cNvSpPr txBox="1">
            <a:spLocks noGrp="1"/>
          </p:cNvSpPr>
          <p:nvPr>
            <p:ph type="title" idx="4294967295"/>
          </p:nvPr>
        </p:nvSpPr>
        <p:spPr>
          <a:xfrm>
            <a:off x="-1228075" y="4811550"/>
            <a:ext cx="5501099" cy="1066799"/>
          </a:xfrm>
          <a:prstGeom prst="rect">
            <a:avLst/>
          </a:prstGeom>
          <a:noFill/>
          <a:ln>
            <a:noFill/>
          </a:ln>
        </p:spPr>
        <p:txBody>
          <a:bodyPr lIns="91425" tIns="45700" rIns="91425" bIns="0" anchor="ctr" anchorCtr="0">
            <a:noAutofit/>
          </a:bodyPr>
          <a:lstStyle/>
          <a:p>
            <a:pPr marL="0" marR="0" lvl="0" indent="0" algn="r" rtl="0">
              <a:spcBef>
                <a:spcPts val="0"/>
              </a:spcBef>
              <a:buClr>
                <a:schemeClr val="lt2"/>
              </a:buClr>
              <a:buSzPct val="25000"/>
              <a:buFont typeface="Libre Baskerville"/>
              <a:buNone/>
            </a:pPr>
            <a:r>
              <a:rPr lang="en-US" sz="2400" b="1" i="1" cap="small">
                <a:solidFill>
                  <a:srgbClr val="FFFF00"/>
                </a:solidFill>
                <a:latin typeface="Libre Baskerville"/>
                <a:ea typeface="Libre Baskerville"/>
                <a:cs typeface="Libre Baskerville"/>
                <a:sym typeface="Libre Baskerville"/>
              </a:rPr>
              <a:t>Siobhan Hagan</a:t>
            </a:r>
          </a:p>
          <a:p>
            <a:pPr marL="0" marR="0" lvl="0" indent="0" algn="r" rtl="0">
              <a:spcBef>
                <a:spcPts val="0"/>
              </a:spcBef>
              <a:buClr>
                <a:schemeClr val="lt2"/>
              </a:buClr>
              <a:buSzPct val="25000"/>
              <a:buFont typeface="Libre Baskerville"/>
              <a:buNone/>
            </a:pPr>
            <a:r>
              <a:rPr lang="en-US" sz="1800" b="1" i="1" cap="small">
                <a:solidFill>
                  <a:srgbClr val="FF0000"/>
                </a:solidFill>
                <a:latin typeface="Libre Baskerville"/>
                <a:ea typeface="Libre Baskerville"/>
                <a:cs typeface="Libre Baskerville"/>
                <a:sym typeface="Libre Baskerville"/>
              </a:rPr>
              <a:t>Audiovisual Archivist</a:t>
            </a:r>
          </a:p>
          <a:p>
            <a:pPr marL="0" marR="0" lvl="0" indent="0" algn="r" rtl="0">
              <a:spcBef>
                <a:spcPts val="0"/>
              </a:spcBef>
              <a:buClr>
                <a:schemeClr val="lt2"/>
              </a:buClr>
              <a:buSzPct val="25000"/>
              <a:buFont typeface="Libre Baskerville"/>
              <a:buNone/>
            </a:pPr>
            <a:r>
              <a:rPr lang="en-US" sz="1800" b="1" i="1" cap="small">
                <a:solidFill>
                  <a:srgbClr val="FF0000"/>
                </a:solidFill>
                <a:latin typeface="Libre Baskerville"/>
                <a:ea typeface="Libre Baskerville"/>
                <a:cs typeface="Libre Baskerville"/>
                <a:sym typeface="Libre Baskerville"/>
              </a:rPr>
              <a:t>#UBalt</a:t>
            </a:r>
          </a:p>
        </p:txBody>
      </p:sp>
      <p:sp>
        <p:nvSpPr>
          <p:cNvPr id="184" name="Shape 184"/>
          <p:cNvSpPr/>
          <p:nvPr/>
        </p:nvSpPr>
        <p:spPr>
          <a:xfrm>
            <a:off x="115350" y="155475"/>
            <a:ext cx="4037100" cy="1880700"/>
          </a:xfrm>
          <a:prstGeom prst="wedgeRoundRectCallout">
            <a:avLst>
              <a:gd name="adj1" fmla="val -20833"/>
              <a:gd name="adj2" fmla="val 62500"/>
              <a:gd name="adj3" fmla="val 0"/>
            </a:avLst>
          </a:prstGeom>
          <a:solidFill>
            <a:srgbClr val="FFFF00"/>
          </a:solidFill>
          <a:ln w="1905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85" name="Shape 185"/>
          <p:cNvSpPr txBox="1">
            <a:spLocks noGrp="1"/>
          </p:cNvSpPr>
          <p:nvPr>
            <p:ph type="title" idx="4294967295"/>
          </p:nvPr>
        </p:nvSpPr>
        <p:spPr>
          <a:xfrm>
            <a:off x="302100" y="651350"/>
            <a:ext cx="3663599" cy="1226099"/>
          </a:xfrm>
          <a:prstGeom prst="rect">
            <a:avLst/>
          </a:prstGeom>
          <a:noFill/>
          <a:ln>
            <a:noFill/>
          </a:ln>
        </p:spPr>
        <p:txBody>
          <a:bodyPr lIns="91425" tIns="45700" rIns="91425" bIns="0" anchor="ctr" anchorCtr="0">
            <a:noAutofit/>
          </a:bodyPr>
          <a:lstStyle/>
          <a:p>
            <a:pPr marL="0" marR="0" lvl="0" indent="0" algn="ctr" rtl="0">
              <a:spcBef>
                <a:spcPts val="0"/>
              </a:spcBef>
              <a:buClr>
                <a:schemeClr val="lt2"/>
              </a:buClr>
              <a:buSzPct val="25000"/>
              <a:buFont typeface="Libre Baskerville"/>
              <a:buNone/>
            </a:pPr>
            <a:r>
              <a:rPr lang="en-US" sz="3000" b="1" i="1" cap="small">
                <a:solidFill>
                  <a:srgbClr val="FF0000"/>
                </a:solidFill>
                <a:latin typeface="Libre Baskerville"/>
                <a:ea typeface="Libre Baskerville"/>
                <a:cs typeface="Libre Baskerville"/>
                <a:sym typeface="Libre Baskerville"/>
              </a:rPr>
              <a:t>D-I-G-I-T-I-Z-E!</a:t>
            </a:r>
            <a:r>
              <a:rPr lang="en-US" sz="2400" b="1" i="1" cap="small">
                <a:solidFill>
                  <a:srgbClr val="FF0000"/>
                </a:solidFill>
                <a:latin typeface="Libre Baskerville"/>
                <a:ea typeface="Libre Baskerville"/>
                <a:cs typeface="Libre Baskerville"/>
                <a:sym typeface="Libre Baskerville"/>
              </a:rPr>
              <a:t>  </a:t>
            </a:r>
          </a:p>
          <a:p>
            <a:pPr marL="0" marR="0" lvl="0" indent="0" algn="ctr" rtl="0">
              <a:spcBef>
                <a:spcPts val="0"/>
              </a:spcBef>
              <a:buClr>
                <a:schemeClr val="lt2"/>
              </a:buClr>
              <a:buSzPct val="25000"/>
              <a:buFont typeface="Libre Baskerville"/>
              <a:buNone/>
            </a:pPr>
            <a:r>
              <a:rPr lang="en-US" sz="2400" b="1" i="1" cap="small">
                <a:solidFill>
                  <a:srgbClr val="FF0000"/>
                </a:solidFill>
                <a:latin typeface="Libre Baskerville"/>
                <a:ea typeface="Libre Baskerville"/>
                <a:cs typeface="Libre Baskerville"/>
                <a:sym typeface="Libre Baskerville"/>
              </a:rPr>
              <a:t>What does </a:t>
            </a:r>
          </a:p>
          <a:p>
            <a:pPr marL="0" marR="0" lvl="0" indent="0" algn="ctr" rtl="0">
              <a:spcBef>
                <a:spcPts val="0"/>
              </a:spcBef>
              <a:buClr>
                <a:schemeClr val="lt2"/>
              </a:buClr>
              <a:buSzPct val="25000"/>
              <a:buFont typeface="Libre Baskerville"/>
              <a:buNone/>
            </a:pPr>
            <a:r>
              <a:rPr lang="en-US" sz="2400" b="1" i="1" cap="small">
                <a:solidFill>
                  <a:srgbClr val="FF0000"/>
                </a:solidFill>
                <a:latin typeface="Libre Baskerville"/>
                <a:ea typeface="Libre Baskerville"/>
                <a:cs typeface="Libre Baskerville"/>
                <a:sym typeface="Libre Baskerville"/>
              </a:rPr>
              <a:t>that spell?</a:t>
            </a:r>
          </a:p>
          <a:p>
            <a:pPr marL="0" marR="0" lvl="0" indent="0" algn="r" rtl="0">
              <a:spcBef>
                <a:spcPts val="0"/>
              </a:spcBef>
              <a:buClr>
                <a:schemeClr val="lt2"/>
              </a:buClr>
              <a:buFont typeface="Libre Baskerville"/>
              <a:buNone/>
            </a:pPr>
            <a:endParaRPr sz="3000" b="1" i="1" cap="small">
              <a:solidFill>
                <a:srgbClr val="FF0000"/>
              </a:solidFill>
              <a:latin typeface="Libre Baskerville"/>
              <a:ea typeface="Libre Baskerville"/>
              <a:cs typeface="Libre Baskerville"/>
              <a:sym typeface="Libre Baskerville"/>
            </a:endParaRPr>
          </a:p>
        </p:txBody>
      </p:sp>
      <p:sp>
        <p:nvSpPr>
          <p:cNvPr id="186" name="Shape 186"/>
          <p:cNvSpPr/>
          <p:nvPr/>
        </p:nvSpPr>
        <p:spPr>
          <a:xfrm flipH="1">
            <a:off x="2484850" y="2471875"/>
            <a:ext cx="2720699" cy="1258200"/>
          </a:xfrm>
          <a:prstGeom prst="cloudCallout">
            <a:avLst>
              <a:gd name="adj1" fmla="val -20833"/>
              <a:gd name="adj2" fmla="val 62500"/>
            </a:avLst>
          </a:prstGeom>
          <a:solidFill>
            <a:srgbClr val="FFFF00"/>
          </a:solidFill>
          <a:ln w="1905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r>
              <a:rPr lang="en-US" sz="2400" b="1" i="1" cap="small">
                <a:solidFill>
                  <a:srgbClr val="FF0000"/>
                </a:solidFill>
                <a:latin typeface="Libre Baskerville"/>
                <a:ea typeface="Libre Baskerville"/>
                <a:cs typeface="Libre Baskerville"/>
                <a:sym typeface="Libre Baskerville"/>
              </a:rPr>
              <a:t>ACCESS? </a:t>
            </a:r>
          </a:p>
        </p:txBody>
      </p:sp>
    </p:spTree>
    <p:extLst>
      <p:ext uri="{BB962C8B-B14F-4D97-AF65-F5344CB8AC3E}">
        <p14:creationId xmlns:p14="http://schemas.microsoft.com/office/powerpoint/2010/main" val="207632893"/>
      </p:ext>
    </p:extLst>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191" name="Shape 191"/>
          <p:cNvPicPr preferRelativeResize="0"/>
          <p:nvPr/>
        </p:nvPicPr>
        <p:blipFill>
          <a:blip r:embed="rId3">
            <a:alphaModFix/>
          </a:blip>
          <a:stretch>
            <a:fillRect/>
          </a:stretch>
        </p:blipFill>
        <p:spPr>
          <a:xfrm>
            <a:off x="-76200" y="837425"/>
            <a:ext cx="9483749" cy="5181474"/>
          </a:xfrm>
          <a:prstGeom prst="rect">
            <a:avLst/>
          </a:prstGeom>
          <a:noFill/>
          <a:ln w="19050" cap="flat">
            <a:solidFill>
              <a:srgbClr val="000000"/>
            </a:solidFill>
            <a:prstDash val="solid"/>
            <a:round/>
            <a:headEnd type="none" w="med" len="med"/>
            <a:tailEnd type="none" w="med" len="med"/>
          </a:ln>
        </p:spPr>
      </p:pic>
    </p:spTree>
    <p:extLst>
      <p:ext uri="{BB962C8B-B14F-4D97-AF65-F5344CB8AC3E}">
        <p14:creationId xmlns:p14="http://schemas.microsoft.com/office/powerpoint/2010/main" val="2139616194"/>
      </p:ext>
    </p:extLst>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Shape 196"/>
          <p:cNvPicPr preferRelativeResize="0"/>
          <p:nvPr/>
        </p:nvPicPr>
        <p:blipFill>
          <a:blip r:embed="rId3">
            <a:alphaModFix/>
          </a:blip>
          <a:stretch>
            <a:fillRect/>
          </a:stretch>
        </p:blipFill>
        <p:spPr>
          <a:xfrm>
            <a:off x="-128574" y="595325"/>
            <a:ext cx="9512824" cy="5608075"/>
          </a:xfrm>
          <a:prstGeom prst="rect">
            <a:avLst/>
          </a:prstGeom>
          <a:noFill/>
          <a:ln w="19050" cap="flat">
            <a:solidFill>
              <a:srgbClr val="000000"/>
            </a:solidFill>
            <a:prstDash val="solid"/>
            <a:round/>
            <a:headEnd type="none" w="med" len="med"/>
            <a:tailEnd type="none" w="med" len="med"/>
          </a:ln>
        </p:spPr>
      </p:pic>
    </p:spTree>
    <p:extLst>
      <p:ext uri="{BB962C8B-B14F-4D97-AF65-F5344CB8AC3E}">
        <p14:creationId xmlns:p14="http://schemas.microsoft.com/office/powerpoint/2010/main" val="1453168332"/>
      </p:ext>
    </p:extLst>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Shape 201"/>
          <p:cNvPicPr preferRelativeResize="0"/>
          <p:nvPr/>
        </p:nvPicPr>
        <p:blipFill>
          <a:blip r:embed="rId3">
            <a:alphaModFix/>
          </a:blip>
          <a:stretch>
            <a:fillRect/>
          </a:stretch>
        </p:blipFill>
        <p:spPr>
          <a:xfrm>
            <a:off x="0" y="824289"/>
            <a:ext cx="9144000" cy="5209420"/>
          </a:xfrm>
          <a:prstGeom prst="rect">
            <a:avLst/>
          </a:prstGeom>
          <a:noFill/>
          <a:ln w="19050" cap="flat">
            <a:solidFill>
              <a:srgbClr val="000000"/>
            </a:solidFill>
            <a:prstDash val="solid"/>
            <a:round/>
            <a:headEnd type="none" w="med" len="med"/>
            <a:tailEnd type="none" w="med" len="med"/>
          </a:ln>
        </p:spPr>
      </p:pic>
    </p:spTree>
    <p:extLst>
      <p:ext uri="{BB962C8B-B14F-4D97-AF65-F5344CB8AC3E}">
        <p14:creationId xmlns:p14="http://schemas.microsoft.com/office/powerpoint/2010/main" val="2951363244"/>
      </p:ext>
    </p:extLst>
  </p:cSld>
  <p:clrMapOvr>
    <a:masterClrMapping/>
  </p:clrMapOvr>
  <p:transition xmlns:p14="http://schemas.microsoft.com/office/powerpoint/2010/main" spd="slow">
    <p:cut/>
  </p:transition>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1298</TotalTime>
  <Words>4134</Words>
  <Application>Microsoft Macintosh PowerPoint</Application>
  <PresentationFormat>On-screen Show (4:3)</PresentationFormat>
  <Paragraphs>380</Paragraphs>
  <Slides>57</Slides>
  <Notes>57</Notes>
  <HiddenSlides>0</HiddenSlides>
  <MMClips>0</MMClips>
  <ScaleCrop>false</ScaleCrop>
  <HeadingPairs>
    <vt:vector size="4" baseType="variant">
      <vt:variant>
        <vt:lpstr>Theme</vt:lpstr>
      </vt:variant>
      <vt:variant>
        <vt:i4>2</vt:i4>
      </vt:variant>
      <vt:variant>
        <vt:lpstr>Slide Titles</vt:lpstr>
      </vt:variant>
      <vt:variant>
        <vt:i4>57</vt:i4>
      </vt:variant>
    </vt:vector>
  </HeadingPairs>
  <TitlesOfParts>
    <vt:vector size="59" baseType="lpstr">
      <vt:lpstr>Plaza</vt:lpstr>
      <vt:lpstr>Default Theme</vt:lpstr>
      <vt:lpstr>Audiovisual Alacrity: Managing Timely Access to Audiovisual Collections</vt:lpstr>
      <vt:lpstr>PowerPoint Presentation</vt:lpstr>
      <vt:lpstr>PowerPoint Presentation</vt:lpstr>
      <vt:lpstr>PowerPoint Presentation</vt:lpstr>
      <vt:lpstr>Audiovisual Alacrity: Managing Timely Access to Audiovisual Collections</vt:lpstr>
      <vt:lpstr>Siobhan Hagan Audiovisual Archivist #UBalt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Managing Production and Access of Digital Collections</vt:lpstr>
      <vt:lpstr>History of Digital Projects</vt:lpstr>
      <vt:lpstr>History of A/V Digitization</vt:lpstr>
      <vt:lpstr>Digital Conversion and Media Reformatting (DCMR)</vt:lpstr>
      <vt:lpstr>Planning, People,  Policies &amp; Procedures</vt:lpstr>
      <vt:lpstr>Capacity Planning</vt:lpstr>
      <vt:lpstr>Staffing</vt:lpstr>
      <vt:lpstr>Using Statistics</vt:lpstr>
      <vt:lpstr>Planning Projects: FY15</vt:lpstr>
      <vt:lpstr>Planning Projects: FY16</vt:lpstr>
      <vt:lpstr>Workflows</vt:lpstr>
      <vt:lpstr>Show Me the Money!</vt:lpstr>
      <vt:lpstr>Vendor Relationships</vt:lpstr>
      <vt:lpstr>What’s Next?</vt:lpstr>
      <vt:lpstr>Contact Information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Contact Information </vt:lpstr>
    </vt:vector>
  </TitlesOfParts>
  <Company>UM Libraries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 Pike</dc:creator>
  <cp:lastModifiedBy>Robin Pike</cp:lastModifiedBy>
  <cp:revision>107</cp:revision>
  <cp:lastPrinted>2014-08-18T15:14:49Z</cp:lastPrinted>
  <dcterms:created xsi:type="dcterms:W3CDTF">2014-04-18T18:55:50Z</dcterms:created>
  <dcterms:modified xsi:type="dcterms:W3CDTF">2014-08-18T15:15:27Z</dcterms:modified>
</cp:coreProperties>
</file>