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notesMasterIdLst>
    <p:notesMasterId r:id="rId58"/>
  </p:notesMasterIdLst>
  <p:handoutMasterIdLst>
    <p:handoutMasterId r:id="rId59"/>
  </p:handoutMasterIdLst>
  <p:sldIdLst>
    <p:sldId id="256" r:id="rId2"/>
    <p:sldId id="257" r:id="rId3"/>
    <p:sldId id="334" r:id="rId4"/>
    <p:sldId id="275" r:id="rId5"/>
    <p:sldId id="276" r:id="rId6"/>
    <p:sldId id="277" r:id="rId7"/>
    <p:sldId id="373" r:id="rId8"/>
    <p:sldId id="374" r:id="rId9"/>
    <p:sldId id="376" r:id="rId10"/>
    <p:sldId id="278" r:id="rId11"/>
    <p:sldId id="337" r:id="rId12"/>
    <p:sldId id="339" r:id="rId13"/>
    <p:sldId id="362" r:id="rId14"/>
    <p:sldId id="340" r:id="rId15"/>
    <p:sldId id="341" r:id="rId16"/>
    <p:sldId id="377" r:id="rId17"/>
    <p:sldId id="378" r:id="rId18"/>
    <p:sldId id="354" r:id="rId19"/>
    <p:sldId id="280" r:id="rId20"/>
    <p:sldId id="335" r:id="rId21"/>
    <p:sldId id="264" r:id="rId22"/>
    <p:sldId id="355" r:id="rId23"/>
    <p:sldId id="360" r:id="rId24"/>
    <p:sldId id="336" r:id="rId25"/>
    <p:sldId id="342" r:id="rId26"/>
    <p:sldId id="363" r:id="rId27"/>
    <p:sldId id="343" r:id="rId28"/>
    <p:sldId id="364" r:id="rId29"/>
    <p:sldId id="349" r:id="rId30"/>
    <p:sldId id="346" r:id="rId31"/>
    <p:sldId id="367" r:id="rId32"/>
    <p:sldId id="368" r:id="rId33"/>
    <p:sldId id="365" r:id="rId34"/>
    <p:sldId id="350" r:id="rId35"/>
    <p:sldId id="366" r:id="rId36"/>
    <p:sldId id="351" r:id="rId37"/>
    <p:sldId id="338" r:id="rId38"/>
    <p:sldId id="273" r:id="rId39"/>
    <p:sldId id="265" r:id="rId40"/>
    <p:sldId id="274" r:id="rId41"/>
    <p:sldId id="268" r:id="rId42"/>
    <p:sldId id="375" r:id="rId43"/>
    <p:sldId id="269" r:id="rId44"/>
    <p:sldId id="332" r:id="rId45"/>
    <p:sldId id="352" r:id="rId46"/>
    <p:sldId id="353" r:id="rId47"/>
    <p:sldId id="271" r:id="rId48"/>
    <p:sldId id="290" r:id="rId49"/>
    <p:sldId id="356" r:id="rId50"/>
    <p:sldId id="357" r:id="rId51"/>
    <p:sldId id="358" r:id="rId52"/>
    <p:sldId id="359" r:id="rId53"/>
    <p:sldId id="372" r:id="rId54"/>
    <p:sldId id="369" r:id="rId55"/>
    <p:sldId id="348" r:id="rId56"/>
    <p:sldId id="370" r:id="rId57"/>
  </p:sldIdLst>
  <p:sldSz cx="12192000"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BEBD"/>
    <a:srgbClr val="8DAEE3"/>
    <a:srgbClr val="9EBAD2"/>
    <a:srgbClr val="7D9FC5"/>
    <a:srgbClr val="7584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53" autoAdjust="0"/>
    <p:restoredTop sz="91203" autoAdjust="0"/>
  </p:normalViewPr>
  <p:slideViewPr>
    <p:cSldViewPr snapToGrid="0">
      <p:cViewPr varScale="1">
        <p:scale>
          <a:sx n="68" d="100"/>
          <a:sy n="68" d="100"/>
        </p:scale>
        <p:origin x="77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6725"/>
          </a:xfrm>
          <a:prstGeom prst="rect">
            <a:avLst/>
          </a:prstGeom>
        </p:spPr>
        <p:txBody>
          <a:bodyPr vert="horz" lIns="91440" tIns="45720" rIns="91440" bIns="45720" rtlCol="0"/>
          <a:lstStyle>
            <a:lvl1pPr algn="r">
              <a:defRPr sz="1200"/>
            </a:lvl1pPr>
          </a:lstStyle>
          <a:p>
            <a:fld id="{05043C19-57AD-443B-8549-0E7149A76714}" type="datetimeFigureOut">
              <a:rPr lang="en-US" smtClean="0"/>
              <a:t>8/23/2017</a:t>
            </a:fld>
            <a:endParaRPr lang="en-US"/>
          </a:p>
        </p:txBody>
      </p:sp>
      <p:sp>
        <p:nvSpPr>
          <p:cNvPr id="4" name="Footer Placeholder 3"/>
          <p:cNvSpPr>
            <a:spLocks noGrp="1"/>
          </p:cNvSpPr>
          <p:nvPr>
            <p:ph type="ftr" sz="quarter" idx="2"/>
          </p:nvPr>
        </p:nvSpPr>
        <p:spPr>
          <a:xfrm>
            <a:off x="0" y="8829675"/>
            <a:ext cx="2971800"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6725"/>
          </a:xfrm>
          <a:prstGeom prst="rect">
            <a:avLst/>
          </a:prstGeom>
        </p:spPr>
        <p:txBody>
          <a:bodyPr vert="horz" lIns="91440" tIns="45720" rIns="91440" bIns="45720" rtlCol="0" anchor="b"/>
          <a:lstStyle>
            <a:lvl1pPr algn="r">
              <a:defRPr sz="1200"/>
            </a:lvl1pPr>
          </a:lstStyle>
          <a:p>
            <a:fld id="{9DF1EF29-9EC1-4206-A4ED-A4D1C4CFBCB6}" type="slidenum">
              <a:rPr lang="en-US" smtClean="0"/>
              <a:t>‹#›</a:t>
            </a:fld>
            <a:endParaRPr lang="en-US"/>
          </a:p>
        </p:txBody>
      </p:sp>
    </p:spTree>
    <p:extLst>
      <p:ext uri="{BB962C8B-B14F-4D97-AF65-F5344CB8AC3E}">
        <p14:creationId xmlns:p14="http://schemas.microsoft.com/office/powerpoint/2010/main" val="20815928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139BB388-6B8E-4ADD-BC5A-03A42B0591DE}" type="datetimeFigureOut">
              <a:rPr lang="en-US" smtClean="0"/>
              <a:t>8/23/2017</a:t>
            </a:fld>
            <a:endParaRPr lang="en-US"/>
          </a:p>
        </p:txBody>
      </p:sp>
      <p:sp>
        <p:nvSpPr>
          <p:cNvPr id="4" name="Slide Image Placehold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78AE9F48-790D-482A-AEC7-D37866495021}" type="slidenum">
              <a:rPr lang="en-US" smtClean="0"/>
              <a:t>‹#›</a:t>
            </a:fld>
            <a:endParaRPr lang="en-US"/>
          </a:p>
        </p:txBody>
      </p:sp>
    </p:spTree>
    <p:extLst>
      <p:ext uri="{BB962C8B-B14F-4D97-AF65-F5344CB8AC3E}">
        <p14:creationId xmlns:p14="http://schemas.microsoft.com/office/powerpoint/2010/main" val="2769430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4</a:t>
            </a:fld>
            <a:endParaRPr lang="en-US"/>
          </a:p>
        </p:txBody>
      </p:sp>
    </p:spTree>
    <p:extLst>
      <p:ext uri="{BB962C8B-B14F-4D97-AF65-F5344CB8AC3E}">
        <p14:creationId xmlns:p14="http://schemas.microsoft.com/office/powerpoint/2010/main" val="3896853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final CP model based on particle filtering (PF), a recursive Bayesian estimation technique that is suited for non-linear processes</a:t>
                </a:r>
              </a:p>
              <a:p>
                <a:r>
                  <a:rPr lang="en-US" sz="1200" kern="1200" dirty="0" smtClean="0">
                    <a:solidFill>
                      <a:schemeClr val="tx1"/>
                    </a:solidFill>
                    <a:effectLst/>
                    <a:latin typeface="+mn-lt"/>
                    <a:ea typeface="+mn-ea"/>
                    <a:cs typeface="+mn-cs"/>
                  </a:rPr>
                  <a:t>Recursive Bayes estimation is a probabilistic inference method in which a set of unobserved values are estimated based on a set of observed values</a:t>
                </a:r>
              </a:p>
              <a:p>
                <a:r>
                  <a:rPr lang="en-US" sz="1200" kern="1200" dirty="0" smtClean="0">
                    <a:solidFill>
                      <a:schemeClr val="tx1"/>
                    </a:solidFill>
                    <a:effectLst/>
                    <a:latin typeface="+mn-lt"/>
                    <a:ea typeface="+mn-ea"/>
                    <a:cs typeface="+mn-cs"/>
                  </a:rPr>
                  <a:t>The dynamic state-space representation of the particle filtering propagation model where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𝑟</m:t>
                    </m:r>
                  </m:oMath>
                </a14:m>
                <a:r>
                  <a:rPr lang="en-US" sz="1200" kern="1200" dirty="0">
                    <a:solidFill>
                      <a:schemeClr val="tx1"/>
                    </a:solidFill>
                    <a:effectLst/>
                    <a:latin typeface="+mn-lt"/>
                    <a:ea typeface="+mn-ea"/>
                    <a:cs typeface="+mn-cs"/>
                  </a:rPr>
                  <a:t> is a time-step</a:t>
                </a:r>
                <a:endParaRPr lang="en-US" sz="1200" kern="1200" dirty="0" smtClean="0">
                  <a:solidFill>
                    <a:schemeClr val="tx1"/>
                  </a:solidFill>
                  <a:effectLst/>
                  <a:latin typeface="+mn-lt"/>
                  <a:ea typeface="+mn-ea"/>
                  <a:cs typeface="+mn-cs"/>
                </a:endParaRPr>
              </a:p>
              <a:p>
                <a:endParaRPr lang="en-US"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final CP model based on particle filtering (PF), a recursive Bayesian estimation technique that is suited for non-linear processes</a:t>
                </a:r>
              </a:p>
              <a:p>
                <a:r>
                  <a:rPr lang="en-US" sz="1200" kern="1200" dirty="0" smtClean="0">
                    <a:solidFill>
                      <a:schemeClr val="tx1"/>
                    </a:solidFill>
                    <a:effectLst/>
                    <a:latin typeface="+mn-lt"/>
                    <a:ea typeface="+mn-ea"/>
                    <a:cs typeface="+mn-cs"/>
                  </a:rPr>
                  <a:t>Recursive Bayes estimation is a probabilistic inference method in which a set of unobserved values are estimated based on a set of observed values</a:t>
                </a:r>
              </a:p>
              <a:p>
                <a:r>
                  <a:rPr lang="en-US" sz="1200" kern="1200" dirty="0" smtClean="0">
                    <a:solidFill>
                      <a:schemeClr val="tx1"/>
                    </a:solidFill>
                    <a:effectLst/>
                    <a:latin typeface="+mn-lt"/>
                    <a:ea typeface="+mn-ea"/>
                    <a:cs typeface="+mn-cs"/>
                  </a:rPr>
                  <a:t>The dynamic state-space representation of the particle filtering propagation model where </a:t>
                </a:r>
                <a:r>
                  <a:rPr lang="en-US" sz="1200" i="0" kern="1200">
                    <a:solidFill>
                      <a:schemeClr val="tx1"/>
                    </a:solidFill>
                    <a:effectLst/>
                    <a:latin typeface="+mn-lt"/>
                    <a:ea typeface="+mn-ea"/>
                    <a:cs typeface="+mn-cs"/>
                  </a:rPr>
                  <a:t>𝑟</a:t>
                </a:r>
                <a:r>
                  <a:rPr lang="en-US" sz="1200" kern="1200" dirty="0">
                    <a:solidFill>
                      <a:schemeClr val="tx1"/>
                    </a:solidFill>
                    <a:effectLst/>
                    <a:latin typeface="+mn-lt"/>
                    <a:ea typeface="+mn-ea"/>
                    <a:cs typeface="+mn-cs"/>
                  </a:rPr>
                  <a:t> is a time-step</a:t>
                </a:r>
                <a:endParaRPr lang="en-US" sz="1200" kern="1200" dirty="0" smtClean="0">
                  <a:solidFill>
                    <a:schemeClr val="tx1"/>
                  </a:solidFill>
                  <a:effectLst/>
                  <a:latin typeface="+mn-lt"/>
                  <a:ea typeface="+mn-ea"/>
                  <a:cs typeface="+mn-cs"/>
                </a:endParaRPr>
              </a:p>
              <a:p>
                <a:endParaRPr lang="en-US" dirty="0"/>
              </a:p>
            </p:txBody>
          </p:sp>
        </mc:Fallback>
      </mc:AlternateContent>
      <p:sp>
        <p:nvSpPr>
          <p:cNvPr id="4" name="Slide Number Placeholder 3"/>
          <p:cNvSpPr>
            <a:spLocks noGrp="1"/>
          </p:cNvSpPr>
          <p:nvPr>
            <p:ph type="sldNum" sz="quarter" idx="10"/>
          </p:nvPr>
        </p:nvSpPr>
        <p:spPr/>
        <p:txBody>
          <a:bodyPr/>
          <a:lstStyle/>
          <a:p>
            <a:fld id="{78AE9F48-790D-482A-AEC7-D37866495021}" type="slidenum">
              <a:rPr lang="en-US" smtClean="0"/>
              <a:t>22</a:t>
            </a:fld>
            <a:endParaRPr lang="en-US"/>
          </a:p>
        </p:txBody>
      </p:sp>
    </p:spTree>
    <p:extLst>
      <p:ext uri="{BB962C8B-B14F-4D97-AF65-F5344CB8AC3E}">
        <p14:creationId xmlns:p14="http://schemas.microsoft.com/office/powerpoint/2010/main" val="19086477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animation of plots (superimpose over the State-Space model)</a:t>
            </a:r>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23</a:t>
            </a:fld>
            <a:endParaRPr lang="en-US"/>
          </a:p>
        </p:txBody>
      </p:sp>
    </p:spTree>
    <p:extLst>
      <p:ext uri="{BB962C8B-B14F-4D97-AF65-F5344CB8AC3E}">
        <p14:creationId xmlns:p14="http://schemas.microsoft.com/office/powerpoint/2010/main" val="394008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prior obtained from ME and CP</a:t>
            </a:r>
          </a:p>
          <a:p>
            <a:r>
              <a:rPr lang="en-US" dirty="0" smtClean="0"/>
              <a:t>B prior obtained from SR POD and AE</a:t>
            </a:r>
          </a:p>
          <a:p>
            <a:r>
              <a:rPr lang="en-US" dirty="0" smtClean="0"/>
              <a:t>If asked, the stray SR POD is because of the separate treatment of</a:t>
            </a:r>
            <a:r>
              <a:rPr lang="en-US" baseline="0" dirty="0" smtClean="0"/>
              <a:t> the specimens (provide example </a:t>
            </a:r>
            <a:r>
              <a:rPr lang="en-US" baseline="0" dirty="0" err="1" smtClean="0"/>
              <a:t>inbonus</a:t>
            </a:r>
            <a:r>
              <a:rPr lang="en-US" baseline="0" dirty="0" smtClean="0"/>
              <a:t> slides)</a:t>
            </a:r>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25</a:t>
            </a:fld>
            <a:endParaRPr lang="en-US"/>
          </a:p>
        </p:txBody>
      </p:sp>
    </p:spTree>
    <p:extLst>
      <p:ext uri="{BB962C8B-B14F-4D97-AF65-F5344CB8AC3E}">
        <p14:creationId xmlns:p14="http://schemas.microsoft.com/office/powerpoint/2010/main" val="1676850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prior obtained from ME and CP</a:t>
            </a:r>
          </a:p>
          <a:p>
            <a:r>
              <a:rPr lang="en-US" dirty="0" smtClean="0"/>
              <a:t>B prior obtained from SR POD and AE</a:t>
            </a:r>
          </a:p>
          <a:p>
            <a:r>
              <a:rPr lang="en-US" dirty="0" smtClean="0"/>
              <a:t>If asked, the stray SR POD is because of the separate treatment of</a:t>
            </a:r>
            <a:r>
              <a:rPr lang="en-US" baseline="0" dirty="0" smtClean="0"/>
              <a:t> the specimens (provide example </a:t>
            </a:r>
            <a:r>
              <a:rPr lang="en-US" baseline="0" dirty="0" err="1" smtClean="0"/>
              <a:t>inbonus</a:t>
            </a:r>
            <a:r>
              <a:rPr lang="en-US" baseline="0" dirty="0" smtClean="0"/>
              <a:t> slides)</a:t>
            </a:r>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26</a:t>
            </a:fld>
            <a:endParaRPr lang="en-US"/>
          </a:p>
        </p:txBody>
      </p:sp>
    </p:spTree>
    <p:extLst>
      <p:ext uri="{BB962C8B-B14F-4D97-AF65-F5344CB8AC3E}">
        <p14:creationId xmlns:p14="http://schemas.microsoft.com/office/powerpoint/2010/main" val="110166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AE9F48-790D-482A-AEC7-D37866495021}" type="slidenum">
              <a:rPr lang="en-US" smtClean="0"/>
              <a:t>30</a:t>
            </a:fld>
            <a:endParaRPr lang="en-US"/>
          </a:p>
        </p:txBody>
      </p:sp>
    </p:spTree>
    <p:extLst>
      <p:ext uri="{BB962C8B-B14F-4D97-AF65-F5344CB8AC3E}">
        <p14:creationId xmlns:p14="http://schemas.microsoft.com/office/powerpoint/2010/main" val="3430753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stronger fit is due to the higher amount of input data that the PF/GPR model</a:t>
            </a:r>
            <a:r>
              <a:rPr lang="en-US" baseline="0" dirty="0" smtClean="0"/>
              <a:t> has vs. the GPR method.</a:t>
            </a:r>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32</a:t>
            </a:fld>
            <a:endParaRPr lang="en-US"/>
          </a:p>
        </p:txBody>
      </p:sp>
    </p:spTree>
    <p:extLst>
      <p:ext uri="{BB962C8B-B14F-4D97-AF65-F5344CB8AC3E}">
        <p14:creationId xmlns:p14="http://schemas.microsoft.com/office/powerpoint/2010/main" val="39540690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further validates the other finding from the previous study which is that model input directly correlates to model error precision and CP realism</a:t>
            </a:r>
          </a:p>
          <a:p>
            <a:r>
              <a:rPr lang="en-US" sz="1200" kern="1200" dirty="0" smtClean="0">
                <a:solidFill>
                  <a:schemeClr val="tx1"/>
                </a:solidFill>
                <a:effectLst/>
                <a:latin typeface="+mn-lt"/>
                <a:ea typeface="+mn-ea"/>
                <a:cs typeface="+mn-cs"/>
              </a:rPr>
              <a:t>The PF/GPR CP model takes advantage of much more input/output data due to the abundance of AE data that is gathered for the second set of tests</a:t>
            </a:r>
          </a:p>
          <a:p>
            <a:r>
              <a:rPr lang="en-US" sz="1200" kern="1200" dirty="0" smtClean="0">
                <a:solidFill>
                  <a:schemeClr val="tx1"/>
                </a:solidFill>
                <a:effectLst/>
                <a:latin typeface="+mn-lt"/>
                <a:ea typeface="+mn-ea"/>
                <a:cs typeface="+mn-cs"/>
              </a:rPr>
              <a:t>Finally, the CPD model pair with the smallest model error precision range is the PF/GPR/logistic model pair whereas the pair with the smallest model error average is the PF/GPR/log-logistic pair</a:t>
            </a:r>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33</a:t>
            </a:fld>
            <a:endParaRPr lang="en-US"/>
          </a:p>
        </p:txBody>
      </p:sp>
    </p:spTree>
    <p:extLst>
      <p:ext uri="{BB962C8B-B14F-4D97-AF65-F5344CB8AC3E}">
        <p14:creationId xmlns:p14="http://schemas.microsoft.com/office/powerpoint/2010/main" val="13732584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smtClean="0"/>
              <a:t>Recursive Bayesian Estimation will be the final step in modeling of crack growth and detection.  Previous results showed that both the GPR and the AE crack growth models have minimal model error.  Since Recursive Bayes estimation is based on modeling an unobserved set of output based on an observed set of output, we can address some lack of growth data by its implementation.</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The unobserved set of data is the true crack length while the observed set of data is the AE readings (cumulative amplitude and count) and/or the measured crack lengths.  Due to a lack of measured crack length data for the newer samples, just the AE readings will be used as our observed set for that group.</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Guidance from Dr. </a:t>
            </a:r>
            <a:r>
              <a:rPr lang="en-US" baseline="0" dirty="0" err="1" smtClean="0"/>
              <a:t>Droguett</a:t>
            </a:r>
            <a:r>
              <a:rPr lang="en-US" baseline="0" dirty="0" smtClean="0"/>
              <a:t> proved to be most useful during the Australia program.  I had looked at the problem in May based off of his notes alone, but going through them with him proved to be more helpful in understanding.  As such I developed a particle filtering routine in MATLAB based on the algorithm he went over.</a:t>
            </a:r>
          </a:p>
        </p:txBody>
      </p:sp>
      <p:sp>
        <p:nvSpPr>
          <p:cNvPr id="4" name="Slide Number Placeholder 3"/>
          <p:cNvSpPr>
            <a:spLocks noGrp="1"/>
          </p:cNvSpPr>
          <p:nvPr>
            <p:ph type="sldNum" sz="quarter" idx="10"/>
          </p:nvPr>
        </p:nvSpPr>
        <p:spPr/>
        <p:txBody>
          <a:bodyPr/>
          <a:lstStyle/>
          <a:p>
            <a:pPr>
              <a:defRPr/>
            </a:pPr>
            <a:fld id="{4B79C65C-4F38-4769-A84E-B3C1CBDA09F0}" type="slidenum">
              <a:rPr lang="zh-CN" altLang="en-US" smtClean="0"/>
              <a:pPr>
                <a:defRPr/>
              </a:pPr>
              <a:t>48</a:t>
            </a:fld>
            <a:endParaRPr lang="en-US" altLang="zh-CN"/>
          </a:p>
        </p:txBody>
      </p:sp>
    </p:spTree>
    <p:extLst>
      <p:ext uri="{BB962C8B-B14F-4D97-AF65-F5344CB8AC3E}">
        <p14:creationId xmlns:p14="http://schemas.microsoft.com/office/powerpoint/2010/main" val="381148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u="sng" dirty="0" smtClean="0"/>
              <a:t>Three uncertainties</a:t>
            </a:r>
          </a:p>
          <a:p>
            <a:pPr marL="228600" indent="-228600">
              <a:buAutoNum type="arabicPeriod"/>
            </a:pPr>
            <a:r>
              <a:rPr lang="en-US" dirty="0" smtClean="0"/>
              <a:t>Data Uncertainty</a:t>
            </a:r>
          </a:p>
          <a:p>
            <a:pPr marL="685800" lvl="1" indent="-228600">
              <a:buFont typeface="Arial" panose="020B0604020202020204" pitchFamily="34" charset="0"/>
              <a:buChar char="•"/>
            </a:pPr>
            <a:r>
              <a:rPr lang="en-US" dirty="0" smtClean="0"/>
              <a:t>Comes from failings in different detection methods which include</a:t>
            </a:r>
            <a:r>
              <a:rPr lang="en-US" baseline="0" dirty="0" smtClean="0"/>
              <a:t> missing really small flaws and detecting a different flaw size with a different method</a:t>
            </a:r>
            <a:endParaRPr lang="en-US" dirty="0" smtClean="0"/>
          </a:p>
          <a:p>
            <a:pPr marL="228600" indent="-228600">
              <a:buAutoNum type="arabicPeriod"/>
            </a:pPr>
            <a:r>
              <a:rPr lang="en-US" dirty="0" smtClean="0"/>
              <a:t>Physical Variability Uncertainty</a:t>
            </a:r>
          </a:p>
          <a:p>
            <a:pPr marL="685800" lvl="1" indent="-228600">
              <a:buFont typeface="Arial" panose="020B0604020202020204" pitchFamily="34" charset="0"/>
              <a:buChar char="•"/>
            </a:pPr>
            <a:r>
              <a:rPr lang="en-US" dirty="0" smtClean="0"/>
              <a:t>Crack</a:t>
            </a:r>
            <a:r>
              <a:rPr lang="en-US" baseline="0" dirty="0" smtClean="0"/>
              <a:t> shaping factors are not static in real life</a:t>
            </a:r>
          </a:p>
          <a:p>
            <a:pPr marL="685800" lvl="1" indent="-228600">
              <a:buFont typeface="Arial" panose="020B0604020202020204" pitchFamily="34" charset="0"/>
              <a:buChar char="•"/>
            </a:pPr>
            <a:r>
              <a:rPr lang="en-US" baseline="0" dirty="0" smtClean="0"/>
              <a:t>Loading and material properties that effect the crack shape can vary</a:t>
            </a:r>
            <a:endParaRPr lang="en-US" dirty="0" smtClean="0"/>
          </a:p>
          <a:p>
            <a:pPr marL="228600" indent="-228600">
              <a:buAutoNum type="arabicPeriod"/>
            </a:pPr>
            <a:r>
              <a:rPr lang="en-US" dirty="0" smtClean="0"/>
              <a:t>Model Uncertainty/Error</a:t>
            </a:r>
          </a:p>
          <a:p>
            <a:pPr marL="685800" lvl="1" indent="-228600">
              <a:buFont typeface="Arial" panose="020B0604020202020204" pitchFamily="34" charset="0"/>
              <a:buChar char="•"/>
            </a:pPr>
            <a:r>
              <a:rPr lang="en-US" dirty="0" smtClean="0"/>
              <a:t>All models will have error, but some will have more error than others</a:t>
            </a:r>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5</a:t>
            </a:fld>
            <a:endParaRPr lang="en-US"/>
          </a:p>
        </p:txBody>
      </p:sp>
    </p:spTree>
    <p:extLst>
      <p:ext uri="{BB962C8B-B14F-4D97-AF65-F5344CB8AC3E}">
        <p14:creationId xmlns:p14="http://schemas.microsoft.com/office/powerpoint/2010/main" val="1860016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Application of measurement error of CP data</a:t>
            </a:r>
          </a:p>
          <a:p>
            <a:pPr marL="171450" indent="-171450">
              <a:buFont typeface="Arial" panose="020B0604020202020204" pitchFamily="34" charset="0"/>
              <a:buChar char="•"/>
            </a:pPr>
            <a:r>
              <a:rPr lang="en-US" dirty="0" smtClean="0"/>
              <a:t>Representing the variation of CSFs as distributions</a:t>
            </a:r>
          </a:p>
          <a:p>
            <a:pPr marL="171450" indent="-171450">
              <a:buFont typeface="Arial" panose="020B0604020202020204" pitchFamily="34" charset="0"/>
              <a:buChar char="•"/>
            </a:pPr>
            <a:r>
              <a:rPr lang="en-US" dirty="0" smtClean="0"/>
              <a:t>A CP that accounts for all  input properties</a:t>
            </a:r>
            <a:r>
              <a:rPr lang="en-US" baseline="0" dirty="0" smtClean="0"/>
              <a:t> contributing to crack shape</a:t>
            </a:r>
          </a:p>
          <a:p>
            <a:pPr marL="628650" lvl="1" indent="-171450">
              <a:buFont typeface="Arial" panose="020B0604020202020204" pitchFamily="34" charset="0"/>
              <a:buChar char="•"/>
            </a:pPr>
            <a:r>
              <a:rPr lang="en-US" baseline="0" dirty="0" smtClean="0"/>
              <a:t>Define CSFs</a:t>
            </a:r>
          </a:p>
          <a:p>
            <a:pPr marL="628650" lvl="1" indent="-171450">
              <a:buFont typeface="Arial" panose="020B0604020202020204" pitchFamily="34" charset="0"/>
              <a:buChar char="•"/>
            </a:pPr>
            <a:r>
              <a:rPr lang="en-US" baseline="0" dirty="0" smtClean="0"/>
              <a:t>Bring up the GPR CP model which</a:t>
            </a:r>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6</a:t>
            </a:fld>
            <a:endParaRPr lang="en-US"/>
          </a:p>
        </p:txBody>
      </p:sp>
    </p:spTree>
    <p:extLst>
      <p:ext uri="{BB962C8B-B14F-4D97-AF65-F5344CB8AC3E}">
        <p14:creationId xmlns:p14="http://schemas.microsoft.com/office/powerpoint/2010/main" val="1325667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necessary</a:t>
            </a:r>
            <a:r>
              <a:rPr lang="en-US" baseline="0" dirty="0" smtClean="0"/>
              <a:t> to include specimen dimensions, but may be necessary to include the loading condition ranges</a:t>
            </a:r>
          </a:p>
          <a:p>
            <a:r>
              <a:rPr lang="en-US" baseline="0" dirty="0" smtClean="0"/>
              <a:t>Pass out specimen samples at this point and describe the MTS process</a:t>
            </a:r>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12</a:t>
            </a:fld>
            <a:endParaRPr lang="en-US"/>
          </a:p>
        </p:txBody>
      </p:sp>
    </p:spTree>
    <p:extLst>
      <p:ext uri="{BB962C8B-B14F-4D97-AF65-F5344CB8AC3E}">
        <p14:creationId xmlns:p14="http://schemas.microsoft.com/office/powerpoint/2010/main" val="1265517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 2, and 13 respectively</a:t>
            </a:r>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13</a:t>
            </a:fld>
            <a:endParaRPr lang="en-US"/>
          </a:p>
        </p:txBody>
      </p:sp>
    </p:spTree>
    <p:extLst>
      <p:ext uri="{BB962C8B-B14F-4D97-AF65-F5344CB8AC3E}">
        <p14:creationId xmlns:p14="http://schemas.microsoft.com/office/powerpoint/2010/main" val="1570051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Detail the crack length, grain diameter, and the inclusions</a:t>
            </a:r>
            <a:r>
              <a:rPr lang="en-US" baseline="0" dirty="0" smtClean="0"/>
              <a:t> on this slide too through an animation</a:t>
            </a:r>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14</a:t>
            </a:fld>
            <a:endParaRPr lang="en-US"/>
          </a:p>
        </p:txBody>
      </p:sp>
    </p:spTree>
    <p:extLst>
      <p:ext uri="{BB962C8B-B14F-4D97-AF65-F5344CB8AC3E}">
        <p14:creationId xmlns:p14="http://schemas.microsoft.com/office/powerpoint/2010/main" val="2135212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15</a:t>
            </a:fld>
            <a:endParaRPr lang="en-US"/>
          </a:p>
        </p:txBody>
      </p:sp>
    </p:spTree>
    <p:extLst>
      <p:ext uri="{BB962C8B-B14F-4D97-AF65-F5344CB8AC3E}">
        <p14:creationId xmlns:p14="http://schemas.microsoft.com/office/powerpoint/2010/main" val="2221876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20</a:t>
            </a:fld>
            <a:endParaRPr lang="en-US"/>
          </a:p>
        </p:txBody>
      </p:sp>
    </p:spTree>
    <p:extLst>
      <p:ext uri="{BB962C8B-B14F-4D97-AF65-F5344CB8AC3E}">
        <p14:creationId xmlns:p14="http://schemas.microsoft.com/office/powerpoint/2010/main" val="2544698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kernel is a function</a:t>
            </a:r>
            <a:r>
              <a:rPr lang="en-US" baseline="0" dirty="0" smtClean="0"/>
              <a:t> that is designed to correlate the input and the output data in a GPR model</a:t>
            </a:r>
            <a:endParaRPr lang="en-US" dirty="0"/>
          </a:p>
        </p:txBody>
      </p:sp>
      <p:sp>
        <p:nvSpPr>
          <p:cNvPr id="4" name="Slide Number Placeholder 3"/>
          <p:cNvSpPr>
            <a:spLocks noGrp="1"/>
          </p:cNvSpPr>
          <p:nvPr>
            <p:ph type="sldNum" sz="quarter" idx="10"/>
          </p:nvPr>
        </p:nvSpPr>
        <p:spPr/>
        <p:txBody>
          <a:bodyPr/>
          <a:lstStyle/>
          <a:p>
            <a:fld id="{78AE9F48-790D-482A-AEC7-D37866495021}" type="slidenum">
              <a:rPr lang="en-US" smtClean="0"/>
              <a:t>21</a:t>
            </a:fld>
            <a:endParaRPr lang="en-US"/>
          </a:p>
        </p:txBody>
      </p:sp>
    </p:spTree>
    <p:extLst>
      <p:ext uri="{BB962C8B-B14F-4D97-AF65-F5344CB8AC3E}">
        <p14:creationId xmlns:p14="http://schemas.microsoft.com/office/powerpoint/2010/main" val="1231880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DD7020F-D208-4D8C-8C9B-F98229444B11}" type="datetime1">
              <a:rPr lang="en-US" smtClean="0"/>
              <a:t>8/23/2017</a:t>
            </a:fld>
            <a:endParaRPr lang="en-US"/>
          </a:p>
        </p:txBody>
      </p:sp>
      <p:sp>
        <p:nvSpPr>
          <p:cNvPr id="5" name="Footer Placeholder 4"/>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6" name="Slide Number Placeholder 5"/>
          <p:cNvSpPr>
            <a:spLocks noGrp="1"/>
          </p:cNvSpPr>
          <p:nvPr>
            <p:ph type="sldNum" sz="quarter" idx="12"/>
          </p:nvPr>
        </p:nvSpPr>
        <p:spPr/>
        <p:txBody>
          <a:bodyPr/>
          <a:lstStyle/>
          <a:p>
            <a:fld id="{F943735F-CC06-4CDC-B49F-03F36BD12FE3}"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9590834"/>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1C00B2-AE92-429D-915B-4EAAD40FCCCB}" type="datetime1">
              <a:rPr lang="en-US" smtClean="0"/>
              <a:t>8/23/2017</a:t>
            </a:fld>
            <a:endParaRPr lang="en-US"/>
          </a:p>
        </p:txBody>
      </p:sp>
      <p:sp>
        <p:nvSpPr>
          <p:cNvPr id="5" name="Footer Placeholder 4"/>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6" name="Slide Number Placeholder 5"/>
          <p:cNvSpPr>
            <a:spLocks noGrp="1"/>
          </p:cNvSpPr>
          <p:nvPr>
            <p:ph type="sldNum" sz="quarter" idx="12"/>
          </p:nvPr>
        </p:nvSpPr>
        <p:spPr/>
        <p:txBody>
          <a:bodyPr/>
          <a:lstStyle/>
          <a:p>
            <a:fld id="{F943735F-CC06-4CDC-B49F-03F36BD12FE3}" type="slidenum">
              <a:rPr lang="en-US" smtClean="0"/>
              <a:t>‹#›</a:t>
            </a:fld>
            <a:endParaRPr lang="en-US"/>
          </a:p>
        </p:txBody>
      </p:sp>
    </p:spTree>
    <p:extLst>
      <p:ext uri="{BB962C8B-B14F-4D97-AF65-F5344CB8AC3E}">
        <p14:creationId xmlns:p14="http://schemas.microsoft.com/office/powerpoint/2010/main" val="2627735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A184D4-3CAA-461E-AA9D-2585C201373A}" type="datetime1">
              <a:rPr lang="en-US" smtClean="0"/>
              <a:t>8/23/2017</a:t>
            </a:fld>
            <a:endParaRPr lang="en-US"/>
          </a:p>
        </p:txBody>
      </p:sp>
      <p:sp>
        <p:nvSpPr>
          <p:cNvPr id="5" name="Footer Placeholder 4"/>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6" name="Slide Number Placeholder 5"/>
          <p:cNvSpPr>
            <a:spLocks noGrp="1"/>
          </p:cNvSpPr>
          <p:nvPr>
            <p:ph type="sldNum" sz="quarter" idx="12"/>
          </p:nvPr>
        </p:nvSpPr>
        <p:spPr/>
        <p:txBody>
          <a:bodyPr/>
          <a:lstStyle/>
          <a:p>
            <a:fld id="{F943735F-CC06-4CDC-B49F-03F36BD12FE3}"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146060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729C0D-36A2-4C5F-9F65-3912A6BB065D}" type="datetime1">
              <a:rPr lang="en-US" smtClean="0"/>
              <a:t>8/23/2017</a:t>
            </a:fld>
            <a:endParaRPr lang="en-US"/>
          </a:p>
        </p:txBody>
      </p:sp>
      <p:sp>
        <p:nvSpPr>
          <p:cNvPr id="5" name="Footer Placeholder 4"/>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6" name="Slide Number Placeholder 5"/>
          <p:cNvSpPr>
            <a:spLocks noGrp="1"/>
          </p:cNvSpPr>
          <p:nvPr>
            <p:ph type="sldNum" sz="quarter" idx="12"/>
          </p:nvPr>
        </p:nvSpPr>
        <p:spPr/>
        <p:txBody>
          <a:bodyPr/>
          <a:lstStyle/>
          <a:p>
            <a:fld id="{F943735F-CC06-4CDC-B49F-03F36BD12FE3}" type="slidenum">
              <a:rPr lang="en-US" smtClean="0"/>
              <a:t>‹#›</a:t>
            </a:fld>
            <a:endParaRPr lang="en-US"/>
          </a:p>
        </p:txBody>
      </p:sp>
    </p:spTree>
    <p:extLst>
      <p:ext uri="{BB962C8B-B14F-4D97-AF65-F5344CB8AC3E}">
        <p14:creationId xmlns:p14="http://schemas.microsoft.com/office/powerpoint/2010/main" val="1459760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B05B6D-7DEA-40B5-8FE7-BB46F9BB06E7}" type="datetime1">
              <a:rPr lang="en-US" smtClean="0"/>
              <a:t>8/23/2017</a:t>
            </a:fld>
            <a:endParaRPr lang="en-US"/>
          </a:p>
        </p:txBody>
      </p:sp>
      <p:sp>
        <p:nvSpPr>
          <p:cNvPr id="5" name="Footer Placeholder 4"/>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6" name="Slide Number Placeholder 5"/>
          <p:cNvSpPr>
            <a:spLocks noGrp="1"/>
          </p:cNvSpPr>
          <p:nvPr>
            <p:ph type="sldNum" sz="quarter" idx="12"/>
          </p:nvPr>
        </p:nvSpPr>
        <p:spPr/>
        <p:txBody>
          <a:bodyPr/>
          <a:lstStyle/>
          <a:p>
            <a:fld id="{F943735F-CC06-4CDC-B49F-03F36BD12FE3}"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6321694"/>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14A43A-19D2-4C99-9D31-F73A0B46AFE5}" type="datetime1">
              <a:rPr lang="en-US" smtClean="0"/>
              <a:t>8/23/2017</a:t>
            </a:fld>
            <a:endParaRPr lang="en-US"/>
          </a:p>
        </p:txBody>
      </p:sp>
      <p:sp>
        <p:nvSpPr>
          <p:cNvPr id="6" name="Footer Placeholder 5"/>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7" name="Slide Number Placeholder 6"/>
          <p:cNvSpPr>
            <a:spLocks noGrp="1"/>
          </p:cNvSpPr>
          <p:nvPr>
            <p:ph type="sldNum" sz="quarter" idx="12"/>
          </p:nvPr>
        </p:nvSpPr>
        <p:spPr/>
        <p:txBody>
          <a:bodyPr/>
          <a:lstStyle/>
          <a:p>
            <a:fld id="{F943735F-CC06-4CDC-B49F-03F36BD12FE3}" type="slidenum">
              <a:rPr lang="en-US" smtClean="0"/>
              <a:t>‹#›</a:t>
            </a:fld>
            <a:endParaRPr lang="en-US"/>
          </a:p>
        </p:txBody>
      </p:sp>
    </p:spTree>
    <p:extLst>
      <p:ext uri="{BB962C8B-B14F-4D97-AF65-F5344CB8AC3E}">
        <p14:creationId xmlns:p14="http://schemas.microsoft.com/office/powerpoint/2010/main" val="3002211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C2DFEE8-6747-4F76-A566-A8CC544AA72B}" type="datetime1">
              <a:rPr lang="en-US" smtClean="0"/>
              <a:t>8/23/2017</a:t>
            </a:fld>
            <a:endParaRPr lang="en-US"/>
          </a:p>
        </p:txBody>
      </p:sp>
      <p:sp>
        <p:nvSpPr>
          <p:cNvPr id="8" name="Footer Placeholder 7"/>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9" name="Slide Number Placeholder 8"/>
          <p:cNvSpPr>
            <a:spLocks noGrp="1"/>
          </p:cNvSpPr>
          <p:nvPr>
            <p:ph type="sldNum" sz="quarter" idx="12"/>
          </p:nvPr>
        </p:nvSpPr>
        <p:spPr/>
        <p:txBody>
          <a:bodyPr/>
          <a:lstStyle/>
          <a:p>
            <a:fld id="{F943735F-CC06-4CDC-B49F-03F36BD12FE3}" type="slidenum">
              <a:rPr lang="en-US" smtClean="0"/>
              <a:t>‹#›</a:t>
            </a:fld>
            <a:endParaRPr lang="en-US"/>
          </a:p>
        </p:txBody>
      </p:sp>
    </p:spTree>
    <p:extLst>
      <p:ext uri="{BB962C8B-B14F-4D97-AF65-F5344CB8AC3E}">
        <p14:creationId xmlns:p14="http://schemas.microsoft.com/office/powerpoint/2010/main" val="1740507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C6420B9-A4AF-4243-8A50-53F2D72EB20D}" type="datetime1">
              <a:rPr lang="en-US" smtClean="0"/>
              <a:t>8/23/2017</a:t>
            </a:fld>
            <a:endParaRPr lang="en-US"/>
          </a:p>
        </p:txBody>
      </p:sp>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a:t>
            </a:fld>
            <a:endParaRPr lang="en-US"/>
          </a:p>
        </p:txBody>
      </p:sp>
    </p:spTree>
    <p:extLst>
      <p:ext uri="{BB962C8B-B14F-4D97-AF65-F5344CB8AC3E}">
        <p14:creationId xmlns:p14="http://schemas.microsoft.com/office/powerpoint/2010/main" val="996682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C5798D-3638-4D62-A3E4-44D53A93AA36}" type="datetime1">
              <a:rPr lang="en-US" smtClean="0"/>
              <a:t>8/23/2017</a:t>
            </a:fld>
            <a:endParaRPr lang="en-US"/>
          </a:p>
        </p:txBody>
      </p:sp>
      <p:sp>
        <p:nvSpPr>
          <p:cNvPr id="3" name="Footer Placeholder 2"/>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4" name="Slide Number Placeholder 3"/>
          <p:cNvSpPr>
            <a:spLocks noGrp="1"/>
          </p:cNvSpPr>
          <p:nvPr>
            <p:ph type="sldNum" sz="quarter" idx="12"/>
          </p:nvPr>
        </p:nvSpPr>
        <p:spPr/>
        <p:txBody>
          <a:bodyPr/>
          <a:lstStyle/>
          <a:p>
            <a:fld id="{F943735F-CC06-4CDC-B49F-03F36BD12FE3}" type="slidenum">
              <a:rPr lang="en-US" smtClean="0"/>
              <a:t>‹#›</a:t>
            </a:fld>
            <a:endParaRPr lang="en-US"/>
          </a:p>
        </p:txBody>
      </p:sp>
    </p:spTree>
    <p:extLst>
      <p:ext uri="{BB962C8B-B14F-4D97-AF65-F5344CB8AC3E}">
        <p14:creationId xmlns:p14="http://schemas.microsoft.com/office/powerpoint/2010/main" val="3800075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F8851-5B21-4CC6-B1FE-DC2634804502}" type="datetime1">
              <a:rPr lang="en-US" smtClean="0"/>
              <a:t>8/23/2017</a:t>
            </a:fld>
            <a:endParaRPr lang="en-US"/>
          </a:p>
        </p:txBody>
      </p:sp>
      <p:sp>
        <p:nvSpPr>
          <p:cNvPr id="6" name="Footer Placeholder 5"/>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7" name="Slide Number Placeholder 6"/>
          <p:cNvSpPr>
            <a:spLocks noGrp="1"/>
          </p:cNvSpPr>
          <p:nvPr>
            <p:ph type="sldNum" sz="quarter" idx="12"/>
          </p:nvPr>
        </p:nvSpPr>
        <p:spPr/>
        <p:txBody>
          <a:bodyPr/>
          <a:lstStyle/>
          <a:p>
            <a:fld id="{F943735F-CC06-4CDC-B49F-03F36BD12FE3}" type="slidenum">
              <a:rPr lang="en-US" smtClean="0"/>
              <a:t>‹#›</a:t>
            </a:fld>
            <a:endParaRPr lang="en-US"/>
          </a:p>
        </p:txBody>
      </p:sp>
    </p:spTree>
    <p:extLst>
      <p:ext uri="{BB962C8B-B14F-4D97-AF65-F5344CB8AC3E}">
        <p14:creationId xmlns:p14="http://schemas.microsoft.com/office/powerpoint/2010/main" val="292760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7631EC-E7BD-4A67-8711-F6AB511290E4}" type="datetime1">
              <a:rPr lang="en-US" smtClean="0"/>
              <a:t>8/23/2017</a:t>
            </a:fld>
            <a:endParaRPr lang="en-US"/>
          </a:p>
        </p:txBody>
      </p:sp>
      <p:sp>
        <p:nvSpPr>
          <p:cNvPr id="6" name="Footer Placeholder 5"/>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7" name="Slide Number Placeholder 6"/>
          <p:cNvSpPr>
            <a:spLocks noGrp="1"/>
          </p:cNvSpPr>
          <p:nvPr>
            <p:ph type="sldNum" sz="quarter" idx="12"/>
          </p:nvPr>
        </p:nvSpPr>
        <p:spPr/>
        <p:txBody>
          <a:bodyPr/>
          <a:lstStyle/>
          <a:p>
            <a:fld id="{F943735F-CC06-4CDC-B49F-03F36BD12FE3}" type="slidenum">
              <a:rPr lang="en-US" smtClean="0"/>
              <a:t>‹#›</a:t>
            </a:fld>
            <a:endParaRPr lang="en-US"/>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3744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CFA03878-99DC-4E7B-9000-B9AA72AF2ADD}" type="datetime1">
              <a:rPr lang="en-US" smtClean="0"/>
              <a:t>8/23/2017</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r>
              <a:rPr lang="en-US" smtClean="0"/>
              <a:t>Dissertation Defense Preentation - Reuel Smith     University of Maryland College Park</a:t>
            </a:r>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F943735F-CC06-4CDC-B49F-03F36BD12FE3}"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057936"/>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Lst>
  <p:hf hdr="0" dt="0"/>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notesSlide" Target="../notesSlides/notesSlide8.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4.wmf"/><Relationship Id="rId5" Type="http://schemas.openxmlformats.org/officeDocument/2006/relationships/oleObject" Target="../embeddings/oleObject1.bin"/><Relationship Id="rId10" Type="http://schemas.openxmlformats.org/officeDocument/2006/relationships/image" Target="../media/image16.wmf"/><Relationship Id="rId4" Type="http://schemas.openxmlformats.org/officeDocument/2006/relationships/image" Target="../media/image28.png"/><Relationship Id="rId9"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30.png"/><Relationship Id="rId7"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8.png"/><Relationship Id="rId10" Type="http://schemas.openxmlformats.org/officeDocument/2006/relationships/image" Target="../media/image32.png"/><Relationship Id="rId4" Type="http://schemas.openxmlformats.org/officeDocument/2006/relationships/image" Target="../media/image50.png"/><Relationship Id="rId9"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tif"/></Relationships>
</file>

<file path=ppt/slides/_rels/slide2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2.tif"/><Relationship Id="rId5" Type="http://schemas.openxmlformats.org/officeDocument/2006/relationships/image" Target="../media/image21.tif"/><Relationship Id="rId4" Type="http://schemas.openxmlformats.org/officeDocument/2006/relationships/image" Target="../media/image42.png"/><Relationship Id="rId9" Type="http://schemas.openxmlformats.org/officeDocument/2006/relationships/image" Target="../media/image47.png"/></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8.tif"/></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3.wmf"/><Relationship Id="rId4" Type="http://schemas.openxmlformats.org/officeDocument/2006/relationships/oleObject" Target="../embeddings/oleObject4.bin"/></Relationships>
</file>

<file path=ppt/slides/_rels/slide5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5.tif"/><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8.emf"/><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8.emf"/><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Framework for Small Crack Propagation and Detection Joint Modeling Using Gaussian Process </a:t>
            </a:r>
            <a:r>
              <a:rPr lang="en-US" sz="3600" dirty="0" smtClean="0"/>
              <a:t>Regression</a:t>
            </a:r>
            <a:br>
              <a:rPr lang="en-US" sz="3600" dirty="0" smtClean="0"/>
            </a:br>
            <a:r>
              <a:rPr lang="en-US" sz="3600" b="1" dirty="0" smtClean="0"/>
              <a:t>Dissertation Defense</a:t>
            </a:r>
            <a:br>
              <a:rPr lang="en-US" sz="3600" b="1" dirty="0" smtClean="0"/>
            </a:br>
            <a:r>
              <a:rPr lang="en-US" sz="2400" dirty="0" smtClean="0"/>
              <a:t>August 22</a:t>
            </a:r>
            <a:r>
              <a:rPr lang="en-US" sz="2400" baseline="30000" dirty="0" smtClean="0"/>
              <a:t>nd</a:t>
            </a:r>
            <a:r>
              <a:rPr lang="en-US" sz="2400" dirty="0" smtClean="0"/>
              <a:t>, 2017</a:t>
            </a:r>
            <a:endParaRPr lang="en-US" sz="3600" dirty="0"/>
          </a:p>
        </p:txBody>
      </p:sp>
      <p:sp>
        <p:nvSpPr>
          <p:cNvPr id="3" name="Subtitle 2"/>
          <p:cNvSpPr>
            <a:spLocks noGrp="1"/>
          </p:cNvSpPr>
          <p:nvPr>
            <p:ph type="subTitle" idx="1"/>
          </p:nvPr>
        </p:nvSpPr>
        <p:spPr>
          <a:xfrm>
            <a:off x="8610600" y="4640238"/>
            <a:ext cx="3200400" cy="2217761"/>
          </a:xfrm>
        </p:spPr>
        <p:txBody>
          <a:bodyPr>
            <a:normAutofit fontScale="85000" lnSpcReduction="20000"/>
          </a:bodyPr>
          <a:lstStyle/>
          <a:p>
            <a:r>
              <a:rPr lang="en-US" b="1" dirty="0" smtClean="0"/>
              <a:t>PhD Candidate: </a:t>
            </a:r>
          </a:p>
          <a:p>
            <a:r>
              <a:rPr lang="en-US" dirty="0" err="1" smtClean="0"/>
              <a:t>Reuel</a:t>
            </a:r>
            <a:r>
              <a:rPr lang="en-US" dirty="0" smtClean="0"/>
              <a:t> Smith</a:t>
            </a:r>
          </a:p>
          <a:p>
            <a:r>
              <a:rPr lang="en-US" b="1" dirty="0" smtClean="0"/>
              <a:t>Dissertation Advisor: </a:t>
            </a:r>
          </a:p>
          <a:p>
            <a:r>
              <a:rPr lang="en-US" dirty="0" smtClean="0"/>
              <a:t>Professor Mohammad </a:t>
            </a:r>
            <a:r>
              <a:rPr lang="en-US" dirty="0" err="1" smtClean="0"/>
              <a:t>Modarres</a:t>
            </a:r>
            <a:endParaRPr lang="en-US" dirty="0" smtClean="0"/>
          </a:p>
          <a:p>
            <a:r>
              <a:rPr lang="en-US" b="1" dirty="0" smtClean="0"/>
              <a:t>Committee Members: </a:t>
            </a:r>
          </a:p>
          <a:p>
            <a:r>
              <a:rPr lang="en-US" dirty="0" smtClean="0"/>
              <a:t>Professor Enrique </a:t>
            </a:r>
            <a:r>
              <a:rPr lang="en-US" dirty="0" err="1" smtClean="0"/>
              <a:t>L</a:t>
            </a:r>
            <a:r>
              <a:rPr lang="en-US" dirty="0" err="1"/>
              <a:t>ó</a:t>
            </a:r>
            <a:r>
              <a:rPr lang="en-US" dirty="0" err="1" smtClean="0"/>
              <a:t>pez</a:t>
            </a:r>
            <a:r>
              <a:rPr lang="en-US" dirty="0" smtClean="0"/>
              <a:t> </a:t>
            </a:r>
            <a:r>
              <a:rPr lang="en-US" dirty="0" err="1" smtClean="0"/>
              <a:t>Droguett</a:t>
            </a:r>
            <a:endParaRPr lang="en-US" dirty="0" smtClean="0"/>
          </a:p>
          <a:p>
            <a:r>
              <a:rPr lang="en-US" dirty="0" smtClean="0"/>
              <a:t>Professor </a:t>
            </a:r>
            <a:r>
              <a:rPr lang="en-US" dirty="0" err="1" smtClean="0"/>
              <a:t>Aris</a:t>
            </a:r>
            <a:r>
              <a:rPr lang="en-US" dirty="0" smtClean="0"/>
              <a:t> Christou</a:t>
            </a:r>
          </a:p>
          <a:p>
            <a:r>
              <a:rPr lang="en-US" dirty="0" smtClean="0"/>
              <a:t>Professor </a:t>
            </a:r>
            <a:r>
              <a:rPr lang="en-US" dirty="0" err="1" smtClean="0"/>
              <a:t>Monifa</a:t>
            </a:r>
            <a:r>
              <a:rPr lang="en-US" dirty="0" smtClean="0"/>
              <a:t> Vaughn-Cooke</a:t>
            </a:r>
          </a:p>
          <a:p>
            <a:r>
              <a:rPr lang="en-US" b="1" dirty="0" smtClean="0"/>
              <a:t>Dean’s Representative: </a:t>
            </a:r>
          </a:p>
          <a:p>
            <a:r>
              <a:rPr lang="en-US" dirty="0" smtClean="0"/>
              <a:t>Professor Sung Lee</a:t>
            </a:r>
            <a:endParaRPr lang="en-US" dirty="0"/>
          </a:p>
        </p:txBody>
      </p:sp>
    </p:spTree>
    <p:extLst>
      <p:ext uri="{BB962C8B-B14F-4D97-AF65-F5344CB8AC3E}">
        <p14:creationId xmlns:p14="http://schemas.microsoft.com/office/powerpoint/2010/main" val="26170845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Objectives</a:t>
            </a:r>
            <a:endParaRPr lang="en-US" dirty="0"/>
          </a:p>
        </p:txBody>
      </p:sp>
      <p:sp>
        <p:nvSpPr>
          <p:cNvPr id="3" name="Content Placeholder 2"/>
          <p:cNvSpPr>
            <a:spLocks noGrp="1"/>
          </p:cNvSpPr>
          <p:nvPr>
            <p:ph idx="1"/>
          </p:nvPr>
        </p:nvSpPr>
        <p:spPr/>
        <p:txBody>
          <a:bodyPr>
            <a:normAutofit/>
          </a:bodyPr>
          <a:lstStyle/>
          <a:p>
            <a:r>
              <a:rPr lang="en-US" dirty="0" smtClean="0"/>
              <a:t>Design </a:t>
            </a:r>
            <a:r>
              <a:rPr lang="en-US" dirty="0"/>
              <a:t>a methodology that can determine the level of realism that is present in CPD </a:t>
            </a:r>
            <a:r>
              <a:rPr lang="en-US" dirty="0" smtClean="0"/>
              <a:t>models</a:t>
            </a:r>
          </a:p>
          <a:p>
            <a:pPr lvl="1"/>
            <a:r>
              <a:rPr lang="en-US" dirty="0" smtClean="0"/>
              <a:t>Consider the relation between the CP and POD model and treat as a jointly integrated model</a:t>
            </a:r>
          </a:p>
          <a:p>
            <a:pPr lvl="1"/>
            <a:r>
              <a:rPr lang="en-US" dirty="0" smtClean="0"/>
              <a:t>Account for the uncertainties associated with all the CPD models</a:t>
            </a:r>
          </a:p>
          <a:p>
            <a:pPr lvl="0"/>
            <a:r>
              <a:rPr lang="en-US" dirty="0" smtClean="0"/>
              <a:t>Compile and assess </a:t>
            </a:r>
            <a:r>
              <a:rPr lang="en-US" dirty="0"/>
              <a:t>a list of relevant CSFs that contribute to </a:t>
            </a:r>
            <a:r>
              <a:rPr lang="en-US" dirty="0" smtClean="0"/>
              <a:t>CPD</a:t>
            </a:r>
          </a:p>
          <a:p>
            <a:pPr lvl="1"/>
            <a:r>
              <a:rPr lang="en-US" dirty="0" smtClean="0"/>
              <a:t>An extensive list, but only a few CSFs were examined for this research</a:t>
            </a:r>
            <a:endParaRPr lang="en-US" dirty="0"/>
          </a:p>
          <a:p>
            <a:pPr lvl="0"/>
            <a:r>
              <a:rPr lang="en-US" dirty="0" smtClean="0"/>
              <a:t>Establish </a:t>
            </a:r>
            <a:r>
              <a:rPr lang="en-US" dirty="0"/>
              <a:t>a relationship between </a:t>
            </a:r>
            <a:r>
              <a:rPr lang="en-US" dirty="0" smtClean="0"/>
              <a:t>CSFs and CPD parameters and </a:t>
            </a:r>
            <a:r>
              <a:rPr lang="en-US" dirty="0"/>
              <a:t>the CPD model</a:t>
            </a:r>
          </a:p>
          <a:p>
            <a:pPr lvl="0"/>
            <a:r>
              <a:rPr lang="en-US" dirty="0" smtClean="0"/>
              <a:t>Demonstrate </a:t>
            </a:r>
            <a:r>
              <a:rPr lang="en-US" dirty="0"/>
              <a:t>the relationship between CSFs to the remaining-useful-life (RUL</a:t>
            </a:r>
            <a:r>
              <a:rPr lang="en-US" dirty="0" smtClean="0"/>
              <a:t>)</a:t>
            </a:r>
          </a:p>
          <a:p>
            <a:pPr lvl="1"/>
            <a:r>
              <a:rPr lang="en-US" dirty="0" smtClean="0"/>
              <a:t>From the CSF-to-CPD relationship, this demonstrates the potential for the methodology in predicting CPD behavior based on a unique set of CSFs</a:t>
            </a:r>
            <a:endParaRPr lang="en-US" dirty="0"/>
          </a:p>
        </p:txBody>
      </p:sp>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10</a:t>
            </a:fld>
            <a:endParaRPr lang="en-US"/>
          </a:p>
        </p:txBody>
      </p:sp>
    </p:spTree>
    <p:extLst>
      <p:ext uri="{BB962C8B-B14F-4D97-AF65-F5344CB8AC3E}">
        <p14:creationId xmlns:p14="http://schemas.microsoft.com/office/powerpoint/2010/main" val="11374790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 and Pre-Processing</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6876657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Fatigue Testing</a:t>
            </a:r>
            <a:endParaRPr lang="en-US" dirty="0"/>
          </a:p>
        </p:txBody>
      </p:sp>
      <p:sp>
        <p:nvSpPr>
          <p:cNvPr id="5" name="Content Placeholder 4"/>
          <p:cNvSpPr>
            <a:spLocks noGrp="1"/>
          </p:cNvSpPr>
          <p:nvPr>
            <p:ph idx="1"/>
          </p:nvPr>
        </p:nvSpPr>
        <p:spPr/>
        <p:txBody>
          <a:bodyPr/>
          <a:lstStyle/>
          <a:p>
            <a:r>
              <a:rPr lang="en-US" dirty="0" smtClean="0"/>
              <a:t>Data collected:</a:t>
            </a:r>
          </a:p>
          <a:p>
            <a:pPr lvl="1"/>
            <a:r>
              <a:rPr lang="en-US" dirty="0" smtClean="0"/>
              <a:t>In-test photos of crack propagation area</a:t>
            </a:r>
          </a:p>
          <a:p>
            <a:pPr lvl="1"/>
            <a:r>
              <a:rPr lang="en-US" dirty="0" smtClean="0"/>
              <a:t>Post-test photo of crack propagation area </a:t>
            </a:r>
          </a:p>
          <a:p>
            <a:pPr marL="128016" lvl="1" indent="0">
              <a:buNone/>
            </a:pPr>
            <a:r>
              <a:rPr lang="en-US" dirty="0" smtClean="0"/>
              <a:t>  (high magnification)</a:t>
            </a:r>
          </a:p>
          <a:p>
            <a:pPr lvl="1"/>
            <a:r>
              <a:rPr lang="en-US" dirty="0" smtClean="0"/>
              <a:t>AE data</a:t>
            </a:r>
          </a:p>
          <a:p>
            <a:pPr lvl="1"/>
            <a:r>
              <a:rPr lang="en-US" dirty="0" smtClean="0"/>
              <a:t>CSFs</a:t>
            </a:r>
          </a:p>
          <a:p>
            <a:pPr lvl="2"/>
            <a:r>
              <a:rPr lang="en-US" dirty="0" smtClean="0"/>
              <a:t>Load Conditions: Frequency, Force, and Load Ratio</a:t>
            </a:r>
          </a:p>
          <a:p>
            <a:pPr lvl="2"/>
            <a:r>
              <a:rPr lang="en-US" dirty="0" smtClean="0"/>
              <a:t>Material Properties: Mean Grain and Inclusion Diameters</a:t>
            </a:r>
          </a:p>
          <a:p>
            <a:r>
              <a:rPr lang="en-US" dirty="0" smtClean="0"/>
              <a:t>Dog-bone specimens for fatigue testing</a:t>
            </a:r>
          </a:p>
          <a:p>
            <a:pPr lvl="1"/>
            <a:r>
              <a:rPr lang="en-US" dirty="0" smtClean="0"/>
              <a:t>Made of Al 7075-T6</a:t>
            </a:r>
          </a:p>
          <a:p>
            <a:pPr lvl="1"/>
            <a:r>
              <a:rPr lang="en-US" dirty="0" smtClean="0"/>
              <a:t>Geometries based on ASTM standards</a:t>
            </a:r>
            <a:endParaRPr lang="en-US" dirty="0"/>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5763259" y="2286000"/>
            <a:ext cx="4980940" cy="3692525"/>
          </a:xfrm>
          <a:prstGeom prst="rect">
            <a:avLst/>
          </a:prstGeom>
          <a:noFill/>
          <a:ln>
            <a:noFill/>
          </a:ln>
        </p:spPr>
      </p:pic>
      <p:sp>
        <p:nvSpPr>
          <p:cNvPr id="8" name="TextBox 7"/>
          <p:cNvSpPr txBox="1"/>
          <p:nvPr/>
        </p:nvSpPr>
        <p:spPr>
          <a:xfrm>
            <a:off x="5763259" y="5978524"/>
            <a:ext cx="4980940" cy="261610"/>
          </a:xfrm>
          <a:prstGeom prst="rect">
            <a:avLst/>
          </a:prstGeom>
          <a:noFill/>
        </p:spPr>
        <p:txBody>
          <a:bodyPr wrap="square" rtlCol="0">
            <a:spAutoFit/>
          </a:bodyPr>
          <a:lstStyle/>
          <a:p>
            <a:pPr algn="ctr"/>
            <a:r>
              <a:rPr lang="en-US" sz="1100" dirty="0" smtClean="0"/>
              <a:t>Photo © of </a:t>
            </a:r>
            <a:r>
              <a:rPr lang="en-US" sz="1100" dirty="0" err="1" smtClean="0"/>
              <a:t>Azadeh</a:t>
            </a:r>
            <a:r>
              <a:rPr lang="en-US" sz="1100" dirty="0" smtClean="0"/>
              <a:t> </a:t>
            </a:r>
            <a:r>
              <a:rPr lang="en-US" sz="1100" dirty="0" err="1" smtClean="0"/>
              <a:t>Keshtgar</a:t>
            </a:r>
            <a:r>
              <a:rPr lang="en-US" sz="1100" dirty="0" smtClean="0"/>
              <a:t>, 2015</a:t>
            </a:r>
            <a:endParaRPr lang="en-US" sz="1100" dirty="0"/>
          </a:p>
        </p:txBody>
      </p:sp>
      <p:sp>
        <p:nvSpPr>
          <p:cNvPr id="9" name="Footer Placeholder 8"/>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10" name="Slide Number Placeholder 9"/>
          <p:cNvSpPr>
            <a:spLocks noGrp="1"/>
          </p:cNvSpPr>
          <p:nvPr>
            <p:ph type="sldNum" sz="quarter" idx="12"/>
          </p:nvPr>
        </p:nvSpPr>
        <p:spPr/>
        <p:txBody>
          <a:bodyPr/>
          <a:lstStyle/>
          <a:p>
            <a:fld id="{F943735F-CC06-4CDC-B49F-03F36BD12FE3}" type="slidenum">
              <a:rPr lang="en-US" smtClean="0"/>
              <a:t>12</a:t>
            </a:fld>
            <a:endParaRPr lang="en-US"/>
          </a:p>
        </p:txBody>
      </p:sp>
    </p:spTree>
    <p:extLst>
      <p:ext uri="{BB962C8B-B14F-4D97-AF65-F5344CB8AC3E}">
        <p14:creationId xmlns:p14="http://schemas.microsoft.com/office/powerpoint/2010/main" val="8933369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Fatigue testing</a:t>
            </a:r>
            <a:endParaRPr lang="en-US" dirty="0"/>
          </a:p>
        </p:txBody>
      </p:sp>
      <p:sp>
        <p:nvSpPr>
          <p:cNvPr id="7" name="Content Placeholder 6"/>
          <p:cNvSpPr>
            <a:spLocks noGrp="1"/>
          </p:cNvSpPr>
          <p:nvPr>
            <p:ph idx="1"/>
          </p:nvPr>
        </p:nvSpPr>
        <p:spPr/>
        <p:txBody>
          <a:bodyPr/>
          <a:lstStyle/>
          <a:p>
            <a:r>
              <a:rPr lang="en-US" dirty="0" smtClean="0"/>
              <a:t>Dog bone Specimen Geometries</a:t>
            </a:r>
            <a:endParaRPr lang="en-US" dirty="0"/>
          </a:p>
        </p:txBody>
      </p:sp>
      <p:sp>
        <p:nvSpPr>
          <p:cNvPr id="8" name="TextBox 7"/>
          <p:cNvSpPr txBox="1"/>
          <p:nvPr/>
        </p:nvSpPr>
        <p:spPr>
          <a:xfrm>
            <a:off x="1024128" y="3033321"/>
            <a:ext cx="790604" cy="369332"/>
          </a:xfrm>
          <a:prstGeom prst="rect">
            <a:avLst/>
          </a:prstGeom>
          <a:noFill/>
        </p:spPr>
        <p:txBody>
          <a:bodyPr wrap="square" rtlCol="0">
            <a:spAutoFit/>
          </a:bodyPr>
          <a:lstStyle/>
          <a:p>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1474299" y="2702779"/>
            <a:ext cx="5240412" cy="3948426"/>
          </a:xfrm>
          <a:prstGeom prst="rect">
            <a:avLst/>
          </a:prstGeom>
        </p:spPr>
      </p:pic>
      <mc:AlternateContent xmlns:mc="http://schemas.openxmlformats.org/markup-compatibility/2006" xmlns:a14="http://schemas.microsoft.com/office/drawing/2010/main">
        <mc:Choice Requires="a14">
          <p:graphicFrame>
            <p:nvGraphicFramePr>
              <p:cNvPr id="10" name="Table 9"/>
              <p:cNvGraphicFramePr>
                <a:graphicFrameLocks noGrp="1"/>
              </p:cNvGraphicFramePr>
              <p:nvPr>
                <p:extLst>
                  <p:ext uri="{D42A27DB-BD31-4B8C-83A1-F6EECF244321}">
                    <p14:modId xmlns:p14="http://schemas.microsoft.com/office/powerpoint/2010/main" val="3559900677"/>
                  </p:ext>
                </p:extLst>
              </p:nvPr>
            </p:nvGraphicFramePr>
            <p:xfrm>
              <a:off x="6850967" y="2702776"/>
              <a:ext cx="5036233" cy="3606584"/>
            </p:xfrm>
            <a:graphic>
              <a:graphicData uri="http://schemas.openxmlformats.org/drawingml/2006/table">
                <a:tbl>
                  <a:tblPr firstRow="1" firstCol="1" bandRow="1">
                    <a:tableStyleId>{F5AB1C69-6EDB-4FF4-983F-18BD219EF322}</a:tableStyleId>
                  </a:tblPr>
                  <a:tblGrid>
                    <a:gridCol w="740326"/>
                    <a:gridCol w="1500798"/>
                    <a:gridCol w="1398058"/>
                    <a:gridCol w="1397051"/>
                  </a:tblGrid>
                  <a:tr h="450823">
                    <a:tc>
                      <a:txBody>
                        <a:bodyPr/>
                        <a:lstStyle/>
                        <a:p>
                          <a:endParaRPr lang="en-US" sz="1600" dirty="0">
                            <a:effectLst/>
                            <a:latin typeface="Calibri" panose="020F0502020204030204" pitchFamily="34" charset="0"/>
                          </a:endParaRPr>
                        </a:p>
                      </a:txBody>
                      <a:tcPr marL="68580" marR="68580" marT="0" marB="0" anchor="ctr"/>
                    </a:tc>
                    <a:tc>
                      <a:txBody>
                        <a:bodyPr/>
                        <a:lstStyle/>
                        <a:p>
                          <a:pPr marL="0" marR="0" algn="ctr">
                            <a:lnSpc>
                              <a:spcPct val="115000"/>
                            </a:lnSpc>
                            <a:spcBef>
                              <a:spcPts val="0"/>
                            </a:spcBef>
                            <a:spcAft>
                              <a:spcPts val="0"/>
                            </a:spcAft>
                          </a:pPr>
                          <a:r>
                            <a:rPr lang="en-US" sz="1600" dirty="0" smtClean="0">
                              <a:effectLst/>
                            </a:rPr>
                            <a:t>Ser1 </a:t>
                          </a:r>
                          <a:r>
                            <a:rPr lang="en-US" sz="1600" dirty="0">
                              <a:effectLst/>
                            </a:rPr>
                            <a:t>(mm)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smtClean="0">
                              <a:effectLst/>
                            </a:rPr>
                            <a:t>Set 2 </a:t>
                          </a:r>
                          <a:r>
                            <a:rPr lang="en-US" sz="1600" dirty="0">
                              <a:effectLst/>
                            </a:rPr>
                            <a:t>(mm)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smtClean="0">
                              <a:effectLst/>
                            </a:rPr>
                            <a:t>Set 3 </a:t>
                          </a:r>
                          <a:r>
                            <a:rPr lang="en-US" sz="1600" dirty="0">
                              <a:effectLst/>
                            </a:rPr>
                            <a:t>(mm)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50823">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𝑾</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31.44</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45</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45</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50823">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𝑫</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10</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10</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18</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50823">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𝑯</m:t>
                                </m:r>
                                <m:r>
                                  <a:rPr lang="en-US" sz="1600">
                                    <a:effectLst/>
                                    <a:latin typeface="Cambria Math" panose="02040503050406030204" pitchFamily="18" charset="0"/>
                                  </a:rPr>
                                  <m:t>𝟏</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80</m:t>
                                </m:r>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124.88</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175.74</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50823">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𝑯</m:t>
                                </m:r>
                                <m:r>
                                  <a:rPr lang="en-US" sz="1600">
                                    <a:effectLst/>
                                    <a:latin typeface="Cambria Math" panose="02040503050406030204" pitchFamily="18" charset="0"/>
                                  </a:rPr>
                                  <m:t>𝟐</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30</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35</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45</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50823">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𝑻</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3.175</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3.175</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3.175</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50823">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𝑹</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80</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80</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144</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50823">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𝒓</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0.5</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0.5</m:t>
                                </m:r>
                              </m:oMath>
                            </m:oMathPara>
                          </a14:m>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600">
                                    <a:effectLst/>
                                    <a:latin typeface="Cambria Math" panose="02040503050406030204" pitchFamily="18" charset="0"/>
                                  </a:rPr>
                                  <m:t>1</m:t>
                                </m:r>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mc:Choice>
        <mc:Fallback xmlns="">
          <p:graphicFrame>
            <p:nvGraphicFramePr>
              <p:cNvPr id="10" name="Table 9"/>
              <p:cNvGraphicFramePr>
                <a:graphicFrameLocks noGrp="1"/>
              </p:cNvGraphicFramePr>
              <p:nvPr>
                <p:extLst>
                  <p:ext uri="{D42A27DB-BD31-4B8C-83A1-F6EECF244321}">
                    <p14:modId xmlns:p14="http://schemas.microsoft.com/office/powerpoint/2010/main" val="3559900677"/>
                  </p:ext>
                </p:extLst>
              </p:nvPr>
            </p:nvGraphicFramePr>
            <p:xfrm>
              <a:off x="6850967" y="2702776"/>
              <a:ext cx="5036233" cy="3606584"/>
            </p:xfrm>
            <a:graphic>
              <a:graphicData uri="http://schemas.openxmlformats.org/drawingml/2006/table">
                <a:tbl>
                  <a:tblPr firstRow="1" firstCol="1" bandRow="1">
                    <a:tableStyleId>{F5AB1C69-6EDB-4FF4-983F-18BD219EF322}</a:tableStyleId>
                  </a:tblPr>
                  <a:tblGrid>
                    <a:gridCol w="740326"/>
                    <a:gridCol w="1500798"/>
                    <a:gridCol w="1398058"/>
                    <a:gridCol w="1397051"/>
                  </a:tblGrid>
                  <a:tr h="450823">
                    <a:tc>
                      <a:txBody>
                        <a:bodyPr/>
                        <a:lstStyle/>
                        <a:p>
                          <a:endParaRPr lang="en-US" sz="1600" dirty="0">
                            <a:effectLst/>
                            <a:latin typeface="Calibri" panose="020F0502020204030204" pitchFamily="34" charset="0"/>
                          </a:endParaRPr>
                        </a:p>
                      </a:txBody>
                      <a:tcPr marL="68580" marR="68580" marT="0" marB="0" anchor="ctr"/>
                    </a:tc>
                    <a:tc>
                      <a:txBody>
                        <a:bodyPr/>
                        <a:lstStyle/>
                        <a:p>
                          <a:pPr marL="0" marR="0" algn="ctr">
                            <a:lnSpc>
                              <a:spcPct val="115000"/>
                            </a:lnSpc>
                            <a:spcBef>
                              <a:spcPts val="0"/>
                            </a:spcBef>
                            <a:spcAft>
                              <a:spcPts val="0"/>
                            </a:spcAft>
                          </a:pPr>
                          <a:r>
                            <a:rPr lang="en-US" sz="1600" dirty="0" smtClean="0">
                              <a:effectLst/>
                            </a:rPr>
                            <a:t>Ser1 </a:t>
                          </a:r>
                          <a:r>
                            <a:rPr lang="en-US" sz="1600" dirty="0">
                              <a:effectLst/>
                            </a:rPr>
                            <a:t>(mm)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smtClean="0">
                              <a:effectLst/>
                            </a:rPr>
                            <a:t>Set 2 </a:t>
                          </a:r>
                          <a:r>
                            <a:rPr lang="en-US" sz="1600" dirty="0">
                              <a:effectLst/>
                            </a:rPr>
                            <a:t>(mm)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smtClean="0">
                              <a:effectLst/>
                            </a:rPr>
                            <a:t>Set 3 </a:t>
                          </a:r>
                          <a:r>
                            <a:rPr lang="en-US" sz="1600" dirty="0">
                              <a:effectLst/>
                            </a:rPr>
                            <a:t>(mm)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50823">
                    <a:tc>
                      <a:txBody>
                        <a:bodyPr/>
                        <a:lstStyle/>
                        <a:p>
                          <a:endParaRPr lang="en-US"/>
                        </a:p>
                      </a:txBody>
                      <a:tcPr marL="68580" marR="68580" marT="0" marB="0" anchor="ctr">
                        <a:blipFill rotWithShape="0">
                          <a:blip r:embed="rId4"/>
                          <a:stretch>
                            <a:fillRect l="-820" t="-101351" r="-581967" b="-604054"/>
                          </a:stretch>
                        </a:blipFill>
                      </a:tcPr>
                    </a:tc>
                    <a:tc>
                      <a:txBody>
                        <a:bodyPr/>
                        <a:lstStyle/>
                        <a:p>
                          <a:endParaRPr lang="en-US"/>
                        </a:p>
                      </a:txBody>
                      <a:tcPr marL="68580" marR="68580" marT="0" marB="0" anchor="ctr">
                        <a:blipFill rotWithShape="0">
                          <a:blip r:embed="rId4"/>
                          <a:stretch>
                            <a:fillRect l="-50000" t="-101351" r="-188618" b="-604054"/>
                          </a:stretch>
                        </a:blipFill>
                      </a:tcPr>
                    </a:tc>
                    <a:tc>
                      <a:txBody>
                        <a:bodyPr/>
                        <a:lstStyle/>
                        <a:p>
                          <a:endParaRPr lang="en-US"/>
                        </a:p>
                      </a:txBody>
                      <a:tcPr marL="68580" marR="68580" marT="0" marB="0" anchor="ctr">
                        <a:blipFill rotWithShape="0">
                          <a:blip r:embed="rId4"/>
                          <a:stretch>
                            <a:fillRect l="-160435" t="-101351" r="-101739" b="-604054"/>
                          </a:stretch>
                        </a:blipFill>
                      </a:tcPr>
                    </a:tc>
                    <a:tc>
                      <a:txBody>
                        <a:bodyPr/>
                        <a:lstStyle/>
                        <a:p>
                          <a:endParaRPr lang="en-US"/>
                        </a:p>
                      </a:txBody>
                      <a:tcPr marL="68580" marR="68580" marT="0" marB="0" anchor="ctr">
                        <a:blipFill rotWithShape="0">
                          <a:blip r:embed="rId4"/>
                          <a:stretch>
                            <a:fillRect l="-261572" t="-101351" r="-2183" b="-604054"/>
                          </a:stretch>
                        </a:blipFill>
                      </a:tcPr>
                    </a:tc>
                  </a:tr>
                  <a:tr h="450823">
                    <a:tc>
                      <a:txBody>
                        <a:bodyPr/>
                        <a:lstStyle/>
                        <a:p>
                          <a:endParaRPr lang="en-US"/>
                        </a:p>
                      </a:txBody>
                      <a:tcPr marL="68580" marR="68580" marT="0" marB="0" anchor="ctr">
                        <a:blipFill rotWithShape="0">
                          <a:blip r:embed="rId4"/>
                          <a:stretch>
                            <a:fillRect l="-820" t="-201351" r="-581967" b="-504054"/>
                          </a:stretch>
                        </a:blipFill>
                      </a:tcPr>
                    </a:tc>
                    <a:tc>
                      <a:txBody>
                        <a:bodyPr/>
                        <a:lstStyle/>
                        <a:p>
                          <a:endParaRPr lang="en-US"/>
                        </a:p>
                      </a:txBody>
                      <a:tcPr marL="68580" marR="68580" marT="0" marB="0" anchor="ctr">
                        <a:blipFill rotWithShape="0">
                          <a:blip r:embed="rId4"/>
                          <a:stretch>
                            <a:fillRect l="-50000" t="-201351" r="-188618" b="-504054"/>
                          </a:stretch>
                        </a:blipFill>
                      </a:tcPr>
                    </a:tc>
                    <a:tc>
                      <a:txBody>
                        <a:bodyPr/>
                        <a:lstStyle/>
                        <a:p>
                          <a:endParaRPr lang="en-US"/>
                        </a:p>
                      </a:txBody>
                      <a:tcPr marL="68580" marR="68580" marT="0" marB="0" anchor="ctr">
                        <a:blipFill rotWithShape="0">
                          <a:blip r:embed="rId4"/>
                          <a:stretch>
                            <a:fillRect l="-160435" t="-201351" r="-101739" b="-504054"/>
                          </a:stretch>
                        </a:blipFill>
                      </a:tcPr>
                    </a:tc>
                    <a:tc>
                      <a:txBody>
                        <a:bodyPr/>
                        <a:lstStyle/>
                        <a:p>
                          <a:endParaRPr lang="en-US"/>
                        </a:p>
                      </a:txBody>
                      <a:tcPr marL="68580" marR="68580" marT="0" marB="0" anchor="ctr">
                        <a:blipFill rotWithShape="0">
                          <a:blip r:embed="rId4"/>
                          <a:stretch>
                            <a:fillRect l="-261572" t="-201351" r="-2183" b="-504054"/>
                          </a:stretch>
                        </a:blipFill>
                      </a:tcPr>
                    </a:tc>
                  </a:tr>
                  <a:tr h="450823">
                    <a:tc>
                      <a:txBody>
                        <a:bodyPr/>
                        <a:lstStyle/>
                        <a:p>
                          <a:endParaRPr lang="en-US"/>
                        </a:p>
                      </a:txBody>
                      <a:tcPr marL="68580" marR="68580" marT="0" marB="0" anchor="ctr">
                        <a:blipFill rotWithShape="0">
                          <a:blip r:embed="rId4"/>
                          <a:stretch>
                            <a:fillRect l="-820" t="-301351" r="-581967" b="-404054"/>
                          </a:stretch>
                        </a:blipFill>
                      </a:tcPr>
                    </a:tc>
                    <a:tc>
                      <a:txBody>
                        <a:bodyPr/>
                        <a:lstStyle/>
                        <a:p>
                          <a:endParaRPr lang="en-US"/>
                        </a:p>
                      </a:txBody>
                      <a:tcPr marL="68580" marR="68580" marT="0" marB="0" anchor="ctr">
                        <a:blipFill rotWithShape="0">
                          <a:blip r:embed="rId4"/>
                          <a:stretch>
                            <a:fillRect l="-50000" t="-301351" r="-188618" b="-404054"/>
                          </a:stretch>
                        </a:blipFill>
                      </a:tcPr>
                    </a:tc>
                    <a:tc>
                      <a:txBody>
                        <a:bodyPr/>
                        <a:lstStyle/>
                        <a:p>
                          <a:endParaRPr lang="en-US"/>
                        </a:p>
                      </a:txBody>
                      <a:tcPr marL="68580" marR="68580" marT="0" marB="0" anchor="ctr">
                        <a:blipFill rotWithShape="0">
                          <a:blip r:embed="rId4"/>
                          <a:stretch>
                            <a:fillRect l="-160435" t="-301351" r="-101739" b="-404054"/>
                          </a:stretch>
                        </a:blipFill>
                      </a:tcPr>
                    </a:tc>
                    <a:tc>
                      <a:txBody>
                        <a:bodyPr/>
                        <a:lstStyle/>
                        <a:p>
                          <a:endParaRPr lang="en-US"/>
                        </a:p>
                      </a:txBody>
                      <a:tcPr marL="68580" marR="68580" marT="0" marB="0" anchor="ctr">
                        <a:blipFill rotWithShape="0">
                          <a:blip r:embed="rId4"/>
                          <a:stretch>
                            <a:fillRect l="-261572" t="-301351" r="-2183" b="-404054"/>
                          </a:stretch>
                        </a:blipFill>
                      </a:tcPr>
                    </a:tc>
                  </a:tr>
                  <a:tr h="450823">
                    <a:tc>
                      <a:txBody>
                        <a:bodyPr/>
                        <a:lstStyle/>
                        <a:p>
                          <a:endParaRPr lang="en-US"/>
                        </a:p>
                      </a:txBody>
                      <a:tcPr marL="68580" marR="68580" marT="0" marB="0" anchor="ctr">
                        <a:blipFill rotWithShape="0">
                          <a:blip r:embed="rId4"/>
                          <a:stretch>
                            <a:fillRect l="-820" t="-401351" r="-581967" b="-304054"/>
                          </a:stretch>
                        </a:blipFill>
                      </a:tcPr>
                    </a:tc>
                    <a:tc>
                      <a:txBody>
                        <a:bodyPr/>
                        <a:lstStyle/>
                        <a:p>
                          <a:endParaRPr lang="en-US"/>
                        </a:p>
                      </a:txBody>
                      <a:tcPr marL="68580" marR="68580" marT="0" marB="0" anchor="ctr">
                        <a:blipFill rotWithShape="0">
                          <a:blip r:embed="rId4"/>
                          <a:stretch>
                            <a:fillRect l="-50000" t="-401351" r="-188618" b="-304054"/>
                          </a:stretch>
                        </a:blipFill>
                      </a:tcPr>
                    </a:tc>
                    <a:tc>
                      <a:txBody>
                        <a:bodyPr/>
                        <a:lstStyle/>
                        <a:p>
                          <a:endParaRPr lang="en-US"/>
                        </a:p>
                      </a:txBody>
                      <a:tcPr marL="68580" marR="68580" marT="0" marB="0" anchor="ctr">
                        <a:blipFill rotWithShape="0">
                          <a:blip r:embed="rId4"/>
                          <a:stretch>
                            <a:fillRect l="-160435" t="-401351" r="-101739" b="-304054"/>
                          </a:stretch>
                        </a:blipFill>
                      </a:tcPr>
                    </a:tc>
                    <a:tc>
                      <a:txBody>
                        <a:bodyPr/>
                        <a:lstStyle/>
                        <a:p>
                          <a:endParaRPr lang="en-US"/>
                        </a:p>
                      </a:txBody>
                      <a:tcPr marL="68580" marR="68580" marT="0" marB="0" anchor="ctr">
                        <a:blipFill rotWithShape="0">
                          <a:blip r:embed="rId4"/>
                          <a:stretch>
                            <a:fillRect l="-261572" t="-401351" r="-2183" b="-304054"/>
                          </a:stretch>
                        </a:blipFill>
                      </a:tcPr>
                    </a:tc>
                  </a:tr>
                  <a:tr h="450823">
                    <a:tc>
                      <a:txBody>
                        <a:bodyPr/>
                        <a:lstStyle/>
                        <a:p>
                          <a:endParaRPr lang="en-US"/>
                        </a:p>
                      </a:txBody>
                      <a:tcPr marL="68580" marR="68580" marT="0" marB="0" anchor="ctr">
                        <a:blipFill rotWithShape="0">
                          <a:blip r:embed="rId4"/>
                          <a:stretch>
                            <a:fillRect l="-820" t="-501351" r="-581967" b="-204054"/>
                          </a:stretch>
                        </a:blipFill>
                      </a:tcPr>
                    </a:tc>
                    <a:tc>
                      <a:txBody>
                        <a:bodyPr/>
                        <a:lstStyle/>
                        <a:p>
                          <a:endParaRPr lang="en-US"/>
                        </a:p>
                      </a:txBody>
                      <a:tcPr marL="68580" marR="68580" marT="0" marB="0" anchor="ctr">
                        <a:blipFill rotWithShape="0">
                          <a:blip r:embed="rId4"/>
                          <a:stretch>
                            <a:fillRect l="-50000" t="-501351" r="-188618" b="-204054"/>
                          </a:stretch>
                        </a:blipFill>
                      </a:tcPr>
                    </a:tc>
                    <a:tc>
                      <a:txBody>
                        <a:bodyPr/>
                        <a:lstStyle/>
                        <a:p>
                          <a:endParaRPr lang="en-US"/>
                        </a:p>
                      </a:txBody>
                      <a:tcPr marL="68580" marR="68580" marT="0" marB="0" anchor="ctr">
                        <a:blipFill rotWithShape="0">
                          <a:blip r:embed="rId4"/>
                          <a:stretch>
                            <a:fillRect l="-160435" t="-501351" r="-101739" b="-204054"/>
                          </a:stretch>
                        </a:blipFill>
                      </a:tcPr>
                    </a:tc>
                    <a:tc>
                      <a:txBody>
                        <a:bodyPr/>
                        <a:lstStyle/>
                        <a:p>
                          <a:endParaRPr lang="en-US"/>
                        </a:p>
                      </a:txBody>
                      <a:tcPr marL="68580" marR="68580" marT="0" marB="0" anchor="ctr">
                        <a:blipFill rotWithShape="0">
                          <a:blip r:embed="rId4"/>
                          <a:stretch>
                            <a:fillRect l="-261572" t="-501351" r="-2183" b="-204054"/>
                          </a:stretch>
                        </a:blipFill>
                      </a:tcPr>
                    </a:tc>
                  </a:tr>
                  <a:tr h="450823">
                    <a:tc>
                      <a:txBody>
                        <a:bodyPr/>
                        <a:lstStyle/>
                        <a:p>
                          <a:endParaRPr lang="en-US"/>
                        </a:p>
                      </a:txBody>
                      <a:tcPr marL="68580" marR="68580" marT="0" marB="0" anchor="ctr">
                        <a:blipFill rotWithShape="0">
                          <a:blip r:embed="rId4"/>
                          <a:stretch>
                            <a:fillRect l="-820" t="-601351" r="-581967" b="-104054"/>
                          </a:stretch>
                        </a:blipFill>
                      </a:tcPr>
                    </a:tc>
                    <a:tc>
                      <a:txBody>
                        <a:bodyPr/>
                        <a:lstStyle/>
                        <a:p>
                          <a:endParaRPr lang="en-US"/>
                        </a:p>
                      </a:txBody>
                      <a:tcPr marL="68580" marR="68580" marT="0" marB="0" anchor="ctr">
                        <a:blipFill rotWithShape="0">
                          <a:blip r:embed="rId4"/>
                          <a:stretch>
                            <a:fillRect l="-50000" t="-601351" r="-188618" b="-104054"/>
                          </a:stretch>
                        </a:blipFill>
                      </a:tcPr>
                    </a:tc>
                    <a:tc>
                      <a:txBody>
                        <a:bodyPr/>
                        <a:lstStyle/>
                        <a:p>
                          <a:endParaRPr lang="en-US"/>
                        </a:p>
                      </a:txBody>
                      <a:tcPr marL="68580" marR="68580" marT="0" marB="0" anchor="ctr">
                        <a:blipFill rotWithShape="0">
                          <a:blip r:embed="rId4"/>
                          <a:stretch>
                            <a:fillRect l="-160435" t="-601351" r="-101739" b="-104054"/>
                          </a:stretch>
                        </a:blipFill>
                      </a:tcPr>
                    </a:tc>
                    <a:tc>
                      <a:txBody>
                        <a:bodyPr/>
                        <a:lstStyle/>
                        <a:p>
                          <a:endParaRPr lang="en-US"/>
                        </a:p>
                      </a:txBody>
                      <a:tcPr marL="68580" marR="68580" marT="0" marB="0" anchor="ctr">
                        <a:blipFill rotWithShape="0">
                          <a:blip r:embed="rId4"/>
                          <a:stretch>
                            <a:fillRect l="-261572" t="-601351" r="-2183" b="-104054"/>
                          </a:stretch>
                        </a:blipFill>
                      </a:tcPr>
                    </a:tc>
                  </a:tr>
                  <a:tr h="450823">
                    <a:tc>
                      <a:txBody>
                        <a:bodyPr/>
                        <a:lstStyle/>
                        <a:p>
                          <a:endParaRPr lang="en-US"/>
                        </a:p>
                      </a:txBody>
                      <a:tcPr marL="68580" marR="68580" marT="0" marB="0" anchor="ctr">
                        <a:blipFill rotWithShape="0">
                          <a:blip r:embed="rId4"/>
                          <a:stretch>
                            <a:fillRect l="-820" t="-701351" r="-581967" b="-4054"/>
                          </a:stretch>
                        </a:blipFill>
                      </a:tcPr>
                    </a:tc>
                    <a:tc>
                      <a:txBody>
                        <a:bodyPr/>
                        <a:lstStyle/>
                        <a:p>
                          <a:endParaRPr lang="en-US"/>
                        </a:p>
                      </a:txBody>
                      <a:tcPr marL="68580" marR="68580" marT="0" marB="0" anchor="ctr">
                        <a:blipFill rotWithShape="0">
                          <a:blip r:embed="rId4"/>
                          <a:stretch>
                            <a:fillRect l="-50000" t="-701351" r="-188618" b="-4054"/>
                          </a:stretch>
                        </a:blipFill>
                      </a:tcPr>
                    </a:tc>
                    <a:tc>
                      <a:txBody>
                        <a:bodyPr/>
                        <a:lstStyle/>
                        <a:p>
                          <a:endParaRPr lang="en-US"/>
                        </a:p>
                      </a:txBody>
                      <a:tcPr marL="68580" marR="68580" marT="0" marB="0" anchor="ctr">
                        <a:blipFill rotWithShape="0">
                          <a:blip r:embed="rId4"/>
                          <a:stretch>
                            <a:fillRect l="-160435" t="-701351" r="-101739" b="-4054"/>
                          </a:stretch>
                        </a:blipFill>
                      </a:tcPr>
                    </a:tc>
                    <a:tc>
                      <a:txBody>
                        <a:bodyPr/>
                        <a:lstStyle/>
                        <a:p>
                          <a:endParaRPr lang="en-US"/>
                        </a:p>
                      </a:txBody>
                      <a:tcPr marL="68580" marR="68580" marT="0" marB="0" anchor="ctr">
                        <a:blipFill rotWithShape="0">
                          <a:blip r:embed="rId4"/>
                          <a:stretch>
                            <a:fillRect l="-261572" t="-701351" r="-2183" b="-4054"/>
                          </a:stretch>
                        </a:blipFill>
                      </a:tcPr>
                    </a:tc>
                  </a:tr>
                </a:tbl>
              </a:graphicData>
            </a:graphic>
          </p:graphicFrame>
        </mc:Fallback>
      </mc:AlternateContent>
      <p:sp>
        <p:nvSpPr>
          <p:cNvPr id="11" name="Rounded Rectangle 10"/>
          <p:cNvSpPr/>
          <p:nvPr/>
        </p:nvSpPr>
        <p:spPr>
          <a:xfrm>
            <a:off x="180071" y="3471870"/>
            <a:ext cx="1294228" cy="51877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t>Set1</a:t>
            </a:r>
            <a:endParaRPr lang="en-US" dirty="0"/>
          </a:p>
        </p:txBody>
      </p:sp>
      <p:sp>
        <p:nvSpPr>
          <p:cNvPr id="12" name="Rounded Rectangle 11"/>
          <p:cNvSpPr/>
          <p:nvPr/>
        </p:nvSpPr>
        <p:spPr>
          <a:xfrm>
            <a:off x="180071" y="5525699"/>
            <a:ext cx="1294228" cy="51877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Sets 2 &amp; 3</a:t>
            </a:r>
            <a:endParaRPr lang="en-US" dirty="0"/>
          </a:p>
        </p:txBody>
      </p:sp>
      <p:sp>
        <p:nvSpPr>
          <p:cNvPr id="13" name="Rounded Rectangle 12"/>
          <p:cNvSpPr/>
          <p:nvPr/>
        </p:nvSpPr>
        <p:spPr>
          <a:xfrm>
            <a:off x="6852578" y="1075636"/>
            <a:ext cx="5034622" cy="142597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285750" indent="-285750">
              <a:buFont typeface="Arial" panose="020B0604020202020204" pitchFamily="34" charset="0"/>
              <a:buChar char="•"/>
            </a:pPr>
            <a:r>
              <a:rPr lang="en-US" dirty="0" smtClean="0"/>
              <a:t>Set 1: DB3, DB4, DB5, DB6, DB7, DB15 (</a:t>
            </a:r>
            <a:r>
              <a:rPr lang="en-US" b="1" dirty="0" smtClean="0"/>
              <a:t>6</a:t>
            </a:r>
            <a:r>
              <a:rPr lang="en-US" dirty="0" smtClean="0"/>
              <a:t>)</a:t>
            </a:r>
          </a:p>
          <a:p>
            <a:pPr marL="285750" indent="-285750">
              <a:buFont typeface="Arial" panose="020B0604020202020204" pitchFamily="34" charset="0"/>
              <a:buChar char="•"/>
            </a:pPr>
            <a:r>
              <a:rPr lang="en-US" dirty="0" smtClean="0"/>
              <a:t>Set 2: 1A2, 1B3 (</a:t>
            </a:r>
            <a:r>
              <a:rPr lang="en-US" b="1" dirty="0" smtClean="0"/>
              <a:t>2</a:t>
            </a:r>
            <a:r>
              <a:rPr lang="en-US" dirty="0" smtClean="0"/>
              <a:t>)</a:t>
            </a:r>
          </a:p>
          <a:p>
            <a:pPr marL="285750" indent="-285750">
              <a:buFont typeface="Arial" panose="020B0604020202020204" pitchFamily="34" charset="0"/>
              <a:buChar char="•"/>
            </a:pPr>
            <a:r>
              <a:rPr lang="en-US" dirty="0" smtClean="0"/>
              <a:t>Set 3: 5A2, 5A3, 5A4, 5A6, 5A8, 5A9, 5A10, 5A20, 5A21, 5A22, 5A23, 5A24, 5A25, 5A26 (</a:t>
            </a:r>
            <a:r>
              <a:rPr lang="en-US" b="1" dirty="0" smtClean="0"/>
              <a:t>14</a:t>
            </a:r>
            <a:r>
              <a:rPr lang="en-US" dirty="0" smtClean="0"/>
              <a:t>)</a:t>
            </a:r>
            <a:endParaRPr lang="en-US" dirty="0"/>
          </a:p>
        </p:txBody>
      </p:sp>
      <p:sp>
        <p:nvSpPr>
          <p:cNvPr id="2" name="Footer Placeholder 1"/>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3" name="Slide Number Placeholder 2"/>
          <p:cNvSpPr>
            <a:spLocks noGrp="1"/>
          </p:cNvSpPr>
          <p:nvPr>
            <p:ph type="sldNum" sz="quarter" idx="12"/>
          </p:nvPr>
        </p:nvSpPr>
        <p:spPr/>
        <p:txBody>
          <a:bodyPr/>
          <a:lstStyle/>
          <a:p>
            <a:fld id="{F943735F-CC06-4CDC-B49F-03F36BD12FE3}" type="slidenum">
              <a:rPr lang="en-US" smtClean="0"/>
              <a:t>13</a:t>
            </a:fld>
            <a:endParaRPr lang="en-US"/>
          </a:p>
        </p:txBody>
      </p:sp>
    </p:spTree>
    <p:extLst>
      <p:ext uri="{BB962C8B-B14F-4D97-AF65-F5344CB8AC3E}">
        <p14:creationId xmlns:p14="http://schemas.microsoft.com/office/powerpoint/2010/main" val="2765431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Fatigue Testing</a:t>
            </a:r>
            <a:endParaRPr lang="en-US" dirty="0"/>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62023" y="2408540"/>
            <a:ext cx="6839712" cy="3608832"/>
          </a:xfr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23" y="2408540"/>
            <a:ext cx="6839712" cy="3608832"/>
          </a:xfrm>
          <a:prstGeom prst="rect">
            <a:avLst/>
          </a:prstGeom>
        </p:spPr>
      </p:pic>
      <p:grpSp>
        <p:nvGrpSpPr>
          <p:cNvPr id="19" name="Group 18"/>
          <p:cNvGrpSpPr/>
          <p:nvPr/>
        </p:nvGrpSpPr>
        <p:grpSpPr>
          <a:xfrm>
            <a:off x="2912013" y="3601329"/>
            <a:ext cx="2278966" cy="944545"/>
            <a:chOff x="2912013" y="3601329"/>
            <a:chExt cx="2278966" cy="944545"/>
          </a:xfrm>
        </p:grpSpPr>
        <p:sp>
          <p:nvSpPr>
            <p:cNvPr id="8" name="Rounded Rectangle 7"/>
            <p:cNvSpPr/>
            <p:nvPr/>
          </p:nvSpPr>
          <p:spPr>
            <a:xfrm>
              <a:off x="2912013" y="3601329"/>
              <a:ext cx="2278966" cy="46423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Crack Length (True and Measured)</a:t>
              </a:r>
              <a:endParaRPr lang="en-US" dirty="0"/>
            </a:p>
          </p:txBody>
        </p:sp>
        <p:cxnSp>
          <p:nvCxnSpPr>
            <p:cNvPr id="12" name="Straight Arrow Connector 11"/>
            <p:cNvCxnSpPr/>
            <p:nvPr/>
          </p:nvCxnSpPr>
          <p:spPr>
            <a:xfrm flipH="1">
              <a:off x="3439886" y="4065563"/>
              <a:ext cx="217714" cy="480311"/>
            </a:xfrm>
            <a:prstGeom prst="straightConnector1">
              <a:avLst/>
            </a:prstGeom>
            <a:ln w="38100">
              <a:solidFill>
                <a:srgbClr val="00B0F0"/>
              </a:solidFill>
              <a:tailEnd type="triangle"/>
            </a:ln>
          </p:spPr>
          <p:style>
            <a:lnRef idx="3">
              <a:schemeClr val="accent5"/>
            </a:lnRef>
            <a:fillRef idx="0">
              <a:schemeClr val="accent5"/>
            </a:fillRef>
            <a:effectRef idx="2">
              <a:schemeClr val="accent5"/>
            </a:effectRef>
            <a:fontRef idx="minor">
              <a:schemeClr val="tx1"/>
            </a:fontRef>
          </p:style>
        </p:cxnSp>
      </p:grpSp>
      <p:grpSp>
        <p:nvGrpSpPr>
          <p:cNvPr id="18" name="Group 17"/>
          <p:cNvGrpSpPr/>
          <p:nvPr/>
        </p:nvGrpSpPr>
        <p:grpSpPr>
          <a:xfrm>
            <a:off x="6191794" y="2084832"/>
            <a:ext cx="3850194" cy="1267499"/>
            <a:chOff x="6191794" y="2084832"/>
            <a:chExt cx="3850194" cy="1267499"/>
          </a:xfrm>
        </p:grpSpPr>
        <p:sp>
          <p:nvSpPr>
            <p:cNvPr id="9" name="Rounded Rectangle 8"/>
            <p:cNvSpPr/>
            <p:nvPr/>
          </p:nvSpPr>
          <p:spPr>
            <a:xfrm>
              <a:off x="7763022" y="2084832"/>
              <a:ext cx="2278966" cy="46423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smtClean="0"/>
                <a:t>Mean Grain Diameter</a:t>
              </a:r>
              <a:endParaRPr lang="en-US" dirty="0"/>
            </a:p>
          </p:txBody>
        </p:sp>
        <p:cxnSp>
          <p:nvCxnSpPr>
            <p:cNvPr id="14" name="Straight Arrow Connector 13"/>
            <p:cNvCxnSpPr/>
            <p:nvPr/>
          </p:nvCxnSpPr>
          <p:spPr>
            <a:xfrm flipH="1">
              <a:off x="6191794" y="2549066"/>
              <a:ext cx="1571228" cy="803265"/>
            </a:xfrm>
            <a:prstGeom prst="straightConnector1">
              <a:avLst/>
            </a:prstGeom>
            <a:ln w="38100">
              <a:solidFill>
                <a:srgbClr val="8DAEE3"/>
              </a:solidFill>
              <a:tailEnd type="triangle"/>
            </a:ln>
          </p:spPr>
          <p:style>
            <a:lnRef idx="3">
              <a:schemeClr val="accent3"/>
            </a:lnRef>
            <a:fillRef idx="0">
              <a:schemeClr val="accent3"/>
            </a:fillRef>
            <a:effectRef idx="2">
              <a:schemeClr val="accent3"/>
            </a:effectRef>
            <a:fontRef idx="minor">
              <a:schemeClr val="tx1"/>
            </a:fontRef>
          </p:style>
        </p:cxnSp>
      </p:grpSp>
      <p:grpSp>
        <p:nvGrpSpPr>
          <p:cNvPr id="17" name="Group 16"/>
          <p:cNvGrpSpPr/>
          <p:nvPr/>
        </p:nvGrpSpPr>
        <p:grpSpPr>
          <a:xfrm>
            <a:off x="6940731" y="3352331"/>
            <a:ext cx="3495152" cy="967120"/>
            <a:chOff x="6940731" y="3352331"/>
            <a:chExt cx="3495152" cy="967120"/>
          </a:xfrm>
        </p:grpSpPr>
        <p:sp>
          <p:nvSpPr>
            <p:cNvPr id="10" name="Rounded Rectangle 9"/>
            <p:cNvSpPr/>
            <p:nvPr/>
          </p:nvSpPr>
          <p:spPr>
            <a:xfrm>
              <a:off x="8156917" y="3352331"/>
              <a:ext cx="2278966" cy="464234"/>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dirty="0" smtClean="0"/>
                <a:t>Mean Inclusion Diameter</a:t>
              </a:r>
              <a:endParaRPr lang="en-US" dirty="0"/>
            </a:p>
          </p:txBody>
        </p:sp>
        <p:cxnSp>
          <p:nvCxnSpPr>
            <p:cNvPr id="16" name="Straight Arrow Connector 15"/>
            <p:cNvCxnSpPr>
              <a:stCxn id="10" idx="1"/>
            </p:cNvCxnSpPr>
            <p:nvPr/>
          </p:nvCxnSpPr>
          <p:spPr>
            <a:xfrm flipH="1">
              <a:off x="6940731" y="3584448"/>
              <a:ext cx="1216186" cy="735003"/>
            </a:xfrm>
            <a:prstGeom prst="straightConnector1">
              <a:avLst/>
            </a:prstGeom>
            <a:ln w="38100">
              <a:solidFill>
                <a:srgbClr val="8DAEE3"/>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0" name="TextBox 19"/>
              <p:cNvSpPr txBox="1"/>
              <p:nvPr/>
            </p:nvSpPr>
            <p:spPr>
              <a:xfrm>
                <a:off x="7861110" y="4540044"/>
                <a:ext cx="2883090" cy="1477328"/>
              </a:xfrm>
              <a:prstGeom prst="rect">
                <a:avLst/>
              </a:prstGeom>
              <a:noFill/>
            </p:spPr>
            <p:txBody>
              <a:bodyPr wrap="square" rtlCol="0">
                <a:spAutoFit/>
              </a:bodyPr>
              <a:lstStyle/>
              <a:p>
                <a:r>
                  <a:rPr lang="en-US" dirty="0" smtClean="0"/>
                  <a:t>Material CSFs are treated as Weibull distributions in processing so that each parameter (</a:t>
                </a:r>
                <a14:m>
                  <m:oMath xmlns:m="http://schemas.openxmlformats.org/officeDocument/2006/math">
                    <m:r>
                      <a:rPr lang="en-US" i="1" dirty="0" smtClean="0">
                        <a:latin typeface="Cambria Math" panose="02040503050406030204" pitchFamily="18" charset="0"/>
                        <a:ea typeface="Cambria Math" panose="02040503050406030204" pitchFamily="18" charset="0"/>
                      </a:rPr>
                      <m:t>𝛼</m:t>
                    </m:r>
                  </m:oMath>
                </a14:m>
                <a:r>
                  <a:rPr lang="en-US" dirty="0" smtClean="0"/>
                  <a:t> and </a:t>
                </a:r>
                <a14:m>
                  <m:oMath xmlns:m="http://schemas.openxmlformats.org/officeDocument/2006/math">
                    <m:r>
                      <a:rPr lang="en-US" i="1" dirty="0" smtClean="0">
                        <a:latin typeface="Cambria Math" panose="02040503050406030204" pitchFamily="18" charset="0"/>
                        <a:ea typeface="Cambria Math" panose="02040503050406030204" pitchFamily="18" charset="0"/>
                      </a:rPr>
                      <m:t>𝛽</m:t>
                    </m:r>
                  </m:oMath>
                </a14:m>
                <a:r>
                  <a:rPr lang="en-US" dirty="0" smtClean="0"/>
                  <a:t>) is considered a CSF</a:t>
                </a:r>
                <a:endParaRPr lang="en-US" dirty="0"/>
              </a:p>
            </p:txBody>
          </p:sp>
        </mc:Choice>
        <mc:Fallback xmlns="">
          <p:sp>
            <p:nvSpPr>
              <p:cNvPr id="20" name="TextBox 19"/>
              <p:cNvSpPr txBox="1">
                <a:spLocks noRot="1" noChangeAspect="1" noMove="1" noResize="1" noEditPoints="1" noAdjustHandles="1" noChangeArrowheads="1" noChangeShapeType="1" noTextEdit="1"/>
              </p:cNvSpPr>
              <p:nvPr/>
            </p:nvSpPr>
            <p:spPr>
              <a:xfrm>
                <a:off x="7861110" y="4540044"/>
                <a:ext cx="2883090" cy="1477328"/>
              </a:xfrm>
              <a:prstGeom prst="rect">
                <a:avLst/>
              </a:prstGeom>
              <a:blipFill rotWithShape="0">
                <a:blip r:embed="rId5"/>
                <a:stretch>
                  <a:fillRect l="-1903" t="-2479" r="-2537" b="-5785"/>
                </a:stretch>
              </a:blipFill>
            </p:spPr>
            <p:txBody>
              <a:bodyPr/>
              <a:lstStyle/>
              <a:p>
                <a:r>
                  <a:rPr lang="en-US">
                    <a:noFill/>
                  </a:rPr>
                  <a:t> </a:t>
                </a:r>
              </a:p>
            </p:txBody>
          </p:sp>
        </mc:Fallback>
      </mc:AlternateContent>
      <p:sp>
        <p:nvSpPr>
          <p:cNvPr id="21" name="Rounded Rectangle 20"/>
          <p:cNvSpPr/>
          <p:nvPr/>
        </p:nvSpPr>
        <p:spPr>
          <a:xfrm>
            <a:off x="4768948" y="1589649"/>
            <a:ext cx="2658794" cy="109728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dirty="0" smtClean="0"/>
              <a:t>That’s </a:t>
            </a:r>
            <a:r>
              <a:rPr lang="en-US" sz="2800" b="1" u="sng" dirty="0" smtClean="0"/>
              <a:t>335</a:t>
            </a:r>
            <a:r>
              <a:rPr lang="en-US" sz="2800" dirty="0" smtClean="0"/>
              <a:t> photos average!</a:t>
            </a:r>
            <a:endParaRPr lang="en-US" sz="2800" dirty="0"/>
          </a:p>
        </p:txBody>
      </p:sp>
      <p:sp>
        <p:nvSpPr>
          <p:cNvPr id="22" name="Footer Placeholder 21"/>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23" name="Slide Number Placeholder 22"/>
          <p:cNvSpPr>
            <a:spLocks noGrp="1"/>
          </p:cNvSpPr>
          <p:nvPr>
            <p:ph type="sldNum" sz="quarter" idx="12"/>
          </p:nvPr>
        </p:nvSpPr>
        <p:spPr/>
        <p:txBody>
          <a:bodyPr/>
          <a:lstStyle/>
          <a:p>
            <a:fld id="{F943735F-CC06-4CDC-B49F-03F36BD12FE3}" type="slidenum">
              <a:rPr lang="en-US" smtClean="0"/>
              <a:t>14</a:t>
            </a:fld>
            <a:endParaRPr lang="en-US"/>
          </a:p>
        </p:txBody>
      </p:sp>
    </p:spTree>
    <p:extLst>
      <p:ext uri="{BB962C8B-B14F-4D97-AF65-F5344CB8AC3E}">
        <p14:creationId xmlns:p14="http://schemas.microsoft.com/office/powerpoint/2010/main" val="153667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grpId="1" nodeType="clickEffect">
                                  <p:stCondLst>
                                    <p:cond delay="0"/>
                                  </p:stCondLst>
                                  <p:childTnLst>
                                    <p:animEffect transition="out" filter="fade">
                                      <p:cBhvr>
                                        <p:cTn id="18" dur="500"/>
                                        <p:tgtEl>
                                          <p:spTgt spid="21"/>
                                        </p:tgtEl>
                                      </p:cBhvr>
                                    </p:animEffect>
                                    <p:set>
                                      <p:cBhvr>
                                        <p:cTn id="19" dur="1" fill="hold">
                                          <p:stCondLst>
                                            <p:cond delay="499"/>
                                          </p:stCondLst>
                                        </p:cTn>
                                        <p:tgtEl>
                                          <p:spTgt spid="21"/>
                                        </p:tgtEl>
                                        <p:attrNameLst>
                                          <p:attrName>style.visibility</p:attrName>
                                        </p:attrNameLst>
                                      </p:cBhvr>
                                      <p:to>
                                        <p:strVal val="hidden"/>
                                      </p:to>
                                    </p:set>
                                  </p:childTnLst>
                                </p:cTn>
                              </p:par>
                            </p:childTnLst>
                          </p:cTn>
                        </p:par>
                        <p:par>
                          <p:cTn id="20" fill="hold">
                            <p:stCondLst>
                              <p:cond delay="500"/>
                            </p:stCondLst>
                            <p:childTnLst>
                              <p:par>
                                <p:cTn id="21" presetID="2" presetClass="entr" presetSubtype="1"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4" presetClass="entr" presetSubtype="5"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randombar(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1+#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ppt_y"/>
                                          </p:val>
                                        </p:tav>
                                        <p:tav tm="100000">
                                          <p:val>
                                            <p:strVal val="#ppt_y"/>
                                          </p:val>
                                        </p:tav>
                                      </p:tavLst>
                                    </p:anim>
                                  </p:childTnLst>
                                </p:cTn>
                              </p:par>
                            </p:childTnLst>
                          </p:cTn>
                        </p:par>
                        <p:par>
                          <p:cTn id="42" fill="hold">
                            <p:stCondLst>
                              <p:cond delay="500"/>
                            </p:stCondLst>
                            <p:childTnLst>
                              <p:par>
                                <p:cTn id="43" presetID="9"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dissolv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1"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Fatigue Testing</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Example of Time Lapse Crack Detection</a:t>
            </a:r>
            <a:endParaRPr lang="en-US" dirty="0"/>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754661" y="1740090"/>
            <a:ext cx="6259003" cy="4023360"/>
          </a:xfrm>
          <a:prstGeom prst="rect">
            <a:avLst/>
          </a:prstGeom>
        </p:spPr>
      </p:pic>
      <p:sp>
        <p:nvSpPr>
          <p:cNvPr id="7" name="Footer Placeholder 6"/>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8" name="Slide Number Placeholder 7"/>
          <p:cNvSpPr>
            <a:spLocks noGrp="1"/>
          </p:cNvSpPr>
          <p:nvPr>
            <p:ph type="sldNum" sz="quarter" idx="12"/>
          </p:nvPr>
        </p:nvSpPr>
        <p:spPr/>
        <p:txBody>
          <a:bodyPr/>
          <a:lstStyle/>
          <a:p>
            <a:fld id="{F943735F-CC06-4CDC-B49F-03F36BD12FE3}" type="slidenum">
              <a:rPr lang="en-US" smtClean="0"/>
              <a:t>15</a:t>
            </a:fld>
            <a:endParaRPr lang="en-US"/>
          </a:p>
        </p:txBody>
      </p:sp>
    </p:spTree>
    <p:extLst>
      <p:ext uri="{BB962C8B-B14F-4D97-AF65-F5344CB8AC3E}">
        <p14:creationId xmlns:p14="http://schemas.microsoft.com/office/powerpoint/2010/main" val="36942807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Crack Propagation and Detection Methodology</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8427577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Flowchart</a:t>
            </a:r>
            <a:endParaRPr lang="en-US" dirty="0"/>
          </a:p>
        </p:txBody>
      </p:sp>
      <p:sp>
        <p:nvSpPr>
          <p:cNvPr id="5" name="Flowchart: Data 4"/>
          <p:cNvSpPr/>
          <p:nvPr/>
        </p:nvSpPr>
        <p:spPr>
          <a:xfrm>
            <a:off x="259108" y="4314285"/>
            <a:ext cx="1238179" cy="451890"/>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Crack Propagation Data</a:t>
            </a:r>
          </a:p>
        </p:txBody>
      </p:sp>
      <p:sp>
        <p:nvSpPr>
          <p:cNvPr id="6" name="Flowchart: Data 5"/>
          <p:cNvSpPr/>
          <p:nvPr/>
        </p:nvSpPr>
        <p:spPr>
          <a:xfrm>
            <a:off x="259106" y="4880372"/>
            <a:ext cx="1238180" cy="480509"/>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Acoustic Emission Signals</a:t>
            </a:r>
          </a:p>
        </p:txBody>
      </p:sp>
      <p:sp>
        <p:nvSpPr>
          <p:cNvPr id="4" name="TextBox 3"/>
          <p:cNvSpPr txBox="1"/>
          <p:nvPr/>
        </p:nvSpPr>
        <p:spPr>
          <a:xfrm>
            <a:off x="3360340" y="3924041"/>
            <a:ext cx="5604689" cy="243593"/>
          </a:xfrm>
          <a:prstGeom prst="rect">
            <a:avLst/>
          </a:prstGeom>
          <a:ln w="38100"/>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983" b="1" dirty="0">
                <a:latin typeface="Times New Roman" panose="02020603050405020304" pitchFamily="18" charset="0"/>
                <a:cs typeface="Times New Roman" panose="02020603050405020304" pitchFamily="18" charset="0"/>
              </a:rPr>
              <a:t>Bayesian Inference of Integrated CPD Model</a:t>
            </a:r>
          </a:p>
        </p:txBody>
      </p:sp>
      <p:sp>
        <p:nvSpPr>
          <p:cNvPr id="7" name="Flowchart: Data 6"/>
          <p:cNvSpPr/>
          <p:nvPr/>
        </p:nvSpPr>
        <p:spPr>
          <a:xfrm>
            <a:off x="267153" y="1921685"/>
            <a:ext cx="1238179" cy="347435"/>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Loading Conditions</a:t>
            </a:r>
          </a:p>
        </p:txBody>
      </p:sp>
      <p:sp>
        <p:nvSpPr>
          <p:cNvPr id="8" name="Flowchart: Data 7"/>
          <p:cNvSpPr/>
          <p:nvPr/>
        </p:nvSpPr>
        <p:spPr>
          <a:xfrm>
            <a:off x="267155" y="2396925"/>
            <a:ext cx="1238179" cy="345408"/>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Material Properties</a:t>
            </a:r>
          </a:p>
        </p:txBody>
      </p:sp>
      <p:sp>
        <p:nvSpPr>
          <p:cNvPr id="9" name="Flowchart: Data 8"/>
          <p:cNvSpPr/>
          <p:nvPr/>
        </p:nvSpPr>
        <p:spPr>
          <a:xfrm>
            <a:off x="1730082" y="3698510"/>
            <a:ext cx="1330971" cy="664346"/>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False Detection Probability</a:t>
            </a:r>
          </a:p>
          <a:p>
            <a:pPr algn="ctr"/>
            <a:r>
              <a:rPr lang="en-US" sz="983" dirty="0">
                <a:latin typeface="Times New Roman" panose="02020603050405020304" pitchFamily="18" charset="0"/>
                <a:cs typeface="Times New Roman" panose="02020603050405020304" pitchFamily="18" charset="0"/>
              </a:rPr>
              <a:t>Distribution</a:t>
            </a:r>
          </a:p>
        </p:txBody>
      </p:sp>
      <p:sp>
        <p:nvSpPr>
          <p:cNvPr id="10" name="Flowchart: Data 9"/>
          <p:cNvSpPr/>
          <p:nvPr/>
        </p:nvSpPr>
        <p:spPr>
          <a:xfrm>
            <a:off x="177015" y="3866681"/>
            <a:ext cx="1402366" cy="345408"/>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Measurement Error</a:t>
            </a:r>
          </a:p>
        </p:txBody>
      </p:sp>
      <p:sp>
        <p:nvSpPr>
          <p:cNvPr id="11" name="Flowchart: Decision 10"/>
          <p:cNvSpPr/>
          <p:nvPr/>
        </p:nvSpPr>
        <p:spPr>
          <a:xfrm>
            <a:off x="5421583" y="1802048"/>
            <a:ext cx="1482201" cy="912818"/>
          </a:xfrm>
          <a:prstGeom prst="flowChartDecision">
            <a:avLst/>
          </a:prstGeom>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Crack Propagation (CP) Model</a:t>
            </a:r>
          </a:p>
        </p:txBody>
      </p:sp>
      <p:sp>
        <p:nvSpPr>
          <p:cNvPr id="12" name="Flowchart: Decision 11"/>
          <p:cNvSpPr/>
          <p:nvPr/>
        </p:nvSpPr>
        <p:spPr>
          <a:xfrm>
            <a:off x="5421583" y="5610729"/>
            <a:ext cx="1482201" cy="912818"/>
          </a:xfrm>
          <a:prstGeom prst="flowChartDecision">
            <a:avLst/>
          </a:prstGeom>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Crack Detection (POD) Model</a:t>
            </a:r>
          </a:p>
        </p:txBody>
      </p:sp>
      <p:sp>
        <p:nvSpPr>
          <p:cNvPr id="13" name="Flowchart: Predefined Process 12"/>
          <p:cNvSpPr/>
          <p:nvPr/>
        </p:nvSpPr>
        <p:spPr>
          <a:xfrm>
            <a:off x="3360339" y="2943436"/>
            <a:ext cx="1247217" cy="447372"/>
          </a:xfrm>
          <a:prstGeom prst="flowChartPredefinedProcess">
            <a:avLst/>
          </a:prstGeom>
          <a:gradFill>
            <a:gsLst>
              <a:gs pos="0">
                <a:srgbClr val="FF5050"/>
              </a:gs>
              <a:gs pos="50000">
                <a:schemeClr val="accent2">
                  <a:lumMod val="105000"/>
                  <a:satMod val="103000"/>
                  <a:tint val="73000"/>
                </a:schemeClr>
              </a:gs>
              <a:gs pos="100000">
                <a:srgbClr val="FF5050"/>
              </a:gs>
            </a:gsLst>
          </a:gradFill>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Log-linear CP Parameter Distribution</a:t>
            </a:r>
          </a:p>
        </p:txBody>
      </p:sp>
      <p:sp>
        <p:nvSpPr>
          <p:cNvPr id="14" name="Flowchart: Predefined Process 13"/>
          <p:cNvSpPr/>
          <p:nvPr/>
        </p:nvSpPr>
        <p:spPr>
          <a:xfrm>
            <a:off x="4811532" y="2943436"/>
            <a:ext cx="1247217" cy="447372"/>
          </a:xfrm>
          <a:prstGeom prst="flowChartPredefinedProcess">
            <a:avLst/>
          </a:prstGeom>
          <a:gradFill>
            <a:gsLst>
              <a:gs pos="0">
                <a:srgbClr val="FF5050"/>
              </a:gs>
              <a:gs pos="50000">
                <a:schemeClr val="accent2">
                  <a:lumMod val="105000"/>
                  <a:satMod val="103000"/>
                  <a:tint val="73000"/>
                </a:schemeClr>
              </a:gs>
              <a:gs pos="100000">
                <a:srgbClr val="FF5050"/>
              </a:gs>
            </a:gsLst>
          </a:gradFill>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AE CP Parameter Distribution</a:t>
            </a:r>
          </a:p>
        </p:txBody>
      </p:sp>
      <p:sp>
        <p:nvSpPr>
          <p:cNvPr id="15" name="Flowchart: Predefined Process 14"/>
          <p:cNvSpPr/>
          <p:nvPr/>
        </p:nvSpPr>
        <p:spPr>
          <a:xfrm>
            <a:off x="6264672" y="2943436"/>
            <a:ext cx="1247217" cy="447372"/>
          </a:xfrm>
          <a:prstGeom prst="flowChartPredefinedProcess">
            <a:avLst/>
          </a:prstGeom>
          <a:gradFill>
            <a:gsLst>
              <a:gs pos="0">
                <a:srgbClr val="FF5050"/>
              </a:gs>
              <a:gs pos="50000">
                <a:schemeClr val="accent2">
                  <a:lumMod val="105000"/>
                  <a:satMod val="103000"/>
                  <a:tint val="73000"/>
                </a:schemeClr>
              </a:gs>
              <a:gs pos="100000">
                <a:srgbClr val="FF5050"/>
              </a:gs>
            </a:gsLst>
          </a:gradFill>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GPR CP Parameter Distribution</a:t>
            </a:r>
          </a:p>
        </p:txBody>
      </p:sp>
      <p:sp>
        <p:nvSpPr>
          <p:cNvPr id="16" name="Flowchart: Predefined Process 15"/>
          <p:cNvSpPr/>
          <p:nvPr/>
        </p:nvSpPr>
        <p:spPr>
          <a:xfrm>
            <a:off x="7717811" y="2943436"/>
            <a:ext cx="1247217" cy="447372"/>
          </a:xfrm>
          <a:prstGeom prst="flowChartPredefinedProcess">
            <a:avLst/>
          </a:prstGeom>
          <a:gradFill>
            <a:gsLst>
              <a:gs pos="0">
                <a:srgbClr val="FF5050"/>
              </a:gs>
              <a:gs pos="50000">
                <a:schemeClr val="accent2">
                  <a:lumMod val="105000"/>
                  <a:satMod val="103000"/>
                  <a:tint val="73000"/>
                </a:schemeClr>
              </a:gs>
              <a:gs pos="100000">
                <a:srgbClr val="FF5050"/>
              </a:gs>
            </a:gsLst>
          </a:gradFill>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PFGPR CP Parameter Distribution</a:t>
            </a:r>
          </a:p>
        </p:txBody>
      </p:sp>
      <p:sp>
        <p:nvSpPr>
          <p:cNvPr id="17" name="Flowchart: Predefined Process 16"/>
          <p:cNvSpPr/>
          <p:nvPr/>
        </p:nvSpPr>
        <p:spPr>
          <a:xfrm>
            <a:off x="3375843" y="4673256"/>
            <a:ext cx="1247217" cy="447372"/>
          </a:xfrm>
          <a:prstGeom prst="flowChartPredefinedProcess">
            <a:avLst/>
          </a:prstGeom>
          <a:gradFill>
            <a:gsLst>
              <a:gs pos="0">
                <a:srgbClr val="FF5050"/>
              </a:gs>
              <a:gs pos="50000">
                <a:schemeClr val="accent2">
                  <a:lumMod val="105000"/>
                  <a:satMod val="103000"/>
                  <a:tint val="73000"/>
                </a:schemeClr>
              </a:gs>
              <a:gs pos="100000">
                <a:srgbClr val="FF5050"/>
              </a:gs>
            </a:gsLst>
          </a:gradFill>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Lognormal POD Parameter Distribution</a:t>
            </a:r>
          </a:p>
        </p:txBody>
      </p:sp>
      <p:sp>
        <p:nvSpPr>
          <p:cNvPr id="18" name="Flowchart: Predefined Process 17"/>
          <p:cNvSpPr/>
          <p:nvPr/>
        </p:nvSpPr>
        <p:spPr>
          <a:xfrm>
            <a:off x="4827036" y="4673256"/>
            <a:ext cx="1247217" cy="447372"/>
          </a:xfrm>
          <a:prstGeom prst="flowChartPredefinedProcess">
            <a:avLst/>
          </a:prstGeom>
          <a:gradFill>
            <a:gsLst>
              <a:gs pos="0">
                <a:srgbClr val="FF5050"/>
              </a:gs>
              <a:gs pos="50000">
                <a:schemeClr val="accent2">
                  <a:lumMod val="105000"/>
                  <a:satMod val="103000"/>
                  <a:tint val="73000"/>
                </a:schemeClr>
              </a:gs>
              <a:gs pos="100000">
                <a:srgbClr val="FF5050"/>
              </a:gs>
            </a:gsLst>
          </a:gradFill>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Log-logistic POD Parameter Distribution</a:t>
            </a:r>
          </a:p>
        </p:txBody>
      </p:sp>
      <p:sp>
        <p:nvSpPr>
          <p:cNvPr id="19" name="Flowchart: Predefined Process 18"/>
          <p:cNvSpPr/>
          <p:nvPr/>
        </p:nvSpPr>
        <p:spPr>
          <a:xfrm>
            <a:off x="6280175" y="4673256"/>
            <a:ext cx="1247217" cy="447372"/>
          </a:xfrm>
          <a:prstGeom prst="flowChartPredefinedProcess">
            <a:avLst/>
          </a:prstGeom>
          <a:gradFill>
            <a:gsLst>
              <a:gs pos="0">
                <a:srgbClr val="FF5050"/>
              </a:gs>
              <a:gs pos="50000">
                <a:schemeClr val="accent2">
                  <a:lumMod val="105000"/>
                  <a:satMod val="103000"/>
                  <a:tint val="73000"/>
                </a:schemeClr>
              </a:gs>
              <a:gs pos="100000">
                <a:srgbClr val="FF5050"/>
              </a:gs>
            </a:gsLst>
          </a:gradFill>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Logistic POD Parameter Distribution</a:t>
            </a:r>
          </a:p>
        </p:txBody>
      </p:sp>
      <p:sp>
        <p:nvSpPr>
          <p:cNvPr id="20" name="Flowchart: Predefined Process 19"/>
          <p:cNvSpPr/>
          <p:nvPr/>
        </p:nvSpPr>
        <p:spPr>
          <a:xfrm>
            <a:off x="7733315" y="4673256"/>
            <a:ext cx="1247217" cy="447372"/>
          </a:xfrm>
          <a:prstGeom prst="flowChartPredefinedProcess">
            <a:avLst/>
          </a:prstGeom>
          <a:gradFill>
            <a:gsLst>
              <a:gs pos="0">
                <a:srgbClr val="FF5050"/>
              </a:gs>
              <a:gs pos="50000">
                <a:schemeClr val="accent2">
                  <a:lumMod val="105000"/>
                  <a:satMod val="103000"/>
                  <a:tint val="73000"/>
                </a:schemeClr>
              </a:gs>
              <a:gs pos="100000">
                <a:srgbClr val="FF5050"/>
              </a:gs>
            </a:gsLst>
          </a:gradFill>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Weibull POD Parameter Distribution</a:t>
            </a:r>
          </a:p>
        </p:txBody>
      </p:sp>
      <p:cxnSp>
        <p:nvCxnSpPr>
          <p:cNvPr id="21" name="Elbow Connector 20"/>
          <p:cNvCxnSpPr>
            <a:stCxn id="11" idx="1"/>
            <a:endCxn id="13" idx="0"/>
          </p:cNvCxnSpPr>
          <p:nvPr/>
        </p:nvCxnSpPr>
        <p:spPr>
          <a:xfrm rot="10800000" flipV="1">
            <a:off x="3983950" y="2258458"/>
            <a:ext cx="1437636" cy="684978"/>
          </a:xfrm>
          <a:prstGeom prst="bentConnector2">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22" name="Elbow Connector 21"/>
          <p:cNvCxnSpPr>
            <a:stCxn id="11" idx="3"/>
            <a:endCxn id="16" idx="0"/>
          </p:cNvCxnSpPr>
          <p:nvPr/>
        </p:nvCxnSpPr>
        <p:spPr>
          <a:xfrm>
            <a:off x="6903786" y="2258459"/>
            <a:ext cx="1437636" cy="684978"/>
          </a:xfrm>
          <a:prstGeom prst="bentConnector2">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23" name="Elbow Connector 22"/>
          <p:cNvCxnSpPr>
            <a:stCxn id="11" idx="2"/>
            <a:endCxn id="14" idx="0"/>
          </p:cNvCxnSpPr>
          <p:nvPr/>
        </p:nvCxnSpPr>
        <p:spPr>
          <a:xfrm rot="5400000">
            <a:off x="5684628" y="2465381"/>
            <a:ext cx="228568" cy="727543"/>
          </a:xfrm>
          <a:prstGeom prst="bentConnector3">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24" name="Elbow Connector 23"/>
          <p:cNvCxnSpPr>
            <a:stCxn id="11" idx="2"/>
            <a:endCxn id="15" idx="0"/>
          </p:cNvCxnSpPr>
          <p:nvPr/>
        </p:nvCxnSpPr>
        <p:spPr>
          <a:xfrm rot="16200000" flipH="1">
            <a:off x="6411197" y="2466354"/>
            <a:ext cx="228568" cy="725596"/>
          </a:xfrm>
          <a:prstGeom prst="bentConnector3">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25" name="Elbow Connector 24"/>
          <p:cNvCxnSpPr>
            <a:stCxn id="12" idx="0"/>
            <a:endCxn id="18" idx="2"/>
          </p:cNvCxnSpPr>
          <p:nvPr/>
        </p:nvCxnSpPr>
        <p:spPr>
          <a:xfrm rot="16200000" flipV="1">
            <a:off x="5561614" y="5009659"/>
            <a:ext cx="490103" cy="712039"/>
          </a:xfrm>
          <a:prstGeom prst="bentConnector3">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26" name="Elbow Connector 25"/>
          <p:cNvCxnSpPr>
            <a:stCxn id="12" idx="0"/>
            <a:endCxn id="19" idx="2"/>
          </p:cNvCxnSpPr>
          <p:nvPr/>
        </p:nvCxnSpPr>
        <p:spPr>
          <a:xfrm rot="5400000" flipH="1" flipV="1">
            <a:off x="6288184" y="4995128"/>
            <a:ext cx="490103" cy="741100"/>
          </a:xfrm>
          <a:prstGeom prst="bentConnector3">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27" name="Elbow Connector 26"/>
          <p:cNvCxnSpPr>
            <a:stCxn id="12" idx="1"/>
            <a:endCxn id="17" idx="2"/>
          </p:cNvCxnSpPr>
          <p:nvPr/>
        </p:nvCxnSpPr>
        <p:spPr>
          <a:xfrm rot="10800000">
            <a:off x="3999451" y="5120626"/>
            <a:ext cx="1422132" cy="946512"/>
          </a:xfrm>
          <a:prstGeom prst="bentConnector2">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28" name="Elbow Connector 27"/>
          <p:cNvCxnSpPr>
            <a:stCxn id="12" idx="3"/>
            <a:endCxn id="20" idx="2"/>
          </p:cNvCxnSpPr>
          <p:nvPr/>
        </p:nvCxnSpPr>
        <p:spPr>
          <a:xfrm flipV="1">
            <a:off x="6903784" y="5120626"/>
            <a:ext cx="1453140" cy="946512"/>
          </a:xfrm>
          <a:prstGeom prst="bentConnector2">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29" name="Straight Arrow Connector 28"/>
          <p:cNvCxnSpPr>
            <a:stCxn id="17" idx="0"/>
          </p:cNvCxnSpPr>
          <p:nvPr/>
        </p:nvCxnSpPr>
        <p:spPr>
          <a:xfrm flipH="1" flipV="1">
            <a:off x="3999452" y="4140024"/>
            <a:ext cx="1" cy="533232"/>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31" name="Straight Arrow Connector 30"/>
          <p:cNvCxnSpPr>
            <a:stCxn id="19" idx="0"/>
          </p:cNvCxnSpPr>
          <p:nvPr/>
        </p:nvCxnSpPr>
        <p:spPr>
          <a:xfrm flipV="1">
            <a:off x="6903784" y="4140024"/>
            <a:ext cx="0" cy="533232"/>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30" name="Straight Arrow Connector 29"/>
          <p:cNvCxnSpPr>
            <a:stCxn id="18" idx="0"/>
          </p:cNvCxnSpPr>
          <p:nvPr/>
        </p:nvCxnSpPr>
        <p:spPr>
          <a:xfrm flipV="1">
            <a:off x="5450644" y="4140024"/>
            <a:ext cx="0" cy="533232"/>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32" name="Straight Arrow Connector 31"/>
          <p:cNvCxnSpPr>
            <a:stCxn id="20" idx="0"/>
          </p:cNvCxnSpPr>
          <p:nvPr/>
        </p:nvCxnSpPr>
        <p:spPr>
          <a:xfrm flipH="1" flipV="1">
            <a:off x="8341421" y="4140024"/>
            <a:ext cx="15504" cy="533232"/>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33" name="Straight Arrow Connector 32"/>
          <p:cNvCxnSpPr>
            <a:stCxn id="13" idx="2"/>
          </p:cNvCxnSpPr>
          <p:nvPr/>
        </p:nvCxnSpPr>
        <p:spPr>
          <a:xfrm>
            <a:off x="3983949" y="3390807"/>
            <a:ext cx="1" cy="533232"/>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34" name="Straight Arrow Connector 33"/>
          <p:cNvCxnSpPr>
            <a:stCxn id="14" idx="2"/>
          </p:cNvCxnSpPr>
          <p:nvPr/>
        </p:nvCxnSpPr>
        <p:spPr>
          <a:xfrm>
            <a:off x="5435142" y="3390807"/>
            <a:ext cx="15504" cy="533232"/>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35" name="Straight Arrow Connector 34"/>
          <p:cNvCxnSpPr>
            <a:stCxn id="15" idx="2"/>
          </p:cNvCxnSpPr>
          <p:nvPr/>
        </p:nvCxnSpPr>
        <p:spPr>
          <a:xfrm>
            <a:off x="6888280" y="3390807"/>
            <a:ext cx="0" cy="533232"/>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36" name="Straight Arrow Connector 35"/>
          <p:cNvCxnSpPr>
            <a:stCxn id="16" idx="2"/>
          </p:cNvCxnSpPr>
          <p:nvPr/>
        </p:nvCxnSpPr>
        <p:spPr>
          <a:xfrm>
            <a:off x="8341420" y="3390807"/>
            <a:ext cx="0" cy="533232"/>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37" name="Straight Connector 36"/>
          <p:cNvCxnSpPr>
            <a:stCxn id="13" idx="3"/>
            <a:endCxn id="14" idx="1"/>
          </p:cNvCxnSpPr>
          <p:nvPr/>
        </p:nvCxnSpPr>
        <p:spPr>
          <a:xfrm>
            <a:off x="4607556" y="3167121"/>
            <a:ext cx="203976" cy="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38" name="Straight Connector 37"/>
          <p:cNvCxnSpPr>
            <a:stCxn id="14" idx="3"/>
            <a:endCxn id="15" idx="1"/>
          </p:cNvCxnSpPr>
          <p:nvPr/>
        </p:nvCxnSpPr>
        <p:spPr>
          <a:xfrm>
            <a:off x="6058749" y="3167121"/>
            <a:ext cx="205923" cy="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39" name="Straight Connector 38"/>
          <p:cNvCxnSpPr>
            <a:stCxn id="15" idx="3"/>
            <a:endCxn id="16" idx="1"/>
          </p:cNvCxnSpPr>
          <p:nvPr/>
        </p:nvCxnSpPr>
        <p:spPr>
          <a:xfrm>
            <a:off x="7511888" y="3167121"/>
            <a:ext cx="205923" cy="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40" name="Straight Connector 39"/>
          <p:cNvCxnSpPr>
            <a:stCxn id="17" idx="3"/>
            <a:endCxn id="18" idx="1"/>
          </p:cNvCxnSpPr>
          <p:nvPr/>
        </p:nvCxnSpPr>
        <p:spPr>
          <a:xfrm>
            <a:off x="4623060" y="4896941"/>
            <a:ext cx="203976" cy="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41" name="Straight Connector 40"/>
          <p:cNvCxnSpPr>
            <a:stCxn id="18" idx="3"/>
            <a:endCxn id="19" idx="1"/>
          </p:cNvCxnSpPr>
          <p:nvPr/>
        </p:nvCxnSpPr>
        <p:spPr>
          <a:xfrm>
            <a:off x="6074253" y="4896941"/>
            <a:ext cx="205923" cy="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42" name="Straight Connector 41"/>
          <p:cNvCxnSpPr>
            <a:stCxn id="19" idx="3"/>
            <a:endCxn id="20" idx="1"/>
          </p:cNvCxnSpPr>
          <p:nvPr/>
        </p:nvCxnSpPr>
        <p:spPr>
          <a:xfrm>
            <a:off x="7527392" y="4896941"/>
            <a:ext cx="205923" cy="0"/>
          </a:xfrm>
          <a:prstGeom prst="line">
            <a:avLst/>
          </a:prstGeom>
          <a:ln w="28575"/>
        </p:spPr>
        <p:style>
          <a:lnRef idx="3">
            <a:schemeClr val="accent2"/>
          </a:lnRef>
          <a:fillRef idx="0">
            <a:schemeClr val="accent2"/>
          </a:fillRef>
          <a:effectRef idx="2">
            <a:schemeClr val="accent2"/>
          </a:effectRef>
          <a:fontRef idx="minor">
            <a:schemeClr val="tx1"/>
          </a:fontRef>
        </p:style>
      </p:cxnSp>
      <p:sp>
        <p:nvSpPr>
          <p:cNvPr id="43" name="Flowchart: Data 42"/>
          <p:cNvSpPr/>
          <p:nvPr/>
        </p:nvSpPr>
        <p:spPr>
          <a:xfrm>
            <a:off x="8794724" y="6090879"/>
            <a:ext cx="1238179" cy="345408"/>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Validation CSFs</a:t>
            </a:r>
          </a:p>
        </p:txBody>
      </p:sp>
      <p:cxnSp>
        <p:nvCxnSpPr>
          <p:cNvPr id="44" name="Elbow Connector 43"/>
          <p:cNvCxnSpPr>
            <a:stCxn id="7" idx="5"/>
            <a:endCxn id="13" idx="1"/>
          </p:cNvCxnSpPr>
          <p:nvPr/>
        </p:nvCxnSpPr>
        <p:spPr>
          <a:xfrm>
            <a:off x="1381514" y="2095402"/>
            <a:ext cx="1978825" cy="1071719"/>
          </a:xfrm>
          <a:prstGeom prst="bentConnector3">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45" name="Elbow Connector 44"/>
          <p:cNvCxnSpPr>
            <a:stCxn id="8" idx="5"/>
            <a:endCxn id="13" idx="1"/>
          </p:cNvCxnSpPr>
          <p:nvPr/>
        </p:nvCxnSpPr>
        <p:spPr>
          <a:xfrm>
            <a:off x="1381515" y="2569628"/>
            <a:ext cx="1978824" cy="597493"/>
          </a:xfrm>
          <a:prstGeom prst="bentConnector3">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46" name="Straight Connector 45"/>
          <p:cNvCxnSpPr>
            <a:stCxn id="10" idx="4"/>
            <a:endCxn id="5" idx="1"/>
          </p:cNvCxnSpPr>
          <p:nvPr/>
        </p:nvCxnSpPr>
        <p:spPr>
          <a:xfrm>
            <a:off x="878197" y="4212090"/>
            <a:ext cx="0" cy="102196"/>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47" name="Straight Connector 46"/>
          <p:cNvCxnSpPr>
            <a:stCxn id="5" idx="4"/>
            <a:endCxn id="6" idx="1"/>
          </p:cNvCxnSpPr>
          <p:nvPr/>
        </p:nvCxnSpPr>
        <p:spPr>
          <a:xfrm flipH="1">
            <a:off x="878197" y="4766175"/>
            <a:ext cx="1" cy="114197"/>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48" name="Elbow Connector 47"/>
          <p:cNvCxnSpPr>
            <a:stCxn id="6" idx="4"/>
            <a:endCxn id="17" idx="1"/>
          </p:cNvCxnSpPr>
          <p:nvPr/>
        </p:nvCxnSpPr>
        <p:spPr>
          <a:xfrm rot="5400000" flipH="1" flipV="1">
            <a:off x="1895050" y="3880088"/>
            <a:ext cx="463940" cy="2497646"/>
          </a:xfrm>
          <a:prstGeom prst="bentConnector4">
            <a:avLst>
              <a:gd name="adj1" fmla="val -34578"/>
              <a:gd name="adj2" fmla="val 62393"/>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49" name="Straight Arrow Connector 48"/>
          <p:cNvCxnSpPr>
            <a:stCxn id="9" idx="5"/>
            <a:endCxn id="4" idx="1"/>
          </p:cNvCxnSpPr>
          <p:nvPr/>
        </p:nvCxnSpPr>
        <p:spPr>
          <a:xfrm>
            <a:off x="2927956" y="4030683"/>
            <a:ext cx="432384" cy="15155"/>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50" name="Elbow Connector 49"/>
          <p:cNvCxnSpPr>
            <a:stCxn id="10" idx="1"/>
            <a:endCxn id="13" idx="1"/>
          </p:cNvCxnSpPr>
          <p:nvPr/>
        </p:nvCxnSpPr>
        <p:spPr>
          <a:xfrm rot="5400000" flipH="1" flipV="1">
            <a:off x="1769490" y="2275830"/>
            <a:ext cx="699559" cy="2482142"/>
          </a:xfrm>
          <a:prstGeom prst="bentConnector2">
            <a:avLst/>
          </a:prstGeom>
          <a:ln w="28575">
            <a:tailEnd type="triangle"/>
          </a:ln>
        </p:spPr>
        <p:style>
          <a:lnRef idx="3">
            <a:schemeClr val="accent2"/>
          </a:lnRef>
          <a:fillRef idx="0">
            <a:schemeClr val="accent2"/>
          </a:fillRef>
          <a:effectRef idx="2">
            <a:schemeClr val="accent2"/>
          </a:effectRef>
          <a:fontRef idx="minor">
            <a:schemeClr val="tx1"/>
          </a:fontRef>
        </p:style>
      </p:cxnSp>
      <p:sp>
        <p:nvSpPr>
          <p:cNvPr id="51" name="Flowchart: Data 50"/>
          <p:cNvSpPr/>
          <p:nvPr/>
        </p:nvSpPr>
        <p:spPr>
          <a:xfrm>
            <a:off x="9934580" y="3808229"/>
            <a:ext cx="1573161" cy="447604"/>
          </a:xfrm>
          <a:prstGeom prst="flowChartInputOutput">
            <a:avLst/>
          </a:prstGeom>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Updated CPD Parameter Distribution</a:t>
            </a:r>
          </a:p>
        </p:txBody>
      </p:sp>
      <p:sp>
        <p:nvSpPr>
          <p:cNvPr id="52" name="Flowchart: Process 51"/>
          <p:cNvSpPr/>
          <p:nvPr/>
        </p:nvSpPr>
        <p:spPr>
          <a:xfrm>
            <a:off x="9987183" y="4504221"/>
            <a:ext cx="1376516" cy="338070"/>
          </a:xfrm>
          <a:prstGeom prst="flowChartProcess">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CSF-to-CPD Correlation</a:t>
            </a:r>
          </a:p>
        </p:txBody>
      </p:sp>
      <p:sp>
        <p:nvSpPr>
          <p:cNvPr id="53" name="Flowchart: Data 52"/>
          <p:cNvSpPr/>
          <p:nvPr/>
        </p:nvSpPr>
        <p:spPr>
          <a:xfrm>
            <a:off x="10433688" y="6039781"/>
            <a:ext cx="1573161" cy="447604"/>
          </a:xfrm>
          <a:prstGeom prst="flowChartInputOutput">
            <a:avLst/>
          </a:prstGeom>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Estimated RUL</a:t>
            </a:r>
          </a:p>
        </p:txBody>
      </p:sp>
      <p:sp>
        <p:nvSpPr>
          <p:cNvPr id="54" name="Flowchart: Data 53"/>
          <p:cNvSpPr/>
          <p:nvPr/>
        </p:nvSpPr>
        <p:spPr>
          <a:xfrm>
            <a:off x="9405320" y="5137079"/>
            <a:ext cx="1058519" cy="447604"/>
          </a:xfrm>
          <a:prstGeom prst="flowChartInputOutput">
            <a:avLst/>
          </a:prstGeom>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Model Error</a:t>
            </a:r>
          </a:p>
        </p:txBody>
      </p:sp>
      <p:sp>
        <p:nvSpPr>
          <p:cNvPr id="55" name="Flowchart: Data 54"/>
          <p:cNvSpPr/>
          <p:nvPr/>
        </p:nvSpPr>
        <p:spPr>
          <a:xfrm>
            <a:off x="10720549" y="5140474"/>
            <a:ext cx="1286299" cy="447604"/>
          </a:xfrm>
          <a:prstGeom prst="flowChartInputOutput">
            <a:avLst/>
          </a:prstGeom>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CSF-to-CPD Model Parameters</a:t>
            </a:r>
          </a:p>
        </p:txBody>
      </p:sp>
      <p:cxnSp>
        <p:nvCxnSpPr>
          <p:cNvPr id="56" name="Straight Arrow Connector 55"/>
          <p:cNvCxnSpPr>
            <a:stCxn id="4" idx="3"/>
            <a:endCxn id="51" idx="2"/>
          </p:cNvCxnSpPr>
          <p:nvPr/>
        </p:nvCxnSpPr>
        <p:spPr>
          <a:xfrm flipV="1">
            <a:off x="8965029" y="4032031"/>
            <a:ext cx="1126867" cy="13807"/>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57" name="Straight Arrow Connector 56"/>
          <p:cNvCxnSpPr>
            <a:stCxn id="51" idx="4"/>
          </p:cNvCxnSpPr>
          <p:nvPr/>
        </p:nvCxnSpPr>
        <p:spPr>
          <a:xfrm flipH="1">
            <a:off x="10720549" y="4255833"/>
            <a:ext cx="611" cy="227548"/>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58" name="Elbow Connector 57"/>
          <p:cNvCxnSpPr>
            <a:stCxn id="52" idx="2"/>
            <a:endCxn id="54" idx="1"/>
          </p:cNvCxnSpPr>
          <p:nvPr/>
        </p:nvCxnSpPr>
        <p:spPr>
          <a:xfrm rot="5400000">
            <a:off x="10157617" y="4619253"/>
            <a:ext cx="294788" cy="740862"/>
          </a:xfrm>
          <a:prstGeom prst="bentConnector3">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59" name="Elbow Connector 58"/>
          <p:cNvCxnSpPr>
            <a:stCxn id="52" idx="2"/>
            <a:endCxn id="55" idx="1"/>
          </p:cNvCxnSpPr>
          <p:nvPr/>
        </p:nvCxnSpPr>
        <p:spPr>
          <a:xfrm rot="16200000" flipH="1">
            <a:off x="10870479" y="4647253"/>
            <a:ext cx="298183" cy="688258"/>
          </a:xfrm>
          <a:prstGeom prst="bentConnector3">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60" name="Elbow Connector 59"/>
          <p:cNvCxnSpPr>
            <a:stCxn id="54" idx="4"/>
            <a:endCxn id="53" idx="1"/>
          </p:cNvCxnSpPr>
          <p:nvPr/>
        </p:nvCxnSpPr>
        <p:spPr>
          <a:xfrm rot="16200000" flipH="1">
            <a:off x="10349875" y="5169388"/>
            <a:ext cx="455098" cy="1285688"/>
          </a:xfrm>
          <a:prstGeom prst="bentConnector3">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61" name="Straight Arrow Connector 60"/>
          <p:cNvCxnSpPr>
            <a:stCxn id="43" idx="5"/>
            <a:endCxn id="53" idx="2"/>
          </p:cNvCxnSpPr>
          <p:nvPr/>
        </p:nvCxnSpPr>
        <p:spPr>
          <a:xfrm flipV="1">
            <a:off x="9909085" y="6263583"/>
            <a:ext cx="681919" cy="1"/>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cxnSp>
        <p:nvCxnSpPr>
          <p:cNvPr id="62" name="Straight Arrow Connector 61"/>
          <p:cNvCxnSpPr>
            <a:stCxn id="55" idx="3"/>
            <a:endCxn id="53" idx="1"/>
          </p:cNvCxnSpPr>
          <p:nvPr/>
        </p:nvCxnSpPr>
        <p:spPr>
          <a:xfrm flipH="1">
            <a:off x="11220268" y="5588078"/>
            <a:ext cx="14801" cy="451702"/>
          </a:xfrm>
          <a:prstGeom prst="straightConnector1">
            <a:avLst/>
          </a:prstGeom>
          <a:ln w="28575">
            <a:tailEnd type="triangle"/>
          </a:ln>
        </p:spPr>
        <p:style>
          <a:lnRef idx="3">
            <a:schemeClr val="accent2"/>
          </a:lnRef>
          <a:fillRef idx="0">
            <a:schemeClr val="accent2"/>
          </a:fillRef>
          <a:effectRef idx="2">
            <a:schemeClr val="accent2"/>
          </a:effectRef>
          <a:fontRef idx="minor">
            <a:schemeClr val="tx1"/>
          </a:fontRef>
        </p:style>
      </p:cxnSp>
      <p:sp>
        <p:nvSpPr>
          <p:cNvPr id="67" name="Footer Placeholder 66"/>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68" name="Slide Number Placeholder 67"/>
          <p:cNvSpPr>
            <a:spLocks noGrp="1"/>
          </p:cNvSpPr>
          <p:nvPr>
            <p:ph type="sldNum" sz="quarter" idx="12"/>
          </p:nvPr>
        </p:nvSpPr>
        <p:spPr/>
        <p:txBody>
          <a:bodyPr/>
          <a:lstStyle/>
          <a:p>
            <a:fld id="{F943735F-CC06-4CDC-B49F-03F36BD12FE3}" type="slidenum">
              <a:rPr lang="en-US" smtClean="0"/>
              <a:t>17</a:t>
            </a:fld>
            <a:endParaRPr lang="en-US"/>
          </a:p>
        </p:txBody>
      </p:sp>
    </p:spTree>
    <p:extLst>
      <p:ext uri="{BB962C8B-B14F-4D97-AF65-F5344CB8AC3E}">
        <p14:creationId xmlns:p14="http://schemas.microsoft.com/office/powerpoint/2010/main" val="6990328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Bayesian Inference of Joint-CPD Model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r>
                  <a:rPr lang="en-US" dirty="0"/>
                  <a:t>The </a:t>
                </a:r>
                <a:r>
                  <a:rPr lang="en-US" b="1" dirty="0">
                    <a:solidFill>
                      <a:srgbClr val="0070C0"/>
                    </a:solidFill>
                  </a:rPr>
                  <a:t>integrated probabilistic CPD modeling methodology </a:t>
                </a:r>
                <a:r>
                  <a:rPr lang="en-US" dirty="0" smtClean="0"/>
                  <a:t>is based on the Bayesian inference of the joint-CPD likelihood model</a:t>
                </a:r>
              </a:p>
              <a:p>
                <a:pPr algn="ctr"/>
                <a14:m>
                  <m:oMath xmlns:m="http://schemas.openxmlformats.org/officeDocument/2006/math">
                    <m:r>
                      <a:rPr lang="en-US" i="1">
                        <a:latin typeface="Cambria Math" panose="02040503050406030204" pitchFamily="18" charset="0"/>
                      </a:rPr>
                      <m:t>𝜋</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𝐴</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𝐵</m:t>
                            </m:r>
                          </m:e>
                        </m:ac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𝐹𝐷</m:t>
                            </m:r>
                          </m:sub>
                        </m:sSub>
                      </m:e>
                      <m:e>
                        <m:eqArr>
                          <m:eqArrPr>
                            <m:ctrlPr>
                              <a:rPr lang="en-US" i="1">
                                <a:latin typeface="Cambria Math" panose="02040503050406030204" pitchFamily="18" charset="0"/>
                              </a:rPr>
                            </m:ctrlPr>
                          </m:eqArrPr>
                          <m:e>
                            <m:r>
                              <a:rPr lang="en-US" i="1">
                                <a:latin typeface="Cambria Math" panose="02040503050406030204" pitchFamily="18" charset="0"/>
                              </a:rPr>
                              <m:t>𝐷</m:t>
                            </m:r>
                            <m:r>
                              <a:rPr lang="en-US" i="1">
                                <a:latin typeface="Cambria Math" panose="02040503050406030204" pitchFamily="18" charset="0"/>
                              </a:rPr>
                              <m:t>=0,1;</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𝑖</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𝐷</m:t>
                                    </m:r>
                                  </m:sub>
                                </m:sSub>
                              </m:sub>
                            </m:sSub>
                            <m:r>
                              <a:rPr lang="en-US" i="1">
                                <a:latin typeface="Cambria Math" panose="02040503050406030204" pitchFamily="18" charset="0"/>
                              </a:rPr>
                              <m:t>,</m:t>
                            </m:r>
                          </m:e>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𝑖</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𝑛</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𝑗</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𝑁𝐷</m:t>
                                    </m:r>
                                  </m:sub>
                                </m:sSub>
                              </m:sub>
                            </m:sSub>
                          </m:e>
                        </m:eqAr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𝑙</m:t>
                        </m:r>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𝐷</m:t>
                                </m:r>
                                <m:r>
                                  <a:rPr lang="en-US" i="1">
                                    <a:latin typeface="Cambria Math" panose="02040503050406030204" pitchFamily="18" charset="0"/>
                                  </a:rPr>
                                  <m:t>=0,1;</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𝑖</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𝐷</m:t>
                                        </m:r>
                                      </m:sub>
                                    </m:sSub>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𝑖</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𝐷</m:t>
                                        </m:r>
                                      </m:sub>
                                    </m:sSub>
                                  </m:sub>
                                </m:sSub>
                                <m:r>
                                  <a:rPr lang="en-US" i="1">
                                    <a:latin typeface="Cambria Math" panose="02040503050406030204" pitchFamily="18" charset="0"/>
                                  </a:rPr>
                                  <m:t>,</m:t>
                                </m:r>
                              </m:e>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𝑗</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𝑁𝐷</m:t>
                                        </m:r>
                                      </m:sub>
                                    </m:sSub>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𝐴</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𝐵</m:t>
                                    </m:r>
                                  </m:e>
                                </m:ac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𝐹𝐷</m:t>
                                    </m:r>
                                  </m:sub>
                                </m:sSub>
                              </m:e>
                            </m:eqArr>
                          </m:e>
                        </m:d>
                        <m:r>
                          <a:rPr lang="en-US" i="1">
                            <a:latin typeface="Cambria Math" panose="02040503050406030204" pitchFamily="18" charset="0"/>
                          </a:rPr>
                          <m:t>×</m:t>
                        </m:r>
                        <m:r>
                          <a:rPr lang="en-US" i="1">
                            <a:latin typeface="Cambria Math" panose="02040503050406030204" pitchFamily="18" charset="0"/>
                          </a:rPr>
                          <m:t>𝜋</m:t>
                        </m:r>
                        <m:r>
                          <a:rPr lang="en-US" i="1">
                            <a:latin typeface="Cambria Math" panose="02040503050406030204" pitchFamily="18" charset="0"/>
                          </a:rPr>
                          <m:t> </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𝐴</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𝐵</m:t>
                                </m:r>
                              </m:e>
                            </m:ac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𝐹𝐷</m:t>
                                </m:r>
                              </m:sub>
                            </m:sSub>
                          </m:e>
                        </m:d>
                      </m:num>
                      <m:den>
                        <m:nary>
                          <m:naryPr>
                            <m:chr m:val="∭"/>
                            <m:limLoc m:val="undOvr"/>
                            <m:subHide m:val="on"/>
                            <m:supHide m:val="on"/>
                            <m:ctrlPr>
                              <a:rPr lang="en-US" i="1">
                                <a:latin typeface="Cambria Math" panose="02040503050406030204" pitchFamily="18" charset="0"/>
                              </a:rPr>
                            </m:ctrlPr>
                          </m:naryPr>
                          <m:sub/>
                          <m:sup/>
                          <m:e>
                            <m:r>
                              <a:rPr lang="en-US" i="1">
                                <a:latin typeface="Cambria Math" panose="02040503050406030204" pitchFamily="18" charset="0"/>
                              </a:rPr>
                              <m:t>𝑙</m:t>
                            </m:r>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𝐷</m:t>
                                    </m:r>
                                    <m:r>
                                      <a:rPr lang="en-US" i="1">
                                        <a:latin typeface="Cambria Math" panose="02040503050406030204" pitchFamily="18" charset="0"/>
                                      </a:rPr>
                                      <m:t>=0,1;</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𝑖</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𝐷</m:t>
                                            </m:r>
                                          </m:sub>
                                        </m:sSub>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𝑖</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𝐷</m:t>
                                            </m:r>
                                          </m:sub>
                                        </m:sSub>
                                      </m:sub>
                                    </m:sSub>
                                    <m:r>
                                      <a:rPr lang="en-US" i="1">
                                        <a:latin typeface="Cambria Math" panose="02040503050406030204" pitchFamily="18" charset="0"/>
                                      </a:rPr>
                                      <m:t>,</m:t>
                                    </m:r>
                                  </m:e>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𝑗</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𝑁𝐷</m:t>
                                            </m:r>
                                          </m:sub>
                                        </m:sSub>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𝐴</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𝐵</m:t>
                                        </m:r>
                                      </m:e>
                                    </m:ac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𝐹𝐷</m:t>
                                        </m:r>
                                      </m:sub>
                                    </m:sSub>
                                  </m:e>
                                </m:eqArr>
                              </m:e>
                            </m:d>
                            <m:r>
                              <a:rPr lang="en-US" i="1">
                                <a:latin typeface="Cambria Math" panose="02040503050406030204" pitchFamily="18" charset="0"/>
                              </a:rPr>
                              <m:t>×</m:t>
                            </m:r>
                            <m:r>
                              <a:rPr lang="en-US" i="1">
                                <a:latin typeface="Cambria Math" panose="02040503050406030204" pitchFamily="18" charset="0"/>
                              </a:rPr>
                              <m:t>𝜋</m:t>
                            </m:r>
                            <m:r>
                              <a:rPr lang="en-US" i="1">
                                <a:latin typeface="Cambria Math" panose="02040503050406030204" pitchFamily="18" charset="0"/>
                              </a:rPr>
                              <m:t> </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𝐴</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𝐵</m:t>
                                    </m:r>
                                  </m:e>
                                </m:ac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𝐹𝐷</m:t>
                                    </m:r>
                                  </m:sub>
                                </m:sSub>
                              </m:e>
                            </m:d>
                            <m:r>
                              <a:rPr lang="en-US" i="1">
                                <a:latin typeface="Cambria Math" panose="02040503050406030204" pitchFamily="18" charset="0"/>
                              </a:rPr>
                              <m:t>𝑑</m:t>
                            </m:r>
                            <m:acc>
                              <m:accPr>
                                <m:chr m:val="⃑"/>
                                <m:ctrlPr>
                                  <a:rPr lang="en-US" i="1">
                                    <a:latin typeface="Cambria Math" panose="02040503050406030204" pitchFamily="18" charset="0"/>
                                  </a:rPr>
                                </m:ctrlPr>
                              </m:accPr>
                              <m:e>
                                <m:r>
                                  <a:rPr lang="en-US" i="1">
                                    <a:latin typeface="Cambria Math" panose="02040503050406030204" pitchFamily="18" charset="0"/>
                                  </a:rPr>
                                  <m:t>𝐴</m:t>
                                </m:r>
                              </m:e>
                            </m:acc>
                            <m:r>
                              <a:rPr lang="en-US" i="1">
                                <a:latin typeface="Cambria Math" panose="02040503050406030204" pitchFamily="18" charset="0"/>
                              </a:rPr>
                              <m:t>𝑑</m:t>
                            </m:r>
                            <m:acc>
                              <m:accPr>
                                <m:chr m:val="⃑"/>
                                <m:ctrlPr>
                                  <a:rPr lang="en-US" i="1">
                                    <a:latin typeface="Cambria Math" panose="02040503050406030204" pitchFamily="18" charset="0"/>
                                  </a:rPr>
                                </m:ctrlPr>
                              </m:accPr>
                              <m:e>
                                <m:r>
                                  <a:rPr lang="en-US" i="1">
                                    <a:latin typeface="Cambria Math" panose="02040503050406030204" pitchFamily="18" charset="0"/>
                                  </a:rPr>
                                  <m:t>𝐵</m:t>
                                </m:r>
                              </m:e>
                            </m:acc>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𝐹𝐷</m:t>
                                </m:r>
                              </m:sub>
                            </m:sSub>
                          </m:e>
                        </m:nary>
                      </m:den>
                    </m:f>
                  </m:oMath>
                </a14:m>
                <a:r>
                  <a:rPr lang="en-US" dirty="0" smtClean="0"/>
                  <a:t> </a:t>
                </a:r>
                <a:endParaRPr lang="en-US" dirty="0"/>
              </a:p>
              <a:p>
                <a:endParaRPr lang="en-US" dirty="0" smtClean="0"/>
              </a:p>
              <a:p>
                <a:r>
                  <a:rPr lang="en-US" dirty="0" smtClean="0"/>
                  <a:t>where the </a:t>
                </a:r>
                <a:r>
                  <a:rPr lang="en-US" b="1" dirty="0" smtClean="0">
                    <a:solidFill>
                      <a:srgbClr val="0070C0"/>
                    </a:solidFill>
                  </a:rPr>
                  <a:t>joint-CPD likelihood model </a:t>
                </a:r>
                <a:r>
                  <a:rPr lang="en-US" dirty="0" smtClean="0"/>
                  <a:t>is,</a:t>
                </a:r>
              </a:p>
              <a:p>
                <a14:m>
                  <m:oMath xmlns:m="http://schemas.openxmlformats.org/officeDocument/2006/math">
                    <m:r>
                      <a:rPr lang="en-US" i="1">
                        <a:latin typeface="Cambria Math" panose="02040503050406030204" pitchFamily="18" charset="0"/>
                      </a:rPr>
                      <m:t>𝑙</m:t>
                    </m:r>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𝐷</m:t>
                            </m:r>
                            <m:r>
                              <a:rPr lang="en-US" i="1">
                                <a:latin typeface="Cambria Math" panose="02040503050406030204" pitchFamily="18" charset="0"/>
                              </a:rPr>
                              <m:t>=0,1;</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𝑖</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𝐷</m:t>
                                    </m:r>
                                  </m:sub>
                                </m:sSub>
                              </m:sub>
                            </m:sSub>
                            <m:r>
                              <a:rPr lang="en-US" i="1">
                                <a:latin typeface="Cambria Math" panose="02040503050406030204" pitchFamily="18" charset="0"/>
                              </a:rPr>
                              <m:t>,</m:t>
                            </m:r>
                          </m:e>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𝑗</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𝑁𝐷</m:t>
                                    </m:r>
                                  </m:sub>
                                </m:sSub>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𝐴</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𝐵</m:t>
                                </m:r>
                              </m:e>
                            </m:ac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𝐹𝐷</m:t>
                                </m:r>
                              </m:sub>
                            </m:sSub>
                          </m:e>
                        </m:eqArr>
                      </m:e>
                    </m:d>
                    <m:r>
                      <a:rPr lang="en-US" i="1">
                        <a:latin typeface="Cambria Math" panose="02040503050406030204" pitchFamily="18" charset="0"/>
                      </a:rPr>
                      <m:t>=</m:t>
                    </m:r>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𝑖</m:t>
                        </m:r>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𝐷</m:t>
                            </m:r>
                          </m:sub>
                        </m:sSub>
                      </m:sup>
                      <m:e>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d>
                                  <m:dPr>
                                    <m:ctrlPr>
                                      <a:rPr lang="en-US" i="1">
                                        <a:latin typeface="Cambria Math" panose="02040503050406030204" pitchFamily="18" charset="0"/>
                                      </a:rPr>
                                    </m:ctrlPr>
                                  </m:dPr>
                                  <m:e>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𝐹𝐷</m:t>
                                        </m:r>
                                      </m:sub>
                                    </m:sSub>
                                  </m:e>
                                </m:d>
                                <m:r>
                                  <a:rPr lang="en-US" i="1">
                                    <a:latin typeface="Cambria Math" panose="02040503050406030204" pitchFamily="18" charset="0"/>
                                  </a:rPr>
                                  <m:t>×</m:t>
                                </m:r>
                              </m:e>
                              <m:e>
                                <m:r>
                                  <a:rPr lang="en-US" i="1">
                                    <a:latin typeface="Cambria Math" panose="02040503050406030204" pitchFamily="18" charset="0"/>
                                  </a:rPr>
                                  <m:t>𝑃𝑂𝐷</m:t>
                                </m:r>
                                <m:d>
                                  <m:dPr>
                                    <m:ctrlPr>
                                      <a:rPr lang="en-US" i="1">
                                        <a:latin typeface="Cambria Math" panose="02040503050406030204" pitchFamily="18" charset="0"/>
                                      </a:rPr>
                                    </m:ctrlPr>
                                  </m:dPr>
                                  <m:e>
                                    <m:r>
                                      <a:rPr lang="en-US" i="1">
                                        <a:latin typeface="Cambria Math" panose="02040503050406030204" pitchFamily="18" charset="0"/>
                                      </a:rPr>
                                      <m:t>𝐷</m:t>
                                    </m:r>
                                    <m:r>
                                      <a:rPr lang="en-US" i="1">
                                        <a:latin typeface="Cambria Math" panose="02040503050406030204" pitchFamily="18" charset="0"/>
                                      </a:rPr>
                                      <m:t>=1|</m:t>
                                    </m:r>
                                    <m:acc>
                                      <m:accPr>
                                        <m:chr m:val="⃑"/>
                                        <m:ctrlPr>
                                          <a:rPr lang="en-US" i="1">
                                            <a:latin typeface="Cambria Math" panose="02040503050406030204" pitchFamily="18" charset="0"/>
                                          </a:rPr>
                                        </m:ctrlPr>
                                      </m:accPr>
                                      <m:e>
                                        <m:r>
                                          <a:rPr lang="en-US" i="1">
                                            <a:latin typeface="Cambria Math" panose="02040503050406030204" pitchFamily="18" charset="0"/>
                                          </a:rPr>
                                          <m:t>𝐵</m:t>
                                        </m:r>
                                      </m:e>
                                    </m:ac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𝑖</m:t>
                                        </m:r>
                                      </m:sub>
                                    </m:sSub>
                                    <m:r>
                                      <a:rPr lang="en-US" i="1">
                                        <a:latin typeface="Cambria Math" panose="02040503050406030204" pitchFamily="18" charset="0"/>
                                      </a:rPr>
                                      <m:t>&gt;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𝑙𝑡h</m:t>
                                        </m:r>
                                      </m:sub>
                                    </m:sSub>
                                  </m:e>
                                </m:d>
                                <m:r>
                                  <a:rPr lang="en-US" i="1">
                                    <a:latin typeface="Cambria Math" panose="02040503050406030204" pitchFamily="18" charset="0"/>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𝐴</m:t>
                                        </m:r>
                                      </m:e>
                                    </m:acc>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𝑖</m:t>
                                        </m:r>
                                      </m:sub>
                                    </m:sSub>
                                  </m:e>
                                </m:d>
                              </m:e>
                            </m:eqArr>
                          </m:e>
                        </m:d>
                      </m:e>
                    </m:nary>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𝑗</m:t>
                        </m:r>
                        <m:r>
                          <a:rPr lang="en-US" i="1">
                            <a:latin typeface="Cambria Math" panose="02040503050406030204" pitchFamily="18" charset="0"/>
                          </a:rPr>
                          <m:t>=1</m:t>
                        </m:r>
                      </m:sub>
                      <m:sup>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𝑁𝐷</m:t>
                            </m:r>
                          </m:sub>
                        </m:sSub>
                      </m:sup>
                      <m:e>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1−</m:t>
                                </m:r>
                                <m:d>
                                  <m:dPr>
                                    <m:ctrlPr>
                                      <a:rPr lang="en-US" i="1">
                                        <a:latin typeface="Cambria Math" panose="02040503050406030204" pitchFamily="18" charset="0"/>
                                      </a:rPr>
                                    </m:ctrlPr>
                                  </m:dPr>
                                  <m:e>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𝐹𝐷</m:t>
                                        </m:r>
                                      </m:sub>
                                    </m:sSub>
                                  </m:e>
                                </m:d>
                                <m:r>
                                  <a:rPr lang="en-US" i="1">
                                    <a:latin typeface="Cambria Math" panose="02040503050406030204" pitchFamily="18" charset="0"/>
                                  </a:rPr>
                                  <m:t>×</m:t>
                                </m:r>
                              </m:e>
                              <m:e>
                                <m:nary>
                                  <m:naryPr>
                                    <m:limLoc m:val="undOvr"/>
                                    <m:ctrlPr>
                                      <a:rPr lang="en-US" i="1">
                                        <a:latin typeface="Cambria Math" panose="02040503050406030204" pitchFamily="18" charset="0"/>
                                      </a:rPr>
                                    </m:ctrlPr>
                                  </m:naryPr>
                                  <m:sub>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𝑙𝑡h</m:t>
                                        </m:r>
                                      </m:sub>
                                    </m:sSub>
                                  </m:sub>
                                  <m:sup>
                                    <m:r>
                                      <a:rPr lang="en-US" i="1">
                                        <a:latin typeface="Cambria Math" panose="02040503050406030204" pitchFamily="18" charset="0"/>
                                      </a:rPr>
                                      <m:t>∞</m:t>
                                    </m:r>
                                  </m:sup>
                                  <m:e>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𝑃𝑂𝐷</m:t>
                                            </m:r>
                                            <m:d>
                                              <m:dPr>
                                                <m:ctrlPr>
                                                  <a:rPr lang="en-US" i="1">
                                                    <a:latin typeface="Cambria Math" panose="02040503050406030204" pitchFamily="18" charset="0"/>
                                                  </a:rPr>
                                                </m:ctrlPr>
                                              </m:dPr>
                                              <m:e>
                                                <m:r>
                                                  <a:rPr lang="en-US" i="1">
                                                    <a:latin typeface="Cambria Math" panose="02040503050406030204" pitchFamily="18" charset="0"/>
                                                  </a:rPr>
                                                  <m:t>𝐷</m:t>
                                                </m:r>
                                                <m:r>
                                                  <a:rPr lang="en-US" i="1">
                                                    <a:latin typeface="Cambria Math" panose="02040503050406030204" pitchFamily="18" charset="0"/>
                                                  </a:rPr>
                                                  <m:t>=1|</m:t>
                                                </m:r>
                                                <m:acc>
                                                  <m:accPr>
                                                    <m:chr m:val="⃑"/>
                                                    <m:ctrlPr>
                                                      <a:rPr lang="en-US" i="1">
                                                        <a:latin typeface="Cambria Math" panose="02040503050406030204" pitchFamily="18" charset="0"/>
                                                      </a:rPr>
                                                    </m:ctrlPr>
                                                  </m:accPr>
                                                  <m:e>
                                                    <m:r>
                                                      <a:rPr lang="en-US" i="1">
                                                        <a:latin typeface="Cambria Math" panose="02040503050406030204" pitchFamily="18" charset="0"/>
                                                      </a:rPr>
                                                      <m:t>𝐵</m:t>
                                                    </m:r>
                                                  </m:e>
                                                </m:acc>
                                                <m:r>
                                                  <a:rPr lang="en-US" i="1">
                                                    <a:latin typeface="Cambria Math" panose="02040503050406030204" pitchFamily="18" charset="0"/>
                                                  </a:rPr>
                                                  <m:t>,</m:t>
                                                </m:r>
                                                <m:r>
                                                  <a:rPr lang="en-US" i="1">
                                                    <a:latin typeface="Cambria Math" panose="02040503050406030204" pitchFamily="18" charset="0"/>
                                                  </a:rPr>
                                                  <m:t>𝑎</m:t>
                                                </m:r>
                                                <m:r>
                                                  <a:rPr lang="en-US" i="1">
                                                    <a:latin typeface="Cambria Math" panose="02040503050406030204" pitchFamily="18" charset="0"/>
                                                  </a:rPr>
                                                  <m:t>&gt;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𝑙𝑡h</m:t>
                                                    </m:r>
                                                  </m:sub>
                                                </m:sSub>
                                              </m:e>
                                            </m:d>
                                            <m:r>
                                              <a:rPr lang="en-US" i="1">
                                                <a:latin typeface="Cambria Math" panose="02040503050406030204" pitchFamily="18" charset="0"/>
                                              </a:rPr>
                                              <m:t>×</m:t>
                                            </m:r>
                                          </m:e>
                                          <m:e>
                                            <m:r>
                                              <a:rPr lang="en-US" i="1">
                                                <a:latin typeface="Cambria Math" panose="02040503050406030204" pitchFamily="18" charset="0"/>
                                              </a:rPr>
                                              <m:t>𝑓</m:t>
                                            </m:r>
                                            <m:d>
                                              <m:dPr>
                                                <m:ctrlPr>
                                                  <a:rPr lang="en-US" i="1">
                                                    <a:latin typeface="Cambria Math" panose="02040503050406030204" pitchFamily="18" charset="0"/>
                                                  </a:rPr>
                                                </m:ctrlPr>
                                              </m:dPr>
                                              <m:e>
                                                <m:r>
                                                  <a:rPr lang="en-US" i="1">
                                                    <a:latin typeface="Cambria Math" panose="02040503050406030204" pitchFamily="18" charset="0"/>
                                                  </a:rPr>
                                                  <m:t>𝑎</m:t>
                                                </m:r>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𝐴</m:t>
                                                    </m:r>
                                                  </m:e>
                                                </m:acc>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𝑗</m:t>
                                                    </m:r>
                                                  </m:sub>
                                                </m:sSub>
                                              </m:e>
                                            </m:d>
                                            <m:r>
                                              <a:rPr lang="en-US" i="1">
                                                <a:latin typeface="Cambria Math" panose="02040503050406030204" pitchFamily="18" charset="0"/>
                                              </a:rPr>
                                              <m:t>𝑑𝑎</m:t>
                                            </m:r>
                                          </m:e>
                                        </m:eqArr>
                                      </m:e>
                                    </m:d>
                                  </m:e>
                                </m:nary>
                              </m:e>
                            </m:eqArr>
                          </m:e>
                        </m:d>
                      </m:e>
                    </m:nary>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66" t="-2727"/>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18</a:t>
            </a:fld>
            <a:endParaRPr lang="en-US"/>
          </a:p>
        </p:txBody>
      </p:sp>
    </p:spTree>
    <p:extLst>
      <p:ext uri="{BB962C8B-B14F-4D97-AF65-F5344CB8AC3E}">
        <p14:creationId xmlns:p14="http://schemas.microsoft.com/office/powerpoint/2010/main" val="25911387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Bayesian Inference of Joint-CPD Model</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p:txBody>
              <a:bodyPr>
                <a:normAutofit fontScale="92500" lnSpcReduction="20000"/>
              </a:bodyPr>
              <a:lstStyle/>
              <a:p>
                <a:r>
                  <a:rPr lang="en-US" dirty="0" smtClean="0"/>
                  <a:t>Terms</a:t>
                </a:r>
                <a:r>
                  <a:rPr lang="en-US" dirty="0"/>
                  <a:t>:</a:t>
                </a:r>
              </a:p>
              <a:p>
                <a:pPr lvl="1">
                  <a:buFont typeface="Wingdings" pitchFamily="2" charset="2"/>
                  <a:buChar char="Ø"/>
                </a:pPr>
                <a14:m>
                  <m:oMath xmlns:m="http://schemas.openxmlformats.org/officeDocument/2006/math">
                    <m:acc>
                      <m:accPr>
                        <m:chr m:val="⃑"/>
                        <m:ctrlPr>
                          <a:rPr lang="en-US" i="1">
                            <a:latin typeface="Cambria Math" panose="02040503050406030204" pitchFamily="18" charset="0"/>
                          </a:rPr>
                        </m:ctrlPr>
                      </m:accPr>
                      <m:e>
                        <m:r>
                          <a:rPr lang="en-US" i="1">
                            <a:latin typeface="Cambria Math"/>
                          </a:rPr>
                          <m:t>𝐴</m:t>
                        </m:r>
                      </m:e>
                    </m:acc>
                  </m:oMath>
                </a14:m>
                <a:r>
                  <a:rPr lang="en-US" dirty="0"/>
                  <a:t> – crack </a:t>
                </a:r>
                <a:r>
                  <a:rPr lang="en-US" dirty="0" smtClean="0"/>
                  <a:t>propagation model </a:t>
                </a:r>
                <a:r>
                  <a:rPr lang="en-US" dirty="0"/>
                  <a:t>parameters</a:t>
                </a:r>
              </a:p>
              <a:p>
                <a:pPr lvl="1">
                  <a:buFont typeface="Wingdings" pitchFamily="2" charset="2"/>
                  <a:buChar char="Ø"/>
                </a:pPr>
                <a14:m>
                  <m:oMath xmlns:m="http://schemas.openxmlformats.org/officeDocument/2006/math">
                    <m:acc>
                      <m:accPr>
                        <m:chr m:val="⃑"/>
                        <m:ctrlPr>
                          <a:rPr lang="en-US" i="1" dirty="0">
                            <a:latin typeface="Cambria Math" panose="02040503050406030204" pitchFamily="18" charset="0"/>
                          </a:rPr>
                        </m:ctrlPr>
                      </m:accPr>
                      <m:e>
                        <m:r>
                          <a:rPr lang="en-US" i="1" dirty="0">
                            <a:latin typeface="Cambria Math"/>
                          </a:rPr>
                          <m:t>𝐵</m:t>
                        </m:r>
                      </m:e>
                    </m:acc>
                  </m:oMath>
                </a14:m>
                <a:r>
                  <a:rPr lang="en-US" dirty="0"/>
                  <a:t> – crack detection model parameters</a:t>
                </a:r>
              </a:p>
              <a:p>
                <a:pPr lvl="1">
                  <a:buFont typeface="Wingdings" pitchFamily="2" charset="2"/>
                  <a:buChar char="Ø"/>
                </a:pPr>
                <a14:m>
                  <m:oMath xmlns:m="http://schemas.openxmlformats.org/officeDocument/2006/math">
                    <m:sSub>
                      <m:sSubPr>
                        <m:ctrlPr>
                          <a:rPr lang="en-US" i="1" dirty="0">
                            <a:latin typeface="Cambria Math" panose="02040503050406030204" pitchFamily="18" charset="0"/>
                          </a:rPr>
                        </m:ctrlPr>
                      </m:sSubPr>
                      <m:e>
                        <m:r>
                          <a:rPr lang="en-US" i="1" dirty="0">
                            <a:latin typeface="Cambria Math"/>
                          </a:rPr>
                          <m:t>𝑃</m:t>
                        </m:r>
                      </m:e>
                      <m:sub>
                        <m:r>
                          <a:rPr lang="en-US" i="1" dirty="0">
                            <a:latin typeface="Cambria Math"/>
                          </a:rPr>
                          <m:t>𝐹𝐷</m:t>
                        </m:r>
                      </m:sub>
                    </m:sSub>
                  </m:oMath>
                </a14:m>
                <a:r>
                  <a:rPr lang="en-US" dirty="0"/>
                  <a:t> – probability of false detection</a:t>
                </a:r>
              </a:p>
              <a:p>
                <a:pPr lvl="1">
                  <a:buFont typeface="Wingdings" pitchFamily="2" charset="2"/>
                  <a:buChar char="Ø"/>
                </a:pPr>
                <a14:m>
                  <m:oMath xmlns:m="http://schemas.openxmlformats.org/officeDocument/2006/math">
                    <m:r>
                      <a:rPr lang="en-US" i="1" dirty="0">
                        <a:latin typeface="Cambria Math"/>
                      </a:rPr>
                      <m:t>𝐷</m:t>
                    </m:r>
                    <m:r>
                      <m:rPr>
                        <m:nor/>
                      </m:rPr>
                      <a:rPr lang="en-US" dirty="0"/>
                      <m:t> – </m:t>
                    </m:r>
                    <m:r>
                      <m:rPr>
                        <m:nor/>
                      </m:rPr>
                      <a:rPr lang="en-US" dirty="0"/>
                      <m:t>detection</m:t>
                    </m:r>
                    <m:r>
                      <m:rPr>
                        <m:nor/>
                      </m:rPr>
                      <a:rPr lang="en-US" dirty="0"/>
                      <m:t> </m:t>
                    </m:r>
                    <m:r>
                      <m:rPr>
                        <m:nor/>
                      </m:rPr>
                      <a:rPr lang="en-US" dirty="0"/>
                      <m:t>state</m:t>
                    </m:r>
                    <m:r>
                      <m:rPr>
                        <m:nor/>
                      </m:rPr>
                      <a:rPr lang="en-US" dirty="0"/>
                      <m:t> (</m:t>
                    </m:r>
                    <m:r>
                      <a:rPr lang="en-US" i="1" dirty="0">
                        <a:latin typeface="Cambria Math"/>
                      </a:rPr>
                      <m:t>𝐷</m:t>
                    </m:r>
                    <m:r>
                      <a:rPr lang="en-US" i="1" dirty="0">
                        <a:latin typeface="Cambria Math"/>
                      </a:rPr>
                      <m:t>=1</m:t>
                    </m:r>
                    <m:r>
                      <m:rPr>
                        <m:nor/>
                      </m:rPr>
                      <a:rPr lang="en-US" dirty="0"/>
                      <m:t> </m:t>
                    </m:r>
                    <m:r>
                      <m:rPr>
                        <m:nor/>
                      </m:rPr>
                      <a:rPr lang="en-US" dirty="0"/>
                      <m:t>detected</m:t>
                    </m:r>
                    <m:r>
                      <m:rPr>
                        <m:nor/>
                      </m:rPr>
                      <a:rPr lang="en-US" dirty="0"/>
                      <m:t>/</m:t>
                    </m:r>
                    <m:r>
                      <a:rPr lang="en-US" i="1" dirty="0">
                        <a:latin typeface="Cambria Math"/>
                      </a:rPr>
                      <m:t>𝐷</m:t>
                    </m:r>
                    <m:r>
                      <a:rPr lang="en-US" i="1" dirty="0">
                        <a:latin typeface="Cambria Math"/>
                      </a:rPr>
                      <m:t>=0</m:t>
                    </m:r>
                    <m:r>
                      <m:rPr>
                        <m:nor/>
                      </m:rPr>
                      <a:rPr lang="en-US" dirty="0"/>
                      <m:t> </m:t>
                    </m:r>
                    <m:r>
                      <m:rPr>
                        <m:nor/>
                      </m:rPr>
                      <a:rPr lang="en-US" dirty="0"/>
                      <m:t>not</m:t>
                    </m:r>
                    <m:r>
                      <m:rPr>
                        <m:nor/>
                      </m:rPr>
                      <a:rPr lang="en-US" dirty="0"/>
                      <m:t> </m:t>
                    </m:r>
                    <m:r>
                      <m:rPr>
                        <m:nor/>
                      </m:rPr>
                      <a:rPr lang="en-US" dirty="0"/>
                      <m:t>detected</m:t>
                    </m:r>
                    <m:r>
                      <m:rPr>
                        <m:nor/>
                      </m:rPr>
                      <a:rPr lang="en-US" dirty="0"/>
                      <m:t>)</m:t>
                    </m:r>
                  </m:oMath>
                </a14:m>
                <a:endParaRPr lang="en-US" dirty="0"/>
              </a:p>
              <a:p>
                <a:pPr lvl="1">
                  <a:buFont typeface="Wingdings" pitchFamily="2" charset="2"/>
                  <a:buChar char="Ø"/>
                </a:pPr>
                <a14:m>
                  <m:oMath xmlns:m="http://schemas.openxmlformats.org/officeDocument/2006/math">
                    <m:r>
                      <a:rPr lang="en-US" i="1" dirty="0">
                        <a:latin typeface="Cambria Math"/>
                      </a:rPr>
                      <m:t>𝑎</m:t>
                    </m:r>
                  </m:oMath>
                </a14:m>
                <a:r>
                  <a:rPr lang="en-US" dirty="0"/>
                  <a:t> – crack length at time point </a:t>
                </a:r>
                <a14:m>
                  <m:oMath xmlns:m="http://schemas.openxmlformats.org/officeDocument/2006/math">
                    <m:r>
                      <a:rPr lang="en-US" i="1" dirty="0">
                        <a:latin typeface="Cambria Math"/>
                      </a:rPr>
                      <m:t>𝑖</m:t>
                    </m:r>
                  </m:oMath>
                </a14:m>
                <a:r>
                  <a:rPr lang="en-US" dirty="0"/>
                  <a:t> or </a:t>
                </a:r>
                <a14:m>
                  <m:oMath xmlns:m="http://schemas.openxmlformats.org/officeDocument/2006/math">
                    <m:r>
                      <a:rPr lang="en-US" i="1" dirty="0">
                        <a:latin typeface="Cambria Math"/>
                      </a:rPr>
                      <m:t>𝑗</m:t>
                    </m:r>
                  </m:oMath>
                </a14:m>
                <a:endParaRPr lang="en-US" dirty="0"/>
              </a:p>
              <a:p>
                <a:pPr lvl="1">
                  <a:buFont typeface="Wingdings" pitchFamily="2" charset="2"/>
                  <a:buChar char="Ø"/>
                </a:pPr>
                <a14:m>
                  <m:oMath xmlns:m="http://schemas.openxmlformats.org/officeDocument/2006/math">
                    <m:acc>
                      <m:accPr>
                        <m:chr m:val="⃑"/>
                        <m:ctrlPr>
                          <a:rPr lang="en-US" i="1" dirty="0">
                            <a:latin typeface="Cambria Math" panose="02040503050406030204" pitchFamily="18" charset="0"/>
                          </a:rPr>
                        </m:ctrlPr>
                      </m:accPr>
                      <m:e>
                        <m:r>
                          <a:rPr lang="en-US" i="1" dirty="0">
                            <a:latin typeface="Cambria Math"/>
                          </a:rPr>
                          <m:t>𝑥</m:t>
                        </m:r>
                      </m:e>
                    </m:acc>
                  </m:oMath>
                </a14:m>
                <a:r>
                  <a:rPr lang="en-US" dirty="0"/>
                  <a:t> – crack shaping factor vector pertaining to crack length </a:t>
                </a:r>
                <a14:m>
                  <m:oMath xmlns:m="http://schemas.openxmlformats.org/officeDocument/2006/math">
                    <m:sSub>
                      <m:sSubPr>
                        <m:ctrlPr>
                          <a:rPr lang="en-US" i="1" dirty="0">
                            <a:latin typeface="Cambria Math" panose="02040503050406030204" pitchFamily="18" charset="0"/>
                          </a:rPr>
                        </m:ctrlPr>
                      </m:sSubPr>
                      <m:e>
                        <m:r>
                          <a:rPr lang="en-US" i="1" dirty="0">
                            <a:latin typeface="Cambria Math"/>
                          </a:rPr>
                          <m:t>𝑎</m:t>
                        </m:r>
                      </m:e>
                      <m:sub>
                        <m:r>
                          <a:rPr lang="en-US" i="1" dirty="0">
                            <a:latin typeface="Cambria Math"/>
                          </a:rPr>
                          <m:t>𝑖</m:t>
                        </m:r>
                      </m:sub>
                    </m:sSub>
                  </m:oMath>
                </a14:m>
                <a:r>
                  <a:rPr lang="en-US" dirty="0"/>
                  <a:t> or </a:t>
                </a:r>
                <a14:m>
                  <m:oMath xmlns:m="http://schemas.openxmlformats.org/officeDocument/2006/math">
                    <m:sSub>
                      <m:sSubPr>
                        <m:ctrlPr>
                          <a:rPr lang="en-US" i="1" dirty="0">
                            <a:latin typeface="Cambria Math" panose="02040503050406030204" pitchFamily="18" charset="0"/>
                          </a:rPr>
                        </m:ctrlPr>
                      </m:sSubPr>
                      <m:e>
                        <m:r>
                          <a:rPr lang="en-US" i="1" dirty="0">
                            <a:latin typeface="Cambria Math"/>
                          </a:rPr>
                          <m:t>𝑎</m:t>
                        </m:r>
                      </m:e>
                      <m:sub>
                        <m:r>
                          <a:rPr lang="en-US" i="1" dirty="0">
                            <a:latin typeface="Cambria Math"/>
                          </a:rPr>
                          <m:t>𝑗</m:t>
                        </m:r>
                      </m:sub>
                    </m:sSub>
                  </m:oMath>
                </a14:m>
                <a:endParaRPr lang="en-US" dirty="0"/>
              </a:p>
              <a:p>
                <a:pPr lvl="1">
                  <a:buFont typeface="Wingdings" pitchFamily="2" charset="2"/>
                  <a:buChar char="Ø"/>
                </a:pPr>
                <a14:m>
                  <m:oMath xmlns:m="http://schemas.openxmlformats.org/officeDocument/2006/math">
                    <m:sSub>
                      <m:sSubPr>
                        <m:ctrlPr>
                          <a:rPr lang="en-US" i="1" dirty="0">
                            <a:latin typeface="Cambria Math" panose="02040503050406030204" pitchFamily="18" charset="0"/>
                          </a:rPr>
                        </m:ctrlPr>
                      </m:sSubPr>
                      <m:e>
                        <m:r>
                          <a:rPr lang="en-US" i="1" dirty="0">
                            <a:latin typeface="Cambria Math"/>
                          </a:rPr>
                          <m:t>𝑛</m:t>
                        </m:r>
                      </m:e>
                      <m:sub>
                        <m:r>
                          <a:rPr lang="en-US" i="1" dirty="0">
                            <a:latin typeface="Cambria Math"/>
                          </a:rPr>
                          <m:t>𝐷</m:t>
                        </m:r>
                      </m:sub>
                    </m:sSub>
                  </m:oMath>
                </a14:m>
                <a:r>
                  <a:rPr lang="en-US" dirty="0"/>
                  <a:t> – number of detection data points </a:t>
                </a:r>
                <a14:m>
                  <m:oMath xmlns:m="http://schemas.openxmlformats.org/officeDocument/2006/math">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a:rPr>
                                  <m:t>𝑥</m:t>
                                </m:r>
                              </m:e>
                            </m:acc>
                          </m:e>
                          <m:sub>
                            <m:r>
                              <a:rPr lang="en-US" i="1">
                                <a:latin typeface="Cambria Math"/>
                              </a:rPr>
                              <m:t>𝑖</m:t>
                            </m:r>
                            <m:r>
                              <a:rPr lang="en-US" i="1">
                                <a:latin typeface="Cambria Math"/>
                              </a:rPr>
                              <m:t>=1</m:t>
                            </m:r>
                          </m:sub>
                        </m:sSub>
                        <m:r>
                          <a:rPr lang="en-US" i="1">
                            <a:latin typeface="Cambria Math"/>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a:rPr>
                                  <m:t>𝑥</m:t>
                                </m:r>
                              </m:e>
                            </m:acc>
                          </m:e>
                          <m:sub>
                            <m:r>
                              <a:rPr lang="en-US">
                                <a:latin typeface="Cambria Math"/>
                              </a:rPr>
                              <m:t> </m:t>
                            </m:r>
                            <m:sSub>
                              <m:sSubPr>
                                <m:ctrlPr>
                                  <a:rPr lang="en-US" i="1">
                                    <a:latin typeface="Cambria Math" panose="02040503050406030204" pitchFamily="18" charset="0"/>
                                  </a:rPr>
                                </m:ctrlPr>
                              </m:sSubPr>
                              <m:e>
                                <m:r>
                                  <a:rPr lang="en-US" i="1">
                                    <a:latin typeface="Cambria Math"/>
                                  </a:rPr>
                                  <m:t>𝑛</m:t>
                                </m:r>
                              </m:e>
                              <m:sub>
                                <m:r>
                                  <a:rPr lang="en-US" i="1">
                                    <a:latin typeface="Cambria Math"/>
                                  </a:rPr>
                                  <m:t>𝐷</m:t>
                                </m:r>
                              </m:sub>
                            </m:sSub>
                          </m:sub>
                        </m:sSub>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i="1">
                                <a:latin typeface="Cambria Math"/>
                              </a:rPr>
                              <m:t>𝑖</m:t>
                            </m:r>
                            <m:r>
                              <a:rPr lang="en-US" i="1">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a:latin typeface="Cambria Math"/>
                              </a:rPr>
                              <m:t> </m:t>
                            </m:r>
                            <m:sSub>
                              <m:sSubPr>
                                <m:ctrlPr>
                                  <a:rPr lang="en-US" i="1">
                                    <a:latin typeface="Cambria Math" panose="02040503050406030204" pitchFamily="18" charset="0"/>
                                  </a:rPr>
                                </m:ctrlPr>
                              </m:sSubPr>
                              <m:e>
                                <m:r>
                                  <a:rPr lang="en-US" i="1">
                                    <a:latin typeface="Cambria Math"/>
                                  </a:rPr>
                                  <m:t>𝑛</m:t>
                                </m:r>
                              </m:e>
                              <m:sub>
                                <m:r>
                                  <a:rPr lang="en-US" i="1">
                                    <a:latin typeface="Cambria Math"/>
                                  </a:rPr>
                                  <m:t>𝐷</m:t>
                                </m:r>
                              </m:sub>
                            </m:sSub>
                          </m:sub>
                        </m:sSub>
                      </m:e>
                    </m:d>
                  </m:oMath>
                </a14:m>
                <a:endParaRPr lang="en-US" dirty="0"/>
              </a:p>
              <a:p>
                <a:pPr lvl="1">
                  <a:buFont typeface="Wingdings" pitchFamily="2" charset="2"/>
                  <a:buChar char="Ø"/>
                </a:pPr>
                <a14:m>
                  <m:oMath xmlns:m="http://schemas.openxmlformats.org/officeDocument/2006/math">
                    <m:sSub>
                      <m:sSubPr>
                        <m:ctrlPr>
                          <a:rPr lang="en-US" i="1" dirty="0">
                            <a:latin typeface="Cambria Math" panose="02040503050406030204" pitchFamily="18" charset="0"/>
                          </a:rPr>
                        </m:ctrlPr>
                      </m:sSubPr>
                      <m:e>
                        <m:r>
                          <a:rPr lang="en-US" i="1" dirty="0">
                            <a:latin typeface="Cambria Math"/>
                          </a:rPr>
                          <m:t>𝑚</m:t>
                        </m:r>
                      </m:e>
                      <m:sub>
                        <m:r>
                          <a:rPr lang="en-US" i="1" dirty="0">
                            <a:latin typeface="Cambria Math"/>
                          </a:rPr>
                          <m:t>𝑁𝐷</m:t>
                        </m:r>
                      </m:sub>
                    </m:sSub>
                  </m:oMath>
                </a14:m>
                <a:r>
                  <a:rPr lang="en-US" dirty="0"/>
                  <a:t> – number of non-detection data points </a:t>
                </a:r>
                <a14:m>
                  <m:oMath xmlns:m="http://schemas.openxmlformats.org/officeDocument/2006/math">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a:rPr>
                                  <m:t>𝑥</m:t>
                                </m:r>
                              </m:e>
                            </m:acc>
                          </m:e>
                          <m:sub>
                            <m:r>
                              <a:rPr lang="en-US" i="1">
                                <a:latin typeface="Cambria Math"/>
                              </a:rPr>
                              <m:t>𝑗</m:t>
                            </m:r>
                            <m:r>
                              <a:rPr lang="en-US" i="1">
                                <a:latin typeface="Cambria Math"/>
                              </a:rPr>
                              <m:t>=1</m:t>
                            </m:r>
                          </m:sub>
                        </m:sSub>
                        <m:r>
                          <a:rPr lang="en-US" i="1">
                            <a:latin typeface="Cambria Math"/>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a:rPr>
                                  <m:t>𝑥</m:t>
                                </m:r>
                              </m:e>
                            </m:acc>
                          </m:e>
                          <m:sub>
                            <m:sSub>
                              <m:sSubPr>
                                <m:ctrlPr>
                                  <a:rPr lang="en-US" i="1">
                                    <a:latin typeface="Cambria Math" panose="02040503050406030204" pitchFamily="18" charset="0"/>
                                  </a:rPr>
                                </m:ctrlPr>
                              </m:sSubPr>
                              <m:e>
                                <m:r>
                                  <a:rPr lang="en-US" i="1">
                                    <a:latin typeface="Cambria Math"/>
                                  </a:rPr>
                                  <m:t>𝑚</m:t>
                                </m:r>
                              </m:e>
                              <m:sub>
                                <m:r>
                                  <a:rPr lang="en-US" i="1">
                                    <a:latin typeface="Cambria Math"/>
                                  </a:rPr>
                                  <m:t>𝑁𝐷</m:t>
                                </m:r>
                              </m:sub>
                            </m:sSub>
                          </m:sub>
                        </m:sSub>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i="1">
                                <a:latin typeface="Cambria Math"/>
                              </a:rPr>
                              <m:t>𝑗</m:t>
                            </m:r>
                            <m:r>
                              <a:rPr lang="en-US" i="1">
                                <a:latin typeface="Cambria Math"/>
                              </a:rPr>
                              <m:t>=1</m:t>
                            </m:r>
                          </m:sub>
                        </m:sSub>
                        <m:r>
                          <a:rPr lang="en-US" i="1">
                            <a:latin typeface="Cambria Math"/>
                          </a:rPr>
                          <m:t>=0,…,</m:t>
                        </m:r>
                        <m:sSub>
                          <m:sSubPr>
                            <m:ctrlPr>
                              <a:rPr lang="en-US" i="1">
                                <a:latin typeface="Cambria Math" panose="02040503050406030204" pitchFamily="18" charset="0"/>
                              </a:rPr>
                            </m:ctrlPr>
                          </m:sSubPr>
                          <m:e>
                            <m:r>
                              <a:rPr lang="en-US" i="1">
                                <a:latin typeface="Cambria Math"/>
                              </a:rPr>
                              <m:t>𝑎</m:t>
                            </m:r>
                          </m:e>
                          <m:sub>
                            <m:sSub>
                              <m:sSubPr>
                                <m:ctrlPr>
                                  <a:rPr lang="en-US" i="1">
                                    <a:latin typeface="Cambria Math" panose="02040503050406030204" pitchFamily="18" charset="0"/>
                                  </a:rPr>
                                </m:ctrlPr>
                              </m:sSubPr>
                              <m:e>
                                <m:r>
                                  <a:rPr lang="en-US" i="1">
                                    <a:latin typeface="Cambria Math"/>
                                  </a:rPr>
                                  <m:t>𝑚</m:t>
                                </m:r>
                              </m:e>
                              <m:sub>
                                <m:r>
                                  <a:rPr lang="en-US" i="1">
                                    <a:latin typeface="Cambria Math"/>
                                  </a:rPr>
                                  <m:t>𝑁𝐷</m:t>
                                </m:r>
                              </m:sub>
                            </m:sSub>
                          </m:sub>
                        </m:sSub>
                        <m:r>
                          <a:rPr lang="en-US" i="1">
                            <a:latin typeface="Cambria Math"/>
                          </a:rPr>
                          <m:t>=0</m:t>
                        </m:r>
                      </m:e>
                    </m:d>
                  </m:oMath>
                </a14:m>
                <a:r>
                  <a:rPr lang="en-US" dirty="0"/>
                  <a:t> </a:t>
                </a:r>
              </a:p>
              <a:p>
                <a:pPr lvl="1">
                  <a:buFont typeface="Wingdings" pitchFamily="2" charset="2"/>
                  <a:buChar char="Ø"/>
                </a:pPr>
                <a14:m>
                  <m:oMath xmlns:m="http://schemas.openxmlformats.org/officeDocument/2006/math">
                    <m:r>
                      <a:rPr lang="en-US" i="1" dirty="0">
                        <a:latin typeface="Cambria Math"/>
                      </a:rPr>
                      <m:t>𝑃𝑂𝐷</m:t>
                    </m:r>
                  </m:oMath>
                </a14:m>
                <a:r>
                  <a:rPr lang="en-US" dirty="0"/>
                  <a:t> – probability of detection </a:t>
                </a:r>
                <a:r>
                  <a:rPr lang="en-US" dirty="0" smtClean="0"/>
                  <a:t>CDF</a:t>
                </a:r>
              </a:p>
              <a:p>
                <a:pPr lvl="1">
                  <a:buFont typeface="Wingdings" pitchFamily="2" charset="2"/>
                  <a:buChar char="Ø"/>
                </a:pPr>
                <a14:m>
                  <m:oMath xmlns:m="http://schemas.openxmlformats.org/officeDocument/2006/math">
                    <m:r>
                      <a:rPr lang="en-US" i="1" dirty="0">
                        <a:latin typeface="Cambria Math"/>
                      </a:rPr>
                      <m:t>𝑓</m:t>
                    </m:r>
                  </m:oMath>
                </a14:m>
                <a:r>
                  <a:rPr lang="en-US" dirty="0"/>
                  <a:t>   – crack propagation PDF</a:t>
                </a:r>
              </a:p>
              <a:p>
                <a:pPr lvl="1">
                  <a:buFont typeface="Wingdings" pitchFamily="2" charset="2"/>
                  <a:buChar char="Ø"/>
                </a:pP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𝑎</m:t>
                        </m:r>
                      </m:e>
                      <m:sub>
                        <m:r>
                          <a:rPr lang="en-US" i="1" dirty="0" smtClean="0">
                            <a:latin typeface="Cambria Math" panose="02040503050406030204" pitchFamily="18" charset="0"/>
                          </a:rPr>
                          <m:t>𝑙𝑡h</m:t>
                        </m:r>
                      </m:sub>
                    </m:sSub>
                  </m:oMath>
                </a14:m>
                <a:r>
                  <a:rPr lang="en-US" dirty="0" smtClean="0"/>
                  <a:t> – low threshold of crack detectability</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blipFill rotWithShape="0">
                <a:blip r:embed="rId2"/>
                <a:stretch>
                  <a:fillRect l="-385" t="-2727" b="-606"/>
                </a:stretch>
              </a:blipFill>
            </p:spPr>
            <p:txBody>
              <a:bodyPr/>
              <a:lstStyle/>
              <a:p>
                <a:r>
                  <a:rPr lang="en-US">
                    <a:noFill/>
                  </a:rPr>
                  <a:t> </a:t>
                </a:r>
              </a:p>
            </p:txBody>
          </p:sp>
        </mc:Fallback>
      </mc:AlternateContent>
      <p:grpSp>
        <p:nvGrpSpPr>
          <p:cNvPr id="18" name="Group 17"/>
          <p:cNvGrpSpPr/>
          <p:nvPr/>
        </p:nvGrpSpPr>
        <p:grpSpPr>
          <a:xfrm>
            <a:off x="5989320" y="5430131"/>
            <a:ext cx="5321102" cy="1055981"/>
            <a:chOff x="5989320" y="5359791"/>
            <a:chExt cx="5321102" cy="1055981"/>
          </a:xfrm>
        </p:grpSpPr>
        <p:sp>
          <p:nvSpPr>
            <p:cNvPr id="13" name="Right Brace 12"/>
            <p:cNvSpPr/>
            <p:nvPr/>
          </p:nvSpPr>
          <p:spPr>
            <a:xfrm>
              <a:off x="5989320" y="5627078"/>
              <a:ext cx="314414" cy="21570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4" name="TextBox 13"/>
                <p:cNvSpPr txBox="1"/>
                <p:nvPr/>
              </p:nvSpPr>
              <p:spPr>
                <a:xfrm>
                  <a:off x="6352266" y="5359791"/>
                  <a:ext cx="4937761" cy="986167"/>
                </a:xfrm>
                <a:prstGeom prst="rect">
                  <a:avLst/>
                </a:prstGeom>
                <a:noFill/>
              </p:spPr>
              <p:txBody>
                <a:bodyPr wrap="square" rtlCol="0">
                  <a:spAutoFit/>
                </a:bodyPr>
                <a:lstStyle/>
                <a:p>
                  <a:pPr marL="285750" indent="-285750">
                    <a:buFont typeface="Wingdings" panose="05000000000000000000" pitchFamily="2" charset="2"/>
                    <a:buChar char="q"/>
                  </a:pPr>
                  <a14:m>
                    <m:oMath xmlns:m="http://schemas.openxmlformats.org/officeDocument/2006/math">
                      <m:r>
                        <a:rPr lang="en-US" i="1">
                          <a:latin typeface="Cambria Math"/>
                        </a:rPr>
                        <m:t>𝑓</m:t>
                      </m:r>
                      <m:d>
                        <m:dPr>
                          <m:ctrlPr>
                            <a:rPr lang="en-US" i="1">
                              <a:latin typeface="Cambria Math" panose="02040503050406030204" pitchFamily="18" charset="0"/>
                            </a:rPr>
                          </m:ctrlPr>
                        </m:dPr>
                        <m:e>
                          <m:r>
                            <a:rPr lang="en-US" i="1">
                              <a:latin typeface="Cambria Math"/>
                            </a:rPr>
                            <m:t>𝑎</m:t>
                          </m:r>
                          <m:r>
                            <a:rPr lang="en-US" i="1">
                              <a:latin typeface="Cambria Math"/>
                            </a:rPr>
                            <m:t>|</m:t>
                          </m:r>
                          <m:acc>
                            <m:accPr>
                              <m:chr m:val="⃑"/>
                              <m:ctrlPr>
                                <a:rPr lang="en-US" i="1">
                                  <a:latin typeface="Cambria Math" panose="02040503050406030204" pitchFamily="18" charset="0"/>
                                </a:rPr>
                              </m:ctrlPr>
                            </m:accPr>
                            <m:e>
                              <m:r>
                                <a:rPr lang="en-US" i="1">
                                  <a:latin typeface="Cambria Math"/>
                                </a:rPr>
                                <m:t>𝐴</m:t>
                              </m:r>
                            </m:e>
                          </m:acc>
                          <m:r>
                            <a:rPr lang="en-US" i="1">
                              <a:latin typeface="Cambria Math"/>
                            </a:rPr>
                            <m:t>,</m:t>
                          </m:r>
                          <m:acc>
                            <m:accPr>
                              <m:chr m:val="⃑"/>
                              <m:ctrlPr>
                                <a:rPr lang="en-US" i="1">
                                  <a:latin typeface="Cambria Math" panose="02040503050406030204" pitchFamily="18" charset="0"/>
                                </a:rPr>
                              </m:ctrlPr>
                            </m:accPr>
                            <m:e>
                              <m:r>
                                <a:rPr lang="en-US" i="1">
                                  <a:latin typeface="Cambria Math"/>
                                </a:rPr>
                                <m:t>𝑥</m:t>
                              </m:r>
                            </m:e>
                          </m:acc>
                        </m:e>
                      </m:d>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𝑎</m:t>
                          </m:r>
                          <m:r>
                            <a:rPr lang="en-US" i="1">
                              <a:latin typeface="Cambria Math"/>
                            </a:rPr>
                            <m:t>𝜎</m:t>
                          </m:r>
                          <m:rad>
                            <m:radPr>
                              <m:degHide m:val="on"/>
                              <m:ctrlPr>
                                <a:rPr lang="en-US" i="1">
                                  <a:latin typeface="Cambria Math" panose="02040503050406030204" pitchFamily="18" charset="0"/>
                                </a:rPr>
                              </m:ctrlPr>
                            </m:radPr>
                            <m:deg/>
                            <m:e>
                              <m:r>
                                <a:rPr lang="en-US" i="1">
                                  <a:latin typeface="Cambria Math"/>
                                </a:rPr>
                                <m:t>2</m:t>
                              </m:r>
                              <m:r>
                                <a:rPr lang="en-US" i="1">
                                  <a:latin typeface="Cambria Math"/>
                                </a:rPr>
                                <m:t>𝜋</m:t>
                              </m:r>
                            </m:e>
                          </m:rad>
                        </m:den>
                      </m:f>
                      <m:func>
                        <m:funcPr>
                          <m:ctrlPr>
                            <a:rPr lang="en-US" i="1">
                              <a:latin typeface="Cambria Math" panose="02040503050406030204" pitchFamily="18" charset="0"/>
                            </a:rPr>
                          </m:ctrlPr>
                        </m:funcPr>
                        <m:fName>
                          <m:r>
                            <m:rPr>
                              <m:sty m:val="p"/>
                            </m:rPr>
                            <a:rPr lang="en-US">
                              <a:latin typeface="Cambria Math"/>
                            </a:rPr>
                            <m:t>exp</m:t>
                          </m:r>
                        </m:fName>
                        <m:e>
                          <m:d>
                            <m:dPr>
                              <m:begChr m:val="["/>
                              <m:endChr m:val="]"/>
                              <m:ctrlPr>
                                <a:rPr lang="en-US" i="1">
                                  <a:latin typeface="Cambria Math" panose="02040503050406030204" pitchFamily="18" charset="0"/>
                                </a:rPr>
                              </m:ctrlPr>
                            </m:dPr>
                            <m:e>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2</m:t>
                                  </m:r>
                                </m:den>
                              </m:f>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a:rPr>
                                                <m:t>ln</m:t>
                                              </m:r>
                                            </m:fName>
                                            <m:e>
                                              <m:r>
                                                <a:rPr lang="en-US" i="1">
                                                  <a:latin typeface="Cambria Math"/>
                                                </a:rPr>
                                                <m:t>𝑎</m:t>
                                              </m:r>
                                            </m:e>
                                          </m:func>
                                          <m:r>
                                            <a:rPr lang="en-US" i="1">
                                              <a:latin typeface="Cambria Math"/>
                                            </a:rPr>
                                            <m:t>−</m:t>
                                          </m:r>
                                          <m:func>
                                            <m:funcPr>
                                              <m:ctrlPr>
                                                <a:rPr lang="en-US" i="1">
                                                  <a:latin typeface="Cambria Math" panose="02040503050406030204" pitchFamily="18" charset="0"/>
                                                </a:rPr>
                                              </m:ctrlPr>
                                            </m:funcPr>
                                            <m:fName>
                                              <m:r>
                                                <m:rPr>
                                                  <m:sty m:val="p"/>
                                                </m:rPr>
                                                <a:rPr lang="en-US">
                                                  <a:latin typeface="Cambria Math"/>
                                                </a:rPr>
                                                <m:t>ln</m:t>
                                              </m:r>
                                            </m:fName>
                                            <m:e>
                                              <m:r>
                                                <a:rPr lang="en-US" i="1">
                                                  <a:latin typeface="Cambria Math"/>
                                                </a:rPr>
                                                <m:t>𝑔</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a:rPr>
                                                        <m:t>𝐴</m:t>
                                                      </m:r>
                                                    </m:e>
                                                  </m:acc>
                                                  <m:r>
                                                    <a:rPr lang="en-US" i="1">
                                                      <a:latin typeface="Cambria Math"/>
                                                    </a:rPr>
                                                    <m:t>,</m:t>
                                                  </m:r>
                                                  <m:acc>
                                                    <m:accPr>
                                                      <m:chr m:val="⃑"/>
                                                      <m:ctrlPr>
                                                        <a:rPr lang="en-US" i="1">
                                                          <a:latin typeface="Cambria Math" panose="02040503050406030204" pitchFamily="18" charset="0"/>
                                                        </a:rPr>
                                                      </m:ctrlPr>
                                                    </m:accPr>
                                                    <m:e>
                                                      <m:r>
                                                        <a:rPr lang="en-US" i="1">
                                                          <a:latin typeface="Cambria Math"/>
                                                        </a:rPr>
                                                        <m:t>𝑥</m:t>
                                                      </m:r>
                                                    </m:e>
                                                  </m:acc>
                                                </m:e>
                                              </m:d>
                                            </m:e>
                                          </m:func>
                                        </m:num>
                                        <m:den>
                                          <m:r>
                                            <a:rPr lang="en-US" i="1">
                                              <a:latin typeface="Cambria Math"/>
                                            </a:rPr>
                                            <m:t>𝜎</m:t>
                                          </m:r>
                                        </m:den>
                                      </m:f>
                                    </m:e>
                                  </m:d>
                                </m:e>
                                <m:sup>
                                  <m:r>
                                    <a:rPr lang="en-US" i="1">
                                      <a:latin typeface="Cambria Math"/>
                                    </a:rPr>
                                    <m:t>2</m:t>
                                  </m:r>
                                </m:sup>
                              </m:sSup>
                            </m:e>
                          </m:d>
                        </m:e>
                      </m:func>
                    </m:oMath>
                  </a14:m>
                  <a:endParaRPr lang="en-US" dirty="0"/>
                </a:p>
                <a:p>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6352266" y="5359791"/>
                  <a:ext cx="4937761" cy="986167"/>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6597746" y="6063175"/>
                  <a:ext cx="4712676" cy="352597"/>
                </a:xfrm>
                <a:prstGeom prst="rect">
                  <a:avLst/>
                </a:prstGeom>
                <a:noFill/>
              </p:spPr>
              <p:txBody>
                <a:bodyPr wrap="square" rtlCol="0">
                  <a:spAutoFit/>
                </a:bodyPr>
                <a:lstStyle/>
                <a:p>
                  <a:r>
                    <a:rPr lang="en-US" sz="1400" dirty="0"/>
                    <a:t>where </a:t>
                  </a:r>
                  <a14:m>
                    <m:oMath xmlns:m="http://schemas.openxmlformats.org/officeDocument/2006/math">
                      <m:r>
                        <a:rPr lang="en-US" sz="1400" i="1">
                          <a:latin typeface="Cambria Math"/>
                        </a:rPr>
                        <m:t>𝑔</m:t>
                      </m:r>
                      <m:d>
                        <m:dPr>
                          <m:ctrlPr>
                            <a:rPr lang="en-US" sz="1400" i="1">
                              <a:latin typeface="Cambria Math" panose="02040503050406030204" pitchFamily="18" charset="0"/>
                            </a:rPr>
                          </m:ctrlPr>
                        </m:dPr>
                        <m:e>
                          <m:acc>
                            <m:accPr>
                              <m:chr m:val="⃑"/>
                              <m:ctrlPr>
                                <a:rPr lang="en-US" sz="1400" i="1">
                                  <a:latin typeface="Cambria Math" panose="02040503050406030204" pitchFamily="18" charset="0"/>
                                </a:rPr>
                              </m:ctrlPr>
                            </m:accPr>
                            <m:e>
                              <m:r>
                                <a:rPr lang="en-US" sz="1400" i="1">
                                  <a:latin typeface="Cambria Math"/>
                                </a:rPr>
                                <m:t>𝐴</m:t>
                              </m:r>
                            </m:e>
                          </m:acc>
                          <m:r>
                            <a:rPr lang="en-US" sz="1400" i="1">
                              <a:latin typeface="Cambria Math"/>
                            </a:rPr>
                            <m:t>,</m:t>
                          </m:r>
                          <m:acc>
                            <m:accPr>
                              <m:chr m:val="⃑"/>
                              <m:ctrlPr>
                                <a:rPr lang="en-US" sz="1400" i="1">
                                  <a:latin typeface="Cambria Math" panose="02040503050406030204" pitchFamily="18" charset="0"/>
                                </a:rPr>
                              </m:ctrlPr>
                            </m:accPr>
                            <m:e>
                              <m:r>
                                <a:rPr lang="en-US" sz="1400" i="1">
                                  <a:latin typeface="Cambria Math"/>
                                </a:rPr>
                                <m:t>𝑥</m:t>
                              </m:r>
                            </m:e>
                          </m:acc>
                        </m:e>
                      </m:d>
                    </m:oMath>
                  </a14:m>
                  <a:r>
                    <a:rPr lang="en-US" sz="1400" dirty="0"/>
                    <a:t> is the CP model and </a:t>
                  </a:r>
                  <a14:m>
                    <m:oMath xmlns:m="http://schemas.openxmlformats.org/officeDocument/2006/math">
                      <m:r>
                        <a:rPr lang="en-US" sz="1400" i="1" dirty="0">
                          <a:latin typeface="Cambria Math"/>
                          <a:ea typeface="Cambria Math"/>
                        </a:rPr>
                        <m:t>𝜎</m:t>
                      </m:r>
                    </m:oMath>
                  </a14:m>
                  <a:r>
                    <a:rPr lang="en-US" sz="1400" dirty="0"/>
                    <a:t> is the standard </a:t>
                  </a:r>
                  <a:r>
                    <a:rPr lang="en-US" sz="1400" dirty="0" smtClean="0"/>
                    <a:t>deviation</a:t>
                  </a:r>
                  <a:endParaRPr lang="en-US" sz="1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6597746" y="6063175"/>
                  <a:ext cx="4712676" cy="352597"/>
                </a:xfrm>
                <a:prstGeom prst="rect">
                  <a:avLst/>
                </a:prstGeom>
                <a:blipFill rotWithShape="0">
                  <a:blip r:embed="rId4"/>
                  <a:stretch>
                    <a:fillRect l="-388" b="-15517"/>
                  </a:stretch>
                </a:blipFill>
              </p:spPr>
              <p:txBody>
                <a:bodyPr/>
                <a:lstStyle/>
                <a:p>
                  <a:r>
                    <a:rPr lang="en-US">
                      <a:noFill/>
                    </a:rPr>
                    <a:t> </a:t>
                  </a:r>
                </a:p>
              </p:txBody>
            </p:sp>
          </mc:Fallback>
        </mc:AlternateContent>
      </p:grpSp>
      <p:grpSp>
        <p:nvGrpSpPr>
          <p:cNvPr id="17" name="Group 16"/>
          <p:cNvGrpSpPr/>
          <p:nvPr/>
        </p:nvGrpSpPr>
        <p:grpSpPr>
          <a:xfrm>
            <a:off x="5989320" y="2628487"/>
            <a:ext cx="4885004" cy="917969"/>
            <a:chOff x="5989320" y="2628487"/>
            <a:chExt cx="4885004" cy="917969"/>
          </a:xfrm>
        </p:grpSpPr>
        <mc:AlternateContent xmlns:mc="http://schemas.openxmlformats.org/markup-compatibility/2006" xmlns:a14="http://schemas.microsoft.com/office/drawing/2010/main">
          <mc:Choice Requires="a14">
            <p:sp>
              <p:nvSpPr>
                <p:cNvPr id="7" name="TextBox 6"/>
                <p:cNvSpPr txBox="1"/>
                <p:nvPr/>
              </p:nvSpPr>
              <p:spPr>
                <a:xfrm>
                  <a:off x="6352266" y="2663656"/>
                  <a:ext cx="2067951" cy="487506"/>
                </a:xfrm>
                <a:prstGeom prst="rect">
                  <a:avLst/>
                </a:prstGeom>
                <a:noFill/>
              </p:spPr>
              <p:txBody>
                <a:bodyPr wrap="square" rtlCol="0">
                  <a:spAutoFit/>
                </a:bodyPr>
                <a:lstStyle/>
                <a:p>
                  <a:pPr marL="285750" indent="-285750">
                    <a:buFont typeface="Wingdings" panose="05000000000000000000" pitchFamily="2" charset="2"/>
                    <a:buChar char="q"/>
                  </a:pPr>
                  <a14:m>
                    <m:oMath xmlns:m="http://schemas.openxmlformats.org/officeDocument/2006/math">
                      <m:acc>
                        <m:accPr>
                          <m:chr m:val="⃑"/>
                          <m:ctrlPr>
                            <a:rPr lang="en-US" i="1">
                              <a:latin typeface="Cambria Math" panose="02040503050406030204" pitchFamily="18" charset="0"/>
                            </a:rPr>
                          </m:ctrlPr>
                        </m:accPr>
                        <m:e>
                          <m:r>
                            <m:rPr>
                              <m:sty m:val="p"/>
                            </m:rPr>
                            <a:rPr lang="en-US">
                              <a:latin typeface="Cambria Math" panose="02040503050406030204" pitchFamily="18" charset="0"/>
                            </a:rPr>
                            <m:t>Θ</m:t>
                          </m:r>
                        </m:e>
                      </m:acc>
                      <m:r>
                        <a:rPr lang="en-US" i="1">
                          <a:latin typeface="Cambria Math" panose="02040503050406030204" pitchFamily="18" charset="0"/>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𝐴</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𝐵</m:t>
                                  </m:r>
                                </m:e>
                              </m:ac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𝐹𝐷</m:t>
                                  </m:r>
                                </m:sub>
                              </m:sSub>
                            </m:e>
                          </m:d>
                        </m:e>
                        <m:sup>
                          <m:r>
                            <a:rPr lang="en-US" i="1">
                              <a:latin typeface="Cambria Math" panose="02040503050406030204" pitchFamily="18" charset="0"/>
                            </a:rPr>
                            <m:t>𝑇</m:t>
                          </m:r>
                        </m:sup>
                      </m:sSup>
                    </m:oMath>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6352266" y="2663656"/>
                  <a:ext cx="2067951" cy="487506"/>
                </a:xfrm>
                <a:prstGeom prst="rect">
                  <a:avLst/>
                </a:prstGeom>
                <a:blipFill rotWithShape="0">
                  <a:blip r:embed="rId5"/>
                  <a:stretch>
                    <a:fillRect/>
                  </a:stretch>
                </a:blipFill>
              </p:spPr>
              <p:txBody>
                <a:bodyPr/>
                <a:lstStyle/>
                <a:p>
                  <a:r>
                    <a:rPr lang="en-US">
                      <a:noFill/>
                    </a:rPr>
                    <a:t> </a:t>
                  </a:r>
                </a:p>
              </p:txBody>
            </p:sp>
          </mc:Fallback>
        </mc:AlternateContent>
        <p:sp>
          <p:nvSpPr>
            <p:cNvPr id="8" name="Right Brace 7"/>
            <p:cNvSpPr/>
            <p:nvPr/>
          </p:nvSpPr>
          <p:spPr>
            <a:xfrm>
              <a:off x="5989320" y="2628487"/>
              <a:ext cx="314414" cy="64225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6597746" y="3177124"/>
              <a:ext cx="4276578" cy="369332"/>
            </a:xfrm>
            <a:prstGeom prst="rect">
              <a:avLst/>
            </a:prstGeom>
            <a:noFill/>
          </p:spPr>
          <p:txBody>
            <a:bodyPr wrap="square" rtlCol="0">
              <a:spAutoFit/>
            </a:bodyPr>
            <a:lstStyle/>
            <a:p>
              <a:r>
                <a:rPr lang="en-US" dirty="0"/>
                <a:t>T</a:t>
              </a:r>
              <a:r>
                <a:rPr lang="en-US" dirty="0" smtClean="0"/>
                <a:t>arget </a:t>
              </a:r>
              <a:r>
                <a:rPr lang="en-US" dirty="0"/>
                <a:t>parameter set </a:t>
              </a:r>
              <a:r>
                <a:rPr lang="en-US" dirty="0" smtClean="0"/>
                <a:t>for Bayesian updating</a:t>
              </a:r>
              <a:endParaRPr lang="en-US" dirty="0"/>
            </a:p>
          </p:txBody>
        </p:sp>
      </p:grpSp>
      <p:sp>
        <p:nvSpPr>
          <p:cNvPr id="19" name="Footer Placeholder 18"/>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20" name="Slide Number Placeholder 19"/>
          <p:cNvSpPr>
            <a:spLocks noGrp="1"/>
          </p:cNvSpPr>
          <p:nvPr>
            <p:ph type="sldNum" sz="quarter" idx="12"/>
          </p:nvPr>
        </p:nvSpPr>
        <p:spPr/>
        <p:txBody>
          <a:bodyPr/>
          <a:lstStyle/>
          <a:p>
            <a:fld id="{F943735F-CC06-4CDC-B49F-03F36BD12FE3}" type="slidenum">
              <a:rPr lang="en-US" smtClean="0"/>
              <a:t>19</a:t>
            </a:fld>
            <a:endParaRPr lang="en-US"/>
          </a:p>
        </p:txBody>
      </p:sp>
    </p:spTree>
    <p:extLst>
      <p:ext uri="{BB962C8B-B14F-4D97-AF65-F5344CB8AC3E}">
        <p14:creationId xmlns:p14="http://schemas.microsoft.com/office/powerpoint/2010/main" val="346188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0-#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Introduction to Crack Propagation and Detection Research</a:t>
            </a:r>
          </a:p>
          <a:p>
            <a:r>
              <a:rPr lang="en-US" dirty="0"/>
              <a:t>Collection and Pre-processing of Data</a:t>
            </a:r>
          </a:p>
          <a:p>
            <a:r>
              <a:rPr lang="en-US" dirty="0" smtClean="0"/>
              <a:t>Crack </a:t>
            </a:r>
            <a:r>
              <a:rPr lang="en-US" dirty="0"/>
              <a:t>Propagation and </a:t>
            </a:r>
            <a:r>
              <a:rPr lang="en-US" dirty="0" smtClean="0"/>
              <a:t>Detection Methodology Description</a:t>
            </a:r>
          </a:p>
          <a:p>
            <a:r>
              <a:rPr lang="en-US" dirty="0" smtClean="0"/>
              <a:t>Discussion of Results</a:t>
            </a:r>
          </a:p>
          <a:p>
            <a:r>
              <a:rPr lang="en-US" dirty="0" smtClean="0"/>
              <a:t>Conclusions</a:t>
            </a:r>
          </a:p>
        </p:txBody>
      </p:sp>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2</a:t>
            </a:fld>
            <a:endParaRPr lang="en-US"/>
          </a:p>
        </p:txBody>
      </p:sp>
    </p:spTree>
    <p:extLst>
      <p:ext uri="{BB962C8B-B14F-4D97-AF65-F5344CB8AC3E}">
        <p14:creationId xmlns:p14="http://schemas.microsoft.com/office/powerpoint/2010/main" val="26874533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Crack Propagation Model Choices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Gaussian Process Regression CP Model</a:t>
                </a:r>
              </a:p>
              <a:p>
                <a:pPr lvl="1"/>
                <a14:m>
                  <m:oMath xmlns:m="http://schemas.openxmlformats.org/officeDocument/2006/math">
                    <m:r>
                      <a:rPr lang="en-US" i="1">
                        <a:latin typeface="Cambria Math"/>
                      </a:rPr>
                      <m:t>𝑎</m:t>
                    </m:r>
                    <m:r>
                      <a:rPr lang="en-US" i="1">
                        <a:latin typeface="Cambria Math"/>
                      </a:rPr>
                      <m:t>=</m:t>
                    </m:r>
                    <m:r>
                      <a:rPr lang="en-US" i="1">
                        <a:latin typeface="Cambria Math"/>
                      </a:rPr>
                      <m:t>𝑔</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a:rPr>
                              <m:t>𝑥</m:t>
                            </m:r>
                          </m:e>
                        </m:acc>
                      </m:e>
                    </m:d>
                    <m:r>
                      <a:rPr lang="en-US" i="1">
                        <a:latin typeface="Cambria Math"/>
                      </a:rPr>
                      <m:t>=</m:t>
                    </m:r>
                    <m:r>
                      <a:rPr lang="en-US" i="1">
                        <a:latin typeface="Cambria Math"/>
                      </a:rPr>
                      <m:t>𝑔</m:t>
                    </m:r>
                    <m:d>
                      <m:dPr>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m>
                              <m:mPr>
                                <m:mcs>
                                  <m:mc>
                                    <m:mcPr>
                                      <m:count m:val="4"/>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a:rPr>
                                        <m:t>𝐶𝑆𝐹</m:t>
                                      </m:r>
                                    </m:e>
                                    <m:sub>
                                      <m:r>
                                        <a:rPr lang="en-US" i="1">
                                          <a:latin typeface="Cambria Math"/>
                                        </a:rPr>
                                        <m:t>1</m:t>
                                      </m:r>
                                    </m:sub>
                                  </m:sSub>
                                </m:e>
                                <m:e>
                                  <m:sSub>
                                    <m:sSubPr>
                                      <m:ctrlPr>
                                        <a:rPr lang="en-US" i="1">
                                          <a:latin typeface="Cambria Math" panose="02040503050406030204" pitchFamily="18" charset="0"/>
                                        </a:rPr>
                                      </m:ctrlPr>
                                    </m:sSubPr>
                                    <m:e>
                                      <m:r>
                                        <a:rPr lang="en-US" i="1">
                                          <a:latin typeface="Cambria Math"/>
                                        </a:rPr>
                                        <m:t>𝐶𝑆𝐹</m:t>
                                      </m:r>
                                    </m:e>
                                    <m:sub>
                                      <m:r>
                                        <a:rPr lang="en-US" i="1">
                                          <a:latin typeface="Cambria Math"/>
                                        </a:rPr>
                                        <m:t>2</m:t>
                                      </m:r>
                                    </m:sub>
                                  </m:sSub>
                                </m:e>
                                <m:e>
                                  <m:r>
                                    <a:rPr lang="en-US" i="1">
                                      <a:latin typeface="Cambria Math"/>
                                    </a:rPr>
                                    <m:t>⋯</m:t>
                                  </m:r>
                                </m:e>
                                <m:e>
                                  <m:sSub>
                                    <m:sSubPr>
                                      <m:ctrlPr>
                                        <a:rPr lang="en-US" i="1">
                                          <a:latin typeface="Cambria Math" panose="02040503050406030204" pitchFamily="18" charset="0"/>
                                        </a:rPr>
                                      </m:ctrlPr>
                                    </m:sSubPr>
                                    <m:e>
                                      <m:r>
                                        <a:rPr lang="en-US" i="1">
                                          <a:latin typeface="Cambria Math"/>
                                        </a:rPr>
                                        <m:t>𝐶𝑆𝐹</m:t>
                                      </m:r>
                                    </m:e>
                                    <m:sub>
                                      <m:r>
                                        <a:rPr lang="en-US" i="1">
                                          <a:latin typeface="Cambria Math"/>
                                        </a:rPr>
                                        <m:t>𝑄</m:t>
                                      </m:r>
                                    </m:sub>
                                  </m:sSub>
                                </m:e>
                              </m:mr>
                            </m:m>
                          </m:e>
                        </m:d>
                      </m:e>
                    </m:d>
                  </m:oMath>
                </a14:m>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4"/>
                <a:stretch>
                  <a:fillRect l="-314" t="-1818"/>
                </a:stretch>
              </a:blipFill>
            </p:spPr>
            <p:txBody>
              <a:bodyPr/>
              <a:lstStyle/>
              <a:p>
                <a:r>
                  <a:rPr lang="en-US">
                    <a:noFill/>
                  </a:rPr>
                  <a:t> </a:t>
                </a:r>
              </a:p>
            </p:txBody>
          </p:sp>
        </mc:Fallback>
      </mc:AlternateContent>
      <p:graphicFrame>
        <p:nvGraphicFramePr>
          <p:cNvPr id="4" name="Object 3"/>
          <p:cNvGraphicFramePr>
            <a:graphicFrameLocks noChangeAspect="1"/>
          </p:cNvGraphicFramePr>
          <p:nvPr>
            <p:extLst>
              <p:ext uri="{D42A27DB-BD31-4B8C-83A1-F6EECF244321}">
                <p14:modId xmlns:p14="http://schemas.microsoft.com/office/powerpoint/2010/main" val="4210570292"/>
              </p:ext>
            </p:extLst>
          </p:nvPr>
        </p:nvGraphicFramePr>
        <p:xfrm>
          <a:off x="3001818" y="3943081"/>
          <a:ext cx="6188367" cy="1916113"/>
        </p:xfrm>
        <a:graphic>
          <a:graphicData uri="http://schemas.openxmlformats.org/presentationml/2006/ole">
            <mc:AlternateContent xmlns:mc="http://schemas.openxmlformats.org/markup-compatibility/2006">
              <mc:Choice xmlns:v="urn:schemas-microsoft-com:vml" Requires="v">
                <p:oleObj spid="_x0000_s16473" name="Equation" r:id="rId5" imgW="2666880" imgH="825480" progId="Equation.3">
                  <p:embed/>
                </p:oleObj>
              </mc:Choice>
              <mc:Fallback>
                <p:oleObj name="Equation" r:id="rId5" imgW="2666880" imgH="825480" progId="Equation.3">
                  <p:embed/>
                  <p:pic>
                    <p:nvPicPr>
                      <p:cNvPr id="0" name=""/>
                      <p:cNvPicPr/>
                      <p:nvPr/>
                    </p:nvPicPr>
                    <p:blipFill>
                      <a:blip r:embed="rId6"/>
                      <a:stretch>
                        <a:fillRect/>
                      </a:stretch>
                    </p:blipFill>
                    <p:spPr>
                      <a:xfrm>
                        <a:off x="3001818" y="3943081"/>
                        <a:ext cx="6188367" cy="1916113"/>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122552919"/>
              </p:ext>
            </p:extLst>
          </p:nvPr>
        </p:nvGraphicFramePr>
        <p:xfrm>
          <a:off x="1570038" y="4487593"/>
          <a:ext cx="8945562" cy="1905000"/>
        </p:xfrm>
        <a:graphic>
          <a:graphicData uri="http://schemas.openxmlformats.org/presentationml/2006/ole">
            <mc:AlternateContent xmlns:mc="http://schemas.openxmlformats.org/markup-compatibility/2006">
              <mc:Choice xmlns:v="urn:schemas-microsoft-com:vml" Requires="v">
                <p:oleObj spid="_x0000_s16474" name="Equation" r:id="rId7" imgW="3759120" imgH="799920" progId="Equation.3">
                  <p:embed/>
                </p:oleObj>
              </mc:Choice>
              <mc:Fallback>
                <p:oleObj name="Equation" r:id="rId7" imgW="3759120" imgH="799920" progId="Equation.3">
                  <p:embed/>
                  <p:pic>
                    <p:nvPicPr>
                      <p:cNvPr id="0" name=""/>
                      <p:cNvPicPr>
                        <a:picLocks noChangeAspect="1" noChangeArrowheads="1"/>
                      </p:cNvPicPr>
                      <p:nvPr/>
                    </p:nvPicPr>
                    <p:blipFill>
                      <a:blip r:embed="rId8"/>
                      <a:srcRect/>
                      <a:stretch>
                        <a:fillRect/>
                      </a:stretch>
                    </p:blipFill>
                    <p:spPr bwMode="auto">
                      <a:xfrm>
                        <a:off x="1570038" y="4487593"/>
                        <a:ext cx="8945562" cy="1905000"/>
                      </a:xfrm>
                      <a:prstGeom prst="rect">
                        <a:avLst/>
                      </a:prstGeom>
                      <a:noFill/>
                      <a:ln>
                        <a:no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840755543"/>
              </p:ext>
            </p:extLst>
          </p:nvPr>
        </p:nvGraphicFramePr>
        <p:xfrm>
          <a:off x="4980229" y="4301857"/>
          <a:ext cx="2231542" cy="642937"/>
        </p:xfrm>
        <a:graphic>
          <a:graphicData uri="http://schemas.openxmlformats.org/presentationml/2006/ole">
            <mc:AlternateContent xmlns:mc="http://schemas.openxmlformats.org/markup-compatibility/2006">
              <mc:Choice xmlns:v="urn:schemas-microsoft-com:vml" Requires="v">
                <p:oleObj spid="_x0000_s16475" name="Equation" r:id="rId9" imgW="749160" imgH="215640" progId="Equation.3">
                  <p:embed/>
                </p:oleObj>
              </mc:Choice>
              <mc:Fallback>
                <p:oleObj name="Equation" r:id="rId9" imgW="749160" imgH="215640" progId="Equation.3">
                  <p:embed/>
                  <p:pic>
                    <p:nvPicPr>
                      <p:cNvPr id="0" name=""/>
                      <p:cNvPicPr>
                        <a:picLocks noChangeAspect="1" noChangeArrowheads="1"/>
                      </p:cNvPicPr>
                      <p:nvPr/>
                    </p:nvPicPr>
                    <p:blipFill>
                      <a:blip r:embed="rId10"/>
                      <a:srcRect/>
                      <a:stretch>
                        <a:fillRect/>
                      </a:stretch>
                    </p:blipFill>
                    <p:spPr bwMode="auto">
                      <a:xfrm>
                        <a:off x="4980229" y="4301857"/>
                        <a:ext cx="2231542" cy="642937"/>
                      </a:xfrm>
                      <a:prstGeom prst="rect">
                        <a:avLst/>
                      </a:prstGeom>
                      <a:noFill/>
                      <a:ln>
                        <a:noFill/>
                      </a:ln>
                    </p:spPr>
                  </p:pic>
                </p:oleObj>
              </mc:Fallback>
            </mc:AlternateContent>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072665291"/>
              </p:ext>
            </p:extLst>
          </p:nvPr>
        </p:nvGraphicFramePr>
        <p:xfrm>
          <a:off x="1600202" y="3039793"/>
          <a:ext cx="8762997" cy="1295400"/>
        </p:xfrm>
        <a:graphic>
          <a:graphicData uri="http://schemas.openxmlformats.org/drawingml/2006/table">
            <a:tbl>
              <a:tblPr firstRow="1" bandRow="1">
                <a:tableStyleId>{2D5ABB26-0587-4C30-8999-92F81FD0307C}</a:tableStyleId>
              </a:tblPr>
              <a:tblGrid>
                <a:gridCol w="796636"/>
                <a:gridCol w="554182"/>
                <a:gridCol w="401781"/>
                <a:gridCol w="914401"/>
                <a:gridCol w="838200"/>
                <a:gridCol w="990600"/>
                <a:gridCol w="609600"/>
                <a:gridCol w="533400"/>
                <a:gridCol w="838200"/>
                <a:gridCol w="762000"/>
                <a:gridCol w="761999"/>
                <a:gridCol w="761998"/>
              </a:tblGrid>
              <a:tr h="1295400">
                <a:tc>
                  <a:txBody>
                    <a:bodyPr/>
                    <a:lstStyle/>
                    <a:p>
                      <a:pPr algn="l"/>
                      <a:r>
                        <a:rPr lang="en-US" sz="1200" dirty="0" smtClean="0"/>
                        <a:t>Crack Length (</a:t>
                      </a:r>
                      <a:r>
                        <a:rPr lang="el-GR" sz="1200" kern="1200" dirty="0" smtClean="0"/>
                        <a:t>μ</a:t>
                      </a:r>
                      <a:r>
                        <a:rPr lang="en-US" sz="1200" kern="1200" dirty="0" smtClean="0"/>
                        <a:t>m)</a:t>
                      </a:r>
                      <a:endParaRPr lang="en-US" sz="1200" dirty="0"/>
                    </a:p>
                  </a:txBody>
                  <a:tcPr vert="vert270" anchor="ctr"/>
                </a:tc>
                <a:tc>
                  <a:txBody>
                    <a:bodyPr/>
                    <a:lstStyle/>
                    <a:p>
                      <a:pPr algn="l"/>
                      <a:endParaRPr lang="en-US" sz="1200" dirty="0"/>
                    </a:p>
                  </a:txBody>
                  <a:tcPr vert="vert270" anchor="ctr"/>
                </a:tc>
                <a:tc>
                  <a:txBody>
                    <a:bodyPr/>
                    <a:lstStyle/>
                    <a:p>
                      <a:pPr algn="l"/>
                      <a:r>
                        <a:rPr lang="en-US" sz="1200" dirty="0" smtClean="0"/>
                        <a:t>Growth Model Parameters</a:t>
                      </a:r>
                      <a:endParaRPr lang="en-US" sz="1200" dirty="0"/>
                    </a:p>
                  </a:txBody>
                  <a:tcPr vert="vert270" anchor="ctr"/>
                </a:tc>
                <a:tc>
                  <a:txBody>
                    <a:bodyPr/>
                    <a:lstStyle/>
                    <a:p>
                      <a:pPr algn="l"/>
                      <a:r>
                        <a:rPr lang="en-US" sz="1200" dirty="0" smtClean="0"/>
                        <a:t>Fatigue</a:t>
                      </a:r>
                      <a:r>
                        <a:rPr lang="en-US" sz="1200" baseline="0" dirty="0" smtClean="0"/>
                        <a:t> Cycles</a:t>
                      </a:r>
                      <a:endParaRPr lang="en-US" sz="1200" dirty="0"/>
                    </a:p>
                  </a:txBody>
                  <a:tcPr vert="vert270" anchor="ctr"/>
                </a:tc>
                <a:tc>
                  <a:txBody>
                    <a:bodyPr/>
                    <a:lstStyle/>
                    <a:p>
                      <a:pPr algn="l"/>
                      <a:r>
                        <a:rPr lang="en-US" sz="1200" dirty="0" smtClean="0"/>
                        <a:t>Min Load</a:t>
                      </a:r>
                      <a:r>
                        <a:rPr lang="en-US" sz="1200" baseline="0" dirty="0" smtClean="0"/>
                        <a:t>(N)</a:t>
                      </a:r>
                      <a:endParaRPr lang="en-US" sz="1200" dirty="0"/>
                    </a:p>
                  </a:txBody>
                  <a:tcPr vert="vert270" anchor="ctr"/>
                </a:tc>
                <a:tc>
                  <a:txBody>
                    <a:bodyPr/>
                    <a:lstStyle/>
                    <a:p>
                      <a:pPr algn="l"/>
                      <a:r>
                        <a:rPr lang="en-US" sz="1200" dirty="0" smtClean="0"/>
                        <a:t>Max Load </a:t>
                      </a:r>
                      <a:r>
                        <a:rPr lang="en-US" sz="1200" baseline="0" dirty="0" smtClean="0"/>
                        <a:t>(N)</a:t>
                      </a:r>
                      <a:endParaRPr lang="en-US" sz="1200" dirty="0"/>
                    </a:p>
                  </a:txBody>
                  <a:tcPr vert="vert270" anchor="ctr"/>
                </a:tc>
                <a:tc>
                  <a:txBody>
                    <a:bodyPr/>
                    <a:lstStyle/>
                    <a:p>
                      <a:pPr algn="l"/>
                      <a:r>
                        <a:rPr lang="en-US" sz="1200" dirty="0" smtClean="0"/>
                        <a:t>Load Ratio</a:t>
                      </a:r>
                      <a:endParaRPr lang="en-US" sz="1200" dirty="0"/>
                    </a:p>
                  </a:txBody>
                  <a:tcPr vert="vert270" anchor="ctr"/>
                </a:tc>
                <a:tc>
                  <a:txBody>
                    <a:bodyPr/>
                    <a:lstStyle/>
                    <a:p>
                      <a:pPr algn="l"/>
                      <a:r>
                        <a:rPr lang="en-US" sz="1200" dirty="0" smtClean="0"/>
                        <a:t>Frequency (Hz)</a:t>
                      </a:r>
                      <a:endParaRPr lang="en-US" sz="1200" dirty="0"/>
                    </a:p>
                  </a:txBody>
                  <a:tcPr vert="vert270" anchor="ctr"/>
                </a:tc>
                <a:tc>
                  <a:txBody>
                    <a:bodyPr/>
                    <a:lstStyle/>
                    <a:p>
                      <a:pPr algn="l"/>
                      <a:r>
                        <a:rPr lang="en-US" sz="1200" dirty="0" smtClean="0"/>
                        <a:t>Mean Grain Diameter </a:t>
                      </a:r>
                      <a:r>
                        <a:rPr lang="el-GR" sz="1200" kern="1200" dirty="0" smtClean="0"/>
                        <a:t>α</a:t>
                      </a:r>
                      <a:r>
                        <a:rPr lang="en-US" sz="1200" kern="1200" dirty="0" smtClean="0"/>
                        <a:t> (</a:t>
                      </a:r>
                      <a:r>
                        <a:rPr lang="el-GR" sz="1200" kern="1200" dirty="0" smtClean="0"/>
                        <a:t>μ</a:t>
                      </a:r>
                      <a:r>
                        <a:rPr lang="en-US" sz="1200" kern="1200" dirty="0" smtClean="0"/>
                        <a:t>m)</a:t>
                      </a:r>
                      <a:endParaRPr lang="en-US" sz="1200" dirty="0"/>
                    </a:p>
                  </a:txBody>
                  <a:tcPr vert="vert27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Mean Grain Diameter </a:t>
                      </a:r>
                      <a:r>
                        <a:rPr lang="el-GR" sz="1200" kern="1200" dirty="0" smtClean="0"/>
                        <a:t>β</a:t>
                      </a:r>
                      <a:endParaRPr lang="en-US" sz="1200" dirty="0" smtClean="0"/>
                    </a:p>
                  </a:txBody>
                  <a:tcPr vert="vert27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Mean Inclusion Diameter </a:t>
                      </a:r>
                      <a:r>
                        <a:rPr lang="el-GR" sz="1200" kern="1200" dirty="0" smtClean="0"/>
                        <a:t>α</a:t>
                      </a:r>
                      <a:r>
                        <a:rPr lang="en-US" sz="1200" kern="1200" dirty="0" smtClean="0"/>
                        <a:t> (</a:t>
                      </a:r>
                      <a:r>
                        <a:rPr lang="el-GR" sz="1200" kern="1200" dirty="0" smtClean="0"/>
                        <a:t>μ</a:t>
                      </a:r>
                      <a:r>
                        <a:rPr lang="en-US" sz="1200" kern="1200" dirty="0" smtClean="0"/>
                        <a:t>m)</a:t>
                      </a:r>
                      <a:endParaRPr lang="en-US" sz="1200" dirty="0" smtClean="0"/>
                    </a:p>
                  </a:txBody>
                  <a:tcPr vert="vert27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Mean Inclusion Diameter </a:t>
                      </a:r>
                      <a:r>
                        <a:rPr lang="el-GR" sz="1200" kern="1200" dirty="0" smtClean="0"/>
                        <a:t>β</a:t>
                      </a:r>
                      <a:endParaRPr lang="en-US" sz="1200" dirty="0" smtClean="0"/>
                    </a:p>
                  </a:txBody>
                  <a:tcPr vert="vert270" anchor="ctr"/>
                </a:tc>
              </a:tr>
            </a:tbl>
          </a:graphicData>
        </a:graphic>
      </p:graphicFrame>
      <p:grpSp>
        <p:nvGrpSpPr>
          <p:cNvPr id="8" name="Group 7"/>
          <p:cNvGrpSpPr/>
          <p:nvPr/>
        </p:nvGrpSpPr>
        <p:grpSpPr>
          <a:xfrm>
            <a:off x="5334000" y="4868593"/>
            <a:ext cx="2438400" cy="902732"/>
            <a:chOff x="3733800" y="4038600"/>
            <a:chExt cx="2438400" cy="902732"/>
          </a:xfrm>
        </p:grpSpPr>
        <p:sp>
          <p:nvSpPr>
            <p:cNvPr id="9" name="TextBox 8"/>
            <p:cNvSpPr txBox="1"/>
            <p:nvPr/>
          </p:nvSpPr>
          <p:spPr>
            <a:xfrm>
              <a:off x="3733800" y="4572000"/>
              <a:ext cx="2438400" cy="369332"/>
            </a:xfrm>
            <a:prstGeom prst="rect">
              <a:avLst/>
            </a:prstGeom>
            <a:noFill/>
          </p:spPr>
          <p:txBody>
            <a:bodyPr wrap="square" rtlCol="0">
              <a:spAutoFit/>
            </a:bodyPr>
            <a:lstStyle/>
            <a:p>
              <a:r>
                <a:rPr lang="en-US" b="1" u="sng" dirty="0"/>
                <a:t>Model Parameters</a:t>
              </a:r>
            </a:p>
          </p:txBody>
        </p:sp>
        <p:cxnSp>
          <p:nvCxnSpPr>
            <p:cNvPr id="10" name="Straight Arrow Connector 9"/>
            <p:cNvCxnSpPr/>
            <p:nvPr/>
          </p:nvCxnSpPr>
          <p:spPr bwMode="auto">
            <a:xfrm flipV="1">
              <a:off x="4724400" y="4038600"/>
              <a:ext cx="0" cy="533400"/>
            </a:xfrm>
            <a:prstGeom prst="straightConnector1">
              <a:avLst/>
            </a:prstGeom>
            <a:ln>
              <a:headEnd type="none" w="sm" len="sm"/>
              <a:tailEnd type="arrow"/>
            </a:ln>
          </p:spPr>
          <p:style>
            <a:lnRef idx="3">
              <a:schemeClr val="accent4"/>
            </a:lnRef>
            <a:fillRef idx="0">
              <a:schemeClr val="accent4"/>
            </a:fillRef>
            <a:effectRef idx="2">
              <a:schemeClr val="accent4"/>
            </a:effectRef>
            <a:fontRef idx="minor">
              <a:schemeClr val="tx1"/>
            </a:fontRef>
          </p:style>
        </p:cxnSp>
      </p:grpSp>
      <p:grpSp>
        <p:nvGrpSpPr>
          <p:cNvPr id="11" name="Group 10"/>
          <p:cNvGrpSpPr/>
          <p:nvPr/>
        </p:nvGrpSpPr>
        <p:grpSpPr>
          <a:xfrm>
            <a:off x="6553200" y="3115993"/>
            <a:ext cx="2914556" cy="1295400"/>
            <a:chOff x="5029200" y="2286000"/>
            <a:chExt cx="2914556" cy="1295400"/>
          </a:xfrm>
        </p:grpSpPr>
        <p:sp>
          <p:nvSpPr>
            <p:cNvPr id="12" name="TextBox 11"/>
            <p:cNvSpPr txBox="1"/>
            <p:nvPr/>
          </p:nvSpPr>
          <p:spPr>
            <a:xfrm>
              <a:off x="5029200" y="2286000"/>
              <a:ext cx="2914556" cy="646331"/>
            </a:xfrm>
            <a:prstGeom prst="rect">
              <a:avLst/>
            </a:prstGeom>
            <a:noFill/>
          </p:spPr>
          <p:txBody>
            <a:bodyPr wrap="square" rtlCol="0">
              <a:spAutoFit/>
            </a:bodyPr>
            <a:lstStyle/>
            <a:p>
              <a:r>
                <a:rPr lang="en-US" b="1" u="sng" dirty="0"/>
                <a:t>Input:</a:t>
              </a:r>
            </a:p>
            <a:p>
              <a:r>
                <a:rPr lang="en-US" dirty="0" smtClean="0"/>
                <a:t>Loading </a:t>
              </a:r>
              <a:r>
                <a:rPr lang="en-US" dirty="0"/>
                <a:t>and Material CSFs</a:t>
              </a:r>
            </a:p>
          </p:txBody>
        </p:sp>
        <p:cxnSp>
          <p:nvCxnSpPr>
            <p:cNvPr id="13" name="Straight Arrow Connector 12"/>
            <p:cNvCxnSpPr/>
            <p:nvPr/>
          </p:nvCxnSpPr>
          <p:spPr bwMode="auto">
            <a:xfrm>
              <a:off x="5257800" y="3264729"/>
              <a:ext cx="0" cy="316671"/>
            </a:xfrm>
            <a:prstGeom prst="straightConnector1">
              <a:avLst/>
            </a:prstGeom>
            <a:ln>
              <a:headEnd type="none" w="sm" len="sm"/>
              <a:tailEnd type="arrow"/>
            </a:ln>
          </p:spPr>
          <p:style>
            <a:lnRef idx="3">
              <a:schemeClr val="accent4"/>
            </a:lnRef>
            <a:fillRef idx="0">
              <a:schemeClr val="accent4"/>
            </a:fillRef>
            <a:effectRef idx="2">
              <a:schemeClr val="accent4"/>
            </a:effectRef>
            <a:fontRef idx="minor">
              <a:schemeClr val="tx1"/>
            </a:fontRef>
          </p:style>
        </p:cxnSp>
      </p:grpSp>
      <p:grpSp>
        <p:nvGrpSpPr>
          <p:cNvPr id="14" name="Group 13"/>
          <p:cNvGrpSpPr/>
          <p:nvPr/>
        </p:nvGrpSpPr>
        <p:grpSpPr>
          <a:xfrm>
            <a:off x="3429000" y="3176263"/>
            <a:ext cx="2438400" cy="1235131"/>
            <a:chOff x="1905000" y="2346269"/>
            <a:chExt cx="2438400" cy="1235131"/>
          </a:xfrm>
        </p:grpSpPr>
        <p:sp>
          <p:nvSpPr>
            <p:cNvPr id="15" name="TextBox 14"/>
            <p:cNvSpPr txBox="1"/>
            <p:nvPr/>
          </p:nvSpPr>
          <p:spPr>
            <a:xfrm>
              <a:off x="1905000" y="2346269"/>
              <a:ext cx="2438400" cy="646331"/>
            </a:xfrm>
            <a:prstGeom prst="rect">
              <a:avLst/>
            </a:prstGeom>
            <a:noFill/>
          </p:spPr>
          <p:txBody>
            <a:bodyPr wrap="square" rtlCol="0">
              <a:spAutoFit/>
            </a:bodyPr>
            <a:lstStyle/>
            <a:p>
              <a:r>
                <a:rPr lang="en-US" b="1" u="sng" dirty="0"/>
                <a:t>Output:</a:t>
              </a:r>
            </a:p>
            <a:p>
              <a:r>
                <a:rPr lang="en-US" dirty="0"/>
                <a:t>Crack Length (</a:t>
              </a:r>
              <a:r>
                <a:rPr lang="el-GR" dirty="0"/>
                <a:t>μ</a:t>
              </a:r>
              <a:r>
                <a:rPr lang="en-US" dirty="0"/>
                <a:t>m)</a:t>
              </a:r>
            </a:p>
          </p:txBody>
        </p:sp>
        <p:cxnSp>
          <p:nvCxnSpPr>
            <p:cNvPr id="16" name="Straight Arrow Connector 15"/>
            <p:cNvCxnSpPr/>
            <p:nvPr/>
          </p:nvCxnSpPr>
          <p:spPr bwMode="auto">
            <a:xfrm>
              <a:off x="3733800" y="3048000"/>
              <a:ext cx="0" cy="533400"/>
            </a:xfrm>
            <a:prstGeom prst="straightConnector1">
              <a:avLst/>
            </a:prstGeom>
            <a:ln>
              <a:headEnd type="none" w="sm" len="sm"/>
              <a:tailEnd type="arrow"/>
            </a:ln>
          </p:spPr>
          <p:style>
            <a:lnRef idx="3">
              <a:schemeClr val="accent4"/>
            </a:lnRef>
            <a:fillRef idx="0">
              <a:schemeClr val="accent4"/>
            </a:fillRef>
            <a:effectRef idx="2">
              <a:schemeClr val="accent4"/>
            </a:effectRef>
            <a:fontRef idx="minor">
              <a:schemeClr val="tx1"/>
            </a:fontRef>
          </p:style>
        </p:cxnSp>
      </p:grpSp>
      <p:sp>
        <p:nvSpPr>
          <p:cNvPr id="17" name="Footer Placeholder 16"/>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18" name="Slide Number Placeholder 17"/>
          <p:cNvSpPr>
            <a:spLocks noGrp="1"/>
          </p:cNvSpPr>
          <p:nvPr>
            <p:ph type="sldNum" sz="quarter" idx="12"/>
          </p:nvPr>
        </p:nvSpPr>
        <p:spPr/>
        <p:txBody>
          <a:bodyPr/>
          <a:lstStyle/>
          <a:p>
            <a:fld id="{F943735F-CC06-4CDC-B49F-03F36BD12FE3}" type="slidenum">
              <a:rPr lang="en-US" smtClean="0"/>
              <a:t>20</a:t>
            </a:fld>
            <a:endParaRPr lang="en-US"/>
          </a:p>
        </p:txBody>
      </p:sp>
    </p:spTree>
    <p:extLst>
      <p:ext uri="{BB962C8B-B14F-4D97-AF65-F5344CB8AC3E}">
        <p14:creationId xmlns:p14="http://schemas.microsoft.com/office/powerpoint/2010/main" val="779462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1" fill="hold" nodeType="clickEffect">
                                  <p:stCondLst>
                                    <p:cond delay="0"/>
                                  </p:stCondLst>
                                  <p:childTnLst>
                                    <p:anim calcmode="lin" valueType="num">
                                      <p:cBhvr additive="base">
                                        <p:cTn id="6" dur="500"/>
                                        <p:tgtEl>
                                          <p:spTgt spid="6"/>
                                        </p:tgtEl>
                                        <p:attrNameLst>
                                          <p:attrName>ppt_x</p:attrName>
                                        </p:attrNameLst>
                                      </p:cBhvr>
                                      <p:tavLst>
                                        <p:tav tm="0">
                                          <p:val>
                                            <p:strVal val="ppt_x"/>
                                          </p:val>
                                        </p:tav>
                                        <p:tav tm="100000">
                                          <p:val>
                                            <p:strVal val="ppt_x"/>
                                          </p:val>
                                        </p:tav>
                                      </p:tavLst>
                                    </p:anim>
                                    <p:anim calcmode="lin" valueType="num">
                                      <p:cBhvr additive="base">
                                        <p:cTn id="7" dur="500"/>
                                        <p:tgtEl>
                                          <p:spTgt spid="6"/>
                                        </p:tgtEl>
                                        <p:attrNameLst>
                                          <p:attrName>ppt_y</p:attrName>
                                        </p:attrNameLst>
                                      </p:cBhvr>
                                      <p:tavLst>
                                        <p:tav tm="0">
                                          <p:val>
                                            <p:strVal val="ppt_y"/>
                                          </p:val>
                                        </p:tav>
                                        <p:tav tm="100000">
                                          <p:val>
                                            <p:strVal val="0-ppt_h/2"/>
                                          </p:val>
                                        </p:tav>
                                      </p:tavLst>
                                    </p:anim>
                                    <p:set>
                                      <p:cBhvr>
                                        <p:cTn id="8" dur="1" fill="hold">
                                          <p:stCondLst>
                                            <p:cond delay="499"/>
                                          </p:stCondLst>
                                        </p:cTn>
                                        <p:tgtEl>
                                          <p:spTgt spid="6"/>
                                        </p:tgtEl>
                                        <p:attrNameLst>
                                          <p:attrName>style.visibility</p:attrName>
                                        </p:attrNameLst>
                                      </p:cBhvr>
                                      <p:to>
                                        <p:strVal val="hidden"/>
                                      </p:to>
                                    </p:set>
                                  </p:childTnLst>
                                </p:cTn>
                              </p:par>
                              <p:par>
                                <p:cTn id="9" presetID="10" presetClass="exit" presetSubtype="0" fill="hold" nodeType="withEffect">
                                  <p:stCondLst>
                                    <p:cond delay="0"/>
                                  </p:stCondLst>
                                  <p:childTnLst>
                                    <p:animEffect transition="out" filter="fade">
                                      <p:cBhvr>
                                        <p:cTn id="10" dur="500"/>
                                        <p:tgtEl>
                                          <p:spTgt spid="8"/>
                                        </p:tgtEl>
                                      </p:cBhvr>
                                    </p:animEffect>
                                    <p:set>
                                      <p:cBhvr>
                                        <p:cTn id="11" dur="1" fill="hold">
                                          <p:stCondLst>
                                            <p:cond delay="499"/>
                                          </p:stCondLst>
                                        </p:cTn>
                                        <p:tgtEl>
                                          <p:spTgt spid="8"/>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1"/>
                                        </p:tgtEl>
                                      </p:cBhvr>
                                    </p:animEffect>
                                    <p:set>
                                      <p:cBhvr>
                                        <p:cTn id="14" dur="1" fill="hold">
                                          <p:stCondLst>
                                            <p:cond delay="499"/>
                                          </p:stCondLst>
                                        </p:cTn>
                                        <p:tgtEl>
                                          <p:spTgt spid="11"/>
                                        </p:tgtEl>
                                        <p:attrNameLst>
                                          <p:attrName>style.visibility</p:attrName>
                                        </p:attrNameLst>
                                      </p:cBhvr>
                                      <p:to>
                                        <p:strVal val="hidden"/>
                                      </p:to>
                                    </p:set>
                                  </p:childTnLst>
                                </p:cTn>
                              </p:par>
                              <p:par>
                                <p:cTn id="15" presetID="10" presetClass="exit" presetSubtype="0" fill="hold" nodeType="withEffect">
                                  <p:stCondLst>
                                    <p:cond delay="0"/>
                                  </p:stCondLst>
                                  <p:childTnLst>
                                    <p:animEffect transition="out" filter="fad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xit" presetSubtype="21" fill="hold" nodeType="clickEffect">
                                  <p:stCondLst>
                                    <p:cond delay="0"/>
                                  </p:stCondLst>
                                  <p:childTnLst>
                                    <p:animEffect transition="out" filter="barn(inVertical)">
                                      <p:cBhvr>
                                        <p:cTn id="25" dur="500"/>
                                        <p:tgtEl>
                                          <p:spTgt spid="4"/>
                                        </p:tgtEl>
                                      </p:cBhvr>
                                    </p:animEffect>
                                    <p:set>
                                      <p:cBhvr>
                                        <p:cTn id="26" dur="1" fill="hold">
                                          <p:stCondLst>
                                            <p:cond delay="499"/>
                                          </p:stCondLst>
                                        </p:cTn>
                                        <p:tgtEl>
                                          <p:spTgt spid="4"/>
                                        </p:tgtEl>
                                        <p:attrNameLst>
                                          <p:attrName>style.visibility</p:attrName>
                                        </p:attrNameLst>
                                      </p:cBhvr>
                                      <p:to>
                                        <p:strVal val="hidden"/>
                                      </p:to>
                                    </p:set>
                                  </p:childTnLst>
                                </p:cTn>
                              </p:par>
                            </p:childTnLst>
                          </p:cTn>
                        </p:par>
                        <p:par>
                          <p:cTn id="27" fill="hold">
                            <p:stCondLst>
                              <p:cond delay="500"/>
                            </p:stCondLst>
                            <p:childTnLst>
                              <p:par>
                                <p:cTn id="28" presetID="42"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Crack Propagation Model Choices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The Kernel Function for the GPR and PF/GPR CPD Analyses</a:t>
                </a:r>
              </a:p>
              <a:p>
                <a:pPr algn="ctr"/>
                <a14:m>
                  <m:oMath xmlns:m="http://schemas.openxmlformats.org/officeDocument/2006/math">
                    <m:r>
                      <a:rPr lang="en-US" i="1">
                        <a:latin typeface="Cambria Math" panose="02040503050406030204" pitchFamily="18" charset="0"/>
                      </a:rPr>
                      <m:t>𝑘</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𝑗</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𝐴</m:t>
                            </m:r>
                          </m:e>
                        </m:acc>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1</m:t>
                        </m:r>
                      </m:sub>
                    </m:sSub>
                    <m:r>
                      <a:rPr lang="en-US" i="1">
                        <a:latin typeface="Cambria Math" panose="02040503050406030204" pitchFamily="18" charset="0"/>
                      </a:rPr>
                      <m:t>+</m:t>
                    </m:r>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𝑞</m:t>
                        </m:r>
                        <m:r>
                          <a:rPr lang="en-US" i="1">
                            <a:latin typeface="Cambria Math" panose="02040503050406030204" pitchFamily="18" charset="0"/>
                          </a:rPr>
                          <m:t>=1</m:t>
                        </m:r>
                      </m:sub>
                      <m:sup>
                        <m:r>
                          <a:rPr lang="en-US" i="1">
                            <a:latin typeface="Cambria Math" panose="02040503050406030204" pitchFamily="18" charset="0"/>
                          </a:rPr>
                          <m:t>9</m:t>
                        </m:r>
                      </m:sup>
                      <m:e>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𝑞</m:t>
                            </m:r>
                            <m:r>
                              <a:rPr lang="en-US" i="1">
                                <a:latin typeface="Cambria Math" panose="02040503050406030204" pitchFamily="18" charset="0"/>
                              </a:rPr>
                              <m:t>+1</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𝑞</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𝑗</m:t>
                            </m:r>
                            <m:r>
                              <a:rPr lang="en-US" i="1">
                                <a:latin typeface="Cambria Math" panose="02040503050406030204" pitchFamily="18" charset="0"/>
                              </a:rPr>
                              <m:t>,</m:t>
                            </m:r>
                            <m:r>
                              <a:rPr lang="en-US" i="1">
                                <a:latin typeface="Cambria Math" panose="02040503050406030204" pitchFamily="18" charset="0"/>
                              </a:rPr>
                              <m:t>𝑞</m:t>
                            </m:r>
                          </m:sub>
                        </m:sSub>
                      </m:e>
                    </m:nary>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20</m:t>
                        </m:r>
                      </m:sub>
                    </m:sSub>
                    <m:func>
                      <m:funcPr>
                        <m:ctrlPr>
                          <a:rPr lang="en-US" i="1">
                            <a:latin typeface="Cambria Math" panose="02040503050406030204" pitchFamily="18" charset="0"/>
                          </a:rPr>
                        </m:ctrlPr>
                      </m:funcPr>
                      <m:fName>
                        <m:r>
                          <m:rPr>
                            <m:sty m:val="p"/>
                          </m:rPr>
                          <a:rPr lang="en-US">
                            <a:latin typeface="Cambria Math" panose="02040503050406030204" pitchFamily="18" charset="0"/>
                          </a:rPr>
                          <m:t>exp</m:t>
                        </m:r>
                      </m:fName>
                      <m:e>
                        <m:d>
                          <m:dPr>
                            <m:begChr m:val="["/>
                            <m:endChr m:val="]"/>
                            <m:ctrlPr>
                              <a:rPr lang="en-US" i="1">
                                <a:latin typeface="Cambria Math" panose="02040503050406030204" pitchFamily="18" charset="0"/>
                              </a:rPr>
                            </m:ctrlPr>
                          </m:dPr>
                          <m:e>
                            <m:r>
                              <a:rPr lang="en-US" i="1">
                                <a:latin typeface="Cambria Math" panose="02040503050406030204" pitchFamily="18" charset="0"/>
                              </a:rPr>
                              <m:t>−</m:t>
                            </m:r>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𝑞</m:t>
                                </m:r>
                                <m:r>
                                  <a:rPr lang="en-US" i="1">
                                    <a:latin typeface="Cambria Math" panose="02040503050406030204" pitchFamily="18" charset="0"/>
                                  </a:rPr>
                                  <m:t>=1</m:t>
                                </m:r>
                              </m:sub>
                              <m:sup>
                                <m:r>
                                  <a:rPr lang="en-US" i="1">
                                    <a:latin typeface="Cambria Math" panose="02040503050406030204" pitchFamily="18" charset="0"/>
                                  </a:rPr>
                                  <m:t>9</m:t>
                                </m:r>
                              </m:sup>
                              <m:e>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𝑞</m:t>
                                    </m:r>
                                    <m:r>
                                      <a:rPr lang="en-US" i="1">
                                        <a:latin typeface="Cambria Math" panose="02040503050406030204" pitchFamily="18" charset="0"/>
                                      </a:rPr>
                                      <m:t>+10</m:t>
                                    </m:r>
                                  </m:sub>
                                </m:sSub>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𝑞</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𝑗</m:t>
                                            </m:r>
                                            <m:r>
                                              <a:rPr lang="en-US" i="1">
                                                <a:latin typeface="Cambria Math" panose="02040503050406030204" pitchFamily="18" charset="0"/>
                                              </a:rPr>
                                              <m:t>,</m:t>
                                            </m:r>
                                            <m:r>
                                              <a:rPr lang="en-US" i="1">
                                                <a:latin typeface="Cambria Math" panose="02040503050406030204" pitchFamily="18" charset="0"/>
                                              </a:rPr>
                                              <m:t>𝑞</m:t>
                                            </m:r>
                                          </m:sub>
                                        </m:sSub>
                                      </m:e>
                                    </m:d>
                                  </m:e>
                                  <m:sup>
                                    <m:r>
                                      <a:rPr lang="en-US" i="1">
                                        <a:latin typeface="Cambria Math" panose="02040503050406030204" pitchFamily="18" charset="0"/>
                                      </a:rPr>
                                      <m:t>2</m:t>
                                    </m:r>
                                  </m:sup>
                                </m:sSup>
                              </m:e>
                            </m:nary>
                          </m:e>
                        </m:d>
                      </m:e>
                    </m:fun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22</m:t>
                        </m:r>
                      </m:sub>
                    </m:sSub>
                    <m:func>
                      <m:funcPr>
                        <m:ctrlPr>
                          <a:rPr lang="en-US" i="1">
                            <a:latin typeface="Cambria Math" panose="02040503050406030204" pitchFamily="18" charset="0"/>
                          </a:rPr>
                        </m:ctrlPr>
                      </m:funcPr>
                      <m:fName>
                        <m:sSup>
                          <m:sSupPr>
                            <m:ctrlPr>
                              <a:rPr lang="en-US" i="1">
                                <a:latin typeface="Cambria Math" panose="02040503050406030204" pitchFamily="18" charset="0"/>
                              </a:rPr>
                            </m:ctrlPr>
                          </m:sSupPr>
                          <m:e>
                            <m:r>
                              <m:rPr>
                                <m:sty m:val="p"/>
                              </m:rPr>
                              <a:rPr lang="en-US">
                                <a:latin typeface="Cambria Math" panose="02040503050406030204" pitchFamily="18" charset="0"/>
                              </a:rPr>
                              <m:t>sin</m:t>
                            </m:r>
                          </m:e>
                          <m:sup>
                            <m:r>
                              <a:rPr lang="en-US" i="1">
                                <a:latin typeface="Cambria Math" panose="02040503050406030204" pitchFamily="18" charset="0"/>
                              </a:rPr>
                              <m:t>−1</m:t>
                            </m:r>
                          </m:sup>
                        </m:sSup>
                      </m:fName>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21</m:t>
                                </m:r>
                              </m:sub>
                            </m:sSub>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𝑞</m:t>
                                </m:r>
                                <m:r>
                                  <a:rPr lang="en-US" i="1">
                                    <a:latin typeface="Cambria Math" panose="02040503050406030204" pitchFamily="18" charset="0"/>
                                  </a:rPr>
                                  <m:t>=1</m:t>
                                </m:r>
                              </m:sub>
                              <m:sup>
                                <m:r>
                                  <a:rPr lang="en-US" i="1">
                                    <a:latin typeface="Cambria Math" panose="02040503050406030204" pitchFamily="18" charset="0"/>
                                  </a:rPr>
                                  <m:t>9</m:t>
                                </m:r>
                              </m:sup>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𝑞</m:t>
                                    </m:r>
                                  </m:sub>
                                </m:sSub>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𝑗</m:t>
                                    </m:r>
                                    <m:r>
                                      <a:rPr lang="en-US" i="1">
                                        <a:latin typeface="Cambria Math" panose="02040503050406030204" pitchFamily="18" charset="0"/>
                                      </a:rPr>
                                      <m:t>,</m:t>
                                    </m:r>
                                    <m:r>
                                      <a:rPr lang="en-US" i="1">
                                        <a:latin typeface="Cambria Math" panose="02040503050406030204" pitchFamily="18" charset="0"/>
                                      </a:rPr>
                                      <m:t>𝑞</m:t>
                                    </m:r>
                                  </m:sub>
                                </m:sSub>
                              </m:e>
                            </m:nary>
                          </m:num>
                          <m:den>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21</m:t>
                                            </m:r>
                                          </m:sub>
                                        </m:sSub>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𝑞</m:t>
                                            </m:r>
                                            <m:r>
                                              <a:rPr lang="en-US" i="1">
                                                <a:latin typeface="Cambria Math" panose="02040503050406030204" pitchFamily="18" charset="0"/>
                                              </a:rPr>
                                              <m:t>=1</m:t>
                                            </m:r>
                                          </m:sub>
                                          <m:sup>
                                            <m:r>
                                              <a:rPr lang="en-US" i="1">
                                                <a:latin typeface="Cambria Math" panose="02040503050406030204" pitchFamily="18" charset="0"/>
                                              </a:rPr>
                                              <m:t>9</m:t>
                                            </m:r>
                                          </m:sup>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𝑞</m:t>
                                                </m:r>
                                              </m:sub>
                                            </m:sSub>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𝑗</m:t>
                                                </m:r>
                                                <m:r>
                                                  <a:rPr lang="en-US" i="1">
                                                    <a:latin typeface="Cambria Math" panose="02040503050406030204" pitchFamily="18" charset="0"/>
                                                  </a:rPr>
                                                  <m:t>,</m:t>
                                                </m:r>
                                                <m:r>
                                                  <a:rPr lang="en-US" i="1">
                                                    <a:latin typeface="Cambria Math" panose="02040503050406030204" pitchFamily="18" charset="0"/>
                                                  </a:rPr>
                                                  <m:t>𝑞</m:t>
                                                </m:r>
                                              </m:sub>
                                            </m:sSub>
                                          </m:e>
                                        </m:nary>
                                      </m:e>
                                    </m:d>
                                  </m:e>
                                  <m:sup>
                                    <m:r>
                                      <a:rPr lang="en-US" i="1">
                                        <a:latin typeface="Cambria Math" panose="02040503050406030204" pitchFamily="18" charset="0"/>
                                      </a:rPr>
                                      <m:t>2</m:t>
                                    </m:r>
                                  </m:sup>
                                </m:sSup>
                              </m:e>
                            </m:rad>
                          </m:den>
                        </m:f>
                      </m:e>
                    </m:fun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23</m:t>
                        </m:r>
                      </m:sub>
                    </m:sSub>
                    <m:sSub>
                      <m:sSubPr>
                        <m:ctrlPr>
                          <a:rPr lang="en-US"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𝑗</m:t>
                        </m:r>
                      </m:sub>
                    </m:sSub>
                  </m:oMath>
                </a14:m>
                <a:r>
                  <a:rPr lang="en-US" dirty="0" smtClean="0"/>
                  <a:t> </a:t>
                </a:r>
              </a:p>
              <a:p>
                <a:pPr lvl="1"/>
                <a:r>
                  <a:rPr lang="en-US" dirty="0" smtClean="0"/>
                  <a:t>where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𝐴</m:t>
                        </m:r>
                      </m:e>
                    </m:acc>
                  </m:oMath>
                </a14:m>
                <a:r>
                  <a:rPr lang="en-US" dirty="0"/>
                  <a:t> is a twenty-three-parameter </a:t>
                </a:r>
                <a:r>
                  <a:rPr lang="en-US" dirty="0" smtClean="0"/>
                  <a:t>model parameter set vector </a:t>
                </a:r>
                <a14:m>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23</m:t>
                            </m:r>
                          </m:sub>
                        </m:sSub>
                      </m:e>
                    </m:d>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314" t="-1818"/>
                </a:stretch>
              </a:blipFill>
            </p:spPr>
            <p:txBody>
              <a:bodyPr/>
              <a:lstStyle/>
              <a:p>
                <a:r>
                  <a:rPr lang="en-US">
                    <a:noFill/>
                  </a:rPr>
                  <a:t> </a:t>
                </a:r>
              </a:p>
            </p:txBody>
          </p:sp>
        </mc:Fallback>
      </mc:AlternateContent>
      <p:sp>
        <p:nvSpPr>
          <p:cNvPr id="4" name="Rounded Rectangle 3"/>
          <p:cNvSpPr/>
          <p:nvPr/>
        </p:nvSpPr>
        <p:spPr>
          <a:xfrm>
            <a:off x="1024127" y="4531057"/>
            <a:ext cx="1944014" cy="193964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dirty="0" smtClean="0"/>
              <a:t>Constant bias or offset component</a:t>
            </a:r>
          </a:p>
        </p:txBody>
      </p:sp>
      <p:sp>
        <p:nvSpPr>
          <p:cNvPr id="5" name="Rounded Rectangle 4"/>
          <p:cNvSpPr/>
          <p:nvPr/>
        </p:nvSpPr>
        <p:spPr>
          <a:xfrm>
            <a:off x="2968141" y="4531057"/>
            <a:ext cx="1944014" cy="1939647"/>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r>
              <a:rPr lang="en-US" dirty="0" smtClean="0"/>
              <a:t>Linear component</a:t>
            </a:r>
          </a:p>
        </p:txBody>
      </p:sp>
      <p:sp>
        <p:nvSpPr>
          <p:cNvPr id="6" name="Rounded Rectangle 5"/>
          <p:cNvSpPr/>
          <p:nvPr/>
        </p:nvSpPr>
        <p:spPr>
          <a:xfrm>
            <a:off x="4912155" y="4531057"/>
            <a:ext cx="1944014" cy="1939647"/>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r>
              <a:rPr lang="en-US" dirty="0" smtClean="0"/>
              <a:t>Squared Exponential component</a:t>
            </a:r>
          </a:p>
        </p:txBody>
      </p:sp>
      <p:sp>
        <p:nvSpPr>
          <p:cNvPr id="7" name="Rounded Rectangle 6"/>
          <p:cNvSpPr/>
          <p:nvPr/>
        </p:nvSpPr>
        <p:spPr>
          <a:xfrm>
            <a:off x="6856170" y="4531057"/>
            <a:ext cx="1944014" cy="1939647"/>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dirty="0" smtClean="0"/>
              <a:t>Neural Network component</a:t>
            </a:r>
          </a:p>
        </p:txBody>
      </p:sp>
      <p:sp>
        <p:nvSpPr>
          <p:cNvPr id="8" name="Rounded Rectangle 7"/>
          <p:cNvSpPr/>
          <p:nvPr/>
        </p:nvSpPr>
        <p:spPr>
          <a:xfrm>
            <a:off x="8800184" y="4531057"/>
            <a:ext cx="1944014" cy="1939647"/>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r>
              <a:rPr lang="en-US" dirty="0" smtClean="0"/>
              <a:t>Noise component</a:t>
            </a:r>
          </a:p>
        </p:txBody>
      </p:sp>
      <p:sp>
        <p:nvSpPr>
          <p:cNvPr id="10" name="Rectangle 9"/>
          <p:cNvSpPr/>
          <p:nvPr/>
        </p:nvSpPr>
        <p:spPr>
          <a:xfrm>
            <a:off x="2968141" y="2785403"/>
            <a:ext cx="478445" cy="450166"/>
          </a:xfrm>
          <a:prstGeom prst="rect">
            <a:avLst/>
          </a:prstGeom>
          <a:gradFill>
            <a:gsLst>
              <a:gs pos="0">
                <a:schemeClr val="accent2">
                  <a:tint val="100000"/>
                  <a:shade val="85000"/>
                  <a:satMod val="100000"/>
                  <a:lumMod val="100000"/>
                  <a:alpha val="40000"/>
                </a:schemeClr>
              </a:gs>
              <a:gs pos="100000">
                <a:schemeClr val="accent2">
                  <a:tint val="90000"/>
                  <a:shade val="100000"/>
                  <a:satMod val="150000"/>
                  <a:lumMod val="100000"/>
                  <a:alpha val="40000"/>
                </a:schemeClr>
              </a:gs>
            </a:gsLst>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1" name="Rectangle 10"/>
          <p:cNvSpPr/>
          <p:nvPr/>
        </p:nvSpPr>
        <p:spPr>
          <a:xfrm>
            <a:off x="3629465" y="2785403"/>
            <a:ext cx="2110153" cy="464234"/>
          </a:xfrm>
          <a:prstGeom prst="rect">
            <a:avLst/>
          </a:prstGeom>
          <a:gradFill>
            <a:gsLst>
              <a:gs pos="0">
                <a:schemeClr val="accent3">
                  <a:tint val="100000"/>
                  <a:shade val="85000"/>
                  <a:satMod val="100000"/>
                  <a:lumMod val="100000"/>
                  <a:alpha val="40000"/>
                </a:schemeClr>
              </a:gs>
              <a:gs pos="100000">
                <a:schemeClr val="accent3">
                  <a:tint val="90000"/>
                  <a:shade val="100000"/>
                  <a:satMod val="150000"/>
                  <a:lumMod val="100000"/>
                  <a:alpha val="40000"/>
                </a:schemeClr>
              </a:gs>
            </a:gsLst>
          </a:gra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2" name="Rectangle 11"/>
          <p:cNvSpPr/>
          <p:nvPr/>
        </p:nvSpPr>
        <p:spPr>
          <a:xfrm>
            <a:off x="5950634" y="2785403"/>
            <a:ext cx="4206240" cy="464234"/>
          </a:xfrm>
          <a:prstGeom prst="rect">
            <a:avLst/>
          </a:prstGeom>
          <a:gradFill>
            <a:gsLst>
              <a:gs pos="0">
                <a:schemeClr val="accent4">
                  <a:tint val="100000"/>
                  <a:shade val="85000"/>
                  <a:satMod val="100000"/>
                  <a:lumMod val="100000"/>
                  <a:alpha val="40000"/>
                </a:schemeClr>
              </a:gs>
              <a:gs pos="100000">
                <a:schemeClr val="accent4">
                  <a:tint val="90000"/>
                  <a:shade val="100000"/>
                  <a:satMod val="150000"/>
                  <a:lumMod val="100000"/>
                  <a:alpha val="40000"/>
                </a:schemeClr>
              </a:gs>
            </a:gsLst>
          </a:gra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3" name="Rectangle 12"/>
          <p:cNvSpPr/>
          <p:nvPr/>
        </p:nvSpPr>
        <p:spPr>
          <a:xfrm>
            <a:off x="3629465" y="3249638"/>
            <a:ext cx="3460652" cy="829994"/>
          </a:xfrm>
          <a:prstGeom prst="rect">
            <a:avLst/>
          </a:prstGeom>
          <a:gradFill>
            <a:gsLst>
              <a:gs pos="0">
                <a:schemeClr val="accent5">
                  <a:tint val="100000"/>
                  <a:shade val="85000"/>
                  <a:satMod val="100000"/>
                  <a:lumMod val="100000"/>
                  <a:alpha val="40000"/>
                </a:schemeClr>
              </a:gs>
              <a:gs pos="100000">
                <a:schemeClr val="accent5">
                  <a:tint val="90000"/>
                  <a:shade val="100000"/>
                  <a:satMod val="150000"/>
                  <a:lumMod val="100000"/>
                  <a:alpha val="40000"/>
                </a:schemeClr>
              </a:gs>
            </a:gsLst>
          </a:gra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4" name="Rectangle 13"/>
          <p:cNvSpPr/>
          <p:nvPr/>
        </p:nvSpPr>
        <p:spPr>
          <a:xfrm>
            <a:off x="7329268" y="3366252"/>
            <a:ext cx="858129" cy="502363"/>
          </a:xfrm>
          <a:prstGeom prst="rect">
            <a:avLst/>
          </a:prstGeom>
          <a:gradFill>
            <a:gsLst>
              <a:gs pos="0">
                <a:schemeClr val="accent6">
                  <a:tint val="100000"/>
                  <a:shade val="85000"/>
                  <a:satMod val="100000"/>
                  <a:lumMod val="100000"/>
                  <a:alpha val="40000"/>
                </a:schemeClr>
              </a:gs>
              <a:gs pos="100000">
                <a:schemeClr val="accent6">
                  <a:tint val="90000"/>
                  <a:shade val="100000"/>
                  <a:satMod val="150000"/>
                  <a:lumMod val="100000"/>
                  <a:alpha val="40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5" name="Footer Placeholder 14"/>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16" name="Slide Number Placeholder 15"/>
          <p:cNvSpPr>
            <a:spLocks noGrp="1"/>
          </p:cNvSpPr>
          <p:nvPr>
            <p:ph type="sldNum" sz="quarter" idx="12"/>
          </p:nvPr>
        </p:nvSpPr>
        <p:spPr/>
        <p:txBody>
          <a:bodyPr/>
          <a:lstStyle/>
          <a:p>
            <a:fld id="{F943735F-CC06-4CDC-B49F-03F36BD12FE3}" type="slidenum">
              <a:rPr lang="en-US" smtClean="0"/>
              <a:t>21</a:t>
            </a:fld>
            <a:endParaRPr lang="en-US"/>
          </a:p>
        </p:txBody>
      </p:sp>
    </p:spTree>
    <p:extLst>
      <p:ext uri="{BB962C8B-B14F-4D97-AF65-F5344CB8AC3E}">
        <p14:creationId xmlns:p14="http://schemas.microsoft.com/office/powerpoint/2010/main" val="2782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0"/>
                                        </p:tgtEl>
                                      </p:cBhvr>
                                    </p:animEffect>
                                    <p:set>
                                      <p:cBhvr>
                                        <p:cTn id="15" dur="1" fill="hold">
                                          <p:stCondLst>
                                            <p:cond delay="499"/>
                                          </p:stCondLst>
                                        </p:cTn>
                                        <p:tgtEl>
                                          <p:spTgt spid="10"/>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500"/>
                                        <p:tgtEl>
                                          <p:spTgt spid="11"/>
                                        </p:tgtEl>
                                      </p:cBhvr>
                                    </p:animEffect>
                                    <p:set>
                                      <p:cBhvr>
                                        <p:cTn id="26" dur="1" fill="hold">
                                          <p:stCondLst>
                                            <p:cond delay="499"/>
                                          </p:stCondLst>
                                        </p:cTn>
                                        <p:tgtEl>
                                          <p:spTgt spid="11"/>
                                        </p:tgtEl>
                                        <p:attrNameLst>
                                          <p:attrName>style.visibility</p:attrName>
                                        </p:attrNameLst>
                                      </p:cBhvr>
                                      <p:to>
                                        <p:strVal val="hidden"/>
                                      </p:to>
                                    </p:se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500"/>
                                        <p:tgtEl>
                                          <p:spTgt spid="12"/>
                                        </p:tgtEl>
                                      </p:cBhvr>
                                    </p:animEffect>
                                    <p:set>
                                      <p:cBhvr>
                                        <p:cTn id="37" dur="1" fill="hold">
                                          <p:stCondLst>
                                            <p:cond delay="499"/>
                                          </p:stCondLst>
                                        </p:cTn>
                                        <p:tgtEl>
                                          <p:spTgt spid="12"/>
                                        </p:tgtEl>
                                        <p:attrNameLst>
                                          <p:attrName>style.visibility</p:attrName>
                                        </p:attrNameLst>
                                      </p:cBhvr>
                                      <p:to>
                                        <p:strVal val="hidden"/>
                                      </p:to>
                                    </p:set>
                                  </p:childTnLst>
                                </p:cTn>
                              </p:par>
                              <p:par>
                                <p:cTn id="38" presetID="10"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grpId="1" nodeType="clickEffect">
                                  <p:stCondLst>
                                    <p:cond delay="0"/>
                                  </p:stCondLst>
                                  <p:childTnLst>
                                    <p:animEffect transition="out" filter="fade">
                                      <p:cBhvr>
                                        <p:cTn id="47" dur="500"/>
                                        <p:tgtEl>
                                          <p:spTgt spid="13"/>
                                        </p:tgtEl>
                                      </p:cBhvr>
                                    </p:animEffect>
                                    <p:set>
                                      <p:cBhvr>
                                        <p:cTn id="48" dur="1" fill="hold">
                                          <p:stCondLst>
                                            <p:cond delay="499"/>
                                          </p:stCondLst>
                                        </p:cTn>
                                        <p:tgtEl>
                                          <p:spTgt spid="13"/>
                                        </p:tgtEl>
                                        <p:attrNameLst>
                                          <p:attrName>style.visibility</p:attrName>
                                        </p:attrNameLst>
                                      </p:cBhvr>
                                      <p:to>
                                        <p:strVal val="hidden"/>
                                      </p:to>
                                    </p:set>
                                  </p:childTnLst>
                                </p:cTn>
                              </p:par>
                              <p:par>
                                <p:cTn id="49" presetID="10"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1" nodeType="clickEffect">
                                  <p:stCondLst>
                                    <p:cond delay="0"/>
                                  </p:stCondLst>
                                  <p:childTnLst>
                                    <p:animEffect transition="out" filter="fade">
                                      <p:cBhvr>
                                        <p:cTn id="58" dur="500"/>
                                        <p:tgtEl>
                                          <p:spTgt spid="14"/>
                                        </p:tgtEl>
                                      </p:cBhvr>
                                    </p:animEffect>
                                    <p:set>
                                      <p:cBhvr>
                                        <p:cTn id="59"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Crack Propagation Model Choices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Particle Filtering (PF) GPR CP Model</a:t>
                </a:r>
              </a:p>
              <a:p>
                <a:pPr lvl="1"/>
                <a14:m>
                  <m:oMath xmlns:m="http://schemas.openxmlformats.org/officeDocument/2006/math">
                    <m:r>
                      <a:rPr lang="en-US" i="1">
                        <a:latin typeface="Cambria Math"/>
                      </a:rPr>
                      <m:t>𝑎</m:t>
                    </m:r>
                    <m:r>
                      <a:rPr lang="en-US" i="1">
                        <a:latin typeface="Cambria Math"/>
                      </a:rPr>
                      <m:t>=</m:t>
                    </m:r>
                    <m:r>
                      <a:rPr lang="en-US" i="1">
                        <a:latin typeface="Cambria Math"/>
                      </a:rPr>
                      <m:t>𝑔</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a:rPr>
                              <m:t>𝑥</m:t>
                            </m:r>
                          </m:e>
                        </m:acc>
                      </m:e>
                    </m:d>
                    <m:r>
                      <a:rPr lang="en-US" i="1">
                        <a:latin typeface="Cambria Math"/>
                      </a:rPr>
                      <m:t>=</m:t>
                    </m:r>
                    <m:r>
                      <a:rPr lang="en-US" i="1">
                        <a:latin typeface="Cambria Math"/>
                      </a:rPr>
                      <m:t>𝑔</m:t>
                    </m:r>
                    <m:d>
                      <m:dPr>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m>
                              <m:mPr>
                                <m:mcs>
                                  <m:mc>
                                    <m:mcPr>
                                      <m:count m:val="4"/>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a:rPr>
                                        <m:t>𝐶𝑆𝐹</m:t>
                                      </m:r>
                                    </m:e>
                                    <m:sub>
                                      <m:r>
                                        <a:rPr lang="en-US" i="1">
                                          <a:latin typeface="Cambria Math"/>
                                        </a:rPr>
                                        <m:t>1</m:t>
                                      </m:r>
                                    </m:sub>
                                  </m:sSub>
                                </m:e>
                                <m:e>
                                  <m:sSub>
                                    <m:sSubPr>
                                      <m:ctrlPr>
                                        <a:rPr lang="en-US" i="1">
                                          <a:latin typeface="Cambria Math" panose="02040503050406030204" pitchFamily="18" charset="0"/>
                                        </a:rPr>
                                      </m:ctrlPr>
                                    </m:sSubPr>
                                    <m:e>
                                      <m:r>
                                        <a:rPr lang="en-US" i="1">
                                          <a:latin typeface="Cambria Math"/>
                                        </a:rPr>
                                        <m:t>𝐶𝑆𝐹</m:t>
                                      </m:r>
                                    </m:e>
                                    <m:sub>
                                      <m:r>
                                        <a:rPr lang="en-US" i="1">
                                          <a:latin typeface="Cambria Math"/>
                                        </a:rPr>
                                        <m:t>2</m:t>
                                      </m:r>
                                    </m:sub>
                                  </m:sSub>
                                </m:e>
                                <m:e>
                                  <m:r>
                                    <a:rPr lang="en-US" i="1">
                                      <a:latin typeface="Cambria Math"/>
                                    </a:rPr>
                                    <m:t>⋯</m:t>
                                  </m:r>
                                </m:e>
                                <m:e>
                                  <m:sSub>
                                    <m:sSubPr>
                                      <m:ctrlPr>
                                        <a:rPr lang="en-US" i="1">
                                          <a:latin typeface="Cambria Math" panose="02040503050406030204" pitchFamily="18" charset="0"/>
                                        </a:rPr>
                                      </m:ctrlPr>
                                    </m:sSubPr>
                                    <m:e>
                                      <m:r>
                                        <a:rPr lang="en-US" i="1">
                                          <a:latin typeface="Cambria Math"/>
                                        </a:rPr>
                                        <m:t>𝐶𝑆𝐹</m:t>
                                      </m:r>
                                    </m:e>
                                    <m:sub>
                                      <m:r>
                                        <a:rPr lang="en-US" i="1">
                                          <a:latin typeface="Cambria Math"/>
                                        </a:rPr>
                                        <m:t>𝑄</m:t>
                                      </m:r>
                                    </m:sub>
                                  </m:sSub>
                                </m:e>
                              </m:mr>
                            </m:m>
                          </m:e>
                        </m:d>
                      </m:e>
                    </m:d>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314" t="-1818"/>
                </a:stretch>
              </a:blipFill>
            </p:spPr>
            <p:txBody>
              <a:bodyPr/>
              <a:lstStyle/>
              <a:p>
                <a:r>
                  <a:rPr lang="en-US">
                    <a:noFill/>
                  </a:rPr>
                  <a:t> </a:t>
                </a:r>
              </a:p>
            </p:txBody>
          </p:sp>
        </mc:Fallback>
      </mc:AlternateContent>
      <p:grpSp>
        <p:nvGrpSpPr>
          <p:cNvPr id="4" name="Group 3"/>
          <p:cNvGrpSpPr/>
          <p:nvPr/>
        </p:nvGrpSpPr>
        <p:grpSpPr>
          <a:xfrm>
            <a:off x="3163328" y="3180986"/>
            <a:ext cx="5865344" cy="2607034"/>
            <a:chOff x="2980481" y="3284018"/>
            <a:chExt cx="5865344" cy="2607034"/>
          </a:xfrm>
        </p:grpSpPr>
        <mc:AlternateContent xmlns:mc="http://schemas.openxmlformats.org/markup-compatibility/2006" xmlns:a14="http://schemas.microsoft.com/office/drawing/2010/main">
          <mc:Choice Requires="a14">
            <p:sp>
              <p:nvSpPr>
                <p:cNvPr id="5" name="Oval 4"/>
                <p:cNvSpPr/>
                <p:nvPr/>
              </p:nvSpPr>
              <p:spPr bwMode="auto">
                <a:xfrm>
                  <a:off x="3484091" y="3284018"/>
                  <a:ext cx="962526" cy="962526"/>
                </a:xfrm>
                <a:prstGeom prst="ellips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vert="horz" wrap="square" lIns="64168" tIns="32084" rIns="64168" bIns="32084" numCol="1" rtlCol="0" anchor="t" anchorCtr="0" compatLnSpc="1">
                  <a:prstTxWarp prst="textNoShape">
                    <a:avLst/>
                  </a:prstTxWarp>
                </a:bodyPr>
                <a:lstStyle/>
                <a:p>
                  <a:pPr algn="ctr"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US" sz="1965" i="1">
                                <a:solidFill>
                                  <a:schemeClr val="tx1"/>
                                </a:solidFill>
                                <a:latin typeface="Cambria Math" panose="02040503050406030204" pitchFamily="18" charset="0"/>
                              </a:rPr>
                            </m:ctrlPr>
                          </m:sSubPr>
                          <m:e>
                            <m:r>
                              <a:rPr lang="en-US" sz="1965" i="1">
                                <a:solidFill>
                                  <a:schemeClr val="tx1"/>
                                </a:solidFill>
                                <a:latin typeface="Cambria Math" panose="02040503050406030204" pitchFamily="18" charset="0"/>
                                <a:ea typeface="Cambria Math" panose="02040503050406030204" pitchFamily="18" charset="0"/>
                              </a:rPr>
                              <m:t>𝐴</m:t>
                            </m:r>
                          </m:e>
                          <m:sub>
                            <m:r>
                              <a:rPr lang="en-US" sz="1965" i="1">
                                <a:solidFill>
                                  <a:schemeClr val="tx1"/>
                                </a:solidFill>
                                <a:latin typeface="Cambria Math" panose="02040503050406030204" pitchFamily="18" charset="0"/>
                              </a:rPr>
                              <m:t>𝑟</m:t>
                            </m:r>
                            <m:r>
                              <a:rPr lang="en-US" sz="1965" i="1">
                                <a:solidFill>
                                  <a:schemeClr val="tx1"/>
                                </a:solidFill>
                                <a:latin typeface="Cambria Math"/>
                              </a:rPr>
                              <m:t>−1</m:t>
                            </m:r>
                          </m:sub>
                        </m:sSub>
                        <m:r>
                          <a:rPr lang="en-US" sz="1965" i="1">
                            <a:solidFill>
                              <a:schemeClr val="tx1"/>
                            </a:solidFill>
                            <a:latin typeface="Cambria Math"/>
                          </a:rPr>
                          <m:t>,</m:t>
                        </m:r>
                      </m:oMath>
                    </m:oMathPara>
                  </a14:m>
                  <a:endParaRPr lang="en-US" sz="1965" dirty="0">
                    <a:solidFill>
                      <a:schemeClr val="tx1"/>
                    </a:solidFill>
                    <a:latin typeface="Times New Roman" pitchFamily="-111" charset="0"/>
                  </a:endParaRPr>
                </a:p>
                <a:p>
                  <a:pPr algn="ctr"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US" sz="1965" i="1">
                                <a:solidFill>
                                  <a:schemeClr val="tx1"/>
                                </a:solidFill>
                                <a:latin typeface="Cambria Math" panose="02040503050406030204" pitchFamily="18" charset="0"/>
                              </a:rPr>
                            </m:ctrlPr>
                          </m:sSubPr>
                          <m:e>
                            <m:r>
                              <a:rPr lang="en-US" sz="1965" i="1">
                                <a:solidFill>
                                  <a:schemeClr val="tx1"/>
                                </a:solidFill>
                                <a:latin typeface="Cambria Math"/>
                              </a:rPr>
                              <m:t>𝐶</m:t>
                            </m:r>
                          </m:e>
                          <m:sub>
                            <m:r>
                              <a:rPr lang="en-US" sz="1965" i="1">
                                <a:solidFill>
                                  <a:schemeClr val="tx1"/>
                                </a:solidFill>
                                <a:latin typeface="Cambria Math" panose="02040503050406030204" pitchFamily="18" charset="0"/>
                              </a:rPr>
                              <m:t>𝑟</m:t>
                            </m:r>
                            <m:r>
                              <a:rPr lang="en-US" sz="1965" i="1">
                                <a:solidFill>
                                  <a:schemeClr val="tx1"/>
                                </a:solidFill>
                                <a:latin typeface="Cambria Math"/>
                              </a:rPr>
                              <m:t>−1</m:t>
                            </m:r>
                          </m:sub>
                        </m:sSub>
                      </m:oMath>
                    </m:oMathPara>
                  </a14:m>
                  <a:endParaRPr lang="en-US" sz="1965" dirty="0">
                    <a:solidFill>
                      <a:schemeClr val="tx1"/>
                    </a:solidFill>
                    <a:latin typeface="Times New Roman" pitchFamily="-111" charset="0"/>
                  </a:endParaRPr>
                </a:p>
              </p:txBody>
            </p:sp>
          </mc:Choice>
          <mc:Fallback xmlns="">
            <p:sp>
              <p:nvSpPr>
                <p:cNvPr id="19" name="Oval 18"/>
                <p:cNvSpPr>
                  <a:spLocks noRot="1" noChangeAspect="1" noMove="1" noResize="1" noEditPoints="1" noAdjustHandles="1" noChangeArrowheads="1" noChangeShapeType="1" noTextEdit="1"/>
                </p:cNvSpPr>
                <p:nvPr/>
              </p:nvSpPr>
              <p:spPr bwMode="auto">
                <a:xfrm>
                  <a:off x="3484091" y="3284018"/>
                  <a:ext cx="962526" cy="962526"/>
                </a:xfrm>
                <a:prstGeom prst="ellipse">
                  <a:avLst/>
                </a:prstGeom>
                <a:blipFill rotWithShape="0">
                  <a:blip r:embed="rId4"/>
                  <a:stretch>
                    <a:fillRect/>
                  </a:stretch>
                </a:blipFill>
                <a:ln>
                  <a:headEnd type="none" w="sm" len="sm"/>
                  <a:tailEnd type="none" w="sm" len="sm"/>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Oval 5"/>
                <p:cNvSpPr/>
                <p:nvPr/>
              </p:nvSpPr>
              <p:spPr bwMode="auto">
                <a:xfrm>
                  <a:off x="4942247" y="3284018"/>
                  <a:ext cx="962526" cy="962526"/>
                </a:xfrm>
                <a:prstGeom prst="ellips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vert="horz" wrap="square" lIns="64168" tIns="32084" rIns="64168" bIns="32084" numCol="1" rtlCol="0" anchor="t" anchorCtr="0" compatLnSpc="1">
                  <a:prstTxWarp prst="textNoShape">
                    <a:avLst/>
                  </a:prstTxWarp>
                </a:bodyPr>
                <a:lstStyle/>
                <a:p>
                  <a:pPr algn="ctr"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US" sz="1965" i="1">
                                <a:solidFill>
                                  <a:schemeClr val="tx1"/>
                                </a:solidFill>
                                <a:latin typeface="Cambria Math" panose="02040503050406030204" pitchFamily="18" charset="0"/>
                              </a:rPr>
                            </m:ctrlPr>
                          </m:sSubPr>
                          <m:e>
                            <m:r>
                              <a:rPr lang="en-US" sz="1965" i="1">
                                <a:solidFill>
                                  <a:schemeClr val="tx1"/>
                                </a:solidFill>
                                <a:latin typeface="Cambria Math" panose="02040503050406030204" pitchFamily="18" charset="0"/>
                                <a:ea typeface="Cambria Math" panose="02040503050406030204" pitchFamily="18" charset="0"/>
                              </a:rPr>
                              <m:t>𝐴</m:t>
                            </m:r>
                          </m:e>
                          <m:sub>
                            <m:r>
                              <a:rPr lang="en-US" sz="1965" i="1">
                                <a:solidFill>
                                  <a:schemeClr val="tx1"/>
                                </a:solidFill>
                                <a:latin typeface="Cambria Math" panose="02040503050406030204" pitchFamily="18" charset="0"/>
                              </a:rPr>
                              <m:t>𝑟</m:t>
                            </m:r>
                          </m:sub>
                        </m:sSub>
                        <m:r>
                          <a:rPr lang="en-US" sz="1965" i="1">
                            <a:solidFill>
                              <a:schemeClr val="tx1"/>
                            </a:solidFill>
                            <a:latin typeface="Cambria Math"/>
                          </a:rPr>
                          <m:t>,</m:t>
                        </m:r>
                      </m:oMath>
                    </m:oMathPara>
                  </a14:m>
                  <a:endParaRPr lang="en-US" sz="1965" dirty="0">
                    <a:solidFill>
                      <a:schemeClr val="tx1"/>
                    </a:solidFill>
                    <a:latin typeface="Times New Roman" pitchFamily="-111" charset="0"/>
                  </a:endParaRPr>
                </a:p>
                <a:p>
                  <a:pPr algn="ctr"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US" sz="1965" i="1">
                                <a:solidFill>
                                  <a:schemeClr val="tx1"/>
                                </a:solidFill>
                                <a:latin typeface="Cambria Math" panose="02040503050406030204" pitchFamily="18" charset="0"/>
                              </a:rPr>
                            </m:ctrlPr>
                          </m:sSubPr>
                          <m:e>
                            <m:r>
                              <a:rPr lang="en-US" sz="1965" i="1">
                                <a:solidFill>
                                  <a:schemeClr val="tx1"/>
                                </a:solidFill>
                                <a:latin typeface="Cambria Math"/>
                              </a:rPr>
                              <m:t>𝐶</m:t>
                            </m:r>
                          </m:e>
                          <m:sub>
                            <m:r>
                              <a:rPr lang="en-US" sz="1965" i="1">
                                <a:solidFill>
                                  <a:schemeClr val="tx1"/>
                                </a:solidFill>
                                <a:latin typeface="Cambria Math" panose="02040503050406030204" pitchFamily="18" charset="0"/>
                              </a:rPr>
                              <m:t>𝑟</m:t>
                            </m:r>
                          </m:sub>
                        </m:sSub>
                      </m:oMath>
                    </m:oMathPara>
                  </a14:m>
                  <a:endParaRPr lang="en-US" sz="1965" dirty="0">
                    <a:solidFill>
                      <a:schemeClr val="tx1"/>
                    </a:solidFill>
                    <a:latin typeface="Times New Roman" pitchFamily="-111" charset="0"/>
                  </a:endParaRPr>
                </a:p>
              </p:txBody>
            </p:sp>
          </mc:Choice>
          <mc:Fallback xmlns="">
            <p:sp>
              <p:nvSpPr>
                <p:cNvPr id="20" name="Oval 19"/>
                <p:cNvSpPr>
                  <a:spLocks noRot="1" noChangeAspect="1" noMove="1" noResize="1" noEditPoints="1" noAdjustHandles="1" noChangeArrowheads="1" noChangeShapeType="1" noTextEdit="1"/>
                </p:cNvSpPr>
                <p:nvPr/>
              </p:nvSpPr>
              <p:spPr bwMode="auto">
                <a:xfrm>
                  <a:off x="4942247" y="3284018"/>
                  <a:ext cx="962526" cy="962526"/>
                </a:xfrm>
                <a:prstGeom prst="ellipse">
                  <a:avLst/>
                </a:prstGeom>
                <a:blipFill rotWithShape="0">
                  <a:blip r:embed="rId5"/>
                  <a:stretch>
                    <a:fillRect/>
                  </a:stretch>
                </a:blipFill>
                <a:ln>
                  <a:headEnd type="none" w="sm" len="sm"/>
                  <a:tailEnd type="none" w="sm" len="sm"/>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Oval 6"/>
                <p:cNvSpPr/>
                <p:nvPr/>
              </p:nvSpPr>
              <p:spPr bwMode="auto">
                <a:xfrm>
                  <a:off x="3484091" y="4567386"/>
                  <a:ext cx="962526" cy="962526"/>
                </a:xfrm>
                <a:prstGeom prst="ellipse">
                  <a:avLst/>
                </a:prstGeom>
                <a:ln>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64168" tIns="32084" rIns="64168" bIns="32084" numCol="1" rtlCol="0" anchor="t" anchorCtr="0" compatLnSpc="1">
                  <a:prstTxWarp prst="textNoShape">
                    <a:avLst/>
                  </a:prstTxWarp>
                </a:bodyPr>
                <a:lstStyle/>
                <a:p>
                  <a:pPr algn="ctr" eaLnBrk="0" fontAlgn="base" hangingPunct="0">
                    <a:spcBef>
                      <a:spcPct val="0"/>
                    </a:spcBef>
                    <a:spcAft>
                      <a:spcPct val="0"/>
                    </a:spcAft>
                  </a:pPr>
                  <a:endParaRPr lang="en-US" sz="1404" i="1" dirty="0">
                    <a:solidFill>
                      <a:schemeClr val="tx1"/>
                    </a:solidFill>
                    <a:latin typeface="Cambria Math"/>
                  </a:endParaRPr>
                </a:p>
                <a:p>
                  <a:pPr algn="ctr" eaLnBrk="0" fontAlgn="base" hangingPunct="0">
                    <a:spcBef>
                      <a:spcPct val="0"/>
                    </a:spcBef>
                    <a:spcAft>
                      <a:spcPct val="0"/>
                    </a:spcAft>
                  </a:pPr>
                  <a14:m>
                    <m:oMathPara xmlns:m="http://schemas.openxmlformats.org/officeDocument/2006/math">
                      <m:oMathParaPr>
                        <m:jc m:val="center"/>
                      </m:oMathParaPr>
                      <m:oMath xmlns:m="http://schemas.openxmlformats.org/officeDocument/2006/math">
                        <m:sSub>
                          <m:sSubPr>
                            <m:ctrlPr>
                              <a:rPr lang="en-US" sz="1965" i="1">
                                <a:solidFill>
                                  <a:schemeClr val="tx1"/>
                                </a:solidFill>
                                <a:latin typeface="Cambria Math" panose="02040503050406030204" pitchFamily="18" charset="0"/>
                              </a:rPr>
                            </m:ctrlPr>
                          </m:sSubPr>
                          <m:e>
                            <m:r>
                              <a:rPr lang="en-US" sz="1965" i="1">
                                <a:solidFill>
                                  <a:schemeClr val="tx1"/>
                                </a:solidFill>
                                <a:latin typeface="Cambria Math"/>
                              </a:rPr>
                              <m:t>𝑎</m:t>
                            </m:r>
                          </m:e>
                          <m:sub>
                            <m:r>
                              <a:rPr lang="en-US" sz="1965" i="1">
                                <a:solidFill>
                                  <a:schemeClr val="tx1"/>
                                </a:solidFill>
                                <a:latin typeface="Cambria Math" panose="02040503050406030204" pitchFamily="18" charset="0"/>
                              </a:rPr>
                              <m:t>𝑟</m:t>
                            </m:r>
                            <m:r>
                              <a:rPr lang="en-US" sz="1965" i="1">
                                <a:solidFill>
                                  <a:schemeClr val="tx1"/>
                                </a:solidFill>
                                <a:latin typeface="Cambria Math"/>
                              </a:rPr>
                              <m:t>−1</m:t>
                            </m:r>
                          </m:sub>
                        </m:sSub>
                      </m:oMath>
                    </m:oMathPara>
                  </a14:m>
                  <a:endParaRPr lang="en-US" sz="1404" dirty="0">
                    <a:solidFill>
                      <a:schemeClr val="tx1"/>
                    </a:solidFill>
                    <a:latin typeface="Times New Roman" pitchFamily="-111" charset="0"/>
                  </a:endParaRPr>
                </a:p>
              </p:txBody>
            </p:sp>
          </mc:Choice>
          <mc:Fallback xmlns="">
            <p:sp>
              <p:nvSpPr>
                <p:cNvPr id="21" name="Oval 20"/>
                <p:cNvSpPr>
                  <a:spLocks noRot="1" noChangeAspect="1" noMove="1" noResize="1" noEditPoints="1" noAdjustHandles="1" noChangeArrowheads="1" noChangeShapeType="1" noTextEdit="1"/>
                </p:cNvSpPr>
                <p:nvPr/>
              </p:nvSpPr>
              <p:spPr bwMode="auto">
                <a:xfrm>
                  <a:off x="3484091" y="4567386"/>
                  <a:ext cx="962526" cy="962526"/>
                </a:xfrm>
                <a:prstGeom prst="ellipse">
                  <a:avLst/>
                </a:prstGeom>
                <a:blipFill rotWithShape="0">
                  <a:blip r:embed="rId6"/>
                  <a:stretch>
                    <a:fillRect/>
                  </a:stretch>
                </a:blipFill>
                <a:ln>
                  <a:headEnd type="none" w="sm" len="sm"/>
                  <a:tailEnd type="none" w="sm" len="sm"/>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val 7"/>
                <p:cNvSpPr/>
                <p:nvPr/>
              </p:nvSpPr>
              <p:spPr bwMode="auto">
                <a:xfrm>
                  <a:off x="4942247" y="4567386"/>
                  <a:ext cx="962526" cy="962526"/>
                </a:xfrm>
                <a:prstGeom prst="ellipse">
                  <a:avLst/>
                </a:prstGeom>
                <a:ln>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64168" tIns="32084" rIns="64168" bIns="32084" numCol="1" rtlCol="0" anchor="t" anchorCtr="0" compatLnSpc="1">
                  <a:prstTxWarp prst="textNoShape">
                    <a:avLst/>
                  </a:prstTxWarp>
                </a:bodyPr>
                <a:lstStyle/>
                <a:p>
                  <a:pPr algn="ctr" eaLnBrk="0" fontAlgn="base" hangingPunct="0">
                    <a:spcBef>
                      <a:spcPct val="0"/>
                    </a:spcBef>
                    <a:spcAft>
                      <a:spcPct val="0"/>
                    </a:spcAft>
                  </a:pPr>
                  <a:endParaRPr lang="en-US" sz="1404" i="1" dirty="0">
                    <a:solidFill>
                      <a:schemeClr val="tx1"/>
                    </a:solidFill>
                    <a:latin typeface="Cambria Math"/>
                  </a:endParaRPr>
                </a:p>
                <a:p>
                  <a:pPr algn="ctr" eaLnBrk="0" fontAlgn="base" hangingPunct="0">
                    <a:spcBef>
                      <a:spcPct val="0"/>
                    </a:spcBef>
                    <a:spcAft>
                      <a:spcPct val="0"/>
                    </a:spcAft>
                  </a:pPr>
                  <a14:m>
                    <m:oMathPara xmlns:m="http://schemas.openxmlformats.org/officeDocument/2006/math">
                      <m:oMathParaPr>
                        <m:jc m:val="center"/>
                      </m:oMathParaPr>
                      <m:oMath xmlns:m="http://schemas.openxmlformats.org/officeDocument/2006/math">
                        <m:sSub>
                          <m:sSubPr>
                            <m:ctrlPr>
                              <a:rPr lang="en-US" sz="1965" i="1">
                                <a:solidFill>
                                  <a:schemeClr val="tx1"/>
                                </a:solidFill>
                                <a:latin typeface="Cambria Math" panose="02040503050406030204" pitchFamily="18" charset="0"/>
                              </a:rPr>
                            </m:ctrlPr>
                          </m:sSubPr>
                          <m:e>
                            <m:r>
                              <a:rPr lang="en-US" sz="1965" i="1">
                                <a:solidFill>
                                  <a:schemeClr val="tx1"/>
                                </a:solidFill>
                                <a:latin typeface="Cambria Math"/>
                              </a:rPr>
                              <m:t>𝑎</m:t>
                            </m:r>
                          </m:e>
                          <m:sub>
                            <m:r>
                              <a:rPr lang="en-US" sz="1965" i="1">
                                <a:solidFill>
                                  <a:schemeClr val="tx1"/>
                                </a:solidFill>
                                <a:latin typeface="Cambria Math" panose="02040503050406030204" pitchFamily="18" charset="0"/>
                              </a:rPr>
                              <m:t>𝑟</m:t>
                            </m:r>
                          </m:sub>
                        </m:sSub>
                      </m:oMath>
                    </m:oMathPara>
                  </a14:m>
                  <a:endParaRPr lang="en-US" sz="1404" dirty="0">
                    <a:solidFill>
                      <a:schemeClr val="tx1"/>
                    </a:solidFill>
                    <a:latin typeface="Times New Roman" pitchFamily="-111" charset="0"/>
                  </a:endParaRPr>
                </a:p>
              </p:txBody>
            </p:sp>
          </mc:Choice>
          <mc:Fallback xmlns="">
            <p:sp>
              <p:nvSpPr>
                <p:cNvPr id="22" name="Oval 21"/>
                <p:cNvSpPr>
                  <a:spLocks noRot="1" noChangeAspect="1" noMove="1" noResize="1" noEditPoints="1" noAdjustHandles="1" noChangeArrowheads="1" noChangeShapeType="1" noTextEdit="1"/>
                </p:cNvSpPr>
                <p:nvPr/>
              </p:nvSpPr>
              <p:spPr bwMode="auto">
                <a:xfrm>
                  <a:off x="4942247" y="4567386"/>
                  <a:ext cx="962526" cy="962526"/>
                </a:xfrm>
                <a:prstGeom prst="ellipse">
                  <a:avLst/>
                </a:prstGeom>
                <a:blipFill rotWithShape="0">
                  <a:blip r:embed="rId7"/>
                  <a:stretch>
                    <a:fillRect/>
                  </a:stretch>
                </a:blipFill>
                <a:ln>
                  <a:headEnd type="none" w="sm" len="sm"/>
                  <a:tailEnd type="none" w="sm" len="sm"/>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Oval 8"/>
                <p:cNvSpPr/>
                <p:nvPr/>
              </p:nvSpPr>
              <p:spPr bwMode="auto">
                <a:xfrm>
                  <a:off x="6332562" y="4567386"/>
                  <a:ext cx="962526" cy="962526"/>
                </a:xfrm>
                <a:prstGeom prst="ellipse">
                  <a:avLst/>
                </a:prstGeom>
                <a:ln>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64168" tIns="32084" rIns="64168" bIns="32084" numCol="1" rtlCol="0" anchor="t" anchorCtr="0" compatLnSpc="1">
                  <a:prstTxWarp prst="textNoShape">
                    <a:avLst/>
                  </a:prstTxWarp>
                </a:bodyPr>
                <a:lstStyle/>
                <a:p>
                  <a:pPr algn="ctr" eaLnBrk="0" fontAlgn="base" hangingPunct="0">
                    <a:spcBef>
                      <a:spcPct val="0"/>
                    </a:spcBef>
                    <a:spcAft>
                      <a:spcPct val="0"/>
                    </a:spcAft>
                  </a:pPr>
                  <a:endParaRPr lang="en-US" sz="1404" i="1" dirty="0">
                    <a:solidFill>
                      <a:schemeClr val="tx1"/>
                    </a:solidFill>
                    <a:latin typeface="Cambria Math"/>
                  </a:endParaRPr>
                </a:p>
                <a:p>
                  <a:pPr algn="ctr" eaLnBrk="0" fontAlgn="base" hangingPunct="0">
                    <a:spcBef>
                      <a:spcPct val="0"/>
                    </a:spcBef>
                    <a:spcAft>
                      <a:spcPct val="0"/>
                    </a:spcAft>
                  </a:pPr>
                  <a14:m>
                    <m:oMathPara xmlns:m="http://schemas.openxmlformats.org/officeDocument/2006/math">
                      <m:oMathParaPr>
                        <m:jc m:val="center"/>
                      </m:oMathParaPr>
                      <m:oMath xmlns:m="http://schemas.openxmlformats.org/officeDocument/2006/math">
                        <m:sSub>
                          <m:sSubPr>
                            <m:ctrlPr>
                              <a:rPr lang="en-US" sz="1965" i="1">
                                <a:solidFill>
                                  <a:schemeClr val="tx1"/>
                                </a:solidFill>
                                <a:latin typeface="Cambria Math" panose="02040503050406030204" pitchFamily="18" charset="0"/>
                              </a:rPr>
                            </m:ctrlPr>
                          </m:sSubPr>
                          <m:e>
                            <m:r>
                              <a:rPr lang="en-US" sz="1965" i="1">
                                <a:solidFill>
                                  <a:schemeClr val="tx1"/>
                                </a:solidFill>
                                <a:latin typeface="Cambria Math"/>
                              </a:rPr>
                              <m:t>𝑎</m:t>
                            </m:r>
                          </m:e>
                          <m:sub>
                            <m:r>
                              <a:rPr lang="en-US" sz="1965" i="1">
                                <a:solidFill>
                                  <a:schemeClr val="tx1"/>
                                </a:solidFill>
                                <a:latin typeface="Cambria Math" panose="02040503050406030204" pitchFamily="18" charset="0"/>
                              </a:rPr>
                              <m:t>𝑟</m:t>
                            </m:r>
                            <m:r>
                              <a:rPr lang="en-US" sz="1965" i="1">
                                <a:solidFill>
                                  <a:schemeClr val="tx1"/>
                                </a:solidFill>
                                <a:latin typeface="Cambria Math"/>
                              </a:rPr>
                              <m:t>+1</m:t>
                            </m:r>
                          </m:sub>
                        </m:sSub>
                      </m:oMath>
                    </m:oMathPara>
                  </a14:m>
                  <a:endParaRPr lang="en-US" sz="1404" dirty="0">
                    <a:solidFill>
                      <a:schemeClr val="tx1"/>
                    </a:solidFill>
                    <a:latin typeface="Times New Roman" pitchFamily="-111" charset="0"/>
                  </a:endParaRPr>
                </a:p>
              </p:txBody>
            </p:sp>
          </mc:Choice>
          <mc:Fallback xmlns="">
            <p:sp>
              <p:nvSpPr>
                <p:cNvPr id="23" name="Oval 22"/>
                <p:cNvSpPr>
                  <a:spLocks noRot="1" noChangeAspect="1" noMove="1" noResize="1" noEditPoints="1" noAdjustHandles="1" noChangeArrowheads="1" noChangeShapeType="1" noTextEdit="1"/>
                </p:cNvSpPr>
                <p:nvPr/>
              </p:nvSpPr>
              <p:spPr bwMode="auto">
                <a:xfrm>
                  <a:off x="6332562" y="4567386"/>
                  <a:ext cx="962526" cy="962526"/>
                </a:xfrm>
                <a:prstGeom prst="ellipse">
                  <a:avLst/>
                </a:prstGeom>
                <a:blipFill rotWithShape="0">
                  <a:blip r:embed="rId8"/>
                  <a:stretch>
                    <a:fillRect/>
                  </a:stretch>
                </a:blipFill>
                <a:ln>
                  <a:headEnd type="none" w="sm" len="sm"/>
                  <a:tailEnd type="none" w="sm" len="sm"/>
                </a:ln>
              </p:spPr>
              <p:txBody>
                <a:bodyPr/>
                <a:lstStyle/>
                <a:p>
                  <a:r>
                    <a:rPr lang="en-US">
                      <a:noFill/>
                    </a:rPr>
                    <a:t> </a:t>
                  </a:r>
                </a:p>
              </p:txBody>
            </p:sp>
          </mc:Fallback>
        </mc:AlternateContent>
        <p:cxnSp>
          <p:nvCxnSpPr>
            <p:cNvPr id="10" name="Straight Arrow Connector 9"/>
            <p:cNvCxnSpPr>
              <a:stCxn id="7" idx="0"/>
              <a:endCxn id="5" idx="4"/>
            </p:cNvCxnSpPr>
            <p:nvPr/>
          </p:nvCxnSpPr>
          <p:spPr bwMode="auto">
            <a:xfrm flipV="1">
              <a:off x="3965354" y="4246544"/>
              <a:ext cx="0" cy="320842"/>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a:stCxn id="8" idx="0"/>
              <a:endCxn id="6" idx="4"/>
            </p:cNvCxnSpPr>
            <p:nvPr/>
          </p:nvCxnSpPr>
          <p:spPr bwMode="auto">
            <a:xfrm flipV="1">
              <a:off x="5423510" y="4246544"/>
              <a:ext cx="0" cy="320842"/>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a:stCxn id="7" idx="6"/>
              <a:endCxn id="8" idx="2"/>
            </p:cNvCxnSpPr>
            <p:nvPr/>
          </p:nvCxnSpPr>
          <p:spPr bwMode="auto">
            <a:xfrm>
              <a:off x="4446617" y="5048649"/>
              <a:ext cx="495629" cy="0"/>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13" name="Straight Arrow Connector 12"/>
            <p:cNvCxnSpPr>
              <a:stCxn id="8" idx="6"/>
              <a:endCxn id="9" idx="2"/>
            </p:cNvCxnSpPr>
            <p:nvPr/>
          </p:nvCxnSpPr>
          <p:spPr bwMode="auto">
            <a:xfrm>
              <a:off x="5904773" y="5048649"/>
              <a:ext cx="427789" cy="0"/>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a:stCxn id="9" idx="6"/>
            </p:cNvCxnSpPr>
            <p:nvPr/>
          </p:nvCxnSpPr>
          <p:spPr bwMode="auto">
            <a:xfrm>
              <a:off x="7295088" y="5048649"/>
              <a:ext cx="695158" cy="0"/>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p:nvPr/>
          </p:nvCxnSpPr>
          <p:spPr bwMode="auto">
            <a:xfrm>
              <a:off x="2980481" y="5048649"/>
              <a:ext cx="503610" cy="0"/>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16" name="Straight Connector 15"/>
            <p:cNvCxnSpPr/>
            <p:nvPr/>
          </p:nvCxnSpPr>
          <p:spPr bwMode="auto">
            <a:xfrm>
              <a:off x="3124141" y="4460439"/>
              <a:ext cx="4652211" cy="0"/>
            </a:xfrm>
            <a:prstGeom prst="line">
              <a:avLst/>
            </a:prstGeom>
            <a:ln>
              <a:prstDash val="sysDash"/>
              <a:headEnd type="none" w="sm" len="sm"/>
              <a:tailEnd type="none" w="sm" len="sm"/>
            </a:ln>
          </p:spPr>
          <p:style>
            <a:lnRef idx="2">
              <a:schemeClr val="accent2"/>
            </a:lnRef>
            <a:fillRef idx="0">
              <a:schemeClr val="accent2"/>
            </a:fillRef>
            <a:effectRef idx="1">
              <a:schemeClr val="accent2"/>
            </a:effectRef>
            <a:fontRef idx="minor">
              <a:schemeClr val="tx1"/>
            </a:fontRef>
          </p:style>
        </p:cxnSp>
        <p:sp>
          <p:nvSpPr>
            <p:cNvPr id="17" name="TextBox 16"/>
            <p:cNvSpPr txBox="1"/>
            <p:nvPr/>
          </p:nvSpPr>
          <p:spPr>
            <a:xfrm>
              <a:off x="7295089" y="3576996"/>
              <a:ext cx="1443789" cy="697114"/>
            </a:xfrm>
            <a:prstGeom prst="rect">
              <a:avLst/>
            </a:prstGeom>
            <a:noFill/>
          </p:spPr>
          <p:txBody>
            <a:bodyPr wrap="square" rtlCol="0">
              <a:spAutoFit/>
            </a:bodyPr>
            <a:lstStyle/>
            <a:p>
              <a:r>
                <a:rPr lang="en-US" sz="1965" u="sng" dirty="0">
                  <a:latin typeface="Tw Cen MT (Body)"/>
                  <a:cs typeface="Times New Roman" panose="02020603050405020304" pitchFamily="18" charset="0"/>
                </a:rPr>
                <a:t>Observed values</a:t>
              </a:r>
              <a:endParaRPr lang="en-US" sz="1965" dirty="0">
                <a:latin typeface="Tw Cen MT (Body)"/>
                <a:cs typeface="Times New Roman" panose="02020603050405020304" pitchFamily="18" charset="0"/>
              </a:endParaRPr>
            </a:p>
          </p:txBody>
        </p:sp>
        <p:sp>
          <p:nvSpPr>
            <p:cNvPr id="18" name="TextBox 17"/>
            <p:cNvSpPr txBox="1"/>
            <p:nvPr/>
          </p:nvSpPr>
          <p:spPr>
            <a:xfrm>
              <a:off x="7295088" y="5193938"/>
              <a:ext cx="1550737" cy="697114"/>
            </a:xfrm>
            <a:prstGeom prst="rect">
              <a:avLst/>
            </a:prstGeom>
            <a:noFill/>
          </p:spPr>
          <p:txBody>
            <a:bodyPr wrap="square" rtlCol="0">
              <a:spAutoFit/>
            </a:bodyPr>
            <a:lstStyle/>
            <a:p>
              <a:r>
                <a:rPr lang="en-US" sz="1965" u="sng" dirty="0">
                  <a:latin typeface="Tw Cen MT (Body)"/>
                  <a:cs typeface="Times New Roman" panose="02020603050405020304" pitchFamily="18" charset="0"/>
                </a:rPr>
                <a:t>Unobserved value</a:t>
              </a:r>
              <a:endParaRPr lang="en-US" sz="1965" dirty="0">
                <a:latin typeface="Tw Cen MT (Body)"/>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19" name="Rounded Rectangle 18"/>
              <p:cNvSpPr/>
              <p:nvPr/>
            </p:nvSpPr>
            <p:spPr>
              <a:xfrm>
                <a:off x="9028672" y="2646100"/>
                <a:ext cx="2971070" cy="1176421"/>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dirty="0" smtClean="0"/>
                  <a:t>Acoustic Emission Indices:</a:t>
                </a:r>
              </a:p>
              <a:p>
                <a:pPr marL="285750" indent="-285750">
                  <a:buFont typeface="Wingdings" panose="05000000000000000000" pitchFamily="2" charset="2"/>
                  <a:buChar char="q"/>
                </a:pPr>
                <a:r>
                  <a:rPr lang="en-US" dirty="0" smtClean="0"/>
                  <a:t>Cumulative Counts, </a:t>
                </a:r>
                <a14:m>
                  <m:oMath xmlns:m="http://schemas.openxmlformats.org/officeDocument/2006/math">
                    <m:r>
                      <a:rPr lang="en-US" i="1" dirty="0" smtClean="0">
                        <a:latin typeface="Cambria Math" panose="02040503050406030204" pitchFamily="18" charset="0"/>
                      </a:rPr>
                      <m:t>𝐶</m:t>
                    </m:r>
                  </m:oMath>
                </a14:m>
                <a:endParaRPr lang="en-US" dirty="0" smtClean="0"/>
              </a:p>
              <a:p>
                <a:pPr marL="285750" indent="-285750">
                  <a:buFont typeface="Wingdings" panose="05000000000000000000" pitchFamily="2" charset="2"/>
                  <a:buChar char="q"/>
                </a:pPr>
                <a:r>
                  <a:rPr lang="en-US" dirty="0" smtClean="0"/>
                  <a:t>Cumulative Amplitude, </a:t>
                </a:r>
                <a14:m>
                  <m:oMath xmlns:m="http://schemas.openxmlformats.org/officeDocument/2006/math">
                    <m:r>
                      <a:rPr lang="en-US" i="1" dirty="0" smtClean="0">
                        <a:latin typeface="Cambria Math" panose="02040503050406030204" pitchFamily="18" charset="0"/>
                      </a:rPr>
                      <m:t>𝐴</m:t>
                    </m:r>
                  </m:oMath>
                </a14:m>
                <a:endParaRPr lang="en-US" dirty="0"/>
              </a:p>
            </p:txBody>
          </p:sp>
        </mc:Choice>
        <mc:Fallback xmlns="">
          <p:sp>
            <p:nvSpPr>
              <p:cNvPr id="19" name="Rounded Rectangle 18"/>
              <p:cNvSpPr>
                <a:spLocks noRot="1" noChangeAspect="1" noMove="1" noResize="1" noEditPoints="1" noAdjustHandles="1" noChangeArrowheads="1" noChangeShapeType="1" noTextEdit="1"/>
              </p:cNvSpPr>
              <p:nvPr/>
            </p:nvSpPr>
            <p:spPr>
              <a:xfrm>
                <a:off x="9028672" y="2646100"/>
                <a:ext cx="2971070" cy="1176421"/>
              </a:xfrm>
              <a:prstGeom prst="roundRect">
                <a:avLst/>
              </a:prstGeom>
              <a:blipFill rotWithShape="0">
                <a:blip r:embed="rId9"/>
                <a:stretch>
                  <a:fillRect/>
                </a:stretch>
              </a:blipFill>
            </p:spPr>
            <p:txBody>
              <a:bodyPr/>
              <a:lstStyle/>
              <a:p>
                <a:r>
                  <a:rPr lang="en-US">
                    <a:noFill/>
                  </a:rPr>
                  <a:t> </a:t>
                </a:r>
              </a:p>
            </p:txBody>
          </p:sp>
        </mc:Fallback>
      </mc:AlternateContent>
      <p:sp>
        <p:nvSpPr>
          <p:cNvPr id="20" name="Rounded Rectangle 19"/>
          <p:cNvSpPr/>
          <p:nvPr/>
        </p:nvSpPr>
        <p:spPr>
          <a:xfrm>
            <a:off x="9028672" y="5071008"/>
            <a:ext cx="2971070" cy="1176421"/>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285750" indent="-285750">
              <a:buFont typeface="Wingdings" panose="05000000000000000000" pitchFamily="2" charset="2"/>
              <a:buChar char="q"/>
            </a:pPr>
            <a:r>
              <a:rPr lang="en-US" dirty="0" smtClean="0"/>
              <a:t>Unobserved </a:t>
            </a:r>
            <a:r>
              <a:rPr lang="en-US" dirty="0" smtClean="0"/>
              <a:t>Crack Lengths</a:t>
            </a:r>
            <a:endParaRPr lang="en-US" dirty="0"/>
          </a:p>
        </p:txBody>
      </p:sp>
      <mc:AlternateContent xmlns:mc="http://schemas.openxmlformats.org/markup-compatibility/2006" xmlns:a14="http://schemas.microsoft.com/office/drawing/2010/main">
        <mc:Choice Requires="a14">
          <p:sp>
            <p:nvSpPr>
              <p:cNvPr id="21" name="TextBox 20"/>
              <p:cNvSpPr txBox="1"/>
              <p:nvPr/>
            </p:nvSpPr>
            <p:spPr>
              <a:xfrm>
                <a:off x="3163328" y="5641145"/>
                <a:ext cx="1713950" cy="369332"/>
              </a:xfrm>
              <a:prstGeom prst="rect">
                <a:avLst/>
              </a:prstGeom>
              <a:noFill/>
            </p:spPr>
            <p:txBody>
              <a:bodyPr wrap="square" rtlCol="0">
                <a:spAutoFit/>
              </a:bodyPr>
              <a:lstStyle/>
              <a:p>
                <a:r>
                  <a:rPr lang="en-US" dirty="0" smtClean="0"/>
                  <a:t>Time-step, </a:t>
                </a:r>
                <a14:m>
                  <m:oMath xmlns:m="http://schemas.openxmlformats.org/officeDocument/2006/math">
                    <m:r>
                      <a:rPr lang="en-US" i="1" dirty="0" smtClean="0">
                        <a:latin typeface="Cambria Math" panose="02040503050406030204" pitchFamily="18" charset="0"/>
                      </a:rPr>
                      <m:t>𝑟</m:t>
                    </m:r>
                  </m:oMath>
                </a14:m>
                <a:endParaRPr lang="en-US" dirty="0"/>
              </a:p>
            </p:txBody>
          </p:sp>
        </mc:Choice>
        <mc:Fallback xmlns="">
          <p:sp>
            <p:nvSpPr>
              <p:cNvPr id="21" name="TextBox 20"/>
              <p:cNvSpPr txBox="1">
                <a:spLocks noRot="1" noChangeAspect="1" noMove="1" noResize="1" noEditPoints="1" noAdjustHandles="1" noChangeArrowheads="1" noChangeShapeType="1" noTextEdit="1"/>
              </p:cNvSpPr>
              <p:nvPr/>
            </p:nvSpPr>
            <p:spPr>
              <a:xfrm>
                <a:off x="3163328" y="5641145"/>
                <a:ext cx="1713950" cy="369332"/>
              </a:xfrm>
              <a:prstGeom prst="rect">
                <a:avLst/>
              </a:prstGeom>
              <a:blipFill rotWithShape="0">
                <a:blip r:embed="rId10"/>
                <a:stretch>
                  <a:fillRect l="-3203" t="-8197" b="-24590"/>
                </a:stretch>
              </a:blipFill>
            </p:spPr>
            <p:txBody>
              <a:bodyPr/>
              <a:lstStyle/>
              <a:p>
                <a:r>
                  <a:rPr lang="en-US">
                    <a:noFill/>
                  </a:rPr>
                  <a:t> </a:t>
                </a:r>
              </a:p>
            </p:txBody>
          </p:sp>
        </mc:Fallback>
      </mc:AlternateContent>
      <p:sp>
        <p:nvSpPr>
          <p:cNvPr id="22" name="Footer Placeholder 21"/>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23" name="Slide Number Placeholder 22"/>
          <p:cNvSpPr>
            <a:spLocks noGrp="1"/>
          </p:cNvSpPr>
          <p:nvPr>
            <p:ph type="sldNum" sz="quarter" idx="12"/>
          </p:nvPr>
        </p:nvSpPr>
        <p:spPr/>
        <p:txBody>
          <a:bodyPr/>
          <a:lstStyle/>
          <a:p>
            <a:fld id="{F943735F-CC06-4CDC-B49F-03F36BD12FE3}" type="slidenum">
              <a:rPr lang="en-US" smtClean="0"/>
              <a:t>22</a:t>
            </a:fld>
            <a:endParaRPr lang="en-US"/>
          </a:p>
        </p:txBody>
      </p:sp>
    </p:spTree>
    <p:extLst>
      <p:ext uri="{BB962C8B-B14F-4D97-AF65-F5344CB8AC3E}">
        <p14:creationId xmlns:p14="http://schemas.microsoft.com/office/powerpoint/2010/main" val="2316245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Crack Propagation Model Choices</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8864" y="2084832"/>
            <a:ext cx="8610600" cy="4036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377440" y="3502914"/>
            <a:ext cx="4501662" cy="1200329"/>
          </a:xfrm>
          <a:prstGeom prst="rect">
            <a:avLst/>
          </a:prstGeom>
          <a:noFill/>
        </p:spPr>
        <p:txBody>
          <a:bodyPr wrap="square" rtlCol="0">
            <a:spAutoFit/>
          </a:bodyPr>
          <a:lstStyle/>
          <a:p>
            <a:pPr marL="285750" indent="-285750">
              <a:buFont typeface="Wingdings" panose="05000000000000000000" pitchFamily="2" charset="2"/>
              <a:buChar char="q"/>
            </a:pPr>
            <a:r>
              <a:rPr lang="en-US" u="sng" dirty="0" smtClean="0"/>
              <a:t>Example of PF output</a:t>
            </a:r>
            <a:endParaRPr lang="en-US" u="sng" dirty="0"/>
          </a:p>
          <a:p>
            <a:pPr marL="285750" indent="-285750">
              <a:buFont typeface="Wingdings" panose="05000000000000000000" pitchFamily="2" charset="2"/>
              <a:buChar char="q"/>
            </a:pPr>
            <a:r>
              <a:rPr lang="en-US" dirty="0" smtClean="0"/>
              <a:t>The PF output for each specimen is used in the PF/GPR model</a:t>
            </a:r>
            <a:endParaRPr lang="en-US" dirty="0"/>
          </a:p>
          <a:p>
            <a:pPr marL="285750" indent="-285750">
              <a:buFont typeface="Wingdings" panose="05000000000000000000" pitchFamily="2" charset="2"/>
              <a:buChar char="q"/>
            </a:pPr>
            <a:endParaRPr lang="en-US" dirty="0"/>
          </a:p>
        </p:txBody>
      </p:sp>
      <p:sp>
        <p:nvSpPr>
          <p:cNvPr id="6" name="Footer Placeholder 5"/>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7" name="Slide Number Placeholder 6"/>
          <p:cNvSpPr>
            <a:spLocks noGrp="1"/>
          </p:cNvSpPr>
          <p:nvPr>
            <p:ph type="sldNum" sz="quarter" idx="12"/>
          </p:nvPr>
        </p:nvSpPr>
        <p:spPr/>
        <p:txBody>
          <a:bodyPr/>
          <a:lstStyle/>
          <a:p>
            <a:fld id="{F943735F-CC06-4CDC-B49F-03F36BD12FE3}" type="slidenum">
              <a:rPr lang="en-US" smtClean="0"/>
              <a:t>23</a:t>
            </a:fld>
            <a:endParaRPr lang="en-US"/>
          </a:p>
        </p:txBody>
      </p:sp>
    </p:spTree>
    <p:extLst>
      <p:ext uri="{BB962C8B-B14F-4D97-AF65-F5344CB8AC3E}">
        <p14:creationId xmlns:p14="http://schemas.microsoft.com/office/powerpoint/2010/main" val="22942917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Crack Detection Model Choices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r>
                  <a:rPr lang="en-US" dirty="0" smtClean="0"/>
                  <a:t>Lognormal POD Model</a:t>
                </a:r>
              </a:p>
              <a:p>
                <a:pPr lvl="1"/>
                <a14:m>
                  <m:oMath xmlns:m="http://schemas.openxmlformats.org/officeDocument/2006/math">
                    <m:r>
                      <a:rPr lang="en-US" i="1">
                        <a:latin typeface="Cambria Math"/>
                      </a:rPr>
                      <m:t>𝑃𝑂𝐷</m:t>
                    </m:r>
                    <m:d>
                      <m:dPr>
                        <m:ctrlPr>
                          <a:rPr lang="en-US" i="1">
                            <a:latin typeface="Cambria Math" panose="02040503050406030204" pitchFamily="18" charset="0"/>
                          </a:rPr>
                        </m:ctrlPr>
                      </m:dPr>
                      <m:e>
                        <m:r>
                          <a:rPr lang="en-US" i="1" cap="all">
                            <a:latin typeface="Cambria Math"/>
                          </a:rPr>
                          <m:t>𝑎</m:t>
                        </m:r>
                        <m:r>
                          <a:rPr lang="en-US" i="1" cap="all">
                            <a:latin typeface="Cambria Math"/>
                          </a:rPr>
                          <m:t>|</m:t>
                        </m:r>
                        <m:sSub>
                          <m:sSubPr>
                            <m:ctrlPr>
                              <a:rPr lang="en-US" i="1" cap="all">
                                <a:latin typeface="Cambria Math" panose="02040503050406030204" pitchFamily="18" charset="0"/>
                              </a:rPr>
                            </m:ctrlPr>
                          </m:sSubPr>
                          <m:e>
                            <m:r>
                              <a:rPr lang="en-US" i="1" cap="all">
                                <a:latin typeface="Cambria Math"/>
                              </a:rPr>
                              <m:t>𝜁</m:t>
                            </m:r>
                          </m:e>
                          <m:sub>
                            <m:r>
                              <a:rPr lang="en-US" i="1" cap="all">
                                <a:latin typeface="Cambria Math"/>
                              </a:rPr>
                              <m:t>0</m:t>
                            </m:r>
                          </m:sub>
                        </m:sSub>
                        <m:r>
                          <a:rPr lang="en-US" i="1" cap="all">
                            <a:latin typeface="Cambria Math"/>
                          </a:rPr>
                          <m:t>,</m:t>
                        </m:r>
                        <m:sSub>
                          <m:sSubPr>
                            <m:ctrlPr>
                              <a:rPr lang="en-US" i="1" cap="all">
                                <a:latin typeface="Cambria Math" panose="02040503050406030204" pitchFamily="18" charset="0"/>
                              </a:rPr>
                            </m:ctrlPr>
                          </m:sSubPr>
                          <m:e>
                            <m:r>
                              <a:rPr lang="en-US" i="1" cap="all">
                                <a:latin typeface="Cambria Math"/>
                              </a:rPr>
                              <m:t>𝜁</m:t>
                            </m:r>
                          </m:e>
                          <m:sub>
                            <m:r>
                              <a:rPr lang="en-US" i="1" cap="all">
                                <a:latin typeface="Cambria Math"/>
                              </a:rPr>
                              <m:t>1</m:t>
                            </m:r>
                          </m:sub>
                        </m:sSub>
                        <m:r>
                          <a:rPr lang="en-US" i="1" cap="all">
                            <a:latin typeface="Cambria Math"/>
                          </a:rPr>
                          <m:t>,</m:t>
                        </m:r>
                        <m:sSub>
                          <m:sSubPr>
                            <m:ctrlPr>
                              <a:rPr lang="en-US" i="1" cap="all">
                                <a:latin typeface="Cambria Math" panose="02040503050406030204" pitchFamily="18" charset="0"/>
                              </a:rPr>
                            </m:ctrlPr>
                          </m:sSubPr>
                          <m:e>
                            <m:r>
                              <a:rPr lang="en-US" i="1" cap="all">
                                <a:latin typeface="Cambria Math"/>
                              </a:rPr>
                              <m:t>𝑎</m:t>
                            </m:r>
                          </m:e>
                          <m:sub>
                            <m:r>
                              <a:rPr lang="en-US" i="1" cap="all">
                                <a:latin typeface="Cambria Math"/>
                              </a:rPr>
                              <m:t>𝑙𝑡h</m:t>
                            </m:r>
                          </m:sub>
                        </m:sSub>
                      </m:e>
                    </m:d>
                    <m:r>
                      <a:rPr lang="en-US" i="1">
                        <a:latin typeface="Cambria Math"/>
                      </a:rPr>
                      <m:t>=</m:t>
                    </m:r>
                    <m:nary>
                      <m:naryPr>
                        <m:limLoc m:val="subSup"/>
                        <m:ctrlPr>
                          <a:rPr lang="en-US" i="1">
                            <a:latin typeface="Cambria Math" panose="02040503050406030204" pitchFamily="18" charset="0"/>
                          </a:rPr>
                        </m:ctrlPr>
                      </m:naryPr>
                      <m:sub>
                        <m:sSub>
                          <m:sSubPr>
                            <m:ctrlPr>
                              <a:rPr lang="en-US" i="1">
                                <a:latin typeface="Cambria Math" panose="02040503050406030204" pitchFamily="18" charset="0"/>
                              </a:rPr>
                            </m:ctrlPr>
                          </m:sSubPr>
                          <m:e>
                            <m:r>
                              <a:rPr lang="en-US" i="1">
                                <a:latin typeface="Cambria Math"/>
                              </a:rPr>
                              <m:t>𝑎</m:t>
                            </m:r>
                          </m:e>
                          <m:sub>
                            <m:r>
                              <a:rPr lang="en-US" i="1">
                                <a:latin typeface="Cambria Math"/>
                              </a:rPr>
                              <m:t>𝑙𝑡h</m:t>
                            </m:r>
                          </m:sub>
                        </m:sSub>
                      </m:sub>
                      <m:sup>
                        <m:r>
                          <a:rPr lang="en-US" i="1">
                            <a:latin typeface="Cambria Math"/>
                          </a:rPr>
                          <m:t>𝑎</m:t>
                        </m:r>
                      </m:sup>
                      <m:e>
                        <m:f>
                          <m:fPr>
                            <m:ctrlPr>
                              <a:rPr lang="en-US" i="1">
                                <a:latin typeface="Cambria Math" panose="02040503050406030204" pitchFamily="18" charset="0"/>
                              </a:rPr>
                            </m:ctrlPr>
                          </m:fPr>
                          <m:num>
                            <m:r>
                              <a:rPr lang="en-US" i="1">
                                <a:latin typeface="Cambria Math"/>
                              </a:rPr>
                              <m:t>1</m:t>
                            </m:r>
                          </m:num>
                          <m:den>
                            <m:d>
                              <m:dPr>
                                <m:ctrlPr>
                                  <a:rPr lang="en-US" i="1">
                                    <a:latin typeface="Cambria Math" panose="02040503050406030204" pitchFamily="18" charset="0"/>
                                  </a:rPr>
                                </m:ctrlPr>
                              </m:dPr>
                              <m:e>
                                <m:r>
                                  <a:rPr lang="en-US" i="1">
                                    <a:latin typeface="Cambria Math"/>
                                  </a:rPr>
                                  <m:t>𝑥</m:t>
                                </m:r>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i="1">
                                        <a:latin typeface="Cambria Math"/>
                                      </a:rPr>
                                      <m:t>𝑙𝑡h</m:t>
                                    </m:r>
                                  </m:sub>
                                </m:sSub>
                              </m:e>
                            </m:d>
                            <m:rad>
                              <m:radPr>
                                <m:degHide m:val="on"/>
                                <m:ctrlPr>
                                  <a:rPr lang="en-US" i="1">
                                    <a:latin typeface="Cambria Math" panose="02040503050406030204" pitchFamily="18" charset="0"/>
                                  </a:rPr>
                                </m:ctrlPr>
                              </m:radPr>
                              <m:deg/>
                              <m:e>
                                <m:r>
                                  <a:rPr lang="en-US" i="1">
                                    <a:latin typeface="Cambria Math"/>
                                  </a:rPr>
                                  <m:t>2</m:t>
                                </m:r>
                                <m:r>
                                  <a:rPr lang="en-US" i="1">
                                    <a:latin typeface="Cambria Math"/>
                                  </a:rPr>
                                  <m:t>𝜋</m:t>
                                </m:r>
                                <m:sSubSup>
                                  <m:sSubSupPr>
                                    <m:ctrlPr>
                                      <a:rPr lang="en-US" i="1">
                                        <a:latin typeface="Cambria Math" panose="02040503050406030204" pitchFamily="18" charset="0"/>
                                      </a:rPr>
                                    </m:ctrlPr>
                                  </m:sSubSupPr>
                                  <m:e>
                                    <m:r>
                                      <a:rPr lang="en-US" i="1">
                                        <a:latin typeface="Cambria Math"/>
                                      </a:rPr>
                                      <m:t>𝜁</m:t>
                                    </m:r>
                                  </m:e>
                                  <m:sub>
                                    <m:r>
                                      <a:rPr lang="en-US" i="1">
                                        <a:latin typeface="Cambria Math"/>
                                      </a:rPr>
                                      <m:t>1</m:t>
                                    </m:r>
                                  </m:sub>
                                  <m:sup>
                                    <m:r>
                                      <a:rPr lang="en-US" i="1">
                                        <a:latin typeface="Cambria Math"/>
                                      </a:rPr>
                                      <m:t>2</m:t>
                                    </m:r>
                                  </m:sup>
                                </m:sSubSup>
                              </m:e>
                            </m:rad>
                          </m:den>
                        </m:f>
                        <m:func>
                          <m:funcPr>
                            <m:ctrlPr>
                              <a:rPr lang="en-US" i="1">
                                <a:latin typeface="Cambria Math" panose="02040503050406030204" pitchFamily="18" charset="0"/>
                              </a:rPr>
                            </m:ctrlPr>
                          </m:funcPr>
                          <m:fName>
                            <m:r>
                              <m:rPr>
                                <m:sty m:val="p"/>
                              </m:rPr>
                              <a:rPr lang="en-US">
                                <a:latin typeface="Cambria Math"/>
                              </a:rPr>
                              <m:t>exp</m:t>
                            </m:r>
                          </m:fName>
                          <m:e>
                            <m:d>
                              <m:dPr>
                                <m:begChr m:val="{"/>
                                <m:endChr m:val="}"/>
                                <m:ctrlPr>
                                  <a:rPr lang="en-US" i="1">
                                    <a:latin typeface="Cambria Math" panose="02040503050406030204" pitchFamily="18" charset="0"/>
                                  </a:rPr>
                                </m:ctrlPr>
                              </m:dPr>
                              <m:e>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2</m:t>
                                    </m:r>
                                  </m:den>
                                </m:f>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a:rPr>
                                                  <m:t>ln</m:t>
                                                </m:r>
                                              </m:fName>
                                              <m:e>
                                                <m:d>
                                                  <m:dPr>
                                                    <m:ctrlPr>
                                                      <a:rPr lang="en-US" i="1">
                                                        <a:latin typeface="Cambria Math" panose="02040503050406030204" pitchFamily="18" charset="0"/>
                                                      </a:rPr>
                                                    </m:ctrlPr>
                                                  </m:dPr>
                                                  <m:e>
                                                    <m:r>
                                                      <a:rPr lang="en-US" i="1">
                                                        <a:latin typeface="Cambria Math"/>
                                                      </a:rPr>
                                                      <m:t>𝑥</m:t>
                                                    </m:r>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i="1">
                                                            <a:latin typeface="Cambria Math"/>
                                                          </a:rPr>
                                                          <m:t>𝑙𝑡h</m:t>
                                                        </m:r>
                                                      </m:sub>
                                                    </m:sSub>
                                                  </m:e>
                                                </m:d>
                                              </m:e>
                                            </m:func>
                                            <m:r>
                                              <a:rPr lang="en-US" i="1">
                                                <a:latin typeface="Cambria Math"/>
                                              </a:rPr>
                                              <m:t>−</m:t>
                                            </m:r>
                                            <m:sSub>
                                              <m:sSubPr>
                                                <m:ctrlPr>
                                                  <a:rPr lang="en-US" i="1">
                                                    <a:latin typeface="Cambria Math" panose="02040503050406030204" pitchFamily="18" charset="0"/>
                                                  </a:rPr>
                                                </m:ctrlPr>
                                              </m:sSubPr>
                                              <m:e>
                                                <m:r>
                                                  <a:rPr lang="en-US" i="1">
                                                    <a:latin typeface="Cambria Math"/>
                                                  </a:rPr>
                                                  <m:t>𝜁</m:t>
                                                </m:r>
                                              </m:e>
                                              <m:sub>
                                                <m:r>
                                                  <a:rPr lang="en-US" i="1">
                                                    <a:latin typeface="Cambria Math"/>
                                                  </a:rPr>
                                                  <m:t>0</m:t>
                                                </m:r>
                                              </m:sub>
                                            </m:sSub>
                                          </m:num>
                                          <m:den>
                                            <m:sSub>
                                              <m:sSubPr>
                                                <m:ctrlPr>
                                                  <a:rPr lang="en-US" i="1">
                                                    <a:latin typeface="Cambria Math" panose="02040503050406030204" pitchFamily="18" charset="0"/>
                                                  </a:rPr>
                                                </m:ctrlPr>
                                              </m:sSubPr>
                                              <m:e>
                                                <m:r>
                                                  <a:rPr lang="en-US" i="1">
                                                    <a:latin typeface="Cambria Math"/>
                                                  </a:rPr>
                                                  <m:t>𝜁</m:t>
                                                </m:r>
                                              </m:e>
                                              <m:sub>
                                                <m:r>
                                                  <a:rPr lang="en-US" i="1">
                                                    <a:latin typeface="Cambria Math"/>
                                                  </a:rPr>
                                                  <m:t>1</m:t>
                                                </m:r>
                                              </m:sub>
                                            </m:sSub>
                                          </m:den>
                                        </m:f>
                                      </m:e>
                                    </m:d>
                                  </m:e>
                                  <m:sup>
                                    <m:r>
                                      <a:rPr lang="en-US" i="1">
                                        <a:latin typeface="Cambria Math"/>
                                      </a:rPr>
                                      <m:t>2</m:t>
                                    </m:r>
                                  </m:sup>
                                </m:sSup>
                              </m:e>
                            </m:d>
                            <m:r>
                              <a:rPr lang="en-US" i="1">
                                <a:latin typeface="Cambria Math"/>
                              </a:rPr>
                              <m:t>𝑑𝑥</m:t>
                            </m:r>
                          </m:e>
                        </m:func>
                      </m:e>
                    </m:nary>
                  </m:oMath>
                </a14:m>
                <a:endParaRPr lang="en-US" dirty="0" smtClean="0"/>
              </a:p>
              <a:p>
                <a:r>
                  <a:rPr lang="en-US" dirty="0" smtClean="0"/>
                  <a:t>Log-logistic POD Model</a:t>
                </a:r>
              </a:p>
              <a:p>
                <a:pPr lvl="1"/>
                <a14:m>
                  <m:oMath xmlns:m="http://schemas.openxmlformats.org/officeDocument/2006/math">
                    <m:r>
                      <a:rPr lang="en-US" i="1">
                        <a:latin typeface="Cambria Math"/>
                      </a:rPr>
                      <m:t>𝑃𝑂𝐷</m:t>
                    </m:r>
                    <m:d>
                      <m:dPr>
                        <m:ctrlPr>
                          <a:rPr lang="en-US" i="1">
                            <a:latin typeface="Cambria Math" panose="02040503050406030204" pitchFamily="18" charset="0"/>
                          </a:rPr>
                        </m:ctrlPr>
                      </m:dPr>
                      <m:e>
                        <m:r>
                          <a:rPr lang="en-US" i="1">
                            <a:latin typeface="Cambria Math"/>
                          </a:rPr>
                          <m:t>𝑎</m:t>
                        </m:r>
                        <m:r>
                          <a:rPr lang="en-US" i="1">
                            <a:latin typeface="Cambria Math"/>
                          </a:rPr>
                          <m:t>|</m:t>
                        </m:r>
                        <m:sSub>
                          <m:sSubPr>
                            <m:ctrlPr>
                              <a:rPr lang="en-US" i="1">
                                <a:latin typeface="Cambria Math" panose="02040503050406030204" pitchFamily="18" charset="0"/>
                              </a:rPr>
                            </m:ctrlPr>
                          </m:sSubPr>
                          <m:e>
                            <m:r>
                              <a:rPr lang="en-US" i="1">
                                <a:latin typeface="Cambria Math"/>
                              </a:rPr>
                              <m:t>𝛽</m:t>
                            </m:r>
                          </m:e>
                          <m:sub>
                            <m:r>
                              <a:rPr lang="en-US" i="1">
                                <a:latin typeface="Cambria Math"/>
                              </a:rPr>
                              <m:t>0</m:t>
                            </m:r>
                          </m:sub>
                        </m:sSub>
                        <m:r>
                          <a:rPr lang="en-US" i="1">
                            <a:latin typeface="Cambria Math"/>
                          </a:rPr>
                          <m:t>,</m:t>
                        </m:r>
                        <m:sSub>
                          <m:sSubPr>
                            <m:ctrlPr>
                              <a:rPr lang="en-US" i="1">
                                <a:latin typeface="Cambria Math" panose="02040503050406030204" pitchFamily="18" charset="0"/>
                              </a:rPr>
                            </m:ctrlPr>
                          </m:sSubPr>
                          <m:e>
                            <m:r>
                              <a:rPr lang="en-US" i="1">
                                <a:latin typeface="Cambria Math"/>
                              </a:rPr>
                              <m:t>𝛽</m:t>
                            </m:r>
                          </m:e>
                          <m:sub>
                            <m:r>
                              <a:rPr lang="en-US" i="1">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i="1">
                                <a:latin typeface="Cambria Math"/>
                              </a:rPr>
                              <m:t>𝑙𝑡h</m:t>
                            </m:r>
                          </m:sub>
                        </m:sSub>
                      </m:e>
                    </m:d>
                    <m:r>
                      <a:rPr lang="en-US" i="1">
                        <a:latin typeface="Cambria Math"/>
                      </a:rPr>
                      <m:t>=</m:t>
                    </m:r>
                    <m:f>
                      <m:fPr>
                        <m:ctrlPr>
                          <a:rPr lang="en-US" i="1">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a:rPr>
                              <m:t>exp</m:t>
                            </m:r>
                          </m:fName>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𝛽</m:t>
                                    </m:r>
                                  </m:e>
                                  <m:sub>
                                    <m:r>
                                      <a:rPr lang="en-US" i="1">
                                        <a:latin typeface="Cambria Math"/>
                                      </a:rPr>
                                      <m:t>0</m:t>
                                    </m:r>
                                  </m:sub>
                                </m:sSub>
                                <m:r>
                                  <a:rPr lang="en-US" i="1">
                                    <a:latin typeface="Cambria Math"/>
                                  </a:rPr>
                                  <m:t>+</m:t>
                                </m:r>
                                <m:sSub>
                                  <m:sSubPr>
                                    <m:ctrlPr>
                                      <a:rPr lang="en-US" i="1">
                                        <a:latin typeface="Cambria Math" panose="02040503050406030204" pitchFamily="18" charset="0"/>
                                      </a:rPr>
                                    </m:ctrlPr>
                                  </m:sSubPr>
                                  <m:e>
                                    <m:r>
                                      <a:rPr lang="en-US" i="1">
                                        <a:latin typeface="Cambria Math"/>
                                      </a:rPr>
                                      <m:t>𝛽</m:t>
                                    </m:r>
                                  </m:e>
                                  <m:sub>
                                    <m:r>
                                      <a:rPr lang="en-US" i="1">
                                        <a:latin typeface="Cambria Math"/>
                                      </a:rPr>
                                      <m:t>1</m:t>
                                    </m:r>
                                  </m:sub>
                                </m:sSub>
                                <m:func>
                                  <m:funcPr>
                                    <m:ctrlPr>
                                      <a:rPr lang="en-US" i="1">
                                        <a:latin typeface="Cambria Math" panose="02040503050406030204" pitchFamily="18" charset="0"/>
                                      </a:rPr>
                                    </m:ctrlPr>
                                  </m:funcPr>
                                  <m:fName>
                                    <m:r>
                                      <m:rPr>
                                        <m:sty m:val="p"/>
                                      </m:rPr>
                                      <a:rPr lang="en-US">
                                        <a:latin typeface="Cambria Math"/>
                                      </a:rPr>
                                      <m:t>ln</m:t>
                                    </m:r>
                                  </m:fName>
                                  <m:e>
                                    <m:d>
                                      <m:dPr>
                                        <m:ctrlPr>
                                          <a:rPr lang="en-US" i="1">
                                            <a:latin typeface="Cambria Math" panose="02040503050406030204" pitchFamily="18" charset="0"/>
                                          </a:rPr>
                                        </m:ctrlPr>
                                      </m:dPr>
                                      <m:e>
                                        <m:r>
                                          <a:rPr lang="en-US" i="1">
                                            <a:latin typeface="Cambria Math"/>
                                          </a:rPr>
                                          <m:t>𝑎</m:t>
                                        </m:r>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i="1">
                                                <a:latin typeface="Cambria Math"/>
                                              </a:rPr>
                                              <m:t>𝑙𝑡h</m:t>
                                            </m:r>
                                          </m:sub>
                                        </m:sSub>
                                      </m:e>
                                    </m:d>
                                  </m:e>
                                </m:func>
                              </m:e>
                            </m:d>
                          </m:e>
                        </m:func>
                      </m:num>
                      <m:den>
                        <m:r>
                          <a:rPr lang="en-US" i="1">
                            <a:latin typeface="Cambria Math"/>
                          </a:rPr>
                          <m:t>1+</m:t>
                        </m:r>
                        <m:func>
                          <m:funcPr>
                            <m:ctrlPr>
                              <a:rPr lang="en-US" i="1">
                                <a:latin typeface="Cambria Math" panose="02040503050406030204" pitchFamily="18" charset="0"/>
                              </a:rPr>
                            </m:ctrlPr>
                          </m:funcPr>
                          <m:fName>
                            <m:r>
                              <m:rPr>
                                <m:sty m:val="p"/>
                              </m:rPr>
                              <a:rPr lang="en-US">
                                <a:latin typeface="Cambria Math"/>
                              </a:rPr>
                              <m:t>exp</m:t>
                            </m:r>
                          </m:fName>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𝛽</m:t>
                                    </m:r>
                                  </m:e>
                                  <m:sub>
                                    <m:r>
                                      <a:rPr lang="en-US" i="1">
                                        <a:latin typeface="Cambria Math"/>
                                      </a:rPr>
                                      <m:t>0</m:t>
                                    </m:r>
                                  </m:sub>
                                </m:sSub>
                                <m:r>
                                  <a:rPr lang="en-US" i="1">
                                    <a:latin typeface="Cambria Math"/>
                                  </a:rPr>
                                  <m:t>+</m:t>
                                </m:r>
                                <m:sSub>
                                  <m:sSubPr>
                                    <m:ctrlPr>
                                      <a:rPr lang="en-US" i="1">
                                        <a:latin typeface="Cambria Math" panose="02040503050406030204" pitchFamily="18" charset="0"/>
                                      </a:rPr>
                                    </m:ctrlPr>
                                  </m:sSubPr>
                                  <m:e>
                                    <m:r>
                                      <a:rPr lang="en-US" i="1">
                                        <a:latin typeface="Cambria Math"/>
                                      </a:rPr>
                                      <m:t>𝛽</m:t>
                                    </m:r>
                                  </m:e>
                                  <m:sub>
                                    <m:r>
                                      <a:rPr lang="en-US" i="1">
                                        <a:latin typeface="Cambria Math"/>
                                      </a:rPr>
                                      <m:t>1</m:t>
                                    </m:r>
                                  </m:sub>
                                </m:sSub>
                                <m:func>
                                  <m:funcPr>
                                    <m:ctrlPr>
                                      <a:rPr lang="en-US" i="1">
                                        <a:latin typeface="Cambria Math" panose="02040503050406030204" pitchFamily="18" charset="0"/>
                                      </a:rPr>
                                    </m:ctrlPr>
                                  </m:funcPr>
                                  <m:fName>
                                    <m:r>
                                      <m:rPr>
                                        <m:sty m:val="p"/>
                                      </m:rPr>
                                      <a:rPr lang="en-US">
                                        <a:latin typeface="Cambria Math"/>
                                      </a:rPr>
                                      <m:t>ln</m:t>
                                    </m:r>
                                  </m:fName>
                                  <m:e>
                                    <m:d>
                                      <m:dPr>
                                        <m:ctrlPr>
                                          <a:rPr lang="en-US" i="1">
                                            <a:latin typeface="Cambria Math" panose="02040503050406030204" pitchFamily="18" charset="0"/>
                                          </a:rPr>
                                        </m:ctrlPr>
                                      </m:dPr>
                                      <m:e>
                                        <m:r>
                                          <a:rPr lang="en-US" i="1">
                                            <a:latin typeface="Cambria Math"/>
                                          </a:rPr>
                                          <m:t>𝑎</m:t>
                                        </m:r>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i="1">
                                                <a:latin typeface="Cambria Math"/>
                                              </a:rPr>
                                              <m:t>𝑙𝑡h</m:t>
                                            </m:r>
                                          </m:sub>
                                        </m:sSub>
                                      </m:e>
                                    </m:d>
                                  </m:e>
                                </m:func>
                              </m:e>
                            </m:d>
                          </m:e>
                        </m:func>
                      </m:den>
                    </m:f>
                  </m:oMath>
                </a14:m>
                <a:endParaRPr lang="en-US" dirty="0" smtClean="0"/>
              </a:p>
              <a:p>
                <a:r>
                  <a:rPr lang="en-US" dirty="0" smtClean="0"/>
                  <a:t>Logistic POD Model</a:t>
                </a:r>
              </a:p>
              <a:p>
                <a:pPr lvl="1"/>
                <a14:m>
                  <m:oMath xmlns:m="http://schemas.openxmlformats.org/officeDocument/2006/math">
                    <m:r>
                      <a:rPr lang="en-US" i="1">
                        <a:latin typeface="Cambria Math"/>
                      </a:rPr>
                      <m:t>𝑃𝑂𝐷</m:t>
                    </m:r>
                    <m:d>
                      <m:dPr>
                        <m:ctrlPr>
                          <a:rPr lang="en-US" i="1">
                            <a:latin typeface="Cambria Math" panose="02040503050406030204" pitchFamily="18" charset="0"/>
                          </a:rPr>
                        </m:ctrlPr>
                      </m:dPr>
                      <m:e>
                        <m:r>
                          <a:rPr lang="en-US" i="1">
                            <a:latin typeface="Cambria Math"/>
                          </a:rPr>
                          <m:t>𝑎</m:t>
                        </m:r>
                        <m:r>
                          <a:rPr lang="en-US" i="1">
                            <a:latin typeface="Cambria Math"/>
                          </a:rPr>
                          <m:t>|</m:t>
                        </m:r>
                        <m:sSub>
                          <m:sSubPr>
                            <m:ctrlPr>
                              <a:rPr lang="en-US" i="1">
                                <a:latin typeface="Cambria Math" panose="02040503050406030204" pitchFamily="18" charset="0"/>
                              </a:rPr>
                            </m:ctrlPr>
                          </m:sSubPr>
                          <m:e>
                            <m:r>
                              <a:rPr lang="en-US" i="1">
                                <a:latin typeface="Cambria Math"/>
                              </a:rPr>
                              <m:t>𝜂</m:t>
                            </m:r>
                          </m:e>
                          <m:sub>
                            <m:r>
                              <a:rPr lang="en-US" i="1">
                                <a:latin typeface="Cambria Math"/>
                              </a:rPr>
                              <m:t>0</m:t>
                            </m:r>
                          </m:sub>
                        </m:sSub>
                        <m:r>
                          <a:rPr lang="en-US" i="1">
                            <a:latin typeface="Cambria Math"/>
                          </a:rPr>
                          <m:t>,</m:t>
                        </m:r>
                        <m:sSub>
                          <m:sSubPr>
                            <m:ctrlPr>
                              <a:rPr lang="en-US" i="1">
                                <a:latin typeface="Cambria Math" panose="02040503050406030204" pitchFamily="18" charset="0"/>
                              </a:rPr>
                            </m:ctrlPr>
                          </m:sSubPr>
                          <m:e>
                            <m:r>
                              <a:rPr lang="en-US" i="1">
                                <a:latin typeface="Cambria Math"/>
                              </a:rPr>
                              <m:t>𝜂</m:t>
                            </m:r>
                          </m:e>
                          <m:sub>
                            <m:r>
                              <a:rPr lang="en-US" i="1">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i="1">
                                <a:latin typeface="Cambria Math"/>
                              </a:rPr>
                              <m:t>𝑙𝑡h</m:t>
                            </m:r>
                          </m:sub>
                        </m:sSub>
                      </m:e>
                    </m:d>
                    <m:r>
                      <a:rPr lang="en-US" i="1">
                        <a:latin typeface="Cambria Math"/>
                      </a:rPr>
                      <m:t>=1−</m:t>
                    </m:r>
                    <m:f>
                      <m:fPr>
                        <m:ctrlPr>
                          <a:rPr lang="en-US" i="1">
                            <a:latin typeface="Cambria Math" panose="02040503050406030204" pitchFamily="18" charset="0"/>
                          </a:rPr>
                        </m:ctrlPr>
                      </m:fPr>
                      <m:num>
                        <m:r>
                          <a:rPr lang="en-US" i="1">
                            <a:latin typeface="Cambria Math"/>
                          </a:rPr>
                          <m:t>1+</m:t>
                        </m:r>
                        <m:func>
                          <m:funcPr>
                            <m:ctrlPr>
                              <a:rPr lang="en-US" i="1">
                                <a:latin typeface="Cambria Math" panose="02040503050406030204" pitchFamily="18" charset="0"/>
                              </a:rPr>
                            </m:ctrlPr>
                          </m:funcPr>
                          <m:fName>
                            <m:r>
                              <m:rPr>
                                <m:sty m:val="p"/>
                              </m:rPr>
                              <a:rPr lang="en-US">
                                <a:latin typeface="Cambria Math"/>
                              </a:rPr>
                              <m:t>exp</m:t>
                            </m:r>
                          </m:fName>
                          <m:e>
                            <m:d>
                              <m:dPr>
                                <m:ctrlPr>
                                  <a:rPr lang="en-US" i="1">
                                    <a:latin typeface="Cambria Math" panose="02040503050406030204" pitchFamily="18" charset="0"/>
                                  </a:rPr>
                                </m:ctrlPr>
                              </m:dPr>
                              <m:e>
                                <m:r>
                                  <a:rPr lang="en-US" i="1">
                                    <a:latin typeface="Cambria Math"/>
                                  </a:rPr>
                                  <m:t>−</m:t>
                                </m:r>
                                <m:sSub>
                                  <m:sSubPr>
                                    <m:ctrlPr>
                                      <a:rPr lang="en-US" i="1">
                                        <a:latin typeface="Cambria Math" panose="02040503050406030204" pitchFamily="18" charset="0"/>
                                      </a:rPr>
                                    </m:ctrlPr>
                                  </m:sSubPr>
                                  <m:e>
                                    <m:r>
                                      <a:rPr lang="en-US" i="1">
                                        <a:latin typeface="Cambria Math"/>
                                      </a:rPr>
                                      <m:t>𝜂</m:t>
                                    </m:r>
                                  </m:e>
                                  <m:sub>
                                    <m:r>
                                      <a:rPr lang="en-US" i="1">
                                        <a:latin typeface="Cambria Math"/>
                                      </a:rPr>
                                      <m:t>0</m:t>
                                    </m:r>
                                  </m:sub>
                                </m:sSub>
                                <m:sSub>
                                  <m:sSubPr>
                                    <m:ctrlPr>
                                      <a:rPr lang="en-US" i="1">
                                        <a:latin typeface="Cambria Math" panose="02040503050406030204" pitchFamily="18" charset="0"/>
                                      </a:rPr>
                                    </m:ctrlPr>
                                  </m:sSubPr>
                                  <m:e>
                                    <m:r>
                                      <a:rPr lang="en-US" i="1">
                                        <a:latin typeface="Cambria Math"/>
                                      </a:rPr>
                                      <m:t>𝜂</m:t>
                                    </m:r>
                                  </m:e>
                                  <m:sub>
                                    <m:r>
                                      <a:rPr lang="en-US" i="1">
                                        <a:latin typeface="Cambria Math"/>
                                      </a:rPr>
                                      <m:t>1</m:t>
                                    </m:r>
                                  </m:sub>
                                </m:sSub>
                              </m:e>
                            </m:d>
                          </m:e>
                        </m:func>
                      </m:num>
                      <m:den>
                        <m:r>
                          <a:rPr lang="en-US" i="1">
                            <a:latin typeface="Cambria Math"/>
                          </a:rPr>
                          <m:t>1+</m:t>
                        </m:r>
                        <m:func>
                          <m:funcPr>
                            <m:ctrlPr>
                              <a:rPr lang="en-US" i="1">
                                <a:latin typeface="Cambria Math" panose="02040503050406030204" pitchFamily="18" charset="0"/>
                              </a:rPr>
                            </m:ctrlPr>
                          </m:funcPr>
                          <m:fName>
                            <m:r>
                              <m:rPr>
                                <m:sty m:val="p"/>
                              </m:rPr>
                              <a:rPr lang="en-US">
                                <a:latin typeface="Cambria Math"/>
                              </a:rPr>
                              <m:t>exp</m:t>
                            </m:r>
                          </m:fName>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𝜂</m:t>
                                    </m:r>
                                  </m:e>
                                  <m:sub>
                                    <m:r>
                                      <a:rPr lang="en-US" i="1">
                                        <a:latin typeface="Cambria Math"/>
                                      </a:rPr>
                                      <m:t>0</m:t>
                                    </m:r>
                                  </m:sub>
                                </m:sSub>
                                <m:d>
                                  <m:dPr>
                                    <m:ctrlPr>
                                      <a:rPr lang="en-US" i="1">
                                        <a:latin typeface="Cambria Math" panose="02040503050406030204" pitchFamily="18" charset="0"/>
                                      </a:rPr>
                                    </m:ctrlPr>
                                  </m:dPr>
                                  <m:e>
                                    <m:r>
                                      <a:rPr lang="en-US" i="1">
                                        <a:latin typeface="Cambria Math"/>
                                      </a:rPr>
                                      <m:t>𝑎</m:t>
                                    </m:r>
                                    <m:r>
                                      <a:rPr lang="en-US" i="1">
                                        <a:latin typeface="Cambria Math"/>
                                      </a:rPr>
                                      <m:t>−</m:t>
                                    </m:r>
                                    <m:sSub>
                                      <m:sSubPr>
                                        <m:ctrlPr>
                                          <a:rPr lang="en-US" i="1">
                                            <a:latin typeface="Cambria Math" panose="02040503050406030204" pitchFamily="18" charset="0"/>
                                          </a:rPr>
                                        </m:ctrlPr>
                                      </m:sSubPr>
                                      <m:e>
                                        <m:r>
                                          <a:rPr lang="en-US" i="1">
                                            <a:latin typeface="Cambria Math"/>
                                          </a:rPr>
                                          <m:t>𝜂</m:t>
                                        </m:r>
                                      </m:e>
                                      <m:sub>
                                        <m:r>
                                          <a:rPr lang="en-US" i="1">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i="1">
                                            <a:latin typeface="Cambria Math"/>
                                          </a:rPr>
                                          <m:t>𝑙𝑡h</m:t>
                                        </m:r>
                                      </m:sub>
                                    </m:sSub>
                                  </m:e>
                                </m:d>
                              </m:e>
                            </m:d>
                          </m:e>
                        </m:func>
                      </m:den>
                    </m:f>
                  </m:oMath>
                </a14:m>
                <a:endParaRPr lang="en-US" dirty="0" smtClean="0"/>
              </a:p>
              <a:p>
                <a:r>
                  <a:rPr lang="en-US" dirty="0" smtClean="0"/>
                  <a:t>Weibull POD Model</a:t>
                </a:r>
              </a:p>
              <a:p>
                <a:pPr lvl="1"/>
                <a14:m>
                  <m:oMath xmlns:m="http://schemas.openxmlformats.org/officeDocument/2006/math">
                    <m:r>
                      <a:rPr lang="en-US" i="1">
                        <a:latin typeface="Cambria Math"/>
                      </a:rPr>
                      <m:t>𝑃𝑂𝐷</m:t>
                    </m:r>
                    <m:d>
                      <m:dPr>
                        <m:ctrlPr>
                          <a:rPr lang="en-US" i="1">
                            <a:latin typeface="Cambria Math" panose="02040503050406030204" pitchFamily="18" charset="0"/>
                          </a:rPr>
                        </m:ctrlPr>
                      </m:dPr>
                      <m:e>
                        <m:r>
                          <a:rPr lang="en-US" i="1">
                            <a:latin typeface="Cambria Math"/>
                          </a:rPr>
                          <m:t>𝑎</m:t>
                        </m:r>
                        <m:r>
                          <a:rPr lang="en-US" i="1">
                            <a:latin typeface="Cambria Math"/>
                          </a:rPr>
                          <m:t>|</m:t>
                        </m:r>
                        <m:sSub>
                          <m:sSubPr>
                            <m:ctrlPr>
                              <a:rPr lang="en-US" i="1">
                                <a:latin typeface="Cambria Math" panose="02040503050406030204" pitchFamily="18" charset="0"/>
                              </a:rPr>
                            </m:ctrlPr>
                          </m:sSubPr>
                          <m:e>
                            <m:r>
                              <a:rPr lang="en-US" i="1">
                                <a:latin typeface="Cambria Math"/>
                              </a:rPr>
                              <m:t>𝛼</m:t>
                            </m:r>
                          </m:e>
                          <m:sub>
                            <m:r>
                              <a:rPr lang="en-US" i="1">
                                <a:latin typeface="Cambria Math"/>
                              </a:rPr>
                              <m:t>0</m:t>
                            </m:r>
                          </m:sub>
                        </m:sSub>
                        <m:r>
                          <a:rPr lang="en-US" i="1">
                            <a:latin typeface="Cambria Math"/>
                          </a:rPr>
                          <m:t>,</m:t>
                        </m:r>
                        <m:sSub>
                          <m:sSubPr>
                            <m:ctrlPr>
                              <a:rPr lang="en-US" i="1">
                                <a:latin typeface="Cambria Math" panose="02040503050406030204" pitchFamily="18" charset="0"/>
                              </a:rPr>
                            </m:ctrlPr>
                          </m:sSubPr>
                          <m:e>
                            <m:r>
                              <a:rPr lang="en-US" i="1">
                                <a:latin typeface="Cambria Math"/>
                              </a:rPr>
                              <m:t>𝛼</m:t>
                            </m:r>
                          </m:e>
                          <m:sub>
                            <m:r>
                              <a:rPr lang="en-US" i="1">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i="1">
                                <a:latin typeface="Cambria Math"/>
                              </a:rPr>
                              <m:t>𝑙𝑡h</m:t>
                            </m:r>
                          </m:sub>
                        </m:sSub>
                      </m:e>
                    </m:d>
                    <m:r>
                      <a:rPr lang="en-US" i="1">
                        <a:latin typeface="Cambria Math"/>
                      </a:rPr>
                      <m:t>=1−</m:t>
                    </m:r>
                    <m:func>
                      <m:funcPr>
                        <m:ctrlPr>
                          <a:rPr lang="en-US" i="1">
                            <a:latin typeface="Cambria Math" panose="02040503050406030204" pitchFamily="18" charset="0"/>
                          </a:rPr>
                        </m:ctrlPr>
                      </m:funcPr>
                      <m:fName>
                        <m:r>
                          <m:rPr>
                            <m:sty m:val="p"/>
                          </m:rPr>
                          <a:rPr lang="en-US">
                            <a:latin typeface="Cambria Math"/>
                          </a:rPr>
                          <m:t>exp</m:t>
                        </m:r>
                      </m:fName>
                      <m:e>
                        <m:d>
                          <m:dPr>
                            <m:begChr m:val="["/>
                            <m:endChr m:val="]"/>
                            <m:ctrlPr>
                              <a:rPr lang="en-US" i="1">
                                <a:latin typeface="Cambria Math" panose="02040503050406030204" pitchFamily="18" charset="0"/>
                              </a:rPr>
                            </m:ctrlPr>
                          </m:dPr>
                          <m:e>
                            <m:r>
                              <a:rPr lang="en-US" i="1">
                                <a:latin typeface="Cambria Math"/>
                              </a:rPr>
                              <m:t>−</m:t>
                            </m:r>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a:rPr>
                                          <m:t>𝑎</m:t>
                                        </m:r>
                                        <m:r>
                                          <a:rPr lang="en-US" i="1">
                                            <a:latin typeface="Cambria Math"/>
                                          </a:rPr>
                                          <m:t>−</m:t>
                                        </m:r>
                                        <m:sSub>
                                          <m:sSubPr>
                                            <m:ctrlPr>
                                              <a:rPr lang="en-US" i="1">
                                                <a:latin typeface="Cambria Math" panose="02040503050406030204" pitchFamily="18" charset="0"/>
                                              </a:rPr>
                                            </m:ctrlPr>
                                          </m:sSubPr>
                                          <m:e>
                                            <m:r>
                                              <a:rPr lang="en-US" i="1">
                                                <a:latin typeface="Cambria Math"/>
                                              </a:rPr>
                                              <m:t>𝑎</m:t>
                                            </m:r>
                                          </m:e>
                                          <m:sub>
                                            <m:r>
                                              <a:rPr lang="en-US" i="1">
                                                <a:latin typeface="Cambria Math"/>
                                              </a:rPr>
                                              <m:t>𝑙𝑡h</m:t>
                                            </m:r>
                                          </m:sub>
                                        </m:sSub>
                                      </m:num>
                                      <m:den>
                                        <m:sSub>
                                          <m:sSubPr>
                                            <m:ctrlPr>
                                              <a:rPr lang="en-US" i="1">
                                                <a:latin typeface="Cambria Math" panose="02040503050406030204" pitchFamily="18" charset="0"/>
                                              </a:rPr>
                                            </m:ctrlPr>
                                          </m:sSubPr>
                                          <m:e>
                                            <m:r>
                                              <a:rPr lang="en-US" i="1">
                                                <a:latin typeface="Cambria Math"/>
                                              </a:rPr>
                                              <m:t>𝛼</m:t>
                                            </m:r>
                                          </m:e>
                                          <m:sub>
                                            <m:r>
                                              <a:rPr lang="en-US" i="1">
                                                <a:latin typeface="Cambria Math"/>
                                              </a:rPr>
                                              <m:t>0</m:t>
                                            </m:r>
                                          </m:sub>
                                        </m:sSub>
                                      </m:den>
                                    </m:f>
                                  </m:e>
                                </m:d>
                              </m:e>
                              <m:sup>
                                <m:sSub>
                                  <m:sSubPr>
                                    <m:ctrlPr>
                                      <a:rPr lang="en-US" i="1">
                                        <a:latin typeface="Cambria Math" panose="02040503050406030204" pitchFamily="18" charset="0"/>
                                      </a:rPr>
                                    </m:ctrlPr>
                                  </m:sSubPr>
                                  <m:e>
                                    <m:r>
                                      <a:rPr lang="en-US" i="1">
                                        <a:latin typeface="Cambria Math"/>
                                      </a:rPr>
                                      <m:t>𝛼</m:t>
                                    </m:r>
                                  </m:e>
                                  <m:sub>
                                    <m:r>
                                      <a:rPr lang="en-US" i="1">
                                        <a:latin typeface="Cambria Math"/>
                                      </a:rPr>
                                      <m:t>1</m:t>
                                    </m:r>
                                  </m:sub>
                                </m:sSub>
                              </m:sup>
                            </m:sSup>
                          </m:e>
                        </m:d>
                      </m:e>
                    </m:func>
                  </m:oMath>
                </a14:m>
                <a:endParaRPr lang="en-US" dirty="0" smtClean="0"/>
              </a:p>
              <a:p>
                <a:r>
                  <a:rPr lang="en-US" dirty="0" smtClean="0"/>
                  <a:t>False Detection Probability:</a:t>
                </a:r>
              </a:p>
              <a:p>
                <a:pPr lvl="1"/>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𝐹𝐷</m:t>
                        </m:r>
                      </m:sub>
                    </m:sSub>
                    <m:r>
                      <a:rPr lang="en-US" i="1">
                        <a:latin typeface="Cambria Math" panose="02040503050406030204" pitchFamily="18" charset="0"/>
                      </a:rPr>
                      <m:t>=</m:t>
                    </m:r>
                    <m:func>
                      <m:funcPr>
                        <m:ctrlPr>
                          <a:rPr lang="en-US" i="1">
                            <a:latin typeface="Cambria Math" panose="02040503050406030204" pitchFamily="18" charset="0"/>
                          </a:rPr>
                        </m:ctrlPr>
                      </m:funcPr>
                      <m:fName>
                        <m:r>
                          <m:rPr>
                            <m:sty m:val="p"/>
                          </m:rPr>
                          <a:rPr lang="en-US">
                            <a:latin typeface="Cambria Math" panose="02040503050406030204" pitchFamily="18" charset="0"/>
                          </a:rPr>
                          <m:t>Pr</m:t>
                        </m:r>
                      </m:fName>
                      <m:e>
                        <m:d>
                          <m:dPr>
                            <m:ctrlPr>
                              <a:rPr lang="en-US" i="1">
                                <a:latin typeface="Cambria Math" panose="02040503050406030204" pitchFamily="18" charset="0"/>
                              </a:rPr>
                            </m:ctrlPr>
                          </m:dPr>
                          <m:e>
                            <m:r>
                              <a:rPr lang="en-US" i="1">
                                <a:latin typeface="Cambria Math" panose="02040503050406030204" pitchFamily="18" charset="0"/>
                              </a:rPr>
                              <m:t>𝐷</m:t>
                            </m:r>
                            <m:r>
                              <a:rPr lang="en-US" i="1">
                                <a:latin typeface="Cambria Math" panose="02040503050406030204" pitchFamily="18" charset="0"/>
                              </a:rPr>
                              <m:t>=1|</m:t>
                            </m:r>
                            <m:r>
                              <a:rPr lang="en-US" i="1">
                                <a:latin typeface="Cambria Math" panose="02040503050406030204" pitchFamily="18" charset="0"/>
                              </a:rPr>
                              <m:t>𝑎</m:t>
                            </m:r>
                            <m:r>
                              <a:rPr lang="en-US" i="1">
                                <a:latin typeface="Cambria Math" panose="02040503050406030204" pitchFamily="18" charset="0"/>
                              </a:rPr>
                              <m:t>&lt;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𝑙𝑡h</m:t>
                                </m:r>
                              </m:sub>
                            </m:sSub>
                          </m:e>
                        </m:d>
                      </m:e>
                    </m:func>
                    <m:func>
                      <m:funcPr>
                        <m:ctrlPr>
                          <a:rPr lang="en-US" i="1">
                            <a:latin typeface="Cambria Math" panose="02040503050406030204" pitchFamily="18" charset="0"/>
                          </a:rPr>
                        </m:ctrlPr>
                      </m:funcPr>
                      <m:fName>
                        <m:r>
                          <m:rPr>
                            <m:sty m:val="p"/>
                          </m:rPr>
                          <a:rPr lang="en-US">
                            <a:latin typeface="Cambria Math" panose="02040503050406030204" pitchFamily="18" charset="0"/>
                          </a:rPr>
                          <m:t>Pr</m:t>
                        </m:r>
                      </m:fName>
                      <m:e>
                        <m:d>
                          <m:dPr>
                            <m:ctrlPr>
                              <a:rPr lang="en-US" i="1">
                                <a:latin typeface="Cambria Math" panose="02040503050406030204" pitchFamily="18" charset="0"/>
                              </a:rPr>
                            </m:ctrlPr>
                          </m:dPr>
                          <m:e>
                            <m:r>
                              <a:rPr lang="en-US" i="1">
                                <a:latin typeface="Cambria Math" panose="02040503050406030204" pitchFamily="18" charset="0"/>
                              </a:rPr>
                              <m:t>𝑎</m:t>
                            </m:r>
                            <m:r>
                              <a:rPr lang="en-US" i="1">
                                <a:latin typeface="Cambria Math" panose="02040503050406030204" pitchFamily="18" charset="0"/>
                              </a:rPr>
                              <m:t>&lt;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𝑙𝑡h</m:t>
                                </m:r>
                              </m:sub>
                            </m:sSub>
                          </m:e>
                        </m:d>
                      </m:e>
                    </m:func>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25" t="-2727"/>
                </a:stretch>
              </a:blipFill>
            </p:spPr>
            <p:txBody>
              <a:bodyPr/>
              <a:lstStyle/>
              <a:p>
                <a:r>
                  <a:rPr lang="en-US">
                    <a:noFill/>
                  </a:rPr>
                  <a:t> </a:t>
                </a:r>
              </a:p>
            </p:txBody>
          </p:sp>
        </mc:Fallback>
      </mc:AlternateContent>
      <p:grpSp>
        <p:nvGrpSpPr>
          <p:cNvPr id="8" name="Group 7"/>
          <p:cNvGrpSpPr/>
          <p:nvPr/>
        </p:nvGrpSpPr>
        <p:grpSpPr>
          <a:xfrm>
            <a:off x="6654018" y="2405575"/>
            <a:ext cx="3318069" cy="3165231"/>
            <a:chOff x="6654018" y="2405575"/>
            <a:chExt cx="3318069" cy="3165231"/>
          </a:xfrm>
        </p:grpSpPr>
        <p:sp>
          <p:nvSpPr>
            <p:cNvPr id="4" name="TextBox 3"/>
            <p:cNvSpPr txBox="1"/>
            <p:nvPr/>
          </p:nvSpPr>
          <p:spPr>
            <a:xfrm>
              <a:off x="8171422" y="3449581"/>
              <a:ext cx="1800665" cy="1077218"/>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3200" dirty="0" smtClean="0">
                  <a:ln w="0"/>
                  <a:solidFill>
                    <a:schemeClr val="tx1"/>
                  </a:solidFill>
                  <a:effectLst>
                    <a:outerShdw blurRad="38100" dist="19050" dir="2700000" algn="tl" rotWithShape="0">
                      <a:schemeClr val="dk1">
                        <a:alpha val="40000"/>
                      </a:schemeClr>
                    </a:outerShdw>
                  </a:effectLst>
                </a:rPr>
                <a:t>POD Models</a:t>
              </a:r>
              <a:endParaRPr lang="en-US" sz="3200" dirty="0">
                <a:ln w="0"/>
                <a:solidFill>
                  <a:schemeClr val="tx1"/>
                </a:solidFill>
                <a:effectLst>
                  <a:outerShdw blurRad="38100" dist="19050" dir="2700000" algn="tl" rotWithShape="0">
                    <a:schemeClr val="dk1">
                      <a:alpha val="40000"/>
                    </a:schemeClr>
                  </a:outerShdw>
                </a:effectLst>
              </a:endParaRPr>
            </a:p>
          </p:txBody>
        </p:sp>
        <p:sp>
          <p:nvSpPr>
            <p:cNvPr id="7" name="Right Brace 6"/>
            <p:cNvSpPr/>
            <p:nvPr/>
          </p:nvSpPr>
          <p:spPr>
            <a:xfrm>
              <a:off x="6654018" y="2405575"/>
              <a:ext cx="1041009" cy="3165231"/>
            </a:xfrm>
            <a:prstGeom prst="righ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9" name="TextBox 8"/>
              <p:cNvSpPr txBox="1"/>
              <p:nvPr/>
            </p:nvSpPr>
            <p:spPr>
              <a:xfrm>
                <a:off x="8109288" y="5690380"/>
                <a:ext cx="2634911" cy="73866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1400" dirty="0" smtClean="0">
                    <a:ln w="0"/>
                    <a:solidFill>
                      <a:schemeClr val="tx1"/>
                    </a:solidFill>
                    <a:effectLst>
                      <a:outerShdw blurRad="38100" dist="19050" dir="2700000" algn="tl" rotWithShape="0">
                        <a:schemeClr val="dk1">
                          <a:alpha val="40000"/>
                        </a:schemeClr>
                      </a:outerShdw>
                    </a:effectLst>
                  </a:rPr>
                  <a:t>As a single parameter between 0 and 1, </a:t>
                </a:r>
                <a14:m>
                  <m:oMath xmlns:m="http://schemas.openxmlformats.org/officeDocument/2006/math">
                    <m:sSub>
                      <m:sSubPr>
                        <m:ctrlPr>
                          <a:rPr lang="en-US" sz="1400" i="1" dirty="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ctrlPr>
                      </m:sSubPr>
                      <m:e>
                        <m:r>
                          <a:rPr lang="en-US" sz="1400" i="1" dirty="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𝑃</m:t>
                        </m:r>
                      </m:e>
                      <m:sub>
                        <m:r>
                          <a:rPr lang="en-US" sz="1400" i="1" dirty="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𝐹𝐷</m:t>
                        </m:r>
                      </m:sub>
                    </m:sSub>
                  </m:oMath>
                </a14:m>
                <a:r>
                  <a:rPr lang="en-US" sz="1400" dirty="0" smtClean="0">
                    <a:ln w="0"/>
                    <a:solidFill>
                      <a:schemeClr val="tx1"/>
                    </a:solidFill>
                    <a:effectLst>
                      <a:outerShdw blurRad="38100" dist="19050" dir="2700000" algn="tl" rotWithShape="0">
                        <a:schemeClr val="dk1">
                          <a:alpha val="40000"/>
                        </a:schemeClr>
                      </a:outerShdw>
                    </a:effectLst>
                  </a:rPr>
                  <a:t> can be modeled as a Beta distribution</a:t>
                </a:r>
                <a:endParaRPr lang="en-US" sz="1400" dirty="0">
                  <a:ln w="0"/>
                  <a:solidFill>
                    <a:schemeClr val="tx1"/>
                  </a:solidFill>
                  <a:effectLst>
                    <a:outerShdw blurRad="38100" dist="19050" dir="2700000" algn="tl" rotWithShape="0">
                      <a:schemeClr val="dk1">
                        <a:alpha val="40000"/>
                      </a:schemeClr>
                    </a:outerShdw>
                  </a:effectLst>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8109288" y="5690380"/>
                <a:ext cx="2634911" cy="738664"/>
              </a:xfrm>
              <a:prstGeom prst="rect">
                <a:avLst/>
              </a:prstGeom>
              <a:blipFill rotWithShape="0">
                <a:blip r:embed="rId3"/>
                <a:stretch>
                  <a:fillRect/>
                </a:stretch>
              </a:blipFill>
            </p:spPr>
            <p:txBody>
              <a:bodyPr/>
              <a:lstStyle/>
              <a:p>
                <a:r>
                  <a:rPr lang="en-US">
                    <a:noFill/>
                  </a:rPr>
                  <a:t> </a:t>
                </a:r>
              </a:p>
            </p:txBody>
          </p:sp>
        </mc:Fallback>
      </mc:AlternateContent>
      <p:sp>
        <p:nvSpPr>
          <p:cNvPr id="10" name="Footer Placeholder 9"/>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11" name="Slide Number Placeholder 10"/>
          <p:cNvSpPr>
            <a:spLocks noGrp="1"/>
          </p:cNvSpPr>
          <p:nvPr>
            <p:ph type="sldNum" sz="quarter" idx="12"/>
          </p:nvPr>
        </p:nvSpPr>
        <p:spPr/>
        <p:txBody>
          <a:bodyPr/>
          <a:lstStyle/>
          <a:p>
            <a:fld id="{F943735F-CC06-4CDC-B49F-03F36BD12FE3}" type="slidenum">
              <a:rPr lang="en-US" smtClean="0"/>
              <a:t>24</a:t>
            </a:fld>
            <a:endParaRPr lang="en-US"/>
          </a:p>
        </p:txBody>
      </p:sp>
    </p:spTree>
    <p:extLst>
      <p:ext uri="{BB962C8B-B14F-4D97-AF65-F5344CB8AC3E}">
        <p14:creationId xmlns:p14="http://schemas.microsoft.com/office/powerpoint/2010/main" val="4087523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the Priors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Prior CP parameter set </a:t>
                </a:r>
                <a14:m>
                  <m:oMath xmlns:m="http://schemas.openxmlformats.org/officeDocument/2006/math">
                    <m:acc>
                      <m:accPr>
                        <m:chr m:val="⃑"/>
                        <m:ctrlPr>
                          <a:rPr lang="en-US" i="1" dirty="0" smtClean="0">
                            <a:latin typeface="Cambria Math" panose="02040503050406030204" pitchFamily="18" charset="0"/>
                          </a:rPr>
                        </m:ctrlPr>
                      </m:accPr>
                      <m:e>
                        <m:r>
                          <a:rPr lang="en-US" b="0" i="1" dirty="0" smtClean="0">
                            <a:latin typeface="Cambria Math" panose="02040503050406030204" pitchFamily="18" charset="0"/>
                          </a:rPr>
                          <m:t>𝐴</m:t>
                        </m:r>
                      </m:e>
                    </m:acc>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314" t="-909"/>
                </a:stretch>
              </a:blipFill>
            </p:spPr>
            <p:txBody>
              <a:bodyPr/>
              <a:lstStyle/>
              <a:p>
                <a:r>
                  <a:rPr lang="en-US">
                    <a:noFill/>
                  </a:rPr>
                  <a:t> </a:t>
                </a:r>
              </a:p>
            </p:txBody>
          </p:sp>
        </mc:Fallback>
      </mc:AlternateContent>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6886" y="4019867"/>
            <a:ext cx="2455116" cy="2289494"/>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55568" y="4019866"/>
            <a:ext cx="2027375" cy="2370675"/>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58472" y="2716221"/>
            <a:ext cx="4009293" cy="3794307"/>
          </a:xfrm>
          <a:prstGeom prst="rect">
            <a:avLst/>
          </a:prstGeom>
        </p:spPr>
      </p:pic>
      <p:sp>
        <p:nvSpPr>
          <p:cNvPr id="8" name="Rounded Rectangle 7"/>
          <p:cNvSpPr/>
          <p:nvPr/>
        </p:nvSpPr>
        <p:spPr>
          <a:xfrm>
            <a:off x="1639281" y="3131760"/>
            <a:ext cx="1730326" cy="78752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Raw CP Data</a:t>
            </a:r>
            <a:endParaRPr lang="en-US" dirty="0"/>
          </a:p>
        </p:txBody>
      </p:sp>
      <p:sp>
        <p:nvSpPr>
          <p:cNvPr id="9" name="Rounded Rectangle 8"/>
          <p:cNvSpPr/>
          <p:nvPr/>
        </p:nvSpPr>
        <p:spPr>
          <a:xfrm>
            <a:off x="4504092" y="3131759"/>
            <a:ext cx="1730326" cy="78752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Measurement Error</a:t>
            </a:r>
            <a:endParaRPr lang="en-US" dirty="0"/>
          </a:p>
        </p:txBody>
      </p:sp>
      <mc:AlternateContent xmlns:mc="http://schemas.openxmlformats.org/markup-compatibility/2006" xmlns:a14="http://schemas.microsoft.com/office/drawing/2010/main">
        <mc:Choice Requires="a14">
          <p:sp>
            <p:nvSpPr>
              <p:cNvPr id="10" name="Rounded Rectangle 9"/>
              <p:cNvSpPr/>
              <p:nvPr/>
            </p:nvSpPr>
            <p:spPr>
              <a:xfrm>
                <a:off x="7509700" y="1632374"/>
                <a:ext cx="3706836" cy="101977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Curve specific </a:t>
                </a:r>
                <a14:m>
                  <m:oMath xmlns:m="http://schemas.openxmlformats.org/officeDocument/2006/math">
                    <m:acc>
                      <m:accPr>
                        <m:chr m:val="⃑"/>
                        <m:ctrlPr>
                          <a:rPr lang="en-US" i="1" dirty="0">
                            <a:latin typeface="Cambria Math" panose="02040503050406030204" pitchFamily="18" charset="0"/>
                          </a:rPr>
                        </m:ctrlPr>
                      </m:accPr>
                      <m:e>
                        <m:r>
                          <a:rPr lang="en-US" i="1" dirty="0">
                            <a:latin typeface="Cambria Math" panose="02040503050406030204" pitchFamily="18" charset="0"/>
                          </a:rPr>
                          <m:t>𝐴</m:t>
                        </m:r>
                      </m:e>
                    </m:acc>
                  </m:oMath>
                </a14:m>
                <a:r>
                  <a:rPr lang="en-US" dirty="0" smtClean="0"/>
                  <a:t> GPR parameter sets are used to form the</a:t>
                </a:r>
                <a:r>
                  <a:rPr lang="en-US" dirty="0"/>
                  <a:t> </a:t>
                </a:r>
                <a:r>
                  <a:rPr lang="en-US" dirty="0" smtClean="0"/>
                  <a:t>prior distribution </a:t>
                </a:r>
                <a14:m>
                  <m:oMath xmlns:m="http://schemas.openxmlformats.org/officeDocument/2006/math">
                    <m:r>
                      <m:rPr>
                        <m:sty m:val="p"/>
                      </m:rPr>
                      <a:rPr lang="el-GR" b="0" i="1" dirty="0" smtClean="0">
                        <a:latin typeface="Cambria Math" panose="02040503050406030204" pitchFamily="18" charset="0"/>
                        <a:ea typeface="Cambria Math" panose="02040503050406030204" pitchFamily="18" charset="0"/>
                      </a:rPr>
                      <m:t>π</m:t>
                    </m:r>
                    <m:d>
                      <m:dPr>
                        <m:ctrlPr>
                          <a:rPr lang="en-US" b="0" i="1" dirty="0" smtClean="0">
                            <a:latin typeface="Cambria Math" panose="02040503050406030204" pitchFamily="18" charset="0"/>
                          </a:rPr>
                        </m:ctrlPr>
                      </m:dPr>
                      <m:e>
                        <m:acc>
                          <m:accPr>
                            <m:chr m:val="⃑"/>
                            <m:ctrlPr>
                              <a:rPr lang="en-US" i="1" dirty="0" smtClean="0">
                                <a:latin typeface="Cambria Math" panose="02040503050406030204" pitchFamily="18" charset="0"/>
                              </a:rPr>
                            </m:ctrlPr>
                          </m:accPr>
                          <m:e>
                            <m:r>
                              <a:rPr lang="en-US" b="0" i="1" dirty="0" smtClean="0">
                                <a:latin typeface="Cambria Math" panose="02040503050406030204" pitchFamily="18" charset="0"/>
                              </a:rPr>
                              <m:t>𝐴</m:t>
                            </m:r>
                          </m:e>
                        </m:acc>
                      </m:e>
                    </m:d>
                  </m:oMath>
                </a14:m>
                <a:r>
                  <a:rPr lang="en-US" dirty="0" smtClean="0"/>
                  <a:t> for each specimen </a:t>
                </a:r>
                <a:endParaRPr lang="en-US" dirty="0"/>
              </a:p>
            </p:txBody>
          </p:sp>
        </mc:Choice>
        <mc:Fallback xmlns="">
          <p:sp>
            <p:nvSpPr>
              <p:cNvPr id="10" name="Rounded Rectangle 9"/>
              <p:cNvSpPr>
                <a:spLocks noRot="1" noChangeAspect="1" noMove="1" noResize="1" noEditPoints="1" noAdjustHandles="1" noChangeArrowheads="1" noChangeShapeType="1" noTextEdit="1"/>
              </p:cNvSpPr>
              <p:nvPr/>
            </p:nvSpPr>
            <p:spPr>
              <a:xfrm>
                <a:off x="7509700" y="1632374"/>
                <a:ext cx="3706836" cy="1019772"/>
              </a:xfrm>
              <a:prstGeom prst="roundRect">
                <a:avLst/>
              </a:prstGeom>
              <a:blipFill rotWithShape="0">
                <a:blip r:embed="rId7"/>
                <a:stretch>
                  <a:fillRect t="-1775" r="-1475" b="-7101"/>
                </a:stretch>
              </a:blipFill>
            </p:spPr>
            <p:txBody>
              <a:bodyPr/>
              <a:lstStyle/>
              <a:p>
                <a:r>
                  <a:rPr lang="en-US">
                    <a:noFill/>
                  </a:rPr>
                  <a:t> </a:t>
                </a:r>
              </a:p>
            </p:txBody>
          </p:sp>
        </mc:Fallback>
      </mc:AlternateContent>
      <p:sp>
        <p:nvSpPr>
          <p:cNvPr id="11" name="Plus 10"/>
          <p:cNvSpPr/>
          <p:nvPr/>
        </p:nvSpPr>
        <p:spPr>
          <a:xfrm>
            <a:off x="3630282" y="3247528"/>
            <a:ext cx="623566" cy="57117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Equal 11"/>
          <p:cNvSpPr/>
          <p:nvPr/>
        </p:nvSpPr>
        <p:spPr>
          <a:xfrm>
            <a:off x="6558925" y="3289731"/>
            <a:ext cx="651022" cy="528968"/>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Footer Placeholder 12"/>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14" name="Slide Number Placeholder 13"/>
          <p:cNvSpPr>
            <a:spLocks noGrp="1"/>
          </p:cNvSpPr>
          <p:nvPr>
            <p:ph type="sldNum" sz="quarter" idx="12"/>
          </p:nvPr>
        </p:nvSpPr>
        <p:spPr/>
        <p:txBody>
          <a:bodyPr/>
          <a:lstStyle/>
          <a:p>
            <a:fld id="{F943735F-CC06-4CDC-B49F-03F36BD12FE3}" type="slidenum">
              <a:rPr lang="en-US" smtClean="0"/>
              <a:t>25</a:t>
            </a:fld>
            <a:endParaRPr lang="en-US"/>
          </a:p>
        </p:txBody>
      </p:sp>
    </p:spTree>
    <p:extLst>
      <p:ext uri="{BB962C8B-B14F-4D97-AF65-F5344CB8AC3E}">
        <p14:creationId xmlns:p14="http://schemas.microsoft.com/office/powerpoint/2010/main" val="213853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5" presetClass="entr" presetSubtype="1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the Priors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Prior POD parameter set </a:t>
                </a:r>
                <a14:m>
                  <m:oMath xmlns:m="http://schemas.openxmlformats.org/officeDocument/2006/math">
                    <m:acc>
                      <m:accPr>
                        <m:chr m:val="⃑"/>
                        <m:ctrlPr>
                          <a:rPr lang="en-US" i="1" dirty="0" smtClean="0">
                            <a:latin typeface="Cambria Math" panose="02040503050406030204" pitchFamily="18" charset="0"/>
                          </a:rPr>
                        </m:ctrlPr>
                      </m:accPr>
                      <m:e>
                        <m:r>
                          <a:rPr lang="en-US" b="0" i="1" dirty="0" smtClean="0">
                            <a:latin typeface="Cambria Math" panose="02040503050406030204" pitchFamily="18" charset="0"/>
                          </a:rPr>
                          <m:t>𝐵</m:t>
                        </m:r>
                      </m:e>
                    </m:acc>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314" t="-909"/>
                </a:stretch>
              </a:blipFill>
            </p:spPr>
            <p:txBody>
              <a:bodyPr/>
              <a:lstStyle/>
              <a:p>
                <a:r>
                  <a:rPr lang="en-US">
                    <a:noFill/>
                  </a:rPr>
                  <a:t> </a:t>
                </a:r>
              </a:p>
            </p:txBody>
          </p:sp>
        </mc:Fallback>
      </mc:AlternateContent>
      <p:sp>
        <p:nvSpPr>
          <p:cNvPr id="8" name="Rounded Rectangle 7"/>
          <p:cNvSpPr/>
          <p:nvPr/>
        </p:nvSpPr>
        <p:spPr>
          <a:xfrm>
            <a:off x="1639281" y="3131760"/>
            <a:ext cx="1730326" cy="78752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Acoustic Emission Data</a:t>
            </a:r>
            <a:endParaRPr lang="en-US" dirty="0"/>
          </a:p>
        </p:txBody>
      </p:sp>
      <p:sp>
        <p:nvSpPr>
          <p:cNvPr id="9" name="Rounded Rectangle 8"/>
          <p:cNvSpPr/>
          <p:nvPr/>
        </p:nvSpPr>
        <p:spPr>
          <a:xfrm>
            <a:off x="4504092" y="3131759"/>
            <a:ext cx="1730326" cy="78752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Signal  Response POD Relation</a:t>
            </a:r>
            <a:endParaRPr lang="en-US" dirty="0"/>
          </a:p>
        </p:txBody>
      </p:sp>
      <mc:AlternateContent xmlns:mc="http://schemas.openxmlformats.org/markup-compatibility/2006" xmlns:a14="http://schemas.microsoft.com/office/drawing/2010/main">
        <mc:Choice Requires="a14">
          <p:sp>
            <p:nvSpPr>
              <p:cNvPr id="10" name="Rounded Rectangle 9"/>
              <p:cNvSpPr/>
              <p:nvPr/>
            </p:nvSpPr>
            <p:spPr>
              <a:xfrm>
                <a:off x="7737494" y="1632374"/>
                <a:ext cx="3706836" cy="101977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Signal Response POD is fit to POD models to obtain </a:t>
                </a:r>
                <a14:m>
                  <m:oMath xmlns:m="http://schemas.openxmlformats.org/officeDocument/2006/math">
                    <m:acc>
                      <m:accPr>
                        <m:chr m:val="⃑"/>
                        <m:ctrlPr>
                          <a:rPr lang="en-US" i="1" dirty="0">
                            <a:latin typeface="Cambria Math" panose="02040503050406030204" pitchFamily="18" charset="0"/>
                          </a:rPr>
                        </m:ctrlPr>
                      </m:accPr>
                      <m:e>
                        <m:r>
                          <a:rPr lang="en-US" b="0" i="1" dirty="0" smtClean="0">
                            <a:latin typeface="Cambria Math" panose="02040503050406030204" pitchFamily="18" charset="0"/>
                          </a:rPr>
                          <m:t>𝐵</m:t>
                        </m:r>
                      </m:e>
                    </m:acc>
                  </m:oMath>
                </a14:m>
                <a:r>
                  <a:rPr lang="en-US" dirty="0" smtClean="0"/>
                  <a:t> parameter sets and prior distribution </a:t>
                </a:r>
                <a14:m>
                  <m:oMath xmlns:m="http://schemas.openxmlformats.org/officeDocument/2006/math">
                    <m:r>
                      <m:rPr>
                        <m:sty m:val="p"/>
                      </m:rPr>
                      <a:rPr lang="el-GR" b="0" i="1" dirty="0" smtClean="0">
                        <a:latin typeface="Cambria Math" panose="02040503050406030204" pitchFamily="18" charset="0"/>
                        <a:ea typeface="Cambria Math" panose="02040503050406030204" pitchFamily="18" charset="0"/>
                      </a:rPr>
                      <m:t>π</m:t>
                    </m:r>
                    <m:d>
                      <m:dPr>
                        <m:ctrlPr>
                          <a:rPr lang="en-US" b="0" i="1" dirty="0" smtClean="0">
                            <a:latin typeface="Cambria Math" panose="02040503050406030204" pitchFamily="18" charset="0"/>
                          </a:rPr>
                        </m:ctrlPr>
                      </m:dPr>
                      <m:e>
                        <m:acc>
                          <m:accPr>
                            <m:chr m:val="⃑"/>
                            <m:ctrlPr>
                              <a:rPr lang="en-US" i="1" dirty="0" smtClean="0">
                                <a:latin typeface="Cambria Math" panose="02040503050406030204" pitchFamily="18" charset="0"/>
                              </a:rPr>
                            </m:ctrlPr>
                          </m:accPr>
                          <m:e>
                            <m:r>
                              <a:rPr lang="en-US" b="0" i="1" dirty="0" smtClean="0">
                                <a:latin typeface="Cambria Math" panose="02040503050406030204" pitchFamily="18" charset="0"/>
                              </a:rPr>
                              <m:t>𝐵</m:t>
                            </m:r>
                          </m:e>
                        </m:acc>
                      </m:e>
                    </m:d>
                  </m:oMath>
                </a14:m>
                <a:endParaRPr lang="en-US" dirty="0"/>
              </a:p>
            </p:txBody>
          </p:sp>
        </mc:Choice>
        <mc:Fallback xmlns="">
          <p:sp>
            <p:nvSpPr>
              <p:cNvPr id="10" name="Rounded Rectangle 9"/>
              <p:cNvSpPr>
                <a:spLocks noRot="1" noChangeAspect="1" noMove="1" noResize="1" noEditPoints="1" noAdjustHandles="1" noChangeArrowheads="1" noChangeShapeType="1" noTextEdit="1"/>
              </p:cNvSpPr>
              <p:nvPr/>
            </p:nvSpPr>
            <p:spPr>
              <a:xfrm>
                <a:off x="7737494" y="1632374"/>
                <a:ext cx="3706836" cy="1019772"/>
              </a:xfrm>
              <a:prstGeom prst="roundRect">
                <a:avLst/>
              </a:prstGeom>
              <a:blipFill rotWithShape="0">
                <a:blip r:embed="rId4"/>
                <a:stretch>
                  <a:fillRect t="-1775" b="-7101"/>
                </a:stretch>
              </a:blipFill>
            </p:spPr>
            <p:txBody>
              <a:bodyPr/>
              <a:lstStyle/>
              <a:p>
                <a:r>
                  <a:rPr lang="en-US">
                    <a:noFill/>
                  </a:rPr>
                  <a:t> </a:t>
                </a:r>
              </a:p>
            </p:txBody>
          </p:sp>
        </mc:Fallback>
      </mc:AlternateContent>
      <p:sp>
        <p:nvSpPr>
          <p:cNvPr id="11" name="Plus 10"/>
          <p:cNvSpPr/>
          <p:nvPr/>
        </p:nvSpPr>
        <p:spPr>
          <a:xfrm>
            <a:off x="3630282" y="3247528"/>
            <a:ext cx="623566" cy="57117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Equal 11"/>
          <p:cNvSpPr/>
          <p:nvPr/>
        </p:nvSpPr>
        <p:spPr>
          <a:xfrm>
            <a:off x="6558925" y="3289731"/>
            <a:ext cx="651022" cy="528968"/>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9700" y="2712642"/>
            <a:ext cx="4162425" cy="3876675"/>
          </a:xfrm>
          <a:prstGeom prst="rect">
            <a:avLst/>
          </a:prstGeom>
        </p:spPr>
      </p:pic>
      <p:grpSp>
        <p:nvGrpSpPr>
          <p:cNvPr id="20" name="Group 19"/>
          <p:cNvGrpSpPr/>
          <p:nvPr/>
        </p:nvGrpSpPr>
        <p:grpSpPr>
          <a:xfrm>
            <a:off x="3800707" y="3999586"/>
            <a:ext cx="3464516" cy="2520089"/>
            <a:chOff x="3800707" y="3999586"/>
            <a:chExt cx="3464516" cy="2520089"/>
          </a:xfrm>
        </p:grpSpPr>
        <p:pic>
          <p:nvPicPr>
            <p:cNvPr id="16" name="Picture 15"/>
            <p:cNvPicPr>
              <a:picLocks noChangeAspect="1"/>
            </p:cNvPicPr>
            <p:nvPr/>
          </p:nvPicPr>
          <p:blipFill rotWithShape="1">
            <a:blip r:embed="rId6">
              <a:extLst>
                <a:ext uri="{28A0092B-C50C-407E-A947-70E740481C1C}">
                  <a14:useLocalDpi xmlns:a14="http://schemas.microsoft.com/office/drawing/2010/main" val="0"/>
                </a:ext>
              </a:extLst>
            </a:blip>
            <a:srcRect l="2703" r="3934"/>
            <a:stretch/>
          </p:blipFill>
          <p:spPr>
            <a:xfrm>
              <a:off x="3800707" y="3999586"/>
              <a:ext cx="3137095" cy="2520089"/>
            </a:xfrm>
            <a:prstGeom prst="rect">
              <a:avLst/>
            </a:prstGeom>
          </p:spPr>
        </p:pic>
        <mc:AlternateContent xmlns:mc="http://schemas.openxmlformats.org/markup-compatibility/2006" xmlns:a14="http://schemas.microsoft.com/office/drawing/2010/main">
          <mc:Choice Requires="a14">
            <p:sp>
              <p:nvSpPr>
                <p:cNvPr id="17" name="TextBox 16"/>
                <p:cNvSpPr txBox="1"/>
                <p:nvPr/>
              </p:nvSpPr>
              <p:spPr>
                <a:xfrm>
                  <a:off x="4369727" y="5148526"/>
                  <a:ext cx="2895496" cy="76751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050" i="1" smtClean="0">
                            <a:latin typeface="Cambria Math" panose="02040503050406030204" pitchFamily="18" charset="0"/>
                          </a:rPr>
                          <m:t>𝑃𝑂𝐷</m:t>
                        </m:r>
                        <m:d>
                          <m:dPr>
                            <m:ctrlPr>
                              <a:rPr lang="en-US" sz="1050" i="1">
                                <a:latin typeface="Cambria Math" panose="02040503050406030204" pitchFamily="18" charset="0"/>
                              </a:rPr>
                            </m:ctrlPr>
                          </m:dPr>
                          <m:e>
                            <m:r>
                              <a:rPr lang="en-US" sz="1050" i="1">
                                <a:latin typeface="Cambria Math" panose="02040503050406030204" pitchFamily="18" charset="0"/>
                              </a:rPr>
                              <m:t>𝑎</m:t>
                            </m:r>
                          </m:e>
                        </m:d>
                        <m:r>
                          <a:rPr lang="en-US" sz="1050" i="1">
                            <a:latin typeface="Cambria Math" panose="02040503050406030204" pitchFamily="18" charset="0"/>
                          </a:rPr>
                          <m:t>=</m:t>
                        </m:r>
                      </m:oMath>
                    </m:oMathPara>
                  </a14:m>
                  <a:endParaRPr lang="en-US" sz="1050" i="1" dirty="0" smtClean="0"/>
                </a:p>
                <a:p>
                  <a:pPr/>
                  <a14:m>
                    <m:oMathPara xmlns:m="http://schemas.openxmlformats.org/officeDocument/2006/math">
                      <m:oMathParaPr>
                        <m:jc m:val="centerGroup"/>
                      </m:oMathParaPr>
                      <m:oMath xmlns:m="http://schemas.openxmlformats.org/officeDocument/2006/math">
                        <m:r>
                          <a:rPr lang="en-US" sz="1050" i="1">
                            <a:latin typeface="Cambria Math" panose="02040503050406030204" pitchFamily="18" charset="0"/>
                          </a:rPr>
                          <m:t>1−</m:t>
                        </m:r>
                        <m:r>
                          <a:rPr lang="en-US" sz="1050" i="1">
                            <a:latin typeface="Cambria Math" panose="02040503050406030204" pitchFamily="18" charset="0"/>
                          </a:rPr>
                          <m:t>𝐹</m:t>
                        </m:r>
                        <m:d>
                          <m:dPr>
                            <m:begChr m:val="["/>
                            <m:endChr m:val="]"/>
                            <m:ctrlPr>
                              <a:rPr lang="en-US" sz="1050" i="1">
                                <a:latin typeface="Cambria Math" panose="02040503050406030204" pitchFamily="18" charset="0"/>
                              </a:rPr>
                            </m:ctrlPr>
                          </m:dPr>
                          <m:e>
                            <m:f>
                              <m:fPr>
                                <m:ctrlPr>
                                  <a:rPr lang="en-US" sz="1050" i="1">
                                    <a:latin typeface="Cambria Math" panose="02040503050406030204" pitchFamily="18" charset="0"/>
                                  </a:rPr>
                                </m:ctrlPr>
                              </m:fPr>
                              <m:num>
                                <m:func>
                                  <m:funcPr>
                                    <m:ctrlPr>
                                      <a:rPr lang="en-US" sz="1050" i="1">
                                        <a:latin typeface="Cambria Math" panose="02040503050406030204" pitchFamily="18" charset="0"/>
                                      </a:rPr>
                                    </m:ctrlPr>
                                  </m:funcPr>
                                  <m:fName>
                                    <m:r>
                                      <m:rPr>
                                        <m:sty m:val="p"/>
                                      </m:rPr>
                                      <a:rPr lang="en-US" sz="1050">
                                        <a:latin typeface="Cambria Math" panose="02040503050406030204" pitchFamily="18" charset="0"/>
                                      </a:rPr>
                                      <m:t>ln</m:t>
                                    </m:r>
                                  </m:fName>
                                  <m:e>
                                    <m:sSub>
                                      <m:sSubPr>
                                        <m:ctrlPr>
                                          <a:rPr lang="en-US" sz="1050" i="1">
                                            <a:latin typeface="Cambria Math" panose="02040503050406030204" pitchFamily="18" charset="0"/>
                                          </a:rPr>
                                        </m:ctrlPr>
                                      </m:sSubPr>
                                      <m:e>
                                        <m:acc>
                                          <m:accPr>
                                            <m:chr m:val="̂"/>
                                            <m:ctrlPr>
                                              <a:rPr lang="en-US" sz="1050" i="1">
                                                <a:latin typeface="Cambria Math" panose="02040503050406030204" pitchFamily="18" charset="0"/>
                                              </a:rPr>
                                            </m:ctrlPr>
                                          </m:accPr>
                                          <m:e>
                                            <m:r>
                                              <a:rPr lang="en-US" sz="1050" i="1">
                                                <a:latin typeface="Cambria Math" panose="02040503050406030204" pitchFamily="18" charset="0"/>
                                              </a:rPr>
                                              <m:t>𝐼</m:t>
                                            </m:r>
                                          </m:e>
                                        </m:acc>
                                      </m:e>
                                      <m:sub>
                                        <m:r>
                                          <a:rPr lang="en-US" sz="1050" i="1">
                                            <a:latin typeface="Cambria Math" panose="02040503050406030204" pitchFamily="18" charset="0"/>
                                          </a:rPr>
                                          <m:t>𝑡h</m:t>
                                        </m:r>
                                      </m:sub>
                                    </m:sSub>
                                  </m:e>
                                </m:func>
                                <m:r>
                                  <a:rPr lang="en-US" sz="1050" i="1">
                                    <a:latin typeface="Cambria Math" panose="02040503050406030204" pitchFamily="18" charset="0"/>
                                  </a:rPr>
                                  <m:t>+</m:t>
                                </m:r>
                                <m:f>
                                  <m:fPr>
                                    <m:ctrlPr>
                                      <a:rPr lang="en-US" sz="1050" i="1">
                                        <a:latin typeface="Cambria Math" panose="02040503050406030204" pitchFamily="18" charset="0"/>
                                      </a:rPr>
                                    </m:ctrlPr>
                                  </m:fPr>
                                  <m:num>
                                    <m:r>
                                      <a:rPr lang="en-US" sz="1050" i="1">
                                        <a:latin typeface="Cambria Math" panose="02040503050406030204" pitchFamily="18" charset="0"/>
                                      </a:rPr>
                                      <m:t>1</m:t>
                                    </m:r>
                                  </m:num>
                                  <m:den>
                                    <m:r>
                                      <a:rPr lang="en-US" sz="1050" i="1">
                                        <a:latin typeface="Cambria Math" panose="02040503050406030204" pitchFamily="18" charset="0"/>
                                      </a:rPr>
                                      <m:t>𝛽</m:t>
                                    </m:r>
                                  </m:den>
                                </m:f>
                                <m:d>
                                  <m:dPr>
                                    <m:ctrlPr>
                                      <a:rPr lang="en-US" sz="1050" i="1">
                                        <a:latin typeface="Cambria Math" panose="02040503050406030204" pitchFamily="18" charset="0"/>
                                      </a:rPr>
                                    </m:ctrlPr>
                                  </m:dPr>
                                  <m:e>
                                    <m:func>
                                      <m:funcPr>
                                        <m:ctrlPr>
                                          <a:rPr lang="en-US" sz="1050" i="1">
                                            <a:latin typeface="Cambria Math" panose="02040503050406030204" pitchFamily="18" charset="0"/>
                                          </a:rPr>
                                        </m:ctrlPr>
                                      </m:funcPr>
                                      <m:fName>
                                        <m:r>
                                          <m:rPr>
                                            <m:sty m:val="p"/>
                                          </m:rPr>
                                          <a:rPr lang="en-US" sz="1050">
                                            <a:latin typeface="Cambria Math" panose="02040503050406030204" pitchFamily="18" charset="0"/>
                                          </a:rPr>
                                          <m:t>ln</m:t>
                                        </m:r>
                                      </m:fName>
                                      <m:e>
                                        <m:r>
                                          <a:rPr lang="en-US" sz="1050" i="1">
                                            <a:latin typeface="Cambria Math" panose="02040503050406030204" pitchFamily="18" charset="0"/>
                                          </a:rPr>
                                          <m:t>𝛼</m:t>
                                        </m:r>
                                      </m:e>
                                    </m:func>
                                    <m:r>
                                      <a:rPr lang="en-US" sz="1050" i="1">
                                        <a:latin typeface="Cambria Math" panose="02040503050406030204" pitchFamily="18" charset="0"/>
                                      </a:rPr>
                                      <m:t>−</m:t>
                                    </m:r>
                                    <m:func>
                                      <m:funcPr>
                                        <m:ctrlPr>
                                          <a:rPr lang="en-US" sz="1050" i="1">
                                            <a:latin typeface="Cambria Math" panose="02040503050406030204" pitchFamily="18" charset="0"/>
                                          </a:rPr>
                                        </m:ctrlPr>
                                      </m:funcPr>
                                      <m:fName>
                                        <m:r>
                                          <m:rPr>
                                            <m:sty m:val="p"/>
                                          </m:rPr>
                                          <a:rPr lang="en-US" sz="1050">
                                            <a:latin typeface="Cambria Math" panose="02040503050406030204" pitchFamily="18" charset="0"/>
                                          </a:rPr>
                                          <m:t>ln</m:t>
                                        </m:r>
                                      </m:fName>
                                      <m:e>
                                        <m:r>
                                          <a:rPr lang="en-US" sz="1050" i="1">
                                            <a:latin typeface="Cambria Math" panose="02040503050406030204" pitchFamily="18" charset="0"/>
                                          </a:rPr>
                                          <m:t>𝑎</m:t>
                                        </m:r>
                                      </m:e>
                                    </m:func>
                                  </m:e>
                                </m:d>
                              </m:num>
                              <m:den>
                                <m:sSub>
                                  <m:sSubPr>
                                    <m:ctrlPr>
                                      <a:rPr lang="en-US" sz="1050" i="1">
                                        <a:latin typeface="Cambria Math" panose="02040503050406030204" pitchFamily="18" charset="0"/>
                                      </a:rPr>
                                    </m:ctrlPr>
                                  </m:sSubPr>
                                  <m:e>
                                    <m:r>
                                      <a:rPr lang="en-US" sz="1050" i="1">
                                        <a:latin typeface="Cambria Math" panose="02040503050406030204" pitchFamily="18" charset="0"/>
                                      </a:rPr>
                                      <m:t>𝜎</m:t>
                                    </m:r>
                                  </m:e>
                                  <m:sub>
                                    <m:r>
                                      <a:rPr lang="en-US" sz="1050" i="1">
                                        <a:latin typeface="Cambria Math" panose="02040503050406030204" pitchFamily="18" charset="0"/>
                                      </a:rPr>
                                      <m:t>𝑍</m:t>
                                    </m:r>
                                  </m:sub>
                                </m:sSub>
                              </m:den>
                            </m:f>
                          </m:e>
                        </m:d>
                      </m:oMath>
                    </m:oMathPara>
                  </a14:m>
                  <a:endParaRPr lang="en-US" sz="1050" dirty="0"/>
                </a:p>
              </p:txBody>
            </p:sp>
          </mc:Choice>
          <mc:Fallback xmlns="">
            <p:sp>
              <p:nvSpPr>
                <p:cNvPr id="17" name="TextBox 16"/>
                <p:cNvSpPr txBox="1">
                  <a:spLocks noRot="1" noChangeAspect="1" noMove="1" noResize="1" noEditPoints="1" noAdjustHandles="1" noChangeArrowheads="1" noChangeShapeType="1" noTextEdit="1"/>
                </p:cNvSpPr>
                <p:nvPr/>
              </p:nvSpPr>
              <p:spPr>
                <a:xfrm>
                  <a:off x="4369727" y="5148526"/>
                  <a:ext cx="2895496" cy="767518"/>
                </a:xfrm>
                <a:prstGeom prst="rect">
                  <a:avLst/>
                </a:prstGeom>
                <a:blipFill rotWithShape="0">
                  <a:blip r:embed="rId7"/>
                  <a:stretch>
                    <a:fillRect/>
                  </a:stretch>
                </a:blipFill>
              </p:spPr>
              <p:txBody>
                <a:bodyPr/>
                <a:lstStyle/>
                <a:p>
                  <a:r>
                    <a:rPr lang="en-US">
                      <a:noFill/>
                    </a:rPr>
                    <a:t> </a:t>
                  </a:r>
                </a:p>
              </p:txBody>
            </p:sp>
          </mc:Fallback>
        </mc:AlternateContent>
      </p:grpSp>
      <p:grpSp>
        <p:nvGrpSpPr>
          <p:cNvPr id="19" name="Group 18"/>
          <p:cNvGrpSpPr/>
          <p:nvPr/>
        </p:nvGrpSpPr>
        <p:grpSpPr>
          <a:xfrm>
            <a:off x="124507" y="4090419"/>
            <a:ext cx="3817558" cy="2429256"/>
            <a:chOff x="124507" y="4090419"/>
            <a:chExt cx="3817558" cy="2429256"/>
          </a:xfrm>
        </p:grpSpPr>
        <p:pic>
          <p:nvPicPr>
            <p:cNvPr id="15" name="Pictur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2041" y="4090419"/>
              <a:ext cx="3240024" cy="2429256"/>
            </a:xfrm>
            <a:prstGeom prst="rect">
              <a:avLst/>
            </a:prstGeom>
          </p:spPr>
        </p:pic>
        <mc:AlternateContent xmlns:mc="http://schemas.openxmlformats.org/markup-compatibility/2006" xmlns:a14="http://schemas.microsoft.com/office/drawing/2010/main">
          <mc:Choice Requires="a14">
            <p:sp>
              <p:nvSpPr>
                <p:cNvPr id="18" name="TextBox 17"/>
                <p:cNvSpPr txBox="1"/>
                <p:nvPr/>
              </p:nvSpPr>
              <p:spPr>
                <a:xfrm>
                  <a:off x="124507" y="5532285"/>
                  <a:ext cx="855316" cy="4703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rPr>
                          <m:t>𝐼</m:t>
                        </m:r>
                        <m:r>
                          <a:rPr lang="en-US" sz="1200" i="1">
                            <a:latin typeface="Cambria Math" panose="02040503050406030204" pitchFamily="18" charset="0"/>
                          </a:rPr>
                          <m:t>=</m:t>
                        </m:r>
                        <m:f>
                          <m:fPr>
                            <m:ctrlPr>
                              <a:rPr lang="en-US" sz="1200" i="1">
                                <a:latin typeface="Cambria Math" panose="02040503050406030204" pitchFamily="18" charset="0"/>
                              </a:rPr>
                            </m:ctrlPr>
                          </m:fPr>
                          <m:num>
                            <m:r>
                              <a:rPr lang="en-US" sz="1200" i="1">
                                <a:latin typeface="Cambria Math" panose="02040503050406030204" pitchFamily="18" charset="0"/>
                              </a:rPr>
                              <m:t>𝐶</m:t>
                            </m:r>
                            <m:r>
                              <a:rPr lang="en-US" sz="1200" i="1" smtClean="0">
                                <a:latin typeface="Cambria Math" panose="02040503050406030204" pitchFamily="18" charset="0"/>
                                <a:ea typeface="Cambria Math" panose="02040503050406030204" pitchFamily="18" charset="0"/>
                              </a:rPr>
                              <m:t>×</m:t>
                            </m:r>
                            <m:r>
                              <a:rPr lang="en-US" sz="1200" i="1">
                                <a:latin typeface="Cambria Math" panose="02040503050406030204" pitchFamily="18" charset="0"/>
                              </a:rPr>
                              <m:t>𝐴</m:t>
                            </m:r>
                          </m:num>
                          <m:den>
                            <m:sSub>
                              <m:sSubPr>
                                <m:ctrlPr>
                                  <a:rPr lang="en-US" sz="1200" i="1">
                                    <a:latin typeface="Cambria Math" panose="02040503050406030204" pitchFamily="18" charset="0"/>
                                  </a:rPr>
                                </m:ctrlPr>
                              </m:sSubPr>
                              <m:e>
                                <m:r>
                                  <a:rPr lang="en-US" sz="1200" i="1">
                                    <a:latin typeface="Cambria Math" panose="02040503050406030204" pitchFamily="18" charset="0"/>
                                  </a:rPr>
                                  <m:t>𝐴</m:t>
                                </m:r>
                              </m:e>
                              <m:sub>
                                <m:r>
                                  <a:rPr lang="en-US" sz="1200" i="1">
                                    <a:latin typeface="Cambria Math" panose="02040503050406030204" pitchFamily="18" charset="0"/>
                                  </a:rPr>
                                  <m:t>0</m:t>
                                </m:r>
                              </m:sub>
                            </m:sSub>
                          </m:den>
                        </m:f>
                      </m:oMath>
                    </m:oMathPara>
                  </a14:m>
                  <a:endParaRPr lang="en-US" sz="1200" dirty="0"/>
                </a:p>
              </p:txBody>
            </p:sp>
          </mc:Choice>
          <mc:Fallback xmlns="">
            <p:sp>
              <p:nvSpPr>
                <p:cNvPr id="18" name="TextBox 17"/>
                <p:cNvSpPr txBox="1">
                  <a:spLocks noRot="1" noChangeAspect="1" noMove="1" noResize="1" noEditPoints="1" noAdjustHandles="1" noChangeArrowheads="1" noChangeShapeType="1" noTextEdit="1"/>
                </p:cNvSpPr>
                <p:nvPr/>
              </p:nvSpPr>
              <p:spPr>
                <a:xfrm>
                  <a:off x="124507" y="5532285"/>
                  <a:ext cx="855316" cy="470322"/>
                </a:xfrm>
                <a:prstGeom prst="rect">
                  <a:avLst/>
                </a:prstGeom>
                <a:blipFill rotWithShape="0">
                  <a:blip r:embed="rId9"/>
                  <a:stretch>
                    <a:fillRect/>
                  </a:stretch>
                </a:blipFill>
              </p:spPr>
              <p:txBody>
                <a:bodyPr/>
                <a:lstStyle/>
                <a:p>
                  <a:r>
                    <a:rPr lang="en-US">
                      <a:noFill/>
                    </a:rPr>
                    <a:t> </a:t>
                  </a:r>
                </a:p>
              </p:txBody>
            </p:sp>
          </mc:Fallback>
        </mc:AlternateContent>
      </p:grpSp>
      <p:sp>
        <p:nvSpPr>
          <p:cNvPr id="21" name="Footer Placeholder 20"/>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22" name="Slide Number Placeholder 21"/>
          <p:cNvSpPr>
            <a:spLocks noGrp="1"/>
          </p:cNvSpPr>
          <p:nvPr>
            <p:ph type="sldNum" sz="quarter" idx="12"/>
          </p:nvPr>
        </p:nvSpPr>
        <p:spPr/>
        <p:txBody>
          <a:bodyPr/>
          <a:lstStyle/>
          <a:p>
            <a:fld id="{F943735F-CC06-4CDC-B49F-03F36BD12FE3}" type="slidenum">
              <a:rPr lang="en-US" smtClean="0"/>
              <a:t>26</a:t>
            </a:fld>
            <a:endParaRPr lang="en-US"/>
          </a:p>
        </p:txBody>
      </p:sp>
    </p:spTree>
    <p:extLst>
      <p:ext uri="{BB962C8B-B14F-4D97-AF65-F5344CB8AC3E}">
        <p14:creationId xmlns:p14="http://schemas.microsoft.com/office/powerpoint/2010/main" val="1531529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5" presetClass="entr" presetSubtype="1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checkerboard(across)">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the Uncertainties</a:t>
            </a:r>
            <a:endParaRPr lang="en-US" dirty="0"/>
          </a:p>
        </p:txBody>
      </p:sp>
      <p:sp>
        <p:nvSpPr>
          <p:cNvPr id="3" name="Content Placeholder 2"/>
          <p:cNvSpPr>
            <a:spLocks noGrp="1"/>
          </p:cNvSpPr>
          <p:nvPr>
            <p:ph idx="1"/>
          </p:nvPr>
        </p:nvSpPr>
        <p:spPr/>
        <p:txBody>
          <a:bodyPr/>
          <a:lstStyle/>
          <a:p>
            <a:r>
              <a:rPr lang="en-US" dirty="0" smtClean="0"/>
              <a:t>CSF-to-CPD Correlation:</a:t>
            </a:r>
          </a:p>
          <a:p>
            <a:pPr lvl="1"/>
            <a:endParaRPr lang="en-US" dirty="0" smtClean="0"/>
          </a:p>
          <a:p>
            <a:pPr lvl="1"/>
            <a:endParaRPr lang="en-US" dirty="0"/>
          </a:p>
          <a:p>
            <a:pPr lvl="1"/>
            <a:endParaRPr lang="en-US" dirty="0"/>
          </a:p>
          <a:p>
            <a:pPr lvl="1"/>
            <a:endParaRPr lang="en-US" dirty="0" smtClean="0"/>
          </a:p>
          <a:p>
            <a:pPr lvl="1"/>
            <a:endParaRPr lang="en-US" dirty="0"/>
          </a:p>
          <a:p>
            <a:pPr lvl="1"/>
            <a:endParaRPr lang="en-US" dirty="0" smtClean="0"/>
          </a:p>
          <a:p>
            <a:pPr marL="128016" lvl="1" indent="0">
              <a:buNone/>
            </a:pPr>
            <a:endParaRPr lang="en-US" dirty="0" smtClean="0"/>
          </a:p>
          <a:p>
            <a:pPr lvl="1"/>
            <a:r>
              <a:rPr lang="en-US" dirty="0" smtClean="0"/>
              <a:t>This procedure is reserved for a larger training set of posteriors to predict the CP and POD of a unique set of specimens</a:t>
            </a:r>
            <a:endParaRPr lang="en-US" dirty="0"/>
          </a:p>
        </p:txBody>
      </p:sp>
      <p:sp>
        <p:nvSpPr>
          <p:cNvPr id="4" name="Rounded Rectangle 3"/>
          <p:cNvSpPr/>
          <p:nvPr/>
        </p:nvSpPr>
        <p:spPr bwMode="auto">
          <a:xfrm>
            <a:off x="4187483" y="1980027"/>
            <a:ext cx="2895600" cy="2819400"/>
          </a:xfrm>
          <a:prstGeom prst="roundRect">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eaLnBrk="0" fontAlgn="base" hangingPunct="0">
              <a:spcBef>
                <a:spcPct val="0"/>
              </a:spcBef>
              <a:spcAft>
                <a:spcPct val="0"/>
              </a:spcAft>
            </a:pPr>
            <a:r>
              <a:rPr lang="en-US" sz="1600" u="sng" dirty="0">
                <a:solidFill>
                  <a:schemeClr val="tx1"/>
                </a:solidFill>
                <a:latin typeface="Tw Cen MT (Body)"/>
              </a:rPr>
              <a:t>CSFs</a:t>
            </a:r>
            <a:r>
              <a:rPr lang="en-US" sz="1600" dirty="0">
                <a:solidFill>
                  <a:schemeClr val="tx1"/>
                </a:solidFill>
                <a:latin typeface="Tw Cen MT (Body)"/>
              </a:rPr>
              <a:t>:</a:t>
            </a:r>
          </a:p>
          <a:p>
            <a:pPr marL="457200" indent="-457200" eaLnBrk="0" fontAlgn="base" hangingPunct="0">
              <a:spcBef>
                <a:spcPct val="0"/>
              </a:spcBef>
              <a:spcAft>
                <a:spcPct val="0"/>
              </a:spcAft>
              <a:buFont typeface="Arial" panose="020B0604020202020204" pitchFamily="34" charset="0"/>
              <a:buChar char="•"/>
            </a:pPr>
            <a:r>
              <a:rPr lang="en-US" sz="1600" dirty="0">
                <a:solidFill>
                  <a:schemeClr val="tx1"/>
                </a:solidFill>
                <a:latin typeface="Tw Cen MT (Body)"/>
              </a:rPr>
              <a:t>Min/Max </a:t>
            </a:r>
            <a:r>
              <a:rPr lang="en-US" sz="1600" dirty="0" smtClean="0">
                <a:solidFill>
                  <a:schemeClr val="tx1"/>
                </a:solidFill>
                <a:latin typeface="Tw Cen MT (Body)"/>
              </a:rPr>
              <a:t>Force</a:t>
            </a:r>
            <a:endParaRPr lang="en-US" sz="1600" dirty="0">
              <a:solidFill>
                <a:schemeClr val="tx1"/>
              </a:solidFill>
              <a:latin typeface="Tw Cen MT (Body)"/>
            </a:endParaRPr>
          </a:p>
          <a:p>
            <a:pPr marL="457200" indent="-457200" eaLnBrk="0" fontAlgn="base" hangingPunct="0">
              <a:spcBef>
                <a:spcPct val="0"/>
              </a:spcBef>
              <a:spcAft>
                <a:spcPct val="0"/>
              </a:spcAft>
              <a:buFont typeface="Arial" panose="020B0604020202020204" pitchFamily="34" charset="0"/>
              <a:buChar char="•"/>
            </a:pPr>
            <a:r>
              <a:rPr lang="en-US" sz="1600" dirty="0">
                <a:solidFill>
                  <a:schemeClr val="tx1"/>
                </a:solidFill>
                <a:latin typeface="Tw Cen MT (Body)"/>
              </a:rPr>
              <a:t>Load ratio</a:t>
            </a:r>
          </a:p>
          <a:p>
            <a:pPr marL="457200" indent="-457200" eaLnBrk="0" fontAlgn="base" hangingPunct="0">
              <a:spcBef>
                <a:spcPct val="0"/>
              </a:spcBef>
              <a:spcAft>
                <a:spcPct val="0"/>
              </a:spcAft>
              <a:buFont typeface="Arial" panose="020B0604020202020204" pitchFamily="34" charset="0"/>
              <a:buChar char="•"/>
            </a:pPr>
            <a:r>
              <a:rPr lang="en-US" sz="1600" dirty="0">
                <a:solidFill>
                  <a:schemeClr val="tx1"/>
                </a:solidFill>
                <a:latin typeface="Tw Cen MT (Body)"/>
              </a:rPr>
              <a:t>Test frequency</a:t>
            </a:r>
          </a:p>
          <a:p>
            <a:pPr marL="457200" indent="-457200" eaLnBrk="0" fontAlgn="base" hangingPunct="0">
              <a:spcBef>
                <a:spcPct val="0"/>
              </a:spcBef>
              <a:spcAft>
                <a:spcPct val="0"/>
              </a:spcAft>
              <a:buFont typeface="Arial" panose="020B0604020202020204" pitchFamily="34" charset="0"/>
              <a:buChar char="•"/>
            </a:pPr>
            <a:r>
              <a:rPr lang="en-US" sz="1600" dirty="0">
                <a:solidFill>
                  <a:schemeClr val="tx1"/>
                </a:solidFill>
                <a:latin typeface="Tw Cen MT (Body)"/>
              </a:rPr>
              <a:t>Mean grain </a:t>
            </a:r>
            <a:r>
              <a:rPr lang="en-US" sz="1600" dirty="0" smtClean="0">
                <a:solidFill>
                  <a:schemeClr val="tx1"/>
                </a:solidFill>
                <a:latin typeface="Tw Cen MT (Body)"/>
              </a:rPr>
              <a:t>diameter distribution</a:t>
            </a:r>
          </a:p>
          <a:p>
            <a:pPr marL="457200" indent="-457200" eaLnBrk="0" fontAlgn="base" hangingPunct="0">
              <a:spcBef>
                <a:spcPct val="0"/>
              </a:spcBef>
              <a:spcAft>
                <a:spcPct val="0"/>
              </a:spcAft>
              <a:buFont typeface="Arial" panose="020B0604020202020204" pitchFamily="34" charset="0"/>
              <a:buChar char="•"/>
            </a:pPr>
            <a:r>
              <a:rPr lang="en-US" sz="1600" dirty="0" smtClean="0">
                <a:solidFill>
                  <a:schemeClr val="tx1"/>
                </a:solidFill>
                <a:latin typeface="Tw Cen MT (Body)"/>
              </a:rPr>
              <a:t>Mean </a:t>
            </a:r>
            <a:r>
              <a:rPr lang="en-US" sz="1600" dirty="0">
                <a:solidFill>
                  <a:schemeClr val="tx1"/>
                </a:solidFill>
                <a:latin typeface="Tw Cen MT (Body)"/>
              </a:rPr>
              <a:t>inclusion </a:t>
            </a:r>
            <a:r>
              <a:rPr lang="en-US" sz="1600" dirty="0" smtClean="0">
                <a:solidFill>
                  <a:schemeClr val="tx1"/>
                </a:solidFill>
                <a:latin typeface="Tw Cen MT (Body)"/>
              </a:rPr>
              <a:t>diameter distribution</a:t>
            </a:r>
            <a:endParaRPr lang="en-US" sz="1600" dirty="0">
              <a:solidFill>
                <a:schemeClr val="tx1"/>
              </a:solidFill>
              <a:latin typeface="Tw Cen MT (Body)"/>
            </a:endParaRPr>
          </a:p>
        </p:txBody>
      </p:sp>
      <p:sp>
        <p:nvSpPr>
          <p:cNvPr id="5" name="Rounded Rectangle 4"/>
          <p:cNvSpPr/>
          <p:nvPr/>
        </p:nvSpPr>
        <p:spPr bwMode="auto">
          <a:xfrm>
            <a:off x="9216683" y="1980027"/>
            <a:ext cx="2895600" cy="2819400"/>
          </a:xfrm>
          <a:prstGeom prst="roundRect">
            <a:avLst/>
          </a:prstGeom>
          <a:ln>
            <a:headEnd type="none" w="sm" len="sm"/>
            <a:tailEnd type="none" w="sm" len="sm"/>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eaLnBrk="0" fontAlgn="base" hangingPunct="0">
              <a:spcBef>
                <a:spcPct val="0"/>
              </a:spcBef>
              <a:spcAft>
                <a:spcPct val="0"/>
              </a:spcAft>
            </a:pPr>
            <a:r>
              <a:rPr lang="en-US" sz="2000" u="sng" dirty="0">
                <a:solidFill>
                  <a:schemeClr val="tx1"/>
                </a:solidFill>
                <a:latin typeface="Tw Cen MT (Body)"/>
              </a:rPr>
              <a:t>Model parameters</a:t>
            </a:r>
            <a:r>
              <a:rPr lang="en-US" sz="2000" dirty="0">
                <a:solidFill>
                  <a:schemeClr val="tx1"/>
                </a:solidFill>
                <a:latin typeface="Tw Cen MT (Body)"/>
              </a:rPr>
              <a:t>:</a:t>
            </a:r>
          </a:p>
          <a:p>
            <a:pPr marL="457200" indent="-457200" eaLnBrk="0" hangingPunct="0">
              <a:spcBef>
                <a:spcPct val="0"/>
              </a:spcBef>
              <a:buFont typeface="Arial" panose="020B0604020202020204" pitchFamily="34" charset="0"/>
              <a:buChar char="•"/>
            </a:pPr>
            <a:r>
              <a:rPr lang="en-US" sz="2000" dirty="0">
                <a:solidFill>
                  <a:schemeClr val="tx1"/>
                </a:solidFill>
                <a:latin typeface="Tw Cen MT (Body)"/>
              </a:rPr>
              <a:t>Crack </a:t>
            </a:r>
            <a:r>
              <a:rPr lang="en-US" sz="2000" dirty="0" smtClean="0">
                <a:solidFill>
                  <a:schemeClr val="tx1"/>
                </a:solidFill>
                <a:latin typeface="Tw Cen MT (Body)"/>
              </a:rPr>
              <a:t>propagation</a:t>
            </a:r>
            <a:endParaRPr lang="en-US" sz="2000" dirty="0">
              <a:solidFill>
                <a:schemeClr val="tx1"/>
              </a:solidFill>
              <a:latin typeface="Tw Cen MT (Body)"/>
            </a:endParaRPr>
          </a:p>
          <a:p>
            <a:pPr marL="457200" indent="-457200" eaLnBrk="0" fontAlgn="base" hangingPunct="0">
              <a:spcBef>
                <a:spcPct val="0"/>
              </a:spcBef>
              <a:spcAft>
                <a:spcPct val="0"/>
              </a:spcAft>
              <a:buFont typeface="Arial" panose="020B0604020202020204" pitchFamily="34" charset="0"/>
              <a:buChar char="•"/>
            </a:pPr>
            <a:r>
              <a:rPr lang="en-US" sz="2000" dirty="0" smtClean="0">
                <a:solidFill>
                  <a:schemeClr val="tx1"/>
                </a:solidFill>
                <a:latin typeface="Tw Cen MT (Body)"/>
              </a:rPr>
              <a:t>POD</a:t>
            </a:r>
            <a:endParaRPr lang="en-US" sz="2000" dirty="0">
              <a:solidFill>
                <a:schemeClr val="tx1"/>
              </a:solidFill>
              <a:latin typeface="Tw Cen MT (Body)"/>
            </a:endParaRPr>
          </a:p>
          <a:p>
            <a:pPr marL="457200" indent="-457200" eaLnBrk="0" fontAlgn="base" hangingPunct="0">
              <a:spcBef>
                <a:spcPct val="0"/>
              </a:spcBef>
              <a:spcAft>
                <a:spcPct val="0"/>
              </a:spcAft>
              <a:buFont typeface="Arial" panose="020B0604020202020204" pitchFamily="34" charset="0"/>
              <a:buChar char="•"/>
            </a:pPr>
            <a:r>
              <a:rPr lang="en-US" sz="2000" dirty="0">
                <a:solidFill>
                  <a:schemeClr val="tx1"/>
                </a:solidFill>
                <a:latin typeface="Tw Cen MT (Body)"/>
              </a:rPr>
              <a:t>False </a:t>
            </a:r>
            <a:r>
              <a:rPr lang="en-US" sz="2000" dirty="0" smtClean="0">
                <a:solidFill>
                  <a:schemeClr val="tx1"/>
                </a:solidFill>
                <a:latin typeface="Tw Cen MT (Body)"/>
              </a:rPr>
              <a:t>detection probability</a:t>
            </a:r>
            <a:endParaRPr lang="en-US" sz="2000" dirty="0">
              <a:solidFill>
                <a:schemeClr val="tx1"/>
              </a:solidFill>
              <a:latin typeface="Tw Cen MT (Body)"/>
            </a:endParaRPr>
          </a:p>
        </p:txBody>
      </p:sp>
      <p:sp>
        <p:nvSpPr>
          <p:cNvPr id="6" name="Right Arrow 5"/>
          <p:cNvSpPr/>
          <p:nvPr/>
        </p:nvSpPr>
        <p:spPr bwMode="auto">
          <a:xfrm>
            <a:off x="7387883" y="3123027"/>
            <a:ext cx="1676400" cy="685800"/>
          </a:xfrm>
          <a:prstGeom prst="rightArrow">
            <a:avLst/>
          </a:prstGeom>
          <a:ln>
            <a:headEnd type="none" w="sm" len="sm"/>
            <a:tailEnd type="none" w="sm" len="sm"/>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a:solidFill>
                <a:schemeClr val="tx1"/>
              </a:solidFill>
              <a:latin typeface="Times New Roman" pitchFamily="-111" charset="0"/>
            </a:endParaRPr>
          </a:p>
        </p:txBody>
      </p:sp>
      <p:sp>
        <p:nvSpPr>
          <p:cNvPr id="9" name="Content Placeholder 2"/>
          <p:cNvSpPr txBox="1">
            <a:spLocks/>
          </p:cNvSpPr>
          <p:nvPr/>
        </p:nvSpPr>
        <p:spPr>
          <a:xfrm>
            <a:off x="1063985" y="2818227"/>
            <a:ext cx="2858555" cy="1697501"/>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pPr lvl="1"/>
            <a:r>
              <a:rPr lang="en-US" dirty="0" smtClean="0"/>
              <a:t>A main part of this methodology is the validation procedure, which is done by correlation of the CSFs to each CPD posterior parameter</a:t>
            </a:r>
            <a:endParaRPr lang="en-US" dirty="0"/>
          </a:p>
        </p:txBody>
      </p:sp>
      <p:sp>
        <p:nvSpPr>
          <p:cNvPr id="10" name="Footer Placeholder 9"/>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11" name="Slide Number Placeholder 10"/>
          <p:cNvSpPr>
            <a:spLocks noGrp="1"/>
          </p:cNvSpPr>
          <p:nvPr>
            <p:ph type="sldNum" sz="quarter" idx="12"/>
          </p:nvPr>
        </p:nvSpPr>
        <p:spPr/>
        <p:txBody>
          <a:bodyPr/>
          <a:lstStyle/>
          <a:p>
            <a:fld id="{F943735F-CC06-4CDC-B49F-03F36BD12FE3}" type="slidenum">
              <a:rPr lang="en-US" smtClean="0"/>
              <a:t>27</a:t>
            </a:fld>
            <a:endParaRPr lang="en-US"/>
          </a:p>
        </p:txBody>
      </p:sp>
      <mc:AlternateContent xmlns:mc="http://schemas.openxmlformats.org/markup-compatibility/2006">
        <mc:Choice xmlns:a14="http://schemas.microsoft.com/office/drawing/2010/main" Requires="a14">
          <p:sp>
            <p:nvSpPr>
              <p:cNvPr id="8" name="TextBox 7"/>
              <p:cNvSpPr txBox="1"/>
              <p:nvPr/>
            </p:nvSpPr>
            <p:spPr>
              <a:xfrm>
                <a:off x="7111219" y="1763341"/>
                <a:ext cx="2133600" cy="1270220"/>
              </a:xfrm>
              <a:prstGeom prst="rect">
                <a:avLst/>
              </a:prstGeom>
              <a:noFill/>
            </p:spPr>
            <p:txBody>
              <a:bodyPr wrap="square" rtlCol="0">
                <a:spAutoFit/>
              </a:bodyPr>
              <a:lstStyle/>
              <a:p>
                <a14:m>
                  <m:oMath xmlns:m="http://schemas.openxmlformats.org/officeDocument/2006/math">
                    <m:acc>
                      <m:accPr>
                        <m:chr m:val="⃑"/>
                        <m:ctrlPr>
                          <a:rPr lang="en-US" sz="1600" i="1" dirty="0" smtClean="0">
                            <a:latin typeface="Cambria Math" panose="02040503050406030204" pitchFamily="18" charset="0"/>
                          </a:rPr>
                        </m:ctrlPr>
                      </m:accPr>
                      <m:e>
                        <m:r>
                          <a:rPr lang="en-US" sz="1600" b="0" i="1" dirty="0" smtClean="0">
                            <a:latin typeface="Cambria Math" panose="02040503050406030204" pitchFamily="18" charset="0"/>
                          </a:rPr>
                          <m:t>𝐴</m:t>
                        </m:r>
                      </m:e>
                    </m:acc>
                    <m:r>
                      <a:rPr lang="en-US" sz="1600" i="1" dirty="0" smtClean="0">
                        <a:latin typeface="Cambria Math" panose="02040503050406030204" pitchFamily="18" charset="0"/>
                      </a:rPr>
                      <m:t>=</m:t>
                    </m:r>
                    <m:sSub>
                      <m:sSubPr>
                        <m:ctrlPr>
                          <a:rPr lang="en-US" sz="1600" i="1" dirty="0" err="1" smtClean="0">
                            <a:latin typeface="Cambria Math" panose="02040503050406030204" pitchFamily="18" charset="0"/>
                          </a:rPr>
                        </m:ctrlPr>
                      </m:sSubPr>
                      <m:e>
                        <m:r>
                          <a:rPr lang="en-US" sz="1600" i="1" dirty="0" err="1" smtClean="0">
                            <a:latin typeface="Cambria Math" panose="02040503050406030204" pitchFamily="18" charset="0"/>
                          </a:rPr>
                          <m:t>𝑓</m:t>
                        </m:r>
                      </m:e>
                      <m:sub>
                        <m:acc>
                          <m:accPr>
                            <m:chr m:val="⃑"/>
                            <m:ctrlPr>
                              <a:rPr lang="en-US" sz="1600" i="1" dirty="0" smtClean="0">
                                <a:latin typeface="Cambria Math" panose="02040503050406030204" pitchFamily="18" charset="0"/>
                              </a:rPr>
                            </m:ctrlPr>
                          </m:accPr>
                          <m:e>
                            <m:r>
                              <a:rPr lang="en-US" sz="1600" b="0" i="1" dirty="0" smtClean="0">
                                <a:latin typeface="Cambria Math" panose="02040503050406030204" pitchFamily="18" charset="0"/>
                              </a:rPr>
                              <m:t>𝐴</m:t>
                            </m:r>
                          </m:e>
                        </m:acc>
                      </m:sub>
                    </m:sSub>
                    <m:d>
                      <m:dPr>
                        <m:ctrlPr>
                          <a:rPr lang="en-US" sz="1600" i="1" dirty="0" smtClean="0">
                            <a:latin typeface="Cambria Math" panose="02040503050406030204" pitchFamily="18" charset="0"/>
                          </a:rPr>
                        </m:ctrlPr>
                      </m:dPr>
                      <m:e>
                        <m:r>
                          <a:rPr lang="en-US" sz="1600" i="1" dirty="0" smtClean="0">
                            <a:latin typeface="Cambria Math" panose="02040503050406030204" pitchFamily="18" charset="0"/>
                          </a:rPr>
                          <m:t>𝐶𝑆𝐹𝑠</m:t>
                        </m:r>
                      </m:e>
                    </m:d>
                  </m:oMath>
                </a14:m>
                <a:r>
                  <a:rPr lang="en-US" sz="1600" dirty="0" smtClean="0"/>
                  <a:t> </a:t>
                </a:r>
              </a:p>
              <a:p>
                <a14:m>
                  <m:oMath xmlns:m="http://schemas.openxmlformats.org/officeDocument/2006/math">
                    <m:acc>
                      <m:accPr>
                        <m:chr m:val="⃑"/>
                        <m:ctrlPr>
                          <a:rPr lang="en-US" sz="1600" i="1" dirty="0" smtClean="0">
                            <a:latin typeface="Cambria Math" panose="02040503050406030204" pitchFamily="18" charset="0"/>
                          </a:rPr>
                        </m:ctrlPr>
                      </m:accPr>
                      <m:e>
                        <m:r>
                          <a:rPr lang="en-US" sz="1600" b="0" i="1" dirty="0" smtClean="0">
                            <a:latin typeface="Cambria Math" panose="02040503050406030204" pitchFamily="18" charset="0"/>
                          </a:rPr>
                          <m:t>𝐵</m:t>
                        </m:r>
                      </m:e>
                    </m:acc>
                    <m:r>
                      <a:rPr lang="en-US" sz="1600" i="1" dirty="0">
                        <a:latin typeface="Cambria Math" panose="02040503050406030204" pitchFamily="18" charset="0"/>
                      </a:rPr>
                      <m:t>=</m:t>
                    </m:r>
                    <m:sSub>
                      <m:sSubPr>
                        <m:ctrlPr>
                          <a:rPr lang="en-US" sz="1600" i="1" dirty="0" err="1">
                            <a:latin typeface="Cambria Math" panose="02040503050406030204" pitchFamily="18" charset="0"/>
                          </a:rPr>
                        </m:ctrlPr>
                      </m:sSubPr>
                      <m:e>
                        <m:r>
                          <a:rPr lang="en-US" sz="1600" i="1" dirty="0" err="1">
                            <a:latin typeface="Cambria Math" panose="02040503050406030204" pitchFamily="18" charset="0"/>
                          </a:rPr>
                          <m:t>𝑓</m:t>
                        </m:r>
                      </m:e>
                      <m:sub>
                        <m:acc>
                          <m:accPr>
                            <m:chr m:val="⃑"/>
                            <m:ctrlPr>
                              <a:rPr lang="en-US" sz="1600" i="1" dirty="0">
                                <a:latin typeface="Cambria Math" panose="02040503050406030204" pitchFamily="18" charset="0"/>
                              </a:rPr>
                            </m:ctrlPr>
                          </m:accPr>
                          <m:e>
                            <m:r>
                              <a:rPr lang="en-US" sz="1600" b="0" i="1" dirty="0" smtClean="0">
                                <a:latin typeface="Cambria Math" panose="02040503050406030204" pitchFamily="18" charset="0"/>
                              </a:rPr>
                              <m:t>𝐵</m:t>
                            </m:r>
                          </m:e>
                        </m:acc>
                      </m:sub>
                    </m:sSub>
                    <m:d>
                      <m:dPr>
                        <m:ctrlPr>
                          <a:rPr lang="en-US" sz="1600" i="1" dirty="0">
                            <a:latin typeface="Cambria Math" panose="02040503050406030204" pitchFamily="18" charset="0"/>
                          </a:rPr>
                        </m:ctrlPr>
                      </m:dPr>
                      <m:e>
                        <m:r>
                          <a:rPr lang="en-US" sz="1600" i="1" dirty="0">
                            <a:latin typeface="Cambria Math" panose="02040503050406030204" pitchFamily="18" charset="0"/>
                          </a:rPr>
                          <m:t>𝐶𝑆𝐹𝑠</m:t>
                        </m:r>
                      </m:e>
                    </m:d>
                  </m:oMath>
                </a14:m>
                <a:r>
                  <a:rPr lang="en-US" sz="1600" dirty="0" smtClean="0"/>
                  <a:t> </a:t>
                </a:r>
                <a:endParaRPr lang="en-US" sz="1600" dirty="0"/>
              </a:p>
              <a:p>
                <a14:m>
                  <m:oMath xmlns:m="http://schemas.openxmlformats.org/officeDocument/2006/math">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𝑃</m:t>
                        </m:r>
                      </m:e>
                      <m:sub>
                        <m:r>
                          <a:rPr lang="en-US" sz="1600" b="0" i="1" dirty="0" smtClean="0">
                            <a:latin typeface="Cambria Math" panose="02040503050406030204" pitchFamily="18" charset="0"/>
                          </a:rPr>
                          <m:t>𝐹𝐶</m:t>
                        </m:r>
                        <m:r>
                          <a:rPr lang="en-US" sz="1600" b="0" i="1" dirty="0" smtClean="0">
                            <a:latin typeface="Cambria Math" panose="02040503050406030204" pitchFamily="18" charset="0"/>
                          </a:rPr>
                          <m:t>,</m:t>
                        </m:r>
                        <m:r>
                          <a:rPr lang="en-US" sz="1600" b="0" i="1" dirty="0" smtClean="0">
                            <a:latin typeface="Cambria Math" panose="02040503050406030204" pitchFamily="18" charset="0"/>
                            <a:ea typeface="Cambria Math" panose="02040503050406030204" pitchFamily="18" charset="0"/>
                          </a:rPr>
                          <m:t>𝛼</m:t>
                        </m:r>
                      </m:sub>
                    </m:sSub>
                    <m:r>
                      <a:rPr lang="en-US" sz="1600" i="1" dirty="0">
                        <a:latin typeface="Cambria Math" panose="02040503050406030204" pitchFamily="18" charset="0"/>
                      </a:rPr>
                      <m:t>=</m:t>
                    </m:r>
                    <m:sSub>
                      <m:sSubPr>
                        <m:ctrlPr>
                          <a:rPr lang="en-US" sz="1600" i="1" dirty="0" err="1">
                            <a:latin typeface="Cambria Math" panose="02040503050406030204" pitchFamily="18" charset="0"/>
                          </a:rPr>
                        </m:ctrlPr>
                      </m:sSubPr>
                      <m:e>
                        <m:r>
                          <a:rPr lang="en-US" sz="1600" i="1" dirty="0" err="1">
                            <a:latin typeface="Cambria Math" panose="02040503050406030204" pitchFamily="18" charset="0"/>
                          </a:rPr>
                          <m:t>𝑓</m:t>
                        </m:r>
                      </m:e>
                      <m:sub>
                        <m:sSub>
                          <m:sSubPr>
                            <m:ctrlPr>
                              <a:rPr lang="en-US" sz="1600" i="1" dirty="0">
                                <a:latin typeface="Cambria Math" panose="02040503050406030204" pitchFamily="18" charset="0"/>
                              </a:rPr>
                            </m:ctrlPr>
                          </m:sSubPr>
                          <m:e>
                            <m:r>
                              <a:rPr lang="en-US" sz="1600" i="1" dirty="0">
                                <a:latin typeface="Cambria Math" panose="02040503050406030204" pitchFamily="18" charset="0"/>
                              </a:rPr>
                              <m:t>𝑃</m:t>
                            </m:r>
                          </m:e>
                          <m:sub>
                            <m:r>
                              <a:rPr lang="en-US" sz="1600" i="1" dirty="0">
                                <a:latin typeface="Cambria Math" panose="02040503050406030204" pitchFamily="18" charset="0"/>
                              </a:rPr>
                              <m:t>𝐹𝐶</m:t>
                            </m:r>
                            <m:r>
                              <a:rPr lang="en-US" sz="1600" b="0" i="1" dirty="0" smtClean="0">
                                <a:latin typeface="Cambria Math" panose="02040503050406030204" pitchFamily="18" charset="0"/>
                              </a:rPr>
                              <m:t>,</m:t>
                            </m:r>
                            <m:r>
                              <a:rPr lang="en-US" sz="1600" b="0" i="1" dirty="0" smtClean="0">
                                <a:latin typeface="Cambria Math" panose="02040503050406030204" pitchFamily="18" charset="0"/>
                                <a:ea typeface="Cambria Math" panose="02040503050406030204" pitchFamily="18" charset="0"/>
                              </a:rPr>
                              <m:t>𝛼</m:t>
                            </m:r>
                          </m:sub>
                        </m:sSub>
                      </m:sub>
                    </m:sSub>
                    <m:d>
                      <m:dPr>
                        <m:ctrlPr>
                          <a:rPr lang="en-US" sz="1600" i="1" dirty="0">
                            <a:latin typeface="Cambria Math" panose="02040503050406030204" pitchFamily="18" charset="0"/>
                          </a:rPr>
                        </m:ctrlPr>
                      </m:dPr>
                      <m:e>
                        <m:r>
                          <a:rPr lang="en-US" sz="1600" i="1" dirty="0">
                            <a:latin typeface="Cambria Math" panose="02040503050406030204" pitchFamily="18" charset="0"/>
                          </a:rPr>
                          <m:t>𝐶𝑆𝐹𝑠</m:t>
                        </m:r>
                      </m:e>
                    </m:d>
                  </m:oMath>
                </a14:m>
                <a:r>
                  <a:rPr lang="en-US" sz="1600" dirty="0" smtClean="0"/>
                  <a:t> </a:t>
                </a:r>
                <a:endParaRPr lang="en-US" sz="1600" dirty="0"/>
              </a:p>
              <a:p>
                <a14:m>
                  <m:oMath xmlns:m="http://schemas.openxmlformats.org/officeDocument/2006/math">
                    <m:sSub>
                      <m:sSubPr>
                        <m:ctrlPr>
                          <a:rPr lang="en-US" sz="1600" i="1" dirty="0">
                            <a:latin typeface="Cambria Math" panose="02040503050406030204" pitchFamily="18" charset="0"/>
                          </a:rPr>
                        </m:ctrlPr>
                      </m:sSubPr>
                      <m:e>
                        <m:r>
                          <a:rPr lang="en-US" sz="1600" i="1" dirty="0">
                            <a:latin typeface="Cambria Math" panose="02040503050406030204" pitchFamily="18" charset="0"/>
                          </a:rPr>
                          <m:t>𝑃</m:t>
                        </m:r>
                      </m:e>
                      <m:sub>
                        <m:r>
                          <a:rPr lang="en-US" sz="1600" i="1" dirty="0">
                            <a:latin typeface="Cambria Math" panose="02040503050406030204" pitchFamily="18" charset="0"/>
                          </a:rPr>
                          <m:t>𝐹𝐶</m:t>
                        </m:r>
                        <m:r>
                          <a:rPr lang="en-US" sz="1600" b="0" i="1" dirty="0" smtClean="0">
                            <a:latin typeface="Cambria Math" panose="02040503050406030204" pitchFamily="18" charset="0"/>
                          </a:rPr>
                          <m:t>,</m:t>
                        </m:r>
                        <m:r>
                          <a:rPr lang="en-US" sz="1600" b="0" i="1" dirty="0" smtClean="0">
                            <a:latin typeface="Cambria Math" panose="02040503050406030204" pitchFamily="18" charset="0"/>
                            <a:ea typeface="Cambria Math" panose="02040503050406030204" pitchFamily="18" charset="0"/>
                          </a:rPr>
                          <m:t>𝛽</m:t>
                        </m:r>
                      </m:sub>
                    </m:sSub>
                    <m:r>
                      <a:rPr lang="en-US" sz="1600" i="1" dirty="0">
                        <a:latin typeface="Cambria Math" panose="02040503050406030204" pitchFamily="18" charset="0"/>
                      </a:rPr>
                      <m:t>=</m:t>
                    </m:r>
                    <m:sSub>
                      <m:sSubPr>
                        <m:ctrlPr>
                          <a:rPr lang="en-US" sz="1600" i="1" dirty="0" err="1">
                            <a:latin typeface="Cambria Math" panose="02040503050406030204" pitchFamily="18" charset="0"/>
                          </a:rPr>
                        </m:ctrlPr>
                      </m:sSubPr>
                      <m:e>
                        <m:r>
                          <a:rPr lang="en-US" sz="1600" i="1" dirty="0" err="1">
                            <a:latin typeface="Cambria Math" panose="02040503050406030204" pitchFamily="18" charset="0"/>
                          </a:rPr>
                          <m:t>𝑓</m:t>
                        </m:r>
                      </m:e>
                      <m:sub>
                        <m:sSub>
                          <m:sSubPr>
                            <m:ctrlPr>
                              <a:rPr lang="en-US" sz="1600" i="1" dirty="0">
                                <a:latin typeface="Cambria Math" panose="02040503050406030204" pitchFamily="18" charset="0"/>
                              </a:rPr>
                            </m:ctrlPr>
                          </m:sSubPr>
                          <m:e>
                            <m:r>
                              <a:rPr lang="en-US" sz="1600" i="1" dirty="0">
                                <a:latin typeface="Cambria Math" panose="02040503050406030204" pitchFamily="18" charset="0"/>
                              </a:rPr>
                              <m:t>𝑃</m:t>
                            </m:r>
                          </m:e>
                          <m:sub>
                            <m:r>
                              <a:rPr lang="en-US" sz="1600" i="1" dirty="0">
                                <a:latin typeface="Cambria Math" panose="02040503050406030204" pitchFamily="18" charset="0"/>
                              </a:rPr>
                              <m:t>𝐹𝐶</m:t>
                            </m:r>
                            <m:r>
                              <a:rPr lang="en-US" sz="1600" b="0" i="1" dirty="0" smtClean="0">
                                <a:latin typeface="Cambria Math" panose="02040503050406030204" pitchFamily="18" charset="0"/>
                              </a:rPr>
                              <m:t>,</m:t>
                            </m:r>
                            <m:r>
                              <a:rPr lang="en-US" sz="1600" b="0" i="1" dirty="0" smtClean="0">
                                <a:latin typeface="Cambria Math" panose="02040503050406030204" pitchFamily="18" charset="0"/>
                                <a:ea typeface="Cambria Math" panose="02040503050406030204" pitchFamily="18" charset="0"/>
                              </a:rPr>
                              <m:t>𝛽</m:t>
                            </m:r>
                          </m:sub>
                        </m:sSub>
                      </m:sub>
                    </m:sSub>
                    <m:d>
                      <m:dPr>
                        <m:ctrlPr>
                          <a:rPr lang="en-US" sz="1600" i="1" dirty="0">
                            <a:latin typeface="Cambria Math" panose="02040503050406030204" pitchFamily="18" charset="0"/>
                          </a:rPr>
                        </m:ctrlPr>
                      </m:dPr>
                      <m:e>
                        <m:r>
                          <a:rPr lang="en-US" sz="1600" i="1" dirty="0">
                            <a:latin typeface="Cambria Math" panose="02040503050406030204" pitchFamily="18" charset="0"/>
                          </a:rPr>
                          <m:t>𝐶𝑆𝐹𝑠</m:t>
                        </m:r>
                      </m:e>
                    </m:d>
                  </m:oMath>
                </a14:m>
                <a:r>
                  <a:rPr lang="en-US" sz="1600" dirty="0" smtClean="0"/>
                  <a:t> </a:t>
                </a:r>
                <a:endParaRPr lang="en-US" sz="1600" dirty="0"/>
              </a:p>
            </p:txBody>
          </p:sp>
        </mc:Choice>
        <mc:Fallback>
          <p:sp>
            <p:nvSpPr>
              <p:cNvPr id="8" name="TextBox 7"/>
              <p:cNvSpPr txBox="1">
                <a:spLocks noRot="1" noChangeAspect="1" noMove="1" noResize="1" noEditPoints="1" noAdjustHandles="1" noChangeArrowheads="1" noChangeShapeType="1" noTextEdit="1"/>
              </p:cNvSpPr>
              <p:nvPr/>
            </p:nvSpPr>
            <p:spPr>
              <a:xfrm>
                <a:off x="7111219" y="1763341"/>
                <a:ext cx="2133600" cy="1270220"/>
              </a:xfrm>
              <a:prstGeom prst="rect">
                <a:avLst/>
              </a:prstGeo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270003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the Uncertainties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US" dirty="0" smtClean="0"/>
                  <a:t>Validation by Model Error Analysis</a:t>
                </a:r>
              </a:p>
              <a:p>
                <a:r>
                  <a:rPr lang="en-US" dirty="0" smtClean="0"/>
                  <a:t>This </a:t>
                </a:r>
                <a:r>
                  <a:rPr lang="en-US" dirty="0"/>
                  <a:t>procedure predicts the model error of the validation specimens by checking the combined effect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𝑎</m:t>
                        </m:r>
                        <m:r>
                          <a:rPr lang="en-US" i="1">
                            <a:latin typeface="Cambria Math" panose="02040503050406030204" pitchFamily="18" charset="0"/>
                          </a:rPr>
                          <m:t>′,</m:t>
                        </m:r>
                        <m:r>
                          <a:rPr lang="en-US" i="1">
                            <a:latin typeface="Cambria Math" panose="02040503050406030204" pitchFamily="18" charset="0"/>
                          </a:rPr>
                          <m:t>𝑡</m:t>
                        </m:r>
                      </m:sub>
                    </m:sSub>
                  </m:oMath>
                </a14:m>
                <a:r>
                  <a:rPr lang="en-US" dirty="0"/>
                  <a:t>) of the model measurement error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𝑎</m:t>
                        </m:r>
                        <m:r>
                          <a:rPr lang="en-US" i="1">
                            <a:latin typeface="Cambria Math" panose="02040503050406030204" pitchFamily="18" charset="0"/>
                          </a:rPr>
                          <m:t>′,</m:t>
                        </m:r>
                        <m:r>
                          <a:rPr lang="en-US" i="1">
                            <a:latin typeface="Cambria Math" panose="02040503050406030204" pitchFamily="18" charset="0"/>
                          </a:rPr>
                          <m:t>𝑚</m:t>
                        </m:r>
                      </m:sub>
                    </m:sSub>
                  </m:oMath>
                </a14:m>
                <a:r>
                  <a:rPr lang="en-US" dirty="0"/>
                  <a:t> and experimental measurement error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𝑎</m:t>
                        </m:r>
                        <m:r>
                          <a:rPr lang="en-US" i="1">
                            <a:latin typeface="Cambria Math" panose="02040503050406030204" pitchFamily="18" charset="0"/>
                          </a:rPr>
                          <m:t>′,</m:t>
                        </m:r>
                        <m:r>
                          <a:rPr lang="en-US" i="1">
                            <a:latin typeface="Cambria Math" panose="02040503050406030204" pitchFamily="18" charset="0"/>
                          </a:rPr>
                          <m:t>𝑒</m:t>
                        </m:r>
                      </m:sub>
                    </m:sSub>
                  </m:oMath>
                </a14:m>
                <a:r>
                  <a:rPr lang="en-US" dirty="0" smtClean="0"/>
                  <a:t>.  The difference for this research is that all measurement errors are modeled as log-logistic distributions rather than lognormal.</a:t>
                </a:r>
              </a:p>
              <a:p>
                <a:r>
                  <a:rPr lang="en-US" dirty="0" smtClean="0"/>
                  <a:t>The likelihood function to compute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𝜇</m:t>
                        </m:r>
                      </m:e>
                      <m:sub>
                        <m:r>
                          <a:rPr lang="en-US" sz="2400" i="1">
                            <a:latin typeface="Cambria Math" panose="02040503050406030204" pitchFamily="18" charset="0"/>
                          </a:rPr>
                          <m:t>𝑚</m:t>
                        </m:r>
                      </m:sub>
                    </m:sSub>
                  </m:oMath>
                </a14:m>
                <a:r>
                  <a:rPr lang="en-US" dirty="0" smtClean="0"/>
                  <a:t> and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𝜎</m:t>
                        </m:r>
                      </m:e>
                      <m:sub>
                        <m:r>
                          <a:rPr lang="en-US" sz="2400" i="1">
                            <a:latin typeface="Cambria Math" panose="02040503050406030204" pitchFamily="18" charset="0"/>
                          </a:rPr>
                          <m:t>𝑚</m:t>
                        </m:r>
                      </m:sub>
                    </m:sSub>
                  </m:oMath>
                </a14:m>
                <a:r>
                  <a:rPr lang="en-US" dirty="0" smtClean="0"/>
                  <a:t> is written as</a:t>
                </a:r>
              </a:p>
              <a:p>
                <a:pPr algn="ctr"/>
                <a14:m>
                  <m:oMath xmlns:m="http://schemas.openxmlformats.org/officeDocument/2006/math">
                    <m:r>
                      <a:rPr lang="en-US" sz="2400" i="1">
                        <a:latin typeface="Cambria Math" panose="02040503050406030204" pitchFamily="18" charset="0"/>
                      </a:rPr>
                      <m:t>𝑙</m:t>
                    </m:r>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𝑎</m:t>
                                </m:r>
                              </m:e>
                              <m:sub>
                                <m:r>
                                  <a:rPr lang="en-US" sz="2400" i="1">
                                    <a:latin typeface="Cambria Math" panose="02040503050406030204" pitchFamily="18" charset="0"/>
                                  </a:rPr>
                                  <m:t>𝑒</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𝑎</m:t>
                                </m:r>
                              </m:e>
                              <m:sub>
                                <m:r>
                                  <a:rPr lang="en-US" sz="2400" i="1">
                                    <a:latin typeface="Cambria Math" panose="02040503050406030204" pitchFamily="18" charset="0"/>
                                  </a:rPr>
                                  <m:t>𝑚</m:t>
                                </m:r>
                              </m:sub>
                            </m:sSub>
                          </m:den>
                        </m:f>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𝜇</m:t>
                            </m:r>
                          </m:e>
                          <m:sub>
                            <m:r>
                              <a:rPr lang="en-US" sz="2400" i="1">
                                <a:latin typeface="Cambria Math" panose="02040503050406030204" pitchFamily="18" charset="0"/>
                              </a:rPr>
                              <m:t>𝑒</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𝜎</m:t>
                            </m:r>
                          </m:e>
                          <m:sub>
                            <m:r>
                              <a:rPr lang="en-US" sz="2400" i="1">
                                <a:latin typeface="Cambria Math" panose="02040503050406030204" pitchFamily="18" charset="0"/>
                              </a:rPr>
                              <m:t>𝑒</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𝜇</m:t>
                            </m:r>
                          </m:e>
                          <m:sub>
                            <m:r>
                              <a:rPr lang="en-US" sz="2400" i="1">
                                <a:latin typeface="Cambria Math" panose="02040503050406030204" pitchFamily="18" charset="0"/>
                              </a:rPr>
                              <m:t>𝑚</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𝜎</m:t>
                            </m:r>
                          </m:e>
                          <m:sub>
                            <m:r>
                              <a:rPr lang="en-US" sz="2400" i="1">
                                <a:latin typeface="Cambria Math" panose="02040503050406030204" pitchFamily="18" charset="0"/>
                              </a:rPr>
                              <m:t>𝑚</m:t>
                            </m:r>
                          </m:sub>
                        </m:sSub>
                      </m:e>
                    </m:d>
                    <m:r>
                      <a:rPr lang="en-US" sz="2400" i="1">
                        <a:latin typeface="Cambria Math" panose="02040503050406030204" pitchFamily="18" charset="0"/>
                      </a:rPr>
                      <m:t>=</m:t>
                    </m:r>
                    <m:nary>
                      <m:naryPr>
                        <m:chr m:val="∏"/>
                        <m:limLoc m:val="undOvr"/>
                        <m:ctrlPr>
                          <a:rPr lang="en-US" sz="2400" i="1">
                            <a:latin typeface="Cambria Math" panose="02040503050406030204" pitchFamily="18" charset="0"/>
                          </a:rPr>
                        </m:ctrlPr>
                      </m:naryPr>
                      <m:sub>
                        <m:r>
                          <a:rPr lang="en-US" sz="2400" i="1">
                            <a:latin typeface="Cambria Math" panose="02040503050406030204" pitchFamily="18" charset="0"/>
                          </a:rPr>
                          <m:t>𝑖</m:t>
                        </m:r>
                        <m:r>
                          <a:rPr lang="en-US" sz="2400" i="1">
                            <a:latin typeface="Cambria Math" panose="02040503050406030204" pitchFamily="18" charset="0"/>
                          </a:rPr>
                          <m:t>=1</m:t>
                        </m:r>
                      </m:sub>
                      <m:sup>
                        <m:r>
                          <a:rPr lang="en-US" sz="2400" i="1">
                            <a:latin typeface="Cambria Math" panose="02040503050406030204" pitchFamily="18" charset="0"/>
                          </a:rPr>
                          <m:t>𝑛</m:t>
                        </m:r>
                      </m:sup>
                      <m:e>
                        <m:f>
                          <m:fPr>
                            <m:ctrlPr>
                              <a:rPr lang="en-US" sz="2400" i="1">
                                <a:latin typeface="Cambria Math" panose="02040503050406030204" pitchFamily="18" charset="0"/>
                              </a:rPr>
                            </m:ctrlPr>
                          </m:fPr>
                          <m:num>
                            <m:r>
                              <a:rPr lang="en-US" sz="2400" i="1">
                                <a:latin typeface="Cambria Math" panose="02040503050406030204" pitchFamily="18" charset="0"/>
                              </a:rPr>
                              <m:t>1</m:t>
                            </m:r>
                          </m:num>
                          <m:den>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𝑎</m:t>
                                        </m:r>
                                      </m:e>
                                      <m:sub>
                                        <m:r>
                                          <a:rPr lang="en-US" sz="2400" i="1">
                                            <a:latin typeface="Cambria Math" panose="02040503050406030204" pitchFamily="18" charset="0"/>
                                          </a:rPr>
                                          <m:t>𝑒</m:t>
                                        </m:r>
                                        <m:r>
                                          <a:rPr lang="en-US" sz="2400" i="1">
                                            <a:latin typeface="Cambria Math" panose="02040503050406030204" pitchFamily="18" charset="0"/>
                                          </a:rPr>
                                          <m:t>,</m:t>
                                        </m:r>
                                        <m:r>
                                          <a:rPr lang="en-US" sz="2400" i="1">
                                            <a:latin typeface="Cambria Math" panose="02040503050406030204" pitchFamily="18" charset="0"/>
                                          </a:rPr>
                                          <m:t>𝑖</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𝑎</m:t>
                                        </m:r>
                                      </m:e>
                                      <m:sub>
                                        <m:r>
                                          <a:rPr lang="en-US" sz="2400" i="1">
                                            <a:latin typeface="Cambria Math" panose="02040503050406030204" pitchFamily="18" charset="0"/>
                                          </a:rPr>
                                          <m:t>𝑚</m:t>
                                        </m:r>
                                        <m:r>
                                          <a:rPr lang="en-US" sz="2400" i="1">
                                            <a:latin typeface="Cambria Math" panose="02040503050406030204" pitchFamily="18" charset="0"/>
                                          </a:rPr>
                                          <m:t>,</m:t>
                                        </m:r>
                                        <m:r>
                                          <a:rPr lang="en-US" sz="2400" i="1">
                                            <a:latin typeface="Cambria Math" panose="02040503050406030204" pitchFamily="18" charset="0"/>
                                          </a:rPr>
                                          <m:t>𝑖</m:t>
                                        </m:r>
                                      </m:sub>
                                    </m:sSub>
                                  </m:den>
                                </m:f>
                              </m:e>
                            </m:d>
                            <m:rad>
                              <m:radPr>
                                <m:degHide m:val="on"/>
                                <m:ctrlPr>
                                  <a:rPr lang="en-US" sz="2400" i="1">
                                    <a:latin typeface="Cambria Math" panose="02040503050406030204" pitchFamily="18" charset="0"/>
                                  </a:rPr>
                                </m:ctrlPr>
                              </m:radPr>
                              <m:deg/>
                              <m:e>
                                <m:sSubSup>
                                  <m:sSubSupPr>
                                    <m:ctrlPr>
                                      <a:rPr lang="en-US" sz="2400" i="1">
                                        <a:latin typeface="Cambria Math" panose="02040503050406030204" pitchFamily="18" charset="0"/>
                                      </a:rPr>
                                    </m:ctrlPr>
                                  </m:sSubSupPr>
                                  <m:e>
                                    <m:r>
                                      <a:rPr lang="en-US" sz="2400" i="1">
                                        <a:latin typeface="Cambria Math" panose="02040503050406030204" pitchFamily="18" charset="0"/>
                                      </a:rPr>
                                      <m:t>𝜎</m:t>
                                    </m:r>
                                  </m:e>
                                  <m:sub>
                                    <m:r>
                                      <a:rPr lang="en-US" sz="2400" i="1">
                                        <a:latin typeface="Cambria Math" panose="02040503050406030204" pitchFamily="18" charset="0"/>
                                      </a:rPr>
                                      <m:t>𝑚</m:t>
                                    </m:r>
                                  </m:sub>
                                  <m:sup>
                                    <m:r>
                                      <a:rPr lang="en-US" sz="2400" i="1">
                                        <a:latin typeface="Cambria Math" panose="02040503050406030204" pitchFamily="18" charset="0"/>
                                      </a:rPr>
                                      <m:t>2</m:t>
                                    </m:r>
                                  </m:sup>
                                </m:sSubSup>
                                <m:r>
                                  <a:rPr lang="en-US" sz="2400" i="1">
                                    <a:latin typeface="Cambria Math" panose="02040503050406030204" pitchFamily="18" charset="0"/>
                                  </a:rPr>
                                  <m:t>+</m:t>
                                </m:r>
                                <m:sSubSup>
                                  <m:sSubSupPr>
                                    <m:ctrlPr>
                                      <a:rPr lang="en-US" sz="2400" i="1">
                                        <a:latin typeface="Cambria Math" panose="02040503050406030204" pitchFamily="18" charset="0"/>
                                      </a:rPr>
                                    </m:ctrlPr>
                                  </m:sSubSupPr>
                                  <m:e>
                                    <m:r>
                                      <a:rPr lang="en-US" sz="2400" i="1">
                                        <a:latin typeface="Cambria Math" panose="02040503050406030204" pitchFamily="18" charset="0"/>
                                      </a:rPr>
                                      <m:t>𝜎</m:t>
                                    </m:r>
                                  </m:e>
                                  <m:sub>
                                    <m:r>
                                      <a:rPr lang="en-US" sz="2400" i="1">
                                        <a:latin typeface="Cambria Math" panose="02040503050406030204" pitchFamily="18" charset="0"/>
                                      </a:rPr>
                                      <m:t>𝑒</m:t>
                                    </m:r>
                                  </m:sub>
                                  <m:sup>
                                    <m:r>
                                      <a:rPr lang="en-US" sz="2400" i="1">
                                        <a:latin typeface="Cambria Math" panose="02040503050406030204" pitchFamily="18" charset="0"/>
                                      </a:rPr>
                                      <m:t>2</m:t>
                                    </m:r>
                                  </m:sup>
                                </m:sSubSup>
                              </m:e>
                            </m:rad>
                          </m:den>
                        </m:f>
                        <m:f>
                          <m:fPr>
                            <m:ctrlPr>
                              <a:rPr lang="en-US" sz="2400" i="1">
                                <a:latin typeface="Cambria Math" panose="02040503050406030204" pitchFamily="18" charset="0"/>
                              </a:rPr>
                            </m:ctrlPr>
                          </m:fPr>
                          <m:num>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exp</m:t>
                                </m:r>
                              </m:fName>
                              <m:e>
                                <m:d>
                                  <m:dPr>
                                    <m:begChr m:val="["/>
                                    <m:endChr m:val="]"/>
                                    <m:ctrlPr>
                                      <a:rPr lang="en-US" sz="2400" i="1">
                                        <a:latin typeface="Cambria Math" panose="02040503050406030204" pitchFamily="18" charset="0"/>
                                      </a:rPr>
                                    </m:ctrlPr>
                                  </m:dPr>
                                  <m:e>
                                    <m:f>
                                      <m:fPr>
                                        <m:ctrlPr>
                                          <a:rPr lang="en-US" sz="2400" i="1">
                                            <a:latin typeface="Cambria Math" panose="02040503050406030204" pitchFamily="18" charset="0"/>
                                          </a:rPr>
                                        </m:ctrlPr>
                                      </m:fPr>
                                      <m:num>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ln</m:t>
                                            </m:r>
                                          </m:fName>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𝑎</m:t>
                                                        </m:r>
                                                      </m:e>
                                                      <m:sub>
                                                        <m:r>
                                                          <a:rPr lang="en-US" sz="2400" i="1">
                                                            <a:latin typeface="Cambria Math" panose="02040503050406030204" pitchFamily="18" charset="0"/>
                                                          </a:rPr>
                                                          <m:t>𝑒</m:t>
                                                        </m:r>
                                                        <m:r>
                                                          <a:rPr lang="en-US" sz="2400" i="1">
                                                            <a:latin typeface="Cambria Math" panose="02040503050406030204" pitchFamily="18" charset="0"/>
                                                          </a:rPr>
                                                          <m:t>,</m:t>
                                                        </m:r>
                                                        <m:r>
                                                          <a:rPr lang="en-US" sz="2400" i="1">
                                                            <a:latin typeface="Cambria Math" panose="02040503050406030204" pitchFamily="18" charset="0"/>
                                                          </a:rPr>
                                                          <m:t>𝑖</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𝑎</m:t>
                                                        </m:r>
                                                      </m:e>
                                                      <m:sub>
                                                        <m:r>
                                                          <a:rPr lang="en-US" sz="2400" i="1">
                                                            <a:latin typeface="Cambria Math" panose="02040503050406030204" pitchFamily="18" charset="0"/>
                                                          </a:rPr>
                                                          <m:t>𝑚</m:t>
                                                        </m:r>
                                                        <m:r>
                                                          <a:rPr lang="en-US" sz="2400" i="1">
                                                            <a:latin typeface="Cambria Math" panose="02040503050406030204" pitchFamily="18" charset="0"/>
                                                          </a:rPr>
                                                          <m:t>,</m:t>
                                                        </m:r>
                                                        <m:r>
                                                          <a:rPr lang="en-US" sz="2400" i="1">
                                                            <a:latin typeface="Cambria Math" panose="02040503050406030204" pitchFamily="18" charset="0"/>
                                                          </a:rPr>
                                                          <m:t>𝑖</m:t>
                                                        </m:r>
                                                      </m:sub>
                                                    </m:sSub>
                                                  </m:den>
                                                </m:f>
                                              </m:e>
                                            </m:d>
                                          </m:e>
                                        </m:func>
                                        <m:r>
                                          <a:rPr lang="en-US" sz="2400" i="1">
                                            <a:latin typeface="Cambria Math" panose="02040503050406030204" pitchFamily="18" charset="0"/>
                                          </a:rPr>
                                          <m:t>−</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𝜇</m:t>
                                                </m:r>
                                              </m:e>
                                              <m:sub>
                                                <m:r>
                                                  <a:rPr lang="en-US" sz="2400" i="1">
                                                    <a:latin typeface="Cambria Math" panose="02040503050406030204" pitchFamily="18" charset="0"/>
                                                  </a:rPr>
                                                  <m:t>𝑚</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𝜇</m:t>
                                                </m:r>
                                              </m:e>
                                              <m:sub>
                                                <m:r>
                                                  <a:rPr lang="en-US" sz="2400" i="1">
                                                    <a:latin typeface="Cambria Math" panose="02040503050406030204" pitchFamily="18" charset="0"/>
                                                  </a:rPr>
                                                  <m:t>𝑒</m:t>
                                                </m:r>
                                              </m:sub>
                                            </m:sSub>
                                          </m:e>
                                        </m:d>
                                      </m:num>
                                      <m:den>
                                        <m:rad>
                                          <m:radPr>
                                            <m:degHide m:val="on"/>
                                            <m:ctrlPr>
                                              <a:rPr lang="en-US" sz="2400" i="1">
                                                <a:latin typeface="Cambria Math" panose="02040503050406030204" pitchFamily="18" charset="0"/>
                                              </a:rPr>
                                            </m:ctrlPr>
                                          </m:radPr>
                                          <m:deg/>
                                          <m:e>
                                            <m:sSubSup>
                                              <m:sSubSupPr>
                                                <m:ctrlPr>
                                                  <a:rPr lang="en-US" sz="2400" i="1">
                                                    <a:latin typeface="Cambria Math" panose="02040503050406030204" pitchFamily="18" charset="0"/>
                                                  </a:rPr>
                                                </m:ctrlPr>
                                              </m:sSubSupPr>
                                              <m:e>
                                                <m:r>
                                                  <a:rPr lang="en-US" sz="2400" i="1">
                                                    <a:latin typeface="Cambria Math" panose="02040503050406030204" pitchFamily="18" charset="0"/>
                                                  </a:rPr>
                                                  <m:t>𝜎</m:t>
                                                </m:r>
                                              </m:e>
                                              <m:sub>
                                                <m:r>
                                                  <a:rPr lang="en-US" sz="2400" i="1">
                                                    <a:latin typeface="Cambria Math" panose="02040503050406030204" pitchFamily="18" charset="0"/>
                                                  </a:rPr>
                                                  <m:t>𝑚</m:t>
                                                </m:r>
                                              </m:sub>
                                              <m:sup>
                                                <m:r>
                                                  <a:rPr lang="en-US" sz="2400" i="1">
                                                    <a:latin typeface="Cambria Math" panose="02040503050406030204" pitchFamily="18" charset="0"/>
                                                  </a:rPr>
                                                  <m:t>2</m:t>
                                                </m:r>
                                              </m:sup>
                                            </m:sSubSup>
                                            <m:r>
                                              <a:rPr lang="en-US" sz="2400" i="1">
                                                <a:latin typeface="Cambria Math" panose="02040503050406030204" pitchFamily="18" charset="0"/>
                                              </a:rPr>
                                              <m:t>+</m:t>
                                            </m:r>
                                            <m:sSubSup>
                                              <m:sSubSupPr>
                                                <m:ctrlPr>
                                                  <a:rPr lang="en-US" sz="2400" i="1">
                                                    <a:latin typeface="Cambria Math" panose="02040503050406030204" pitchFamily="18" charset="0"/>
                                                  </a:rPr>
                                                </m:ctrlPr>
                                              </m:sSubSupPr>
                                              <m:e>
                                                <m:r>
                                                  <a:rPr lang="en-US" sz="2400" i="1">
                                                    <a:latin typeface="Cambria Math" panose="02040503050406030204" pitchFamily="18" charset="0"/>
                                                  </a:rPr>
                                                  <m:t>𝜎</m:t>
                                                </m:r>
                                              </m:e>
                                              <m:sub>
                                                <m:r>
                                                  <a:rPr lang="en-US" sz="2400" i="1">
                                                    <a:latin typeface="Cambria Math" panose="02040503050406030204" pitchFamily="18" charset="0"/>
                                                  </a:rPr>
                                                  <m:t>𝑒</m:t>
                                                </m:r>
                                              </m:sub>
                                              <m:sup>
                                                <m:r>
                                                  <a:rPr lang="en-US" sz="2400" i="1">
                                                    <a:latin typeface="Cambria Math" panose="02040503050406030204" pitchFamily="18" charset="0"/>
                                                  </a:rPr>
                                                  <m:t>2</m:t>
                                                </m:r>
                                              </m:sup>
                                            </m:sSubSup>
                                          </m:e>
                                        </m:rad>
                                      </m:den>
                                    </m:f>
                                  </m:e>
                                </m:d>
                              </m:e>
                            </m:func>
                          </m:num>
                          <m:den>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1+</m:t>
                                    </m:r>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exp</m:t>
                                        </m:r>
                                      </m:fName>
                                      <m:e>
                                        <m:d>
                                          <m:dPr>
                                            <m:begChr m:val="["/>
                                            <m:endChr m:val="]"/>
                                            <m:ctrlPr>
                                              <a:rPr lang="en-US" sz="2400" i="1">
                                                <a:latin typeface="Cambria Math" panose="02040503050406030204" pitchFamily="18" charset="0"/>
                                              </a:rPr>
                                            </m:ctrlPr>
                                          </m:dPr>
                                          <m:e>
                                            <m:f>
                                              <m:fPr>
                                                <m:ctrlPr>
                                                  <a:rPr lang="en-US" sz="2400" i="1">
                                                    <a:latin typeface="Cambria Math" panose="02040503050406030204" pitchFamily="18" charset="0"/>
                                                  </a:rPr>
                                                </m:ctrlPr>
                                              </m:fPr>
                                              <m:num>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ln</m:t>
                                                    </m:r>
                                                  </m:fName>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𝑎</m:t>
                                                                </m:r>
                                                              </m:e>
                                                              <m:sub>
                                                                <m:r>
                                                                  <a:rPr lang="en-US" sz="2400" i="1">
                                                                    <a:latin typeface="Cambria Math" panose="02040503050406030204" pitchFamily="18" charset="0"/>
                                                                  </a:rPr>
                                                                  <m:t>𝑒</m:t>
                                                                </m:r>
                                                                <m:r>
                                                                  <a:rPr lang="en-US" sz="2400" i="1">
                                                                    <a:latin typeface="Cambria Math" panose="02040503050406030204" pitchFamily="18" charset="0"/>
                                                                  </a:rPr>
                                                                  <m:t>,</m:t>
                                                                </m:r>
                                                                <m:r>
                                                                  <a:rPr lang="en-US" sz="2400" i="1">
                                                                    <a:latin typeface="Cambria Math" panose="02040503050406030204" pitchFamily="18" charset="0"/>
                                                                  </a:rPr>
                                                                  <m:t>𝑖</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𝑎</m:t>
                                                                </m:r>
                                                              </m:e>
                                                              <m:sub>
                                                                <m:r>
                                                                  <a:rPr lang="en-US" sz="2400" i="1">
                                                                    <a:latin typeface="Cambria Math" panose="02040503050406030204" pitchFamily="18" charset="0"/>
                                                                  </a:rPr>
                                                                  <m:t>𝑚</m:t>
                                                                </m:r>
                                                                <m:r>
                                                                  <a:rPr lang="en-US" sz="2400" i="1">
                                                                    <a:latin typeface="Cambria Math" panose="02040503050406030204" pitchFamily="18" charset="0"/>
                                                                  </a:rPr>
                                                                  <m:t>,</m:t>
                                                                </m:r>
                                                                <m:r>
                                                                  <a:rPr lang="en-US" sz="2400" i="1">
                                                                    <a:latin typeface="Cambria Math" panose="02040503050406030204" pitchFamily="18" charset="0"/>
                                                                  </a:rPr>
                                                                  <m:t>𝑖</m:t>
                                                                </m:r>
                                                              </m:sub>
                                                            </m:sSub>
                                                          </m:den>
                                                        </m:f>
                                                      </m:e>
                                                    </m:d>
                                                  </m:e>
                                                </m:func>
                                                <m:r>
                                                  <a:rPr lang="en-US" sz="2400" i="1">
                                                    <a:latin typeface="Cambria Math" panose="02040503050406030204" pitchFamily="18" charset="0"/>
                                                  </a:rPr>
                                                  <m:t>−</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𝜇</m:t>
                                                        </m:r>
                                                      </m:e>
                                                      <m:sub>
                                                        <m:r>
                                                          <a:rPr lang="en-US" sz="2400" i="1">
                                                            <a:latin typeface="Cambria Math" panose="02040503050406030204" pitchFamily="18" charset="0"/>
                                                          </a:rPr>
                                                          <m:t>𝑚</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𝜇</m:t>
                                                        </m:r>
                                                      </m:e>
                                                      <m:sub>
                                                        <m:r>
                                                          <a:rPr lang="en-US" sz="2400" i="1">
                                                            <a:latin typeface="Cambria Math" panose="02040503050406030204" pitchFamily="18" charset="0"/>
                                                          </a:rPr>
                                                          <m:t>𝑒</m:t>
                                                        </m:r>
                                                      </m:sub>
                                                    </m:sSub>
                                                  </m:e>
                                                </m:d>
                                              </m:num>
                                              <m:den>
                                                <m:rad>
                                                  <m:radPr>
                                                    <m:degHide m:val="on"/>
                                                    <m:ctrlPr>
                                                      <a:rPr lang="en-US" sz="2400" i="1">
                                                        <a:latin typeface="Cambria Math" panose="02040503050406030204" pitchFamily="18" charset="0"/>
                                                      </a:rPr>
                                                    </m:ctrlPr>
                                                  </m:radPr>
                                                  <m:deg/>
                                                  <m:e>
                                                    <m:sSubSup>
                                                      <m:sSubSupPr>
                                                        <m:ctrlPr>
                                                          <a:rPr lang="en-US" sz="2400" i="1">
                                                            <a:latin typeface="Cambria Math" panose="02040503050406030204" pitchFamily="18" charset="0"/>
                                                          </a:rPr>
                                                        </m:ctrlPr>
                                                      </m:sSubSupPr>
                                                      <m:e>
                                                        <m:r>
                                                          <a:rPr lang="en-US" sz="2400" i="1">
                                                            <a:latin typeface="Cambria Math" panose="02040503050406030204" pitchFamily="18" charset="0"/>
                                                          </a:rPr>
                                                          <m:t>𝜎</m:t>
                                                        </m:r>
                                                      </m:e>
                                                      <m:sub>
                                                        <m:r>
                                                          <a:rPr lang="en-US" sz="2400" i="1">
                                                            <a:latin typeface="Cambria Math" panose="02040503050406030204" pitchFamily="18" charset="0"/>
                                                          </a:rPr>
                                                          <m:t>𝑚</m:t>
                                                        </m:r>
                                                      </m:sub>
                                                      <m:sup>
                                                        <m:r>
                                                          <a:rPr lang="en-US" sz="2400" i="1">
                                                            <a:latin typeface="Cambria Math" panose="02040503050406030204" pitchFamily="18" charset="0"/>
                                                          </a:rPr>
                                                          <m:t>2</m:t>
                                                        </m:r>
                                                      </m:sup>
                                                    </m:sSubSup>
                                                    <m:r>
                                                      <a:rPr lang="en-US" sz="2400" i="1">
                                                        <a:latin typeface="Cambria Math" panose="02040503050406030204" pitchFamily="18" charset="0"/>
                                                      </a:rPr>
                                                      <m:t>+</m:t>
                                                    </m:r>
                                                    <m:sSubSup>
                                                      <m:sSubSupPr>
                                                        <m:ctrlPr>
                                                          <a:rPr lang="en-US" sz="2400" i="1">
                                                            <a:latin typeface="Cambria Math" panose="02040503050406030204" pitchFamily="18" charset="0"/>
                                                          </a:rPr>
                                                        </m:ctrlPr>
                                                      </m:sSubSupPr>
                                                      <m:e>
                                                        <m:r>
                                                          <a:rPr lang="en-US" sz="2400" i="1">
                                                            <a:latin typeface="Cambria Math" panose="02040503050406030204" pitchFamily="18" charset="0"/>
                                                          </a:rPr>
                                                          <m:t>𝜎</m:t>
                                                        </m:r>
                                                      </m:e>
                                                      <m:sub>
                                                        <m:r>
                                                          <a:rPr lang="en-US" sz="2400" i="1">
                                                            <a:latin typeface="Cambria Math" panose="02040503050406030204" pitchFamily="18" charset="0"/>
                                                          </a:rPr>
                                                          <m:t>𝑒</m:t>
                                                        </m:r>
                                                      </m:sub>
                                                      <m:sup>
                                                        <m:r>
                                                          <a:rPr lang="en-US" sz="2400" i="1">
                                                            <a:latin typeface="Cambria Math" panose="02040503050406030204" pitchFamily="18" charset="0"/>
                                                          </a:rPr>
                                                          <m:t>2</m:t>
                                                        </m:r>
                                                      </m:sup>
                                                    </m:sSubSup>
                                                  </m:e>
                                                </m:rad>
                                              </m:den>
                                            </m:f>
                                          </m:e>
                                        </m:d>
                                      </m:e>
                                    </m:func>
                                  </m:e>
                                </m:d>
                              </m:e>
                              <m:sup>
                                <m:r>
                                  <a:rPr lang="en-US" sz="2400" i="1">
                                    <a:latin typeface="Cambria Math" panose="02040503050406030204" pitchFamily="18" charset="0"/>
                                  </a:rPr>
                                  <m:t>2</m:t>
                                </m:r>
                              </m:sup>
                            </m:sSup>
                          </m:den>
                        </m:f>
                      </m:e>
                    </m:nary>
                  </m:oMath>
                </a14:m>
                <a:r>
                  <a:rPr lang="en-US" dirty="0" smtClean="0"/>
                  <a:t> </a:t>
                </a:r>
              </a:p>
              <a:p>
                <a:pPr marL="128016" lvl="1"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88" t="-2121" r="-941"/>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7" name="Slide Number Placeholder 6"/>
          <p:cNvSpPr>
            <a:spLocks noGrp="1"/>
          </p:cNvSpPr>
          <p:nvPr>
            <p:ph type="sldNum" sz="quarter" idx="12"/>
          </p:nvPr>
        </p:nvSpPr>
        <p:spPr/>
        <p:txBody>
          <a:bodyPr/>
          <a:lstStyle/>
          <a:p>
            <a:fld id="{F943735F-CC06-4CDC-B49F-03F36BD12FE3}" type="slidenum">
              <a:rPr lang="en-US" smtClean="0"/>
              <a:t>28</a:t>
            </a:fld>
            <a:endParaRPr lang="en-US"/>
          </a:p>
        </p:txBody>
      </p:sp>
    </p:spTree>
    <p:extLst>
      <p:ext uri="{BB962C8B-B14F-4D97-AF65-F5344CB8AC3E}">
        <p14:creationId xmlns:p14="http://schemas.microsoft.com/office/powerpoint/2010/main" val="31909797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2530284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24469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Bayesian Analysis</a:t>
            </a:r>
            <a:endParaRPr lang="en-US" dirty="0"/>
          </a:p>
        </p:txBody>
      </p:sp>
      <p:sp>
        <p:nvSpPr>
          <p:cNvPr id="3" name="Content Placeholder 2"/>
          <p:cNvSpPr>
            <a:spLocks noGrp="1"/>
          </p:cNvSpPr>
          <p:nvPr>
            <p:ph idx="1"/>
          </p:nvPr>
        </p:nvSpPr>
        <p:spPr/>
        <p:txBody>
          <a:bodyPr/>
          <a:lstStyle/>
          <a:p>
            <a:r>
              <a:rPr lang="en-US" dirty="0" smtClean="0"/>
              <a:t>The Bayesian inference of this methodology was performed by a MATLAB routine that made use of two primary codes</a:t>
            </a:r>
          </a:p>
          <a:p>
            <a:pPr lvl="1"/>
            <a:r>
              <a:rPr lang="en-US" dirty="0" smtClean="0"/>
              <a:t>Metropolis Hastings command</a:t>
            </a:r>
          </a:p>
          <a:p>
            <a:pPr lvl="1"/>
            <a:r>
              <a:rPr lang="en-US" dirty="0" smtClean="0"/>
              <a:t>GPML software package</a:t>
            </a:r>
          </a:p>
          <a:p>
            <a:r>
              <a:rPr lang="en-US" dirty="0" smtClean="0"/>
              <a:t>The MATLAB routine is executed for each CPD model pair under study for each of the training specimens.</a:t>
            </a:r>
          </a:p>
          <a:p>
            <a:r>
              <a:rPr lang="en-US" dirty="0" smtClean="0"/>
              <a:t>The posterior results from specimen sets 1 and 2 were mainly used as priors for specimen set 3, where four of those specimens were reserved for the validation step of the methodology.</a:t>
            </a:r>
            <a:endParaRPr lang="en-US" dirty="0"/>
          </a:p>
        </p:txBody>
      </p:sp>
      <p:sp>
        <p:nvSpPr>
          <p:cNvPr id="5" name="Footer Placeholder 4"/>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6" name="Slide Number Placeholder 5"/>
          <p:cNvSpPr>
            <a:spLocks noGrp="1"/>
          </p:cNvSpPr>
          <p:nvPr>
            <p:ph type="sldNum" sz="quarter" idx="12"/>
          </p:nvPr>
        </p:nvSpPr>
        <p:spPr/>
        <p:txBody>
          <a:bodyPr/>
          <a:lstStyle/>
          <a:p>
            <a:fld id="{F943735F-CC06-4CDC-B49F-03F36BD12FE3}" type="slidenum">
              <a:rPr lang="en-US" smtClean="0"/>
              <a:t>30</a:t>
            </a:fld>
            <a:endParaRPr lang="en-US"/>
          </a:p>
        </p:txBody>
      </p:sp>
    </p:spTree>
    <p:extLst>
      <p:ext uri="{BB962C8B-B14F-4D97-AF65-F5344CB8AC3E}">
        <p14:creationId xmlns:p14="http://schemas.microsoft.com/office/powerpoint/2010/main" val="21631064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Bayesian analysis</a:t>
            </a:r>
            <a:endParaRPr lang="en-US" dirty="0"/>
          </a:p>
        </p:txBody>
      </p:sp>
      <p:sp>
        <p:nvSpPr>
          <p:cNvPr id="3" name="Content Placeholder 2"/>
          <p:cNvSpPr>
            <a:spLocks noGrp="1"/>
          </p:cNvSpPr>
          <p:nvPr>
            <p:ph idx="1"/>
          </p:nvPr>
        </p:nvSpPr>
        <p:spPr>
          <a:xfrm>
            <a:off x="1024129" y="2286000"/>
            <a:ext cx="3092432" cy="4023360"/>
          </a:xfrm>
        </p:spPr>
        <p:txBody>
          <a:bodyPr/>
          <a:lstStyle/>
          <a:p>
            <a:r>
              <a:rPr lang="en-US" dirty="0" smtClean="0"/>
              <a:t>This is an example of the posterior results for the GPR CP models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16560" y="2084832"/>
            <a:ext cx="7776736" cy="4224528"/>
          </a:xfrm>
          <a:prstGeom prst="rect">
            <a:avLst/>
          </a:prstGeom>
        </p:spPr>
      </p:pic>
      <p:sp>
        <p:nvSpPr>
          <p:cNvPr id="5" name="Footer Placeholder 4"/>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6" name="Slide Number Placeholder 5"/>
          <p:cNvSpPr>
            <a:spLocks noGrp="1"/>
          </p:cNvSpPr>
          <p:nvPr>
            <p:ph type="sldNum" sz="quarter" idx="12"/>
          </p:nvPr>
        </p:nvSpPr>
        <p:spPr/>
        <p:txBody>
          <a:bodyPr/>
          <a:lstStyle/>
          <a:p>
            <a:fld id="{F943735F-CC06-4CDC-B49F-03F36BD12FE3}" type="slidenum">
              <a:rPr lang="en-US" smtClean="0"/>
              <a:t>31</a:t>
            </a:fld>
            <a:endParaRPr lang="en-US"/>
          </a:p>
        </p:txBody>
      </p:sp>
    </p:spTree>
    <p:extLst>
      <p:ext uri="{BB962C8B-B14F-4D97-AF65-F5344CB8AC3E}">
        <p14:creationId xmlns:p14="http://schemas.microsoft.com/office/powerpoint/2010/main" val="7870953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Bayesian analysis</a:t>
            </a:r>
            <a:endParaRPr lang="en-US" dirty="0"/>
          </a:p>
        </p:txBody>
      </p:sp>
      <p:sp>
        <p:nvSpPr>
          <p:cNvPr id="3" name="Content Placeholder 2"/>
          <p:cNvSpPr>
            <a:spLocks noGrp="1"/>
          </p:cNvSpPr>
          <p:nvPr>
            <p:ph idx="1"/>
          </p:nvPr>
        </p:nvSpPr>
        <p:spPr>
          <a:xfrm>
            <a:off x="1024129" y="2286000"/>
            <a:ext cx="3092431" cy="4023360"/>
          </a:xfrm>
        </p:spPr>
        <p:txBody>
          <a:bodyPr/>
          <a:lstStyle/>
          <a:p>
            <a:r>
              <a:rPr lang="en-US" dirty="0" smtClean="0"/>
              <a:t>Note that for the PF/GPR CP posteriors, the mean line is smoother because of the increase in data</a:t>
            </a:r>
          </a:p>
          <a:p>
            <a:pPr lvl="1"/>
            <a:r>
              <a:rPr lang="en-US" dirty="0"/>
              <a:t>The posterior </a:t>
            </a:r>
            <a:r>
              <a:rPr lang="en-US" dirty="0" smtClean="0"/>
              <a:t>CP </a:t>
            </a:r>
            <a:r>
              <a:rPr lang="en-US" dirty="0"/>
              <a:t>models were put through the CSF-to-CPD correlation method to estimate the </a:t>
            </a:r>
            <a:r>
              <a:rPr lang="en-US" dirty="0" smtClean="0"/>
              <a:t>CP </a:t>
            </a:r>
            <a:r>
              <a:rPr lang="en-US" dirty="0"/>
              <a:t>models of the validation specimens: 5A10, 5A20, 5A24, and 5A26</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6560" y="2084832"/>
            <a:ext cx="7776736" cy="4224528"/>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16560" y="2084832"/>
            <a:ext cx="7776736" cy="4224528"/>
          </a:xfrm>
          <a:prstGeom prst="rect">
            <a:avLst/>
          </a:prstGeom>
        </p:spPr>
      </p:pic>
      <p:sp>
        <p:nvSpPr>
          <p:cNvPr id="6" name="Footer Placeholder 5"/>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7" name="Slide Number Placeholder 6"/>
          <p:cNvSpPr>
            <a:spLocks noGrp="1"/>
          </p:cNvSpPr>
          <p:nvPr>
            <p:ph type="sldNum" sz="quarter" idx="12"/>
          </p:nvPr>
        </p:nvSpPr>
        <p:spPr/>
        <p:txBody>
          <a:bodyPr/>
          <a:lstStyle/>
          <a:p>
            <a:fld id="{F943735F-CC06-4CDC-B49F-03F36BD12FE3}" type="slidenum">
              <a:rPr lang="en-US" smtClean="0"/>
              <a:t>32</a:t>
            </a:fld>
            <a:endParaRPr lang="en-US"/>
          </a:p>
        </p:txBody>
      </p:sp>
    </p:spTree>
    <p:extLst>
      <p:ext uri="{BB962C8B-B14F-4D97-AF65-F5344CB8AC3E}">
        <p14:creationId xmlns:p14="http://schemas.microsoft.com/office/powerpoint/2010/main" val="20877659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Crack Propagation Model Error and Validation</a:t>
            </a:r>
            <a:endParaRPr lang="en-US" dirty="0"/>
          </a:p>
        </p:txBody>
      </p:sp>
      <p:sp>
        <p:nvSpPr>
          <p:cNvPr id="3" name="Content Placeholder 2"/>
          <p:cNvSpPr>
            <a:spLocks noGrp="1"/>
          </p:cNvSpPr>
          <p:nvPr>
            <p:ph idx="1"/>
          </p:nvPr>
        </p:nvSpPr>
        <p:spPr>
          <a:xfrm>
            <a:off x="1024129" y="3837111"/>
            <a:ext cx="7680258" cy="2472250"/>
          </a:xfrm>
        </p:spPr>
        <p:txBody>
          <a:bodyPr>
            <a:normAutofit fontScale="92500"/>
          </a:bodyPr>
          <a:lstStyle/>
          <a:p>
            <a:r>
              <a:rPr lang="en-US" dirty="0" smtClean="0"/>
              <a:t>The </a:t>
            </a:r>
            <a:r>
              <a:rPr lang="en-US" dirty="0"/>
              <a:t>validation analysis method </a:t>
            </a:r>
            <a:r>
              <a:rPr lang="en-US" dirty="0" smtClean="0"/>
              <a:t>tests the model error associated with the CP model estimates and accounts for the associated model uncertainty</a:t>
            </a:r>
          </a:p>
          <a:p>
            <a:r>
              <a:rPr lang="en-US" dirty="0" smtClean="0"/>
              <a:t>The primary findings for this step:</a:t>
            </a:r>
          </a:p>
          <a:p>
            <a:pPr lvl="1"/>
            <a:r>
              <a:rPr lang="en-US" dirty="0" smtClean="0"/>
              <a:t>Significant advantage in model error accuracy and precision</a:t>
            </a:r>
          </a:p>
          <a:p>
            <a:pPr lvl="2"/>
            <a:r>
              <a:rPr lang="en-US" dirty="0" smtClean="0"/>
              <a:t>GPR: 7.0% accuracy and 15.0-15.4% precision</a:t>
            </a:r>
          </a:p>
          <a:p>
            <a:pPr lvl="2"/>
            <a:r>
              <a:rPr lang="en-US" dirty="0" smtClean="0"/>
              <a:t>PF/GPR</a:t>
            </a:r>
            <a:r>
              <a:rPr lang="en-US" dirty="0"/>
              <a:t>: </a:t>
            </a:r>
            <a:r>
              <a:rPr lang="en-US" dirty="0" smtClean="0"/>
              <a:t>7.1% </a:t>
            </a:r>
            <a:r>
              <a:rPr lang="en-US" dirty="0"/>
              <a:t>accuracy and </a:t>
            </a:r>
            <a:r>
              <a:rPr lang="en-US" dirty="0" smtClean="0"/>
              <a:t>10.9-15.4</a:t>
            </a:r>
            <a:r>
              <a:rPr lang="en-US" dirty="0"/>
              <a:t>% </a:t>
            </a:r>
            <a:r>
              <a:rPr lang="en-US" dirty="0" smtClean="0"/>
              <a:t>precision</a:t>
            </a:r>
          </a:p>
          <a:p>
            <a:pPr lvl="1"/>
            <a:r>
              <a:rPr lang="en-US" dirty="0" smtClean="0"/>
              <a:t>Addition of AE data to the GPR model improved the model error precision of the PF/GPR  model</a:t>
            </a: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674689718"/>
                  </p:ext>
                </p:extLst>
              </p:nvPr>
            </p:nvGraphicFramePr>
            <p:xfrm>
              <a:off x="664776" y="1775900"/>
              <a:ext cx="10438774" cy="2103120"/>
            </p:xfrm>
            <a:graphic>
              <a:graphicData uri="http://schemas.openxmlformats.org/drawingml/2006/table">
                <a:tbl>
                  <a:tblPr firstRow="1" firstCol="1" bandRow="1">
                    <a:tableStyleId>{5C22544A-7EE6-4342-B048-85BDC9FD1C3A}</a:tableStyleId>
                  </a:tblPr>
                  <a:tblGrid>
                    <a:gridCol w="1778572"/>
                    <a:gridCol w="1344585"/>
                    <a:gridCol w="1577078"/>
                    <a:gridCol w="1577078"/>
                    <a:gridCol w="1344585"/>
                    <a:gridCol w="1573203"/>
                    <a:gridCol w="1243673"/>
                  </a:tblGrid>
                  <a:tr h="161925">
                    <a:tc rowSpan="2">
                      <a:txBody>
                        <a:bodyPr/>
                        <a:lstStyle/>
                        <a:p>
                          <a:pPr marL="0" marR="0" algn="ctr">
                            <a:lnSpc>
                              <a:spcPct val="115000"/>
                            </a:lnSpc>
                            <a:spcBef>
                              <a:spcPts val="0"/>
                            </a:spcBef>
                            <a:spcAft>
                              <a:spcPts val="0"/>
                            </a:spcAft>
                          </a:pPr>
                          <a:r>
                            <a:rPr lang="en-US" sz="2000" dirty="0" smtClean="0">
                              <a:effectLst/>
                            </a:rPr>
                            <a:t>Model</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3">
                      <a:txBody>
                        <a:bodyPr/>
                        <a:lstStyle/>
                        <a:p>
                          <a:pPr marL="0" marR="0" algn="ctr">
                            <a:lnSpc>
                              <a:spcPct val="115000"/>
                            </a:lnSpc>
                            <a:spcBef>
                              <a:spcPts val="0"/>
                            </a:spcBef>
                            <a:spcAft>
                              <a:spcPts val="0"/>
                            </a:spcAft>
                          </a:pPr>
                          <a:r>
                            <a:rPr lang="en-US" sz="2000">
                              <a:effectLst/>
                            </a:rPr>
                            <a:t>PF/GPR</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2000">
                              <a:effectLst/>
                            </a:rPr>
                            <a:t>GPR</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r h="171450">
                    <a:tc vMerge="1">
                      <a:txBody>
                        <a:bodyPr/>
                        <a:lstStyle/>
                        <a:p>
                          <a:endParaRPr lang="en-US"/>
                        </a:p>
                      </a:txBody>
                      <a:tcPr/>
                    </a:tc>
                    <a:tc>
                      <a:txBody>
                        <a:bodyPr/>
                        <a:lstStyle/>
                        <a:p>
                          <a:pPr marL="0" marR="0" algn="ctr">
                            <a:lnSpc>
                              <a:spcPct val="115000"/>
                            </a:lnSpc>
                            <a:spcBef>
                              <a:spcPts val="0"/>
                            </a:spcBef>
                            <a:spcAft>
                              <a:spcPts val="0"/>
                            </a:spcAft>
                          </a:pPr>
                          <a:r>
                            <a:rPr lang="en-US" sz="2000">
                              <a:effectLst/>
                            </a:rPr>
                            <a:t>2.50%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rPr>
                            <a:t>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rPr>
                            <a:t>97.50%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rPr>
                            <a:t>2.50%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rPr>
                            <a:t>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rPr>
                            <a:t>97.50%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61925">
                    <a:tc>
                      <a:txBody>
                        <a:bodyPr/>
                        <a:lstStyle/>
                        <a:p>
                          <a:pPr marL="0" marR="0" algn="ctr">
                            <a:lnSpc>
                              <a:spcPct val="115000"/>
                            </a:lnSpc>
                            <a:spcBef>
                              <a:spcPts val="0"/>
                            </a:spcBef>
                            <a:spcAft>
                              <a:spcPts val="0"/>
                            </a:spcAft>
                          </a:pPr>
                          <a:r>
                            <a:rPr lang="en-US" sz="2000">
                              <a:effectLst/>
                            </a:rPr>
                            <a:t>Logistic</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1.8%</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7.11%</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12.7%</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1.8%</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7.1%</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17.1%</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61925">
                    <a:tc>
                      <a:txBody>
                        <a:bodyPr/>
                        <a:lstStyle/>
                        <a:p>
                          <a:pPr marL="0" marR="0" algn="ctr">
                            <a:lnSpc>
                              <a:spcPct val="115000"/>
                            </a:lnSpc>
                            <a:spcBef>
                              <a:spcPts val="0"/>
                            </a:spcBef>
                            <a:spcAft>
                              <a:spcPts val="0"/>
                            </a:spcAft>
                          </a:pPr>
                          <a:r>
                            <a:rPr lang="en-US" sz="2000">
                              <a:effectLst/>
                            </a:rPr>
                            <a:t>Log-logistic</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0.2%</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6.9%</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14.7%</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1.9%</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7.0%</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17.0%</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71450">
                    <a:tc>
                      <a:txBody>
                        <a:bodyPr/>
                        <a:lstStyle/>
                        <a:p>
                          <a:pPr marL="0" marR="0" algn="ctr">
                            <a:lnSpc>
                              <a:spcPct val="115000"/>
                            </a:lnSpc>
                            <a:spcBef>
                              <a:spcPts val="0"/>
                            </a:spcBef>
                            <a:spcAft>
                              <a:spcPts val="0"/>
                            </a:spcAft>
                          </a:pPr>
                          <a:r>
                            <a:rPr lang="en-US" sz="2000">
                              <a:effectLst/>
                            </a:rPr>
                            <a:t>Lognormal</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0.3%</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7.10%</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14.9%</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3.5%</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7.0%</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18.5%</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61925">
                    <a:tc>
                      <a:txBody>
                        <a:bodyPr/>
                        <a:lstStyle/>
                        <a:p>
                          <a:pPr marL="0" marR="0" algn="ctr">
                            <a:lnSpc>
                              <a:spcPct val="115000"/>
                            </a:lnSpc>
                            <a:spcBef>
                              <a:spcPts val="0"/>
                            </a:spcBef>
                            <a:spcAft>
                              <a:spcPts val="0"/>
                            </a:spcAft>
                          </a:pPr>
                          <a:r>
                            <a:rPr lang="en-US" sz="2000">
                              <a:effectLst/>
                            </a:rPr>
                            <a:t>Weibull</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3.7%</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7.11%</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19.2%</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2.8%</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7.0%</m:t>
                                </m:r>
                              </m:oMath>
                            </m:oMathPara>
                          </a14:m>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a:effectLst/>
                                    <a:latin typeface="Cambria Math" panose="02040503050406030204" pitchFamily="18" charset="0"/>
                                  </a:rPr>
                                  <m:t>18.1%</m:t>
                                </m:r>
                              </m:oMath>
                            </m:oMathPara>
                          </a14:m>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1674689718"/>
                  </p:ext>
                </p:extLst>
              </p:nvPr>
            </p:nvGraphicFramePr>
            <p:xfrm>
              <a:off x="664776" y="1775900"/>
              <a:ext cx="10438774" cy="2061210"/>
            </p:xfrm>
            <a:graphic>
              <a:graphicData uri="http://schemas.openxmlformats.org/drawingml/2006/table">
                <a:tbl>
                  <a:tblPr firstRow="1" firstCol="1" bandRow="1">
                    <a:tableStyleId>{5C22544A-7EE6-4342-B048-85BDC9FD1C3A}</a:tableStyleId>
                  </a:tblPr>
                  <a:tblGrid>
                    <a:gridCol w="1778572"/>
                    <a:gridCol w="1344585"/>
                    <a:gridCol w="1577078"/>
                    <a:gridCol w="1577078"/>
                    <a:gridCol w="1344585"/>
                    <a:gridCol w="1573203"/>
                    <a:gridCol w="1243673"/>
                  </a:tblGrid>
                  <a:tr h="329565">
                    <a:tc rowSpan="2">
                      <a:txBody>
                        <a:bodyPr/>
                        <a:lstStyle/>
                        <a:p>
                          <a:pPr marL="0" marR="0" algn="ctr">
                            <a:lnSpc>
                              <a:spcPct val="115000"/>
                            </a:lnSpc>
                            <a:spcBef>
                              <a:spcPts val="0"/>
                            </a:spcBef>
                            <a:spcAft>
                              <a:spcPts val="0"/>
                            </a:spcAft>
                          </a:pPr>
                          <a:r>
                            <a:rPr lang="en-US" sz="2000" dirty="0" smtClean="0">
                              <a:effectLst/>
                            </a:rPr>
                            <a:t>Model</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3">
                      <a:txBody>
                        <a:bodyPr/>
                        <a:lstStyle/>
                        <a:p>
                          <a:pPr marL="0" marR="0" algn="ctr">
                            <a:lnSpc>
                              <a:spcPct val="115000"/>
                            </a:lnSpc>
                            <a:spcBef>
                              <a:spcPts val="0"/>
                            </a:spcBef>
                            <a:spcAft>
                              <a:spcPts val="0"/>
                            </a:spcAft>
                          </a:pPr>
                          <a:r>
                            <a:rPr lang="en-US" sz="2000">
                              <a:effectLst/>
                            </a:rPr>
                            <a:t>PF/GPR</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2000">
                              <a:effectLst/>
                            </a:rPr>
                            <a:t>GPR</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r h="329565">
                    <a:tc vMerge="1">
                      <a:txBody>
                        <a:bodyPr/>
                        <a:lstStyle/>
                        <a:p>
                          <a:endParaRPr lang="en-US"/>
                        </a:p>
                      </a:txBody>
                      <a:tcPr/>
                    </a:tc>
                    <a:tc>
                      <a:txBody>
                        <a:bodyPr/>
                        <a:lstStyle/>
                        <a:p>
                          <a:pPr marL="0" marR="0" algn="ctr">
                            <a:lnSpc>
                              <a:spcPct val="115000"/>
                            </a:lnSpc>
                            <a:spcBef>
                              <a:spcPts val="0"/>
                            </a:spcBef>
                            <a:spcAft>
                              <a:spcPts val="0"/>
                            </a:spcAft>
                          </a:pPr>
                          <a:r>
                            <a:rPr lang="en-US" sz="2000">
                              <a:effectLst/>
                            </a:rPr>
                            <a:t>2.50%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rPr>
                            <a:t>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rPr>
                            <a:t>97.50%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rPr>
                            <a:t>2.50%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rPr>
                            <a:t>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a:effectLst/>
                            </a:rPr>
                            <a:t>97.50%</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50520">
                    <a:tc>
                      <a:txBody>
                        <a:bodyPr/>
                        <a:lstStyle/>
                        <a:p>
                          <a:pPr marL="0" marR="0" algn="ctr">
                            <a:lnSpc>
                              <a:spcPct val="115000"/>
                            </a:lnSpc>
                            <a:spcBef>
                              <a:spcPts val="0"/>
                            </a:spcBef>
                            <a:spcAft>
                              <a:spcPts val="0"/>
                            </a:spcAft>
                          </a:pPr>
                          <a:r>
                            <a:rPr lang="en-US" sz="2000">
                              <a:effectLst/>
                            </a:rPr>
                            <a:t>Logistic</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3"/>
                          <a:stretch>
                            <a:fillRect l="-132579" t="-201724" r="-544796" b="-337931"/>
                          </a:stretch>
                        </a:blipFill>
                      </a:tcPr>
                    </a:tc>
                    <a:tc>
                      <a:txBody>
                        <a:bodyPr/>
                        <a:lstStyle/>
                        <a:p>
                          <a:endParaRPr lang="en-US"/>
                        </a:p>
                      </a:txBody>
                      <a:tcPr marL="68580" marR="68580" marT="0" marB="0" anchor="ctr">
                        <a:blipFill rotWithShape="0">
                          <a:blip r:embed="rId3"/>
                          <a:stretch>
                            <a:fillRect l="-199225" t="-201724" r="-366667" b="-337931"/>
                          </a:stretch>
                        </a:blipFill>
                      </a:tcPr>
                    </a:tc>
                    <a:tc>
                      <a:txBody>
                        <a:bodyPr/>
                        <a:lstStyle/>
                        <a:p>
                          <a:endParaRPr lang="en-US"/>
                        </a:p>
                      </a:txBody>
                      <a:tcPr marL="68580" marR="68580" marT="0" marB="0" anchor="ctr">
                        <a:blipFill rotWithShape="0">
                          <a:blip r:embed="rId3"/>
                          <a:stretch>
                            <a:fillRect l="-298069" t="-201724" r="-265251" b="-337931"/>
                          </a:stretch>
                        </a:blipFill>
                      </a:tcPr>
                    </a:tc>
                    <a:tc>
                      <a:txBody>
                        <a:bodyPr/>
                        <a:lstStyle/>
                        <a:p>
                          <a:endParaRPr lang="en-US"/>
                        </a:p>
                      </a:txBody>
                      <a:tcPr marL="68580" marR="68580" marT="0" marB="0" anchor="ctr">
                        <a:blipFill rotWithShape="0">
                          <a:blip r:embed="rId3"/>
                          <a:stretch>
                            <a:fillRect l="-466516" t="-201724" r="-210860" b="-337931"/>
                          </a:stretch>
                        </a:blipFill>
                      </a:tcPr>
                    </a:tc>
                    <a:tc>
                      <a:txBody>
                        <a:bodyPr/>
                        <a:lstStyle/>
                        <a:p>
                          <a:endParaRPr lang="en-US"/>
                        </a:p>
                      </a:txBody>
                      <a:tcPr marL="68580" marR="68580" marT="0" marB="0" anchor="ctr">
                        <a:blipFill rotWithShape="0">
                          <a:blip r:embed="rId3"/>
                          <a:stretch>
                            <a:fillRect l="-485271" t="-201724" r="-80620" b="-337931"/>
                          </a:stretch>
                        </a:blipFill>
                      </a:tcPr>
                    </a:tc>
                    <a:tc>
                      <a:txBody>
                        <a:bodyPr/>
                        <a:lstStyle/>
                        <a:p>
                          <a:endParaRPr lang="en-US"/>
                        </a:p>
                      </a:txBody>
                      <a:tcPr marL="68580" marR="68580" marT="0" marB="0" anchor="ctr">
                        <a:blipFill rotWithShape="0">
                          <a:blip r:embed="rId3"/>
                          <a:stretch>
                            <a:fillRect l="-740196" t="-201724" r="-1961" b="-337931"/>
                          </a:stretch>
                        </a:blipFill>
                      </a:tcPr>
                    </a:tc>
                  </a:tr>
                  <a:tr h="350520">
                    <a:tc>
                      <a:txBody>
                        <a:bodyPr/>
                        <a:lstStyle/>
                        <a:p>
                          <a:pPr marL="0" marR="0" algn="ctr">
                            <a:lnSpc>
                              <a:spcPct val="115000"/>
                            </a:lnSpc>
                            <a:spcBef>
                              <a:spcPts val="0"/>
                            </a:spcBef>
                            <a:spcAft>
                              <a:spcPts val="0"/>
                            </a:spcAft>
                          </a:pPr>
                          <a:r>
                            <a:rPr lang="en-US" sz="2000">
                              <a:effectLst/>
                            </a:rPr>
                            <a:t>Log-logistic</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3"/>
                          <a:stretch>
                            <a:fillRect l="-132579" t="-301724" r="-544796" b="-237931"/>
                          </a:stretch>
                        </a:blipFill>
                      </a:tcPr>
                    </a:tc>
                    <a:tc>
                      <a:txBody>
                        <a:bodyPr/>
                        <a:lstStyle/>
                        <a:p>
                          <a:endParaRPr lang="en-US"/>
                        </a:p>
                      </a:txBody>
                      <a:tcPr marL="68580" marR="68580" marT="0" marB="0" anchor="ctr">
                        <a:blipFill rotWithShape="0">
                          <a:blip r:embed="rId3"/>
                          <a:stretch>
                            <a:fillRect l="-199225" t="-301724" r="-366667" b="-237931"/>
                          </a:stretch>
                        </a:blipFill>
                      </a:tcPr>
                    </a:tc>
                    <a:tc>
                      <a:txBody>
                        <a:bodyPr/>
                        <a:lstStyle/>
                        <a:p>
                          <a:endParaRPr lang="en-US"/>
                        </a:p>
                      </a:txBody>
                      <a:tcPr marL="68580" marR="68580" marT="0" marB="0" anchor="ctr">
                        <a:blipFill rotWithShape="0">
                          <a:blip r:embed="rId3"/>
                          <a:stretch>
                            <a:fillRect l="-298069" t="-301724" r="-265251" b="-237931"/>
                          </a:stretch>
                        </a:blipFill>
                      </a:tcPr>
                    </a:tc>
                    <a:tc>
                      <a:txBody>
                        <a:bodyPr/>
                        <a:lstStyle/>
                        <a:p>
                          <a:endParaRPr lang="en-US"/>
                        </a:p>
                      </a:txBody>
                      <a:tcPr marL="68580" marR="68580" marT="0" marB="0" anchor="ctr">
                        <a:blipFill rotWithShape="0">
                          <a:blip r:embed="rId3"/>
                          <a:stretch>
                            <a:fillRect l="-466516" t="-301724" r="-210860" b="-237931"/>
                          </a:stretch>
                        </a:blipFill>
                      </a:tcPr>
                    </a:tc>
                    <a:tc>
                      <a:txBody>
                        <a:bodyPr/>
                        <a:lstStyle/>
                        <a:p>
                          <a:endParaRPr lang="en-US"/>
                        </a:p>
                      </a:txBody>
                      <a:tcPr marL="68580" marR="68580" marT="0" marB="0" anchor="ctr">
                        <a:blipFill rotWithShape="0">
                          <a:blip r:embed="rId3"/>
                          <a:stretch>
                            <a:fillRect l="-485271" t="-301724" r="-80620" b="-237931"/>
                          </a:stretch>
                        </a:blipFill>
                      </a:tcPr>
                    </a:tc>
                    <a:tc>
                      <a:txBody>
                        <a:bodyPr/>
                        <a:lstStyle/>
                        <a:p>
                          <a:endParaRPr lang="en-US"/>
                        </a:p>
                      </a:txBody>
                      <a:tcPr marL="68580" marR="68580" marT="0" marB="0" anchor="ctr">
                        <a:blipFill rotWithShape="0">
                          <a:blip r:embed="rId3"/>
                          <a:stretch>
                            <a:fillRect l="-740196" t="-301724" r="-1961" b="-237931"/>
                          </a:stretch>
                        </a:blipFill>
                      </a:tcPr>
                    </a:tc>
                  </a:tr>
                  <a:tr h="350520">
                    <a:tc>
                      <a:txBody>
                        <a:bodyPr/>
                        <a:lstStyle/>
                        <a:p>
                          <a:pPr marL="0" marR="0" algn="ctr">
                            <a:lnSpc>
                              <a:spcPct val="115000"/>
                            </a:lnSpc>
                            <a:spcBef>
                              <a:spcPts val="0"/>
                            </a:spcBef>
                            <a:spcAft>
                              <a:spcPts val="0"/>
                            </a:spcAft>
                          </a:pPr>
                          <a:r>
                            <a:rPr lang="en-US" sz="2000">
                              <a:effectLst/>
                            </a:rPr>
                            <a:t>Lognormal</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3"/>
                          <a:stretch>
                            <a:fillRect l="-132579" t="-408772" r="-544796" b="-142105"/>
                          </a:stretch>
                        </a:blipFill>
                      </a:tcPr>
                    </a:tc>
                    <a:tc>
                      <a:txBody>
                        <a:bodyPr/>
                        <a:lstStyle/>
                        <a:p>
                          <a:endParaRPr lang="en-US"/>
                        </a:p>
                      </a:txBody>
                      <a:tcPr marL="68580" marR="68580" marT="0" marB="0" anchor="ctr">
                        <a:blipFill rotWithShape="0">
                          <a:blip r:embed="rId3"/>
                          <a:stretch>
                            <a:fillRect l="-199225" t="-408772" r="-366667" b="-142105"/>
                          </a:stretch>
                        </a:blipFill>
                      </a:tcPr>
                    </a:tc>
                    <a:tc>
                      <a:txBody>
                        <a:bodyPr/>
                        <a:lstStyle/>
                        <a:p>
                          <a:endParaRPr lang="en-US"/>
                        </a:p>
                      </a:txBody>
                      <a:tcPr marL="68580" marR="68580" marT="0" marB="0" anchor="ctr">
                        <a:blipFill rotWithShape="0">
                          <a:blip r:embed="rId3"/>
                          <a:stretch>
                            <a:fillRect l="-298069" t="-408772" r="-265251" b="-142105"/>
                          </a:stretch>
                        </a:blipFill>
                      </a:tcPr>
                    </a:tc>
                    <a:tc>
                      <a:txBody>
                        <a:bodyPr/>
                        <a:lstStyle/>
                        <a:p>
                          <a:endParaRPr lang="en-US"/>
                        </a:p>
                      </a:txBody>
                      <a:tcPr marL="68580" marR="68580" marT="0" marB="0" anchor="ctr">
                        <a:blipFill rotWithShape="0">
                          <a:blip r:embed="rId3"/>
                          <a:stretch>
                            <a:fillRect l="-466516" t="-408772" r="-210860" b="-142105"/>
                          </a:stretch>
                        </a:blipFill>
                      </a:tcPr>
                    </a:tc>
                    <a:tc>
                      <a:txBody>
                        <a:bodyPr/>
                        <a:lstStyle/>
                        <a:p>
                          <a:endParaRPr lang="en-US"/>
                        </a:p>
                      </a:txBody>
                      <a:tcPr marL="68580" marR="68580" marT="0" marB="0" anchor="ctr">
                        <a:blipFill rotWithShape="0">
                          <a:blip r:embed="rId3"/>
                          <a:stretch>
                            <a:fillRect l="-485271" t="-408772" r="-80620" b="-142105"/>
                          </a:stretch>
                        </a:blipFill>
                      </a:tcPr>
                    </a:tc>
                    <a:tc>
                      <a:txBody>
                        <a:bodyPr/>
                        <a:lstStyle/>
                        <a:p>
                          <a:endParaRPr lang="en-US"/>
                        </a:p>
                      </a:txBody>
                      <a:tcPr marL="68580" marR="68580" marT="0" marB="0" anchor="ctr">
                        <a:blipFill rotWithShape="0">
                          <a:blip r:embed="rId3"/>
                          <a:stretch>
                            <a:fillRect l="-740196" t="-408772" r="-1961" b="-142105"/>
                          </a:stretch>
                        </a:blipFill>
                      </a:tcPr>
                    </a:tc>
                  </a:tr>
                  <a:tr h="350520">
                    <a:tc>
                      <a:txBody>
                        <a:bodyPr/>
                        <a:lstStyle/>
                        <a:p>
                          <a:pPr marL="0" marR="0" algn="ctr">
                            <a:lnSpc>
                              <a:spcPct val="115000"/>
                            </a:lnSpc>
                            <a:spcBef>
                              <a:spcPts val="0"/>
                            </a:spcBef>
                            <a:spcAft>
                              <a:spcPts val="0"/>
                            </a:spcAft>
                          </a:pPr>
                          <a:r>
                            <a:rPr lang="en-US" sz="2000">
                              <a:effectLst/>
                            </a:rPr>
                            <a:t>Weibull</a:t>
                          </a:r>
                          <a:endParaRPr lang="en-US" sz="3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3"/>
                          <a:stretch>
                            <a:fillRect l="-132579" t="-500000" r="-544796" b="-39655"/>
                          </a:stretch>
                        </a:blipFill>
                      </a:tcPr>
                    </a:tc>
                    <a:tc>
                      <a:txBody>
                        <a:bodyPr/>
                        <a:lstStyle/>
                        <a:p>
                          <a:endParaRPr lang="en-US"/>
                        </a:p>
                      </a:txBody>
                      <a:tcPr marL="68580" marR="68580" marT="0" marB="0" anchor="ctr">
                        <a:blipFill rotWithShape="0">
                          <a:blip r:embed="rId3"/>
                          <a:stretch>
                            <a:fillRect l="-199225" t="-500000" r="-366667" b="-39655"/>
                          </a:stretch>
                        </a:blipFill>
                      </a:tcPr>
                    </a:tc>
                    <a:tc>
                      <a:txBody>
                        <a:bodyPr/>
                        <a:lstStyle/>
                        <a:p>
                          <a:endParaRPr lang="en-US"/>
                        </a:p>
                      </a:txBody>
                      <a:tcPr marL="68580" marR="68580" marT="0" marB="0" anchor="ctr">
                        <a:blipFill rotWithShape="0">
                          <a:blip r:embed="rId3"/>
                          <a:stretch>
                            <a:fillRect l="-298069" t="-500000" r="-265251" b="-39655"/>
                          </a:stretch>
                        </a:blipFill>
                      </a:tcPr>
                    </a:tc>
                    <a:tc>
                      <a:txBody>
                        <a:bodyPr/>
                        <a:lstStyle/>
                        <a:p>
                          <a:endParaRPr lang="en-US"/>
                        </a:p>
                      </a:txBody>
                      <a:tcPr marL="68580" marR="68580" marT="0" marB="0" anchor="ctr">
                        <a:blipFill rotWithShape="0">
                          <a:blip r:embed="rId3"/>
                          <a:stretch>
                            <a:fillRect l="-466516" t="-500000" r="-210860" b="-39655"/>
                          </a:stretch>
                        </a:blipFill>
                      </a:tcPr>
                    </a:tc>
                    <a:tc>
                      <a:txBody>
                        <a:bodyPr/>
                        <a:lstStyle/>
                        <a:p>
                          <a:endParaRPr lang="en-US"/>
                        </a:p>
                      </a:txBody>
                      <a:tcPr marL="68580" marR="68580" marT="0" marB="0" anchor="ctr">
                        <a:blipFill rotWithShape="0">
                          <a:blip r:embed="rId3"/>
                          <a:stretch>
                            <a:fillRect l="-485271" t="-500000" r="-80620" b="-39655"/>
                          </a:stretch>
                        </a:blipFill>
                      </a:tcPr>
                    </a:tc>
                    <a:tc>
                      <a:txBody>
                        <a:bodyPr/>
                        <a:lstStyle/>
                        <a:p>
                          <a:endParaRPr lang="en-US"/>
                        </a:p>
                      </a:txBody>
                      <a:tcPr marL="68580" marR="68580" marT="0" marB="0" anchor="ctr">
                        <a:blipFill rotWithShape="0">
                          <a:blip r:embed="rId3"/>
                          <a:stretch>
                            <a:fillRect l="-740196" t="-500000" r="-1961" b="-39655"/>
                          </a:stretch>
                        </a:blipFill>
                      </a:tcPr>
                    </a:tc>
                  </a:tr>
                </a:tbl>
              </a:graphicData>
            </a:graphic>
          </p:graphicFrame>
        </mc:Fallback>
      </mc:AlternateContent>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4386" y="3837110"/>
            <a:ext cx="3487614" cy="2615711"/>
          </a:xfrm>
          <a:prstGeom prst="rect">
            <a:avLst/>
          </a:prstGeom>
        </p:spPr>
      </p:pic>
      <p:sp>
        <p:nvSpPr>
          <p:cNvPr id="6" name="Rectangle 5"/>
          <p:cNvSpPr/>
          <p:nvPr/>
        </p:nvSpPr>
        <p:spPr bwMode="auto">
          <a:xfrm>
            <a:off x="3783037" y="2771335"/>
            <a:ext cx="1590821" cy="339970"/>
          </a:xfrm>
          <a:prstGeom prst="rect">
            <a:avLst/>
          </a:prstGeom>
          <a:noFill/>
          <a:ln w="38100">
            <a:solidFill>
              <a:srgbClr val="FF0000"/>
            </a:solidFill>
            <a:prstDash val="sysDot"/>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pitchFamily="-111" charset="0"/>
            </a:endParaRPr>
          </a:p>
        </p:txBody>
      </p:sp>
      <p:sp>
        <p:nvSpPr>
          <p:cNvPr id="9" name="Rectangle 8"/>
          <p:cNvSpPr/>
          <p:nvPr/>
        </p:nvSpPr>
        <p:spPr bwMode="auto">
          <a:xfrm>
            <a:off x="5373858" y="2436142"/>
            <a:ext cx="1590821" cy="339970"/>
          </a:xfrm>
          <a:prstGeom prst="rect">
            <a:avLst/>
          </a:prstGeom>
          <a:noFill/>
          <a:ln w="38100">
            <a:solidFill>
              <a:srgbClr val="00B0F0"/>
            </a:solidFill>
            <a:prstDash val="sysDot"/>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pitchFamily="-111" charset="0"/>
            </a:endParaRPr>
          </a:p>
        </p:txBody>
      </p:sp>
      <p:sp>
        <p:nvSpPr>
          <p:cNvPr id="10" name="Rectangle 9"/>
          <p:cNvSpPr/>
          <p:nvPr/>
        </p:nvSpPr>
        <p:spPr bwMode="auto">
          <a:xfrm>
            <a:off x="2430194" y="2433754"/>
            <a:ext cx="1352843" cy="339970"/>
          </a:xfrm>
          <a:prstGeom prst="rect">
            <a:avLst/>
          </a:prstGeom>
          <a:noFill/>
          <a:ln w="38100">
            <a:solidFill>
              <a:srgbClr val="00B0F0"/>
            </a:solidFill>
            <a:prstDash val="sysDot"/>
            <a:headEnd type="none" w="sm" len="sm"/>
            <a:tailEnd type="none" w="sm" len="sm"/>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pitchFamily="-111" charset="0"/>
            </a:endParaRPr>
          </a:p>
        </p:txBody>
      </p:sp>
      <p:sp>
        <p:nvSpPr>
          <p:cNvPr id="11" name="Footer Placeholder 10"/>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12" name="Slide Number Placeholder 11"/>
          <p:cNvSpPr>
            <a:spLocks noGrp="1"/>
          </p:cNvSpPr>
          <p:nvPr>
            <p:ph type="sldNum" sz="quarter" idx="12"/>
          </p:nvPr>
        </p:nvSpPr>
        <p:spPr/>
        <p:txBody>
          <a:bodyPr/>
          <a:lstStyle/>
          <a:p>
            <a:fld id="{F943735F-CC06-4CDC-B49F-03F36BD12FE3}" type="slidenum">
              <a:rPr lang="en-US" smtClean="0"/>
              <a:t>33</a:t>
            </a:fld>
            <a:endParaRPr lang="en-US"/>
          </a:p>
        </p:txBody>
      </p:sp>
    </p:spTree>
    <p:extLst>
      <p:ext uri="{BB962C8B-B14F-4D97-AF65-F5344CB8AC3E}">
        <p14:creationId xmlns:p14="http://schemas.microsoft.com/office/powerpoint/2010/main" val="264907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par>
                          <p:cTn id="13" fill="hold">
                            <p:stCondLst>
                              <p:cond delay="500"/>
                            </p:stCondLst>
                            <p:childTnLst>
                              <p:par>
                                <p:cTn id="14" presetID="21"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heel(1)">
                                      <p:cBhvr>
                                        <p:cTn id="16" dur="1000"/>
                                        <p:tgtEl>
                                          <p:spTgt spid="9"/>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9" grpId="0" animBg="1"/>
      <p:bldP spid="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Crack Propagation Model Error and Validation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24129" y="2286000"/>
                <a:ext cx="2464660" cy="4023360"/>
              </a:xfrm>
            </p:spPr>
            <p:txBody>
              <a:bodyPr/>
              <a:lstStyle/>
              <a:p>
                <a:r>
                  <a:rPr lang="en-US" dirty="0" smtClean="0"/>
                  <a:t>End-of-Life Analysis</a:t>
                </a:r>
              </a:p>
              <a:p>
                <a:pPr lvl="1"/>
                <a:r>
                  <a:rPr lang="en-US" dirty="0" smtClean="0"/>
                  <a:t>End-of-life is defined as the fatigue cycle when the crack length reaches a critical value </a:t>
                </a: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𝑎</m:t>
                        </m:r>
                      </m:e>
                      <m:sub>
                        <m:r>
                          <a:rPr lang="en-US" i="1" dirty="0" smtClean="0">
                            <a:latin typeface="Cambria Math" panose="02040503050406030204" pitchFamily="18" charset="0"/>
                          </a:rPr>
                          <m:t>𝑐𝑟</m:t>
                        </m:r>
                      </m:sub>
                    </m:sSub>
                  </m:oMath>
                </a14:m>
                <a:r>
                  <a:rPr lang="en-US" dirty="0" smtClean="0"/>
                  <a:t>.  The estimated validation CP model parameters combined with the model error correction provides the CP curve distribution to be matched with the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𝑎</m:t>
                        </m:r>
                      </m:e>
                      <m:sub>
                        <m:r>
                          <a:rPr lang="en-US" i="1" dirty="0">
                            <a:latin typeface="Cambria Math" panose="02040503050406030204" pitchFamily="18" charset="0"/>
                          </a:rPr>
                          <m:t>𝑐𝑟</m:t>
                        </m:r>
                      </m:sub>
                    </m:sSub>
                  </m:oMath>
                </a14:m>
                <a:r>
                  <a:rPr lang="en-US" dirty="0" smtClean="0"/>
                  <a:t> distribution.</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24129" y="2286000"/>
                <a:ext cx="2464660" cy="4023360"/>
              </a:xfrm>
              <a:blipFill rotWithShape="0">
                <a:blip r:embed="rId2"/>
                <a:stretch>
                  <a:fillRect l="-1238" t="-1818" r="-6188"/>
                </a:stretch>
              </a:blipFill>
            </p:spPr>
            <p:txBody>
              <a:bodyPr/>
              <a:lstStyle/>
              <a:p>
                <a:r>
                  <a:rPr lang="en-US">
                    <a:noFill/>
                  </a:rPr>
                  <a:t> </a:t>
                </a:r>
              </a:p>
            </p:txBody>
          </p:sp>
        </mc:Fallback>
      </mc:AlternateContent>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55415" y="1540764"/>
            <a:ext cx="8636585" cy="476859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55415" y="1540764"/>
            <a:ext cx="8636585" cy="4768596"/>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55415" y="1540764"/>
            <a:ext cx="8636585" cy="4768596"/>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55415" y="1540764"/>
            <a:ext cx="8636585" cy="4768596"/>
          </a:xfrm>
          <a:prstGeom prst="rect">
            <a:avLst/>
          </a:prstGeom>
        </p:spPr>
      </p:pic>
      <p:sp>
        <p:nvSpPr>
          <p:cNvPr id="8" name="Footer Placeholder 7"/>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9" name="Slide Number Placeholder 8"/>
          <p:cNvSpPr>
            <a:spLocks noGrp="1"/>
          </p:cNvSpPr>
          <p:nvPr>
            <p:ph type="sldNum" sz="quarter" idx="12"/>
          </p:nvPr>
        </p:nvSpPr>
        <p:spPr/>
        <p:txBody>
          <a:bodyPr/>
          <a:lstStyle/>
          <a:p>
            <a:fld id="{F943735F-CC06-4CDC-B49F-03F36BD12FE3}" type="slidenum">
              <a:rPr lang="en-US" smtClean="0"/>
              <a:t>34</a:t>
            </a:fld>
            <a:endParaRPr lang="en-US"/>
          </a:p>
        </p:txBody>
      </p:sp>
    </p:spTree>
    <p:extLst>
      <p:ext uri="{BB962C8B-B14F-4D97-AF65-F5344CB8AC3E}">
        <p14:creationId xmlns:p14="http://schemas.microsoft.com/office/powerpoint/2010/main" val="4061847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Crack Propagation Model Error and Validation</a:t>
            </a:r>
          </a:p>
        </p:txBody>
      </p:sp>
      <p:sp>
        <p:nvSpPr>
          <p:cNvPr id="3" name="Content Placeholder 2"/>
          <p:cNvSpPr>
            <a:spLocks noGrp="1"/>
          </p:cNvSpPr>
          <p:nvPr>
            <p:ph idx="1"/>
          </p:nvPr>
        </p:nvSpPr>
        <p:spPr/>
        <p:txBody>
          <a:bodyPr/>
          <a:lstStyle/>
          <a:p>
            <a:r>
              <a:rPr lang="en-US" dirty="0" smtClean="0"/>
              <a:t>End-of-Life Analysis: Mean-cycles-to-failure (MCTF)</a:t>
            </a: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3073098284"/>
                  </p:ext>
                </p:extLst>
              </p:nvPr>
            </p:nvGraphicFramePr>
            <p:xfrm>
              <a:off x="1023936" y="2643905"/>
              <a:ext cx="9720263" cy="1472184"/>
            </p:xfrm>
            <a:graphic>
              <a:graphicData uri="http://schemas.openxmlformats.org/drawingml/2006/table">
                <a:tbl>
                  <a:tblPr firstRow="1" firstCol="1" bandRow="1">
                    <a:tableStyleId>{5C22544A-7EE6-4342-B048-85BDC9FD1C3A}</a:tableStyleId>
                  </a:tblPr>
                  <a:tblGrid>
                    <a:gridCol w="2362024"/>
                    <a:gridCol w="1841018"/>
                    <a:gridCol w="1841018"/>
                    <a:gridCol w="1841018"/>
                    <a:gridCol w="1835185"/>
                  </a:tblGrid>
                  <a:tr h="190500">
                    <a:tc rowSpan="2">
                      <a:txBody>
                        <a:bodyPr/>
                        <a:lstStyle/>
                        <a:p>
                          <a:pPr marL="0" marR="0" algn="ctr">
                            <a:lnSpc>
                              <a:spcPct val="115000"/>
                            </a:lnSpc>
                            <a:spcBef>
                              <a:spcPts val="0"/>
                            </a:spcBef>
                            <a:spcAft>
                              <a:spcPts val="0"/>
                            </a:spcAft>
                          </a:pPr>
                          <a:r>
                            <a:rPr lang="en-US" sz="1400" dirty="0">
                              <a:effectLst/>
                            </a:rPr>
                            <a:t>CPD Model</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marL="0" marR="0" algn="ctr">
                            <a:lnSpc>
                              <a:spcPct val="115000"/>
                            </a:lnSpc>
                            <a:spcBef>
                              <a:spcPts val="0"/>
                            </a:spcBef>
                            <a:spcAft>
                              <a:spcPts val="0"/>
                            </a:spcAft>
                          </a:pPr>
                          <a:r>
                            <a:rPr lang="en-US" sz="1400">
                              <a:effectLst/>
                            </a:rPr>
                            <a:t>MCTF (Fatigue Cycles)</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190500">
                    <a:tc vMerge="1">
                      <a:txBody>
                        <a:bodyPr/>
                        <a:lstStyle/>
                        <a:p>
                          <a:endParaRPr lang="en-US"/>
                        </a:p>
                      </a:txBody>
                      <a:tcPr/>
                    </a:tc>
                    <a:tc>
                      <a:txBody>
                        <a:bodyPr/>
                        <a:lstStyle/>
                        <a:p>
                          <a:pPr marL="0" marR="0" algn="ctr">
                            <a:lnSpc>
                              <a:spcPct val="115000"/>
                            </a:lnSpc>
                            <a:spcBef>
                              <a:spcPts val="0"/>
                            </a:spcBef>
                            <a:spcAft>
                              <a:spcPts val="0"/>
                            </a:spcAft>
                          </a:pPr>
                          <a:r>
                            <a:rPr lang="en-US" sz="1400">
                              <a:effectLst/>
                            </a:rPr>
                            <a:t>Specimen 5A10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90500">
                    <a:tc>
                      <a:txBody>
                        <a:bodyPr/>
                        <a:lstStyle/>
                        <a:p>
                          <a:pPr marL="0" marR="0" algn="ctr">
                            <a:lnSpc>
                              <a:spcPct val="115000"/>
                            </a:lnSpc>
                            <a:spcBef>
                              <a:spcPts val="0"/>
                            </a:spcBef>
                            <a:spcAft>
                              <a:spcPts val="0"/>
                            </a:spcAft>
                          </a:pPr>
                          <a:r>
                            <a:rPr lang="en-US" sz="1400">
                              <a:effectLst/>
                            </a:rPr>
                            <a:t>GPR/Logistic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1.65×</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3.36×</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1.87×</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N/A</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90500">
                    <a:tc>
                      <a:txBody>
                        <a:bodyPr/>
                        <a:lstStyle/>
                        <a:p>
                          <a:pPr marL="0" marR="0" algn="ctr">
                            <a:lnSpc>
                              <a:spcPct val="115000"/>
                            </a:lnSpc>
                            <a:spcBef>
                              <a:spcPts val="0"/>
                            </a:spcBef>
                            <a:spcAft>
                              <a:spcPts val="0"/>
                            </a:spcAft>
                          </a:pPr>
                          <a:r>
                            <a:rPr lang="en-US" sz="1400">
                              <a:effectLst/>
                            </a:rPr>
                            <a:t>GPR/Log-logistic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1.63×</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3.36×</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1.87×</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3.19×</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90500">
                    <a:tc>
                      <a:txBody>
                        <a:bodyPr/>
                        <a:lstStyle/>
                        <a:p>
                          <a:pPr marL="0" marR="0" algn="ctr">
                            <a:lnSpc>
                              <a:spcPct val="115000"/>
                            </a:lnSpc>
                            <a:spcBef>
                              <a:spcPts val="0"/>
                            </a:spcBef>
                            <a:spcAft>
                              <a:spcPts val="0"/>
                            </a:spcAft>
                          </a:pPr>
                          <a:r>
                            <a:rPr lang="en-US" sz="1400">
                              <a:effectLst/>
                            </a:rPr>
                            <a:t>GPR/Lognormal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1.65×</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3.35×</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1.87×</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3.18×</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90500">
                    <a:tc>
                      <a:txBody>
                        <a:bodyPr/>
                        <a:lstStyle/>
                        <a:p>
                          <a:pPr marL="0" marR="0" algn="ctr">
                            <a:lnSpc>
                              <a:spcPct val="115000"/>
                            </a:lnSpc>
                            <a:spcBef>
                              <a:spcPts val="0"/>
                            </a:spcBef>
                            <a:spcAft>
                              <a:spcPts val="0"/>
                            </a:spcAft>
                          </a:pPr>
                          <a:r>
                            <a:rPr lang="en-US" sz="1400">
                              <a:effectLst/>
                            </a:rPr>
                            <a:t>GPR/Weibull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1.92×</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3.36×</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1.87×</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3.21×</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3073098284"/>
                  </p:ext>
                </p:extLst>
              </p:nvPr>
            </p:nvGraphicFramePr>
            <p:xfrm>
              <a:off x="1023936" y="2643905"/>
              <a:ext cx="9720263" cy="1442848"/>
            </p:xfrm>
            <a:graphic>
              <a:graphicData uri="http://schemas.openxmlformats.org/drawingml/2006/table">
                <a:tbl>
                  <a:tblPr firstRow="1" firstCol="1" bandRow="1">
                    <a:tableStyleId>{5C22544A-7EE6-4342-B048-85BDC9FD1C3A}</a:tableStyleId>
                  </a:tblPr>
                  <a:tblGrid>
                    <a:gridCol w="2362024"/>
                    <a:gridCol w="1841018"/>
                    <a:gridCol w="1841018"/>
                    <a:gridCol w="1841018"/>
                    <a:gridCol w="1835185"/>
                  </a:tblGrid>
                  <a:tr h="230696">
                    <a:tc rowSpan="2">
                      <a:txBody>
                        <a:bodyPr/>
                        <a:lstStyle/>
                        <a:p>
                          <a:pPr marL="0" marR="0" algn="ctr">
                            <a:lnSpc>
                              <a:spcPct val="115000"/>
                            </a:lnSpc>
                            <a:spcBef>
                              <a:spcPts val="0"/>
                            </a:spcBef>
                            <a:spcAft>
                              <a:spcPts val="0"/>
                            </a:spcAft>
                          </a:pPr>
                          <a:r>
                            <a:rPr lang="en-US" sz="1400" dirty="0">
                              <a:effectLst/>
                            </a:rPr>
                            <a:t>CPD Model</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marL="0" marR="0" algn="ctr">
                            <a:lnSpc>
                              <a:spcPct val="115000"/>
                            </a:lnSpc>
                            <a:spcBef>
                              <a:spcPts val="0"/>
                            </a:spcBef>
                            <a:spcAft>
                              <a:spcPts val="0"/>
                            </a:spcAft>
                          </a:pPr>
                          <a:r>
                            <a:rPr lang="en-US" sz="1400">
                              <a:effectLst/>
                            </a:rPr>
                            <a:t>MCTF (Fatigue Cycles)</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230696">
                    <a:tc vMerge="1">
                      <a:txBody>
                        <a:bodyPr/>
                        <a:lstStyle/>
                        <a:p>
                          <a:endParaRPr lang="en-US"/>
                        </a:p>
                      </a:txBody>
                      <a:tcPr/>
                    </a:tc>
                    <a:tc>
                      <a:txBody>
                        <a:bodyPr/>
                        <a:lstStyle/>
                        <a:p>
                          <a:pPr marL="0" marR="0" algn="ctr">
                            <a:lnSpc>
                              <a:spcPct val="115000"/>
                            </a:lnSpc>
                            <a:spcBef>
                              <a:spcPts val="0"/>
                            </a:spcBef>
                            <a:spcAft>
                              <a:spcPts val="0"/>
                            </a:spcAft>
                          </a:pPr>
                          <a:r>
                            <a:rPr lang="en-US" sz="1400">
                              <a:effectLst/>
                            </a:rPr>
                            <a:t>Specimen 5A10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45364">
                    <a:tc>
                      <a:txBody>
                        <a:bodyPr/>
                        <a:lstStyle/>
                        <a:p>
                          <a:pPr marL="0" marR="0" algn="ctr">
                            <a:lnSpc>
                              <a:spcPct val="115000"/>
                            </a:lnSpc>
                            <a:spcBef>
                              <a:spcPts val="0"/>
                            </a:spcBef>
                            <a:spcAft>
                              <a:spcPts val="0"/>
                            </a:spcAft>
                          </a:pPr>
                          <a:r>
                            <a:rPr lang="en-US" sz="1400">
                              <a:effectLst/>
                            </a:rPr>
                            <a:t>GPR/Logistic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128808" t="-200000" r="-301325" b="-334146"/>
                          </a:stretch>
                        </a:blipFill>
                      </a:tcPr>
                    </a:tc>
                    <a:tc>
                      <a:txBody>
                        <a:bodyPr/>
                        <a:lstStyle/>
                        <a:p>
                          <a:endParaRPr lang="en-US"/>
                        </a:p>
                      </a:txBody>
                      <a:tcPr marL="68580" marR="68580" marT="0" marB="0" anchor="ctr">
                        <a:blipFill rotWithShape="0">
                          <a:blip r:embed="rId2"/>
                          <a:stretch>
                            <a:fillRect l="-228808" t="-200000" r="-201325" b="-334146"/>
                          </a:stretch>
                        </a:blipFill>
                      </a:tcPr>
                    </a:tc>
                    <a:tc>
                      <a:txBody>
                        <a:bodyPr/>
                        <a:lstStyle/>
                        <a:p>
                          <a:endParaRPr lang="en-US"/>
                        </a:p>
                      </a:txBody>
                      <a:tcPr marL="68580" marR="68580" marT="0" marB="0" anchor="ctr">
                        <a:blipFill rotWithShape="0">
                          <a:blip r:embed="rId2"/>
                          <a:stretch>
                            <a:fillRect l="-327723" t="-200000" r="-100660" b="-334146"/>
                          </a:stretch>
                        </a:blipFill>
                      </a:tcPr>
                    </a:tc>
                    <a:tc>
                      <a:txBody>
                        <a:bodyPr/>
                        <a:lstStyle/>
                        <a:p>
                          <a:pPr marL="0" marR="0" algn="ctr">
                            <a:lnSpc>
                              <a:spcPct val="115000"/>
                            </a:lnSpc>
                            <a:spcBef>
                              <a:spcPts val="0"/>
                            </a:spcBef>
                            <a:spcAft>
                              <a:spcPts val="0"/>
                            </a:spcAft>
                          </a:pPr>
                          <a:r>
                            <a:rPr lang="en-US" sz="1400">
                              <a:effectLst/>
                            </a:rPr>
                            <a:t>N/A</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45364">
                    <a:tc>
                      <a:txBody>
                        <a:bodyPr/>
                        <a:lstStyle/>
                        <a:p>
                          <a:pPr marL="0" marR="0" algn="ctr">
                            <a:lnSpc>
                              <a:spcPct val="115000"/>
                            </a:lnSpc>
                            <a:spcBef>
                              <a:spcPts val="0"/>
                            </a:spcBef>
                            <a:spcAft>
                              <a:spcPts val="0"/>
                            </a:spcAft>
                          </a:pPr>
                          <a:r>
                            <a:rPr lang="en-US" sz="1400">
                              <a:effectLst/>
                            </a:rPr>
                            <a:t>GPR/Log-logistic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128808" t="-307500" r="-301325" b="-242500"/>
                          </a:stretch>
                        </a:blipFill>
                      </a:tcPr>
                    </a:tc>
                    <a:tc>
                      <a:txBody>
                        <a:bodyPr/>
                        <a:lstStyle/>
                        <a:p>
                          <a:endParaRPr lang="en-US"/>
                        </a:p>
                      </a:txBody>
                      <a:tcPr marL="68580" marR="68580" marT="0" marB="0" anchor="ctr">
                        <a:blipFill rotWithShape="0">
                          <a:blip r:embed="rId2"/>
                          <a:stretch>
                            <a:fillRect l="-228808" t="-307500" r="-201325" b="-242500"/>
                          </a:stretch>
                        </a:blipFill>
                      </a:tcPr>
                    </a:tc>
                    <a:tc>
                      <a:txBody>
                        <a:bodyPr/>
                        <a:lstStyle/>
                        <a:p>
                          <a:endParaRPr lang="en-US"/>
                        </a:p>
                      </a:txBody>
                      <a:tcPr marL="68580" marR="68580" marT="0" marB="0" anchor="ctr">
                        <a:blipFill rotWithShape="0">
                          <a:blip r:embed="rId2"/>
                          <a:stretch>
                            <a:fillRect l="-327723" t="-307500" r="-100660" b="-242500"/>
                          </a:stretch>
                        </a:blipFill>
                      </a:tcPr>
                    </a:tc>
                    <a:tc>
                      <a:txBody>
                        <a:bodyPr/>
                        <a:lstStyle/>
                        <a:p>
                          <a:endParaRPr lang="en-US"/>
                        </a:p>
                      </a:txBody>
                      <a:tcPr marL="68580" marR="68580" marT="0" marB="0" anchor="ctr">
                        <a:blipFill rotWithShape="0">
                          <a:blip r:embed="rId2"/>
                          <a:stretch>
                            <a:fillRect l="-430565" t="-307500" r="-1329" b="-242500"/>
                          </a:stretch>
                        </a:blipFill>
                      </a:tcPr>
                    </a:tc>
                  </a:tr>
                  <a:tr h="245364">
                    <a:tc>
                      <a:txBody>
                        <a:bodyPr/>
                        <a:lstStyle/>
                        <a:p>
                          <a:pPr marL="0" marR="0" algn="ctr">
                            <a:lnSpc>
                              <a:spcPct val="115000"/>
                            </a:lnSpc>
                            <a:spcBef>
                              <a:spcPts val="0"/>
                            </a:spcBef>
                            <a:spcAft>
                              <a:spcPts val="0"/>
                            </a:spcAft>
                          </a:pPr>
                          <a:r>
                            <a:rPr lang="en-US" sz="1400">
                              <a:effectLst/>
                            </a:rPr>
                            <a:t>GPR/Lognormal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128808" t="-397561" r="-301325" b="-136585"/>
                          </a:stretch>
                        </a:blipFill>
                      </a:tcPr>
                    </a:tc>
                    <a:tc>
                      <a:txBody>
                        <a:bodyPr/>
                        <a:lstStyle/>
                        <a:p>
                          <a:endParaRPr lang="en-US"/>
                        </a:p>
                      </a:txBody>
                      <a:tcPr marL="68580" marR="68580" marT="0" marB="0" anchor="ctr">
                        <a:blipFill rotWithShape="0">
                          <a:blip r:embed="rId2"/>
                          <a:stretch>
                            <a:fillRect l="-228808" t="-397561" r="-201325" b="-136585"/>
                          </a:stretch>
                        </a:blipFill>
                      </a:tcPr>
                    </a:tc>
                    <a:tc>
                      <a:txBody>
                        <a:bodyPr/>
                        <a:lstStyle/>
                        <a:p>
                          <a:endParaRPr lang="en-US"/>
                        </a:p>
                      </a:txBody>
                      <a:tcPr marL="68580" marR="68580" marT="0" marB="0" anchor="ctr">
                        <a:blipFill rotWithShape="0">
                          <a:blip r:embed="rId2"/>
                          <a:stretch>
                            <a:fillRect l="-327723" t="-397561" r="-100660" b="-136585"/>
                          </a:stretch>
                        </a:blipFill>
                      </a:tcPr>
                    </a:tc>
                    <a:tc>
                      <a:txBody>
                        <a:bodyPr/>
                        <a:lstStyle/>
                        <a:p>
                          <a:endParaRPr lang="en-US"/>
                        </a:p>
                      </a:txBody>
                      <a:tcPr marL="68580" marR="68580" marT="0" marB="0" anchor="ctr">
                        <a:blipFill rotWithShape="0">
                          <a:blip r:embed="rId2"/>
                          <a:stretch>
                            <a:fillRect l="-430565" t="-397561" r="-1329" b="-136585"/>
                          </a:stretch>
                        </a:blipFill>
                      </a:tcPr>
                    </a:tc>
                  </a:tr>
                  <a:tr h="245364">
                    <a:tc>
                      <a:txBody>
                        <a:bodyPr/>
                        <a:lstStyle/>
                        <a:p>
                          <a:pPr marL="0" marR="0" algn="ctr">
                            <a:lnSpc>
                              <a:spcPct val="115000"/>
                            </a:lnSpc>
                            <a:spcBef>
                              <a:spcPts val="0"/>
                            </a:spcBef>
                            <a:spcAft>
                              <a:spcPts val="0"/>
                            </a:spcAft>
                          </a:pPr>
                          <a:r>
                            <a:rPr lang="en-US" sz="1400">
                              <a:effectLst/>
                            </a:rPr>
                            <a:t>GPR/Weibull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128808" t="-510000" r="-301325" b="-40000"/>
                          </a:stretch>
                        </a:blipFill>
                      </a:tcPr>
                    </a:tc>
                    <a:tc>
                      <a:txBody>
                        <a:bodyPr/>
                        <a:lstStyle/>
                        <a:p>
                          <a:endParaRPr lang="en-US"/>
                        </a:p>
                      </a:txBody>
                      <a:tcPr marL="68580" marR="68580" marT="0" marB="0" anchor="ctr">
                        <a:blipFill rotWithShape="0">
                          <a:blip r:embed="rId2"/>
                          <a:stretch>
                            <a:fillRect l="-228808" t="-510000" r="-201325" b="-40000"/>
                          </a:stretch>
                        </a:blipFill>
                      </a:tcPr>
                    </a:tc>
                    <a:tc>
                      <a:txBody>
                        <a:bodyPr/>
                        <a:lstStyle/>
                        <a:p>
                          <a:endParaRPr lang="en-US"/>
                        </a:p>
                      </a:txBody>
                      <a:tcPr marL="68580" marR="68580" marT="0" marB="0" anchor="ctr">
                        <a:blipFill rotWithShape="0">
                          <a:blip r:embed="rId2"/>
                          <a:stretch>
                            <a:fillRect l="-327723" t="-510000" r="-100660" b="-40000"/>
                          </a:stretch>
                        </a:blipFill>
                      </a:tcPr>
                    </a:tc>
                    <a:tc>
                      <a:txBody>
                        <a:bodyPr/>
                        <a:lstStyle/>
                        <a:p>
                          <a:endParaRPr lang="en-US"/>
                        </a:p>
                      </a:txBody>
                      <a:tcPr marL="68580" marR="68580" marT="0" marB="0" anchor="ctr">
                        <a:blipFill rotWithShape="0">
                          <a:blip r:embed="rId2"/>
                          <a:stretch>
                            <a:fillRect l="-430565" t="-510000" r="-1329" b="-40000"/>
                          </a:stretch>
                        </a:blipFill>
                      </a:tcPr>
                    </a:tc>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412665798"/>
                  </p:ext>
                </p:extLst>
              </p:nvPr>
            </p:nvGraphicFramePr>
            <p:xfrm>
              <a:off x="1023936" y="4205415"/>
              <a:ext cx="9720263" cy="1472184"/>
            </p:xfrm>
            <a:graphic>
              <a:graphicData uri="http://schemas.openxmlformats.org/drawingml/2006/table">
                <a:tbl>
                  <a:tblPr firstRow="1" firstCol="1" bandRow="1">
                    <a:tableStyleId>{5C22544A-7EE6-4342-B048-85BDC9FD1C3A}</a:tableStyleId>
                  </a:tblPr>
                  <a:tblGrid>
                    <a:gridCol w="2362024"/>
                    <a:gridCol w="1841018"/>
                    <a:gridCol w="1841018"/>
                    <a:gridCol w="1841018"/>
                    <a:gridCol w="1835185"/>
                  </a:tblGrid>
                  <a:tr h="190500">
                    <a:tc rowSpan="2">
                      <a:txBody>
                        <a:bodyPr/>
                        <a:lstStyle/>
                        <a:p>
                          <a:pPr marL="0" marR="0" algn="ctr">
                            <a:lnSpc>
                              <a:spcPct val="115000"/>
                            </a:lnSpc>
                            <a:spcBef>
                              <a:spcPts val="0"/>
                            </a:spcBef>
                            <a:spcAft>
                              <a:spcPts val="0"/>
                            </a:spcAft>
                          </a:pPr>
                          <a:r>
                            <a:rPr lang="en-US" sz="1400" dirty="0">
                              <a:effectLst/>
                            </a:rPr>
                            <a:t>CPD Model</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marL="0" marR="0" algn="ctr">
                            <a:lnSpc>
                              <a:spcPct val="115000"/>
                            </a:lnSpc>
                            <a:spcBef>
                              <a:spcPts val="0"/>
                            </a:spcBef>
                            <a:spcAft>
                              <a:spcPts val="0"/>
                            </a:spcAft>
                          </a:pPr>
                          <a:r>
                            <a:rPr lang="en-US" sz="1400">
                              <a:effectLst/>
                            </a:rPr>
                            <a:t>MCTF (Fatigue Cycles)</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190500">
                    <a:tc vMerge="1">
                      <a:txBody>
                        <a:bodyPr/>
                        <a:lstStyle/>
                        <a:p>
                          <a:endParaRPr lang="en-US"/>
                        </a:p>
                      </a:txBody>
                      <a:tcPr/>
                    </a:tc>
                    <a:tc>
                      <a:txBody>
                        <a:bodyPr/>
                        <a:lstStyle/>
                        <a:p>
                          <a:pPr marL="0" marR="0" algn="ctr">
                            <a:lnSpc>
                              <a:spcPct val="115000"/>
                            </a:lnSpc>
                            <a:spcBef>
                              <a:spcPts val="0"/>
                            </a:spcBef>
                            <a:spcAft>
                              <a:spcPts val="0"/>
                            </a:spcAft>
                          </a:pPr>
                          <a:r>
                            <a:rPr lang="en-US" sz="1400">
                              <a:effectLst/>
                            </a:rPr>
                            <a:t>Specimen 5A10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90500">
                    <a:tc>
                      <a:txBody>
                        <a:bodyPr/>
                        <a:lstStyle/>
                        <a:p>
                          <a:pPr marL="0" marR="0" algn="ctr">
                            <a:lnSpc>
                              <a:spcPct val="115000"/>
                            </a:lnSpc>
                            <a:spcBef>
                              <a:spcPts val="0"/>
                            </a:spcBef>
                            <a:spcAft>
                              <a:spcPts val="0"/>
                            </a:spcAft>
                          </a:pPr>
                          <a:r>
                            <a:rPr lang="en-US" sz="1400">
                              <a:effectLst/>
                            </a:rPr>
                            <a:t>PF/GPR/Logistic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1.62×</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3.34×</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1.86×</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3.16×</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90500">
                    <a:tc>
                      <a:txBody>
                        <a:bodyPr/>
                        <a:lstStyle/>
                        <a:p>
                          <a:pPr marL="0" marR="0" algn="ctr">
                            <a:lnSpc>
                              <a:spcPct val="115000"/>
                            </a:lnSpc>
                            <a:spcBef>
                              <a:spcPts val="0"/>
                            </a:spcBef>
                            <a:spcAft>
                              <a:spcPts val="0"/>
                            </a:spcAft>
                          </a:pPr>
                          <a:r>
                            <a:rPr lang="en-US" sz="1400">
                              <a:effectLst/>
                            </a:rPr>
                            <a:t>PF/GPR/Log-logistic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1.60×</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3.34×</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1.86×</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3.14×</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90500">
                    <a:tc>
                      <a:txBody>
                        <a:bodyPr/>
                        <a:lstStyle/>
                        <a:p>
                          <a:pPr marL="0" marR="0" algn="ctr">
                            <a:lnSpc>
                              <a:spcPct val="115000"/>
                            </a:lnSpc>
                            <a:spcBef>
                              <a:spcPts val="0"/>
                            </a:spcBef>
                            <a:spcAft>
                              <a:spcPts val="0"/>
                            </a:spcAft>
                          </a:pPr>
                          <a:r>
                            <a:rPr lang="en-US" sz="1400">
                              <a:effectLst/>
                            </a:rPr>
                            <a:t>PF/GPR/Lognormal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1.61×</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3.42×</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1.89×</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3.16×</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90500">
                    <a:tc>
                      <a:txBody>
                        <a:bodyPr/>
                        <a:lstStyle/>
                        <a:p>
                          <a:pPr marL="0" marR="0" algn="ctr">
                            <a:lnSpc>
                              <a:spcPct val="115000"/>
                            </a:lnSpc>
                            <a:spcBef>
                              <a:spcPts val="0"/>
                            </a:spcBef>
                            <a:spcAft>
                              <a:spcPts val="0"/>
                            </a:spcAft>
                          </a:pPr>
                          <a:r>
                            <a:rPr lang="en-US" sz="1400">
                              <a:effectLst/>
                            </a:rPr>
                            <a:t>PF/GPR/Weibull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1.63×</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3.33×</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1.86×</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3.15×</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412665798"/>
                  </p:ext>
                </p:extLst>
              </p:nvPr>
            </p:nvGraphicFramePr>
            <p:xfrm>
              <a:off x="1023936" y="4205415"/>
              <a:ext cx="9720263" cy="1442848"/>
            </p:xfrm>
            <a:graphic>
              <a:graphicData uri="http://schemas.openxmlformats.org/drawingml/2006/table">
                <a:tbl>
                  <a:tblPr firstRow="1" firstCol="1" bandRow="1">
                    <a:tableStyleId>{5C22544A-7EE6-4342-B048-85BDC9FD1C3A}</a:tableStyleId>
                  </a:tblPr>
                  <a:tblGrid>
                    <a:gridCol w="2362024"/>
                    <a:gridCol w="1841018"/>
                    <a:gridCol w="1841018"/>
                    <a:gridCol w="1841018"/>
                    <a:gridCol w="1835185"/>
                  </a:tblGrid>
                  <a:tr h="230696">
                    <a:tc rowSpan="2">
                      <a:txBody>
                        <a:bodyPr/>
                        <a:lstStyle/>
                        <a:p>
                          <a:pPr marL="0" marR="0" algn="ctr">
                            <a:lnSpc>
                              <a:spcPct val="115000"/>
                            </a:lnSpc>
                            <a:spcBef>
                              <a:spcPts val="0"/>
                            </a:spcBef>
                            <a:spcAft>
                              <a:spcPts val="0"/>
                            </a:spcAft>
                          </a:pPr>
                          <a:r>
                            <a:rPr lang="en-US" sz="1400" dirty="0">
                              <a:effectLst/>
                            </a:rPr>
                            <a:t>CPD Model</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marL="0" marR="0" algn="ctr">
                            <a:lnSpc>
                              <a:spcPct val="115000"/>
                            </a:lnSpc>
                            <a:spcBef>
                              <a:spcPts val="0"/>
                            </a:spcBef>
                            <a:spcAft>
                              <a:spcPts val="0"/>
                            </a:spcAft>
                          </a:pPr>
                          <a:r>
                            <a:rPr lang="en-US" sz="1400">
                              <a:effectLst/>
                            </a:rPr>
                            <a:t>MCTF (Fatigue Cycles)</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230696">
                    <a:tc vMerge="1">
                      <a:txBody>
                        <a:bodyPr/>
                        <a:lstStyle/>
                        <a:p>
                          <a:endParaRPr lang="en-US"/>
                        </a:p>
                      </a:txBody>
                      <a:tcPr/>
                    </a:tc>
                    <a:tc>
                      <a:txBody>
                        <a:bodyPr/>
                        <a:lstStyle/>
                        <a:p>
                          <a:pPr marL="0" marR="0" algn="ctr">
                            <a:lnSpc>
                              <a:spcPct val="115000"/>
                            </a:lnSpc>
                            <a:spcBef>
                              <a:spcPts val="0"/>
                            </a:spcBef>
                            <a:spcAft>
                              <a:spcPts val="0"/>
                            </a:spcAft>
                          </a:pPr>
                          <a:r>
                            <a:rPr lang="en-US" sz="1400">
                              <a:effectLst/>
                            </a:rPr>
                            <a:t>Specimen 5A10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45364">
                    <a:tc>
                      <a:txBody>
                        <a:bodyPr/>
                        <a:lstStyle/>
                        <a:p>
                          <a:pPr marL="0" marR="0" algn="ctr">
                            <a:lnSpc>
                              <a:spcPct val="115000"/>
                            </a:lnSpc>
                            <a:spcBef>
                              <a:spcPts val="0"/>
                            </a:spcBef>
                            <a:spcAft>
                              <a:spcPts val="0"/>
                            </a:spcAft>
                          </a:pPr>
                          <a:r>
                            <a:rPr lang="en-US" sz="1400">
                              <a:effectLst/>
                            </a:rPr>
                            <a:t>PF/GPR/Logistic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3"/>
                          <a:stretch>
                            <a:fillRect l="-128808" t="-197561" r="-301325" b="-336585"/>
                          </a:stretch>
                        </a:blipFill>
                      </a:tcPr>
                    </a:tc>
                    <a:tc>
                      <a:txBody>
                        <a:bodyPr/>
                        <a:lstStyle/>
                        <a:p>
                          <a:endParaRPr lang="en-US"/>
                        </a:p>
                      </a:txBody>
                      <a:tcPr marL="68580" marR="68580" marT="0" marB="0" anchor="ctr">
                        <a:blipFill rotWithShape="0">
                          <a:blip r:embed="rId3"/>
                          <a:stretch>
                            <a:fillRect l="-228808" t="-197561" r="-201325" b="-336585"/>
                          </a:stretch>
                        </a:blipFill>
                      </a:tcPr>
                    </a:tc>
                    <a:tc>
                      <a:txBody>
                        <a:bodyPr/>
                        <a:lstStyle/>
                        <a:p>
                          <a:endParaRPr lang="en-US"/>
                        </a:p>
                      </a:txBody>
                      <a:tcPr marL="68580" marR="68580" marT="0" marB="0" anchor="ctr">
                        <a:blipFill rotWithShape="0">
                          <a:blip r:embed="rId3"/>
                          <a:stretch>
                            <a:fillRect l="-327723" t="-197561" r="-100660" b="-336585"/>
                          </a:stretch>
                        </a:blipFill>
                      </a:tcPr>
                    </a:tc>
                    <a:tc>
                      <a:txBody>
                        <a:bodyPr/>
                        <a:lstStyle/>
                        <a:p>
                          <a:endParaRPr lang="en-US"/>
                        </a:p>
                      </a:txBody>
                      <a:tcPr marL="68580" marR="68580" marT="0" marB="0" anchor="ctr">
                        <a:blipFill rotWithShape="0">
                          <a:blip r:embed="rId3"/>
                          <a:stretch>
                            <a:fillRect l="-430565" t="-197561" r="-1329" b="-336585"/>
                          </a:stretch>
                        </a:blipFill>
                      </a:tcPr>
                    </a:tc>
                  </a:tr>
                  <a:tr h="245364">
                    <a:tc>
                      <a:txBody>
                        <a:bodyPr/>
                        <a:lstStyle/>
                        <a:p>
                          <a:pPr marL="0" marR="0" algn="ctr">
                            <a:lnSpc>
                              <a:spcPct val="115000"/>
                            </a:lnSpc>
                            <a:spcBef>
                              <a:spcPts val="0"/>
                            </a:spcBef>
                            <a:spcAft>
                              <a:spcPts val="0"/>
                            </a:spcAft>
                          </a:pPr>
                          <a:r>
                            <a:rPr lang="en-US" sz="1400">
                              <a:effectLst/>
                            </a:rPr>
                            <a:t>PF/GPR/Log-logistic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3"/>
                          <a:stretch>
                            <a:fillRect l="-128808" t="-305000" r="-301325" b="-245000"/>
                          </a:stretch>
                        </a:blipFill>
                      </a:tcPr>
                    </a:tc>
                    <a:tc>
                      <a:txBody>
                        <a:bodyPr/>
                        <a:lstStyle/>
                        <a:p>
                          <a:endParaRPr lang="en-US"/>
                        </a:p>
                      </a:txBody>
                      <a:tcPr marL="68580" marR="68580" marT="0" marB="0" anchor="ctr">
                        <a:blipFill rotWithShape="0">
                          <a:blip r:embed="rId3"/>
                          <a:stretch>
                            <a:fillRect l="-228808" t="-305000" r="-201325" b="-245000"/>
                          </a:stretch>
                        </a:blipFill>
                      </a:tcPr>
                    </a:tc>
                    <a:tc>
                      <a:txBody>
                        <a:bodyPr/>
                        <a:lstStyle/>
                        <a:p>
                          <a:endParaRPr lang="en-US"/>
                        </a:p>
                      </a:txBody>
                      <a:tcPr marL="68580" marR="68580" marT="0" marB="0" anchor="ctr">
                        <a:blipFill rotWithShape="0">
                          <a:blip r:embed="rId3"/>
                          <a:stretch>
                            <a:fillRect l="-327723" t="-305000" r="-100660" b="-245000"/>
                          </a:stretch>
                        </a:blipFill>
                      </a:tcPr>
                    </a:tc>
                    <a:tc>
                      <a:txBody>
                        <a:bodyPr/>
                        <a:lstStyle/>
                        <a:p>
                          <a:endParaRPr lang="en-US"/>
                        </a:p>
                      </a:txBody>
                      <a:tcPr marL="68580" marR="68580" marT="0" marB="0" anchor="ctr">
                        <a:blipFill rotWithShape="0">
                          <a:blip r:embed="rId3"/>
                          <a:stretch>
                            <a:fillRect l="-430565" t="-305000" r="-1329" b="-245000"/>
                          </a:stretch>
                        </a:blipFill>
                      </a:tcPr>
                    </a:tc>
                  </a:tr>
                  <a:tr h="245364">
                    <a:tc>
                      <a:txBody>
                        <a:bodyPr/>
                        <a:lstStyle/>
                        <a:p>
                          <a:pPr marL="0" marR="0" algn="ctr">
                            <a:lnSpc>
                              <a:spcPct val="115000"/>
                            </a:lnSpc>
                            <a:spcBef>
                              <a:spcPts val="0"/>
                            </a:spcBef>
                            <a:spcAft>
                              <a:spcPts val="0"/>
                            </a:spcAft>
                          </a:pPr>
                          <a:r>
                            <a:rPr lang="en-US" sz="1400">
                              <a:effectLst/>
                            </a:rPr>
                            <a:t>PF/GPR/Lognormal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3"/>
                          <a:stretch>
                            <a:fillRect l="-128808" t="-395122" r="-301325" b="-139024"/>
                          </a:stretch>
                        </a:blipFill>
                      </a:tcPr>
                    </a:tc>
                    <a:tc>
                      <a:txBody>
                        <a:bodyPr/>
                        <a:lstStyle/>
                        <a:p>
                          <a:endParaRPr lang="en-US"/>
                        </a:p>
                      </a:txBody>
                      <a:tcPr marL="68580" marR="68580" marT="0" marB="0" anchor="ctr">
                        <a:blipFill rotWithShape="0">
                          <a:blip r:embed="rId3"/>
                          <a:stretch>
                            <a:fillRect l="-228808" t="-395122" r="-201325" b="-139024"/>
                          </a:stretch>
                        </a:blipFill>
                      </a:tcPr>
                    </a:tc>
                    <a:tc>
                      <a:txBody>
                        <a:bodyPr/>
                        <a:lstStyle/>
                        <a:p>
                          <a:endParaRPr lang="en-US"/>
                        </a:p>
                      </a:txBody>
                      <a:tcPr marL="68580" marR="68580" marT="0" marB="0" anchor="ctr">
                        <a:blipFill rotWithShape="0">
                          <a:blip r:embed="rId3"/>
                          <a:stretch>
                            <a:fillRect l="-327723" t="-395122" r="-100660" b="-139024"/>
                          </a:stretch>
                        </a:blipFill>
                      </a:tcPr>
                    </a:tc>
                    <a:tc>
                      <a:txBody>
                        <a:bodyPr/>
                        <a:lstStyle/>
                        <a:p>
                          <a:endParaRPr lang="en-US"/>
                        </a:p>
                      </a:txBody>
                      <a:tcPr marL="68580" marR="68580" marT="0" marB="0" anchor="ctr">
                        <a:blipFill rotWithShape="0">
                          <a:blip r:embed="rId3"/>
                          <a:stretch>
                            <a:fillRect l="-430565" t="-395122" r="-1329" b="-139024"/>
                          </a:stretch>
                        </a:blipFill>
                      </a:tcPr>
                    </a:tc>
                  </a:tr>
                  <a:tr h="245364">
                    <a:tc>
                      <a:txBody>
                        <a:bodyPr/>
                        <a:lstStyle/>
                        <a:p>
                          <a:pPr marL="0" marR="0" algn="ctr">
                            <a:lnSpc>
                              <a:spcPct val="115000"/>
                            </a:lnSpc>
                            <a:spcBef>
                              <a:spcPts val="0"/>
                            </a:spcBef>
                            <a:spcAft>
                              <a:spcPts val="0"/>
                            </a:spcAft>
                          </a:pPr>
                          <a:r>
                            <a:rPr lang="en-US" sz="1400">
                              <a:effectLst/>
                            </a:rPr>
                            <a:t>PF/GPR/Weibull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3"/>
                          <a:stretch>
                            <a:fillRect l="-128808" t="-507500" r="-301325" b="-42500"/>
                          </a:stretch>
                        </a:blipFill>
                      </a:tcPr>
                    </a:tc>
                    <a:tc>
                      <a:txBody>
                        <a:bodyPr/>
                        <a:lstStyle/>
                        <a:p>
                          <a:endParaRPr lang="en-US"/>
                        </a:p>
                      </a:txBody>
                      <a:tcPr marL="68580" marR="68580" marT="0" marB="0" anchor="ctr">
                        <a:blipFill rotWithShape="0">
                          <a:blip r:embed="rId3"/>
                          <a:stretch>
                            <a:fillRect l="-228808" t="-507500" r="-201325" b="-42500"/>
                          </a:stretch>
                        </a:blipFill>
                      </a:tcPr>
                    </a:tc>
                    <a:tc>
                      <a:txBody>
                        <a:bodyPr/>
                        <a:lstStyle/>
                        <a:p>
                          <a:endParaRPr lang="en-US"/>
                        </a:p>
                      </a:txBody>
                      <a:tcPr marL="68580" marR="68580" marT="0" marB="0" anchor="ctr">
                        <a:blipFill rotWithShape="0">
                          <a:blip r:embed="rId3"/>
                          <a:stretch>
                            <a:fillRect l="-327723" t="-507500" r="-100660" b="-42500"/>
                          </a:stretch>
                        </a:blipFill>
                      </a:tcPr>
                    </a:tc>
                    <a:tc>
                      <a:txBody>
                        <a:bodyPr/>
                        <a:lstStyle/>
                        <a:p>
                          <a:endParaRPr lang="en-US"/>
                        </a:p>
                      </a:txBody>
                      <a:tcPr marL="68580" marR="68580" marT="0" marB="0" anchor="ctr">
                        <a:blipFill rotWithShape="0">
                          <a:blip r:embed="rId3"/>
                          <a:stretch>
                            <a:fillRect l="-430565" t="-507500" r="-1329" b="-42500"/>
                          </a:stretch>
                        </a:blipFill>
                      </a:tcPr>
                    </a:tc>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3692335731"/>
                  </p:ext>
                </p:extLst>
              </p:nvPr>
            </p:nvGraphicFramePr>
            <p:xfrm>
              <a:off x="1023936" y="5809131"/>
              <a:ext cx="9720263" cy="736092"/>
            </p:xfrm>
            <a:graphic>
              <a:graphicData uri="http://schemas.openxmlformats.org/drawingml/2006/table">
                <a:tbl>
                  <a:tblPr firstRow="1" firstCol="1" bandRow="1">
                    <a:tableStyleId>{5C22544A-7EE6-4342-B048-85BDC9FD1C3A}</a:tableStyleId>
                  </a:tblPr>
                  <a:tblGrid>
                    <a:gridCol w="2362024"/>
                    <a:gridCol w="1841018"/>
                    <a:gridCol w="1841018"/>
                    <a:gridCol w="1841018"/>
                    <a:gridCol w="1835185"/>
                  </a:tblGrid>
                  <a:tr h="190500">
                    <a:tc>
                      <a:txBody>
                        <a:bodyPr/>
                        <a:lstStyle/>
                        <a:p>
                          <a:pPr marL="0" marR="0" algn="ctr">
                            <a:lnSpc>
                              <a:spcPct val="115000"/>
                            </a:lnSpc>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Specimen 5A10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Specimen 5A21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90500">
                    <a:tc>
                      <a:txBody>
                        <a:bodyPr/>
                        <a:lstStyle/>
                        <a:p>
                          <a:pPr marL="0" marR="0" algn="ctr">
                            <a:lnSpc>
                              <a:spcPct val="115000"/>
                            </a:lnSpc>
                            <a:spcBef>
                              <a:spcPts val="0"/>
                            </a:spcBef>
                            <a:spcAft>
                              <a:spcPts val="0"/>
                            </a:spcAft>
                          </a:pPr>
                          <a:r>
                            <a:rPr lang="en-US" sz="1400" dirty="0" smtClean="0">
                              <a:effectLst/>
                            </a:rPr>
                            <a:t>Observed CTF (Fatigue Cycles)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smtClean="0">
                                    <a:effectLst/>
                                    <a:latin typeface="Cambria Math" panose="02040503050406030204" pitchFamily="18" charset="0"/>
                                  </a:rPr>
                                  <m:t>1.</m:t>
                                </m:r>
                                <m:r>
                                  <a:rPr lang="en-US" sz="1400" b="0" i="0" smtClean="0">
                                    <a:effectLst/>
                                    <a:latin typeface="Cambria Math" panose="02040503050406030204" pitchFamily="18" charset="0"/>
                                  </a:rPr>
                                  <m:t>59</m:t>
                                </m:r>
                                <m:r>
                                  <a:rPr lang="en-US" sz="1400">
                                    <a:effectLst/>
                                    <a:latin typeface="Cambria Math" panose="02040503050406030204" pitchFamily="18" charset="0"/>
                                  </a:rPr>
                                  <m:t>×</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smtClean="0">
                                    <a:effectLst/>
                                    <a:latin typeface="Cambria Math" panose="02040503050406030204" pitchFamily="18" charset="0"/>
                                  </a:rPr>
                                  <m:t>3.</m:t>
                                </m:r>
                                <m:r>
                                  <a:rPr lang="en-US" sz="1400" b="0" i="0" smtClean="0">
                                    <a:effectLst/>
                                    <a:latin typeface="Cambria Math" panose="02040503050406030204" pitchFamily="18" charset="0"/>
                                  </a:rPr>
                                  <m:t>41</m:t>
                                </m:r>
                                <m:r>
                                  <a:rPr lang="en-US" sz="1400">
                                    <a:effectLst/>
                                    <a:latin typeface="Cambria Math" panose="02040503050406030204" pitchFamily="18" charset="0"/>
                                  </a:rPr>
                                  <m:t>×</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smtClean="0">
                                    <a:effectLst/>
                                    <a:latin typeface="Cambria Math" panose="02040503050406030204" pitchFamily="18" charset="0"/>
                                  </a:rPr>
                                  <m:t>1.</m:t>
                                </m:r>
                                <m:r>
                                  <a:rPr lang="en-US" sz="1400" b="0" i="0" smtClean="0">
                                    <a:effectLst/>
                                    <a:latin typeface="Cambria Math" panose="02040503050406030204" pitchFamily="18" charset="0"/>
                                  </a:rPr>
                                  <m:t>95</m:t>
                                </m:r>
                                <m:r>
                                  <a:rPr lang="en-US" sz="1400">
                                    <a:effectLst/>
                                    <a:latin typeface="Cambria Math" panose="02040503050406030204" pitchFamily="18" charset="0"/>
                                  </a:rPr>
                                  <m:t>×</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smtClean="0">
                                    <a:effectLst/>
                                    <a:latin typeface="Cambria Math" panose="02040503050406030204" pitchFamily="18" charset="0"/>
                                  </a:rPr>
                                  <m:t>3.</m:t>
                                </m:r>
                                <m:r>
                                  <a:rPr lang="en-US" sz="1400" b="0" i="0" smtClean="0">
                                    <a:effectLst/>
                                    <a:latin typeface="Cambria Math" panose="02040503050406030204" pitchFamily="18" charset="0"/>
                                  </a:rPr>
                                  <m:t>24</m:t>
                                </m:r>
                                <m:r>
                                  <a:rPr lang="en-US" sz="1400">
                                    <a:effectLst/>
                                    <a:latin typeface="Cambria Math" panose="02040503050406030204" pitchFamily="18" charset="0"/>
                                  </a:rPr>
                                  <m:t>×</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baseline="30000">
                                        <a:effectLst/>
                                        <a:latin typeface="Cambria Math" panose="02040503050406030204" pitchFamily="18" charset="0"/>
                                      </a:rPr>
                                      <m:t>4</m:t>
                                    </m:r>
                                  </m:sup>
                                </m:sSup>
                              </m:oMath>
                            </m:oMathPara>
                          </a14:m>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3692335731"/>
                  </p:ext>
                </p:extLst>
              </p:nvPr>
            </p:nvGraphicFramePr>
            <p:xfrm>
              <a:off x="1023936" y="5809131"/>
              <a:ext cx="9720263" cy="721424"/>
            </p:xfrm>
            <a:graphic>
              <a:graphicData uri="http://schemas.openxmlformats.org/drawingml/2006/table">
                <a:tbl>
                  <a:tblPr firstRow="1" firstCol="1" bandRow="1">
                    <a:tableStyleId>{5C22544A-7EE6-4342-B048-85BDC9FD1C3A}</a:tableStyleId>
                  </a:tblPr>
                  <a:tblGrid>
                    <a:gridCol w="2362024"/>
                    <a:gridCol w="1841018"/>
                    <a:gridCol w="1841018"/>
                    <a:gridCol w="1841018"/>
                    <a:gridCol w="1835185"/>
                  </a:tblGrid>
                  <a:tr h="245364">
                    <a:tc>
                      <a:txBody>
                        <a:bodyPr/>
                        <a:lstStyle/>
                        <a:p>
                          <a:pPr marL="0" marR="0" algn="ctr">
                            <a:lnSpc>
                              <a:spcPct val="115000"/>
                            </a:lnSpc>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Specimen 5A10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Specimen 5A21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Specimen 5A26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76060">
                    <a:tc>
                      <a:txBody>
                        <a:bodyPr/>
                        <a:lstStyle/>
                        <a:p>
                          <a:pPr marL="0" marR="0" algn="ctr">
                            <a:lnSpc>
                              <a:spcPct val="115000"/>
                            </a:lnSpc>
                            <a:spcBef>
                              <a:spcPts val="0"/>
                            </a:spcBef>
                            <a:spcAft>
                              <a:spcPts val="0"/>
                            </a:spcAft>
                          </a:pPr>
                          <a:r>
                            <a:rPr lang="en-US" sz="1400" dirty="0" smtClean="0">
                              <a:effectLst/>
                            </a:rPr>
                            <a:t>Observed CTF (Fatigue Cycles)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4"/>
                          <a:stretch>
                            <a:fillRect l="-128808" t="-56962" r="-301325" b="-21519"/>
                          </a:stretch>
                        </a:blipFill>
                      </a:tcPr>
                    </a:tc>
                    <a:tc>
                      <a:txBody>
                        <a:bodyPr/>
                        <a:lstStyle/>
                        <a:p>
                          <a:endParaRPr lang="en-US"/>
                        </a:p>
                      </a:txBody>
                      <a:tcPr marL="68580" marR="68580" marT="0" marB="0" anchor="ctr">
                        <a:blipFill rotWithShape="0">
                          <a:blip r:embed="rId4"/>
                          <a:stretch>
                            <a:fillRect l="-228808" t="-56962" r="-201325" b="-21519"/>
                          </a:stretch>
                        </a:blipFill>
                      </a:tcPr>
                    </a:tc>
                    <a:tc>
                      <a:txBody>
                        <a:bodyPr/>
                        <a:lstStyle/>
                        <a:p>
                          <a:endParaRPr lang="en-US"/>
                        </a:p>
                      </a:txBody>
                      <a:tcPr marL="68580" marR="68580" marT="0" marB="0" anchor="ctr">
                        <a:blipFill rotWithShape="0">
                          <a:blip r:embed="rId4"/>
                          <a:stretch>
                            <a:fillRect l="-327723" t="-56962" r="-100660" b="-21519"/>
                          </a:stretch>
                        </a:blipFill>
                      </a:tcPr>
                    </a:tc>
                    <a:tc>
                      <a:txBody>
                        <a:bodyPr/>
                        <a:lstStyle/>
                        <a:p>
                          <a:endParaRPr lang="en-US"/>
                        </a:p>
                      </a:txBody>
                      <a:tcPr marL="68580" marR="68580" marT="0" marB="0" anchor="ctr">
                        <a:blipFill rotWithShape="0">
                          <a:blip r:embed="rId4"/>
                          <a:stretch>
                            <a:fillRect l="-430565" t="-56962" r="-1329" b="-21519"/>
                          </a:stretch>
                        </a:blipFill>
                      </a:tcPr>
                    </a:tc>
                  </a:tr>
                </a:tbl>
              </a:graphicData>
            </a:graphic>
          </p:graphicFrame>
        </mc:Fallback>
      </mc:AlternateContent>
      <p:sp>
        <p:nvSpPr>
          <p:cNvPr id="8" name="Footer Placeholder 7"/>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9" name="Slide Number Placeholder 8"/>
          <p:cNvSpPr>
            <a:spLocks noGrp="1"/>
          </p:cNvSpPr>
          <p:nvPr>
            <p:ph type="sldNum" sz="quarter" idx="12"/>
          </p:nvPr>
        </p:nvSpPr>
        <p:spPr/>
        <p:txBody>
          <a:bodyPr/>
          <a:lstStyle/>
          <a:p>
            <a:fld id="{F943735F-CC06-4CDC-B49F-03F36BD12FE3}" type="slidenum">
              <a:rPr lang="en-US" smtClean="0"/>
              <a:t>35</a:t>
            </a:fld>
            <a:endParaRPr lang="en-US"/>
          </a:p>
        </p:txBody>
      </p:sp>
    </p:spTree>
    <p:extLst>
      <p:ext uri="{BB962C8B-B14F-4D97-AF65-F5344CB8AC3E}">
        <p14:creationId xmlns:p14="http://schemas.microsoft.com/office/powerpoint/2010/main" val="15364838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Crack Propagation Model Error and Validation</a:t>
            </a:r>
          </a:p>
        </p:txBody>
      </p:sp>
      <p:sp>
        <p:nvSpPr>
          <p:cNvPr id="3" name="Content Placeholder 2"/>
          <p:cNvSpPr>
            <a:spLocks noGrp="1"/>
          </p:cNvSpPr>
          <p:nvPr>
            <p:ph idx="1"/>
          </p:nvPr>
        </p:nvSpPr>
        <p:spPr/>
        <p:txBody>
          <a:bodyPr/>
          <a:lstStyle/>
          <a:p>
            <a:r>
              <a:rPr lang="en-US" dirty="0" smtClean="0"/>
              <a:t>The proximity of the estimates to the observed CTF is overall confirmation that the CPD methodology is effective</a:t>
            </a:r>
          </a:p>
          <a:p>
            <a:pPr lvl="1"/>
            <a:r>
              <a:rPr lang="en-US" dirty="0" smtClean="0"/>
              <a:t>The few deviations in the GPR CP model show that the validation methodology is more effective when there is more data, thus validating the addition of AE data for the PF/GPR model</a:t>
            </a:r>
          </a:p>
          <a:p>
            <a:pPr lvl="1"/>
            <a:r>
              <a:rPr lang="en-US" dirty="0" smtClean="0"/>
              <a:t>The GPR CP model in this case was limited by the small number of detections made, whereas the PF/GPR CP model has many data from the AE signals</a:t>
            </a:r>
          </a:p>
          <a:p>
            <a:pPr lvl="1"/>
            <a:r>
              <a:rPr lang="en-US" dirty="0" smtClean="0"/>
              <a:t>In general, the MCTF estimate is more conservative when under the PF/GPR CPD model</a:t>
            </a:r>
          </a:p>
        </p:txBody>
      </p:sp>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36</a:t>
            </a:fld>
            <a:endParaRPr lang="en-US"/>
          </a:p>
        </p:txBody>
      </p:sp>
    </p:spTree>
    <p:extLst>
      <p:ext uri="{BB962C8B-B14F-4D97-AF65-F5344CB8AC3E}">
        <p14:creationId xmlns:p14="http://schemas.microsoft.com/office/powerpoint/2010/main" val="22526318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6841053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Contributions</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a:t>A new approach was proposed which </a:t>
            </a:r>
            <a:r>
              <a:rPr lang="en-US" dirty="0" smtClean="0"/>
              <a:t>groups models </a:t>
            </a:r>
            <a:r>
              <a:rPr lang="en-US" dirty="0"/>
              <a:t>(crack propagation and detection) into a single integrated model for a singular Bayesian </a:t>
            </a:r>
            <a:r>
              <a:rPr lang="en-US" dirty="0" smtClean="0"/>
              <a:t>analysis</a:t>
            </a:r>
            <a:endParaRPr lang="en-US" dirty="0"/>
          </a:p>
          <a:p>
            <a:pPr lvl="1"/>
            <a:r>
              <a:rPr lang="en-US" dirty="0"/>
              <a:t>The effect of the POD of sensor data on the CP mode was considered, resulting in the need for a joint-CPD model</a:t>
            </a:r>
          </a:p>
          <a:p>
            <a:pPr lvl="0"/>
            <a:r>
              <a:rPr lang="en-US" dirty="0"/>
              <a:t>An improved application of the GPR CP model was designed in which a path-wise CP model captures the true crack path and fits it to a large set of CSFs</a:t>
            </a:r>
          </a:p>
          <a:p>
            <a:pPr lvl="0"/>
            <a:r>
              <a:rPr lang="en-US" dirty="0"/>
              <a:t>A new CP model was developed that combines elements of GPR CP modeling based on CSF-to-CP relation and PF techniques in which AE indices were utilized for the modeling</a:t>
            </a:r>
          </a:p>
          <a:p>
            <a:pPr lvl="0"/>
            <a:r>
              <a:rPr lang="en-US" dirty="0" smtClean="0"/>
              <a:t>A </a:t>
            </a:r>
            <a:r>
              <a:rPr lang="en-US" dirty="0"/>
              <a:t>set of correlations was developed between CPD model uncertainty and </a:t>
            </a:r>
            <a:r>
              <a:rPr lang="en-US" dirty="0" smtClean="0"/>
              <a:t>CSFs </a:t>
            </a:r>
            <a:r>
              <a:rPr lang="en-US" dirty="0"/>
              <a:t>that can be used to assess </a:t>
            </a:r>
            <a:r>
              <a:rPr lang="en-US" dirty="0" smtClean="0"/>
              <a:t>CP</a:t>
            </a:r>
            <a:r>
              <a:rPr lang="en-US" dirty="0"/>
              <a:t> </a:t>
            </a:r>
            <a:r>
              <a:rPr lang="en-US" dirty="0" smtClean="0"/>
              <a:t>and </a:t>
            </a:r>
            <a:r>
              <a:rPr lang="en-US" dirty="0"/>
              <a:t>predict the CP, POD, </a:t>
            </a:r>
            <a:r>
              <a:rPr lang="en-US" dirty="0" smtClean="0"/>
              <a:t>and RUL </a:t>
            </a:r>
            <a:r>
              <a:rPr lang="en-US" dirty="0"/>
              <a:t>of specimens with a unique CSF </a:t>
            </a:r>
            <a:r>
              <a:rPr lang="en-US" dirty="0" smtClean="0"/>
              <a:t>set</a:t>
            </a:r>
            <a:endParaRPr lang="en-US" dirty="0"/>
          </a:p>
          <a:p>
            <a:pPr lvl="0"/>
            <a:r>
              <a:rPr lang="en-US" dirty="0" smtClean="0"/>
              <a:t>It </a:t>
            </a:r>
            <a:r>
              <a:rPr lang="en-US" dirty="0"/>
              <a:t>was discovered that with regard to a validation </a:t>
            </a:r>
            <a:r>
              <a:rPr lang="en-US" dirty="0" smtClean="0"/>
              <a:t>methodology, </a:t>
            </a:r>
            <a:r>
              <a:rPr lang="en-US" dirty="0"/>
              <a:t>the modeling of measurement error is not specifically </a:t>
            </a:r>
            <a:r>
              <a:rPr lang="en-US" dirty="0" smtClean="0"/>
              <a:t>restricted </a:t>
            </a:r>
            <a:r>
              <a:rPr lang="en-US" dirty="0"/>
              <a:t>to one </a:t>
            </a:r>
            <a:r>
              <a:rPr lang="en-US" dirty="0" smtClean="0"/>
              <a:t>distribution</a:t>
            </a:r>
            <a:endParaRPr lang="en-US" dirty="0"/>
          </a:p>
        </p:txBody>
      </p:sp>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38</a:t>
            </a:fld>
            <a:endParaRPr lang="en-US"/>
          </a:p>
        </p:txBody>
      </p:sp>
    </p:spTree>
    <p:extLst>
      <p:ext uri="{BB962C8B-B14F-4D97-AF65-F5344CB8AC3E}">
        <p14:creationId xmlns:p14="http://schemas.microsoft.com/office/powerpoint/2010/main" val="41054696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lnSpcReduction="10000"/>
          </a:bodyPr>
          <a:lstStyle/>
          <a:p>
            <a:r>
              <a:rPr lang="en-US" dirty="0" smtClean="0"/>
              <a:t>The </a:t>
            </a:r>
            <a:r>
              <a:rPr lang="en-US" dirty="0"/>
              <a:t>rigorous Bayesian analysis </a:t>
            </a:r>
            <a:r>
              <a:rPr lang="en-US" dirty="0" smtClean="0"/>
              <a:t>methodology </a:t>
            </a:r>
            <a:r>
              <a:rPr lang="en-US" dirty="0"/>
              <a:t>described in this </a:t>
            </a:r>
            <a:r>
              <a:rPr lang="en-US" dirty="0" smtClean="0"/>
              <a:t>defense further </a:t>
            </a:r>
            <a:r>
              <a:rPr lang="en-US" dirty="0"/>
              <a:t>validates the usefulness and effectiveness of a Bayesian analysis methodology performed on a joint-CPD model that is composed of a CP and a </a:t>
            </a:r>
            <a:r>
              <a:rPr lang="en-US" dirty="0" smtClean="0"/>
              <a:t>POD model</a:t>
            </a:r>
            <a:endParaRPr lang="en-US" dirty="0"/>
          </a:p>
          <a:p>
            <a:r>
              <a:rPr lang="en-US" dirty="0" smtClean="0"/>
              <a:t>The example of this methodology </a:t>
            </a:r>
            <a:r>
              <a:rPr lang="en-US" dirty="0"/>
              <a:t>successfully </a:t>
            </a:r>
            <a:r>
              <a:rPr lang="en-US" dirty="0" smtClean="0"/>
              <a:t>reduced model uncertainty and predicted </a:t>
            </a:r>
            <a:r>
              <a:rPr lang="en-US" dirty="0"/>
              <a:t>the CP, POD, and RUL based on a CSF/CPD parameter correlation </a:t>
            </a:r>
            <a:r>
              <a:rPr lang="en-US" dirty="0" smtClean="0"/>
              <a:t>methodology and a validation methodology based on measurement and model error</a:t>
            </a:r>
          </a:p>
          <a:p>
            <a:pPr lvl="1"/>
            <a:r>
              <a:rPr lang="en-US" dirty="0" smtClean="0"/>
              <a:t>The overabundance of data through PF analysis produced a posterior model with reduced uncertainty</a:t>
            </a:r>
          </a:p>
          <a:p>
            <a:pPr lvl="1"/>
            <a:r>
              <a:rPr lang="en-US" dirty="0" smtClean="0"/>
              <a:t>It has two limitations however: (1) There is an lower and upper limit to how much data can be analyzed and (2) the methodology for GPR-based CPD models can be computationally expensive</a:t>
            </a:r>
          </a:p>
          <a:p>
            <a:r>
              <a:rPr lang="en-US" dirty="0" smtClean="0"/>
              <a:t>The onset </a:t>
            </a:r>
            <a:r>
              <a:rPr lang="en-US" dirty="0"/>
              <a:t>of this new methodology opens up the possibilities of combining this methodology with other Bayesian </a:t>
            </a:r>
            <a:r>
              <a:rPr lang="en-US" dirty="0" smtClean="0"/>
              <a:t>methodologies in </a:t>
            </a:r>
            <a:r>
              <a:rPr lang="en-US" dirty="0"/>
              <a:t>order to produce a more effective Bayesian analysis of RUL </a:t>
            </a:r>
            <a:r>
              <a:rPr lang="en-US" dirty="0" smtClean="0"/>
              <a:t>estimation</a:t>
            </a:r>
            <a:endParaRPr lang="en-US" dirty="0"/>
          </a:p>
          <a:p>
            <a:endParaRPr lang="en-US" dirty="0"/>
          </a:p>
        </p:txBody>
      </p:sp>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39</a:t>
            </a:fld>
            <a:endParaRPr lang="en-US"/>
          </a:p>
        </p:txBody>
      </p:sp>
    </p:spTree>
    <p:extLst>
      <p:ext uri="{BB962C8B-B14F-4D97-AF65-F5344CB8AC3E}">
        <p14:creationId xmlns:p14="http://schemas.microsoft.com/office/powerpoint/2010/main" val="42068908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748653" y="2733235"/>
            <a:ext cx="7460279" cy="4152900"/>
            <a:chOff x="4748653" y="2705100"/>
            <a:chExt cx="7460279" cy="415290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8653" y="2705100"/>
              <a:ext cx="7366000" cy="4152900"/>
            </a:xfrm>
            <a:prstGeom prst="rect">
              <a:avLst/>
            </a:prstGeom>
          </p:spPr>
        </p:pic>
        <p:sp>
          <p:nvSpPr>
            <p:cNvPr id="6" name="TextBox 5"/>
            <p:cNvSpPr txBox="1"/>
            <p:nvPr/>
          </p:nvSpPr>
          <p:spPr>
            <a:xfrm>
              <a:off x="8448585" y="6005774"/>
              <a:ext cx="3760347" cy="430887"/>
            </a:xfrm>
            <a:prstGeom prst="rect">
              <a:avLst/>
            </a:prstGeom>
            <a:noFill/>
          </p:spPr>
          <p:txBody>
            <a:bodyPr wrap="square" rtlCol="0">
              <a:spAutoFit/>
            </a:bodyPr>
            <a:lstStyle/>
            <a:p>
              <a:r>
                <a:rPr lang="en-US" sz="1100" dirty="0" smtClean="0"/>
                <a:t>Picture © </a:t>
              </a:r>
              <a:r>
                <a:rPr lang="en-US" sz="1100" dirty="0"/>
                <a:t>ACOEM http://metravib.acoemgroup.com/dma/crack-propagation-tests</a:t>
              </a:r>
            </a:p>
          </p:txBody>
        </p:sp>
      </p:grpSp>
      <p:sp>
        <p:nvSpPr>
          <p:cNvPr id="2" name="Title 1"/>
          <p:cNvSpPr>
            <a:spLocks noGrp="1"/>
          </p:cNvSpPr>
          <p:nvPr>
            <p:ph type="title"/>
          </p:nvPr>
        </p:nvSpPr>
        <p:spPr/>
        <p:txBody>
          <a:bodyPr/>
          <a:lstStyle/>
          <a:p>
            <a:r>
              <a:rPr lang="en-US" dirty="0" smtClean="0"/>
              <a:t>Background of Crack Propagation and Detection Research</a:t>
            </a:r>
            <a:endParaRPr lang="en-US" dirty="0"/>
          </a:p>
        </p:txBody>
      </p:sp>
      <p:sp>
        <p:nvSpPr>
          <p:cNvPr id="3" name="Content Placeholder 2"/>
          <p:cNvSpPr>
            <a:spLocks noGrp="1"/>
          </p:cNvSpPr>
          <p:nvPr>
            <p:ph idx="1"/>
          </p:nvPr>
        </p:nvSpPr>
        <p:spPr/>
        <p:txBody>
          <a:bodyPr/>
          <a:lstStyle/>
          <a:p>
            <a:r>
              <a:rPr lang="en-US" dirty="0" smtClean="0"/>
              <a:t>The study of </a:t>
            </a:r>
            <a:r>
              <a:rPr lang="en-US" b="1" dirty="0" smtClean="0">
                <a:solidFill>
                  <a:srgbClr val="0070C0"/>
                </a:solidFill>
              </a:rPr>
              <a:t>Crack Propagation and Detection (CPD)</a:t>
            </a:r>
            <a:r>
              <a:rPr lang="en-US" dirty="0" smtClean="0"/>
              <a:t> is over 60 years old and produced many models</a:t>
            </a:r>
          </a:p>
          <a:p>
            <a:r>
              <a:rPr lang="en-US" b="1" dirty="0" smtClean="0"/>
              <a:t>Crack Propagation (CP) models</a:t>
            </a:r>
            <a:r>
              <a:rPr lang="en-US" dirty="0" smtClean="0"/>
              <a:t>:</a:t>
            </a:r>
          </a:p>
          <a:p>
            <a:pPr lvl="1"/>
            <a:r>
              <a:rPr lang="en-US" dirty="0" smtClean="0"/>
              <a:t>Paris, Forman, Walker</a:t>
            </a:r>
          </a:p>
          <a:p>
            <a:pPr lvl="1"/>
            <a:r>
              <a:rPr lang="en-US" dirty="0" smtClean="0"/>
              <a:t>Exponential (log-linear)</a:t>
            </a:r>
          </a:p>
          <a:p>
            <a:pPr lvl="1"/>
            <a:r>
              <a:rPr lang="en-US" dirty="0" smtClean="0"/>
              <a:t>Acoustic Emission</a:t>
            </a:r>
          </a:p>
          <a:p>
            <a:r>
              <a:rPr lang="en-US" b="1" dirty="0" smtClean="0"/>
              <a:t>Crack Detection or Probability of Detection (POD) models</a:t>
            </a:r>
            <a:r>
              <a:rPr lang="en-US" dirty="0" smtClean="0"/>
              <a:t>:</a:t>
            </a:r>
          </a:p>
          <a:p>
            <a:pPr lvl="1"/>
            <a:r>
              <a:rPr lang="en-US" dirty="0" smtClean="0"/>
              <a:t>Binomial</a:t>
            </a:r>
          </a:p>
          <a:p>
            <a:pPr lvl="1"/>
            <a:r>
              <a:rPr lang="en-US" dirty="0" smtClean="0"/>
              <a:t>Lognormal</a:t>
            </a:r>
          </a:p>
          <a:p>
            <a:pPr lvl="1"/>
            <a:r>
              <a:rPr lang="en-US" dirty="0" smtClean="0"/>
              <a:t>Logistic</a:t>
            </a:r>
          </a:p>
          <a:p>
            <a:pPr lvl="1"/>
            <a:r>
              <a:rPr lang="en-US" dirty="0" smtClean="0"/>
              <a:t>Log-logistic</a:t>
            </a:r>
            <a:endParaRPr lang="en-US" dirty="0"/>
          </a:p>
        </p:txBody>
      </p:sp>
      <p:sp>
        <p:nvSpPr>
          <p:cNvPr id="4" name="TextBox 3"/>
          <p:cNvSpPr txBox="1"/>
          <p:nvPr/>
        </p:nvSpPr>
        <p:spPr>
          <a:xfrm>
            <a:off x="3318522" y="5736161"/>
            <a:ext cx="3014956" cy="584775"/>
          </a:xfrm>
          <a:prstGeom prst="rect">
            <a:avLst/>
          </a:prstGeom>
          <a:effectLst>
            <a:outerShdw blurRad="50800" dist="38100" dir="8100000" algn="tr"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3200" b="1"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Mostly Empirical</a:t>
            </a:r>
            <a:endParaRPr lang="en-US" sz="3200" b="1" dirty="0">
              <a:ln w="12700">
                <a:solidFill>
                  <a:schemeClr val="accent3">
                    <a:lumMod val="50000"/>
                  </a:schemeClr>
                </a:solidFill>
                <a:prstDash val="solid"/>
              </a:ln>
              <a:solidFill>
                <a:srgbClr val="FF0000"/>
              </a:solidFill>
              <a:effectLst>
                <a:innerShdw blurRad="177800">
                  <a:schemeClr val="accent3">
                    <a:lumMod val="50000"/>
                  </a:schemeClr>
                </a:innerShdw>
              </a:effectLst>
            </a:endParaRPr>
          </a:p>
        </p:txBody>
      </p:sp>
      <p:sp>
        <p:nvSpPr>
          <p:cNvPr id="8" name="Rectangle 7"/>
          <p:cNvSpPr/>
          <p:nvPr/>
        </p:nvSpPr>
        <p:spPr>
          <a:xfrm>
            <a:off x="1024128" y="3465095"/>
            <a:ext cx="2874104" cy="94648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ectangle 8"/>
          <p:cNvSpPr/>
          <p:nvPr/>
        </p:nvSpPr>
        <p:spPr>
          <a:xfrm>
            <a:off x="1024127" y="4895421"/>
            <a:ext cx="1644645" cy="126082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Footer Placeholder 9"/>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11" name="Slide Number Placeholder 10"/>
          <p:cNvSpPr>
            <a:spLocks noGrp="1"/>
          </p:cNvSpPr>
          <p:nvPr>
            <p:ph type="sldNum" sz="quarter" idx="12"/>
          </p:nvPr>
        </p:nvSpPr>
        <p:spPr/>
        <p:txBody>
          <a:bodyPr/>
          <a:lstStyle/>
          <a:p>
            <a:fld id="{F943735F-CC06-4CDC-B49F-03F36BD12FE3}" type="slidenum">
              <a:rPr lang="en-US" smtClean="0"/>
              <a:t>4</a:t>
            </a:fld>
            <a:endParaRPr lang="en-US"/>
          </a:p>
        </p:txBody>
      </p:sp>
    </p:spTree>
    <p:extLst>
      <p:ext uri="{BB962C8B-B14F-4D97-AF65-F5344CB8AC3E}">
        <p14:creationId xmlns:p14="http://schemas.microsoft.com/office/powerpoint/2010/main" val="989647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0" nodeType="clickEffect">
                                  <p:stCondLst>
                                    <p:cond delay="0"/>
                                  </p:stCondLst>
                                  <p:childTnLst>
                                    <p:animEffect transition="out" filter="blinds(horizontal)">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0" nodeType="clickEffect">
                                  <p:stCondLst>
                                    <p:cond delay="0"/>
                                  </p:stCondLst>
                                  <p:childTnLst>
                                    <p:animEffect transition="out" filter="blinds(horizont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2000"/>
                                        <p:tgtEl>
                                          <p:spTgt spid="4"/>
                                        </p:tgtEl>
                                      </p:cBhvr>
                                    </p:animEffect>
                                    <p:anim calcmode="lin" valueType="num">
                                      <p:cBhvr>
                                        <p:cTn id="23" dur="2000" fill="hold"/>
                                        <p:tgtEl>
                                          <p:spTgt spid="4"/>
                                        </p:tgtEl>
                                        <p:attrNameLst>
                                          <p:attrName>ppt_w</p:attrName>
                                        </p:attrNameLst>
                                      </p:cBhvr>
                                      <p:tavLst>
                                        <p:tav tm="0" fmla="#ppt_w*sin(2.5*pi*$)">
                                          <p:val>
                                            <p:fltVal val="0"/>
                                          </p:val>
                                        </p:tav>
                                        <p:tav tm="100000">
                                          <p:val>
                                            <p:fltVal val="1"/>
                                          </p:val>
                                        </p:tav>
                                      </p:tavLst>
                                    </p:anim>
                                    <p:anim calcmode="lin" valueType="num">
                                      <p:cBhvr>
                                        <p:cTn id="24"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p:txBody>
          <a:bodyPr>
            <a:normAutofit/>
          </a:bodyPr>
          <a:lstStyle/>
          <a:p>
            <a:pPr lvl="0"/>
            <a:r>
              <a:rPr lang="en-US" sz="2400" dirty="0" smtClean="0"/>
              <a:t>Address more CSF variability: This example only assumed  the variability of the material CSFs, but for the future the  variability of the loading CSFs should be addressed as well</a:t>
            </a:r>
          </a:p>
          <a:p>
            <a:pPr lvl="0"/>
            <a:r>
              <a:rPr lang="en-US" sz="2400" dirty="0" smtClean="0"/>
              <a:t>Seek methods and updates to the existing routine to make it less expensive computationally:</a:t>
            </a:r>
          </a:p>
          <a:p>
            <a:pPr lvl="1"/>
            <a:r>
              <a:rPr lang="en-US" dirty="0"/>
              <a:t>Review the MATLAB routine in an effort to minimize the processing time</a:t>
            </a:r>
          </a:p>
          <a:p>
            <a:pPr lvl="1"/>
            <a:r>
              <a:rPr lang="en-US" dirty="0"/>
              <a:t>Consider making the methodology available in other programming languages such as </a:t>
            </a:r>
            <a:r>
              <a:rPr lang="en-US" dirty="0" err="1"/>
              <a:t>OpenBUGS</a:t>
            </a:r>
            <a:r>
              <a:rPr lang="en-US" dirty="0"/>
              <a:t>, R, and C++ as an alternative</a:t>
            </a:r>
          </a:p>
          <a:p>
            <a:pPr lvl="0"/>
            <a:r>
              <a:rPr lang="en-US" sz="2400" dirty="0" smtClean="0"/>
              <a:t>Consider the effect of additional CSFs</a:t>
            </a:r>
          </a:p>
          <a:p>
            <a:pPr lvl="1"/>
            <a:r>
              <a:rPr lang="en-US" dirty="0" smtClean="0"/>
              <a:t>Examples:  Temperature, pressure, entropy</a:t>
            </a:r>
          </a:p>
          <a:p>
            <a:pPr lvl="1"/>
            <a:r>
              <a:rPr lang="en-US" dirty="0" smtClean="0"/>
              <a:t>Follow-up with a sensitivity analysis</a:t>
            </a:r>
            <a:endParaRPr lang="en-US" sz="1600" dirty="0"/>
          </a:p>
        </p:txBody>
      </p:sp>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40</a:t>
            </a:fld>
            <a:endParaRPr lang="en-US"/>
          </a:p>
        </p:txBody>
      </p:sp>
    </p:spTree>
    <p:extLst>
      <p:ext uri="{BB962C8B-B14F-4D97-AF65-F5344CB8AC3E}">
        <p14:creationId xmlns:p14="http://schemas.microsoft.com/office/powerpoint/2010/main" val="8120968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Publications</a:t>
            </a:r>
            <a:endParaRPr lang="en-US" dirty="0"/>
          </a:p>
        </p:txBody>
      </p:sp>
      <p:sp>
        <p:nvSpPr>
          <p:cNvPr id="3" name="Content Placeholder 2"/>
          <p:cNvSpPr>
            <a:spLocks noGrp="1"/>
          </p:cNvSpPr>
          <p:nvPr>
            <p:ph idx="1"/>
          </p:nvPr>
        </p:nvSpPr>
        <p:spPr/>
        <p:txBody>
          <a:bodyPr>
            <a:normAutofit fontScale="92500"/>
          </a:bodyPr>
          <a:lstStyle/>
          <a:p>
            <a:r>
              <a:rPr lang="en-US" dirty="0" err="1"/>
              <a:t>Modarres</a:t>
            </a:r>
            <a:r>
              <a:rPr lang="en-US" dirty="0"/>
              <a:t>, M., </a:t>
            </a:r>
            <a:r>
              <a:rPr lang="en-US" dirty="0" smtClean="0"/>
              <a:t>Smith</a:t>
            </a:r>
            <a:r>
              <a:rPr lang="en-US" dirty="0"/>
              <a:t>, R., &amp; </a:t>
            </a:r>
            <a:r>
              <a:rPr lang="en-US" dirty="0" err="1"/>
              <a:t>Montemerlo</a:t>
            </a:r>
            <a:r>
              <a:rPr lang="en-US" dirty="0"/>
              <a:t>, M. (2010).  Strain Energy-Based Probabilistic Life Assessment of Dynamic Structures.  </a:t>
            </a:r>
            <a:r>
              <a:rPr lang="en-US" i="1" dirty="0"/>
              <a:t>Conference: Proceedings of the ASME 2010 International Mechanical Engineering Congress &amp; Exposition, At Vancouver, British Columbia, Canada</a:t>
            </a:r>
            <a:r>
              <a:rPr lang="en-US" dirty="0" smtClean="0"/>
              <a:t>.</a:t>
            </a:r>
            <a:endParaRPr lang="en-US" dirty="0"/>
          </a:p>
          <a:p>
            <a:r>
              <a:rPr lang="en-US" dirty="0" smtClean="0"/>
              <a:t>Smith</a:t>
            </a:r>
            <a:r>
              <a:rPr lang="en-US" dirty="0"/>
              <a:t>, R., Ontiveros, V., </a:t>
            </a:r>
            <a:r>
              <a:rPr lang="en-US" dirty="0" err="1"/>
              <a:t>Paradee</a:t>
            </a:r>
            <a:r>
              <a:rPr lang="en-US" dirty="0"/>
              <a:t>, G., </a:t>
            </a:r>
            <a:r>
              <a:rPr lang="en-US" dirty="0" err="1"/>
              <a:t>Modarres</a:t>
            </a:r>
            <a:r>
              <a:rPr lang="en-US" dirty="0"/>
              <a:t>, M., &amp; Hoffman, P.  (2011).  Probabilistic Strain Energy Life Assessment Model.  </a:t>
            </a:r>
            <a:r>
              <a:rPr lang="en-US" i="1" dirty="0"/>
              <a:t>Procedia Engineering 10, </a:t>
            </a:r>
            <a:r>
              <a:rPr lang="en-US" i="1" dirty="0" smtClean="0"/>
              <a:t>613–618</a:t>
            </a:r>
            <a:endParaRPr lang="en-US" i="1" dirty="0"/>
          </a:p>
          <a:p>
            <a:r>
              <a:rPr lang="en-US" dirty="0"/>
              <a:t>Zhu, S., Huang, H., Smith, R., Ontiveros, V., He, L., &amp; </a:t>
            </a:r>
            <a:r>
              <a:rPr lang="en-US" dirty="0" err="1"/>
              <a:t>Modarres</a:t>
            </a:r>
            <a:r>
              <a:rPr lang="en-US" dirty="0"/>
              <a:t>, M.  (2013).  A Probabilistic Framework for Low Cycle Fatigue Life Prediction and Uncertainty Modeling of Turbine Disk Alloys.  </a:t>
            </a:r>
            <a:r>
              <a:rPr lang="en-US" i="1" dirty="0"/>
              <a:t>Probabilistic Engineering Mechanics </a:t>
            </a:r>
            <a:r>
              <a:rPr lang="en-US" i="1" dirty="0" smtClean="0"/>
              <a:t>34:114–122</a:t>
            </a:r>
          </a:p>
          <a:p>
            <a:r>
              <a:rPr lang="en-US" dirty="0" smtClean="0"/>
              <a:t>Smith</a:t>
            </a:r>
            <a:r>
              <a:rPr lang="en-US" dirty="0"/>
              <a:t>, R., &amp; </a:t>
            </a:r>
            <a:r>
              <a:rPr lang="en-US" dirty="0" err="1"/>
              <a:t>Modarres</a:t>
            </a:r>
            <a:r>
              <a:rPr lang="en-US" dirty="0"/>
              <a:t>, M. (</a:t>
            </a:r>
            <a:r>
              <a:rPr lang="en-US" dirty="0" smtClean="0"/>
              <a:t>2016). </a:t>
            </a:r>
            <a:r>
              <a:rPr lang="en-US" dirty="0"/>
              <a:t>Small Crack Fatigue Growth and Detection Modeling with Uncertainty and Acoustic Emission Application. </a:t>
            </a:r>
            <a:r>
              <a:rPr lang="en-US" i="1" dirty="0"/>
              <a:t>Conference: International Work-Conference on Time Series (ITISE 2016), At Granada, </a:t>
            </a:r>
            <a:r>
              <a:rPr lang="en-US" i="1" dirty="0" smtClean="0"/>
              <a:t>Spain</a:t>
            </a:r>
            <a:endParaRPr lang="en-US" dirty="0"/>
          </a:p>
        </p:txBody>
      </p:sp>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41</a:t>
            </a:fld>
            <a:endParaRPr lang="en-US"/>
          </a:p>
        </p:txBody>
      </p:sp>
    </p:spTree>
    <p:extLst>
      <p:ext uri="{BB962C8B-B14F-4D97-AF65-F5344CB8AC3E}">
        <p14:creationId xmlns:p14="http://schemas.microsoft.com/office/powerpoint/2010/main" val="39919080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Publications</a:t>
            </a:r>
            <a:endParaRPr lang="en-US" dirty="0"/>
          </a:p>
        </p:txBody>
      </p:sp>
      <p:sp>
        <p:nvSpPr>
          <p:cNvPr id="3" name="Content Placeholder 2"/>
          <p:cNvSpPr>
            <a:spLocks noGrp="1"/>
          </p:cNvSpPr>
          <p:nvPr>
            <p:ph idx="1"/>
          </p:nvPr>
        </p:nvSpPr>
        <p:spPr/>
        <p:txBody>
          <a:bodyPr>
            <a:normAutofit lnSpcReduction="10000"/>
          </a:bodyPr>
          <a:lstStyle/>
          <a:p>
            <a:r>
              <a:rPr lang="en-US" dirty="0" smtClean="0"/>
              <a:t>Smith</a:t>
            </a:r>
            <a:r>
              <a:rPr lang="en-US" dirty="0"/>
              <a:t>, R., &amp; </a:t>
            </a:r>
            <a:r>
              <a:rPr lang="en-US" dirty="0" err="1"/>
              <a:t>Modarres</a:t>
            </a:r>
            <a:r>
              <a:rPr lang="en-US" dirty="0"/>
              <a:t>, M. (2016). Tools for Analysis of Accelerated Life and Degradation Test Data. </a:t>
            </a:r>
            <a:r>
              <a:rPr lang="en-US" i="1" dirty="0"/>
              <a:t>Conference: 2016 IEEE Accelerated Stress Testing &amp; Reliability Conference (ASTR), At Pensacola Beach, Florida</a:t>
            </a:r>
            <a:r>
              <a:rPr lang="en-US" dirty="0" smtClean="0"/>
              <a:t>.</a:t>
            </a:r>
          </a:p>
          <a:p>
            <a:r>
              <a:rPr lang="en-US" dirty="0" smtClean="0"/>
              <a:t>Smith</a:t>
            </a:r>
            <a:r>
              <a:rPr lang="en-US" dirty="0"/>
              <a:t>, R., &amp; </a:t>
            </a:r>
            <a:r>
              <a:rPr lang="en-US" dirty="0" err="1"/>
              <a:t>Modarres</a:t>
            </a:r>
            <a:r>
              <a:rPr lang="en-US" dirty="0"/>
              <a:t>, M. (2017). Small Crack Fatigue Growth and Detection Modeling with Uncertainty and Acoustic Emission Application. </a:t>
            </a:r>
            <a:r>
              <a:rPr lang="en-US" i="1" dirty="0"/>
              <a:t>Contributions to Statistics</a:t>
            </a:r>
            <a:r>
              <a:rPr lang="en-US" dirty="0"/>
              <a:t>, [In publication].</a:t>
            </a:r>
          </a:p>
          <a:p>
            <a:r>
              <a:rPr lang="en-US" dirty="0"/>
              <a:t>Smith, R., </a:t>
            </a:r>
            <a:r>
              <a:rPr lang="en-US" dirty="0" err="1"/>
              <a:t>Modarres</a:t>
            </a:r>
            <a:r>
              <a:rPr lang="en-US" dirty="0"/>
              <a:t>, M., &amp; </a:t>
            </a:r>
            <a:r>
              <a:rPr lang="en-US" dirty="0" err="1"/>
              <a:t>Droguett</a:t>
            </a:r>
            <a:r>
              <a:rPr lang="en-US" dirty="0"/>
              <a:t>, E. L. (2017). Small Crack Fatigue Propagation Detection Modeling with Applications to Recursive Bayesian Estimation. </a:t>
            </a:r>
            <a:r>
              <a:rPr lang="en-US" i="1" dirty="0"/>
              <a:t>International Journal of Prognostics and Health Management</a:t>
            </a:r>
            <a:r>
              <a:rPr lang="en-US" dirty="0"/>
              <a:t>, </a:t>
            </a:r>
            <a:r>
              <a:rPr lang="en-US" dirty="0" smtClean="0"/>
              <a:t>(in review).</a:t>
            </a:r>
            <a:endParaRPr lang="en-US" dirty="0"/>
          </a:p>
          <a:p>
            <a:r>
              <a:rPr lang="en-US" dirty="0" smtClean="0"/>
              <a:t>Barrett, A., Smith, R., &amp; </a:t>
            </a:r>
            <a:r>
              <a:rPr lang="en-US" dirty="0" err="1" smtClean="0"/>
              <a:t>Modarres</a:t>
            </a:r>
            <a:r>
              <a:rPr lang="en-US" dirty="0" smtClean="0"/>
              <a:t>, M. (2017</a:t>
            </a:r>
            <a:r>
              <a:rPr lang="en-US" dirty="0"/>
              <a:t>). A Multivariable Model of the Probability of Detection and Sizing of Small </a:t>
            </a:r>
            <a:r>
              <a:rPr lang="en-US" dirty="0" smtClean="0"/>
              <a:t>Cracks.  </a:t>
            </a:r>
            <a:r>
              <a:rPr lang="en-US" i="1" dirty="0" smtClean="0"/>
              <a:t>Structural Health Management</a:t>
            </a:r>
            <a:r>
              <a:rPr lang="en-US" dirty="0" smtClean="0"/>
              <a:t>, (in final preparation).</a:t>
            </a:r>
            <a:endParaRPr lang="en-US" dirty="0"/>
          </a:p>
        </p:txBody>
      </p:sp>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42</a:t>
            </a:fld>
            <a:endParaRPr lang="en-US"/>
          </a:p>
        </p:txBody>
      </p:sp>
    </p:spTree>
    <p:extLst>
      <p:ext uri="{BB962C8B-B14F-4D97-AF65-F5344CB8AC3E}">
        <p14:creationId xmlns:p14="http://schemas.microsoft.com/office/powerpoint/2010/main" val="8465898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p:txBody>
          <a:bodyPr/>
          <a:lstStyle/>
          <a:p>
            <a:r>
              <a:rPr lang="en-US" dirty="0" smtClean="0"/>
              <a:t>My Lord and my family</a:t>
            </a:r>
          </a:p>
          <a:p>
            <a:r>
              <a:rPr lang="en-US" dirty="0" smtClean="0"/>
              <a:t>My advisor and friend Prof. Mohammad </a:t>
            </a:r>
            <a:r>
              <a:rPr lang="en-US" dirty="0" err="1" smtClean="0"/>
              <a:t>Modarres</a:t>
            </a:r>
            <a:endParaRPr lang="en-US" dirty="0"/>
          </a:p>
          <a:p>
            <a:r>
              <a:rPr lang="en-US" dirty="0" smtClean="0"/>
              <a:t>Prof. Enrique </a:t>
            </a:r>
            <a:r>
              <a:rPr lang="en-US" dirty="0" err="1" smtClean="0"/>
              <a:t>Droguett</a:t>
            </a:r>
            <a:r>
              <a:rPr lang="en-US" dirty="0" smtClean="0"/>
              <a:t>, Dr. </a:t>
            </a:r>
            <a:r>
              <a:rPr lang="en-US" dirty="0" err="1" smtClean="0"/>
              <a:t>Azadeh</a:t>
            </a:r>
            <a:r>
              <a:rPr lang="en-US" dirty="0" smtClean="0"/>
              <a:t> </a:t>
            </a:r>
            <a:r>
              <a:rPr lang="en-US" dirty="0" err="1" smtClean="0"/>
              <a:t>Keshtgar</a:t>
            </a:r>
            <a:r>
              <a:rPr lang="en-US" dirty="0" smtClean="0"/>
              <a:t>, Christine </a:t>
            </a:r>
            <a:r>
              <a:rPr lang="en-US" dirty="0" err="1" smtClean="0"/>
              <a:t>Saurbrunn</a:t>
            </a:r>
            <a:r>
              <a:rPr lang="en-US" dirty="0" smtClean="0"/>
              <a:t>, </a:t>
            </a:r>
            <a:r>
              <a:rPr lang="en-US" dirty="0" err="1" smtClean="0"/>
              <a:t>Huisung</a:t>
            </a:r>
            <a:r>
              <a:rPr lang="en-US" dirty="0" smtClean="0"/>
              <a:t> Yun, Dr. Kaushik Chatterjee, Dr. Martin Wayne, Mohamad </a:t>
            </a:r>
            <a:r>
              <a:rPr lang="en-US" dirty="0" err="1" smtClean="0"/>
              <a:t>Nuhi</a:t>
            </a:r>
            <a:r>
              <a:rPr lang="en-US" dirty="0" smtClean="0"/>
              <a:t>, Dr. </a:t>
            </a:r>
            <a:r>
              <a:rPr lang="en-US" dirty="0" err="1" smtClean="0"/>
              <a:t>Elaheh</a:t>
            </a:r>
            <a:r>
              <a:rPr lang="en-US" dirty="0" smtClean="0"/>
              <a:t> </a:t>
            </a:r>
            <a:r>
              <a:rPr lang="en-US" dirty="0" err="1" smtClean="0"/>
              <a:t>Rabiei</a:t>
            </a:r>
            <a:r>
              <a:rPr lang="en-US" dirty="0" smtClean="0"/>
              <a:t>, and  friends past and present </a:t>
            </a:r>
          </a:p>
          <a:p>
            <a:r>
              <a:rPr lang="en-US" dirty="0" smtClean="0"/>
              <a:t>Ms. Rosemary Parker and the staff at the Center for Minorities in Science and Engineering</a:t>
            </a:r>
            <a:endParaRPr lang="en-US" dirty="0"/>
          </a:p>
        </p:txBody>
      </p:sp>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43</a:t>
            </a:fld>
            <a:endParaRPr lang="en-US"/>
          </a:p>
        </p:txBody>
      </p:sp>
    </p:spTree>
    <p:extLst>
      <p:ext uri="{BB962C8B-B14F-4D97-AF65-F5344CB8AC3E}">
        <p14:creationId xmlns:p14="http://schemas.microsoft.com/office/powerpoint/2010/main" val="34447827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Questions?</a:t>
            </a:r>
            <a:endParaRPr lang="en-US" dirty="0"/>
          </a:p>
        </p:txBody>
      </p:sp>
      <p:sp>
        <p:nvSpPr>
          <p:cNvPr id="5" name="Text Placeholder 4"/>
          <p:cNvSpPr>
            <a:spLocks noGrp="1"/>
          </p:cNvSpPr>
          <p:nvPr>
            <p:ph type="body" idx="1"/>
          </p:nvPr>
        </p:nvSpPr>
        <p:spPr/>
        <p:txBody>
          <a:bodyPr/>
          <a:lstStyle/>
          <a:p>
            <a:r>
              <a:rPr lang="en-US" dirty="0" smtClean="0"/>
              <a:t>Thank you for participating!</a:t>
            </a:r>
            <a:endParaRPr lang="en-US" dirty="0"/>
          </a:p>
        </p:txBody>
      </p:sp>
    </p:spTree>
    <p:extLst>
      <p:ext uri="{BB962C8B-B14F-4D97-AF65-F5344CB8AC3E}">
        <p14:creationId xmlns:p14="http://schemas.microsoft.com/office/powerpoint/2010/main" val="39585440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794397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Slides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093286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PF/GPR Crack Propagation Sub-block Flowchart</a:t>
            </a:r>
            <a:endParaRPr lang="en-US" dirty="0"/>
          </a:p>
        </p:txBody>
      </p:sp>
      <p:sp>
        <p:nvSpPr>
          <p:cNvPr id="3" name="Flowchart: Data 2"/>
          <p:cNvSpPr/>
          <p:nvPr/>
        </p:nvSpPr>
        <p:spPr>
          <a:xfrm>
            <a:off x="1379570" y="3747614"/>
            <a:ext cx="1238179" cy="451890"/>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Crack Propagation Data</a:t>
            </a:r>
          </a:p>
        </p:txBody>
      </p:sp>
      <p:sp>
        <p:nvSpPr>
          <p:cNvPr id="4" name="Flowchart: Data 3"/>
          <p:cNvSpPr/>
          <p:nvPr/>
        </p:nvSpPr>
        <p:spPr>
          <a:xfrm>
            <a:off x="1297477" y="2198654"/>
            <a:ext cx="1759100" cy="684077"/>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Acoustic Emission Signals Cumulative Count and Amplitude</a:t>
            </a:r>
          </a:p>
        </p:txBody>
      </p:sp>
      <p:sp>
        <p:nvSpPr>
          <p:cNvPr id="5" name="Flowchart: Data 4"/>
          <p:cNvSpPr/>
          <p:nvPr/>
        </p:nvSpPr>
        <p:spPr>
          <a:xfrm>
            <a:off x="1463601" y="4775589"/>
            <a:ext cx="1238179" cy="347435"/>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Loading Conditions</a:t>
            </a:r>
          </a:p>
        </p:txBody>
      </p:sp>
      <p:sp>
        <p:nvSpPr>
          <p:cNvPr id="6" name="Flowchart: Data 5"/>
          <p:cNvSpPr/>
          <p:nvPr/>
        </p:nvSpPr>
        <p:spPr>
          <a:xfrm>
            <a:off x="1463602" y="5250828"/>
            <a:ext cx="1238179" cy="345408"/>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Material Properties</a:t>
            </a:r>
          </a:p>
        </p:txBody>
      </p:sp>
      <p:sp>
        <p:nvSpPr>
          <p:cNvPr id="7" name="Flowchart: Data 6"/>
          <p:cNvSpPr/>
          <p:nvPr/>
        </p:nvSpPr>
        <p:spPr>
          <a:xfrm>
            <a:off x="1297477" y="3300010"/>
            <a:ext cx="1402366" cy="345408"/>
          </a:xfrm>
          <a:prstGeom prst="flowChartInputOutpu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Measurement Error</a:t>
            </a:r>
          </a:p>
        </p:txBody>
      </p:sp>
      <p:sp>
        <p:nvSpPr>
          <p:cNvPr id="8" name="Flowchart: Data 7"/>
          <p:cNvSpPr/>
          <p:nvPr/>
        </p:nvSpPr>
        <p:spPr>
          <a:xfrm>
            <a:off x="7135679" y="3651881"/>
            <a:ext cx="1573161" cy="652733"/>
          </a:xfrm>
          <a:prstGeom prst="flowChartInputOutput">
            <a:avLst/>
          </a:prstGeom>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Particle Filtering Crack Propagation Data</a:t>
            </a:r>
          </a:p>
        </p:txBody>
      </p:sp>
      <p:sp>
        <p:nvSpPr>
          <p:cNvPr id="9" name="Flowchart: Process 8"/>
          <p:cNvSpPr/>
          <p:nvPr/>
        </p:nvSpPr>
        <p:spPr>
          <a:xfrm>
            <a:off x="3363179" y="3804524"/>
            <a:ext cx="1376516" cy="338070"/>
          </a:xfrm>
          <a:prstGeom prst="flowChartProcess">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GPR State Process Model</a:t>
            </a:r>
          </a:p>
        </p:txBody>
      </p:sp>
      <p:sp>
        <p:nvSpPr>
          <p:cNvPr id="10" name="Flowchart: Process 9"/>
          <p:cNvSpPr/>
          <p:nvPr/>
        </p:nvSpPr>
        <p:spPr>
          <a:xfrm>
            <a:off x="5249429" y="3809212"/>
            <a:ext cx="1376516" cy="338070"/>
          </a:xfrm>
          <a:prstGeom prst="flowChartProcess">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b="1" dirty="0">
                <a:latin typeface="Times New Roman" panose="02020603050405020304" pitchFamily="18" charset="0"/>
                <a:cs typeface="Times New Roman" panose="02020603050405020304" pitchFamily="18" charset="0"/>
              </a:rPr>
              <a:t>Particle Filtering Routine</a:t>
            </a:r>
          </a:p>
        </p:txBody>
      </p:sp>
      <p:sp>
        <p:nvSpPr>
          <p:cNvPr id="11" name="Flowchart: Data 10"/>
          <p:cNvSpPr/>
          <p:nvPr/>
        </p:nvSpPr>
        <p:spPr>
          <a:xfrm>
            <a:off x="9193163" y="4761634"/>
            <a:ext cx="1884468" cy="843085"/>
          </a:xfrm>
          <a:prstGeom prst="flowChartInputOutput">
            <a:avLst/>
          </a:prstGeom>
          <a:gradFill>
            <a:gsLst>
              <a:gs pos="0">
                <a:srgbClr val="FF0000"/>
              </a:gs>
              <a:gs pos="50000">
                <a:srgbClr val="FF7C80"/>
              </a:gs>
              <a:gs pos="100000">
                <a:srgbClr val="FF0000"/>
              </a:gs>
            </a:gsLst>
          </a:gradFill>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Posterior Distribution of PF/GPR Crack Propagation Model Parameters</a:t>
            </a:r>
          </a:p>
        </p:txBody>
      </p:sp>
      <p:cxnSp>
        <p:nvCxnSpPr>
          <p:cNvPr id="12" name="Straight Connector 11"/>
          <p:cNvCxnSpPr>
            <a:stCxn id="5" idx="4"/>
            <a:endCxn id="6" idx="1"/>
          </p:cNvCxnSpPr>
          <p:nvPr/>
        </p:nvCxnSpPr>
        <p:spPr>
          <a:xfrm>
            <a:off x="2082690" y="5123024"/>
            <a:ext cx="1" cy="127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3" name="Flowchart: Process 12"/>
          <p:cNvSpPr/>
          <p:nvPr/>
        </p:nvSpPr>
        <p:spPr>
          <a:xfrm>
            <a:off x="7135679" y="4978872"/>
            <a:ext cx="1312361" cy="416106"/>
          </a:xfrm>
          <a:prstGeom prst="flowChartProcess">
            <a:avLst/>
          </a:prstGeom>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4168" tIns="32084" rIns="64168" bIns="32084" numCol="1" spcCol="0" rtlCol="0" fromWordArt="0" anchor="ctr" anchorCtr="0" forceAA="0" compatLnSpc="1">
            <a:prstTxWarp prst="textNoShape">
              <a:avLst/>
            </a:prstTxWarp>
            <a:noAutofit/>
          </a:bodyPr>
          <a:lstStyle/>
          <a:p>
            <a:pPr algn="ctr"/>
            <a:r>
              <a:rPr lang="en-US" sz="983" dirty="0">
                <a:latin typeface="Times New Roman" panose="02020603050405020304" pitchFamily="18" charset="0"/>
                <a:cs typeface="Times New Roman" panose="02020603050405020304" pitchFamily="18" charset="0"/>
              </a:rPr>
              <a:t>GPR Crack Propagation Model</a:t>
            </a:r>
          </a:p>
        </p:txBody>
      </p:sp>
      <p:cxnSp>
        <p:nvCxnSpPr>
          <p:cNvPr id="14" name="Straight Arrow Connector 13"/>
          <p:cNvCxnSpPr>
            <a:endCxn id="13" idx="1"/>
          </p:cNvCxnSpPr>
          <p:nvPr/>
        </p:nvCxnSpPr>
        <p:spPr>
          <a:xfrm flipV="1">
            <a:off x="2082690" y="5186925"/>
            <a:ext cx="5052989" cy="1280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6" idx="1"/>
            <a:endCxn id="9" idx="2"/>
          </p:cNvCxnSpPr>
          <p:nvPr/>
        </p:nvCxnSpPr>
        <p:spPr>
          <a:xfrm rot="5400000" flipH="1" flipV="1">
            <a:off x="2512948" y="3712339"/>
            <a:ext cx="1108234" cy="1968746"/>
          </a:xfrm>
          <a:prstGeom prst="bentConnector3">
            <a:avLst>
              <a:gd name="adj1" fmla="val 5076"/>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3" idx="3"/>
            <a:endCxn id="11" idx="2"/>
          </p:cNvCxnSpPr>
          <p:nvPr/>
        </p:nvCxnSpPr>
        <p:spPr>
          <a:xfrm flipV="1">
            <a:off x="8448040" y="5183177"/>
            <a:ext cx="933569" cy="37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8" idx="3"/>
          </p:cNvCxnSpPr>
          <p:nvPr/>
        </p:nvCxnSpPr>
        <p:spPr>
          <a:xfrm flipH="1">
            <a:off x="7754768" y="4304613"/>
            <a:ext cx="10176" cy="64469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3" idx="5"/>
            <a:endCxn id="9" idx="1"/>
          </p:cNvCxnSpPr>
          <p:nvPr/>
        </p:nvCxnSpPr>
        <p:spPr>
          <a:xfrm flipV="1">
            <a:off x="2493931" y="3973559"/>
            <a:ext cx="869248" cy="1"/>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7" idx="5"/>
            <a:endCxn id="9" idx="1"/>
          </p:cNvCxnSpPr>
          <p:nvPr/>
        </p:nvCxnSpPr>
        <p:spPr>
          <a:xfrm>
            <a:off x="2559606" y="3472715"/>
            <a:ext cx="803573" cy="500844"/>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4" idx="5"/>
            <a:endCxn id="10" idx="0"/>
          </p:cNvCxnSpPr>
          <p:nvPr/>
        </p:nvCxnSpPr>
        <p:spPr>
          <a:xfrm>
            <a:off x="2880667" y="2540693"/>
            <a:ext cx="3057021" cy="1268519"/>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9" idx="3"/>
            <a:endCxn id="10" idx="1"/>
          </p:cNvCxnSpPr>
          <p:nvPr/>
        </p:nvCxnSpPr>
        <p:spPr>
          <a:xfrm>
            <a:off x="4739695" y="3973559"/>
            <a:ext cx="509734" cy="468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0" idx="3"/>
            <a:endCxn id="8" idx="2"/>
          </p:cNvCxnSpPr>
          <p:nvPr/>
        </p:nvCxnSpPr>
        <p:spPr>
          <a:xfrm>
            <a:off x="6625945" y="3978247"/>
            <a:ext cx="66705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3" name="Footer Placeholder 22"/>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24" name="Slide Number Placeholder 23"/>
          <p:cNvSpPr>
            <a:spLocks noGrp="1"/>
          </p:cNvSpPr>
          <p:nvPr>
            <p:ph type="sldNum" sz="quarter" idx="12"/>
          </p:nvPr>
        </p:nvSpPr>
        <p:spPr/>
        <p:txBody>
          <a:bodyPr/>
          <a:lstStyle/>
          <a:p>
            <a:fld id="{F943735F-CC06-4CDC-B49F-03F36BD12FE3}" type="slidenum">
              <a:rPr lang="en-US" smtClean="0"/>
              <a:t>47</a:t>
            </a:fld>
            <a:endParaRPr lang="en-US"/>
          </a:p>
        </p:txBody>
      </p:sp>
    </p:spTree>
    <p:extLst>
      <p:ext uri="{BB962C8B-B14F-4D97-AF65-F5344CB8AC3E}">
        <p14:creationId xmlns:p14="http://schemas.microsoft.com/office/powerpoint/2010/main" val="257520298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Particle Filtering Technique</a:t>
            </a:r>
            <a:endParaRPr lang="en-US" dirty="0"/>
          </a:p>
        </p:txBody>
      </p:sp>
      <p:sp>
        <p:nvSpPr>
          <p:cNvPr id="3" name="Content Placeholder 2"/>
          <p:cNvSpPr>
            <a:spLocks noGrp="1"/>
          </p:cNvSpPr>
          <p:nvPr>
            <p:ph idx="1"/>
          </p:nvPr>
        </p:nvSpPr>
        <p:spPr>
          <a:xfrm>
            <a:off x="1981200" y="5156984"/>
            <a:ext cx="8229600" cy="1630363"/>
          </a:xfrm>
        </p:spPr>
        <p:txBody>
          <a:bodyPr>
            <a:normAutofit/>
          </a:bodyPr>
          <a:lstStyle/>
          <a:p>
            <a:r>
              <a:rPr lang="en-US" dirty="0" smtClean="0"/>
              <a:t>Recursive Bayes estimation by particle filtering will address the following:</a:t>
            </a:r>
          </a:p>
          <a:p>
            <a:pPr lvl="1">
              <a:buFont typeface="Wingdings" panose="05000000000000000000" pitchFamily="2" charset="2"/>
              <a:buChar char="q"/>
            </a:pPr>
            <a:r>
              <a:rPr lang="en-US" dirty="0" smtClean="0"/>
              <a:t>Low amount of true crack length data</a:t>
            </a:r>
          </a:p>
          <a:p>
            <a:pPr lvl="1">
              <a:buFont typeface="Wingdings" panose="05000000000000000000" pitchFamily="2" charset="2"/>
              <a:buChar char="q"/>
            </a:pPr>
            <a:r>
              <a:rPr lang="en-US" dirty="0" smtClean="0"/>
              <a:t>Further correlation of AE readings to crack growth</a:t>
            </a:r>
          </a:p>
        </p:txBody>
      </p:sp>
      <mc:AlternateContent xmlns:mc="http://schemas.openxmlformats.org/markup-compatibility/2006" xmlns:a14="http://schemas.microsoft.com/office/drawing/2010/main">
        <mc:Choice Requires="a14">
          <p:sp>
            <p:nvSpPr>
              <p:cNvPr id="4" name="Oval 3"/>
              <p:cNvSpPr/>
              <p:nvPr/>
            </p:nvSpPr>
            <p:spPr bwMode="auto">
              <a:xfrm>
                <a:off x="2722728" y="1956583"/>
                <a:ext cx="1371600" cy="1371600"/>
              </a:xfrm>
              <a:prstGeom prst="ellipse">
                <a:avLst/>
              </a:prstGeom>
              <a:ln>
                <a:headEnd type="none" w="sm" len="sm"/>
                <a:tailEnd type="none" w="sm" len="sm"/>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2000" i="1" dirty="0">
                  <a:solidFill>
                    <a:schemeClr val="tx1"/>
                  </a:solidFill>
                  <a:latin typeface="Cambria Math"/>
                </a:endParaRPr>
              </a:p>
              <a:p>
                <a:pPr algn="ctr" eaLnBrk="0" fontAlgn="base" hangingPunct="0">
                  <a:spcBef>
                    <a:spcPct val="0"/>
                  </a:spcBef>
                  <a:spcAft>
                    <a:spcPct val="0"/>
                  </a:spcAft>
                </a:pPr>
                <a14:m>
                  <m:oMath xmlns:m="http://schemas.openxmlformats.org/officeDocument/2006/math">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a:rPr>
                          <m:t>𝐴</m:t>
                        </m:r>
                      </m:e>
                      <m:sub>
                        <m:r>
                          <a:rPr lang="en-US" sz="2000" i="1">
                            <a:solidFill>
                              <a:schemeClr val="tx1"/>
                            </a:solidFill>
                            <a:latin typeface="Cambria Math"/>
                          </a:rPr>
                          <m:t>𝑘</m:t>
                        </m:r>
                        <m:r>
                          <a:rPr lang="en-US" sz="2000" i="1">
                            <a:solidFill>
                              <a:schemeClr val="tx1"/>
                            </a:solidFill>
                            <a:latin typeface="Cambria Math"/>
                          </a:rPr>
                          <m:t>−1</m:t>
                        </m:r>
                      </m:sub>
                    </m:sSub>
                    <m:r>
                      <a:rPr lang="en-US" sz="2000" i="1">
                        <a:solidFill>
                          <a:schemeClr val="tx1"/>
                        </a:solidFill>
                        <a:latin typeface="Cambria Math"/>
                      </a:rPr>
                      <m:t>,</m:t>
                    </m:r>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a:rPr>
                          <m:t>𝐶</m:t>
                        </m:r>
                      </m:e>
                      <m:sub>
                        <m:r>
                          <a:rPr lang="en-US" sz="2000" i="1">
                            <a:solidFill>
                              <a:schemeClr val="tx1"/>
                            </a:solidFill>
                            <a:latin typeface="Cambria Math"/>
                          </a:rPr>
                          <m:t>𝑘</m:t>
                        </m:r>
                        <m:r>
                          <a:rPr lang="en-US" sz="2000" i="1">
                            <a:solidFill>
                              <a:schemeClr val="tx1"/>
                            </a:solidFill>
                            <a:latin typeface="Cambria Math"/>
                          </a:rPr>
                          <m:t>−1</m:t>
                        </m:r>
                      </m:sub>
                    </m:sSub>
                  </m:oMath>
                </a14:m>
                <a:r>
                  <a:rPr lang="en-US" sz="2000" dirty="0">
                    <a:solidFill>
                      <a:schemeClr val="tx1"/>
                    </a:solidFill>
                    <a:latin typeface="Times New Roman" pitchFamily="-111" charset="0"/>
                  </a:rPr>
                  <a:t> </a:t>
                </a:r>
              </a:p>
            </p:txBody>
          </p:sp>
        </mc:Choice>
        <mc:Fallback xmlns="">
          <p:sp>
            <p:nvSpPr>
              <p:cNvPr id="4" name="Oval 3"/>
              <p:cNvSpPr>
                <a:spLocks noRot="1" noChangeAspect="1" noMove="1" noResize="1" noEditPoints="1" noAdjustHandles="1" noChangeArrowheads="1" noChangeShapeType="1" noTextEdit="1"/>
              </p:cNvSpPr>
              <p:nvPr/>
            </p:nvSpPr>
            <p:spPr bwMode="auto">
              <a:xfrm>
                <a:off x="2722728" y="1956583"/>
                <a:ext cx="1371600" cy="1371600"/>
              </a:xfrm>
              <a:prstGeom prst="ellipse">
                <a:avLst/>
              </a:prstGeom>
              <a:blipFill rotWithShape="0">
                <a:blip r:embed="rId3"/>
                <a:stretch>
                  <a:fillRect/>
                </a:stretch>
              </a:blipFill>
              <a:ln>
                <a:headEnd type="none" w="sm" len="sm"/>
                <a:tailEnd type="none" w="sm" len="sm"/>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Oval 4"/>
              <p:cNvSpPr/>
              <p:nvPr/>
            </p:nvSpPr>
            <p:spPr bwMode="auto">
              <a:xfrm>
                <a:off x="4800600" y="1956583"/>
                <a:ext cx="1371600" cy="1371600"/>
              </a:xfrm>
              <a:prstGeom prst="ellipse">
                <a:avLst/>
              </a:prstGeom>
              <a:ln>
                <a:headEnd type="none" w="sm" len="sm"/>
                <a:tailEnd type="none" w="sm" len="sm"/>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2000" i="1" dirty="0">
                  <a:solidFill>
                    <a:schemeClr val="tx1"/>
                  </a:solidFill>
                  <a:latin typeface="Cambria Math"/>
                </a:endParaRPr>
              </a:p>
              <a:p>
                <a:pPr algn="ctr" eaLnBrk="0" fontAlgn="base" hangingPunct="0">
                  <a:spcBef>
                    <a:spcPct val="0"/>
                  </a:spcBef>
                  <a:spcAft>
                    <a:spcPct val="0"/>
                  </a:spcAft>
                </a:pPr>
                <a14:m>
                  <m:oMath xmlns:m="http://schemas.openxmlformats.org/officeDocument/2006/math">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a:rPr>
                          <m:t>𝐴</m:t>
                        </m:r>
                      </m:e>
                      <m:sub>
                        <m:r>
                          <a:rPr lang="en-US" sz="2000" i="1">
                            <a:solidFill>
                              <a:schemeClr val="tx1"/>
                            </a:solidFill>
                            <a:latin typeface="Cambria Math"/>
                          </a:rPr>
                          <m:t>𝑘</m:t>
                        </m:r>
                      </m:sub>
                    </m:sSub>
                    <m:r>
                      <a:rPr lang="en-US" sz="2000" i="1">
                        <a:solidFill>
                          <a:schemeClr val="tx1"/>
                        </a:solidFill>
                        <a:latin typeface="Cambria Math"/>
                      </a:rPr>
                      <m:t>,</m:t>
                    </m:r>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a:rPr>
                          <m:t>𝐶</m:t>
                        </m:r>
                      </m:e>
                      <m:sub>
                        <m:r>
                          <a:rPr lang="en-US" sz="2000" i="1">
                            <a:solidFill>
                              <a:schemeClr val="tx1"/>
                            </a:solidFill>
                            <a:latin typeface="Cambria Math"/>
                          </a:rPr>
                          <m:t>𝑘</m:t>
                        </m:r>
                      </m:sub>
                    </m:sSub>
                  </m:oMath>
                </a14:m>
                <a:r>
                  <a:rPr lang="en-US" sz="2000" dirty="0">
                    <a:solidFill>
                      <a:schemeClr val="tx1"/>
                    </a:solidFill>
                    <a:latin typeface="Times New Roman" pitchFamily="-111" charset="0"/>
                  </a:rPr>
                  <a:t> </a:t>
                </a:r>
              </a:p>
            </p:txBody>
          </p:sp>
        </mc:Choice>
        <mc:Fallback xmlns="">
          <p:sp>
            <p:nvSpPr>
              <p:cNvPr id="5" name="Oval 4"/>
              <p:cNvSpPr>
                <a:spLocks noRot="1" noChangeAspect="1" noMove="1" noResize="1" noEditPoints="1" noAdjustHandles="1" noChangeArrowheads="1" noChangeShapeType="1" noTextEdit="1"/>
              </p:cNvSpPr>
              <p:nvPr/>
            </p:nvSpPr>
            <p:spPr bwMode="auto">
              <a:xfrm>
                <a:off x="4800600" y="1956583"/>
                <a:ext cx="1371600" cy="1371600"/>
              </a:xfrm>
              <a:prstGeom prst="ellipse">
                <a:avLst/>
              </a:prstGeom>
              <a:blipFill rotWithShape="0">
                <a:blip r:embed="rId4"/>
                <a:stretch>
                  <a:fillRect/>
                </a:stretch>
              </a:blipFill>
              <a:ln>
                <a:headEnd type="none" w="sm" len="sm"/>
                <a:tailEnd type="none" w="sm" len="sm"/>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Oval 5"/>
              <p:cNvSpPr/>
              <p:nvPr/>
            </p:nvSpPr>
            <p:spPr bwMode="auto">
              <a:xfrm>
                <a:off x="2722728" y="3785383"/>
                <a:ext cx="1371600" cy="1371600"/>
              </a:xfrm>
              <a:prstGeom prst="ellipse">
                <a:avLst/>
              </a:prstGeom>
              <a:ln>
                <a:headEnd type="none" w="sm" len="sm"/>
                <a:tailEnd type="none" w="sm" len="sm"/>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2000" i="1" dirty="0">
                  <a:solidFill>
                    <a:schemeClr val="tx1"/>
                  </a:solidFill>
                  <a:latin typeface="Cambria Math"/>
                </a:endParaRPr>
              </a:p>
              <a:p>
                <a:pPr algn="ctr" eaLnBrk="0" fontAlgn="base" hangingPunct="0">
                  <a:spcBef>
                    <a:spcPct val="0"/>
                  </a:spcBef>
                  <a:spcAft>
                    <a:spcPct val="0"/>
                  </a:spcAft>
                </a:pPr>
                <a14:m>
                  <m:oMathPara xmlns:m="http://schemas.openxmlformats.org/officeDocument/2006/math">
                    <m:oMathParaPr>
                      <m:jc m:val="center"/>
                    </m:oMathParaPr>
                    <m:oMath xmlns:m="http://schemas.openxmlformats.org/officeDocument/2006/math">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a:rPr>
                            <m:t>𝑎</m:t>
                          </m:r>
                        </m:e>
                        <m:sub>
                          <m:r>
                            <a:rPr lang="en-US" sz="2000" i="1">
                              <a:solidFill>
                                <a:schemeClr val="tx1"/>
                              </a:solidFill>
                              <a:latin typeface="Cambria Math"/>
                            </a:rPr>
                            <m:t>𝑘</m:t>
                          </m:r>
                          <m:r>
                            <a:rPr lang="en-US" sz="2000" i="1">
                              <a:solidFill>
                                <a:schemeClr val="tx1"/>
                              </a:solidFill>
                              <a:latin typeface="Cambria Math"/>
                            </a:rPr>
                            <m:t>−1</m:t>
                          </m:r>
                        </m:sub>
                      </m:sSub>
                    </m:oMath>
                  </m:oMathPara>
                </a14:m>
                <a:endParaRPr lang="en-US" sz="2000" dirty="0">
                  <a:solidFill>
                    <a:schemeClr val="tx1"/>
                  </a:solidFill>
                  <a:latin typeface="Times New Roman" pitchFamily="-111" charset="0"/>
                </a:endParaRPr>
              </a:p>
            </p:txBody>
          </p:sp>
        </mc:Choice>
        <mc:Fallback xmlns="">
          <p:sp>
            <p:nvSpPr>
              <p:cNvPr id="6" name="Oval 5"/>
              <p:cNvSpPr>
                <a:spLocks noRot="1" noChangeAspect="1" noMove="1" noResize="1" noEditPoints="1" noAdjustHandles="1" noChangeArrowheads="1" noChangeShapeType="1" noTextEdit="1"/>
              </p:cNvSpPr>
              <p:nvPr/>
            </p:nvSpPr>
            <p:spPr bwMode="auto">
              <a:xfrm>
                <a:off x="2722728" y="3785383"/>
                <a:ext cx="1371600" cy="1371600"/>
              </a:xfrm>
              <a:prstGeom prst="ellipse">
                <a:avLst/>
              </a:prstGeom>
              <a:blipFill rotWithShape="0">
                <a:blip r:embed="rId5"/>
                <a:stretch>
                  <a:fillRect/>
                </a:stretch>
              </a:blipFill>
              <a:ln>
                <a:headEnd type="none" w="sm" len="sm"/>
                <a:tailEnd type="none" w="sm" len="sm"/>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Oval 6"/>
              <p:cNvSpPr/>
              <p:nvPr/>
            </p:nvSpPr>
            <p:spPr bwMode="auto">
              <a:xfrm>
                <a:off x="4800600" y="3785383"/>
                <a:ext cx="1371600" cy="1371600"/>
              </a:xfrm>
              <a:prstGeom prst="ellipse">
                <a:avLst/>
              </a:prstGeom>
              <a:ln>
                <a:headEnd type="none" w="sm" len="sm"/>
                <a:tailEnd type="none" w="sm" len="sm"/>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2000" i="1" dirty="0">
                  <a:solidFill>
                    <a:schemeClr val="tx1"/>
                  </a:solidFill>
                  <a:latin typeface="Cambria Math"/>
                </a:endParaRPr>
              </a:p>
              <a:p>
                <a:pPr algn="ctr" eaLnBrk="0" fontAlgn="base" hangingPunct="0">
                  <a:spcBef>
                    <a:spcPct val="0"/>
                  </a:spcBef>
                  <a:spcAft>
                    <a:spcPct val="0"/>
                  </a:spcAft>
                </a:pPr>
                <a14:m>
                  <m:oMathPara xmlns:m="http://schemas.openxmlformats.org/officeDocument/2006/math">
                    <m:oMathParaPr>
                      <m:jc m:val="center"/>
                    </m:oMathParaPr>
                    <m:oMath xmlns:m="http://schemas.openxmlformats.org/officeDocument/2006/math">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a:rPr>
                            <m:t>𝑎</m:t>
                          </m:r>
                        </m:e>
                        <m:sub>
                          <m:r>
                            <a:rPr lang="en-US" sz="2000" i="1">
                              <a:solidFill>
                                <a:schemeClr val="tx1"/>
                              </a:solidFill>
                              <a:latin typeface="Cambria Math"/>
                            </a:rPr>
                            <m:t>𝑘</m:t>
                          </m:r>
                        </m:sub>
                      </m:sSub>
                    </m:oMath>
                  </m:oMathPara>
                </a14:m>
                <a:endParaRPr lang="en-US" sz="2000" dirty="0">
                  <a:solidFill>
                    <a:schemeClr val="tx1"/>
                  </a:solidFill>
                  <a:latin typeface="Times New Roman" pitchFamily="-111" charset="0"/>
                </a:endParaRPr>
              </a:p>
            </p:txBody>
          </p:sp>
        </mc:Choice>
        <mc:Fallback xmlns="">
          <p:sp>
            <p:nvSpPr>
              <p:cNvPr id="7" name="Oval 6"/>
              <p:cNvSpPr>
                <a:spLocks noRot="1" noChangeAspect="1" noMove="1" noResize="1" noEditPoints="1" noAdjustHandles="1" noChangeArrowheads="1" noChangeShapeType="1" noTextEdit="1"/>
              </p:cNvSpPr>
              <p:nvPr/>
            </p:nvSpPr>
            <p:spPr bwMode="auto">
              <a:xfrm>
                <a:off x="4800600" y="3785383"/>
                <a:ext cx="1371600" cy="1371600"/>
              </a:xfrm>
              <a:prstGeom prst="ellipse">
                <a:avLst/>
              </a:prstGeom>
              <a:blipFill rotWithShape="0">
                <a:blip r:embed="rId6"/>
                <a:stretch>
                  <a:fillRect/>
                </a:stretch>
              </a:blipFill>
              <a:ln>
                <a:headEnd type="none" w="sm" len="sm"/>
                <a:tailEnd type="none" w="sm" len="sm"/>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val 7"/>
              <p:cNvSpPr/>
              <p:nvPr/>
            </p:nvSpPr>
            <p:spPr bwMode="auto">
              <a:xfrm>
                <a:off x="6781800" y="3785383"/>
                <a:ext cx="1371600" cy="1371600"/>
              </a:xfrm>
              <a:prstGeom prst="ellipse">
                <a:avLst/>
              </a:prstGeom>
              <a:ln>
                <a:headEnd type="none" w="sm" len="sm"/>
                <a:tailEnd type="none" w="sm" len="sm"/>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2000" i="1" dirty="0">
                  <a:solidFill>
                    <a:schemeClr val="tx1"/>
                  </a:solidFill>
                  <a:latin typeface="Cambria Math"/>
                </a:endParaRPr>
              </a:p>
              <a:p>
                <a:pPr algn="ctr" eaLnBrk="0" fontAlgn="base" hangingPunct="0">
                  <a:spcBef>
                    <a:spcPct val="0"/>
                  </a:spcBef>
                  <a:spcAft>
                    <a:spcPct val="0"/>
                  </a:spcAft>
                </a:pPr>
                <a14:m>
                  <m:oMathPara xmlns:m="http://schemas.openxmlformats.org/officeDocument/2006/math">
                    <m:oMathParaPr>
                      <m:jc m:val="center"/>
                    </m:oMathParaPr>
                    <m:oMath xmlns:m="http://schemas.openxmlformats.org/officeDocument/2006/math">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a:rPr>
                            <m:t>𝑎</m:t>
                          </m:r>
                        </m:e>
                        <m:sub>
                          <m:r>
                            <a:rPr lang="en-US" sz="2000" i="1">
                              <a:solidFill>
                                <a:schemeClr val="tx1"/>
                              </a:solidFill>
                              <a:latin typeface="Cambria Math"/>
                            </a:rPr>
                            <m:t>𝑘</m:t>
                          </m:r>
                          <m:r>
                            <a:rPr lang="en-US" sz="2000" i="1">
                              <a:solidFill>
                                <a:schemeClr val="tx1"/>
                              </a:solidFill>
                              <a:latin typeface="Cambria Math"/>
                            </a:rPr>
                            <m:t>+1</m:t>
                          </m:r>
                        </m:sub>
                      </m:sSub>
                    </m:oMath>
                  </m:oMathPara>
                </a14:m>
                <a:endParaRPr lang="en-US" sz="2000" dirty="0">
                  <a:solidFill>
                    <a:schemeClr val="tx1"/>
                  </a:solidFill>
                  <a:latin typeface="Times New Roman" pitchFamily="-111" charset="0"/>
                </a:endParaRPr>
              </a:p>
            </p:txBody>
          </p:sp>
        </mc:Choice>
        <mc:Fallback xmlns="">
          <p:sp>
            <p:nvSpPr>
              <p:cNvPr id="8" name="Oval 7"/>
              <p:cNvSpPr>
                <a:spLocks noRot="1" noChangeAspect="1" noMove="1" noResize="1" noEditPoints="1" noAdjustHandles="1" noChangeArrowheads="1" noChangeShapeType="1" noTextEdit="1"/>
              </p:cNvSpPr>
              <p:nvPr/>
            </p:nvSpPr>
            <p:spPr bwMode="auto">
              <a:xfrm>
                <a:off x="6781800" y="3785383"/>
                <a:ext cx="1371600" cy="1371600"/>
              </a:xfrm>
              <a:prstGeom prst="ellipse">
                <a:avLst/>
              </a:prstGeom>
              <a:blipFill rotWithShape="0">
                <a:blip r:embed="rId7"/>
                <a:stretch>
                  <a:fillRect/>
                </a:stretch>
              </a:blipFill>
              <a:ln>
                <a:headEnd type="none" w="sm" len="sm"/>
                <a:tailEnd type="none" w="sm" len="sm"/>
              </a:ln>
            </p:spPr>
            <p:txBody>
              <a:bodyPr/>
              <a:lstStyle/>
              <a:p>
                <a:r>
                  <a:rPr lang="en-US">
                    <a:noFill/>
                  </a:rPr>
                  <a:t> </a:t>
                </a:r>
              </a:p>
            </p:txBody>
          </p:sp>
        </mc:Fallback>
      </mc:AlternateContent>
      <p:cxnSp>
        <p:nvCxnSpPr>
          <p:cNvPr id="14" name="Straight Arrow Connector 13"/>
          <p:cNvCxnSpPr>
            <a:stCxn id="6" idx="0"/>
            <a:endCxn id="4" idx="4"/>
          </p:cNvCxnSpPr>
          <p:nvPr/>
        </p:nvCxnSpPr>
        <p:spPr bwMode="auto">
          <a:xfrm flipV="1">
            <a:off x="3408528" y="3328183"/>
            <a:ext cx="0" cy="457200"/>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16" name="Straight Arrow Connector 15"/>
          <p:cNvCxnSpPr>
            <a:stCxn id="7" idx="0"/>
            <a:endCxn id="5" idx="4"/>
          </p:cNvCxnSpPr>
          <p:nvPr/>
        </p:nvCxnSpPr>
        <p:spPr bwMode="auto">
          <a:xfrm flipV="1">
            <a:off x="5486400" y="3328183"/>
            <a:ext cx="0" cy="457200"/>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a:stCxn id="6" idx="6"/>
            <a:endCxn id="7" idx="2"/>
          </p:cNvCxnSpPr>
          <p:nvPr/>
        </p:nvCxnSpPr>
        <p:spPr bwMode="auto">
          <a:xfrm>
            <a:off x="4094328" y="4471183"/>
            <a:ext cx="706272" cy="0"/>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20" name="Straight Arrow Connector 19"/>
          <p:cNvCxnSpPr>
            <a:stCxn id="7" idx="6"/>
            <a:endCxn id="8" idx="2"/>
          </p:cNvCxnSpPr>
          <p:nvPr/>
        </p:nvCxnSpPr>
        <p:spPr bwMode="auto">
          <a:xfrm>
            <a:off x="6172200" y="4471183"/>
            <a:ext cx="609600" cy="0"/>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22" name="Straight Arrow Connector 21"/>
          <p:cNvCxnSpPr>
            <a:stCxn id="8" idx="6"/>
          </p:cNvCxnSpPr>
          <p:nvPr/>
        </p:nvCxnSpPr>
        <p:spPr bwMode="auto">
          <a:xfrm>
            <a:off x="8153400" y="4471183"/>
            <a:ext cx="990600" cy="0"/>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23" name="Straight Arrow Connector 22"/>
          <p:cNvCxnSpPr/>
          <p:nvPr/>
        </p:nvCxnSpPr>
        <p:spPr bwMode="auto">
          <a:xfrm>
            <a:off x="2005084" y="4471183"/>
            <a:ext cx="717644" cy="0"/>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cxnSp>
        <p:nvCxnSpPr>
          <p:cNvPr id="25" name="Straight Connector 24"/>
          <p:cNvCxnSpPr/>
          <p:nvPr/>
        </p:nvCxnSpPr>
        <p:spPr bwMode="auto">
          <a:xfrm>
            <a:off x="2209800" y="3632983"/>
            <a:ext cx="6629400" cy="0"/>
          </a:xfrm>
          <a:prstGeom prst="line">
            <a:avLst/>
          </a:prstGeom>
          <a:ln>
            <a:prstDash val="sysDash"/>
            <a:headEnd type="none" w="sm" len="sm"/>
            <a:tailEnd type="none" w="sm" len="sm"/>
          </a:ln>
        </p:spPr>
        <p:style>
          <a:lnRef idx="2">
            <a:schemeClr val="accent2"/>
          </a:lnRef>
          <a:fillRef idx="0">
            <a:schemeClr val="accent2"/>
          </a:fillRef>
          <a:effectRef idx="1">
            <a:schemeClr val="accent2"/>
          </a:effectRef>
          <a:fontRef idx="minor">
            <a:schemeClr val="tx1"/>
          </a:fontRef>
        </p:style>
      </p:cxnSp>
      <p:sp>
        <p:nvSpPr>
          <p:cNvPr id="26" name="TextBox 25"/>
          <p:cNvSpPr txBox="1"/>
          <p:nvPr/>
        </p:nvSpPr>
        <p:spPr>
          <a:xfrm>
            <a:off x="6781800" y="1956584"/>
            <a:ext cx="2057400" cy="1200329"/>
          </a:xfrm>
          <a:prstGeom prst="rect">
            <a:avLst/>
          </a:prstGeom>
          <a:noFill/>
        </p:spPr>
        <p:txBody>
          <a:bodyPr wrap="square" rtlCol="0">
            <a:spAutoFit/>
          </a:bodyPr>
          <a:lstStyle/>
          <a:p>
            <a:r>
              <a:rPr lang="en-US" u="sng" dirty="0"/>
              <a:t>Observed values</a:t>
            </a:r>
            <a:r>
              <a:rPr lang="en-US" dirty="0"/>
              <a:t>: Cumulative amplitude and cumulative count</a:t>
            </a:r>
          </a:p>
        </p:txBody>
      </p:sp>
      <p:sp>
        <p:nvSpPr>
          <p:cNvPr id="27" name="TextBox 26"/>
          <p:cNvSpPr txBox="1"/>
          <p:nvPr/>
        </p:nvSpPr>
        <p:spPr>
          <a:xfrm>
            <a:off x="8458200" y="3785384"/>
            <a:ext cx="2209800" cy="646331"/>
          </a:xfrm>
          <a:prstGeom prst="rect">
            <a:avLst/>
          </a:prstGeom>
          <a:noFill/>
        </p:spPr>
        <p:txBody>
          <a:bodyPr wrap="square" rtlCol="0">
            <a:spAutoFit/>
          </a:bodyPr>
          <a:lstStyle/>
          <a:p>
            <a:r>
              <a:rPr lang="en-US" u="sng" dirty="0"/>
              <a:t>Unobserved value</a:t>
            </a:r>
            <a:r>
              <a:rPr lang="en-US" dirty="0"/>
              <a:t>: True crack length</a:t>
            </a:r>
          </a:p>
        </p:txBody>
      </p:sp>
      <p:sp>
        <p:nvSpPr>
          <p:cNvPr id="9" name="Footer Placeholder 8"/>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10" name="Slide Number Placeholder 9"/>
          <p:cNvSpPr>
            <a:spLocks noGrp="1"/>
          </p:cNvSpPr>
          <p:nvPr>
            <p:ph type="sldNum" sz="quarter" idx="12"/>
          </p:nvPr>
        </p:nvSpPr>
        <p:spPr/>
        <p:txBody>
          <a:bodyPr/>
          <a:lstStyle/>
          <a:p>
            <a:fld id="{F943735F-CC06-4CDC-B49F-03F36BD12FE3}" type="slidenum">
              <a:rPr lang="en-US" smtClean="0"/>
              <a:t>48</a:t>
            </a:fld>
            <a:endParaRPr lang="en-US"/>
          </a:p>
        </p:txBody>
      </p:sp>
    </p:spTree>
    <p:extLst>
      <p:ext uri="{BB962C8B-B14F-4D97-AF65-F5344CB8AC3E}">
        <p14:creationId xmlns:p14="http://schemas.microsoft.com/office/powerpoint/2010/main" val="2607661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Particle Filtering Technique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smtClean="0"/>
                  <a:t>STEP </a:t>
                </a:r>
                <a:r>
                  <a:rPr lang="en-US" dirty="0"/>
                  <a:t>1: Sample </a:t>
                </a:r>
                <a14:m>
                  <m:oMath xmlns:m="http://schemas.openxmlformats.org/officeDocument/2006/math">
                    <m:r>
                      <a:rPr lang="en-US" i="1" dirty="0" smtClean="0">
                        <a:latin typeface="Cambria Math" panose="02040503050406030204" pitchFamily="18" charset="0"/>
                      </a:rPr>
                      <m:t>𝑁</m:t>
                    </m:r>
                  </m:oMath>
                </a14:m>
                <a:r>
                  <a:rPr lang="en-US" dirty="0"/>
                  <a:t> particles from the first cycle</a:t>
                </a:r>
              </a:p>
              <a:p>
                <a:pPr lvl="1"/>
                <a:r>
                  <a:rPr lang="en-US" dirty="0"/>
                  <a:t>The initial set of particles is based on a lognormal distribution of initial crack length estimates,</a:t>
                </a:r>
              </a:p>
              <a:p>
                <a:pPr lvl="1"/>
                <a:r>
                  <a:rPr lang="en-US" dirty="0"/>
                  <a:t>That is, </a:t>
                </a:r>
                <a:endParaRPr lang="en-US" dirty="0" smtClean="0"/>
              </a:p>
              <a:p>
                <a:pPr marL="128016" lvl="1"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0</m:t>
                          </m:r>
                        </m:sub>
                      </m:sSub>
                      <m:r>
                        <a:rPr lang="en-US" i="1">
                          <a:latin typeface="Cambria Math" panose="02040503050406030204" pitchFamily="18" charset="0"/>
                        </a:rPr>
                        <m:t>=</m:t>
                      </m:r>
                      <m:r>
                        <a:rPr lang="en-US" b="0" i="1" smtClean="0">
                          <a:latin typeface="Cambria Math" panose="02040503050406030204" pitchFamily="18" charset="0"/>
                        </a:rPr>
                        <m:t>𝐿𝑂𝐺𝑁𝑅𝑁𝐷</m:t>
                      </m:r>
                      <m:d>
                        <m:dPr>
                          <m:ctrlPr>
                            <a:rPr lang="en-US" b="0" i="1" smtClean="0">
                              <a:latin typeface="Cambria Math" panose="02040503050406030204" pitchFamily="18" charset="0"/>
                            </a:rPr>
                          </m:ctrlPr>
                        </m:dPr>
                        <m:e>
                          <m:r>
                            <a:rPr lang="en-US" b="0" i="1" smtClean="0">
                              <a:latin typeface="Cambria Math" panose="02040503050406030204" pitchFamily="18" charset="0"/>
                            </a:rPr>
                            <m:t>𝑁</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𝜎</m:t>
                          </m:r>
                        </m:e>
                      </m:d>
                    </m:oMath>
                  </m:oMathPara>
                </a14:m>
                <a:endParaRPr lang="en-US" dirty="0"/>
              </a:p>
              <a:p>
                <a:r>
                  <a:rPr lang="en-US" dirty="0"/>
                  <a:t>STEP 2: Propagate each particle</a:t>
                </a:r>
              </a:p>
              <a:p>
                <a:pPr lvl="1"/>
                <a:r>
                  <a:rPr lang="en-US" dirty="0"/>
                  <a:t>Each particle has to be updated based on an assumption of how the crack grows (e.g. Gaussian based or Paris Law based)</a:t>
                </a:r>
              </a:p>
              <a:p>
                <a:pPr lvl="1"/>
                <a:r>
                  <a:rPr lang="en-US" dirty="0"/>
                  <a:t>I am assuming Gaussian based growth based on the present model</a:t>
                </a:r>
              </a:p>
              <a:p>
                <a:pPr lvl="1"/>
                <a:r>
                  <a:rPr lang="en-US" dirty="0"/>
                  <a:t>Propagation takes place on each particle </a:t>
                </a:r>
                <a14:m>
                  <m:oMath xmlns:m="http://schemas.openxmlformats.org/officeDocument/2006/math">
                    <m:r>
                      <a:rPr lang="en-US" i="1" dirty="0" smtClean="0">
                        <a:latin typeface="Cambria Math" panose="02040503050406030204" pitchFamily="18" charset="0"/>
                      </a:rPr>
                      <m:t>𝑖</m:t>
                    </m:r>
                    <m:r>
                      <a:rPr lang="en-US" i="1" dirty="0" smtClean="0">
                        <a:latin typeface="Cambria Math" panose="02040503050406030204" pitchFamily="18" charset="0"/>
                      </a:rPr>
                      <m:t> </m:t>
                    </m:r>
                  </m:oMath>
                </a14:m>
                <a:r>
                  <a:rPr lang="en-US" dirty="0"/>
                  <a:t>as </a:t>
                </a:r>
                <a:r>
                  <a:rPr lang="en-US" dirty="0" smtClean="0"/>
                  <a:t>follows</a:t>
                </a:r>
              </a:p>
              <a:p>
                <a:pPr marL="128016" lvl="1" indent="0">
                  <a:buNone/>
                </a:pPr>
                <a14:m>
                  <m:oMathPara xmlns:m="http://schemas.openxmlformats.org/officeDocument/2006/math">
                    <m:oMathParaPr>
                      <m:jc m:val="centerGroup"/>
                    </m:oMathParaPr>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𝑎</m:t>
                          </m:r>
                        </m:e>
                        <m:sub>
                          <m:r>
                            <a:rPr lang="en-US" i="1">
                              <a:latin typeface="Cambria Math" panose="02040503050406030204" pitchFamily="18" charset="0"/>
                            </a:rPr>
                            <m:t>𝑟</m:t>
                          </m:r>
                        </m:sub>
                        <m:sup>
                          <m:r>
                            <a:rPr lang="en-US" i="1">
                              <a:latin typeface="Cambria Math" panose="02040503050406030204" pitchFamily="18" charset="0"/>
                            </a:rPr>
                            <m:t>𝑖</m:t>
                          </m:r>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𝑎</m:t>
                          </m:r>
                        </m:e>
                        <m:sub>
                          <m:r>
                            <a:rPr lang="en-US" i="1">
                              <a:latin typeface="Cambria Math" panose="02040503050406030204" pitchFamily="18" charset="0"/>
                            </a:rPr>
                            <m:t>𝑟</m:t>
                          </m:r>
                          <m:r>
                            <a:rPr lang="en-US" i="1">
                              <a:latin typeface="Cambria Math" panose="02040503050406030204" pitchFamily="18" charset="0"/>
                            </a:rPr>
                            <m:t>−1</m:t>
                          </m:r>
                        </m:sub>
                        <m:sup>
                          <m:r>
                            <a:rPr lang="en-US" i="1">
                              <a:latin typeface="Cambria Math" panose="02040503050406030204" pitchFamily="18" charset="0"/>
                            </a:rPr>
                            <m:t>𝑖</m:t>
                          </m:r>
                        </m:sup>
                      </m:sSubSup>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𝑟</m:t>
                          </m:r>
                          <m:r>
                            <a:rPr lang="en-US" i="1">
                              <a:latin typeface="Cambria Math" panose="02040503050406030204" pitchFamily="18" charset="0"/>
                            </a:rPr>
                            <m:t>−1</m:t>
                          </m:r>
                        </m:sub>
                      </m:sSub>
                      <m:r>
                        <a:rPr lang="en-US" i="1">
                          <a:latin typeface="Cambria Math" panose="02040503050406030204" pitchFamily="18" charset="0"/>
                        </a:rPr>
                        <m:t>×</m:t>
                      </m:r>
                      <m:func>
                        <m:funcPr>
                          <m:ctrlPr>
                            <a:rPr lang="en-US" i="1">
                              <a:latin typeface="Cambria Math" panose="02040503050406030204" pitchFamily="18" charset="0"/>
                            </a:rPr>
                          </m:ctrlPr>
                        </m:funcPr>
                        <m:fName>
                          <m:r>
                            <m:rPr>
                              <m:sty m:val="p"/>
                            </m:rPr>
                            <a:rPr lang="en-US">
                              <a:latin typeface="Cambria Math" panose="02040503050406030204" pitchFamily="18" charset="0"/>
                            </a:rPr>
                            <m:t>exp</m:t>
                          </m:r>
                        </m:fName>
                        <m:e>
                          <m:d>
                            <m:dPr>
                              <m:begChr m:val="["/>
                              <m:endChr m:val="]"/>
                              <m:ctrlPr>
                                <a:rPr lang="en-US" i="1">
                                  <a:latin typeface="Cambria Math" panose="02040503050406030204" pitchFamily="18" charset="0"/>
                                </a:rPr>
                              </m:ctrlPr>
                            </m:dPr>
                            <m:e>
                              <m:r>
                                <a:rPr lang="en-US" i="1">
                                  <a:latin typeface="Cambria Math" panose="02040503050406030204" pitchFamily="18" charset="0"/>
                                </a:rPr>
                                <m:t>𝑁𝑂𝑅𝑅𝑁𝐷</m:t>
                              </m:r>
                              <m:d>
                                <m:dPr>
                                  <m:ctrlPr>
                                    <a:rPr lang="en-US" i="1">
                                      <a:latin typeface="Cambria Math" panose="02040503050406030204" pitchFamily="18" charset="0"/>
                                    </a:rPr>
                                  </m:ctrlPr>
                                </m:dPr>
                                <m:e>
                                  <m:r>
                                    <a:rPr lang="en-US" i="1">
                                      <a:latin typeface="Cambria Math" panose="02040503050406030204" pitchFamily="18" charset="0"/>
                                    </a:rPr>
                                    <m:t>1,0,</m:t>
                                  </m:r>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𝑛𝑜𝑖𝑠𝑒</m:t>
                                      </m:r>
                                    </m:sub>
                                  </m:sSub>
                                </m:e>
                              </m:d>
                            </m:e>
                          </m:d>
                        </m:e>
                      </m:func>
                    </m:oMath>
                  </m:oMathPara>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314" t="-1818" r="-1317"/>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49</a:t>
            </a:fld>
            <a:endParaRPr lang="en-US"/>
          </a:p>
        </p:txBody>
      </p:sp>
    </p:spTree>
    <p:extLst>
      <p:ext uri="{BB962C8B-B14F-4D97-AF65-F5344CB8AC3E}">
        <p14:creationId xmlns:p14="http://schemas.microsoft.com/office/powerpoint/2010/main" val="17740239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of Crack Propagation and Detection Research</a:t>
            </a:r>
          </a:p>
        </p:txBody>
      </p:sp>
      <p:sp>
        <p:nvSpPr>
          <p:cNvPr id="3" name="Content Placeholder 2"/>
          <p:cNvSpPr>
            <a:spLocks noGrp="1"/>
          </p:cNvSpPr>
          <p:nvPr>
            <p:ph idx="1"/>
          </p:nvPr>
        </p:nvSpPr>
        <p:spPr>
          <a:xfrm>
            <a:off x="1024128" y="2274748"/>
            <a:ext cx="9720071" cy="4023360"/>
          </a:xfrm>
        </p:spPr>
        <p:txBody>
          <a:bodyPr/>
          <a:lstStyle/>
          <a:p>
            <a:r>
              <a:rPr lang="en-US" dirty="0" smtClean="0"/>
              <a:t>Empirical Crack Propagation and Detection can be problematic.  Why?</a:t>
            </a:r>
            <a:endParaRPr lang="en-US" dirty="0"/>
          </a:p>
        </p:txBody>
      </p:sp>
      <p:sp>
        <p:nvSpPr>
          <p:cNvPr id="4" name="TextBox 3"/>
          <p:cNvSpPr txBox="1"/>
          <p:nvPr/>
        </p:nvSpPr>
        <p:spPr>
          <a:xfrm>
            <a:off x="1160059" y="2781031"/>
            <a:ext cx="3452883" cy="2031325"/>
          </a:xfrm>
          <a:prstGeom prst="rect">
            <a:avLst/>
          </a:prstGeom>
          <a:gradFill>
            <a:gsLst>
              <a:gs pos="0">
                <a:srgbClr val="7584CD"/>
              </a:gs>
              <a:gs pos="100000">
                <a:srgbClr val="8DAEE3"/>
              </a:gs>
            </a:gsLst>
          </a:gradFill>
        </p:spPr>
        <p:style>
          <a:lnRef idx="0">
            <a:schemeClr val="accent2"/>
          </a:lnRef>
          <a:fillRef idx="3">
            <a:schemeClr val="accent2"/>
          </a:fillRef>
          <a:effectRef idx="3">
            <a:schemeClr val="accent2"/>
          </a:effectRef>
          <a:fontRef idx="minor">
            <a:schemeClr val="lt1"/>
          </a:fontRef>
        </p:style>
        <p:txBody>
          <a:bodyPr wrap="square" rtlCol="0">
            <a:spAutoFit/>
          </a:bodyPr>
          <a:lstStyle/>
          <a:p>
            <a:pPr marL="342900" indent="-342900">
              <a:buAutoNum type="arabicPeriod"/>
            </a:pPr>
            <a:r>
              <a:rPr lang="en-US" dirty="0" smtClean="0">
                <a:ln w="0"/>
                <a:solidFill>
                  <a:schemeClr val="tx1"/>
                </a:solidFill>
                <a:effectLst>
                  <a:outerShdw blurRad="38100" dist="19050" dir="2700000" algn="tl" rotWithShape="0">
                    <a:schemeClr val="dk1">
                      <a:alpha val="40000"/>
                    </a:schemeClr>
                  </a:outerShdw>
                </a:effectLst>
              </a:rPr>
              <a:t>Data Uncertainty</a:t>
            </a:r>
          </a:p>
          <a:p>
            <a:pPr marL="342900" indent="-342900">
              <a:buFont typeface="Arial" panose="020B0604020202020204" pitchFamily="34" charset="0"/>
              <a:buChar char="•"/>
            </a:pPr>
            <a:r>
              <a:rPr lang="en-US" dirty="0" smtClean="0"/>
              <a:t>Various detection methods, all subject to:</a:t>
            </a:r>
          </a:p>
          <a:p>
            <a:pPr marL="800100" lvl="1" indent="-342900">
              <a:buFont typeface="Wingdings" panose="05000000000000000000" pitchFamily="2" charset="2"/>
              <a:buChar char="q"/>
            </a:pPr>
            <a:r>
              <a:rPr lang="en-US" dirty="0"/>
              <a:t>M</a:t>
            </a:r>
            <a:r>
              <a:rPr lang="en-US" dirty="0" smtClean="0"/>
              <a:t>issing small cracks</a:t>
            </a:r>
          </a:p>
          <a:p>
            <a:pPr marL="800100" lvl="1" indent="-342900">
              <a:buFont typeface="Wingdings" panose="05000000000000000000" pitchFamily="2" charset="2"/>
              <a:buChar char="q"/>
            </a:pPr>
            <a:r>
              <a:rPr lang="en-US" dirty="0" smtClean="0"/>
              <a:t>Detecting different measures of the same crack</a:t>
            </a:r>
            <a:endParaRPr lang="en-US" dirty="0"/>
          </a:p>
        </p:txBody>
      </p:sp>
      <p:sp>
        <p:nvSpPr>
          <p:cNvPr id="5" name="TextBox 4"/>
          <p:cNvSpPr txBox="1"/>
          <p:nvPr/>
        </p:nvSpPr>
        <p:spPr>
          <a:xfrm>
            <a:off x="4450277" y="3018322"/>
            <a:ext cx="3452883" cy="2031325"/>
          </a:xfrm>
          <a:prstGeom prst="rect">
            <a:avLst/>
          </a:prstGeom>
          <a:gradFill>
            <a:gsLst>
              <a:gs pos="0">
                <a:srgbClr val="7D9FC5"/>
              </a:gs>
              <a:gs pos="100000">
                <a:srgbClr val="9EBAD2"/>
              </a:gs>
            </a:gsLst>
          </a:gra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dirty="0" smtClean="0">
                <a:ln w="0"/>
                <a:solidFill>
                  <a:schemeClr val="tx1"/>
                </a:solidFill>
                <a:effectLst>
                  <a:outerShdw blurRad="38100" dist="19050" dir="2700000" algn="tl" rotWithShape="0">
                    <a:schemeClr val="dk1">
                      <a:alpha val="40000"/>
                    </a:schemeClr>
                  </a:outerShdw>
                </a:effectLst>
              </a:rPr>
              <a:t>2. Physical Variability Uncertainty</a:t>
            </a:r>
          </a:p>
          <a:p>
            <a:pPr marL="285750" indent="-285750">
              <a:buFont typeface="Arial" panose="020B0604020202020204" pitchFamily="34" charset="0"/>
              <a:buChar char="•"/>
            </a:pPr>
            <a:r>
              <a:rPr lang="en-US" dirty="0" smtClean="0"/>
              <a:t>Loading and material properties that affect crack shape are variable</a:t>
            </a:r>
          </a:p>
          <a:p>
            <a:pPr marL="742950" lvl="1" indent="-285750">
              <a:buFont typeface="Wingdings" panose="05000000000000000000" pitchFamily="2" charset="2"/>
              <a:buChar char="q"/>
            </a:pPr>
            <a:r>
              <a:rPr lang="en-US" dirty="0" smtClean="0"/>
              <a:t>Example: A test frequency of 5 Hz may actually range +/- 0.1 Hz</a:t>
            </a:r>
            <a:endParaRPr lang="en-US" dirty="0"/>
          </a:p>
        </p:txBody>
      </p:sp>
      <p:sp>
        <p:nvSpPr>
          <p:cNvPr id="6" name="TextBox 5"/>
          <p:cNvSpPr txBox="1"/>
          <p:nvPr/>
        </p:nvSpPr>
        <p:spPr>
          <a:xfrm>
            <a:off x="7740495" y="3213612"/>
            <a:ext cx="3452883" cy="201168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dirty="0" smtClean="0">
                <a:ln w="0"/>
                <a:solidFill>
                  <a:schemeClr val="tx1"/>
                </a:solidFill>
                <a:effectLst>
                  <a:outerShdw blurRad="38100" dist="19050" dir="2700000" algn="tl" rotWithShape="0">
                    <a:schemeClr val="dk1">
                      <a:alpha val="40000"/>
                    </a:schemeClr>
                  </a:outerShdw>
                </a:effectLst>
              </a:rPr>
              <a:t>3. Model Uncertainty/Error</a:t>
            </a:r>
          </a:p>
          <a:p>
            <a:pPr marL="285750" indent="-285750">
              <a:buFont typeface="Arial" panose="020B0604020202020204" pitchFamily="34" charset="0"/>
              <a:buChar char="•"/>
            </a:pPr>
            <a:r>
              <a:rPr lang="en-US" dirty="0" smtClean="0"/>
              <a:t>All models subject to error: No exceptions</a:t>
            </a:r>
          </a:p>
          <a:p>
            <a:pPr marL="742950" lvl="1" indent="-285750">
              <a:buFont typeface="Wingdings" panose="05000000000000000000" pitchFamily="2" charset="2"/>
              <a:buChar char="q"/>
            </a:pPr>
            <a:r>
              <a:rPr lang="en-US" dirty="0" smtClean="0"/>
              <a:t>Some models have more error than others</a:t>
            </a:r>
            <a:endParaRPr lang="en-US" dirty="0"/>
          </a:p>
        </p:txBody>
      </p:sp>
      <p:sp>
        <p:nvSpPr>
          <p:cNvPr id="7" name="TextBox 6"/>
          <p:cNvSpPr txBox="1"/>
          <p:nvPr/>
        </p:nvSpPr>
        <p:spPr>
          <a:xfrm>
            <a:off x="1092092" y="5167467"/>
            <a:ext cx="10101285" cy="138499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a:ln w="0"/>
                <a:solidFill>
                  <a:srgbClr val="FF0000"/>
                </a:solidFill>
                <a:effectLst>
                  <a:outerShdw blurRad="38100" dist="19050" dir="2700000" algn="tl" rotWithShape="0">
                    <a:schemeClr val="dk1">
                      <a:alpha val="40000"/>
                    </a:schemeClr>
                  </a:outerShdw>
                </a:effectLst>
              </a:rPr>
              <a:t>“Is the model true?”  If “truth” is to be the “whole truth” the answer must be “No.”  The only question of interest is “Is the model illuminating and useful</a:t>
            </a:r>
            <a:r>
              <a:rPr lang="en-US" sz="2400" dirty="0" smtClean="0">
                <a:ln w="0"/>
                <a:solidFill>
                  <a:srgbClr val="FF0000"/>
                </a:solidFill>
                <a:effectLst>
                  <a:outerShdw blurRad="38100" dist="19050" dir="2700000" algn="tl" rotWithShape="0">
                    <a:schemeClr val="dk1">
                      <a:alpha val="40000"/>
                    </a:schemeClr>
                  </a:outerShdw>
                </a:effectLst>
              </a:rPr>
              <a:t>?”</a:t>
            </a:r>
          </a:p>
          <a:p>
            <a:endParaRPr lang="en-US" i="1" dirty="0">
              <a:ln w="0"/>
              <a:solidFill>
                <a:schemeClr val="tx1"/>
              </a:solidFill>
              <a:effectLst>
                <a:outerShdw blurRad="38100" dist="19050" dir="2700000" algn="tl" rotWithShape="0">
                  <a:schemeClr val="dk1">
                    <a:alpha val="40000"/>
                  </a:schemeClr>
                </a:outerShdw>
              </a:effectLst>
            </a:endParaRPr>
          </a:p>
          <a:p>
            <a:r>
              <a:rPr lang="en-US" i="1" dirty="0" smtClean="0">
                <a:ln w="0"/>
                <a:solidFill>
                  <a:schemeClr val="tx1"/>
                </a:solidFill>
                <a:effectLst>
                  <a:outerShdw blurRad="38100" dist="19050" dir="2700000" algn="tl" rotWithShape="0">
                    <a:schemeClr val="dk1">
                      <a:alpha val="40000"/>
                    </a:schemeClr>
                  </a:outerShdw>
                </a:effectLst>
              </a:rPr>
              <a:t>George Box</a:t>
            </a:r>
            <a:r>
              <a:rPr lang="en-US" i="1" dirty="0">
                <a:ln w="0"/>
                <a:solidFill>
                  <a:schemeClr val="tx1"/>
                </a:solidFill>
                <a:effectLst>
                  <a:outerShdw blurRad="38100" dist="19050" dir="2700000" algn="tl" rotWithShape="0">
                    <a:schemeClr val="dk1">
                      <a:alpha val="40000"/>
                    </a:schemeClr>
                  </a:outerShdw>
                </a:effectLst>
              </a:rPr>
              <a:t>, </a:t>
            </a:r>
            <a:r>
              <a:rPr lang="en-US" i="1" dirty="0" smtClean="0">
                <a:ln w="0"/>
                <a:solidFill>
                  <a:schemeClr val="tx1"/>
                </a:solidFill>
                <a:effectLst>
                  <a:outerShdw blurRad="38100" dist="19050" dir="2700000" algn="tl" rotWithShape="0">
                    <a:schemeClr val="dk1">
                      <a:alpha val="40000"/>
                    </a:schemeClr>
                  </a:outerShdw>
                </a:effectLst>
              </a:rPr>
              <a:t>1979</a:t>
            </a:r>
            <a:endParaRPr lang="en-US" i="1" dirty="0">
              <a:ln w="0"/>
              <a:solidFill>
                <a:schemeClr val="tx1"/>
              </a:solidFill>
              <a:effectLst>
                <a:outerShdw blurRad="38100" dist="19050" dir="2700000" algn="tl" rotWithShape="0">
                  <a:schemeClr val="dk1">
                    <a:alpha val="40000"/>
                  </a:schemeClr>
                </a:outerShdw>
              </a:effectLst>
            </a:endParaRPr>
          </a:p>
        </p:txBody>
      </p:sp>
      <p:sp>
        <p:nvSpPr>
          <p:cNvPr id="8" name="Footer Placeholder 7"/>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9" name="Slide Number Placeholder 8"/>
          <p:cNvSpPr>
            <a:spLocks noGrp="1"/>
          </p:cNvSpPr>
          <p:nvPr>
            <p:ph type="sldNum" sz="quarter" idx="12"/>
          </p:nvPr>
        </p:nvSpPr>
        <p:spPr/>
        <p:txBody>
          <a:bodyPr/>
          <a:lstStyle/>
          <a:p>
            <a:fld id="{F943735F-CC06-4CDC-B49F-03F36BD12FE3}" type="slidenum">
              <a:rPr lang="en-US" smtClean="0"/>
              <a:t>5</a:t>
            </a:fld>
            <a:endParaRPr lang="en-US"/>
          </a:p>
        </p:txBody>
      </p:sp>
    </p:spTree>
    <p:extLst>
      <p:ext uri="{BB962C8B-B14F-4D97-AF65-F5344CB8AC3E}">
        <p14:creationId xmlns:p14="http://schemas.microsoft.com/office/powerpoint/2010/main" val="3110171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Particle Filtering Technique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r>
                  <a:rPr lang="en-US" dirty="0"/>
                  <a:t>STEP 3: Compute weight and distribution for each particle</a:t>
                </a:r>
              </a:p>
              <a:p>
                <a:pPr lvl="1"/>
                <a:r>
                  <a:rPr lang="en-US" dirty="0"/>
                  <a:t>The updated distribution is based on the AE outputs as,</a:t>
                </a:r>
              </a:p>
              <a:p>
                <a:pPr algn="ctr"/>
                <a14:m>
                  <m:oMath xmlns:m="http://schemas.openxmlformats.org/officeDocument/2006/math">
                    <m:r>
                      <a:rPr lang="en-US" i="1">
                        <a:latin typeface="Cambria Math" panose="02040503050406030204" pitchFamily="18" charset="0"/>
                      </a:rPr>
                      <m:t>𝜋</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𝑟</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𝑟</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𝑟</m:t>
                            </m:r>
                          </m:sub>
                        </m:sSub>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𝑟</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𝑟</m:t>
                            </m:r>
                          </m:sub>
                        </m:sSub>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𝑣</m:t>
                            </m:r>
                          </m:sub>
                        </m:sSub>
                        <m:rad>
                          <m:radPr>
                            <m:degHide m:val="on"/>
                            <m:ctrlPr>
                              <a:rPr lang="en-US" i="1">
                                <a:latin typeface="Cambria Math" panose="02040503050406030204" pitchFamily="18" charset="0"/>
                              </a:rPr>
                            </m:ctrlPr>
                          </m:radPr>
                          <m:deg/>
                          <m:e>
                            <m:r>
                              <a:rPr lang="en-US" i="1">
                                <a:latin typeface="Cambria Math" panose="02040503050406030204" pitchFamily="18" charset="0"/>
                              </a:rPr>
                              <m:t>2</m:t>
                            </m:r>
                            <m:r>
                              <a:rPr lang="en-US" i="1">
                                <a:latin typeface="Cambria Math" panose="02040503050406030204" pitchFamily="18" charset="0"/>
                              </a:rPr>
                              <m:t>𝜋</m:t>
                            </m:r>
                          </m:e>
                        </m:rad>
                      </m:den>
                    </m:f>
                    <m:r>
                      <a:rPr lang="en-US" i="1">
                        <a:latin typeface="Cambria Math" panose="02040503050406030204" pitchFamily="18" charset="0"/>
                      </a:rPr>
                      <m:t>×</m:t>
                    </m:r>
                    <m:func>
                      <m:funcPr>
                        <m:ctrlPr>
                          <a:rPr lang="en-US" i="1">
                            <a:latin typeface="Cambria Math" panose="02040503050406030204" pitchFamily="18" charset="0"/>
                          </a:rPr>
                        </m:ctrlPr>
                      </m:funcPr>
                      <m:fName>
                        <m:r>
                          <m:rPr>
                            <m:sty m:val="p"/>
                          </m:rPr>
                          <a:rPr lang="en-US">
                            <a:latin typeface="Cambria Math" panose="02040503050406030204" pitchFamily="18" charset="0"/>
                          </a:rPr>
                          <m:t>exp</m:t>
                        </m:r>
                      </m:fName>
                      <m:e>
                        <m:d>
                          <m:dPr>
                            <m:begChr m:val="{"/>
                            <m:endChr m:val="}"/>
                            <m:ctrlPr>
                              <a:rPr lang="en-US" i="1">
                                <a:latin typeface="Cambria Math" panose="02040503050406030204" pitchFamily="18" charset="0"/>
                              </a:rPr>
                            </m:ctrlPr>
                          </m:dPr>
                          <m:e>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panose="02040503050406030204" pitchFamily="18" charset="0"/>
                                              </a:rPr>
                                              <m:t>ln</m:t>
                                            </m:r>
                                          </m:fName>
                                          <m:e>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𝑟</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𝑟</m:t>
                                                        </m:r>
                                                      </m:sub>
                                                    </m:sSub>
                                                  </m:num>
                                                  <m:den>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0</m:t>
                                                        </m:r>
                                                      </m:sub>
                                                    </m:sSub>
                                                  </m:den>
                                                </m:f>
                                              </m:e>
                                            </m:d>
                                          </m:e>
                                        </m:fun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𝑟</m:t>
                                            </m:r>
                                          </m:sub>
                                        </m:sSub>
                                      </m:num>
                                      <m:den>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𝑣</m:t>
                                            </m:r>
                                          </m:sub>
                                        </m:sSub>
                                      </m:den>
                                    </m:f>
                                  </m:e>
                                </m:d>
                              </m:e>
                              <m:sup>
                                <m:r>
                                  <a:rPr lang="en-US" i="1">
                                    <a:latin typeface="Cambria Math" panose="02040503050406030204" pitchFamily="18" charset="0"/>
                                  </a:rPr>
                                  <m:t>2</m:t>
                                </m:r>
                              </m:sup>
                            </m:sSup>
                          </m:e>
                        </m:d>
                      </m:e>
                    </m:func>
                  </m:oMath>
                </a14:m>
                <a:r>
                  <a:rPr lang="en-US" dirty="0" smtClean="0"/>
                  <a:t> </a:t>
                </a:r>
                <a:endParaRPr lang="en-US" dirty="0"/>
              </a:p>
              <a:p>
                <a:pPr lvl="1"/>
                <a:r>
                  <a:rPr lang="en-US" dirty="0"/>
                  <a:t>where,</a:t>
                </a:r>
              </a:p>
              <a:p>
                <a:pPr algn="ctr"/>
                <a14:m>
                  <m:oMath xmlns:m="http://schemas.openxmlformats.org/officeDocument/2006/math">
                    <m:func>
                      <m:funcPr>
                        <m:ctrlPr>
                          <a:rPr lang="en-US" i="1">
                            <a:latin typeface="Cambria Math" panose="02040503050406030204" pitchFamily="18" charset="0"/>
                          </a:rPr>
                        </m:ctrlPr>
                      </m:funcPr>
                      <m:fName>
                        <m:r>
                          <m:rPr>
                            <m:sty m:val="p"/>
                          </m:rPr>
                          <a:rPr lang="en-US">
                            <a:latin typeface="Cambria Math" panose="02040503050406030204" pitchFamily="18" charset="0"/>
                          </a:rPr>
                          <m:t>ln</m:t>
                        </m:r>
                      </m:fName>
                      <m:e>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𝑟</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𝑟</m:t>
                                    </m:r>
                                  </m:sub>
                                </m:sSub>
                              </m:num>
                              <m:den>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0</m:t>
                                    </m:r>
                                  </m:sub>
                                </m:sSub>
                              </m:den>
                            </m:f>
                          </m:e>
                        </m:d>
                      </m:e>
                    </m:func>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𝛽</m:t>
                        </m:r>
                      </m:den>
                    </m:f>
                    <m:func>
                      <m:funcPr>
                        <m:ctrlPr>
                          <a:rPr lang="en-US" i="1">
                            <a:latin typeface="Cambria Math" panose="02040503050406030204" pitchFamily="18" charset="0"/>
                          </a:rPr>
                        </m:ctrlPr>
                      </m:funcPr>
                      <m:fName>
                        <m:r>
                          <m:rPr>
                            <m:sty m:val="p"/>
                          </m:rPr>
                          <a:rPr lang="en-US">
                            <a:latin typeface="Cambria Math" panose="02040503050406030204" pitchFamily="18" charset="0"/>
                          </a:rPr>
                          <m:t>ln</m:t>
                        </m:r>
                      </m:fName>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𝑟</m:t>
                                </m:r>
                              </m:sub>
                            </m:sSub>
                          </m:e>
                        </m:d>
                      </m:e>
                    </m:func>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𝛽</m:t>
                        </m:r>
                      </m:den>
                    </m:f>
                    <m:func>
                      <m:funcPr>
                        <m:ctrlPr>
                          <a:rPr lang="en-US" i="1">
                            <a:latin typeface="Cambria Math" panose="02040503050406030204" pitchFamily="18" charset="0"/>
                          </a:rPr>
                        </m:ctrlPr>
                      </m:funcPr>
                      <m:fName>
                        <m:r>
                          <m:rPr>
                            <m:sty m:val="p"/>
                          </m:rPr>
                          <a:rPr lang="en-US">
                            <a:latin typeface="Cambria Math" panose="02040503050406030204" pitchFamily="18" charset="0"/>
                          </a:rPr>
                          <m:t>ln</m:t>
                        </m:r>
                      </m:fName>
                      <m:e>
                        <m:d>
                          <m:dPr>
                            <m:ctrlPr>
                              <a:rPr lang="en-US" i="1">
                                <a:latin typeface="Cambria Math" panose="02040503050406030204" pitchFamily="18" charset="0"/>
                              </a:rPr>
                            </m:ctrlPr>
                          </m:dPr>
                          <m:e>
                            <m:r>
                              <a:rPr lang="en-US" i="1">
                                <a:latin typeface="Cambria Math" panose="02040503050406030204" pitchFamily="18" charset="0"/>
                              </a:rPr>
                              <m:t>𝛼</m:t>
                            </m:r>
                          </m:e>
                        </m:d>
                      </m:e>
                    </m:func>
                    <m:r>
                      <a:rPr lang="en-US" i="1">
                        <a:latin typeface="Cambria Math" panose="02040503050406030204" pitchFamily="18" charset="0"/>
                      </a:rPr>
                      <m:t>+</m:t>
                    </m:r>
                    <m:r>
                      <a:rPr lang="en-US" i="1">
                        <a:latin typeface="Cambria Math" panose="02040503050406030204" pitchFamily="18" charset="0"/>
                      </a:rPr>
                      <m:t>𝑁𝑂𝑅</m:t>
                    </m:r>
                    <m:d>
                      <m:dPr>
                        <m:ctrlPr>
                          <a:rPr lang="en-US" i="1">
                            <a:latin typeface="Cambria Math" panose="02040503050406030204" pitchFamily="18" charset="0"/>
                          </a:rPr>
                        </m:ctrlPr>
                      </m:dPr>
                      <m:e>
                        <m:r>
                          <a:rPr lang="en-US" i="1">
                            <a:latin typeface="Cambria Math" panose="02040503050406030204" pitchFamily="18" charset="0"/>
                          </a:rPr>
                          <m:t>0,</m:t>
                        </m:r>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𝑣</m:t>
                            </m:r>
                          </m:sub>
                        </m:sSub>
                      </m:e>
                    </m:d>
                  </m:oMath>
                </a14:m>
                <a:r>
                  <a:rPr lang="en-US" dirty="0" smtClean="0"/>
                  <a:t> </a:t>
                </a:r>
              </a:p>
              <a:p>
                <a:pPr marL="0" indent="0" algn="ctr">
                  <a:buNone/>
                </a:pPr>
                <a:endParaRPr lang="en-US" dirty="0"/>
              </a:p>
              <a:p>
                <a:pPr lvl="1"/>
                <a:r>
                  <a:rPr lang="en-US" dirty="0"/>
                  <a:t>This mean value is based on the power relation of AE intensity</a:t>
                </a:r>
              </a:p>
              <a:p>
                <a:pPr lvl="1"/>
                <a:r>
                  <a:rPr lang="en-US" dirty="0"/>
                  <a:t>The weight is updated as, </a:t>
                </a:r>
                <a:endParaRPr lang="en-US" dirty="0" smtClean="0"/>
              </a:p>
              <a:p>
                <a:pPr algn="ct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𝑤</m:t>
                        </m:r>
                      </m:e>
                      <m:sub>
                        <m:r>
                          <a:rPr lang="en-US" i="1">
                            <a:latin typeface="Cambria Math" panose="02040503050406030204" pitchFamily="18" charset="0"/>
                          </a:rPr>
                          <m:t>𝑟</m:t>
                        </m:r>
                      </m:sub>
                      <m:sup>
                        <m:r>
                          <a:rPr lang="en-US" i="1">
                            <a:latin typeface="Cambria Math" panose="02040503050406030204" pitchFamily="18" charset="0"/>
                          </a:rPr>
                          <m:t>𝑖</m:t>
                        </m:r>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𝑤</m:t>
                        </m:r>
                      </m:e>
                      <m:sub>
                        <m:r>
                          <a:rPr lang="en-US" i="1">
                            <a:latin typeface="Cambria Math" panose="02040503050406030204" pitchFamily="18" charset="0"/>
                          </a:rPr>
                          <m:t>𝑟</m:t>
                        </m:r>
                        <m:r>
                          <a:rPr lang="en-US" i="1">
                            <a:latin typeface="Cambria Math" panose="02040503050406030204" pitchFamily="18" charset="0"/>
                          </a:rPr>
                          <m:t>−1</m:t>
                        </m:r>
                      </m:sub>
                      <m:sup>
                        <m:r>
                          <a:rPr lang="en-US" i="1">
                            <a:latin typeface="Cambria Math" panose="02040503050406030204" pitchFamily="18" charset="0"/>
                          </a:rPr>
                          <m:t>𝑖</m:t>
                        </m:r>
                      </m:sup>
                    </m:sSubSup>
                    <m:r>
                      <a:rPr lang="en-US" i="1">
                        <a:latin typeface="Cambria Math" panose="02040503050406030204" pitchFamily="18" charset="0"/>
                      </a:rPr>
                      <m:t>×</m:t>
                    </m:r>
                    <m:r>
                      <a:rPr lang="en-US" i="1">
                        <a:latin typeface="Cambria Math" panose="02040503050406030204" pitchFamily="18" charset="0"/>
                      </a:rPr>
                      <m:t>𝜋</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𝑟</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𝑟</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𝑟</m:t>
                            </m:r>
                          </m:sub>
                        </m:sSub>
                      </m:e>
                    </m:d>
                  </m:oMath>
                </a14:m>
                <a:r>
                  <a:rPr lang="en-US" dirty="0" smtClean="0"/>
                  <a:t> </a:t>
                </a: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314" t="-2576"/>
                </a:stretch>
              </a:blipFill>
            </p:spPr>
            <p:txBody>
              <a:bodyPr/>
              <a:lstStyle/>
              <a:p>
                <a:r>
                  <a:rPr lang="en-US">
                    <a:noFill/>
                  </a:rPr>
                  <a:t> </a:t>
                </a:r>
              </a:p>
            </p:txBody>
          </p:sp>
        </mc:Fallback>
      </mc:AlternateContent>
      <p:graphicFrame>
        <p:nvGraphicFramePr>
          <p:cNvPr id="4" name="Object 3"/>
          <p:cNvGraphicFramePr>
            <a:graphicFrameLocks noChangeAspect="1"/>
          </p:cNvGraphicFramePr>
          <p:nvPr>
            <p:extLst>
              <p:ext uri="{D42A27DB-BD31-4B8C-83A1-F6EECF244321}">
                <p14:modId xmlns:p14="http://schemas.microsoft.com/office/powerpoint/2010/main" val="1910788388"/>
              </p:ext>
            </p:extLst>
          </p:nvPr>
        </p:nvGraphicFramePr>
        <p:xfrm>
          <a:off x="5571002" y="4800387"/>
          <a:ext cx="317500" cy="340179"/>
        </p:xfrm>
        <a:graphic>
          <a:graphicData uri="http://schemas.openxmlformats.org/presentationml/2006/ole">
            <mc:AlternateContent xmlns:mc="http://schemas.openxmlformats.org/markup-compatibility/2006">
              <mc:Choice xmlns:v="urn:schemas-microsoft-com:vml" Requires="v">
                <p:oleObj spid="_x0000_s17436" name="Equation" r:id="rId4" imgW="177480" imgH="190440" progId="Equation.3">
                  <p:embed/>
                </p:oleObj>
              </mc:Choice>
              <mc:Fallback>
                <p:oleObj name="Equation" r:id="rId4" imgW="177480" imgH="190440" progId="Equation.3">
                  <p:embed/>
                  <p:pic>
                    <p:nvPicPr>
                      <p:cNvPr id="0" name=""/>
                      <p:cNvPicPr/>
                      <p:nvPr/>
                    </p:nvPicPr>
                    <p:blipFill>
                      <a:blip r:embed="rId5"/>
                      <a:stretch>
                        <a:fillRect/>
                      </a:stretch>
                    </p:blipFill>
                    <p:spPr>
                      <a:xfrm>
                        <a:off x="5571002" y="4800387"/>
                        <a:ext cx="317500" cy="340179"/>
                      </a:xfrm>
                      <a:prstGeom prst="rect">
                        <a:avLst/>
                      </a:prstGeom>
                    </p:spPr>
                  </p:pic>
                </p:oleObj>
              </mc:Fallback>
            </mc:AlternateContent>
          </a:graphicData>
        </a:graphic>
      </p:graphicFrame>
      <p:sp>
        <p:nvSpPr>
          <p:cNvPr id="5" name="Right Brace 4"/>
          <p:cNvSpPr/>
          <p:nvPr/>
        </p:nvSpPr>
        <p:spPr bwMode="auto">
          <a:xfrm rot="5400000">
            <a:off x="5634114" y="3737315"/>
            <a:ext cx="185217" cy="2079673"/>
          </a:xfrm>
          <a:prstGeom prst="righ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a:latin typeface="Times New Roman" pitchFamily="-111" charset="0"/>
            </a:endParaRPr>
          </a:p>
        </p:txBody>
      </p:sp>
      <p:sp>
        <p:nvSpPr>
          <p:cNvPr id="6" name="Footer Placeholder 5"/>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7" name="Slide Number Placeholder 6"/>
          <p:cNvSpPr>
            <a:spLocks noGrp="1"/>
          </p:cNvSpPr>
          <p:nvPr>
            <p:ph type="sldNum" sz="quarter" idx="12"/>
          </p:nvPr>
        </p:nvSpPr>
        <p:spPr/>
        <p:txBody>
          <a:bodyPr/>
          <a:lstStyle/>
          <a:p>
            <a:fld id="{F943735F-CC06-4CDC-B49F-03F36BD12FE3}" type="slidenum">
              <a:rPr lang="en-US" smtClean="0"/>
              <a:t>50</a:t>
            </a:fld>
            <a:endParaRPr lang="en-US"/>
          </a:p>
        </p:txBody>
      </p:sp>
    </p:spTree>
    <p:extLst>
      <p:ext uri="{BB962C8B-B14F-4D97-AF65-F5344CB8AC3E}">
        <p14:creationId xmlns:p14="http://schemas.microsoft.com/office/powerpoint/2010/main" val="22847138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Particle Filtering Technique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STEP 4: Resampling (generate new </a:t>
                </a:r>
                <a14:m>
                  <m:oMath xmlns:m="http://schemas.openxmlformats.org/officeDocument/2006/math">
                    <m:r>
                      <a:rPr lang="en-US" i="1" dirty="0" smtClean="0">
                        <a:latin typeface="Cambria Math" panose="02040503050406030204" pitchFamily="18" charset="0"/>
                      </a:rPr>
                      <m:t>𝑁</m:t>
                    </m:r>
                  </m:oMath>
                </a14:m>
                <a:r>
                  <a:rPr lang="en-US" dirty="0"/>
                  <a:t> samples based on calculated weight)</a:t>
                </a:r>
              </a:p>
              <a:p>
                <a:pPr lvl="1"/>
                <a:r>
                  <a:rPr lang="en-US" dirty="0"/>
                  <a:t>Resampling is done to address the </a:t>
                </a:r>
                <a:r>
                  <a:rPr lang="en-US" dirty="0" err="1"/>
                  <a:t>regeneracy</a:t>
                </a:r>
                <a:r>
                  <a:rPr lang="en-US" dirty="0"/>
                  <a:t> problem that is common in particle filtering</a:t>
                </a:r>
              </a:p>
              <a:p>
                <a:pPr lvl="1"/>
                <a:r>
                  <a:rPr lang="en-US" dirty="0"/>
                  <a:t>Each loop checks to see </a:t>
                </a:r>
                <a:r>
                  <a:rPr lang="en-US" dirty="0" smtClean="0"/>
                  <a:t>if </a:t>
                </a:r>
                <a14:m>
                  <m:oMath xmlns:m="http://schemas.openxmlformats.org/officeDocument/2006/math">
                    <m:func>
                      <m:funcPr>
                        <m:ctrlPr>
                          <a:rPr lang="en-US" i="1">
                            <a:latin typeface="Cambria Math" panose="02040503050406030204" pitchFamily="18" charset="0"/>
                          </a:rPr>
                        </m:ctrlPr>
                      </m:funcPr>
                      <m:fName>
                        <m:r>
                          <m:rPr>
                            <m:sty m:val="p"/>
                          </m:rPr>
                          <a:rPr lang="en-US">
                            <a:latin typeface="Cambria Math" panose="02040503050406030204" pitchFamily="18" charset="0"/>
                          </a:rPr>
                          <m:t>Pr</m:t>
                        </m:r>
                      </m:fName>
                      <m:e>
                        <m:d>
                          <m:dPr>
                            <m:ctrlPr>
                              <a:rPr lang="en-US" i="1">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𝑥</m:t>
                                </m:r>
                              </m:e>
                              <m:sub>
                                <m:r>
                                  <a:rPr lang="en-US" i="1">
                                    <a:latin typeface="Cambria Math" panose="02040503050406030204" pitchFamily="18" charset="0"/>
                                  </a:rPr>
                                  <m:t>𝑟</m:t>
                                </m:r>
                              </m:sub>
                              <m:sup>
                                <m:r>
                                  <a:rPr lang="en-US" i="1">
                                    <a:latin typeface="Cambria Math" panose="02040503050406030204" pitchFamily="18" charset="0"/>
                                  </a:rPr>
                                  <m:t>𝑖</m:t>
                                </m:r>
                                <m:r>
                                  <a:rPr lang="en-US" i="1">
                                    <a:latin typeface="Cambria Math" panose="02040503050406030204" pitchFamily="18" charset="0"/>
                                  </a:rPr>
                                  <m:t>∗</m:t>
                                </m:r>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𝑥</m:t>
                                </m:r>
                              </m:e>
                              <m:sub>
                                <m:r>
                                  <a:rPr lang="en-US" i="1">
                                    <a:latin typeface="Cambria Math" panose="02040503050406030204" pitchFamily="18" charset="0"/>
                                  </a:rPr>
                                  <m:t>𝑟</m:t>
                                </m:r>
                              </m:sub>
                              <m:sup>
                                <m:r>
                                  <a:rPr lang="en-US" i="1">
                                    <a:latin typeface="Cambria Math" panose="02040503050406030204" pitchFamily="18" charset="0"/>
                                  </a:rPr>
                                  <m:t>𝑗</m:t>
                                </m:r>
                              </m:sup>
                            </m:sSubSup>
                          </m:e>
                        </m:d>
                      </m:e>
                    </m:func>
                  </m:oMath>
                </a14:m>
                <a:r>
                  <a:rPr lang="en-US" dirty="0" smtClean="0"/>
                  <a:t>.  </a:t>
                </a:r>
                <a:r>
                  <a:rPr lang="en-US" dirty="0"/>
                  <a:t>If it does then the weight of that step is reset to </a:t>
                </a:r>
                <a14:m>
                  <m:oMath xmlns:m="http://schemas.openxmlformats.org/officeDocument/2006/math">
                    <m:r>
                      <a:rPr lang="en-US" i="1" dirty="0" smtClean="0">
                        <a:latin typeface="Cambria Math" panose="02040503050406030204" pitchFamily="18" charset="0"/>
                      </a:rPr>
                      <m:t>1/</m:t>
                    </m:r>
                    <m:r>
                      <a:rPr lang="en-US" i="1" dirty="0" smtClean="0">
                        <a:latin typeface="Cambria Math" panose="02040503050406030204" pitchFamily="18" charset="0"/>
                      </a:rPr>
                      <m:t>𝑁</m:t>
                    </m:r>
                  </m:oMath>
                </a14:m>
                <a:r>
                  <a:rPr lang="en-US" dirty="0"/>
                  <a:t>.</a:t>
                </a:r>
              </a:p>
              <a:p>
                <a:pPr lvl="1"/>
                <a:r>
                  <a:rPr lang="en-US" dirty="0"/>
                  <a:t>Finally the weights are normalized </a:t>
                </a:r>
                <a14:m>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𝑤</m:t>
                            </m:r>
                          </m:e>
                        </m:acc>
                      </m:e>
                      <m:sub>
                        <m:r>
                          <a:rPr lang="en-US" i="1">
                            <a:latin typeface="Cambria Math" panose="02040503050406030204" pitchFamily="18" charset="0"/>
                          </a:rPr>
                          <m:t>𝑟</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𝑤</m:t>
                            </m:r>
                          </m:e>
                        </m:acc>
                      </m:e>
                      <m:sub>
                        <m:r>
                          <a:rPr lang="en-US" i="1">
                            <a:latin typeface="Cambria Math" panose="02040503050406030204" pitchFamily="18" charset="0"/>
                          </a:rPr>
                          <m:t>𝑟</m:t>
                        </m:r>
                      </m:sub>
                    </m:sSub>
                    <m:r>
                      <a:rPr lang="en-US" i="1">
                        <a:latin typeface="Cambria Math" panose="02040503050406030204" pitchFamily="18" charset="0"/>
                      </a:rPr>
                      <m:t>/</m:t>
                    </m:r>
                    <m:nary>
                      <m:naryPr>
                        <m:chr m:val="∑"/>
                        <m:limLoc m:val="undOvr"/>
                        <m:subHide m:val="on"/>
                        <m:supHide m:val="on"/>
                        <m:ctrlPr>
                          <a:rPr lang="en-US" i="1">
                            <a:latin typeface="Cambria Math" panose="02040503050406030204" pitchFamily="18" charset="0"/>
                          </a:rPr>
                        </m:ctrlPr>
                      </m:naryPr>
                      <m:sub/>
                      <m:sup/>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𝑤</m:t>
                                </m:r>
                              </m:e>
                            </m:acc>
                          </m:e>
                          <m:sub>
                            <m:r>
                              <a:rPr lang="en-US" i="1">
                                <a:latin typeface="Cambria Math" panose="02040503050406030204" pitchFamily="18" charset="0"/>
                              </a:rPr>
                              <m:t>𝑟</m:t>
                            </m:r>
                          </m:sub>
                        </m:sSub>
                      </m:e>
                    </m:nary>
                  </m:oMath>
                </a14:m>
                <a:r>
                  <a:rPr lang="en-US" dirty="0" smtClean="0"/>
                  <a:t> so </a:t>
                </a:r>
                <a:r>
                  <a:rPr lang="en-US" dirty="0"/>
                  <a:t>that the sum of weights is </a:t>
                </a:r>
                <a14:m>
                  <m:oMath xmlns:m="http://schemas.openxmlformats.org/officeDocument/2006/math">
                    <m:r>
                      <a:rPr lang="en-US" i="1" dirty="0" smtClean="0">
                        <a:latin typeface="Cambria Math" panose="02040503050406030204" pitchFamily="18" charset="0"/>
                      </a:rPr>
                      <m:t>1</m:t>
                    </m:r>
                  </m:oMath>
                </a14:m>
                <a:r>
                  <a:rPr lang="en-US" dirty="0" smtClean="0"/>
                  <a:t> </a:t>
                </a:r>
                <a:endParaRPr lang="en-US" dirty="0"/>
              </a:p>
              <a:p>
                <a:r>
                  <a:rPr lang="en-US" dirty="0"/>
                  <a:t>STEP 5: Repeat STEP 2 for next time step </a:t>
                </a:r>
                <a:r>
                  <a:rPr lang="en-US" dirty="0" err="1" smtClean="0"/>
                  <a:t>i</a:t>
                </a:r>
                <a:r>
                  <a:rPr lang="en-US" dirty="0" smtClean="0"/>
                  <a:t> </a:t>
                </a: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314" t="-1818"/>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51</a:t>
            </a:fld>
            <a:endParaRPr lang="en-US"/>
          </a:p>
        </p:txBody>
      </p:sp>
    </p:spTree>
    <p:extLst>
      <p:ext uri="{BB962C8B-B14F-4D97-AF65-F5344CB8AC3E}">
        <p14:creationId xmlns:p14="http://schemas.microsoft.com/office/powerpoint/2010/main" val="17871035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Particle Filtering Technique</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812391"/>
            <a:ext cx="8610600" cy="4036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686929" y="3151163"/>
            <a:ext cx="4501662" cy="1200329"/>
          </a:xfrm>
          <a:prstGeom prst="rect">
            <a:avLst/>
          </a:prstGeom>
          <a:noFill/>
        </p:spPr>
        <p:txBody>
          <a:bodyPr wrap="square" rtlCol="0">
            <a:spAutoFit/>
          </a:bodyPr>
          <a:lstStyle/>
          <a:p>
            <a:pPr marL="285750" indent="-285750">
              <a:buFont typeface="Wingdings" panose="05000000000000000000" pitchFamily="2" charset="2"/>
              <a:buChar char="q"/>
            </a:pPr>
            <a:r>
              <a:rPr lang="en-US" dirty="0" smtClean="0"/>
              <a:t>Example of PF output</a:t>
            </a:r>
            <a:endParaRPr lang="en-US" dirty="0"/>
          </a:p>
          <a:p>
            <a:pPr marL="285750" indent="-285750">
              <a:buFont typeface="Wingdings" panose="05000000000000000000" pitchFamily="2" charset="2"/>
              <a:buChar char="q"/>
            </a:pPr>
            <a:r>
              <a:rPr lang="en-US" dirty="0" smtClean="0"/>
              <a:t>The PF output for each specimen is used in the GPR analysis</a:t>
            </a:r>
            <a:endParaRPr lang="en-US" dirty="0"/>
          </a:p>
          <a:p>
            <a:pPr marL="285750" indent="-285750">
              <a:buFont typeface="Wingdings" panose="05000000000000000000" pitchFamily="2" charset="2"/>
              <a:buChar char="q"/>
            </a:pPr>
            <a:endParaRPr lang="en-US" dirty="0"/>
          </a:p>
        </p:txBody>
      </p:sp>
      <p:sp>
        <p:nvSpPr>
          <p:cNvPr id="7" name="Footer Placeholder 6"/>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8" name="Slide Number Placeholder 7"/>
          <p:cNvSpPr>
            <a:spLocks noGrp="1"/>
          </p:cNvSpPr>
          <p:nvPr>
            <p:ph type="sldNum" sz="quarter" idx="12"/>
          </p:nvPr>
        </p:nvSpPr>
        <p:spPr/>
        <p:txBody>
          <a:bodyPr/>
          <a:lstStyle/>
          <a:p>
            <a:fld id="{F943735F-CC06-4CDC-B49F-03F36BD12FE3}" type="slidenum">
              <a:rPr lang="en-US" smtClean="0"/>
              <a:t>52</a:t>
            </a:fld>
            <a:endParaRPr lang="en-US"/>
          </a:p>
        </p:txBody>
      </p:sp>
    </p:spTree>
    <p:extLst>
      <p:ext uri="{BB962C8B-B14F-4D97-AF65-F5344CB8AC3E}">
        <p14:creationId xmlns:p14="http://schemas.microsoft.com/office/powerpoint/2010/main" val="404588633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CSF-to-CPD Correlation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This is the kernel </a:t>
                </a:r>
                <a:r>
                  <a:rPr lang="en-US" dirty="0"/>
                  <a:t>function </a:t>
                </a:r>
                <a:r>
                  <a:rPr lang="en-US" dirty="0" smtClean="0"/>
                  <a:t>that was designed for </a:t>
                </a:r>
                <a:r>
                  <a:rPr lang="en-US" dirty="0"/>
                  <a:t>correlation between CSFs and crack growth and detection parameters</a:t>
                </a:r>
                <a:r>
                  <a:rPr lang="en-US" dirty="0" smtClean="0"/>
                  <a:t>:</a:t>
                </a:r>
              </a:p>
              <a:p>
                <a:pPr algn="ctr"/>
                <a14:m>
                  <m:oMath xmlns:m="http://schemas.openxmlformats.org/officeDocument/2006/math">
                    <m:r>
                      <a:rPr lang="en-US" i="1">
                        <a:latin typeface="Cambria Math" panose="02040503050406030204" pitchFamily="18" charset="0"/>
                      </a:rPr>
                      <m:t>𝑘</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𝑗</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𝑉</m:t>
                            </m:r>
                          </m:e>
                        </m:acc>
                      </m:e>
                    </m:d>
                    <m:r>
                      <a:rPr lang="en-US" i="1">
                        <a:latin typeface="Cambria Math" panose="02040503050406030204" pitchFamily="18" charset="0"/>
                      </a:rPr>
                      <m:t>=</m:t>
                    </m:r>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𝑞</m:t>
                        </m:r>
                        <m:r>
                          <a:rPr lang="en-US" i="1">
                            <a:latin typeface="Cambria Math" panose="02040503050406030204" pitchFamily="18" charset="0"/>
                          </a:rPr>
                          <m:t>=1</m:t>
                        </m:r>
                      </m:sub>
                      <m:sup>
                        <m:r>
                          <a:rPr lang="en-US" i="1">
                            <a:latin typeface="Cambria Math" panose="02040503050406030204" pitchFamily="18" charset="0"/>
                          </a:rPr>
                          <m:t>8</m:t>
                        </m:r>
                      </m:sup>
                      <m:e>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𝑞</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𝑞</m:t>
                            </m:r>
                          </m:sub>
                        </m:sSub>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𝑗</m:t>
                            </m:r>
                            <m:r>
                              <a:rPr lang="en-US" i="1">
                                <a:latin typeface="Cambria Math" panose="02040503050406030204" pitchFamily="18" charset="0"/>
                              </a:rPr>
                              <m:t>,</m:t>
                            </m:r>
                            <m:r>
                              <a:rPr lang="en-US" i="1">
                                <a:latin typeface="Cambria Math" panose="02040503050406030204" pitchFamily="18" charset="0"/>
                              </a:rPr>
                              <m:t>𝑞</m:t>
                            </m:r>
                          </m:sub>
                        </m:sSub>
                      </m:e>
                    </m:nary>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17</m:t>
                        </m:r>
                      </m:sub>
                    </m:sSub>
                    <m:func>
                      <m:funcPr>
                        <m:ctrlPr>
                          <a:rPr lang="en-US" i="1">
                            <a:latin typeface="Cambria Math" panose="02040503050406030204" pitchFamily="18" charset="0"/>
                          </a:rPr>
                        </m:ctrlPr>
                      </m:funcPr>
                      <m:fName>
                        <m:r>
                          <m:rPr>
                            <m:sty m:val="p"/>
                          </m:rPr>
                          <a:rPr lang="en-US">
                            <a:latin typeface="Cambria Math" panose="02040503050406030204" pitchFamily="18" charset="0"/>
                          </a:rPr>
                          <m:t>exp</m:t>
                        </m:r>
                      </m:fName>
                      <m:e>
                        <m:d>
                          <m:dPr>
                            <m:begChr m:val="["/>
                            <m:endChr m:val="]"/>
                            <m:ctrlPr>
                              <a:rPr lang="en-US" i="1">
                                <a:latin typeface="Cambria Math" panose="02040503050406030204" pitchFamily="18" charset="0"/>
                              </a:rPr>
                            </m:ctrlPr>
                          </m:dPr>
                          <m:e>
                            <m:r>
                              <a:rPr lang="en-US" i="1">
                                <a:latin typeface="Cambria Math" panose="02040503050406030204" pitchFamily="18" charset="0"/>
                              </a:rPr>
                              <m:t>−</m:t>
                            </m:r>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𝑞</m:t>
                                </m:r>
                                <m:r>
                                  <a:rPr lang="en-US" i="1">
                                    <a:latin typeface="Cambria Math" panose="02040503050406030204" pitchFamily="18" charset="0"/>
                                  </a:rPr>
                                  <m:t>=1</m:t>
                                </m:r>
                              </m:sub>
                              <m:sup>
                                <m:r>
                                  <a:rPr lang="en-US" i="1">
                                    <a:latin typeface="Cambria Math" panose="02040503050406030204" pitchFamily="18" charset="0"/>
                                  </a:rPr>
                                  <m:t>8</m:t>
                                </m:r>
                              </m:sup>
                              <m:e>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𝑞</m:t>
                                    </m:r>
                                    <m:r>
                                      <a:rPr lang="en-US" i="1">
                                        <a:latin typeface="Cambria Math" panose="02040503050406030204" pitchFamily="18" charset="0"/>
                                      </a:rPr>
                                      <m:t>+9</m:t>
                                    </m:r>
                                  </m:sub>
                                </m:sSub>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𝑞</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𝑥</m:t>
                                                </m:r>
                                              </m:e>
                                            </m:acc>
                                          </m:e>
                                          <m:sub>
                                            <m:r>
                                              <a:rPr lang="en-US" i="1">
                                                <a:latin typeface="Cambria Math" panose="02040503050406030204" pitchFamily="18" charset="0"/>
                                              </a:rPr>
                                              <m:t>𝑗</m:t>
                                            </m:r>
                                            <m:r>
                                              <a:rPr lang="en-US" i="1">
                                                <a:latin typeface="Cambria Math" panose="02040503050406030204" pitchFamily="18" charset="0"/>
                                              </a:rPr>
                                              <m:t>,</m:t>
                                            </m:r>
                                            <m:r>
                                              <a:rPr lang="en-US" i="1">
                                                <a:latin typeface="Cambria Math" panose="02040503050406030204" pitchFamily="18" charset="0"/>
                                              </a:rPr>
                                              <m:t>𝑞</m:t>
                                            </m:r>
                                          </m:sub>
                                        </m:sSub>
                                      </m:e>
                                    </m:d>
                                  </m:e>
                                  <m:sup>
                                    <m:r>
                                      <a:rPr lang="en-US" i="1">
                                        <a:latin typeface="Cambria Math" panose="02040503050406030204" pitchFamily="18" charset="0"/>
                                      </a:rPr>
                                      <m:t>2</m:t>
                                    </m:r>
                                  </m:sup>
                                </m:sSup>
                              </m:e>
                            </m:nary>
                          </m:e>
                        </m:d>
                      </m:e>
                    </m:fun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19</m:t>
                        </m:r>
                      </m:sub>
                    </m:sSub>
                    <m:func>
                      <m:funcPr>
                        <m:ctrlPr>
                          <a:rPr lang="en-US" i="1">
                            <a:latin typeface="Cambria Math" panose="02040503050406030204" pitchFamily="18" charset="0"/>
                          </a:rPr>
                        </m:ctrlPr>
                      </m:funcPr>
                      <m:fName>
                        <m:sSup>
                          <m:sSupPr>
                            <m:ctrlPr>
                              <a:rPr lang="en-US" i="1">
                                <a:latin typeface="Cambria Math" panose="02040503050406030204" pitchFamily="18" charset="0"/>
                              </a:rPr>
                            </m:ctrlPr>
                          </m:sSupPr>
                          <m:e>
                            <m:r>
                              <m:rPr>
                                <m:sty m:val="p"/>
                              </m:rPr>
                              <a:rPr lang="en-US">
                                <a:latin typeface="Cambria Math" panose="02040503050406030204" pitchFamily="18" charset="0"/>
                              </a:rPr>
                              <m:t>sin</m:t>
                            </m:r>
                          </m:e>
                          <m:sup>
                            <m:r>
                              <a:rPr lang="en-US" i="1">
                                <a:latin typeface="Cambria Math" panose="02040503050406030204" pitchFamily="18" charset="0"/>
                              </a:rPr>
                              <m:t>−1</m:t>
                            </m:r>
                          </m:sup>
                        </m:sSup>
                      </m:fName>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18</m:t>
                                </m:r>
                              </m:sub>
                            </m:sSub>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𝑞</m:t>
                                </m:r>
                                <m:r>
                                  <a:rPr lang="en-US" i="1">
                                    <a:latin typeface="Cambria Math" panose="02040503050406030204" pitchFamily="18" charset="0"/>
                                  </a:rPr>
                                  <m:t>=1</m:t>
                                </m:r>
                              </m:sub>
                              <m:sup>
                                <m:r>
                                  <a:rPr lang="en-US" i="1">
                                    <a:latin typeface="Cambria Math" panose="02040503050406030204" pitchFamily="18" charset="0"/>
                                  </a:rPr>
                                  <m:t>8</m:t>
                                </m:r>
                              </m:sup>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𝑞</m:t>
                                    </m:r>
                                  </m:sub>
                                </m:sSub>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𝑗</m:t>
                                    </m:r>
                                    <m:r>
                                      <a:rPr lang="en-US" i="1">
                                        <a:latin typeface="Cambria Math" panose="02040503050406030204" pitchFamily="18" charset="0"/>
                                      </a:rPr>
                                      <m:t>,</m:t>
                                    </m:r>
                                    <m:r>
                                      <a:rPr lang="en-US" i="1">
                                        <a:latin typeface="Cambria Math" panose="02040503050406030204" pitchFamily="18" charset="0"/>
                                      </a:rPr>
                                      <m:t>𝑞</m:t>
                                    </m:r>
                                  </m:sub>
                                </m:sSub>
                              </m:e>
                            </m:nary>
                          </m:num>
                          <m:den>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18</m:t>
                                            </m:r>
                                          </m:sub>
                                        </m:sSub>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𝑞</m:t>
                                            </m:r>
                                            <m:r>
                                              <a:rPr lang="en-US" i="1">
                                                <a:latin typeface="Cambria Math" panose="02040503050406030204" pitchFamily="18" charset="0"/>
                                              </a:rPr>
                                              <m:t>=1</m:t>
                                            </m:r>
                                          </m:sub>
                                          <m:sup>
                                            <m:r>
                                              <a:rPr lang="en-US" i="1">
                                                <a:latin typeface="Cambria Math" panose="02040503050406030204" pitchFamily="18" charset="0"/>
                                              </a:rPr>
                                              <m:t>8</m:t>
                                            </m:r>
                                          </m:sup>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𝑞</m:t>
                                                </m:r>
                                              </m:sub>
                                            </m:sSub>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𝑗</m:t>
                                                </m:r>
                                                <m:r>
                                                  <a:rPr lang="en-US" i="1">
                                                    <a:latin typeface="Cambria Math" panose="02040503050406030204" pitchFamily="18" charset="0"/>
                                                  </a:rPr>
                                                  <m:t>,</m:t>
                                                </m:r>
                                                <m:r>
                                                  <a:rPr lang="en-US" i="1">
                                                    <a:latin typeface="Cambria Math" panose="02040503050406030204" pitchFamily="18" charset="0"/>
                                                  </a:rPr>
                                                  <m:t>𝑞</m:t>
                                                </m:r>
                                              </m:sub>
                                            </m:sSub>
                                          </m:e>
                                        </m:nary>
                                      </m:e>
                                    </m:d>
                                  </m:e>
                                  <m:sup>
                                    <m:r>
                                      <a:rPr lang="en-US" i="1">
                                        <a:latin typeface="Cambria Math" panose="02040503050406030204" pitchFamily="18" charset="0"/>
                                      </a:rPr>
                                      <m:t>2</m:t>
                                    </m:r>
                                  </m:sup>
                                </m:sSup>
                              </m:e>
                            </m:rad>
                          </m:den>
                        </m:f>
                      </m:e>
                    </m:func>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20</m:t>
                        </m:r>
                      </m:sub>
                    </m:sSub>
                    <m:sSub>
                      <m:sSubPr>
                        <m:ctrlPr>
                          <a:rPr lang="en-US"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𝑗</m:t>
                        </m:r>
                      </m:sub>
                    </m:sSub>
                  </m:oMath>
                </a14:m>
                <a:r>
                  <a:rPr lang="en-US" dirty="0" smtClean="0"/>
                  <a:t> </a:t>
                </a:r>
                <a:endParaRPr lang="en-US" dirty="0"/>
              </a:p>
              <a:p>
                <a:pPr lvl="1"/>
                <a:r>
                  <a:rPr lang="en-US" dirty="0"/>
                  <a:t>where </a:t>
                </a:r>
                <a14:m>
                  <m:oMath xmlns:m="http://schemas.openxmlformats.org/officeDocument/2006/math">
                    <m:acc>
                      <m:accPr>
                        <m:chr m:val="⃑"/>
                        <m:ctrlPr>
                          <a:rPr lang="en-US" i="1">
                            <a:latin typeface="Cambria Math" panose="02040503050406030204" pitchFamily="18" charset="0"/>
                          </a:rPr>
                        </m:ctrlPr>
                      </m:accPr>
                      <m:e>
                        <m:r>
                          <a:rPr lang="en-US" b="0" i="1" smtClean="0">
                            <a:latin typeface="Cambria Math" panose="02040503050406030204" pitchFamily="18" charset="0"/>
                          </a:rPr>
                          <m:t>𝑉</m:t>
                        </m:r>
                      </m:e>
                    </m:acc>
                  </m:oMath>
                </a14:m>
                <a:r>
                  <a:rPr lang="en-US" dirty="0"/>
                  <a:t> is a </a:t>
                </a:r>
                <a:r>
                  <a:rPr lang="en-US" dirty="0" smtClean="0"/>
                  <a:t>twenty-parameter </a:t>
                </a:r>
                <a:r>
                  <a:rPr lang="en-US" dirty="0"/>
                  <a:t>model parameter set vector </a:t>
                </a:r>
                <a14:m>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20</m:t>
                            </m:r>
                          </m:sub>
                        </m:sSub>
                      </m:e>
                    </m:d>
                  </m:oMath>
                </a14:m>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314" t="-1818"/>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5" name="Slide Number Placeholder 4"/>
          <p:cNvSpPr>
            <a:spLocks noGrp="1"/>
          </p:cNvSpPr>
          <p:nvPr>
            <p:ph type="sldNum" sz="quarter" idx="12"/>
          </p:nvPr>
        </p:nvSpPr>
        <p:spPr/>
        <p:txBody>
          <a:bodyPr/>
          <a:lstStyle/>
          <a:p>
            <a:fld id="{F943735F-CC06-4CDC-B49F-03F36BD12FE3}" type="slidenum">
              <a:rPr lang="en-US" smtClean="0"/>
              <a:t>53</a:t>
            </a:fld>
            <a:endParaRPr lang="en-US"/>
          </a:p>
        </p:txBody>
      </p:sp>
    </p:spTree>
    <p:extLst>
      <p:ext uri="{BB962C8B-B14F-4D97-AF65-F5344CB8AC3E}">
        <p14:creationId xmlns:p14="http://schemas.microsoft.com/office/powerpoint/2010/main" val="381167717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Bayesian Analysis</a:t>
            </a:r>
            <a:endParaRPr lang="en-US" dirty="0"/>
          </a:p>
        </p:txBody>
      </p:sp>
      <p:sp>
        <p:nvSpPr>
          <p:cNvPr id="3" name="Content Placeholder 2"/>
          <p:cNvSpPr>
            <a:spLocks noGrp="1"/>
          </p:cNvSpPr>
          <p:nvPr>
            <p:ph idx="1"/>
          </p:nvPr>
        </p:nvSpPr>
        <p:spPr>
          <a:xfrm>
            <a:off x="1024129" y="2286000"/>
            <a:ext cx="3744820" cy="4023360"/>
          </a:xfrm>
        </p:spPr>
        <p:txBody>
          <a:bodyPr/>
          <a:lstStyle/>
          <a:p>
            <a:r>
              <a:rPr lang="en-US" dirty="0" smtClean="0"/>
              <a:t>The Posterior POD curves for Set 3</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1324" y="2290439"/>
            <a:ext cx="7396088" cy="4018921"/>
          </a:xfrm>
          <a:prstGeom prst="rect">
            <a:avLst/>
          </a:prstGeom>
        </p:spPr>
      </p:pic>
      <p:sp>
        <p:nvSpPr>
          <p:cNvPr id="5" name="Footer Placeholder 4"/>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6" name="Slide Number Placeholder 5"/>
          <p:cNvSpPr>
            <a:spLocks noGrp="1"/>
          </p:cNvSpPr>
          <p:nvPr>
            <p:ph type="sldNum" sz="quarter" idx="12"/>
          </p:nvPr>
        </p:nvSpPr>
        <p:spPr/>
        <p:txBody>
          <a:bodyPr/>
          <a:lstStyle/>
          <a:p>
            <a:fld id="{F943735F-CC06-4CDC-B49F-03F36BD12FE3}" type="slidenum">
              <a:rPr lang="en-US" smtClean="0"/>
              <a:t>54</a:t>
            </a:fld>
            <a:endParaRPr lang="en-US"/>
          </a:p>
        </p:txBody>
      </p:sp>
    </p:spTree>
    <p:extLst>
      <p:ext uri="{BB962C8B-B14F-4D97-AF65-F5344CB8AC3E}">
        <p14:creationId xmlns:p14="http://schemas.microsoft.com/office/powerpoint/2010/main" val="136489078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Error and Validation</a:t>
            </a:r>
            <a:endParaRPr lang="en-US" dirty="0"/>
          </a:p>
        </p:txBody>
      </p:sp>
      <p:sp>
        <p:nvSpPr>
          <p:cNvPr id="3" name="Content Placeholder 2"/>
          <p:cNvSpPr>
            <a:spLocks noGrp="1"/>
          </p:cNvSpPr>
          <p:nvPr>
            <p:ph idx="1"/>
          </p:nvPr>
        </p:nvSpPr>
        <p:spPr/>
        <p:txBody>
          <a:bodyPr/>
          <a:lstStyle/>
          <a:p>
            <a:r>
              <a:rPr lang="en-US" dirty="0" smtClean="0"/>
              <a:t>Validation</a:t>
            </a: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937714420"/>
                  </p:ext>
                </p:extLst>
              </p:nvPr>
            </p:nvGraphicFramePr>
            <p:xfrm>
              <a:off x="1035601" y="2742689"/>
              <a:ext cx="9708598" cy="3478024"/>
            </p:xfrm>
            <a:graphic>
              <a:graphicData uri="http://schemas.openxmlformats.org/drawingml/2006/table">
                <a:tbl>
                  <a:tblPr firstRow="1" firstCol="1" bandRow="1">
                    <a:tableStyleId>{5C22544A-7EE6-4342-B048-85BDC9FD1C3A}</a:tableStyleId>
                  </a:tblPr>
                  <a:tblGrid>
                    <a:gridCol w="1755314"/>
                    <a:gridCol w="1627161"/>
                    <a:gridCol w="1629103"/>
                    <a:gridCol w="1629103"/>
                    <a:gridCol w="1627161"/>
                    <a:gridCol w="1440756"/>
                  </a:tblGrid>
                  <a:tr h="171450">
                    <a:tc rowSpan="2">
                      <a:txBody>
                        <a:bodyPr/>
                        <a:lstStyle/>
                        <a:p>
                          <a:pPr marL="0" marR="0" algn="ctr">
                            <a:lnSpc>
                              <a:spcPct val="115000"/>
                            </a:lnSpc>
                            <a:spcBef>
                              <a:spcPts val="0"/>
                            </a:spcBef>
                            <a:spcAft>
                              <a:spcPts val="0"/>
                            </a:spcAft>
                          </a:pPr>
                          <a:r>
                            <a:rPr lang="en-US" sz="1400">
                              <a:effectLst/>
                            </a:rPr>
                            <a:t>CPD Model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0" marR="0" algn="ctr">
                            <a:lnSpc>
                              <a:spcPct val="115000"/>
                            </a:lnSpc>
                            <a:spcBef>
                              <a:spcPts val="0"/>
                            </a:spcBef>
                            <a:spcAft>
                              <a:spcPts val="0"/>
                            </a:spcAft>
                          </a:pPr>
                          <a:r>
                            <a:rPr lang="en-US" sz="1400">
                              <a:effectLst/>
                            </a:rPr>
                            <a:t>ME Parameter</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marL="0" marR="0" algn="ctr">
                            <a:lnSpc>
                              <a:spcPct val="115000"/>
                            </a:lnSpc>
                            <a:spcBef>
                              <a:spcPts val="0"/>
                            </a:spcBef>
                            <a:spcAft>
                              <a:spcPts val="0"/>
                            </a:spcAft>
                          </a:pPr>
                          <a:r>
                            <a:rPr lang="en-US" sz="1400">
                              <a:effectLst/>
                            </a:rPr>
                            <a:t>PF/GPR</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400">
                              <a:effectLst/>
                            </a:rPr>
                            <a:t>GPR</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r>
                  <a:tr h="171450">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a:effectLst/>
                            </a:rPr>
                            <a:t>Mean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SD</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Mean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SD</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61925">
                    <a:tc rowSpan="3">
                      <a:txBody>
                        <a:bodyPr/>
                        <a:lstStyle/>
                        <a:p>
                          <a:pPr marL="0" marR="0" algn="ctr">
                            <a:lnSpc>
                              <a:spcPct val="115000"/>
                            </a:lnSpc>
                            <a:spcBef>
                              <a:spcPts val="0"/>
                            </a:spcBef>
                            <a:spcAft>
                              <a:spcPts val="0"/>
                            </a:spcAft>
                          </a:pPr>
                          <a:r>
                            <a:rPr lang="en-US" sz="1400">
                              <a:effectLst/>
                            </a:rPr>
                            <a:t>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𝜇</m:t>
                                    </m:r>
                                  </m:e>
                                  <m:sub>
                                    <m:r>
                                      <a:rPr lang="en-US" sz="1400">
                                        <a:effectLst/>
                                        <a:latin typeface="Cambria Math" panose="02040503050406030204" pitchFamily="18" charset="0"/>
                                      </a:rPr>
                                      <m:t>𝑚</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0.069</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0.014</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0.069</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0.022</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61925">
                    <a:tc vMerge="1">
                      <a:txBody>
                        <a:bodyPr/>
                        <a:lstStyle/>
                        <a:p>
                          <a:endParaRPr lang="en-US"/>
                        </a:p>
                      </a:txBody>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𝜎</m:t>
                                    </m:r>
                                  </m:e>
                                  <m:sub>
                                    <m:r>
                                      <a:rPr lang="en-US" sz="1400">
                                        <a:effectLst/>
                                        <a:latin typeface="Cambria Math" panose="02040503050406030204" pitchFamily="18" charset="0"/>
                                      </a:rPr>
                                      <m:t>𝑚</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4.56×</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4.58×</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1.37×</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−3</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1.38×</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−3</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71450">
                    <a:tc vMerge="1">
                      <a:txBody>
                        <a:bodyPr/>
                        <a:lstStyle/>
                        <a:p>
                          <a:endParaRPr lang="en-US"/>
                        </a:p>
                      </a:txBody>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𝐸</m:t>
                                    </m:r>
                                  </m:e>
                                  <m:sub>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𝑡</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1.071</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0.027</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1.072</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0.046</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61925">
                    <a:tc rowSpan="3">
                      <a:txBody>
                        <a:bodyPr/>
                        <a:lstStyle/>
                        <a:p>
                          <a:pPr marL="0" marR="0" algn="ctr">
                            <a:lnSpc>
                              <a:spcPct val="115000"/>
                            </a:lnSpc>
                            <a:spcBef>
                              <a:spcPts val="0"/>
                            </a:spcBef>
                            <a:spcAft>
                              <a:spcPts val="0"/>
                            </a:spcAft>
                          </a:pPr>
                          <a:r>
                            <a:rPr lang="en-US" sz="1400">
                              <a:effectLst/>
                            </a:rPr>
                            <a:t>Log-logistic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𝜇</m:t>
                                    </m:r>
                                  </m:e>
                                  <m:sub>
                                    <m:r>
                                      <a:rPr lang="en-US" sz="1400">
                                        <a:effectLst/>
                                        <a:latin typeface="Cambria Math" panose="02040503050406030204" pitchFamily="18" charset="0"/>
                                      </a:rPr>
                                      <m:t>𝑚</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0.067</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0.019</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0.069</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0.022</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61925">
                    <a:tc vMerge="1">
                      <a:txBody>
                        <a:bodyPr/>
                        <a:lstStyle/>
                        <a:p>
                          <a:endParaRPr lang="en-US"/>
                        </a:p>
                      </a:txBody>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𝜎</m:t>
                                    </m:r>
                                  </m:e>
                                  <m:sub>
                                    <m:r>
                                      <a:rPr lang="en-US" sz="1400">
                                        <a:effectLst/>
                                        <a:latin typeface="Cambria Math" panose="02040503050406030204" pitchFamily="18" charset="0"/>
                                      </a:rPr>
                                      <m:t>𝑚</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7.83×</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7.95×</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1.35×</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−3</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1.36×</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−3</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71450">
                    <a:tc vMerge="1">
                      <a:txBody>
                        <a:bodyPr/>
                        <a:lstStyle/>
                        <a:p>
                          <a:endParaRPr lang="en-US"/>
                        </a:p>
                      </a:txBody>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𝐸</m:t>
                                    </m:r>
                                  </m:e>
                                  <m:sub>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𝑡</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1.070</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0.037</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1.071</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0.046</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61925">
                    <a:tc rowSpan="3">
                      <a:txBody>
                        <a:bodyPr/>
                        <a:lstStyle/>
                        <a:p>
                          <a:pPr marL="0" marR="0" algn="ctr">
                            <a:lnSpc>
                              <a:spcPct val="115000"/>
                            </a:lnSpc>
                            <a:spcBef>
                              <a:spcPts val="0"/>
                            </a:spcBef>
                            <a:spcAft>
                              <a:spcPts val="0"/>
                            </a:spcAft>
                          </a:pPr>
                          <a:r>
                            <a:rPr lang="en-US" sz="1400">
                              <a:effectLst/>
                            </a:rPr>
                            <a:t>Lognormal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𝜇</m:t>
                                    </m:r>
                                  </m:e>
                                  <m:sub>
                                    <m:r>
                                      <a:rPr lang="en-US" sz="1400">
                                        <a:effectLst/>
                                        <a:latin typeface="Cambria Math" panose="02040503050406030204" pitchFamily="18" charset="0"/>
                                      </a:rPr>
                                      <m:t>𝑚</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0.069</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0.019</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0.068</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0.023</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61925">
                    <a:tc vMerge="1">
                      <a:txBody>
                        <a:bodyPr/>
                        <a:lstStyle/>
                        <a:p>
                          <a:endParaRPr lang="en-US"/>
                        </a:p>
                      </a:txBody>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𝜎</m:t>
                                    </m:r>
                                  </m:e>
                                  <m:sub>
                                    <m:r>
                                      <a:rPr lang="en-US" sz="1400">
                                        <a:effectLst/>
                                        <a:latin typeface="Cambria Math" panose="02040503050406030204" pitchFamily="18" charset="0"/>
                                      </a:rPr>
                                      <m:t>𝑚</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8.54×</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8.64×</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1.94×</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−3</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1.94×</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−3</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71450">
                    <a:tc vMerge="1">
                      <a:txBody>
                        <a:bodyPr/>
                        <a:lstStyle/>
                        <a:p>
                          <a:endParaRPr lang="en-US"/>
                        </a:p>
                      </a:txBody>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𝐸</m:t>
                                    </m:r>
                                  </m:e>
                                  <m:sub>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𝑡</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1.071</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0.037</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1.071</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0.053</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61925">
                    <a:tc rowSpan="3">
                      <a:txBody>
                        <a:bodyPr/>
                        <a:lstStyle/>
                        <a:p>
                          <a:pPr marL="0" marR="0" algn="ctr">
                            <a:lnSpc>
                              <a:spcPct val="115000"/>
                            </a:lnSpc>
                            <a:spcBef>
                              <a:spcPts val="0"/>
                            </a:spcBef>
                            <a:spcAft>
                              <a:spcPts val="0"/>
                            </a:spcAft>
                          </a:pPr>
                          <a:r>
                            <a:rPr lang="en-US" sz="1400">
                              <a:effectLst/>
                            </a:rPr>
                            <a:t>Weibull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𝜇</m:t>
                                    </m:r>
                                  </m:e>
                                  <m:sub>
                                    <m:r>
                                      <a:rPr lang="en-US" sz="1400">
                                        <a:effectLst/>
                                        <a:latin typeface="Cambria Math" panose="02040503050406030204" pitchFamily="18" charset="0"/>
                                      </a:rPr>
                                      <m:t>𝑚</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0.068</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0.019</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0.068</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0.023</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61925">
                    <a:tc vMerge="1">
                      <a:txBody>
                        <a:bodyPr/>
                        <a:lstStyle/>
                        <a:p>
                          <a:endParaRPr lang="en-US"/>
                        </a:p>
                      </a:txBody>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𝜎</m:t>
                                    </m:r>
                                  </m:e>
                                  <m:sub>
                                    <m:r>
                                      <a:rPr lang="en-US" sz="1400">
                                        <a:effectLst/>
                                        <a:latin typeface="Cambria Math" panose="02040503050406030204" pitchFamily="18" charset="0"/>
                                      </a:rPr>
                                      <m:t>𝑚</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2.34×</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−3</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2.29×</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−4</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1.76×</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−3</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1.78×</m:t>
                                </m:r>
                                <m:sSup>
                                  <m:sSupPr>
                                    <m:ctrlPr>
                                      <a:rPr lang="en-US" sz="1400" i="1">
                                        <a:effectLst/>
                                        <a:latin typeface="Cambria Math" panose="02040503050406030204" pitchFamily="18" charset="0"/>
                                      </a:rPr>
                                    </m:ctrlPr>
                                  </m:sSupPr>
                                  <m:e>
                                    <m:r>
                                      <a:rPr lang="en-US" sz="1400">
                                        <a:effectLst/>
                                        <a:latin typeface="Cambria Math" panose="02040503050406030204" pitchFamily="18" charset="0"/>
                                      </a:rPr>
                                      <m:t>10</m:t>
                                    </m:r>
                                  </m:e>
                                  <m:sup>
                                    <m:r>
                                      <a:rPr lang="en-US" sz="1400">
                                        <a:effectLst/>
                                        <a:latin typeface="Cambria Math" panose="02040503050406030204" pitchFamily="18" charset="0"/>
                                      </a:rPr>
                                      <m:t>−3</m:t>
                                    </m:r>
                                  </m:sup>
                                </m:sSup>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71450">
                    <a:tc vMerge="1">
                      <a:txBody>
                        <a:bodyPr/>
                        <a:lstStyle/>
                        <a:p>
                          <a:endParaRPr lang="en-US"/>
                        </a:p>
                      </a:txBody>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𝐸</m:t>
                                    </m:r>
                                  </m:e>
                                  <m:sub>
                                    <m:r>
                                      <a:rPr lang="en-US" sz="1400">
                                        <a:effectLst/>
                                        <a:latin typeface="Cambria Math" panose="02040503050406030204" pitchFamily="18" charset="0"/>
                                      </a:rPr>
                                      <m:t>𝑎</m:t>
                                    </m:r>
                                    <m:r>
                                      <a:rPr lang="en-US" sz="1400">
                                        <a:effectLst/>
                                        <a:latin typeface="Cambria Math" panose="02040503050406030204" pitchFamily="18" charset="0"/>
                                      </a:rPr>
                                      <m:t>′,</m:t>
                                    </m:r>
                                    <m:r>
                                      <a:rPr lang="en-US" sz="1400">
                                        <a:effectLst/>
                                        <a:latin typeface="Cambria Math" panose="02040503050406030204" pitchFamily="18" charset="0"/>
                                      </a:rPr>
                                      <m:t>𝑡</m:t>
                                    </m:r>
                                  </m:sub>
                                </m:sSub>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1.072</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0.056</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1.072</m:t>
                                </m:r>
                              </m:oMath>
                            </m:oMathPara>
                          </a14:m>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a:effectLst/>
                                    <a:latin typeface="Cambria Math" panose="02040503050406030204" pitchFamily="18" charset="0"/>
                                  </a:rPr>
                                  <m:t>0.051</m:t>
                                </m:r>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1937714420"/>
                  </p:ext>
                </p:extLst>
              </p:nvPr>
            </p:nvGraphicFramePr>
            <p:xfrm>
              <a:off x="1035601" y="2742689"/>
              <a:ext cx="9708598" cy="3627252"/>
            </p:xfrm>
            <a:graphic>
              <a:graphicData uri="http://schemas.openxmlformats.org/drawingml/2006/table">
                <a:tbl>
                  <a:tblPr firstRow="1" firstCol="1" bandRow="1">
                    <a:tableStyleId>{5C22544A-7EE6-4342-B048-85BDC9FD1C3A}</a:tableStyleId>
                  </a:tblPr>
                  <a:tblGrid>
                    <a:gridCol w="1755314"/>
                    <a:gridCol w="1627161"/>
                    <a:gridCol w="1629103"/>
                    <a:gridCol w="1629103"/>
                    <a:gridCol w="1627161"/>
                    <a:gridCol w="1440756"/>
                  </a:tblGrid>
                  <a:tr h="230696">
                    <a:tc rowSpan="2">
                      <a:txBody>
                        <a:bodyPr/>
                        <a:lstStyle/>
                        <a:p>
                          <a:pPr marL="0" marR="0" algn="ctr">
                            <a:lnSpc>
                              <a:spcPct val="115000"/>
                            </a:lnSpc>
                            <a:spcBef>
                              <a:spcPts val="0"/>
                            </a:spcBef>
                            <a:spcAft>
                              <a:spcPts val="0"/>
                            </a:spcAft>
                          </a:pPr>
                          <a:r>
                            <a:rPr lang="en-US" sz="1400">
                              <a:effectLst/>
                            </a:rPr>
                            <a:t>CPD Model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0" marR="0" algn="ctr">
                            <a:lnSpc>
                              <a:spcPct val="115000"/>
                            </a:lnSpc>
                            <a:spcBef>
                              <a:spcPts val="0"/>
                            </a:spcBef>
                            <a:spcAft>
                              <a:spcPts val="0"/>
                            </a:spcAft>
                          </a:pPr>
                          <a:r>
                            <a:rPr lang="en-US" sz="1400">
                              <a:effectLst/>
                            </a:rPr>
                            <a:t>ME Parameter</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marL="0" marR="0" algn="ctr">
                            <a:lnSpc>
                              <a:spcPct val="115000"/>
                            </a:lnSpc>
                            <a:spcBef>
                              <a:spcPts val="0"/>
                            </a:spcBef>
                            <a:spcAft>
                              <a:spcPts val="0"/>
                            </a:spcAft>
                          </a:pPr>
                          <a:r>
                            <a:rPr lang="en-US" sz="1400">
                              <a:effectLst/>
                            </a:rPr>
                            <a:t>PF/GPR</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400">
                              <a:effectLst/>
                            </a:rPr>
                            <a:t>GPR</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r>
                  <a:tr h="230696">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a:effectLst/>
                            </a:rPr>
                            <a:t>Mean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SD</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Mean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SD</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67462">
                    <a:tc rowSpan="3">
                      <a:txBody>
                        <a:bodyPr/>
                        <a:lstStyle/>
                        <a:p>
                          <a:pPr marL="0" marR="0" algn="ctr">
                            <a:lnSpc>
                              <a:spcPct val="115000"/>
                            </a:lnSpc>
                            <a:spcBef>
                              <a:spcPts val="0"/>
                            </a:spcBef>
                            <a:spcAft>
                              <a:spcPts val="0"/>
                            </a:spcAft>
                          </a:pPr>
                          <a:r>
                            <a:rPr lang="en-US" sz="1400">
                              <a:effectLst/>
                            </a:rPr>
                            <a:t>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108240" t="-184091" r="-390637" b="-1090909"/>
                          </a:stretch>
                        </a:blipFill>
                      </a:tcPr>
                    </a:tc>
                    <a:tc>
                      <a:txBody>
                        <a:bodyPr/>
                        <a:lstStyle/>
                        <a:p>
                          <a:endParaRPr lang="en-US"/>
                        </a:p>
                      </a:txBody>
                      <a:tcPr marL="68580" marR="68580" marT="0" marB="0" anchor="ctr">
                        <a:blipFill rotWithShape="0">
                          <a:blip r:embed="rId2"/>
                          <a:stretch>
                            <a:fillRect l="-207463" t="-184091" r="-289179" b="-1090909"/>
                          </a:stretch>
                        </a:blipFill>
                      </a:tcPr>
                    </a:tc>
                    <a:tc>
                      <a:txBody>
                        <a:bodyPr/>
                        <a:lstStyle/>
                        <a:p>
                          <a:endParaRPr lang="en-US"/>
                        </a:p>
                      </a:txBody>
                      <a:tcPr marL="68580" marR="68580" marT="0" marB="0" anchor="ctr">
                        <a:blipFill rotWithShape="0">
                          <a:blip r:embed="rId2"/>
                          <a:stretch>
                            <a:fillRect l="-308614" t="-184091" r="-190262" b="-1090909"/>
                          </a:stretch>
                        </a:blipFill>
                      </a:tcPr>
                    </a:tc>
                    <a:tc>
                      <a:txBody>
                        <a:bodyPr/>
                        <a:lstStyle/>
                        <a:p>
                          <a:endParaRPr lang="en-US"/>
                        </a:p>
                      </a:txBody>
                      <a:tcPr marL="68580" marR="68580" marT="0" marB="0" anchor="ctr">
                        <a:blipFill rotWithShape="0">
                          <a:blip r:embed="rId2"/>
                          <a:stretch>
                            <a:fillRect l="-408614" t="-184091" r="-90262" b="-1090909"/>
                          </a:stretch>
                        </a:blipFill>
                      </a:tcPr>
                    </a:tc>
                    <a:tc>
                      <a:txBody>
                        <a:bodyPr/>
                        <a:lstStyle/>
                        <a:p>
                          <a:endParaRPr lang="en-US"/>
                        </a:p>
                      </a:txBody>
                      <a:tcPr marL="68580" marR="68580" marT="0" marB="0" anchor="ctr">
                        <a:blipFill rotWithShape="0">
                          <a:blip r:embed="rId2"/>
                          <a:stretch>
                            <a:fillRect l="-572996" t="-184091" r="-1688" b="-1090909"/>
                          </a:stretch>
                        </a:blipFill>
                      </a:tcPr>
                    </a:tc>
                  </a:tr>
                  <a:tr h="267907">
                    <a:tc vMerge="1">
                      <a:txBody>
                        <a:bodyPr/>
                        <a:lstStyle/>
                        <a:p>
                          <a:endParaRPr lang="en-US"/>
                        </a:p>
                      </a:txBody>
                      <a:tcPr/>
                    </a:tc>
                    <a:tc>
                      <a:txBody>
                        <a:bodyPr/>
                        <a:lstStyle/>
                        <a:p>
                          <a:endParaRPr lang="en-US"/>
                        </a:p>
                      </a:txBody>
                      <a:tcPr marL="68580" marR="68580" marT="0" marB="0" anchor="ctr">
                        <a:blipFill rotWithShape="0">
                          <a:blip r:embed="rId2"/>
                          <a:stretch>
                            <a:fillRect l="-108240" t="-284091" r="-390637" b="-990909"/>
                          </a:stretch>
                        </a:blipFill>
                      </a:tcPr>
                    </a:tc>
                    <a:tc>
                      <a:txBody>
                        <a:bodyPr/>
                        <a:lstStyle/>
                        <a:p>
                          <a:endParaRPr lang="en-US"/>
                        </a:p>
                      </a:txBody>
                      <a:tcPr marL="68580" marR="68580" marT="0" marB="0" anchor="ctr">
                        <a:blipFill rotWithShape="0">
                          <a:blip r:embed="rId2"/>
                          <a:stretch>
                            <a:fillRect l="-207463" t="-284091" r="-289179" b="-990909"/>
                          </a:stretch>
                        </a:blipFill>
                      </a:tcPr>
                    </a:tc>
                    <a:tc>
                      <a:txBody>
                        <a:bodyPr/>
                        <a:lstStyle/>
                        <a:p>
                          <a:endParaRPr lang="en-US"/>
                        </a:p>
                      </a:txBody>
                      <a:tcPr marL="68580" marR="68580" marT="0" marB="0" anchor="ctr">
                        <a:blipFill rotWithShape="0">
                          <a:blip r:embed="rId2"/>
                          <a:stretch>
                            <a:fillRect l="-308614" t="-284091" r="-190262" b="-990909"/>
                          </a:stretch>
                        </a:blipFill>
                      </a:tcPr>
                    </a:tc>
                    <a:tc>
                      <a:txBody>
                        <a:bodyPr/>
                        <a:lstStyle/>
                        <a:p>
                          <a:endParaRPr lang="en-US"/>
                        </a:p>
                      </a:txBody>
                      <a:tcPr marL="68580" marR="68580" marT="0" marB="0" anchor="ctr">
                        <a:blipFill rotWithShape="0">
                          <a:blip r:embed="rId2"/>
                          <a:stretch>
                            <a:fillRect l="-408614" t="-284091" r="-90262" b="-990909"/>
                          </a:stretch>
                        </a:blipFill>
                      </a:tcPr>
                    </a:tc>
                    <a:tc>
                      <a:txBody>
                        <a:bodyPr/>
                        <a:lstStyle/>
                        <a:p>
                          <a:endParaRPr lang="en-US"/>
                        </a:p>
                      </a:txBody>
                      <a:tcPr marL="68580" marR="68580" marT="0" marB="0" anchor="ctr">
                        <a:blipFill rotWithShape="0">
                          <a:blip r:embed="rId2"/>
                          <a:stretch>
                            <a:fillRect l="-572996" t="-284091" r="-1688" b="-990909"/>
                          </a:stretch>
                        </a:blipFill>
                      </a:tcPr>
                    </a:tc>
                  </a:tr>
                  <a:tr h="256096">
                    <a:tc vMerge="1">
                      <a:txBody>
                        <a:bodyPr/>
                        <a:lstStyle/>
                        <a:p>
                          <a:endParaRPr lang="en-US"/>
                        </a:p>
                      </a:txBody>
                      <a:tcPr/>
                    </a:tc>
                    <a:tc>
                      <a:txBody>
                        <a:bodyPr/>
                        <a:lstStyle/>
                        <a:p>
                          <a:endParaRPr lang="en-US"/>
                        </a:p>
                      </a:txBody>
                      <a:tcPr marL="68580" marR="68580" marT="0" marB="0" anchor="ctr">
                        <a:blipFill rotWithShape="0">
                          <a:blip r:embed="rId2"/>
                          <a:stretch>
                            <a:fillRect l="-108240" t="-402381" r="-390637" b="-938095"/>
                          </a:stretch>
                        </a:blipFill>
                      </a:tcPr>
                    </a:tc>
                    <a:tc>
                      <a:txBody>
                        <a:bodyPr/>
                        <a:lstStyle/>
                        <a:p>
                          <a:endParaRPr lang="en-US"/>
                        </a:p>
                      </a:txBody>
                      <a:tcPr marL="68580" marR="68580" marT="0" marB="0" anchor="ctr">
                        <a:blipFill rotWithShape="0">
                          <a:blip r:embed="rId2"/>
                          <a:stretch>
                            <a:fillRect l="-207463" t="-402381" r="-289179" b="-938095"/>
                          </a:stretch>
                        </a:blipFill>
                      </a:tcPr>
                    </a:tc>
                    <a:tc>
                      <a:txBody>
                        <a:bodyPr/>
                        <a:lstStyle/>
                        <a:p>
                          <a:endParaRPr lang="en-US"/>
                        </a:p>
                      </a:txBody>
                      <a:tcPr marL="68580" marR="68580" marT="0" marB="0" anchor="ctr">
                        <a:blipFill rotWithShape="0">
                          <a:blip r:embed="rId2"/>
                          <a:stretch>
                            <a:fillRect l="-308614" t="-402381" r="-190262" b="-938095"/>
                          </a:stretch>
                        </a:blipFill>
                      </a:tcPr>
                    </a:tc>
                    <a:tc>
                      <a:txBody>
                        <a:bodyPr/>
                        <a:lstStyle/>
                        <a:p>
                          <a:endParaRPr lang="en-US"/>
                        </a:p>
                      </a:txBody>
                      <a:tcPr marL="68580" marR="68580" marT="0" marB="0" anchor="ctr">
                        <a:blipFill rotWithShape="0">
                          <a:blip r:embed="rId2"/>
                          <a:stretch>
                            <a:fillRect l="-408614" t="-402381" r="-90262" b="-938095"/>
                          </a:stretch>
                        </a:blipFill>
                      </a:tcPr>
                    </a:tc>
                    <a:tc>
                      <a:txBody>
                        <a:bodyPr/>
                        <a:lstStyle/>
                        <a:p>
                          <a:endParaRPr lang="en-US"/>
                        </a:p>
                      </a:txBody>
                      <a:tcPr marL="68580" marR="68580" marT="0" marB="0" anchor="ctr">
                        <a:blipFill rotWithShape="0">
                          <a:blip r:embed="rId2"/>
                          <a:stretch>
                            <a:fillRect l="-572996" t="-402381" r="-1688" b="-938095"/>
                          </a:stretch>
                        </a:blipFill>
                      </a:tcPr>
                    </a:tc>
                  </a:tr>
                  <a:tr h="267462">
                    <a:tc rowSpan="3">
                      <a:txBody>
                        <a:bodyPr/>
                        <a:lstStyle/>
                        <a:p>
                          <a:pPr marL="0" marR="0" algn="ctr">
                            <a:lnSpc>
                              <a:spcPct val="115000"/>
                            </a:lnSpc>
                            <a:spcBef>
                              <a:spcPts val="0"/>
                            </a:spcBef>
                            <a:spcAft>
                              <a:spcPts val="0"/>
                            </a:spcAft>
                          </a:pPr>
                          <a:r>
                            <a:rPr lang="en-US" sz="1400">
                              <a:effectLst/>
                            </a:rPr>
                            <a:t>Log-logistic</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108240" t="-479545" r="-390637" b="-795455"/>
                          </a:stretch>
                        </a:blipFill>
                      </a:tcPr>
                    </a:tc>
                    <a:tc>
                      <a:txBody>
                        <a:bodyPr/>
                        <a:lstStyle/>
                        <a:p>
                          <a:endParaRPr lang="en-US"/>
                        </a:p>
                      </a:txBody>
                      <a:tcPr marL="68580" marR="68580" marT="0" marB="0" anchor="ctr">
                        <a:blipFill rotWithShape="0">
                          <a:blip r:embed="rId2"/>
                          <a:stretch>
                            <a:fillRect l="-207463" t="-479545" r="-289179" b="-795455"/>
                          </a:stretch>
                        </a:blipFill>
                      </a:tcPr>
                    </a:tc>
                    <a:tc>
                      <a:txBody>
                        <a:bodyPr/>
                        <a:lstStyle/>
                        <a:p>
                          <a:endParaRPr lang="en-US"/>
                        </a:p>
                      </a:txBody>
                      <a:tcPr marL="68580" marR="68580" marT="0" marB="0" anchor="ctr">
                        <a:blipFill rotWithShape="0">
                          <a:blip r:embed="rId2"/>
                          <a:stretch>
                            <a:fillRect l="-308614" t="-479545" r="-190262" b="-795455"/>
                          </a:stretch>
                        </a:blipFill>
                      </a:tcPr>
                    </a:tc>
                    <a:tc>
                      <a:txBody>
                        <a:bodyPr/>
                        <a:lstStyle/>
                        <a:p>
                          <a:endParaRPr lang="en-US"/>
                        </a:p>
                      </a:txBody>
                      <a:tcPr marL="68580" marR="68580" marT="0" marB="0" anchor="ctr">
                        <a:blipFill rotWithShape="0">
                          <a:blip r:embed="rId2"/>
                          <a:stretch>
                            <a:fillRect l="-408614" t="-479545" r="-90262" b="-795455"/>
                          </a:stretch>
                        </a:blipFill>
                      </a:tcPr>
                    </a:tc>
                    <a:tc>
                      <a:txBody>
                        <a:bodyPr/>
                        <a:lstStyle/>
                        <a:p>
                          <a:endParaRPr lang="en-US"/>
                        </a:p>
                      </a:txBody>
                      <a:tcPr marL="68580" marR="68580" marT="0" marB="0" anchor="ctr">
                        <a:blipFill rotWithShape="0">
                          <a:blip r:embed="rId2"/>
                          <a:stretch>
                            <a:fillRect l="-572996" t="-479545" r="-1688" b="-795455"/>
                          </a:stretch>
                        </a:blipFill>
                      </a:tcPr>
                    </a:tc>
                  </a:tr>
                  <a:tr h="267907">
                    <a:tc vMerge="1">
                      <a:txBody>
                        <a:bodyPr/>
                        <a:lstStyle/>
                        <a:p>
                          <a:endParaRPr lang="en-US"/>
                        </a:p>
                      </a:txBody>
                      <a:tcPr/>
                    </a:tc>
                    <a:tc>
                      <a:txBody>
                        <a:bodyPr/>
                        <a:lstStyle/>
                        <a:p>
                          <a:endParaRPr lang="en-US"/>
                        </a:p>
                      </a:txBody>
                      <a:tcPr marL="68580" marR="68580" marT="0" marB="0" anchor="ctr">
                        <a:blipFill rotWithShape="0">
                          <a:blip r:embed="rId2"/>
                          <a:stretch>
                            <a:fillRect l="-108240" t="-579545" r="-390637" b="-695455"/>
                          </a:stretch>
                        </a:blipFill>
                      </a:tcPr>
                    </a:tc>
                    <a:tc>
                      <a:txBody>
                        <a:bodyPr/>
                        <a:lstStyle/>
                        <a:p>
                          <a:endParaRPr lang="en-US"/>
                        </a:p>
                      </a:txBody>
                      <a:tcPr marL="68580" marR="68580" marT="0" marB="0" anchor="ctr">
                        <a:blipFill rotWithShape="0">
                          <a:blip r:embed="rId2"/>
                          <a:stretch>
                            <a:fillRect l="-207463" t="-579545" r="-289179" b="-695455"/>
                          </a:stretch>
                        </a:blipFill>
                      </a:tcPr>
                    </a:tc>
                    <a:tc>
                      <a:txBody>
                        <a:bodyPr/>
                        <a:lstStyle/>
                        <a:p>
                          <a:endParaRPr lang="en-US"/>
                        </a:p>
                      </a:txBody>
                      <a:tcPr marL="68580" marR="68580" marT="0" marB="0" anchor="ctr">
                        <a:blipFill rotWithShape="0">
                          <a:blip r:embed="rId2"/>
                          <a:stretch>
                            <a:fillRect l="-308614" t="-579545" r="-190262" b="-695455"/>
                          </a:stretch>
                        </a:blipFill>
                      </a:tcPr>
                    </a:tc>
                    <a:tc>
                      <a:txBody>
                        <a:bodyPr/>
                        <a:lstStyle/>
                        <a:p>
                          <a:endParaRPr lang="en-US"/>
                        </a:p>
                      </a:txBody>
                      <a:tcPr marL="68580" marR="68580" marT="0" marB="0" anchor="ctr">
                        <a:blipFill rotWithShape="0">
                          <a:blip r:embed="rId2"/>
                          <a:stretch>
                            <a:fillRect l="-408614" t="-579545" r="-90262" b="-695455"/>
                          </a:stretch>
                        </a:blipFill>
                      </a:tcPr>
                    </a:tc>
                    <a:tc>
                      <a:txBody>
                        <a:bodyPr/>
                        <a:lstStyle/>
                        <a:p>
                          <a:endParaRPr lang="en-US"/>
                        </a:p>
                      </a:txBody>
                      <a:tcPr marL="68580" marR="68580" marT="0" marB="0" anchor="ctr">
                        <a:blipFill rotWithShape="0">
                          <a:blip r:embed="rId2"/>
                          <a:stretch>
                            <a:fillRect l="-572996" t="-579545" r="-1688" b="-695455"/>
                          </a:stretch>
                        </a:blipFill>
                      </a:tcPr>
                    </a:tc>
                  </a:tr>
                  <a:tr h="256096">
                    <a:tc vMerge="1">
                      <a:txBody>
                        <a:bodyPr/>
                        <a:lstStyle/>
                        <a:p>
                          <a:endParaRPr lang="en-US"/>
                        </a:p>
                      </a:txBody>
                      <a:tcPr/>
                    </a:tc>
                    <a:tc>
                      <a:txBody>
                        <a:bodyPr/>
                        <a:lstStyle/>
                        <a:p>
                          <a:endParaRPr lang="en-US"/>
                        </a:p>
                      </a:txBody>
                      <a:tcPr marL="68580" marR="68580" marT="0" marB="0" anchor="ctr">
                        <a:blipFill rotWithShape="0">
                          <a:blip r:embed="rId2"/>
                          <a:stretch>
                            <a:fillRect l="-108240" t="-711905" r="-390637" b="-628571"/>
                          </a:stretch>
                        </a:blipFill>
                      </a:tcPr>
                    </a:tc>
                    <a:tc>
                      <a:txBody>
                        <a:bodyPr/>
                        <a:lstStyle/>
                        <a:p>
                          <a:endParaRPr lang="en-US"/>
                        </a:p>
                      </a:txBody>
                      <a:tcPr marL="68580" marR="68580" marT="0" marB="0" anchor="ctr">
                        <a:blipFill rotWithShape="0">
                          <a:blip r:embed="rId2"/>
                          <a:stretch>
                            <a:fillRect l="-207463" t="-711905" r="-289179" b="-628571"/>
                          </a:stretch>
                        </a:blipFill>
                      </a:tcPr>
                    </a:tc>
                    <a:tc>
                      <a:txBody>
                        <a:bodyPr/>
                        <a:lstStyle/>
                        <a:p>
                          <a:endParaRPr lang="en-US"/>
                        </a:p>
                      </a:txBody>
                      <a:tcPr marL="68580" marR="68580" marT="0" marB="0" anchor="ctr">
                        <a:blipFill rotWithShape="0">
                          <a:blip r:embed="rId2"/>
                          <a:stretch>
                            <a:fillRect l="-308614" t="-711905" r="-190262" b="-628571"/>
                          </a:stretch>
                        </a:blipFill>
                      </a:tcPr>
                    </a:tc>
                    <a:tc>
                      <a:txBody>
                        <a:bodyPr/>
                        <a:lstStyle/>
                        <a:p>
                          <a:endParaRPr lang="en-US"/>
                        </a:p>
                      </a:txBody>
                      <a:tcPr marL="68580" marR="68580" marT="0" marB="0" anchor="ctr">
                        <a:blipFill rotWithShape="0">
                          <a:blip r:embed="rId2"/>
                          <a:stretch>
                            <a:fillRect l="-408614" t="-711905" r="-90262" b="-628571"/>
                          </a:stretch>
                        </a:blipFill>
                      </a:tcPr>
                    </a:tc>
                    <a:tc>
                      <a:txBody>
                        <a:bodyPr/>
                        <a:lstStyle/>
                        <a:p>
                          <a:endParaRPr lang="en-US"/>
                        </a:p>
                      </a:txBody>
                      <a:tcPr marL="68580" marR="68580" marT="0" marB="0" anchor="ctr">
                        <a:blipFill rotWithShape="0">
                          <a:blip r:embed="rId2"/>
                          <a:stretch>
                            <a:fillRect l="-572996" t="-711905" r="-1688" b="-628571"/>
                          </a:stretch>
                        </a:blipFill>
                      </a:tcPr>
                    </a:tc>
                  </a:tr>
                  <a:tr h="267462">
                    <a:tc rowSpan="3">
                      <a:txBody>
                        <a:bodyPr/>
                        <a:lstStyle/>
                        <a:p>
                          <a:pPr marL="0" marR="0" algn="ctr">
                            <a:lnSpc>
                              <a:spcPct val="115000"/>
                            </a:lnSpc>
                            <a:spcBef>
                              <a:spcPts val="0"/>
                            </a:spcBef>
                            <a:spcAft>
                              <a:spcPts val="0"/>
                            </a:spcAft>
                          </a:pPr>
                          <a:r>
                            <a:rPr lang="en-US" sz="1400">
                              <a:effectLst/>
                            </a:rPr>
                            <a:t>Lognormal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108240" t="-775000" r="-390637" b="-500000"/>
                          </a:stretch>
                        </a:blipFill>
                      </a:tcPr>
                    </a:tc>
                    <a:tc>
                      <a:txBody>
                        <a:bodyPr/>
                        <a:lstStyle/>
                        <a:p>
                          <a:endParaRPr lang="en-US"/>
                        </a:p>
                      </a:txBody>
                      <a:tcPr marL="68580" marR="68580" marT="0" marB="0" anchor="ctr">
                        <a:blipFill rotWithShape="0">
                          <a:blip r:embed="rId2"/>
                          <a:stretch>
                            <a:fillRect l="-207463" t="-775000" r="-289179" b="-500000"/>
                          </a:stretch>
                        </a:blipFill>
                      </a:tcPr>
                    </a:tc>
                    <a:tc>
                      <a:txBody>
                        <a:bodyPr/>
                        <a:lstStyle/>
                        <a:p>
                          <a:endParaRPr lang="en-US"/>
                        </a:p>
                      </a:txBody>
                      <a:tcPr marL="68580" marR="68580" marT="0" marB="0" anchor="ctr">
                        <a:blipFill rotWithShape="0">
                          <a:blip r:embed="rId2"/>
                          <a:stretch>
                            <a:fillRect l="-308614" t="-775000" r="-190262" b="-500000"/>
                          </a:stretch>
                        </a:blipFill>
                      </a:tcPr>
                    </a:tc>
                    <a:tc>
                      <a:txBody>
                        <a:bodyPr/>
                        <a:lstStyle/>
                        <a:p>
                          <a:endParaRPr lang="en-US"/>
                        </a:p>
                      </a:txBody>
                      <a:tcPr marL="68580" marR="68580" marT="0" marB="0" anchor="ctr">
                        <a:blipFill rotWithShape="0">
                          <a:blip r:embed="rId2"/>
                          <a:stretch>
                            <a:fillRect l="-408614" t="-775000" r="-90262" b="-500000"/>
                          </a:stretch>
                        </a:blipFill>
                      </a:tcPr>
                    </a:tc>
                    <a:tc>
                      <a:txBody>
                        <a:bodyPr/>
                        <a:lstStyle/>
                        <a:p>
                          <a:endParaRPr lang="en-US"/>
                        </a:p>
                      </a:txBody>
                      <a:tcPr marL="68580" marR="68580" marT="0" marB="0" anchor="ctr">
                        <a:blipFill rotWithShape="0">
                          <a:blip r:embed="rId2"/>
                          <a:stretch>
                            <a:fillRect l="-572996" t="-775000" r="-1688" b="-500000"/>
                          </a:stretch>
                        </a:blipFill>
                      </a:tcPr>
                    </a:tc>
                  </a:tr>
                  <a:tr h="267907">
                    <a:tc vMerge="1">
                      <a:txBody>
                        <a:bodyPr/>
                        <a:lstStyle/>
                        <a:p>
                          <a:endParaRPr lang="en-US"/>
                        </a:p>
                      </a:txBody>
                      <a:tcPr/>
                    </a:tc>
                    <a:tc>
                      <a:txBody>
                        <a:bodyPr/>
                        <a:lstStyle/>
                        <a:p>
                          <a:endParaRPr lang="en-US"/>
                        </a:p>
                      </a:txBody>
                      <a:tcPr marL="68580" marR="68580" marT="0" marB="0" anchor="ctr">
                        <a:blipFill rotWithShape="0">
                          <a:blip r:embed="rId2"/>
                          <a:stretch>
                            <a:fillRect l="-108240" t="-875000" r="-390637" b="-400000"/>
                          </a:stretch>
                        </a:blipFill>
                      </a:tcPr>
                    </a:tc>
                    <a:tc>
                      <a:txBody>
                        <a:bodyPr/>
                        <a:lstStyle/>
                        <a:p>
                          <a:endParaRPr lang="en-US"/>
                        </a:p>
                      </a:txBody>
                      <a:tcPr marL="68580" marR="68580" marT="0" marB="0" anchor="ctr">
                        <a:blipFill rotWithShape="0">
                          <a:blip r:embed="rId2"/>
                          <a:stretch>
                            <a:fillRect l="-207463" t="-875000" r="-289179" b="-400000"/>
                          </a:stretch>
                        </a:blipFill>
                      </a:tcPr>
                    </a:tc>
                    <a:tc>
                      <a:txBody>
                        <a:bodyPr/>
                        <a:lstStyle/>
                        <a:p>
                          <a:endParaRPr lang="en-US"/>
                        </a:p>
                      </a:txBody>
                      <a:tcPr marL="68580" marR="68580" marT="0" marB="0" anchor="ctr">
                        <a:blipFill rotWithShape="0">
                          <a:blip r:embed="rId2"/>
                          <a:stretch>
                            <a:fillRect l="-308614" t="-875000" r="-190262" b="-400000"/>
                          </a:stretch>
                        </a:blipFill>
                      </a:tcPr>
                    </a:tc>
                    <a:tc>
                      <a:txBody>
                        <a:bodyPr/>
                        <a:lstStyle/>
                        <a:p>
                          <a:endParaRPr lang="en-US"/>
                        </a:p>
                      </a:txBody>
                      <a:tcPr marL="68580" marR="68580" marT="0" marB="0" anchor="ctr">
                        <a:blipFill rotWithShape="0">
                          <a:blip r:embed="rId2"/>
                          <a:stretch>
                            <a:fillRect l="-408614" t="-875000" r="-90262" b="-400000"/>
                          </a:stretch>
                        </a:blipFill>
                      </a:tcPr>
                    </a:tc>
                    <a:tc>
                      <a:txBody>
                        <a:bodyPr/>
                        <a:lstStyle/>
                        <a:p>
                          <a:endParaRPr lang="en-US"/>
                        </a:p>
                      </a:txBody>
                      <a:tcPr marL="68580" marR="68580" marT="0" marB="0" anchor="ctr">
                        <a:blipFill rotWithShape="0">
                          <a:blip r:embed="rId2"/>
                          <a:stretch>
                            <a:fillRect l="-572996" t="-875000" r="-1688" b="-400000"/>
                          </a:stretch>
                        </a:blipFill>
                      </a:tcPr>
                    </a:tc>
                  </a:tr>
                  <a:tr h="256096">
                    <a:tc vMerge="1">
                      <a:txBody>
                        <a:bodyPr/>
                        <a:lstStyle/>
                        <a:p>
                          <a:endParaRPr lang="en-US"/>
                        </a:p>
                      </a:txBody>
                      <a:tcPr/>
                    </a:tc>
                    <a:tc>
                      <a:txBody>
                        <a:bodyPr/>
                        <a:lstStyle/>
                        <a:p>
                          <a:endParaRPr lang="en-US"/>
                        </a:p>
                      </a:txBody>
                      <a:tcPr marL="68580" marR="68580" marT="0" marB="0" anchor="ctr">
                        <a:blipFill rotWithShape="0">
                          <a:blip r:embed="rId2"/>
                          <a:stretch>
                            <a:fillRect l="-108240" t="-1021429" r="-390637" b="-319048"/>
                          </a:stretch>
                        </a:blipFill>
                      </a:tcPr>
                    </a:tc>
                    <a:tc>
                      <a:txBody>
                        <a:bodyPr/>
                        <a:lstStyle/>
                        <a:p>
                          <a:endParaRPr lang="en-US"/>
                        </a:p>
                      </a:txBody>
                      <a:tcPr marL="68580" marR="68580" marT="0" marB="0" anchor="ctr">
                        <a:blipFill rotWithShape="0">
                          <a:blip r:embed="rId2"/>
                          <a:stretch>
                            <a:fillRect l="-207463" t="-1021429" r="-289179" b="-319048"/>
                          </a:stretch>
                        </a:blipFill>
                      </a:tcPr>
                    </a:tc>
                    <a:tc>
                      <a:txBody>
                        <a:bodyPr/>
                        <a:lstStyle/>
                        <a:p>
                          <a:endParaRPr lang="en-US"/>
                        </a:p>
                      </a:txBody>
                      <a:tcPr marL="68580" marR="68580" marT="0" marB="0" anchor="ctr">
                        <a:blipFill rotWithShape="0">
                          <a:blip r:embed="rId2"/>
                          <a:stretch>
                            <a:fillRect l="-308614" t="-1021429" r="-190262" b="-319048"/>
                          </a:stretch>
                        </a:blipFill>
                      </a:tcPr>
                    </a:tc>
                    <a:tc>
                      <a:txBody>
                        <a:bodyPr/>
                        <a:lstStyle/>
                        <a:p>
                          <a:endParaRPr lang="en-US"/>
                        </a:p>
                      </a:txBody>
                      <a:tcPr marL="68580" marR="68580" marT="0" marB="0" anchor="ctr">
                        <a:blipFill rotWithShape="0">
                          <a:blip r:embed="rId2"/>
                          <a:stretch>
                            <a:fillRect l="-408614" t="-1021429" r="-90262" b="-319048"/>
                          </a:stretch>
                        </a:blipFill>
                      </a:tcPr>
                    </a:tc>
                    <a:tc>
                      <a:txBody>
                        <a:bodyPr/>
                        <a:lstStyle/>
                        <a:p>
                          <a:endParaRPr lang="en-US"/>
                        </a:p>
                      </a:txBody>
                      <a:tcPr marL="68580" marR="68580" marT="0" marB="0" anchor="ctr">
                        <a:blipFill rotWithShape="0">
                          <a:blip r:embed="rId2"/>
                          <a:stretch>
                            <a:fillRect l="-572996" t="-1021429" r="-1688" b="-319048"/>
                          </a:stretch>
                        </a:blipFill>
                      </a:tcPr>
                    </a:tc>
                  </a:tr>
                  <a:tr h="267462">
                    <a:tc rowSpan="3">
                      <a:txBody>
                        <a:bodyPr/>
                        <a:lstStyle/>
                        <a:p>
                          <a:pPr marL="0" marR="0" algn="ctr">
                            <a:lnSpc>
                              <a:spcPct val="115000"/>
                            </a:lnSpc>
                            <a:spcBef>
                              <a:spcPts val="0"/>
                            </a:spcBef>
                            <a:spcAft>
                              <a:spcPts val="0"/>
                            </a:spcAft>
                          </a:pPr>
                          <a:r>
                            <a:rPr lang="en-US" sz="1400">
                              <a:effectLst/>
                            </a:rPr>
                            <a:t>Weibull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108240" t="-1070455" r="-390637" b="-204545"/>
                          </a:stretch>
                        </a:blipFill>
                      </a:tcPr>
                    </a:tc>
                    <a:tc>
                      <a:txBody>
                        <a:bodyPr/>
                        <a:lstStyle/>
                        <a:p>
                          <a:endParaRPr lang="en-US"/>
                        </a:p>
                      </a:txBody>
                      <a:tcPr marL="68580" marR="68580" marT="0" marB="0" anchor="ctr">
                        <a:blipFill rotWithShape="0">
                          <a:blip r:embed="rId2"/>
                          <a:stretch>
                            <a:fillRect l="-207463" t="-1070455" r="-289179" b="-204545"/>
                          </a:stretch>
                        </a:blipFill>
                      </a:tcPr>
                    </a:tc>
                    <a:tc>
                      <a:txBody>
                        <a:bodyPr/>
                        <a:lstStyle/>
                        <a:p>
                          <a:endParaRPr lang="en-US"/>
                        </a:p>
                      </a:txBody>
                      <a:tcPr marL="68580" marR="68580" marT="0" marB="0" anchor="ctr">
                        <a:blipFill rotWithShape="0">
                          <a:blip r:embed="rId2"/>
                          <a:stretch>
                            <a:fillRect l="-308614" t="-1070455" r="-190262" b="-204545"/>
                          </a:stretch>
                        </a:blipFill>
                      </a:tcPr>
                    </a:tc>
                    <a:tc>
                      <a:txBody>
                        <a:bodyPr/>
                        <a:lstStyle/>
                        <a:p>
                          <a:endParaRPr lang="en-US"/>
                        </a:p>
                      </a:txBody>
                      <a:tcPr marL="68580" marR="68580" marT="0" marB="0" anchor="ctr">
                        <a:blipFill rotWithShape="0">
                          <a:blip r:embed="rId2"/>
                          <a:stretch>
                            <a:fillRect l="-408614" t="-1070455" r="-90262" b="-204545"/>
                          </a:stretch>
                        </a:blipFill>
                      </a:tcPr>
                    </a:tc>
                    <a:tc>
                      <a:txBody>
                        <a:bodyPr/>
                        <a:lstStyle/>
                        <a:p>
                          <a:endParaRPr lang="en-US"/>
                        </a:p>
                      </a:txBody>
                      <a:tcPr marL="68580" marR="68580" marT="0" marB="0" anchor="ctr">
                        <a:blipFill rotWithShape="0">
                          <a:blip r:embed="rId2"/>
                          <a:stretch>
                            <a:fillRect l="-572996" t="-1070455" r="-1688" b="-204545"/>
                          </a:stretch>
                        </a:blipFill>
                      </a:tcPr>
                    </a:tc>
                  </a:tr>
                  <a:tr h="267907">
                    <a:tc vMerge="1">
                      <a:txBody>
                        <a:bodyPr/>
                        <a:lstStyle/>
                        <a:p>
                          <a:endParaRPr lang="en-US"/>
                        </a:p>
                      </a:txBody>
                      <a:tcPr/>
                    </a:tc>
                    <a:tc>
                      <a:txBody>
                        <a:bodyPr/>
                        <a:lstStyle/>
                        <a:p>
                          <a:endParaRPr lang="en-US"/>
                        </a:p>
                      </a:txBody>
                      <a:tcPr marL="68580" marR="68580" marT="0" marB="0" anchor="ctr">
                        <a:blipFill rotWithShape="0">
                          <a:blip r:embed="rId2"/>
                          <a:stretch>
                            <a:fillRect l="-108240" t="-1170455" r="-390637" b="-104545"/>
                          </a:stretch>
                        </a:blipFill>
                      </a:tcPr>
                    </a:tc>
                    <a:tc>
                      <a:txBody>
                        <a:bodyPr/>
                        <a:lstStyle/>
                        <a:p>
                          <a:endParaRPr lang="en-US"/>
                        </a:p>
                      </a:txBody>
                      <a:tcPr marL="68580" marR="68580" marT="0" marB="0" anchor="ctr">
                        <a:blipFill rotWithShape="0">
                          <a:blip r:embed="rId2"/>
                          <a:stretch>
                            <a:fillRect l="-207463" t="-1170455" r="-289179" b="-104545"/>
                          </a:stretch>
                        </a:blipFill>
                      </a:tcPr>
                    </a:tc>
                    <a:tc>
                      <a:txBody>
                        <a:bodyPr/>
                        <a:lstStyle/>
                        <a:p>
                          <a:endParaRPr lang="en-US"/>
                        </a:p>
                      </a:txBody>
                      <a:tcPr marL="68580" marR="68580" marT="0" marB="0" anchor="ctr">
                        <a:blipFill rotWithShape="0">
                          <a:blip r:embed="rId2"/>
                          <a:stretch>
                            <a:fillRect l="-308614" t="-1170455" r="-190262" b="-104545"/>
                          </a:stretch>
                        </a:blipFill>
                      </a:tcPr>
                    </a:tc>
                    <a:tc>
                      <a:txBody>
                        <a:bodyPr/>
                        <a:lstStyle/>
                        <a:p>
                          <a:endParaRPr lang="en-US"/>
                        </a:p>
                      </a:txBody>
                      <a:tcPr marL="68580" marR="68580" marT="0" marB="0" anchor="ctr">
                        <a:blipFill rotWithShape="0">
                          <a:blip r:embed="rId2"/>
                          <a:stretch>
                            <a:fillRect l="-408614" t="-1170455" r="-90262" b="-104545"/>
                          </a:stretch>
                        </a:blipFill>
                      </a:tcPr>
                    </a:tc>
                    <a:tc>
                      <a:txBody>
                        <a:bodyPr/>
                        <a:lstStyle/>
                        <a:p>
                          <a:endParaRPr lang="en-US"/>
                        </a:p>
                      </a:txBody>
                      <a:tcPr marL="68580" marR="68580" marT="0" marB="0" anchor="ctr">
                        <a:blipFill rotWithShape="0">
                          <a:blip r:embed="rId2"/>
                          <a:stretch>
                            <a:fillRect l="-572996" t="-1170455" r="-1688" b="-104545"/>
                          </a:stretch>
                        </a:blipFill>
                      </a:tcPr>
                    </a:tc>
                  </a:tr>
                  <a:tr h="256096">
                    <a:tc vMerge="1">
                      <a:txBody>
                        <a:bodyPr/>
                        <a:lstStyle/>
                        <a:p>
                          <a:endParaRPr lang="en-US"/>
                        </a:p>
                      </a:txBody>
                      <a:tcPr/>
                    </a:tc>
                    <a:tc>
                      <a:txBody>
                        <a:bodyPr/>
                        <a:lstStyle/>
                        <a:p>
                          <a:endParaRPr lang="en-US"/>
                        </a:p>
                      </a:txBody>
                      <a:tcPr marL="68580" marR="68580" marT="0" marB="0" anchor="ctr">
                        <a:blipFill rotWithShape="0">
                          <a:blip r:embed="rId2"/>
                          <a:stretch>
                            <a:fillRect l="-108240" t="-1330952" r="-390637" b="-9524"/>
                          </a:stretch>
                        </a:blipFill>
                      </a:tcPr>
                    </a:tc>
                    <a:tc>
                      <a:txBody>
                        <a:bodyPr/>
                        <a:lstStyle/>
                        <a:p>
                          <a:endParaRPr lang="en-US"/>
                        </a:p>
                      </a:txBody>
                      <a:tcPr marL="68580" marR="68580" marT="0" marB="0" anchor="ctr">
                        <a:blipFill rotWithShape="0">
                          <a:blip r:embed="rId2"/>
                          <a:stretch>
                            <a:fillRect l="-207463" t="-1330952" r="-289179" b="-9524"/>
                          </a:stretch>
                        </a:blipFill>
                      </a:tcPr>
                    </a:tc>
                    <a:tc>
                      <a:txBody>
                        <a:bodyPr/>
                        <a:lstStyle/>
                        <a:p>
                          <a:endParaRPr lang="en-US"/>
                        </a:p>
                      </a:txBody>
                      <a:tcPr marL="68580" marR="68580" marT="0" marB="0" anchor="ctr">
                        <a:blipFill rotWithShape="0">
                          <a:blip r:embed="rId2"/>
                          <a:stretch>
                            <a:fillRect l="-308614" t="-1330952" r="-190262" b="-9524"/>
                          </a:stretch>
                        </a:blipFill>
                      </a:tcPr>
                    </a:tc>
                    <a:tc>
                      <a:txBody>
                        <a:bodyPr/>
                        <a:lstStyle/>
                        <a:p>
                          <a:endParaRPr lang="en-US"/>
                        </a:p>
                      </a:txBody>
                      <a:tcPr marL="68580" marR="68580" marT="0" marB="0" anchor="ctr">
                        <a:blipFill rotWithShape="0">
                          <a:blip r:embed="rId2"/>
                          <a:stretch>
                            <a:fillRect l="-408614" t="-1330952" r="-90262" b="-9524"/>
                          </a:stretch>
                        </a:blipFill>
                      </a:tcPr>
                    </a:tc>
                    <a:tc>
                      <a:txBody>
                        <a:bodyPr/>
                        <a:lstStyle/>
                        <a:p>
                          <a:endParaRPr lang="en-US"/>
                        </a:p>
                      </a:txBody>
                      <a:tcPr marL="68580" marR="68580" marT="0" marB="0" anchor="ctr">
                        <a:blipFill rotWithShape="0">
                          <a:blip r:embed="rId2"/>
                          <a:stretch>
                            <a:fillRect l="-572996" t="-1330952" r="-1688" b="-9524"/>
                          </a:stretch>
                        </a:blipFill>
                      </a:tcPr>
                    </a:tc>
                  </a:tr>
                </a:tbl>
              </a:graphicData>
            </a:graphic>
          </p:graphicFrame>
        </mc:Fallback>
      </mc:AlternateContent>
      <p:sp>
        <p:nvSpPr>
          <p:cNvPr id="5" name="Footer Placeholder 4"/>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6" name="Slide Number Placeholder 5"/>
          <p:cNvSpPr>
            <a:spLocks noGrp="1"/>
          </p:cNvSpPr>
          <p:nvPr>
            <p:ph type="sldNum" sz="quarter" idx="12"/>
          </p:nvPr>
        </p:nvSpPr>
        <p:spPr/>
        <p:txBody>
          <a:bodyPr/>
          <a:lstStyle/>
          <a:p>
            <a:fld id="{F943735F-CC06-4CDC-B49F-03F36BD12FE3}" type="slidenum">
              <a:rPr lang="en-US" smtClean="0"/>
              <a:t>55</a:t>
            </a:fld>
            <a:endParaRPr lang="en-US"/>
          </a:p>
        </p:txBody>
      </p:sp>
    </p:spTree>
    <p:extLst>
      <p:ext uri="{BB962C8B-B14F-4D97-AF65-F5344CB8AC3E}">
        <p14:creationId xmlns:p14="http://schemas.microsoft.com/office/powerpoint/2010/main" val="336277545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 POD Curves</a:t>
            </a:r>
            <a:endParaRPr lang="en-US" dirty="0"/>
          </a:p>
        </p:txBody>
      </p:sp>
      <p:sp>
        <p:nvSpPr>
          <p:cNvPr id="3" name="Content Placeholder 2"/>
          <p:cNvSpPr>
            <a:spLocks noGrp="1"/>
          </p:cNvSpPr>
          <p:nvPr>
            <p:ph idx="1"/>
          </p:nvPr>
        </p:nvSpPr>
        <p:spPr>
          <a:xfrm>
            <a:off x="1024129" y="2286000"/>
            <a:ext cx="3744820" cy="4023360"/>
          </a:xfrm>
        </p:spPr>
        <p:txBody>
          <a:bodyPr/>
          <a:lstStyle/>
          <a:p>
            <a:r>
              <a:rPr lang="en-US" dirty="0" smtClean="0"/>
              <a:t>The validation POD model curves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1324" y="2290439"/>
            <a:ext cx="7396088" cy="4018921"/>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5856" r="5651"/>
          <a:stretch/>
        </p:blipFill>
        <p:spPr>
          <a:xfrm>
            <a:off x="4127695" y="2084832"/>
            <a:ext cx="8074855" cy="4000500"/>
          </a:xfrm>
          <a:prstGeom prst="rect">
            <a:avLst/>
          </a:prstGeom>
        </p:spPr>
      </p:pic>
      <p:sp>
        <p:nvSpPr>
          <p:cNvPr id="7" name="Footer Placeholder 6"/>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8" name="Slide Number Placeholder 7"/>
          <p:cNvSpPr>
            <a:spLocks noGrp="1"/>
          </p:cNvSpPr>
          <p:nvPr>
            <p:ph type="sldNum" sz="quarter" idx="12"/>
          </p:nvPr>
        </p:nvSpPr>
        <p:spPr/>
        <p:txBody>
          <a:bodyPr/>
          <a:lstStyle/>
          <a:p>
            <a:fld id="{F943735F-CC06-4CDC-B49F-03F36BD12FE3}" type="slidenum">
              <a:rPr lang="en-US" smtClean="0"/>
              <a:t>56</a:t>
            </a:fld>
            <a:endParaRPr lang="en-US"/>
          </a:p>
        </p:txBody>
      </p:sp>
    </p:spTree>
    <p:extLst>
      <p:ext uri="{BB962C8B-B14F-4D97-AF65-F5344CB8AC3E}">
        <p14:creationId xmlns:p14="http://schemas.microsoft.com/office/powerpoint/2010/main" val="24306026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Accounting for Uncertainties</a:t>
            </a:r>
            <a:endParaRPr lang="en-US" dirty="0"/>
          </a:p>
        </p:txBody>
      </p:sp>
      <p:sp>
        <p:nvSpPr>
          <p:cNvPr id="3" name="Content Placeholder 2"/>
          <p:cNvSpPr>
            <a:spLocks noGrp="1"/>
          </p:cNvSpPr>
          <p:nvPr>
            <p:ph idx="1"/>
          </p:nvPr>
        </p:nvSpPr>
        <p:spPr/>
        <p:txBody>
          <a:bodyPr/>
          <a:lstStyle/>
          <a:p>
            <a:r>
              <a:rPr lang="en-US" dirty="0" smtClean="0"/>
              <a:t>Apply measurement error correction to the CP data</a:t>
            </a:r>
          </a:p>
          <a:p>
            <a:r>
              <a:rPr lang="en-US" dirty="0" smtClean="0"/>
              <a:t>Select a CP model that accounts for as many shaping properties that contribute to the crack shape</a:t>
            </a:r>
          </a:p>
          <a:p>
            <a:pPr lvl="1"/>
            <a:r>
              <a:rPr lang="en-US" dirty="0" smtClean="0"/>
              <a:t>The </a:t>
            </a:r>
            <a:r>
              <a:rPr lang="en-US" b="1" dirty="0" smtClean="0">
                <a:solidFill>
                  <a:srgbClr val="0070C0"/>
                </a:solidFill>
              </a:rPr>
              <a:t>Gaussian Process Regression (GPR) </a:t>
            </a:r>
            <a:r>
              <a:rPr lang="en-US" dirty="0" smtClean="0"/>
              <a:t>CP model depicts this relation between the crack shape and multiple </a:t>
            </a:r>
            <a:r>
              <a:rPr lang="en-US" b="1" dirty="0" smtClean="0">
                <a:solidFill>
                  <a:srgbClr val="0070C0"/>
                </a:solidFill>
              </a:rPr>
              <a:t>Crack Shaping Factors (CSF)</a:t>
            </a:r>
          </a:p>
          <a:p>
            <a:pPr lvl="1"/>
            <a:r>
              <a:rPr lang="en-US" u="sng" dirty="0"/>
              <a:t>Definition</a:t>
            </a:r>
            <a:r>
              <a:rPr lang="en-US" dirty="0"/>
              <a:t>: </a:t>
            </a:r>
            <a:r>
              <a:rPr lang="en-US" dirty="0" smtClean="0"/>
              <a:t>Loading and/or </a:t>
            </a:r>
            <a:r>
              <a:rPr lang="en-US" dirty="0"/>
              <a:t>material based input properties that have direct bearing on the shape, length, and </a:t>
            </a:r>
            <a:r>
              <a:rPr lang="en-US" dirty="0" smtClean="0"/>
              <a:t>propagation of </a:t>
            </a:r>
            <a:r>
              <a:rPr lang="en-US" dirty="0"/>
              <a:t>the crack</a:t>
            </a:r>
          </a:p>
          <a:p>
            <a:pPr lvl="1"/>
            <a:endParaRPr lang="en-US" dirty="0" smtClean="0"/>
          </a:p>
          <a:p>
            <a:pPr lvl="1"/>
            <a:endParaRPr lang="en-US" dirty="0" smtClean="0"/>
          </a:p>
          <a:p>
            <a:endParaRPr lang="en-US" dirty="0" smtClean="0"/>
          </a:p>
          <a:p>
            <a:r>
              <a:rPr lang="en-US" dirty="0" smtClean="0"/>
              <a:t>Represent the variation of CSFs as distributions</a:t>
            </a:r>
            <a:endParaRPr lang="en-US" dirty="0"/>
          </a:p>
        </p:txBody>
      </p:sp>
      <p:pic>
        <p:nvPicPr>
          <p:cNvPr id="4" name="Picture 2" descr="C:\Users\ReuelS\Desktop\POD Research\magnified pics-db15\Sample15-200x-ful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877" t="41167" r="15439" b="43500"/>
          <a:stretch/>
        </p:blipFill>
        <p:spPr bwMode="auto">
          <a:xfrm>
            <a:off x="6067929" y="4495227"/>
            <a:ext cx="4724400" cy="1349387"/>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bwMode="auto">
          <a:xfrm>
            <a:off x="5839329" y="4612102"/>
            <a:ext cx="0" cy="114300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grpSp>
        <p:nvGrpSpPr>
          <p:cNvPr id="6" name="Group 5"/>
          <p:cNvGrpSpPr/>
          <p:nvPr/>
        </p:nvGrpSpPr>
        <p:grpSpPr>
          <a:xfrm>
            <a:off x="6619118" y="4670607"/>
            <a:ext cx="3511969" cy="1148417"/>
            <a:chOff x="4132588" y="4173304"/>
            <a:chExt cx="3511969" cy="1148417"/>
          </a:xfrm>
          <a:solidFill>
            <a:schemeClr val="accent3"/>
          </a:solidFill>
        </p:grpSpPr>
        <p:sp>
          <p:nvSpPr>
            <p:cNvPr id="7" name="Freeform 6"/>
            <p:cNvSpPr/>
            <p:nvPr/>
          </p:nvSpPr>
          <p:spPr bwMode="auto">
            <a:xfrm>
              <a:off x="4132588" y="4272609"/>
              <a:ext cx="58868" cy="61040"/>
            </a:xfrm>
            <a:custGeom>
              <a:avLst/>
              <a:gdLst>
                <a:gd name="connsiteX0" fmla="*/ 1713 w 58868"/>
                <a:gd name="connsiteY0" fmla="*/ 369 h 61040"/>
                <a:gd name="connsiteX1" fmla="*/ 6047 w 58868"/>
                <a:gd name="connsiteY1" fmla="*/ 30705 h 61040"/>
                <a:gd name="connsiteX2" fmla="*/ 19048 w 58868"/>
                <a:gd name="connsiteY2" fmla="*/ 56707 h 61040"/>
                <a:gd name="connsiteX3" fmla="*/ 32049 w 58868"/>
                <a:gd name="connsiteY3" fmla="*/ 61040 h 61040"/>
                <a:gd name="connsiteX4" fmla="*/ 49384 w 58868"/>
                <a:gd name="connsiteY4" fmla="*/ 17704 h 61040"/>
                <a:gd name="connsiteX5" fmla="*/ 36383 w 58868"/>
                <a:gd name="connsiteY5" fmla="*/ 13370 h 61040"/>
                <a:gd name="connsiteX6" fmla="*/ 1713 w 58868"/>
                <a:gd name="connsiteY6" fmla="*/ 369 h 61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868" h="61040">
                  <a:moveTo>
                    <a:pt x="1713" y="369"/>
                  </a:moveTo>
                  <a:cubicBezTo>
                    <a:pt x="-3343" y="3258"/>
                    <a:pt x="4220" y="20655"/>
                    <a:pt x="6047" y="30705"/>
                  </a:cubicBezTo>
                  <a:cubicBezTo>
                    <a:pt x="8209" y="42594"/>
                    <a:pt x="8340" y="50282"/>
                    <a:pt x="19048" y="56707"/>
                  </a:cubicBezTo>
                  <a:cubicBezTo>
                    <a:pt x="22965" y="59057"/>
                    <a:pt x="27715" y="59596"/>
                    <a:pt x="32049" y="61040"/>
                  </a:cubicBezTo>
                  <a:cubicBezTo>
                    <a:pt x="59567" y="55537"/>
                    <a:pt x="66921" y="61550"/>
                    <a:pt x="49384" y="17704"/>
                  </a:cubicBezTo>
                  <a:cubicBezTo>
                    <a:pt x="47688" y="13463"/>
                    <a:pt x="40916" y="13937"/>
                    <a:pt x="36383" y="13370"/>
                  </a:cubicBezTo>
                  <a:cubicBezTo>
                    <a:pt x="29216" y="12474"/>
                    <a:pt x="6769" y="-2520"/>
                    <a:pt x="1713" y="369"/>
                  </a:cubicBezTo>
                  <a:close/>
                </a:path>
              </a:pathLst>
            </a:custGeom>
            <a:grp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a:latin typeface="Times New Roman" pitchFamily="-111" charset="0"/>
              </a:endParaRPr>
            </a:p>
          </p:txBody>
        </p:sp>
        <p:sp>
          <p:nvSpPr>
            <p:cNvPr id="8" name="Freeform 7"/>
            <p:cNvSpPr/>
            <p:nvPr/>
          </p:nvSpPr>
          <p:spPr bwMode="auto">
            <a:xfrm>
              <a:off x="4310478" y="5259694"/>
              <a:ext cx="49373" cy="62027"/>
            </a:xfrm>
            <a:custGeom>
              <a:avLst/>
              <a:gdLst>
                <a:gd name="connsiteX0" fmla="*/ 1503 w 49373"/>
                <a:gd name="connsiteY0" fmla="*/ 1356 h 62027"/>
                <a:gd name="connsiteX1" fmla="*/ 14504 w 49373"/>
                <a:gd name="connsiteY1" fmla="*/ 53360 h 62027"/>
                <a:gd name="connsiteX2" fmla="*/ 40506 w 49373"/>
                <a:gd name="connsiteY2" fmla="*/ 62027 h 62027"/>
                <a:gd name="connsiteX3" fmla="*/ 49173 w 49373"/>
                <a:gd name="connsiteY3" fmla="*/ 49026 h 62027"/>
                <a:gd name="connsiteX4" fmla="*/ 44840 w 49373"/>
                <a:gd name="connsiteY4" fmla="*/ 27358 h 62027"/>
                <a:gd name="connsiteX5" fmla="*/ 36172 w 49373"/>
                <a:gd name="connsiteY5" fmla="*/ 18691 h 62027"/>
                <a:gd name="connsiteX6" fmla="*/ 1503 w 49373"/>
                <a:gd name="connsiteY6" fmla="*/ 1356 h 6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373" h="62027">
                  <a:moveTo>
                    <a:pt x="1503" y="1356"/>
                  </a:moveTo>
                  <a:cubicBezTo>
                    <a:pt x="-2108" y="7134"/>
                    <a:pt x="245" y="44448"/>
                    <a:pt x="14504" y="53360"/>
                  </a:cubicBezTo>
                  <a:cubicBezTo>
                    <a:pt x="22251" y="58202"/>
                    <a:pt x="40506" y="62027"/>
                    <a:pt x="40506" y="62027"/>
                  </a:cubicBezTo>
                  <a:cubicBezTo>
                    <a:pt x="43395" y="57693"/>
                    <a:pt x="48527" y="54194"/>
                    <a:pt x="49173" y="49026"/>
                  </a:cubicBezTo>
                  <a:cubicBezTo>
                    <a:pt x="50087" y="41717"/>
                    <a:pt x="47742" y="34128"/>
                    <a:pt x="44840" y="27358"/>
                  </a:cubicBezTo>
                  <a:cubicBezTo>
                    <a:pt x="43230" y="23602"/>
                    <a:pt x="39827" y="20518"/>
                    <a:pt x="36172" y="18691"/>
                  </a:cubicBezTo>
                  <a:cubicBezTo>
                    <a:pt x="17924" y="9567"/>
                    <a:pt x="5114" y="-4422"/>
                    <a:pt x="1503" y="1356"/>
                  </a:cubicBezTo>
                  <a:close/>
                </a:path>
              </a:pathLst>
            </a:custGeom>
            <a:grp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a:latin typeface="Times New Roman" pitchFamily="-111" charset="0"/>
              </a:endParaRPr>
            </a:p>
          </p:txBody>
        </p:sp>
        <p:sp>
          <p:nvSpPr>
            <p:cNvPr id="9" name="Freeform 8"/>
            <p:cNvSpPr/>
            <p:nvPr/>
          </p:nvSpPr>
          <p:spPr bwMode="auto">
            <a:xfrm>
              <a:off x="6205709" y="4773720"/>
              <a:ext cx="30417" cy="58299"/>
            </a:xfrm>
            <a:custGeom>
              <a:avLst/>
              <a:gdLst>
                <a:gd name="connsiteX0" fmla="*/ 8744 w 30417"/>
                <a:gd name="connsiteY0" fmla="*/ 1962 h 58299"/>
                <a:gd name="connsiteX1" fmla="*/ 4410 w 30417"/>
                <a:gd name="connsiteY1" fmla="*/ 53965 h 58299"/>
                <a:gd name="connsiteX2" fmla="*/ 17411 w 30417"/>
                <a:gd name="connsiteY2" fmla="*/ 58299 h 58299"/>
                <a:gd name="connsiteX3" fmla="*/ 26079 w 30417"/>
                <a:gd name="connsiteY3" fmla="*/ 49632 h 58299"/>
                <a:gd name="connsiteX4" fmla="*/ 26079 w 30417"/>
                <a:gd name="connsiteY4" fmla="*/ 14962 h 58299"/>
                <a:gd name="connsiteX5" fmla="*/ 13078 w 30417"/>
                <a:gd name="connsiteY5" fmla="*/ 10629 h 58299"/>
                <a:gd name="connsiteX6" fmla="*/ 8744 w 30417"/>
                <a:gd name="connsiteY6" fmla="*/ 1962 h 58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17" h="58299">
                  <a:moveTo>
                    <a:pt x="8744" y="1962"/>
                  </a:moveTo>
                  <a:cubicBezTo>
                    <a:pt x="7299" y="9185"/>
                    <a:pt x="-7061" y="31023"/>
                    <a:pt x="4410" y="53965"/>
                  </a:cubicBezTo>
                  <a:cubicBezTo>
                    <a:pt x="6453" y="58051"/>
                    <a:pt x="13077" y="56854"/>
                    <a:pt x="17411" y="58299"/>
                  </a:cubicBezTo>
                  <a:cubicBezTo>
                    <a:pt x="20300" y="55410"/>
                    <a:pt x="24470" y="53388"/>
                    <a:pt x="26079" y="49632"/>
                  </a:cubicBezTo>
                  <a:cubicBezTo>
                    <a:pt x="29045" y="42711"/>
                    <a:pt x="34144" y="23027"/>
                    <a:pt x="26079" y="14962"/>
                  </a:cubicBezTo>
                  <a:cubicBezTo>
                    <a:pt x="22849" y="11732"/>
                    <a:pt x="17164" y="12672"/>
                    <a:pt x="13078" y="10629"/>
                  </a:cubicBezTo>
                  <a:cubicBezTo>
                    <a:pt x="11251" y="9715"/>
                    <a:pt x="10189" y="-5261"/>
                    <a:pt x="8744" y="1962"/>
                  </a:cubicBezTo>
                  <a:close/>
                </a:path>
              </a:pathLst>
            </a:custGeom>
            <a:grp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a:latin typeface="Times New Roman" pitchFamily="-111" charset="0"/>
              </a:endParaRPr>
            </a:p>
          </p:txBody>
        </p:sp>
        <p:sp>
          <p:nvSpPr>
            <p:cNvPr id="10" name="Freeform 9"/>
            <p:cNvSpPr/>
            <p:nvPr/>
          </p:nvSpPr>
          <p:spPr bwMode="auto">
            <a:xfrm>
              <a:off x="7566341" y="4173304"/>
              <a:ext cx="78216" cy="73672"/>
            </a:xfrm>
            <a:custGeom>
              <a:avLst/>
              <a:gdLst>
                <a:gd name="connsiteX0" fmla="*/ 211 w 78216"/>
                <a:gd name="connsiteY0" fmla="*/ 21669 h 73672"/>
                <a:gd name="connsiteX1" fmla="*/ 8878 w 78216"/>
                <a:gd name="connsiteY1" fmla="*/ 56338 h 73672"/>
                <a:gd name="connsiteX2" fmla="*/ 21879 w 78216"/>
                <a:gd name="connsiteY2" fmla="*/ 69339 h 73672"/>
                <a:gd name="connsiteX3" fmla="*/ 34880 w 78216"/>
                <a:gd name="connsiteY3" fmla="*/ 73672 h 73672"/>
                <a:gd name="connsiteX4" fmla="*/ 73883 w 78216"/>
                <a:gd name="connsiteY4" fmla="*/ 60671 h 73672"/>
                <a:gd name="connsiteX5" fmla="*/ 78216 w 78216"/>
                <a:gd name="connsiteY5" fmla="*/ 47670 h 73672"/>
                <a:gd name="connsiteX6" fmla="*/ 73883 w 78216"/>
                <a:gd name="connsiteY6" fmla="*/ 26002 h 73672"/>
                <a:gd name="connsiteX7" fmla="*/ 60882 w 78216"/>
                <a:gd name="connsiteY7" fmla="*/ 21669 h 73672"/>
                <a:gd name="connsiteX8" fmla="*/ 52214 w 78216"/>
                <a:gd name="connsiteY8" fmla="*/ 13001 h 73672"/>
                <a:gd name="connsiteX9" fmla="*/ 26213 w 78216"/>
                <a:gd name="connsiteY9" fmla="*/ 0 h 73672"/>
                <a:gd name="connsiteX10" fmla="*/ 17545 w 78216"/>
                <a:gd name="connsiteY10" fmla="*/ 8668 h 73672"/>
                <a:gd name="connsiteX11" fmla="*/ 211 w 78216"/>
                <a:gd name="connsiteY11" fmla="*/ 21669 h 7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216" h="73672">
                  <a:moveTo>
                    <a:pt x="211" y="21669"/>
                  </a:moveTo>
                  <a:cubicBezTo>
                    <a:pt x="-1233" y="29614"/>
                    <a:pt x="5069" y="50625"/>
                    <a:pt x="8878" y="56338"/>
                  </a:cubicBezTo>
                  <a:cubicBezTo>
                    <a:pt x="12278" y="61437"/>
                    <a:pt x="16780" y="65939"/>
                    <a:pt x="21879" y="69339"/>
                  </a:cubicBezTo>
                  <a:cubicBezTo>
                    <a:pt x="25680" y="71873"/>
                    <a:pt x="30546" y="72228"/>
                    <a:pt x="34880" y="73672"/>
                  </a:cubicBezTo>
                  <a:cubicBezTo>
                    <a:pt x="51881" y="71244"/>
                    <a:pt x="64945" y="75569"/>
                    <a:pt x="73883" y="60671"/>
                  </a:cubicBezTo>
                  <a:cubicBezTo>
                    <a:pt x="76233" y="56754"/>
                    <a:pt x="76772" y="52004"/>
                    <a:pt x="78216" y="47670"/>
                  </a:cubicBezTo>
                  <a:cubicBezTo>
                    <a:pt x="76772" y="40447"/>
                    <a:pt x="77969" y="32131"/>
                    <a:pt x="73883" y="26002"/>
                  </a:cubicBezTo>
                  <a:cubicBezTo>
                    <a:pt x="71349" y="22201"/>
                    <a:pt x="64799" y="24019"/>
                    <a:pt x="60882" y="21669"/>
                  </a:cubicBezTo>
                  <a:cubicBezTo>
                    <a:pt x="57378" y="19567"/>
                    <a:pt x="55405" y="15554"/>
                    <a:pt x="52214" y="13001"/>
                  </a:cubicBezTo>
                  <a:cubicBezTo>
                    <a:pt x="40213" y="3400"/>
                    <a:pt x="39944" y="4577"/>
                    <a:pt x="26213" y="0"/>
                  </a:cubicBezTo>
                  <a:cubicBezTo>
                    <a:pt x="23324" y="2889"/>
                    <a:pt x="19647" y="5164"/>
                    <a:pt x="17545" y="8668"/>
                  </a:cubicBezTo>
                  <a:cubicBezTo>
                    <a:pt x="8922" y="23040"/>
                    <a:pt x="1655" y="13724"/>
                    <a:pt x="211" y="21669"/>
                  </a:cubicBezTo>
                  <a:close/>
                </a:path>
              </a:pathLst>
            </a:custGeom>
            <a:grp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a:latin typeface="Times New Roman" pitchFamily="-111" charset="0"/>
              </a:endParaRPr>
            </a:p>
          </p:txBody>
        </p:sp>
        <p:sp>
          <p:nvSpPr>
            <p:cNvPr id="11" name="Freeform 10"/>
            <p:cNvSpPr/>
            <p:nvPr/>
          </p:nvSpPr>
          <p:spPr bwMode="auto">
            <a:xfrm>
              <a:off x="6733661" y="4194202"/>
              <a:ext cx="36589" cy="52774"/>
            </a:xfrm>
            <a:custGeom>
              <a:avLst/>
              <a:gdLst>
                <a:gd name="connsiteX0" fmla="*/ 830 w 36589"/>
                <a:gd name="connsiteY0" fmla="*/ 5104 h 52774"/>
                <a:gd name="connsiteX1" fmla="*/ 5164 w 36589"/>
                <a:gd name="connsiteY1" fmla="*/ 26772 h 52774"/>
                <a:gd name="connsiteX2" fmla="*/ 18165 w 36589"/>
                <a:gd name="connsiteY2" fmla="*/ 48441 h 52774"/>
                <a:gd name="connsiteX3" fmla="*/ 31166 w 36589"/>
                <a:gd name="connsiteY3" fmla="*/ 52774 h 52774"/>
                <a:gd name="connsiteX4" fmla="*/ 31166 w 36589"/>
                <a:gd name="connsiteY4" fmla="*/ 9438 h 52774"/>
                <a:gd name="connsiteX5" fmla="*/ 22498 w 36589"/>
                <a:gd name="connsiteY5" fmla="*/ 771 h 52774"/>
                <a:gd name="connsiteX6" fmla="*/ 830 w 36589"/>
                <a:gd name="connsiteY6" fmla="*/ 5104 h 52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89" h="52774">
                  <a:moveTo>
                    <a:pt x="830" y="5104"/>
                  </a:moveTo>
                  <a:cubicBezTo>
                    <a:pt x="-2059" y="9437"/>
                    <a:pt x="3378" y="19626"/>
                    <a:pt x="5164" y="26772"/>
                  </a:cubicBezTo>
                  <a:cubicBezTo>
                    <a:pt x="7570" y="36398"/>
                    <a:pt x="9146" y="43030"/>
                    <a:pt x="18165" y="48441"/>
                  </a:cubicBezTo>
                  <a:cubicBezTo>
                    <a:pt x="22082" y="50791"/>
                    <a:pt x="26832" y="51330"/>
                    <a:pt x="31166" y="52774"/>
                  </a:cubicBezTo>
                  <a:cubicBezTo>
                    <a:pt x="37244" y="34538"/>
                    <a:pt x="39465" y="34334"/>
                    <a:pt x="31166" y="9438"/>
                  </a:cubicBezTo>
                  <a:cubicBezTo>
                    <a:pt x="29874" y="5562"/>
                    <a:pt x="26427" y="1893"/>
                    <a:pt x="22498" y="771"/>
                  </a:cubicBezTo>
                  <a:cubicBezTo>
                    <a:pt x="15553" y="-1213"/>
                    <a:pt x="3719" y="771"/>
                    <a:pt x="830" y="5104"/>
                  </a:cubicBezTo>
                  <a:close/>
                </a:path>
              </a:pathLst>
            </a:custGeom>
            <a:grp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a:latin typeface="Times New Roman" pitchFamily="-111" charset="0"/>
              </a:endParaRPr>
            </a:p>
          </p:txBody>
        </p:sp>
        <p:sp>
          <p:nvSpPr>
            <p:cNvPr id="12" name="Freeform 11"/>
            <p:cNvSpPr/>
            <p:nvPr/>
          </p:nvSpPr>
          <p:spPr bwMode="auto">
            <a:xfrm>
              <a:off x="4931005" y="5048396"/>
              <a:ext cx="44024" cy="69644"/>
            </a:xfrm>
            <a:custGeom>
              <a:avLst/>
              <a:gdLst>
                <a:gd name="connsiteX0" fmla="*/ 26690 w 44024"/>
                <a:gd name="connsiteY0" fmla="*/ 305 h 69644"/>
                <a:gd name="connsiteX1" fmla="*/ 13689 w 44024"/>
                <a:gd name="connsiteY1" fmla="*/ 21974 h 69644"/>
                <a:gd name="connsiteX2" fmla="*/ 688 w 44024"/>
                <a:gd name="connsiteY2" fmla="*/ 26307 h 69644"/>
                <a:gd name="connsiteX3" fmla="*/ 5022 w 44024"/>
                <a:gd name="connsiteY3" fmla="*/ 69644 h 69644"/>
                <a:gd name="connsiteX4" fmla="*/ 26690 w 44024"/>
                <a:gd name="connsiteY4" fmla="*/ 65310 h 69644"/>
                <a:gd name="connsiteX5" fmla="*/ 44024 w 44024"/>
                <a:gd name="connsiteY5" fmla="*/ 56643 h 69644"/>
                <a:gd name="connsiteX6" fmla="*/ 39691 w 44024"/>
                <a:gd name="connsiteY6" fmla="*/ 13306 h 69644"/>
                <a:gd name="connsiteX7" fmla="*/ 26690 w 44024"/>
                <a:gd name="connsiteY7" fmla="*/ 8973 h 69644"/>
                <a:gd name="connsiteX8" fmla="*/ 26690 w 44024"/>
                <a:gd name="connsiteY8" fmla="*/ 305 h 69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024" h="69644">
                  <a:moveTo>
                    <a:pt x="26690" y="305"/>
                  </a:moveTo>
                  <a:cubicBezTo>
                    <a:pt x="24523" y="2472"/>
                    <a:pt x="19645" y="16018"/>
                    <a:pt x="13689" y="21974"/>
                  </a:cubicBezTo>
                  <a:cubicBezTo>
                    <a:pt x="10459" y="25204"/>
                    <a:pt x="1505" y="21813"/>
                    <a:pt x="688" y="26307"/>
                  </a:cubicBezTo>
                  <a:cubicBezTo>
                    <a:pt x="-1909" y="40591"/>
                    <a:pt x="3577" y="55198"/>
                    <a:pt x="5022" y="69644"/>
                  </a:cubicBezTo>
                  <a:cubicBezTo>
                    <a:pt x="12245" y="68199"/>
                    <a:pt x="20561" y="69396"/>
                    <a:pt x="26690" y="65310"/>
                  </a:cubicBezTo>
                  <a:cubicBezTo>
                    <a:pt x="45949" y="52470"/>
                    <a:pt x="13207" y="46370"/>
                    <a:pt x="44024" y="56643"/>
                  </a:cubicBezTo>
                  <a:cubicBezTo>
                    <a:pt x="42580" y="42197"/>
                    <a:pt x="44652" y="26950"/>
                    <a:pt x="39691" y="13306"/>
                  </a:cubicBezTo>
                  <a:cubicBezTo>
                    <a:pt x="38130" y="9013"/>
                    <a:pt x="30491" y="11507"/>
                    <a:pt x="26690" y="8973"/>
                  </a:cubicBezTo>
                  <a:cubicBezTo>
                    <a:pt x="25488" y="8172"/>
                    <a:pt x="28857" y="-1862"/>
                    <a:pt x="26690" y="305"/>
                  </a:cubicBezTo>
                  <a:close/>
                </a:path>
              </a:pathLst>
            </a:custGeom>
            <a:grp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a:latin typeface="Times New Roman" pitchFamily="-111" charset="0"/>
              </a:endParaRPr>
            </a:p>
          </p:txBody>
        </p:sp>
      </p:grpSp>
      <p:sp>
        <p:nvSpPr>
          <p:cNvPr id="13" name="Freeform 12"/>
          <p:cNvSpPr/>
          <p:nvPr/>
        </p:nvSpPr>
        <p:spPr bwMode="auto">
          <a:xfrm>
            <a:off x="6322260" y="5027738"/>
            <a:ext cx="4025735" cy="480968"/>
          </a:xfrm>
          <a:custGeom>
            <a:avLst/>
            <a:gdLst>
              <a:gd name="connsiteX0" fmla="*/ 0 w 4025735"/>
              <a:gd name="connsiteY0" fmla="*/ 415637 h 480968"/>
              <a:gd name="connsiteX1" fmla="*/ 47501 w 4025735"/>
              <a:gd name="connsiteY1" fmla="*/ 427512 h 480968"/>
              <a:gd name="connsiteX2" fmla="*/ 71252 w 4025735"/>
              <a:gd name="connsiteY2" fmla="*/ 457200 h 480968"/>
              <a:gd name="connsiteX3" fmla="*/ 106878 w 4025735"/>
              <a:gd name="connsiteY3" fmla="*/ 463138 h 480968"/>
              <a:gd name="connsiteX4" fmla="*/ 178130 w 4025735"/>
              <a:gd name="connsiteY4" fmla="*/ 469076 h 480968"/>
              <a:gd name="connsiteX5" fmla="*/ 326571 w 4025735"/>
              <a:gd name="connsiteY5" fmla="*/ 469076 h 480968"/>
              <a:gd name="connsiteX6" fmla="*/ 362197 w 4025735"/>
              <a:gd name="connsiteY6" fmla="*/ 457200 h 480968"/>
              <a:gd name="connsiteX7" fmla="*/ 397823 w 4025735"/>
              <a:gd name="connsiteY7" fmla="*/ 445325 h 480968"/>
              <a:gd name="connsiteX8" fmla="*/ 415636 w 4025735"/>
              <a:gd name="connsiteY8" fmla="*/ 439387 h 480968"/>
              <a:gd name="connsiteX9" fmla="*/ 510639 w 4025735"/>
              <a:gd name="connsiteY9" fmla="*/ 433450 h 480968"/>
              <a:gd name="connsiteX10" fmla="*/ 653143 w 4025735"/>
              <a:gd name="connsiteY10" fmla="*/ 439387 h 480968"/>
              <a:gd name="connsiteX11" fmla="*/ 670956 w 4025735"/>
              <a:gd name="connsiteY11" fmla="*/ 445325 h 480968"/>
              <a:gd name="connsiteX12" fmla="*/ 718457 w 4025735"/>
              <a:gd name="connsiteY12" fmla="*/ 433450 h 480968"/>
              <a:gd name="connsiteX13" fmla="*/ 730332 w 4025735"/>
              <a:gd name="connsiteY13" fmla="*/ 421574 h 480968"/>
              <a:gd name="connsiteX14" fmla="*/ 860961 w 4025735"/>
              <a:gd name="connsiteY14" fmla="*/ 409699 h 480968"/>
              <a:gd name="connsiteX15" fmla="*/ 896587 w 4025735"/>
              <a:gd name="connsiteY15" fmla="*/ 397824 h 480968"/>
              <a:gd name="connsiteX16" fmla="*/ 914400 w 4025735"/>
              <a:gd name="connsiteY16" fmla="*/ 391886 h 480968"/>
              <a:gd name="connsiteX17" fmla="*/ 967839 w 4025735"/>
              <a:gd name="connsiteY17" fmla="*/ 368135 h 480968"/>
              <a:gd name="connsiteX18" fmla="*/ 997527 w 4025735"/>
              <a:gd name="connsiteY18" fmla="*/ 362198 h 480968"/>
              <a:gd name="connsiteX19" fmla="*/ 1033153 w 4025735"/>
              <a:gd name="connsiteY19" fmla="*/ 356260 h 480968"/>
              <a:gd name="connsiteX20" fmla="*/ 1068779 w 4025735"/>
              <a:gd name="connsiteY20" fmla="*/ 344385 h 480968"/>
              <a:gd name="connsiteX21" fmla="*/ 1086592 w 4025735"/>
              <a:gd name="connsiteY21" fmla="*/ 338447 h 480968"/>
              <a:gd name="connsiteX22" fmla="*/ 1104405 w 4025735"/>
              <a:gd name="connsiteY22" fmla="*/ 332509 h 480968"/>
              <a:gd name="connsiteX23" fmla="*/ 1140031 w 4025735"/>
              <a:gd name="connsiteY23" fmla="*/ 314696 h 480968"/>
              <a:gd name="connsiteX24" fmla="*/ 1235034 w 4025735"/>
              <a:gd name="connsiteY24" fmla="*/ 302821 h 480968"/>
              <a:gd name="connsiteX25" fmla="*/ 1270660 w 4025735"/>
              <a:gd name="connsiteY25" fmla="*/ 296883 h 480968"/>
              <a:gd name="connsiteX26" fmla="*/ 1306286 w 4025735"/>
              <a:gd name="connsiteY26" fmla="*/ 285008 h 480968"/>
              <a:gd name="connsiteX27" fmla="*/ 1330036 w 4025735"/>
              <a:gd name="connsiteY27" fmla="*/ 279070 h 480968"/>
              <a:gd name="connsiteX28" fmla="*/ 1383475 w 4025735"/>
              <a:gd name="connsiteY28" fmla="*/ 255320 h 480968"/>
              <a:gd name="connsiteX29" fmla="*/ 1448789 w 4025735"/>
              <a:gd name="connsiteY29" fmla="*/ 237507 h 480968"/>
              <a:gd name="connsiteX30" fmla="*/ 1484415 w 4025735"/>
              <a:gd name="connsiteY30" fmla="*/ 213756 h 480968"/>
              <a:gd name="connsiteX31" fmla="*/ 1520041 w 4025735"/>
              <a:gd name="connsiteY31" fmla="*/ 201881 h 480968"/>
              <a:gd name="connsiteX32" fmla="*/ 1531917 w 4025735"/>
              <a:gd name="connsiteY32" fmla="*/ 190006 h 480968"/>
              <a:gd name="connsiteX33" fmla="*/ 1567543 w 4025735"/>
              <a:gd name="connsiteY33" fmla="*/ 178130 h 480968"/>
              <a:gd name="connsiteX34" fmla="*/ 1609106 w 4025735"/>
              <a:gd name="connsiteY34" fmla="*/ 166255 h 480968"/>
              <a:gd name="connsiteX35" fmla="*/ 1644732 w 4025735"/>
              <a:gd name="connsiteY35" fmla="*/ 154380 h 480968"/>
              <a:gd name="connsiteX36" fmla="*/ 1680358 w 4025735"/>
              <a:gd name="connsiteY36" fmla="*/ 142504 h 480968"/>
              <a:gd name="connsiteX37" fmla="*/ 1698171 w 4025735"/>
              <a:gd name="connsiteY37" fmla="*/ 136567 h 480968"/>
              <a:gd name="connsiteX38" fmla="*/ 1715984 w 4025735"/>
              <a:gd name="connsiteY38" fmla="*/ 130629 h 480968"/>
              <a:gd name="connsiteX39" fmla="*/ 1757548 w 4025735"/>
              <a:gd name="connsiteY39" fmla="*/ 124691 h 480968"/>
              <a:gd name="connsiteX40" fmla="*/ 1900052 w 4025735"/>
              <a:gd name="connsiteY40" fmla="*/ 118754 h 480968"/>
              <a:gd name="connsiteX41" fmla="*/ 1989117 w 4025735"/>
              <a:gd name="connsiteY41" fmla="*/ 100941 h 480968"/>
              <a:gd name="connsiteX42" fmla="*/ 2036618 w 4025735"/>
              <a:gd name="connsiteY42" fmla="*/ 83128 h 480968"/>
              <a:gd name="connsiteX43" fmla="*/ 2072244 w 4025735"/>
              <a:gd name="connsiteY43" fmla="*/ 71252 h 480968"/>
              <a:gd name="connsiteX44" fmla="*/ 2090057 w 4025735"/>
              <a:gd name="connsiteY44" fmla="*/ 65315 h 480968"/>
              <a:gd name="connsiteX45" fmla="*/ 2167247 w 4025735"/>
              <a:gd name="connsiteY45" fmla="*/ 59377 h 480968"/>
              <a:gd name="connsiteX46" fmla="*/ 2208810 w 4025735"/>
              <a:gd name="connsiteY46" fmla="*/ 41564 h 480968"/>
              <a:gd name="connsiteX47" fmla="*/ 2226623 w 4025735"/>
              <a:gd name="connsiteY47" fmla="*/ 29689 h 480968"/>
              <a:gd name="connsiteX48" fmla="*/ 2262249 w 4025735"/>
              <a:gd name="connsiteY48" fmla="*/ 17813 h 480968"/>
              <a:gd name="connsiteX49" fmla="*/ 2404753 w 4025735"/>
              <a:gd name="connsiteY49" fmla="*/ 5938 h 480968"/>
              <a:gd name="connsiteX50" fmla="*/ 2481943 w 4025735"/>
              <a:gd name="connsiteY50" fmla="*/ 11876 h 480968"/>
              <a:gd name="connsiteX51" fmla="*/ 2541319 w 4025735"/>
              <a:gd name="connsiteY51" fmla="*/ 29689 h 480968"/>
              <a:gd name="connsiteX52" fmla="*/ 2582883 w 4025735"/>
              <a:gd name="connsiteY52" fmla="*/ 41564 h 480968"/>
              <a:gd name="connsiteX53" fmla="*/ 2642260 w 4025735"/>
              <a:gd name="connsiteY53" fmla="*/ 59377 h 480968"/>
              <a:gd name="connsiteX54" fmla="*/ 2677886 w 4025735"/>
              <a:gd name="connsiteY54" fmla="*/ 77190 h 480968"/>
              <a:gd name="connsiteX55" fmla="*/ 2945080 w 4025735"/>
              <a:gd name="connsiteY55" fmla="*/ 65315 h 480968"/>
              <a:gd name="connsiteX56" fmla="*/ 2962893 w 4025735"/>
              <a:gd name="connsiteY56" fmla="*/ 59377 h 480968"/>
              <a:gd name="connsiteX57" fmla="*/ 2980706 w 4025735"/>
              <a:gd name="connsiteY57" fmla="*/ 47502 h 480968"/>
              <a:gd name="connsiteX58" fmla="*/ 3259776 w 4025735"/>
              <a:gd name="connsiteY58" fmla="*/ 35626 h 480968"/>
              <a:gd name="connsiteX59" fmla="*/ 3342904 w 4025735"/>
              <a:gd name="connsiteY59" fmla="*/ 29689 h 480968"/>
              <a:gd name="connsiteX60" fmla="*/ 3455719 w 4025735"/>
              <a:gd name="connsiteY60" fmla="*/ 35626 h 480968"/>
              <a:gd name="connsiteX61" fmla="*/ 3592286 w 4025735"/>
              <a:gd name="connsiteY61" fmla="*/ 41564 h 480968"/>
              <a:gd name="connsiteX62" fmla="*/ 3633849 w 4025735"/>
              <a:gd name="connsiteY62" fmla="*/ 23751 h 480968"/>
              <a:gd name="connsiteX63" fmla="*/ 3663538 w 4025735"/>
              <a:gd name="connsiteY63" fmla="*/ 5938 h 480968"/>
              <a:gd name="connsiteX64" fmla="*/ 3746665 w 4025735"/>
              <a:gd name="connsiteY64" fmla="*/ 0 h 480968"/>
              <a:gd name="connsiteX65" fmla="*/ 3817917 w 4025735"/>
              <a:gd name="connsiteY65" fmla="*/ 5938 h 480968"/>
              <a:gd name="connsiteX66" fmla="*/ 3853543 w 4025735"/>
              <a:gd name="connsiteY66" fmla="*/ 17813 h 480968"/>
              <a:gd name="connsiteX67" fmla="*/ 3871356 w 4025735"/>
              <a:gd name="connsiteY67" fmla="*/ 23751 h 480968"/>
              <a:gd name="connsiteX68" fmla="*/ 3942608 w 4025735"/>
              <a:gd name="connsiteY68" fmla="*/ 11876 h 480968"/>
              <a:gd name="connsiteX69" fmla="*/ 3954483 w 4025735"/>
              <a:gd name="connsiteY69" fmla="*/ 0 h 480968"/>
              <a:gd name="connsiteX70" fmla="*/ 3996047 w 4025735"/>
              <a:gd name="connsiteY70" fmla="*/ 5938 h 480968"/>
              <a:gd name="connsiteX71" fmla="*/ 4013860 w 4025735"/>
              <a:gd name="connsiteY71" fmla="*/ 11876 h 480968"/>
              <a:gd name="connsiteX72" fmla="*/ 4025735 w 4025735"/>
              <a:gd name="connsiteY72" fmla="*/ 0 h 48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025735" h="480968">
                <a:moveTo>
                  <a:pt x="0" y="415637"/>
                </a:moveTo>
                <a:cubicBezTo>
                  <a:pt x="1481" y="415933"/>
                  <a:pt x="41414" y="422642"/>
                  <a:pt x="47501" y="427512"/>
                </a:cubicBezTo>
                <a:cubicBezTo>
                  <a:pt x="55437" y="433861"/>
                  <a:pt x="59856" y="452926"/>
                  <a:pt x="71252" y="457200"/>
                </a:cubicBezTo>
                <a:cubicBezTo>
                  <a:pt x="82525" y="461427"/>
                  <a:pt x="94912" y="461808"/>
                  <a:pt x="106878" y="463138"/>
                </a:cubicBezTo>
                <a:cubicBezTo>
                  <a:pt x="130565" y="465770"/>
                  <a:pt x="154379" y="467097"/>
                  <a:pt x="178130" y="469076"/>
                </a:cubicBezTo>
                <a:cubicBezTo>
                  <a:pt x="234541" y="487878"/>
                  <a:pt x="208864" y="481688"/>
                  <a:pt x="326571" y="469076"/>
                </a:cubicBezTo>
                <a:cubicBezTo>
                  <a:pt x="339018" y="467742"/>
                  <a:pt x="350322" y="461158"/>
                  <a:pt x="362197" y="457200"/>
                </a:cubicBezTo>
                <a:lnTo>
                  <a:pt x="397823" y="445325"/>
                </a:lnTo>
                <a:cubicBezTo>
                  <a:pt x="403761" y="443346"/>
                  <a:pt x="409389" y="439777"/>
                  <a:pt x="415636" y="439387"/>
                </a:cubicBezTo>
                <a:lnTo>
                  <a:pt x="510639" y="433450"/>
                </a:lnTo>
                <a:cubicBezTo>
                  <a:pt x="558140" y="435429"/>
                  <a:pt x="605730" y="435875"/>
                  <a:pt x="653143" y="439387"/>
                </a:cubicBezTo>
                <a:cubicBezTo>
                  <a:pt x="659385" y="439849"/>
                  <a:pt x="664697" y="445325"/>
                  <a:pt x="670956" y="445325"/>
                </a:cubicBezTo>
                <a:cubicBezTo>
                  <a:pt x="685282" y="445325"/>
                  <a:pt x="704403" y="438134"/>
                  <a:pt x="718457" y="433450"/>
                </a:cubicBezTo>
                <a:cubicBezTo>
                  <a:pt x="722415" y="429491"/>
                  <a:pt x="724802" y="422447"/>
                  <a:pt x="730332" y="421574"/>
                </a:cubicBezTo>
                <a:cubicBezTo>
                  <a:pt x="804450" y="409871"/>
                  <a:pt x="809270" y="423797"/>
                  <a:pt x="860961" y="409699"/>
                </a:cubicBezTo>
                <a:cubicBezTo>
                  <a:pt x="873038" y="406405"/>
                  <a:pt x="884712" y="401782"/>
                  <a:pt x="896587" y="397824"/>
                </a:cubicBezTo>
                <a:cubicBezTo>
                  <a:pt x="902525" y="395845"/>
                  <a:pt x="909192" y="395358"/>
                  <a:pt x="914400" y="391886"/>
                </a:cubicBezTo>
                <a:cubicBezTo>
                  <a:pt x="935721" y="377672"/>
                  <a:pt x="937560" y="374190"/>
                  <a:pt x="967839" y="368135"/>
                </a:cubicBezTo>
                <a:lnTo>
                  <a:pt x="997527" y="362198"/>
                </a:lnTo>
                <a:cubicBezTo>
                  <a:pt x="1009372" y="360044"/>
                  <a:pt x="1021473" y="359180"/>
                  <a:pt x="1033153" y="356260"/>
                </a:cubicBezTo>
                <a:cubicBezTo>
                  <a:pt x="1045297" y="353224"/>
                  <a:pt x="1056904" y="348343"/>
                  <a:pt x="1068779" y="344385"/>
                </a:cubicBezTo>
                <a:lnTo>
                  <a:pt x="1086592" y="338447"/>
                </a:lnTo>
                <a:cubicBezTo>
                  <a:pt x="1092530" y="336468"/>
                  <a:pt x="1099197" y="335981"/>
                  <a:pt x="1104405" y="332509"/>
                </a:cubicBezTo>
                <a:cubicBezTo>
                  <a:pt x="1120417" y="321835"/>
                  <a:pt x="1121595" y="318793"/>
                  <a:pt x="1140031" y="314696"/>
                </a:cubicBezTo>
                <a:cubicBezTo>
                  <a:pt x="1174805" y="306969"/>
                  <a:pt x="1197503" y="307513"/>
                  <a:pt x="1235034" y="302821"/>
                </a:cubicBezTo>
                <a:cubicBezTo>
                  <a:pt x="1246980" y="301328"/>
                  <a:pt x="1258980" y="299803"/>
                  <a:pt x="1270660" y="296883"/>
                </a:cubicBezTo>
                <a:cubicBezTo>
                  <a:pt x="1282804" y="293847"/>
                  <a:pt x="1294142" y="288044"/>
                  <a:pt x="1306286" y="285008"/>
                </a:cubicBezTo>
                <a:lnTo>
                  <a:pt x="1330036" y="279070"/>
                </a:lnTo>
                <a:cubicBezTo>
                  <a:pt x="1351359" y="264855"/>
                  <a:pt x="1353191" y="261377"/>
                  <a:pt x="1383475" y="255320"/>
                </a:cubicBezTo>
                <a:cubicBezTo>
                  <a:pt x="1399407" y="252133"/>
                  <a:pt x="1435876" y="246116"/>
                  <a:pt x="1448789" y="237507"/>
                </a:cubicBezTo>
                <a:cubicBezTo>
                  <a:pt x="1460664" y="229590"/>
                  <a:pt x="1470875" y="218269"/>
                  <a:pt x="1484415" y="213756"/>
                </a:cubicBezTo>
                <a:lnTo>
                  <a:pt x="1520041" y="201881"/>
                </a:lnTo>
                <a:cubicBezTo>
                  <a:pt x="1524000" y="197923"/>
                  <a:pt x="1526910" y="192510"/>
                  <a:pt x="1531917" y="190006"/>
                </a:cubicBezTo>
                <a:cubicBezTo>
                  <a:pt x="1543113" y="184408"/>
                  <a:pt x="1555668" y="182088"/>
                  <a:pt x="1567543" y="178130"/>
                </a:cubicBezTo>
                <a:cubicBezTo>
                  <a:pt x="1627369" y="158188"/>
                  <a:pt x="1534600" y="188607"/>
                  <a:pt x="1609106" y="166255"/>
                </a:cubicBezTo>
                <a:cubicBezTo>
                  <a:pt x="1621096" y="162658"/>
                  <a:pt x="1632857" y="158338"/>
                  <a:pt x="1644732" y="154380"/>
                </a:cubicBezTo>
                <a:lnTo>
                  <a:pt x="1680358" y="142504"/>
                </a:lnTo>
                <a:lnTo>
                  <a:pt x="1698171" y="136567"/>
                </a:lnTo>
                <a:cubicBezTo>
                  <a:pt x="1704109" y="134588"/>
                  <a:pt x="1709788" y="131514"/>
                  <a:pt x="1715984" y="130629"/>
                </a:cubicBezTo>
                <a:cubicBezTo>
                  <a:pt x="1729839" y="128650"/>
                  <a:pt x="1743582" y="125592"/>
                  <a:pt x="1757548" y="124691"/>
                </a:cubicBezTo>
                <a:cubicBezTo>
                  <a:pt x="1804992" y="121630"/>
                  <a:pt x="1852551" y="120733"/>
                  <a:pt x="1900052" y="118754"/>
                </a:cubicBezTo>
                <a:cubicBezTo>
                  <a:pt x="1952681" y="101210"/>
                  <a:pt x="1923237" y="108260"/>
                  <a:pt x="1989117" y="100941"/>
                </a:cubicBezTo>
                <a:cubicBezTo>
                  <a:pt x="2028938" y="81029"/>
                  <a:pt x="1996192" y="95256"/>
                  <a:pt x="2036618" y="83128"/>
                </a:cubicBezTo>
                <a:cubicBezTo>
                  <a:pt x="2048608" y="79531"/>
                  <a:pt x="2060369" y="75210"/>
                  <a:pt x="2072244" y="71252"/>
                </a:cubicBezTo>
                <a:cubicBezTo>
                  <a:pt x="2078182" y="69273"/>
                  <a:pt x="2083817" y="65795"/>
                  <a:pt x="2090057" y="65315"/>
                </a:cubicBezTo>
                <a:lnTo>
                  <a:pt x="2167247" y="59377"/>
                </a:lnTo>
                <a:cubicBezTo>
                  <a:pt x="2211968" y="29564"/>
                  <a:pt x="2155132" y="64569"/>
                  <a:pt x="2208810" y="41564"/>
                </a:cubicBezTo>
                <a:cubicBezTo>
                  <a:pt x="2215369" y="38753"/>
                  <a:pt x="2220102" y="32587"/>
                  <a:pt x="2226623" y="29689"/>
                </a:cubicBezTo>
                <a:cubicBezTo>
                  <a:pt x="2238062" y="24605"/>
                  <a:pt x="2250374" y="21771"/>
                  <a:pt x="2262249" y="17813"/>
                </a:cubicBezTo>
                <a:cubicBezTo>
                  <a:pt x="2319530" y="-1281"/>
                  <a:pt x="2273860" y="12171"/>
                  <a:pt x="2404753" y="5938"/>
                </a:cubicBezTo>
                <a:cubicBezTo>
                  <a:pt x="2430483" y="7917"/>
                  <a:pt x="2456314" y="8861"/>
                  <a:pt x="2481943" y="11876"/>
                </a:cubicBezTo>
                <a:cubicBezTo>
                  <a:pt x="2499755" y="13971"/>
                  <a:pt x="2525689" y="25782"/>
                  <a:pt x="2541319" y="29689"/>
                </a:cubicBezTo>
                <a:cubicBezTo>
                  <a:pt x="2615516" y="48236"/>
                  <a:pt x="2523295" y="24538"/>
                  <a:pt x="2582883" y="41564"/>
                </a:cubicBezTo>
                <a:cubicBezTo>
                  <a:pt x="2597403" y="45713"/>
                  <a:pt x="2631678" y="52323"/>
                  <a:pt x="2642260" y="59377"/>
                </a:cubicBezTo>
                <a:cubicBezTo>
                  <a:pt x="2665281" y="74724"/>
                  <a:pt x="2653303" y="68995"/>
                  <a:pt x="2677886" y="77190"/>
                </a:cubicBezTo>
                <a:cubicBezTo>
                  <a:pt x="2715186" y="75904"/>
                  <a:pt x="2884801" y="71660"/>
                  <a:pt x="2945080" y="65315"/>
                </a:cubicBezTo>
                <a:cubicBezTo>
                  <a:pt x="2951304" y="64660"/>
                  <a:pt x="2957295" y="62176"/>
                  <a:pt x="2962893" y="59377"/>
                </a:cubicBezTo>
                <a:cubicBezTo>
                  <a:pt x="2969276" y="56186"/>
                  <a:pt x="2973593" y="48071"/>
                  <a:pt x="2980706" y="47502"/>
                </a:cubicBezTo>
                <a:cubicBezTo>
                  <a:pt x="3073517" y="40077"/>
                  <a:pt x="3259776" y="35626"/>
                  <a:pt x="3259776" y="35626"/>
                </a:cubicBezTo>
                <a:cubicBezTo>
                  <a:pt x="3316417" y="16746"/>
                  <a:pt x="3275489" y="24695"/>
                  <a:pt x="3342904" y="29689"/>
                </a:cubicBezTo>
                <a:cubicBezTo>
                  <a:pt x="3380458" y="32471"/>
                  <a:pt x="3418114" y="33647"/>
                  <a:pt x="3455719" y="35626"/>
                </a:cubicBezTo>
                <a:cubicBezTo>
                  <a:pt x="3523320" y="58161"/>
                  <a:pt x="3478849" y="48237"/>
                  <a:pt x="3592286" y="41564"/>
                </a:cubicBezTo>
                <a:cubicBezTo>
                  <a:pt x="3608119" y="36286"/>
                  <a:pt x="3619175" y="33533"/>
                  <a:pt x="3633849" y="23751"/>
                </a:cubicBezTo>
                <a:cubicBezTo>
                  <a:pt x="3651921" y="11703"/>
                  <a:pt x="3638435" y="8891"/>
                  <a:pt x="3663538" y="5938"/>
                </a:cubicBezTo>
                <a:cubicBezTo>
                  <a:pt x="3691127" y="2692"/>
                  <a:pt x="3718956" y="1979"/>
                  <a:pt x="3746665" y="0"/>
                </a:cubicBezTo>
                <a:cubicBezTo>
                  <a:pt x="3770416" y="1979"/>
                  <a:pt x="3794408" y="2020"/>
                  <a:pt x="3817917" y="5938"/>
                </a:cubicBezTo>
                <a:cubicBezTo>
                  <a:pt x="3830264" y="7996"/>
                  <a:pt x="3841668" y="13855"/>
                  <a:pt x="3853543" y="17813"/>
                </a:cubicBezTo>
                <a:lnTo>
                  <a:pt x="3871356" y="23751"/>
                </a:lnTo>
                <a:cubicBezTo>
                  <a:pt x="3876625" y="23166"/>
                  <a:pt x="3926786" y="21370"/>
                  <a:pt x="3942608" y="11876"/>
                </a:cubicBezTo>
                <a:cubicBezTo>
                  <a:pt x="3947408" y="8996"/>
                  <a:pt x="3950525" y="3959"/>
                  <a:pt x="3954483" y="0"/>
                </a:cubicBezTo>
                <a:cubicBezTo>
                  <a:pt x="3968338" y="1979"/>
                  <a:pt x="3982323" y="3193"/>
                  <a:pt x="3996047" y="5938"/>
                </a:cubicBezTo>
                <a:cubicBezTo>
                  <a:pt x="4002184" y="7166"/>
                  <a:pt x="4007723" y="13104"/>
                  <a:pt x="4013860" y="11876"/>
                </a:cubicBezTo>
                <a:cubicBezTo>
                  <a:pt x="4019349" y="10778"/>
                  <a:pt x="4025735" y="0"/>
                  <a:pt x="4025735" y="0"/>
                </a:cubicBezTo>
              </a:path>
            </a:pathLst>
          </a:custGeom>
          <a:ln>
            <a:headEnd type="none" w="sm" len="sm"/>
            <a:tailEnd type="none" w="sm" len="sm"/>
          </a:ln>
        </p:spPr>
        <p:style>
          <a:lnRef idx="3">
            <a:schemeClr val="accent2"/>
          </a:lnRef>
          <a:fillRef idx="0">
            <a:schemeClr val="accent2"/>
          </a:fillRef>
          <a:effectRef idx="2">
            <a:schemeClr val="accent2"/>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a:latin typeface="Times New Roman" pitchFamily="-111" charset="0"/>
            </a:endParaRPr>
          </a:p>
        </p:txBody>
      </p:sp>
      <p:sp>
        <p:nvSpPr>
          <p:cNvPr id="14" name="TextBox 13"/>
          <p:cNvSpPr txBox="1"/>
          <p:nvPr/>
        </p:nvSpPr>
        <p:spPr>
          <a:xfrm>
            <a:off x="9256779" y="5268223"/>
            <a:ext cx="1459350" cy="30777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1400" dirty="0"/>
              <a:t>Crack length </a:t>
            </a:r>
            <a:r>
              <a:rPr lang="en-US" sz="1400" i="1" dirty="0"/>
              <a:t>a</a:t>
            </a:r>
          </a:p>
        </p:txBody>
      </p:sp>
      <p:sp>
        <p:nvSpPr>
          <p:cNvPr id="15" name="TextBox 14"/>
          <p:cNvSpPr txBox="1"/>
          <p:nvPr/>
        </p:nvSpPr>
        <p:spPr>
          <a:xfrm>
            <a:off x="3324729" y="4612102"/>
            <a:ext cx="2971800" cy="923330"/>
          </a:xfrm>
          <a:prstGeom prst="rect">
            <a:avLst/>
          </a:prstGeom>
          <a:noFill/>
        </p:spPr>
        <p:txBody>
          <a:bodyPr wrap="square" rtlCol="0">
            <a:spAutoFit/>
          </a:bodyPr>
          <a:lstStyle/>
          <a:p>
            <a:r>
              <a:rPr lang="en-US" dirty="0"/>
              <a:t>Force, </a:t>
            </a:r>
          </a:p>
          <a:p>
            <a:r>
              <a:rPr lang="en-US" dirty="0"/>
              <a:t>  Load Ratio, </a:t>
            </a:r>
          </a:p>
          <a:p>
            <a:r>
              <a:rPr lang="en-US" dirty="0"/>
              <a:t>    and Load Frequency</a:t>
            </a:r>
          </a:p>
        </p:txBody>
      </p:sp>
      <p:sp>
        <p:nvSpPr>
          <p:cNvPr id="16" name="TextBox 15"/>
          <p:cNvSpPr txBox="1"/>
          <p:nvPr/>
        </p:nvSpPr>
        <p:spPr>
          <a:xfrm>
            <a:off x="3705729" y="4910412"/>
            <a:ext cx="1676400" cy="373012"/>
          </a:xfrm>
          <a:prstGeom prst="rect">
            <a:avLst/>
          </a:prstGeom>
          <a:noFill/>
        </p:spPr>
        <p:txBody>
          <a:bodyPr wrap="square" rtlCol="0">
            <a:spAutoFit/>
          </a:bodyPr>
          <a:lstStyle/>
          <a:p>
            <a:r>
              <a:rPr lang="en-US" dirty="0"/>
              <a:t>Grain size</a:t>
            </a:r>
          </a:p>
        </p:txBody>
      </p:sp>
      <p:sp>
        <p:nvSpPr>
          <p:cNvPr id="17" name="TextBox 16"/>
          <p:cNvSpPr txBox="1"/>
          <p:nvPr/>
        </p:nvSpPr>
        <p:spPr>
          <a:xfrm>
            <a:off x="3490267" y="4961812"/>
            <a:ext cx="1905000" cy="369332"/>
          </a:xfrm>
          <a:prstGeom prst="rect">
            <a:avLst/>
          </a:prstGeom>
          <a:noFill/>
        </p:spPr>
        <p:txBody>
          <a:bodyPr wrap="square" rtlCol="0">
            <a:spAutoFit/>
          </a:bodyPr>
          <a:lstStyle/>
          <a:p>
            <a:r>
              <a:rPr lang="en-US" dirty="0"/>
              <a:t>Inclusion size</a:t>
            </a:r>
          </a:p>
        </p:txBody>
      </p:sp>
      <p:sp>
        <p:nvSpPr>
          <p:cNvPr id="18" name="Freeform 17"/>
          <p:cNvSpPr/>
          <p:nvPr/>
        </p:nvSpPr>
        <p:spPr bwMode="auto">
          <a:xfrm>
            <a:off x="7337129" y="4526183"/>
            <a:ext cx="1037980" cy="860252"/>
          </a:xfrm>
          <a:custGeom>
            <a:avLst/>
            <a:gdLst>
              <a:gd name="connsiteX0" fmla="*/ 117816 w 1037980"/>
              <a:gd name="connsiteY0" fmla="*/ 849681 h 860252"/>
              <a:gd name="connsiteX1" fmla="*/ 144244 w 1037980"/>
              <a:gd name="connsiteY1" fmla="*/ 833824 h 860252"/>
              <a:gd name="connsiteX2" fmla="*/ 160101 w 1037980"/>
              <a:gd name="connsiteY2" fmla="*/ 823253 h 860252"/>
              <a:gd name="connsiteX3" fmla="*/ 165386 w 1037980"/>
              <a:gd name="connsiteY3" fmla="*/ 807396 h 860252"/>
              <a:gd name="connsiteX4" fmla="*/ 197099 w 1037980"/>
              <a:gd name="connsiteY4" fmla="*/ 786254 h 860252"/>
              <a:gd name="connsiteX5" fmla="*/ 207671 w 1037980"/>
              <a:gd name="connsiteY5" fmla="*/ 775683 h 860252"/>
              <a:gd name="connsiteX6" fmla="*/ 207671 w 1037980"/>
              <a:gd name="connsiteY6" fmla="*/ 691114 h 860252"/>
              <a:gd name="connsiteX7" fmla="*/ 202385 w 1037980"/>
              <a:gd name="connsiteY7" fmla="*/ 675258 h 860252"/>
              <a:gd name="connsiteX8" fmla="*/ 181243 w 1037980"/>
              <a:gd name="connsiteY8" fmla="*/ 643544 h 860252"/>
              <a:gd name="connsiteX9" fmla="*/ 175957 w 1037980"/>
              <a:gd name="connsiteY9" fmla="*/ 627688 h 860252"/>
              <a:gd name="connsiteX10" fmla="*/ 154815 w 1037980"/>
              <a:gd name="connsiteY10" fmla="*/ 595974 h 860252"/>
              <a:gd name="connsiteX11" fmla="*/ 133673 w 1037980"/>
              <a:gd name="connsiteY11" fmla="*/ 548405 h 860252"/>
              <a:gd name="connsiteX12" fmla="*/ 128387 w 1037980"/>
              <a:gd name="connsiteY12" fmla="*/ 532548 h 860252"/>
              <a:gd name="connsiteX13" fmla="*/ 112531 w 1037980"/>
              <a:gd name="connsiteY13" fmla="*/ 521977 h 860252"/>
              <a:gd name="connsiteX14" fmla="*/ 133673 w 1037980"/>
              <a:gd name="connsiteY14" fmla="*/ 469121 h 860252"/>
              <a:gd name="connsiteX15" fmla="*/ 154815 w 1037980"/>
              <a:gd name="connsiteY15" fmla="*/ 437408 h 860252"/>
              <a:gd name="connsiteX16" fmla="*/ 165386 w 1037980"/>
              <a:gd name="connsiteY16" fmla="*/ 421551 h 860252"/>
              <a:gd name="connsiteX17" fmla="*/ 160101 w 1037980"/>
              <a:gd name="connsiteY17" fmla="*/ 352839 h 860252"/>
              <a:gd name="connsiteX18" fmla="*/ 128387 w 1037980"/>
              <a:gd name="connsiteY18" fmla="*/ 342268 h 860252"/>
              <a:gd name="connsiteX19" fmla="*/ 101960 w 1037980"/>
              <a:gd name="connsiteY19" fmla="*/ 363410 h 860252"/>
              <a:gd name="connsiteX20" fmla="*/ 86103 w 1037980"/>
              <a:gd name="connsiteY20" fmla="*/ 368696 h 860252"/>
              <a:gd name="connsiteX21" fmla="*/ 75532 w 1037980"/>
              <a:gd name="connsiteY21" fmla="*/ 384553 h 860252"/>
              <a:gd name="connsiteX22" fmla="*/ 59675 w 1037980"/>
              <a:gd name="connsiteY22" fmla="*/ 379267 h 860252"/>
              <a:gd name="connsiteX23" fmla="*/ 27962 w 1037980"/>
              <a:gd name="connsiteY23" fmla="*/ 358125 h 860252"/>
              <a:gd name="connsiteX24" fmla="*/ 12105 w 1037980"/>
              <a:gd name="connsiteY24" fmla="*/ 347554 h 860252"/>
              <a:gd name="connsiteX25" fmla="*/ 12105 w 1037980"/>
              <a:gd name="connsiteY25" fmla="*/ 210129 h 860252"/>
              <a:gd name="connsiteX26" fmla="*/ 27962 w 1037980"/>
              <a:gd name="connsiteY26" fmla="*/ 199558 h 860252"/>
              <a:gd name="connsiteX27" fmla="*/ 43818 w 1037980"/>
              <a:gd name="connsiteY27" fmla="*/ 204844 h 860252"/>
              <a:gd name="connsiteX28" fmla="*/ 80817 w 1037980"/>
              <a:gd name="connsiteY28" fmla="*/ 199558 h 860252"/>
              <a:gd name="connsiteX29" fmla="*/ 107245 w 1037980"/>
              <a:gd name="connsiteY29" fmla="*/ 167845 h 860252"/>
              <a:gd name="connsiteX30" fmla="*/ 107245 w 1037980"/>
              <a:gd name="connsiteY30" fmla="*/ 99133 h 860252"/>
              <a:gd name="connsiteX31" fmla="*/ 86103 w 1037980"/>
              <a:gd name="connsiteY31" fmla="*/ 93847 h 860252"/>
              <a:gd name="connsiteX32" fmla="*/ 54390 w 1037980"/>
              <a:gd name="connsiteY32" fmla="*/ 88562 h 860252"/>
              <a:gd name="connsiteX33" fmla="*/ 43818 w 1037980"/>
              <a:gd name="connsiteY33" fmla="*/ 77991 h 860252"/>
              <a:gd name="connsiteX34" fmla="*/ 27962 w 1037980"/>
              <a:gd name="connsiteY34" fmla="*/ 72705 h 860252"/>
              <a:gd name="connsiteX35" fmla="*/ 12105 w 1037980"/>
              <a:gd name="connsiteY35" fmla="*/ 62134 h 860252"/>
              <a:gd name="connsiteX36" fmla="*/ 17391 w 1037980"/>
              <a:gd name="connsiteY36" fmla="*/ 3993 h 860252"/>
              <a:gd name="connsiteX37" fmla="*/ 54390 w 1037980"/>
              <a:gd name="connsiteY37" fmla="*/ 9279 h 860252"/>
              <a:gd name="connsiteX38" fmla="*/ 86103 w 1037980"/>
              <a:gd name="connsiteY38" fmla="*/ 30421 h 860252"/>
              <a:gd name="connsiteX39" fmla="*/ 101960 w 1037980"/>
              <a:gd name="connsiteY39" fmla="*/ 40992 h 860252"/>
              <a:gd name="connsiteX40" fmla="*/ 133673 w 1037980"/>
              <a:gd name="connsiteY40" fmla="*/ 51563 h 860252"/>
              <a:gd name="connsiteX41" fmla="*/ 181243 w 1037980"/>
              <a:gd name="connsiteY41" fmla="*/ 72705 h 860252"/>
              <a:gd name="connsiteX42" fmla="*/ 292239 w 1037980"/>
              <a:gd name="connsiteY42" fmla="*/ 77991 h 860252"/>
              <a:gd name="connsiteX43" fmla="*/ 329238 w 1037980"/>
              <a:gd name="connsiteY43" fmla="*/ 88562 h 860252"/>
              <a:gd name="connsiteX44" fmla="*/ 345095 w 1037980"/>
              <a:gd name="connsiteY44" fmla="*/ 93847 h 860252"/>
              <a:gd name="connsiteX45" fmla="*/ 382094 w 1037980"/>
              <a:gd name="connsiteY45" fmla="*/ 104418 h 860252"/>
              <a:gd name="connsiteX46" fmla="*/ 392665 w 1037980"/>
              <a:gd name="connsiteY46" fmla="*/ 114990 h 860252"/>
              <a:gd name="connsiteX47" fmla="*/ 408521 w 1037980"/>
              <a:gd name="connsiteY47" fmla="*/ 120275 h 860252"/>
              <a:gd name="connsiteX48" fmla="*/ 413807 w 1037980"/>
              <a:gd name="connsiteY48" fmla="*/ 136132 h 860252"/>
              <a:gd name="connsiteX49" fmla="*/ 408521 w 1037980"/>
              <a:gd name="connsiteY49" fmla="*/ 151988 h 860252"/>
              <a:gd name="connsiteX50" fmla="*/ 392665 w 1037980"/>
              <a:gd name="connsiteY50" fmla="*/ 157274 h 860252"/>
              <a:gd name="connsiteX51" fmla="*/ 376808 w 1037980"/>
              <a:gd name="connsiteY51" fmla="*/ 167845 h 860252"/>
              <a:gd name="connsiteX52" fmla="*/ 334524 w 1037980"/>
              <a:gd name="connsiteY52" fmla="*/ 178416 h 860252"/>
              <a:gd name="connsiteX53" fmla="*/ 308096 w 1037980"/>
              <a:gd name="connsiteY53" fmla="*/ 225986 h 860252"/>
              <a:gd name="connsiteX54" fmla="*/ 302810 w 1037980"/>
              <a:gd name="connsiteY54" fmla="*/ 241843 h 860252"/>
              <a:gd name="connsiteX55" fmla="*/ 308096 w 1037980"/>
              <a:gd name="connsiteY55" fmla="*/ 284127 h 860252"/>
              <a:gd name="connsiteX56" fmla="*/ 323953 w 1037980"/>
              <a:gd name="connsiteY56" fmla="*/ 294698 h 860252"/>
              <a:gd name="connsiteX57" fmla="*/ 429664 w 1037980"/>
              <a:gd name="connsiteY57" fmla="*/ 299984 h 860252"/>
              <a:gd name="connsiteX58" fmla="*/ 445520 w 1037980"/>
              <a:gd name="connsiteY58" fmla="*/ 395124 h 860252"/>
              <a:gd name="connsiteX59" fmla="*/ 471948 w 1037980"/>
              <a:gd name="connsiteY59" fmla="*/ 421551 h 860252"/>
              <a:gd name="connsiteX60" fmla="*/ 482519 w 1037980"/>
              <a:gd name="connsiteY60" fmla="*/ 437408 h 860252"/>
              <a:gd name="connsiteX61" fmla="*/ 514232 w 1037980"/>
              <a:gd name="connsiteY61" fmla="*/ 453265 h 860252"/>
              <a:gd name="connsiteX62" fmla="*/ 545946 w 1037980"/>
              <a:gd name="connsiteY62" fmla="*/ 442694 h 860252"/>
              <a:gd name="connsiteX63" fmla="*/ 561802 w 1037980"/>
              <a:gd name="connsiteY63" fmla="*/ 437408 h 860252"/>
              <a:gd name="connsiteX64" fmla="*/ 572373 w 1037980"/>
              <a:gd name="connsiteY64" fmla="*/ 421551 h 860252"/>
              <a:gd name="connsiteX65" fmla="*/ 551231 w 1037980"/>
              <a:gd name="connsiteY65" fmla="*/ 395124 h 860252"/>
              <a:gd name="connsiteX66" fmla="*/ 530089 w 1037980"/>
              <a:gd name="connsiteY66" fmla="*/ 389838 h 860252"/>
              <a:gd name="connsiteX67" fmla="*/ 514232 w 1037980"/>
              <a:gd name="connsiteY67" fmla="*/ 379267 h 860252"/>
              <a:gd name="connsiteX68" fmla="*/ 498376 w 1037980"/>
              <a:gd name="connsiteY68" fmla="*/ 347554 h 860252"/>
              <a:gd name="connsiteX69" fmla="*/ 482519 w 1037980"/>
              <a:gd name="connsiteY69" fmla="*/ 315840 h 860252"/>
              <a:gd name="connsiteX70" fmla="*/ 498376 w 1037980"/>
              <a:gd name="connsiteY70" fmla="*/ 247128 h 860252"/>
              <a:gd name="connsiteX71" fmla="*/ 514232 w 1037980"/>
              <a:gd name="connsiteY71" fmla="*/ 241843 h 860252"/>
              <a:gd name="connsiteX72" fmla="*/ 524803 w 1037980"/>
              <a:gd name="connsiteY72" fmla="*/ 225986 h 860252"/>
              <a:gd name="connsiteX73" fmla="*/ 567088 w 1037980"/>
              <a:gd name="connsiteY73" fmla="*/ 215415 h 860252"/>
              <a:gd name="connsiteX74" fmla="*/ 598801 w 1037980"/>
              <a:gd name="connsiteY74" fmla="*/ 204844 h 860252"/>
              <a:gd name="connsiteX75" fmla="*/ 672799 w 1037980"/>
              <a:gd name="connsiteY75" fmla="*/ 210129 h 860252"/>
              <a:gd name="connsiteX76" fmla="*/ 704512 w 1037980"/>
              <a:gd name="connsiteY76" fmla="*/ 220701 h 860252"/>
              <a:gd name="connsiteX77" fmla="*/ 725654 w 1037980"/>
              <a:gd name="connsiteY77" fmla="*/ 252414 h 860252"/>
              <a:gd name="connsiteX78" fmla="*/ 757368 w 1037980"/>
              <a:gd name="connsiteY78" fmla="*/ 273556 h 860252"/>
              <a:gd name="connsiteX79" fmla="*/ 826080 w 1037980"/>
              <a:gd name="connsiteY79" fmla="*/ 284127 h 860252"/>
              <a:gd name="connsiteX80" fmla="*/ 836651 w 1037980"/>
              <a:gd name="connsiteY80" fmla="*/ 299984 h 860252"/>
              <a:gd name="connsiteX81" fmla="*/ 852508 w 1037980"/>
              <a:gd name="connsiteY81" fmla="*/ 331697 h 860252"/>
              <a:gd name="connsiteX82" fmla="*/ 868364 w 1037980"/>
              <a:gd name="connsiteY82" fmla="*/ 336983 h 860252"/>
              <a:gd name="connsiteX83" fmla="*/ 884221 w 1037980"/>
              <a:gd name="connsiteY83" fmla="*/ 347554 h 860252"/>
              <a:gd name="connsiteX84" fmla="*/ 910649 w 1037980"/>
              <a:gd name="connsiteY84" fmla="*/ 368696 h 860252"/>
              <a:gd name="connsiteX85" fmla="*/ 942362 w 1037980"/>
              <a:gd name="connsiteY85" fmla="*/ 389838 h 860252"/>
              <a:gd name="connsiteX86" fmla="*/ 958218 w 1037980"/>
              <a:gd name="connsiteY86" fmla="*/ 400409 h 860252"/>
              <a:gd name="connsiteX87" fmla="*/ 1000503 w 1037980"/>
              <a:gd name="connsiteY87" fmla="*/ 410980 h 860252"/>
              <a:gd name="connsiteX88" fmla="*/ 1016360 w 1037980"/>
              <a:gd name="connsiteY88" fmla="*/ 426837 h 860252"/>
              <a:gd name="connsiteX89" fmla="*/ 1026931 w 1037980"/>
              <a:gd name="connsiteY89" fmla="*/ 458550 h 860252"/>
              <a:gd name="connsiteX90" fmla="*/ 1037502 w 1037980"/>
              <a:gd name="connsiteY90" fmla="*/ 506120 h 860252"/>
              <a:gd name="connsiteX91" fmla="*/ 1032216 w 1037980"/>
              <a:gd name="connsiteY91" fmla="*/ 548405 h 860252"/>
              <a:gd name="connsiteX92" fmla="*/ 1000503 w 1037980"/>
              <a:gd name="connsiteY92" fmla="*/ 543119 h 860252"/>
              <a:gd name="connsiteX93" fmla="*/ 968790 w 1037980"/>
              <a:gd name="connsiteY93" fmla="*/ 548405 h 860252"/>
              <a:gd name="connsiteX94" fmla="*/ 942362 w 1037980"/>
              <a:gd name="connsiteY94" fmla="*/ 595974 h 860252"/>
              <a:gd name="connsiteX95" fmla="*/ 894792 w 1037980"/>
              <a:gd name="connsiteY95" fmla="*/ 590689 h 860252"/>
              <a:gd name="connsiteX96" fmla="*/ 863079 w 1037980"/>
              <a:gd name="connsiteY96" fmla="*/ 580118 h 860252"/>
              <a:gd name="connsiteX97" fmla="*/ 831365 w 1037980"/>
              <a:gd name="connsiteY97" fmla="*/ 585403 h 860252"/>
              <a:gd name="connsiteX98" fmla="*/ 815509 w 1037980"/>
              <a:gd name="connsiteY98" fmla="*/ 601260 h 860252"/>
              <a:gd name="connsiteX99" fmla="*/ 778510 w 1037980"/>
              <a:gd name="connsiteY99" fmla="*/ 606546 h 860252"/>
              <a:gd name="connsiteX100" fmla="*/ 762653 w 1037980"/>
              <a:gd name="connsiteY100" fmla="*/ 611831 h 860252"/>
              <a:gd name="connsiteX101" fmla="*/ 641086 w 1037980"/>
              <a:gd name="connsiteY101" fmla="*/ 611831 h 860252"/>
              <a:gd name="connsiteX102" fmla="*/ 619943 w 1037980"/>
              <a:gd name="connsiteY102" fmla="*/ 580118 h 860252"/>
              <a:gd name="connsiteX103" fmla="*/ 609372 w 1037980"/>
              <a:gd name="connsiteY103" fmla="*/ 564261 h 860252"/>
              <a:gd name="connsiteX104" fmla="*/ 588230 w 1037980"/>
              <a:gd name="connsiteY104" fmla="*/ 553690 h 860252"/>
              <a:gd name="connsiteX105" fmla="*/ 551231 w 1037980"/>
              <a:gd name="connsiteY105" fmla="*/ 574832 h 860252"/>
              <a:gd name="connsiteX106" fmla="*/ 530089 w 1037980"/>
              <a:gd name="connsiteY106" fmla="*/ 580118 h 860252"/>
              <a:gd name="connsiteX107" fmla="*/ 487805 w 1037980"/>
              <a:gd name="connsiteY107" fmla="*/ 611831 h 860252"/>
              <a:gd name="connsiteX108" fmla="*/ 450806 w 1037980"/>
              <a:gd name="connsiteY108" fmla="*/ 617117 h 860252"/>
              <a:gd name="connsiteX109" fmla="*/ 419092 w 1037980"/>
              <a:gd name="connsiteY109" fmla="*/ 638259 h 860252"/>
              <a:gd name="connsiteX110" fmla="*/ 392665 w 1037980"/>
              <a:gd name="connsiteY110" fmla="*/ 659401 h 860252"/>
              <a:gd name="connsiteX111" fmla="*/ 387379 w 1037980"/>
              <a:gd name="connsiteY111" fmla="*/ 675258 h 860252"/>
              <a:gd name="connsiteX112" fmla="*/ 403236 w 1037980"/>
              <a:gd name="connsiteY112" fmla="*/ 706971 h 860252"/>
              <a:gd name="connsiteX113" fmla="*/ 408521 w 1037980"/>
              <a:gd name="connsiteY113" fmla="*/ 722828 h 860252"/>
              <a:gd name="connsiteX114" fmla="*/ 403236 w 1037980"/>
              <a:gd name="connsiteY114" fmla="*/ 759827 h 860252"/>
              <a:gd name="connsiteX115" fmla="*/ 329238 w 1037980"/>
              <a:gd name="connsiteY115" fmla="*/ 786254 h 860252"/>
              <a:gd name="connsiteX116" fmla="*/ 334524 w 1037980"/>
              <a:gd name="connsiteY116" fmla="*/ 817968 h 860252"/>
              <a:gd name="connsiteX117" fmla="*/ 329238 w 1037980"/>
              <a:gd name="connsiteY117" fmla="*/ 833824 h 860252"/>
              <a:gd name="connsiteX118" fmla="*/ 276383 w 1037980"/>
              <a:gd name="connsiteY118" fmla="*/ 828539 h 860252"/>
              <a:gd name="connsiteX119" fmla="*/ 260526 w 1037980"/>
              <a:gd name="connsiteY119" fmla="*/ 823253 h 860252"/>
              <a:gd name="connsiteX120" fmla="*/ 223527 w 1037980"/>
              <a:gd name="connsiteY120" fmla="*/ 839110 h 860252"/>
              <a:gd name="connsiteX121" fmla="*/ 207671 w 1037980"/>
              <a:gd name="connsiteY121" fmla="*/ 854966 h 860252"/>
              <a:gd name="connsiteX122" fmla="*/ 191814 w 1037980"/>
              <a:gd name="connsiteY122" fmla="*/ 860252 h 860252"/>
              <a:gd name="connsiteX123" fmla="*/ 138958 w 1037980"/>
              <a:gd name="connsiteY123" fmla="*/ 854966 h 860252"/>
              <a:gd name="connsiteX124" fmla="*/ 144244 w 1037980"/>
              <a:gd name="connsiteY124" fmla="*/ 833824 h 860252"/>
              <a:gd name="connsiteX125" fmla="*/ 160101 w 1037980"/>
              <a:gd name="connsiteY125" fmla="*/ 823253 h 860252"/>
              <a:gd name="connsiteX126" fmla="*/ 165386 w 1037980"/>
              <a:gd name="connsiteY126" fmla="*/ 807396 h 860252"/>
              <a:gd name="connsiteX127" fmla="*/ 186528 w 1037980"/>
              <a:gd name="connsiteY127" fmla="*/ 780969 h 860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1037980" h="860252">
                <a:moveTo>
                  <a:pt x="117816" y="849681"/>
                </a:moveTo>
                <a:cubicBezTo>
                  <a:pt x="126625" y="844395"/>
                  <a:pt x="135532" y="839269"/>
                  <a:pt x="144244" y="833824"/>
                </a:cubicBezTo>
                <a:cubicBezTo>
                  <a:pt x="149631" y="830457"/>
                  <a:pt x="156133" y="828214"/>
                  <a:pt x="160101" y="823253"/>
                </a:cubicBezTo>
                <a:cubicBezTo>
                  <a:pt x="163581" y="818902"/>
                  <a:pt x="161446" y="811336"/>
                  <a:pt x="165386" y="807396"/>
                </a:cubicBezTo>
                <a:cubicBezTo>
                  <a:pt x="174370" y="798412"/>
                  <a:pt x="188115" y="795237"/>
                  <a:pt x="197099" y="786254"/>
                </a:cubicBezTo>
                <a:lnTo>
                  <a:pt x="207671" y="775683"/>
                </a:lnTo>
                <a:cubicBezTo>
                  <a:pt x="219590" y="739923"/>
                  <a:pt x="215980" y="757590"/>
                  <a:pt x="207671" y="691114"/>
                </a:cubicBezTo>
                <a:cubicBezTo>
                  <a:pt x="206980" y="685586"/>
                  <a:pt x="205091" y="680128"/>
                  <a:pt x="202385" y="675258"/>
                </a:cubicBezTo>
                <a:cubicBezTo>
                  <a:pt x="196215" y="664152"/>
                  <a:pt x="185261" y="655597"/>
                  <a:pt x="181243" y="643544"/>
                </a:cubicBezTo>
                <a:cubicBezTo>
                  <a:pt x="179481" y="638259"/>
                  <a:pt x="178663" y="632558"/>
                  <a:pt x="175957" y="627688"/>
                </a:cubicBezTo>
                <a:cubicBezTo>
                  <a:pt x="169787" y="616582"/>
                  <a:pt x="158833" y="608027"/>
                  <a:pt x="154815" y="595974"/>
                </a:cubicBezTo>
                <a:cubicBezTo>
                  <a:pt x="127544" y="514160"/>
                  <a:pt x="158800" y="598658"/>
                  <a:pt x="133673" y="548405"/>
                </a:cubicBezTo>
                <a:cubicBezTo>
                  <a:pt x="131181" y="543422"/>
                  <a:pt x="131868" y="536899"/>
                  <a:pt x="128387" y="532548"/>
                </a:cubicBezTo>
                <a:cubicBezTo>
                  <a:pt x="124419" y="527588"/>
                  <a:pt x="117816" y="525501"/>
                  <a:pt x="112531" y="521977"/>
                </a:cubicBezTo>
                <a:cubicBezTo>
                  <a:pt x="120928" y="463190"/>
                  <a:pt x="107774" y="502420"/>
                  <a:pt x="133673" y="469121"/>
                </a:cubicBezTo>
                <a:cubicBezTo>
                  <a:pt x="141473" y="459092"/>
                  <a:pt x="147768" y="447979"/>
                  <a:pt x="154815" y="437408"/>
                </a:cubicBezTo>
                <a:lnTo>
                  <a:pt x="165386" y="421551"/>
                </a:lnTo>
                <a:cubicBezTo>
                  <a:pt x="163624" y="398647"/>
                  <a:pt x="169815" y="373655"/>
                  <a:pt x="160101" y="352839"/>
                </a:cubicBezTo>
                <a:cubicBezTo>
                  <a:pt x="155389" y="342741"/>
                  <a:pt x="128387" y="342268"/>
                  <a:pt x="128387" y="342268"/>
                </a:cubicBezTo>
                <a:cubicBezTo>
                  <a:pt x="88531" y="355555"/>
                  <a:pt x="136115" y="336086"/>
                  <a:pt x="101960" y="363410"/>
                </a:cubicBezTo>
                <a:cubicBezTo>
                  <a:pt x="97609" y="366891"/>
                  <a:pt x="91389" y="366934"/>
                  <a:pt x="86103" y="368696"/>
                </a:cubicBezTo>
                <a:cubicBezTo>
                  <a:pt x="82579" y="373982"/>
                  <a:pt x="81430" y="382194"/>
                  <a:pt x="75532" y="384553"/>
                </a:cubicBezTo>
                <a:cubicBezTo>
                  <a:pt x="70359" y="386622"/>
                  <a:pt x="64545" y="381973"/>
                  <a:pt x="59675" y="379267"/>
                </a:cubicBezTo>
                <a:cubicBezTo>
                  <a:pt x="48569" y="373097"/>
                  <a:pt x="38533" y="365172"/>
                  <a:pt x="27962" y="358125"/>
                </a:cubicBezTo>
                <a:lnTo>
                  <a:pt x="12105" y="347554"/>
                </a:lnTo>
                <a:cubicBezTo>
                  <a:pt x="-4630" y="297342"/>
                  <a:pt x="-3431" y="307232"/>
                  <a:pt x="12105" y="210129"/>
                </a:cubicBezTo>
                <a:cubicBezTo>
                  <a:pt x="13109" y="203856"/>
                  <a:pt x="22676" y="203082"/>
                  <a:pt x="27962" y="199558"/>
                </a:cubicBezTo>
                <a:cubicBezTo>
                  <a:pt x="33247" y="201320"/>
                  <a:pt x="38247" y="204844"/>
                  <a:pt x="43818" y="204844"/>
                </a:cubicBezTo>
                <a:cubicBezTo>
                  <a:pt x="56276" y="204844"/>
                  <a:pt x="69250" y="204185"/>
                  <a:pt x="80817" y="199558"/>
                </a:cubicBezTo>
                <a:cubicBezTo>
                  <a:pt x="90068" y="195858"/>
                  <a:pt x="101959" y="175774"/>
                  <a:pt x="107245" y="167845"/>
                </a:cubicBezTo>
                <a:cubicBezTo>
                  <a:pt x="113167" y="144160"/>
                  <a:pt x="120436" y="125515"/>
                  <a:pt x="107245" y="99133"/>
                </a:cubicBezTo>
                <a:cubicBezTo>
                  <a:pt x="103996" y="92636"/>
                  <a:pt x="93226" y="95272"/>
                  <a:pt x="86103" y="93847"/>
                </a:cubicBezTo>
                <a:cubicBezTo>
                  <a:pt x="75594" y="91745"/>
                  <a:pt x="64961" y="90324"/>
                  <a:pt x="54390" y="88562"/>
                </a:cubicBezTo>
                <a:cubicBezTo>
                  <a:pt x="50866" y="85038"/>
                  <a:pt x="48091" y="80555"/>
                  <a:pt x="43818" y="77991"/>
                </a:cubicBezTo>
                <a:cubicBezTo>
                  <a:pt x="39041" y="75125"/>
                  <a:pt x="32945" y="75197"/>
                  <a:pt x="27962" y="72705"/>
                </a:cubicBezTo>
                <a:cubicBezTo>
                  <a:pt x="22280" y="69864"/>
                  <a:pt x="17391" y="65658"/>
                  <a:pt x="12105" y="62134"/>
                </a:cubicBezTo>
                <a:cubicBezTo>
                  <a:pt x="13867" y="42754"/>
                  <a:pt x="5234" y="19189"/>
                  <a:pt x="17391" y="3993"/>
                </a:cubicBezTo>
                <a:cubicBezTo>
                  <a:pt x="25174" y="-5735"/>
                  <a:pt x="42762" y="4807"/>
                  <a:pt x="54390" y="9279"/>
                </a:cubicBezTo>
                <a:cubicBezTo>
                  <a:pt x="66248" y="13840"/>
                  <a:pt x="75532" y="23374"/>
                  <a:pt x="86103" y="30421"/>
                </a:cubicBezTo>
                <a:cubicBezTo>
                  <a:pt x="91389" y="33945"/>
                  <a:pt x="95933" y="38983"/>
                  <a:pt x="101960" y="40992"/>
                </a:cubicBezTo>
                <a:cubicBezTo>
                  <a:pt x="112531" y="44516"/>
                  <a:pt x="124402" y="45382"/>
                  <a:pt x="133673" y="51563"/>
                </a:cubicBezTo>
                <a:cubicBezTo>
                  <a:pt x="148872" y="61696"/>
                  <a:pt x="160920" y="71737"/>
                  <a:pt x="181243" y="72705"/>
                </a:cubicBezTo>
                <a:lnTo>
                  <a:pt x="292239" y="77991"/>
                </a:lnTo>
                <a:cubicBezTo>
                  <a:pt x="330259" y="90663"/>
                  <a:pt x="282780" y="75288"/>
                  <a:pt x="329238" y="88562"/>
                </a:cubicBezTo>
                <a:cubicBezTo>
                  <a:pt x="334595" y="90093"/>
                  <a:pt x="339738" y="92316"/>
                  <a:pt x="345095" y="93847"/>
                </a:cubicBezTo>
                <a:cubicBezTo>
                  <a:pt x="391553" y="107121"/>
                  <a:pt x="344074" y="91746"/>
                  <a:pt x="382094" y="104418"/>
                </a:cubicBezTo>
                <a:cubicBezTo>
                  <a:pt x="385618" y="107942"/>
                  <a:pt x="388392" y="112426"/>
                  <a:pt x="392665" y="114990"/>
                </a:cubicBezTo>
                <a:cubicBezTo>
                  <a:pt x="397442" y="117856"/>
                  <a:pt x="404582" y="116336"/>
                  <a:pt x="408521" y="120275"/>
                </a:cubicBezTo>
                <a:cubicBezTo>
                  <a:pt x="412461" y="124215"/>
                  <a:pt x="412045" y="130846"/>
                  <a:pt x="413807" y="136132"/>
                </a:cubicBezTo>
                <a:cubicBezTo>
                  <a:pt x="412045" y="141417"/>
                  <a:pt x="412461" y="148048"/>
                  <a:pt x="408521" y="151988"/>
                </a:cubicBezTo>
                <a:cubicBezTo>
                  <a:pt x="404581" y="155928"/>
                  <a:pt x="397648" y="154782"/>
                  <a:pt x="392665" y="157274"/>
                </a:cubicBezTo>
                <a:cubicBezTo>
                  <a:pt x="386983" y="160115"/>
                  <a:pt x="382490" y="165004"/>
                  <a:pt x="376808" y="167845"/>
                </a:cubicBezTo>
                <a:cubicBezTo>
                  <a:pt x="365970" y="173264"/>
                  <a:pt x="344580" y="176405"/>
                  <a:pt x="334524" y="178416"/>
                </a:cubicBezTo>
                <a:cubicBezTo>
                  <a:pt x="310788" y="202152"/>
                  <a:pt x="321031" y="187181"/>
                  <a:pt x="308096" y="225986"/>
                </a:cubicBezTo>
                <a:lnTo>
                  <a:pt x="302810" y="241843"/>
                </a:lnTo>
                <a:cubicBezTo>
                  <a:pt x="304572" y="255938"/>
                  <a:pt x="302820" y="270939"/>
                  <a:pt x="308096" y="284127"/>
                </a:cubicBezTo>
                <a:cubicBezTo>
                  <a:pt x="310455" y="290025"/>
                  <a:pt x="317654" y="293876"/>
                  <a:pt x="323953" y="294698"/>
                </a:cubicBezTo>
                <a:cubicBezTo>
                  <a:pt x="358938" y="299261"/>
                  <a:pt x="394427" y="298222"/>
                  <a:pt x="429664" y="299984"/>
                </a:cubicBezTo>
                <a:cubicBezTo>
                  <a:pt x="457665" y="341985"/>
                  <a:pt x="428396" y="292378"/>
                  <a:pt x="445520" y="395124"/>
                </a:cubicBezTo>
                <a:cubicBezTo>
                  <a:pt x="447722" y="408337"/>
                  <a:pt x="462699" y="415385"/>
                  <a:pt x="471948" y="421551"/>
                </a:cubicBezTo>
                <a:cubicBezTo>
                  <a:pt x="475472" y="426837"/>
                  <a:pt x="478027" y="432916"/>
                  <a:pt x="482519" y="437408"/>
                </a:cubicBezTo>
                <a:cubicBezTo>
                  <a:pt x="492764" y="447653"/>
                  <a:pt x="501337" y="448966"/>
                  <a:pt x="514232" y="453265"/>
                </a:cubicBezTo>
                <a:lnTo>
                  <a:pt x="545946" y="442694"/>
                </a:lnTo>
                <a:lnTo>
                  <a:pt x="561802" y="437408"/>
                </a:lnTo>
                <a:cubicBezTo>
                  <a:pt x="565326" y="432122"/>
                  <a:pt x="571475" y="427840"/>
                  <a:pt x="572373" y="421551"/>
                </a:cubicBezTo>
                <a:cubicBezTo>
                  <a:pt x="575563" y="399222"/>
                  <a:pt x="566443" y="399470"/>
                  <a:pt x="551231" y="395124"/>
                </a:cubicBezTo>
                <a:cubicBezTo>
                  <a:pt x="544246" y="393128"/>
                  <a:pt x="537136" y="391600"/>
                  <a:pt x="530089" y="389838"/>
                </a:cubicBezTo>
                <a:cubicBezTo>
                  <a:pt x="524803" y="386314"/>
                  <a:pt x="518724" y="383759"/>
                  <a:pt x="514232" y="379267"/>
                </a:cubicBezTo>
                <a:cubicBezTo>
                  <a:pt x="499084" y="364119"/>
                  <a:pt x="506973" y="364749"/>
                  <a:pt x="498376" y="347554"/>
                </a:cubicBezTo>
                <a:cubicBezTo>
                  <a:pt x="477882" y="306564"/>
                  <a:pt x="495807" y="355701"/>
                  <a:pt x="482519" y="315840"/>
                </a:cubicBezTo>
                <a:cubicBezTo>
                  <a:pt x="484112" y="299914"/>
                  <a:pt x="479535" y="262201"/>
                  <a:pt x="498376" y="247128"/>
                </a:cubicBezTo>
                <a:cubicBezTo>
                  <a:pt x="502726" y="243648"/>
                  <a:pt x="508947" y="243605"/>
                  <a:pt x="514232" y="241843"/>
                </a:cubicBezTo>
                <a:cubicBezTo>
                  <a:pt x="517756" y="236557"/>
                  <a:pt x="519842" y="229954"/>
                  <a:pt x="524803" y="225986"/>
                </a:cubicBezTo>
                <a:cubicBezTo>
                  <a:pt x="530331" y="221564"/>
                  <a:pt x="565595" y="215822"/>
                  <a:pt x="567088" y="215415"/>
                </a:cubicBezTo>
                <a:cubicBezTo>
                  <a:pt x="577838" y="212483"/>
                  <a:pt x="598801" y="204844"/>
                  <a:pt x="598801" y="204844"/>
                </a:cubicBezTo>
                <a:cubicBezTo>
                  <a:pt x="623467" y="206606"/>
                  <a:pt x="648344" y="206461"/>
                  <a:pt x="672799" y="210129"/>
                </a:cubicBezTo>
                <a:cubicBezTo>
                  <a:pt x="683819" y="211782"/>
                  <a:pt x="704512" y="220701"/>
                  <a:pt x="704512" y="220701"/>
                </a:cubicBezTo>
                <a:cubicBezTo>
                  <a:pt x="711559" y="231272"/>
                  <a:pt x="715083" y="245367"/>
                  <a:pt x="725654" y="252414"/>
                </a:cubicBezTo>
                <a:cubicBezTo>
                  <a:pt x="736225" y="259461"/>
                  <a:pt x="744910" y="271064"/>
                  <a:pt x="757368" y="273556"/>
                </a:cubicBezTo>
                <a:cubicBezTo>
                  <a:pt x="797724" y="281628"/>
                  <a:pt x="774881" y="277728"/>
                  <a:pt x="826080" y="284127"/>
                </a:cubicBezTo>
                <a:cubicBezTo>
                  <a:pt x="829604" y="289413"/>
                  <a:pt x="833810" y="294302"/>
                  <a:pt x="836651" y="299984"/>
                </a:cubicBezTo>
                <a:cubicBezTo>
                  <a:pt x="843036" y="312754"/>
                  <a:pt x="839882" y="321596"/>
                  <a:pt x="852508" y="331697"/>
                </a:cubicBezTo>
                <a:cubicBezTo>
                  <a:pt x="856858" y="335177"/>
                  <a:pt x="863381" y="334491"/>
                  <a:pt x="868364" y="336983"/>
                </a:cubicBezTo>
                <a:cubicBezTo>
                  <a:pt x="874046" y="339824"/>
                  <a:pt x="878935" y="344030"/>
                  <a:pt x="884221" y="347554"/>
                </a:cubicBezTo>
                <a:cubicBezTo>
                  <a:pt x="907864" y="383017"/>
                  <a:pt x="880011" y="348270"/>
                  <a:pt x="910649" y="368696"/>
                </a:cubicBezTo>
                <a:cubicBezTo>
                  <a:pt x="950238" y="395090"/>
                  <a:pt x="904661" y="377272"/>
                  <a:pt x="942362" y="389838"/>
                </a:cubicBezTo>
                <a:cubicBezTo>
                  <a:pt x="947647" y="393362"/>
                  <a:pt x="952248" y="398238"/>
                  <a:pt x="958218" y="400409"/>
                </a:cubicBezTo>
                <a:cubicBezTo>
                  <a:pt x="971872" y="405374"/>
                  <a:pt x="1000503" y="410980"/>
                  <a:pt x="1000503" y="410980"/>
                </a:cubicBezTo>
                <a:cubicBezTo>
                  <a:pt x="1005789" y="416266"/>
                  <a:pt x="1012730" y="420303"/>
                  <a:pt x="1016360" y="426837"/>
                </a:cubicBezTo>
                <a:cubicBezTo>
                  <a:pt x="1021771" y="436578"/>
                  <a:pt x="1023407" y="447979"/>
                  <a:pt x="1026931" y="458550"/>
                </a:cubicBezTo>
                <a:cubicBezTo>
                  <a:pt x="1035604" y="484570"/>
                  <a:pt x="1031301" y="468920"/>
                  <a:pt x="1037502" y="506120"/>
                </a:cubicBezTo>
                <a:cubicBezTo>
                  <a:pt x="1035740" y="520215"/>
                  <a:pt x="1042260" y="538361"/>
                  <a:pt x="1032216" y="548405"/>
                </a:cubicBezTo>
                <a:cubicBezTo>
                  <a:pt x="1024638" y="555983"/>
                  <a:pt x="1011220" y="543119"/>
                  <a:pt x="1000503" y="543119"/>
                </a:cubicBezTo>
                <a:cubicBezTo>
                  <a:pt x="989786" y="543119"/>
                  <a:pt x="979361" y="546643"/>
                  <a:pt x="968790" y="548405"/>
                </a:cubicBezTo>
                <a:cubicBezTo>
                  <a:pt x="955854" y="587209"/>
                  <a:pt x="966097" y="572239"/>
                  <a:pt x="942362" y="595974"/>
                </a:cubicBezTo>
                <a:cubicBezTo>
                  <a:pt x="926505" y="594212"/>
                  <a:pt x="910436" y="593818"/>
                  <a:pt x="894792" y="590689"/>
                </a:cubicBezTo>
                <a:cubicBezTo>
                  <a:pt x="883866" y="588504"/>
                  <a:pt x="863079" y="580118"/>
                  <a:pt x="863079" y="580118"/>
                </a:cubicBezTo>
                <a:cubicBezTo>
                  <a:pt x="852508" y="581880"/>
                  <a:pt x="841158" y="581050"/>
                  <a:pt x="831365" y="585403"/>
                </a:cubicBezTo>
                <a:cubicBezTo>
                  <a:pt x="824534" y="588439"/>
                  <a:pt x="822449" y="598484"/>
                  <a:pt x="815509" y="601260"/>
                </a:cubicBezTo>
                <a:cubicBezTo>
                  <a:pt x="803942" y="605887"/>
                  <a:pt x="790843" y="604784"/>
                  <a:pt x="778510" y="606546"/>
                </a:cubicBezTo>
                <a:cubicBezTo>
                  <a:pt x="773224" y="608308"/>
                  <a:pt x="768160" y="610984"/>
                  <a:pt x="762653" y="611831"/>
                </a:cubicBezTo>
                <a:cubicBezTo>
                  <a:pt x="704603" y="620762"/>
                  <a:pt x="704537" y="616712"/>
                  <a:pt x="641086" y="611831"/>
                </a:cubicBezTo>
                <a:cubicBezTo>
                  <a:pt x="631796" y="583963"/>
                  <a:pt x="641940" y="606514"/>
                  <a:pt x="619943" y="580118"/>
                </a:cubicBezTo>
                <a:cubicBezTo>
                  <a:pt x="615876" y="575238"/>
                  <a:pt x="614252" y="568328"/>
                  <a:pt x="609372" y="564261"/>
                </a:cubicBezTo>
                <a:cubicBezTo>
                  <a:pt x="603319" y="559217"/>
                  <a:pt x="595277" y="557214"/>
                  <a:pt x="588230" y="553690"/>
                </a:cubicBezTo>
                <a:cubicBezTo>
                  <a:pt x="575086" y="562453"/>
                  <a:pt x="566559" y="569084"/>
                  <a:pt x="551231" y="574832"/>
                </a:cubicBezTo>
                <a:cubicBezTo>
                  <a:pt x="544429" y="577383"/>
                  <a:pt x="537136" y="578356"/>
                  <a:pt x="530089" y="580118"/>
                </a:cubicBezTo>
                <a:cubicBezTo>
                  <a:pt x="510034" y="600173"/>
                  <a:pt x="510868" y="607218"/>
                  <a:pt x="487805" y="611831"/>
                </a:cubicBezTo>
                <a:cubicBezTo>
                  <a:pt x="475589" y="614274"/>
                  <a:pt x="463139" y="615355"/>
                  <a:pt x="450806" y="617117"/>
                </a:cubicBezTo>
                <a:cubicBezTo>
                  <a:pt x="440235" y="624164"/>
                  <a:pt x="426139" y="627688"/>
                  <a:pt x="419092" y="638259"/>
                </a:cubicBezTo>
                <a:cubicBezTo>
                  <a:pt x="405431" y="658752"/>
                  <a:pt x="414548" y="652107"/>
                  <a:pt x="392665" y="659401"/>
                </a:cubicBezTo>
                <a:cubicBezTo>
                  <a:pt x="390903" y="664687"/>
                  <a:pt x="387379" y="669686"/>
                  <a:pt x="387379" y="675258"/>
                </a:cubicBezTo>
                <a:cubicBezTo>
                  <a:pt x="387379" y="686198"/>
                  <a:pt x="397893" y="698956"/>
                  <a:pt x="403236" y="706971"/>
                </a:cubicBezTo>
                <a:cubicBezTo>
                  <a:pt x="404998" y="712257"/>
                  <a:pt x="408521" y="717256"/>
                  <a:pt x="408521" y="722828"/>
                </a:cubicBezTo>
                <a:cubicBezTo>
                  <a:pt x="408521" y="735286"/>
                  <a:pt x="409924" y="749316"/>
                  <a:pt x="403236" y="759827"/>
                </a:cubicBezTo>
                <a:cubicBezTo>
                  <a:pt x="386934" y="785445"/>
                  <a:pt x="353685" y="783198"/>
                  <a:pt x="329238" y="786254"/>
                </a:cubicBezTo>
                <a:cubicBezTo>
                  <a:pt x="331000" y="796825"/>
                  <a:pt x="334524" y="807251"/>
                  <a:pt x="334524" y="817968"/>
                </a:cubicBezTo>
                <a:cubicBezTo>
                  <a:pt x="334524" y="823539"/>
                  <a:pt x="334719" y="832827"/>
                  <a:pt x="329238" y="833824"/>
                </a:cubicBezTo>
                <a:cubicBezTo>
                  <a:pt x="311817" y="836991"/>
                  <a:pt x="294001" y="830301"/>
                  <a:pt x="276383" y="828539"/>
                </a:cubicBezTo>
                <a:cubicBezTo>
                  <a:pt x="271097" y="826777"/>
                  <a:pt x="266098" y="823253"/>
                  <a:pt x="260526" y="823253"/>
                </a:cubicBezTo>
                <a:cubicBezTo>
                  <a:pt x="246423" y="823253"/>
                  <a:pt x="233884" y="830480"/>
                  <a:pt x="223527" y="839110"/>
                </a:cubicBezTo>
                <a:cubicBezTo>
                  <a:pt x="217785" y="843895"/>
                  <a:pt x="213890" y="850820"/>
                  <a:pt x="207671" y="854966"/>
                </a:cubicBezTo>
                <a:cubicBezTo>
                  <a:pt x="203035" y="858057"/>
                  <a:pt x="197100" y="858490"/>
                  <a:pt x="191814" y="860252"/>
                </a:cubicBezTo>
                <a:cubicBezTo>
                  <a:pt x="174195" y="858490"/>
                  <a:pt x="154436" y="863565"/>
                  <a:pt x="138958" y="854966"/>
                </a:cubicBezTo>
                <a:cubicBezTo>
                  <a:pt x="132608" y="851438"/>
                  <a:pt x="140214" y="839868"/>
                  <a:pt x="144244" y="833824"/>
                </a:cubicBezTo>
                <a:cubicBezTo>
                  <a:pt x="147768" y="828538"/>
                  <a:pt x="154815" y="826777"/>
                  <a:pt x="160101" y="823253"/>
                </a:cubicBezTo>
                <a:cubicBezTo>
                  <a:pt x="161863" y="817967"/>
                  <a:pt x="162894" y="812379"/>
                  <a:pt x="165386" y="807396"/>
                </a:cubicBezTo>
                <a:cubicBezTo>
                  <a:pt x="172053" y="794062"/>
                  <a:pt x="176697" y="790800"/>
                  <a:pt x="186528" y="780969"/>
                </a:cubicBezTo>
              </a:path>
            </a:pathLst>
          </a:custGeom>
          <a:ln>
            <a:solidFill>
              <a:srgbClr val="0070C0"/>
            </a:solidFill>
            <a:headEnd type="none" w="sm" len="sm"/>
            <a:tailEnd type="none" w="sm" len="sm"/>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a:latin typeface="Times New Roman" pitchFamily="-111" charset="0"/>
            </a:endParaRPr>
          </a:p>
        </p:txBody>
      </p:sp>
      <p:sp>
        <p:nvSpPr>
          <p:cNvPr id="19" name="Freeform 18"/>
          <p:cNvSpPr/>
          <p:nvPr/>
        </p:nvSpPr>
        <p:spPr bwMode="auto">
          <a:xfrm>
            <a:off x="8496160" y="4597188"/>
            <a:ext cx="346130" cy="445687"/>
          </a:xfrm>
          <a:custGeom>
            <a:avLst/>
            <a:gdLst>
              <a:gd name="connsiteX0" fmla="*/ 63465 w 346130"/>
              <a:gd name="connsiteY0" fmla="*/ 429831 h 445687"/>
              <a:gd name="connsiteX1" fmla="*/ 37037 w 346130"/>
              <a:gd name="connsiteY1" fmla="*/ 408688 h 445687"/>
              <a:gd name="connsiteX2" fmla="*/ 21181 w 346130"/>
              <a:gd name="connsiteY2" fmla="*/ 398117 h 445687"/>
              <a:gd name="connsiteX3" fmla="*/ 10609 w 346130"/>
              <a:gd name="connsiteY3" fmla="*/ 382261 h 445687"/>
              <a:gd name="connsiteX4" fmla="*/ 38 w 346130"/>
              <a:gd name="connsiteY4" fmla="*/ 292406 h 445687"/>
              <a:gd name="connsiteX5" fmla="*/ 5324 w 346130"/>
              <a:gd name="connsiteY5" fmla="*/ 223694 h 445687"/>
              <a:gd name="connsiteX6" fmla="*/ 21181 w 346130"/>
              <a:gd name="connsiteY6" fmla="*/ 176124 h 445687"/>
              <a:gd name="connsiteX7" fmla="*/ 31752 w 346130"/>
              <a:gd name="connsiteY7" fmla="*/ 139125 h 445687"/>
              <a:gd name="connsiteX8" fmla="*/ 37037 w 346130"/>
              <a:gd name="connsiteY8" fmla="*/ 123269 h 445687"/>
              <a:gd name="connsiteX9" fmla="*/ 42323 w 346130"/>
              <a:gd name="connsiteY9" fmla="*/ 102127 h 445687"/>
              <a:gd name="connsiteX10" fmla="*/ 47608 w 346130"/>
              <a:gd name="connsiteY10" fmla="*/ 86270 h 445687"/>
              <a:gd name="connsiteX11" fmla="*/ 52894 w 346130"/>
              <a:gd name="connsiteY11" fmla="*/ 65128 h 445687"/>
              <a:gd name="connsiteX12" fmla="*/ 58179 w 346130"/>
              <a:gd name="connsiteY12" fmla="*/ 38700 h 445687"/>
              <a:gd name="connsiteX13" fmla="*/ 68751 w 346130"/>
              <a:gd name="connsiteY13" fmla="*/ 22843 h 445687"/>
              <a:gd name="connsiteX14" fmla="*/ 121606 w 346130"/>
              <a:gd name="connsiteY14" fmla="*/ 12272 h 445687"/>
              <a:gd name="connsiteX15" fmla="*/ 126892 w 346130"/>
              <a:gd name="connsiteY15" fmla="*/ 28129 h 445687"/>
              <a:gd name="connsiteX16" fmla="*/ 153319 w 346130"/>
              <a:gd name="connsiteY16" fmla="*/ 49271 h 445687"/>
              <a:gd name="connsiteX17" fmla="*/ 169176 w 346130"/>
              <a:gd name="connsiteY17" fmla="*/ 59842 h 445687"/>
              <a:gd name="connsiteX18" fmla="*/ 200889 w 346130"/>
              <a:gd name="connsiteY18" fmla="*/ 70413 h 445687"/>
              <a:gd name="connsiteX19" fmla="*/ 216746 w 346130"/>
              <a:gd name="connsiteY19" fmla="*/ 75699 h 445687"/>
              <a:gd name="connsiteX20" fmla="*/ 232603 w 346130"/>
              <a:gd name="connsiteY20" fmla="*/ 86270 h 445687"/>
              <a:gd name="connsiteX21" fmla="*/ 237888 w 346130"/>
              <a:gd name="connsiteY21" fmla="*/ 102127 h 445687"/>
              <a:gd name="connsiteX22" fmla="*/ 253745 w 346130"/>
              <a:gd name="connsiteY22" fmla="*/ 107412 h 445687"/>
              <a:gd name="connsiteX23" fmla="*/ 290744 w 346130"/>
              <a:gd name="connsiteY23" fmla="*/ 128554 h 445687"/>
              <a:gd name="connsiteX24" fmla="*/ 322457 w 346130"/>
              <a:gd name="connsiteY24" fmla="*/ 139125 h 445687"/>
              <a:gd name="connsiteX25" fmla="*/ 333028 w 346130"/>
              <a:gd name="connsiteY25" fmla="*/ 149697 h 445687"/>
              <a:gd name="connsiteX26" fmla="*/ 338314 w 346130"/>
              <a:gd name="connsiteY26" fmla="*/ 213123 h 445687"/>
              <a:gd name="connsiteX27" fmla="*/ 327742 w 346130"/>
              <a:gd name="connsiteY27" fmla="*/ 223694 h 445687"/>
              <a:gd name="connsiteX28" fmla="*/ 322457 w 346130"/>
              <a:gd name="connsiteY28" fmla="*/ 239551 h 445687"/>
              <a:gd name="connsiteX29" fmla="*/ 301315 w 346130"/>
              <a:gd name="connsiteY29" fmla="*/ 265979 h 445687"/>
              <a:gd name="connsiteX30" fmla="*/ 306600 w 346130"/>
              <a:gd name="connsiteY30" fmla="*/ 281835 h 445687"/>
              <a:gd name="connsiteX31" fmla="*/ 301315 w 346130"/>
              <a:gd name="connsiteY31" fmla="*/ 297692 h 445687"/>
              <a:gd name="connsiteX32" fmla="*/ 280172 w 346130"/>
              <a:gd name="connsiteY32" fmla="*/ 324120 h 445687"/>
              <a:gd name="connsiteX33" fmla="*/ 274887 w 346130"/>
              <a:gd name="connsiteY33" fmla="*/ 339976 h 445687"/>
              <a:gd name="connsiteX34" fmla="*/ 264316 w 346130"/>
              <a:gd name="connsiteY34" fmla="*/ 355833 h 445687"/>
              <a:gd name="connsiteX35" fmla="*/ 248459 w 346130"/>
              <a:gd name="connsiteY35" fmla="*/ 361118 h 445687"/>
              <a:gd name="connsiteX36" fmla="*/ 200889 w 346130"/>
              <a:gd name="connsiteY36" fmla="*/ 366404 h 445687"/>
              <a:gd name="connsiteX37" fmla="*/ 174461 w 346130"/>
              <a:gd name="connsiteY37" fmla="*/ 376975 h 445687"/>
              <a:gd name="connsiteX38" fmla="*/ 158605 w 346130"/>
              <a:gd name="connsiteY38" fmla="*/ 392832 h 445687"/>
              <a:gd name="connsiteX39" fmla="*/ 148034 w 346130"/>
              <a:gd name="connsiteY39" fmla="*/ 424545 h 445687"/>
              <a:gd name="connsiteX40" fmla="*/ 132177 w 346130"/>
              <a:gd name="connsiteY40" fmla="*/ 435116 h 445687"/>
              <a:gd name="connsiteX41" fmla="*/ 111035 w 346130"/>
              <a:gd name="connsiteY41" fmla="*/ 440402 h 445687"/>
              <a:gd name="connsiteX42" fmla="*/ 95178 w 346130"/>
              <a:gd name="connsiteY42" fmla="*/ 445687 h 445687"/>
              <a:gd name="connsiteX43" fmla="*/ 68751 w 346130"/>
              <a:gd name="connsiteY43" fmla="*/ 440402 h 445687"/>
              <a:gd name="connsiteX44" fmla="*/ 52894 w 346130"/>
              <a:gd name="connsiteY44" fmla="*/ 435116 h 445687"/>
              <a:gd name="connsiteX45" fmla="*/ 63465 w 346130"/>
              <a:gd name="connsiteY45" fmla="*/ 429831 h 445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46130" h="445687">
                <a:moveTo>
                  <a:pt x="63465" y="429831"/>
                </a:moveTo>
                <a:cubicBezTo>
                  <a:pt x="60822" y="425426"/>
                  <a:pt x="46062" y="415457"/>
                  <a:pt x="37037" y="408688"/>
                </a:cubicBezTo>
                <a:cubicBezTo>
                  <a:pt x="31955" y="404877"/>
                  <a:pt x="25673" y="402609"/>
                  <a:pt x="21181" y="398117"/>
                </a:cubicBezTo>
                <a:cubicBezTo>
                  <a:pt x="16689" y="393625"/>
                  <a:pt x="14133" y="387546"/>
                  <a:pt x="10609" y="382261"/>
                </a:cubicBezTo>
                <a:cubicBezTo>
                  <a:pt x="-1215" y="346786"/>
                  <a:pt x="38" y="354910"/>
                  <a:pt x="38" y="292406"/>
                </a:cubicBezTo>
                <a:cubicBezTo>
                  <a:pt x="38" y="269434"/>
                  <a:pt x="1741" y="246385"/>
                  <a:pt x="5324" y="223694"/>
                </a:cubicBezTo>
                <a:cubicBezTo>
                  <a:pt x="5325" y="223688"/>
                  <a:pt x="18537" y="184055"/>
                  <a:pt x="21181" y="176124"/>
                </a:cubicBezTo>
                <a:cubicBezTo>
                  <a:pt x="33847" y="138125"/>
                  <a:pt x="18485" y="185560"/>
                  <a:pt x="31752" y="139125"/>
                </a:cubicBezTo>
                <a:cubicBezTo>
                  <a:pt x="33283" y="133768"/>
                  <a:pt x="35506" y="128626"/>
                  <a:pt x="37037" y="123269"/>
                </a:cubicBezTo>
                <a:cubicBezTo>
                  <a:pt x="39033" y="116284"/>
                  <a:pt x="40327" y="109112"/>
                  <a:pt x="42323" y="102127"/>
                </a:cubicBezTo>
                <a:cubicBezTo>
                  <a:pt x="43854" y="96770"/>
                  <a:pt x="46077" y="91627"/>
                  <a:pt x="47608" y="86270"/>
                </a:cubicBezTo>
                <a:cubicBezTo>
                  <a:pt x="49604" y="79285"/>
                  <a:pt x="51318" y="72219"/>
                  <a:pt x="52894" y="65128"/>
                </a:cubicBezTo>
                <a:cubicBezTo>
                  <a:pt x="54843" y="56358"/>
                  <a:pt x="55025" y="47112"/>
                  <a:pt x="58179" y="38700"/>
                </a:cubicBezTo>
                <a:cubicBezTo>
                  <a:pt x="60410" y="32752"/>
                  <a:pt x="65227" y="28129"/>
                  <a:pt x="68751" y="22843"/>
                </a:cubicBezTo>
                <a:cubicBezTo>
                  <a:pt x="77505" y="-3421"/>
                  <a:pt x="73011" y="-7166"/>
                  <a:pt x="121606" y="12272"/>
                </a:cubicBezTo>
                <a:cubicBezTo>
                  <a:pt x="126779" y="14341"/>
                  <a:pt x="124400" y="23146"/>
                  <a:pt x="126892" y="28129"/>
                </a:cubicBezTo>
                <a:cubicBezTo>
                  <a:pt x="136455" y="47256"/>
                  <a:pt x="135030" y="43175"/>
                  <a:pt x="153319" y="49271"/>
                </a:cubicBezTo>
                <a:cubicBezTo>
                  <a:pt x="158605" y="52795"/>
                  <a:pt x="163371" y="57262"/>
                  <a:pt x="169176" y="59842"/>
                </a:cubicBezTo>
                <a:cubicBezTo>
                  <a:pt x="179358" y="64367"/>
                  <a:pt x="190318" y="66889"/>
                  <a:pt x="200889" y="70413"/>
                </a:cubicBezTo>
                <a:cubicBezTo>
                  <a:pt x="206175" y="72175"/>
                  <a:pt x="212110" y="72608"/>
                  <a:pt x="216746" y="75699"/>
                </a:cubicBezTo>
                <a:lnTo>
                  <a:pt x="232603" y="86270"/>
                </a:lnTo>
                <a:cubicBezTo>
                  <a:pt x="234365" y="91556"/>
                  <a:pt x="233948" y="98187"/>
                  <a:pt x="237888" y="102127"/>
                </a:cubicBezTo>
                <a:cubicBezTo>
                  <a:pt x="241828" y="106067"/>
                  <a:pt x="248762" y="104920"/>
                  <a:pt x="253745" y="107412"/>
                </a:cubicBezTo>
                <a:cubicBezTo>
                  <a:pt x="291898" y="126488"/>
                  <a:pt x="244394" y="110014"/>
                  <a:pt x="290744" y="128554"/>
                </a:cubicBezTo>
                <a:cubicBezTo>
                  <a:pt x="301090" y="132692"/>
                  <a:pt x="322457" y="139125"/>
                  <a:pt x="322457" y="139125"/>
                </a:cubicBezTo>
                <a:cubicBezTo>
                  <a:pt x="325981" y="142649"/>
                  <a:pt x="329915" y="145806"/>
                  <a:pt x="333028" y="149697"/>
                </a:cubicBezTo>
                <a:cubicBezTo>
                  <a:pt x="350850" y="171975"/>
                  <a:pt x="348316" y="176450"/>
                  <a:pt x="338314" y="213123"/>
                </a:cubicBezTo>
                <a:cubicBezTo>
                  <a:pt x="337003" y="217931"/>
                  <a:pt x="331266" y="220170"/>
                  <a:pt x="327742" y="223694"/>
                </a:cubicBezTo>
                <a:cubicBezTo>
                  <a:pt x="325980" y="228980"/>
                  <a:pt x="325937" y="235200"/>
                  <a:pt x="322457" y="239551"/>
                </a:cubicBezTo>
                <a:cubicBezTo>
                  <a:pt x="295134" y="273705"/>
                  <a:pt x="314599" y="226122"/>
                  <a:pt x="301315" y="265979"/>
                </a:cubicBezTo>
                <a:cubicBezTo>
                  <a:pt x="303077" y="271264"/>
                  <a:pt x="306600" y="276264"/>
                  <a:pt x="306600" y="281835"/>
                </a:cubicBezTo>
                <a:cubicBezTo>
                  <a:pt x="306600" y="287407"/>
                  <a:pt x="303807" y="292709"/>
                  <a:pt x="301315" y="297692"/>
                </a:cubicBezTo>
                <a:cubicBezTo>
                  <a:pt x="294647" y="311029"/>
                  <a:pt x="290006" y="314287"/>
                  <a:pt x="280172" y="324120"/>
                </a:cubicBezTo>
                <a:cubicBezTo>
                  <a:pt x="278410" y="329405"/>
                  <a:pt x="277378" y="334993"/>
                  <a:pt x="274887" y="339976"/>
                </a:cubicBezTo>
                <a:cubicBezTo>
                  <a:pt x="272046" y="345658"/>
                  <a:pt x="269277" y="351865"/>
                  <a:pt x="264316" y="355833"/>
                </a:cubicBezTo>
                <a:cubicBezTo>
                  <a:pt x="259965" y="359313"/>
                  <a:pt x="253955" y="360202"/>
                  <a:pt x="248459" y="361118"/>
                </a:cubicBezTo>
                <a:cubicBezTo>
                  <a:pt x="232722" y="363741"/>
                  <a:pt x="216746" y="364642"/>
                  <a:pt x="200889" y="366404"/>
                </a:cubicBezTo>
                <a:cubicBezTo>
                  <a:pt x="172970" y="408284"/>
                  <a:pt x="208849" y="365512"/>
                  <a:pt x="174461" y="376975"/>
                </a:cubicBezTo>
                <a:cubicBezTo>
                  <a:pt x="167370" y="379339"/>
                  <a:pt x="163890" y="387546"/>
                  <a:pt x="158605" y="392832"/>
                </a:cubicBezTo>
                <a:cubicBezTo>
                  <a:pt x="155081" y="403403"/>
                  <a:pt x="157305" y="418364"/>
                  <a:pt x="148034" y="424545"/>
                </a:cubicBezTo>
                <a:cubicBezTo>
                  <a:pt x="142748" y="428069"/>
                  <a:pt x="138016" y="432614"/>
                  <a:pt x="132177" y="435116"/>
                </a:cubicBezTo>
                <a:cubicBezTo>
                  <a:pt x="125500" y="437978"/>
                  <a:pt x="118020" y="438406"/>
                  <a:pt x="111035" y="440402"/>
                </a:cubicBezTo>
                <a:cubicBezTo>
                  <a:pt x="105678" y="441933"/>
                  <a:pt x="100464" y="443925"/>
                  <a:pt x="95178" y="445687"/>
                </a:cubicBezTo>
                <a:cubicBezTo>
                  <a:pt x="86369" y="443925"/>
                  <a:pt x="77466" y="442581"/>
                  <a:pt x="68751" y="440402"/>
                </a:cubicBezTo>
                <a:cubicBezTo>
                  <a:pt x="63346" y="439051"/>
                  <a:pt x="56237" y="439573"/>
                  <a:pt x="52894" y="435116"/>
                </a:cubicBezTo>
                <a:cubicBezTo>
                  <a:pt x="49723" y="430888"/>
                  <a:pt x="66108" y="434236"/>
                  <a:pt x="63465" y="429831"/>
                </a:cubicBezTo>
                <a:close/>
              </a:path>
            </a:pathLst>
          </a:custGeom>
          <a:noFill/>
          <a:ln w="28575" cap="flat" cmpd="sng" algn="ctr">
            <a:solidFill>
              <a:srgbClr val="00B0F0"/>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a:latin typeface="Times New Roman" pitchFamily="-111" charset="0"/>
            </a:endParaRPr>
          </a:p>
        </p:txBody>
      </p:sp>
      <p:sp>
        <p:nvSpPr>
          <p:cNvPr id="20" name="Footer Placeholder 19"/>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21" name="Slide Number Placeholder 20"/>
          <p:cNvSpPr>
            <a:spLocks noGrp="1"/>
          </p:cNvSpPr>
          <p:nvPr>
            <p:ph type="sldNum" sz="quarter" idx="12"/>
          </p:nvPr>
        </p:nvSpPr>
        <p:spPr/>
        <p:txBody>
          <a:bodyPr/>
          <a:lstStyle/>
          <a:p>
            <a:fld id="{F943735F-CC06-4CDC-B49F-03F36BD12FE3}" type="slidenum">
              <a:rPr lang="en-US" smtClean="0"/>
              <a:t>6</a:t>
            </a:fld>
            <a:endParaRPr lang="en-US"/>
          </a:p>
        </p:txBody>
      </p:sp>
    </p:spTree>
    <p:extLst>
      <p:ext uri="{BB962C8B-B14F-4D97-AF65-F5344CB8AC3E}">
        <p14:creationId xmlns:p14="http://schemas.microsoft.com/office/powerpoint/2010/main" val="35548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par>
                          <p:cTn id="18" fill="hold">
                            <p:stCondLst>
                              <p:cond delay="500"/>
                            </p:stCondLst>
                            <p:childTnLst>
                              <p:par>
                                <p:cTn id="19" presetID="5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1000"/>
                            </p:stCondLst>
                            <p:childTnLst>
                              <p:par>
                                <p:cTn id="25" presetID="6" presetClass="emph" presetSubtype="0" fill="hold" nodeType="afterEffect">
                                  <p:stCondLst>
                                    <p:cond delay="0"/>
                                  </p:stCondLst>
                                  <p:childTnLst>
                                    <p:animScale>
                                      <p:cBhvr>
                                        <p:cTn id="26" dur="2000" fill="hold"/>
                                        <p:tgtEl>
                                          <p:spTgt spid="5"/>
                                        </p:tgtEl>
                                      </p:cBhvr>
                                      <p:by x="100000" y="150000"/>
                                    </p:animScale>
                                  </p:childTnLst>
                                </p:cTn>
                              </p:par>
                            </p:childTnLst>
                          </p:cTn>
                        </p:par>
                        <p:par>
                          <p:cTn id="27" fill="hold">
                            <p:stCondLst>
                              <p:cond delay="3000"/>
                            </p:stCondLst>
                            <p:childTnLst>
                              <p:par>
                                <p:cTn id="28" presetID="6" presetClass="emph" presetSubtype="0" fill="hold" nodeType="afterEffect">
                                  <p:stCondLst>
                                    <p:cond delay="0"/>
                                  </p:stCondLst>
                                  <p:childTnLst>
                                    <p:animScale>
                                      <p:cBhvr>
                                        <p:cTn id="29" dur="2000" fill="hold"/>
                                        <p:tgtEl>
                                          <p:spTgt spid="5"/>
                                        </p:tgtEl>
                                      </p:cBhvr>
                                      <p:by x="100000" y="50000"/>
                                    </p:animScale>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7" presetClass="exit" presetSubtype="0" fill="hold" grpId="1" nodeType="clickEffect">
                                  <p:stCondLst>
                                    <p:cond delay="0"/>
                                  </p:stCondLst>
                                  <p:childTnLst>
                                    <p:animEffect transition="out" filter="fade">
                                      <p:cBhvr>
                                        <p:cTn id="38" dur="1000"/>
                                        <p:tgtEl>
                                          <p:spTgt spid="15"/>
                                        </p:tgtEl>
                                      </p:cBhvr>
                                    </p:animEffect>
                                    <p:anim calcmode="lin" valueType="num">
                                      <p:cBhvr>
                                        <p:cTn id="39" dur="1000"/>
                                        <p:tgtEl>
                                          <p:spTgt spid="15"/>
                                        </p:tgtEl>
                                        <p:attrNameLst>
                                          <p:attrName>ppt_x</p:attrName>
                                        </p:attrNameLst>
                                      </p:cBhvr>
                                      <p:tavLst>
                                        <p:tav tm="0">
                                          <p:val>
                                            <p:strVal val="ppt_x"/>
                                          </p:val>
                                        </p:tav>
                                        <p:tav tm="100000">
                                          <p:val>
                                            <p:strVal val="ppt_x"/>
                                          </p:val>
                                        </p:tav>
                                      </p:tavLst>
                                    </p:anim>
                                    <p:anim calcmode="lin" valueType="num">
                                      <p:cBhvr>
                                        <p:cTn id="40" dur="1000"/>
                                        <p:tgtEl>
                                          <p:spTgt spid="15"/>
                                        </p:tgtEl>
                                        <p:attrNameLst>
                                          <p:attrName>ppt_y</p:attrName>
                                        </p:attrNameLst>
                                      </p:cBhvr>
                                      <p:tavLst>
                                        <p:tav tm="0">
                                          <p:val>
                                            <p:strVal val="ppt_y"/>
                                          </p:val>
                                        </p:tav>
                                        <p:tav tm="100000">
                                          <p:val>
                                            <p:strVal val="ppt_y-.1"/>
                                          </p:val>
                                        </p:tav>
                                      </p:tavLst>
                                    </p:anim>
                                    <p:set>
                                      <p:cBhvr>
                                        <p:cTn id="41" dur="1" fill="hold">
                                          <p:stCondLst>
                                            <p:cond delay="999"/>
                                          </p:stCondLst>
                                        </p:cTn>
                                        <p:tgtEl>
                                          <p:spTgt spid="15"/>
                                        </p:tgtEl>
                                        <p:attrNameLst>
                                          <p:attrName>style.visibility</p:attrName>
                                        </p:attrNameLst>
                                      </p:cBhvr>
                                      <p:to>
                                        <p:strVal val="hidden"/>
                                      </p:to>
                                    </p:set>
                                  </p:childTnLst>
                                </p:cTn>
                              </p:par>
                            </p:childTnLst>
                          </p:cTn>
                        </p:par>
                        <p:par>
                          <p:cTn id="42" fill="hold">
                            <p:stCondLst>
                              <p:cond delay="1000"/>
                            </p:stCondLst>
                            <p:childTnLst>
                              <p:par>
                                <p:cTn id="43" presetID="21"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heel(1)">
                                      <p:cBhvr>
                                        <p:cTn id="45" dur="2000"/>
                                        <p:tgtEl>
                                          <p:spTgt spid="18"/>
                                        </p:tgtEl>
                                      </p:cBhvr>
                                    </p:animEffect>
                                  </p:childTnLst>
                                </p:cTn>
                              </p:par>
                              <p:par>
                                <p:cTn id="46" presetID="21" presetClass="entr" presetSubtype="1"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heel(1)">
                                      <p:cBhvr>
                                        <p:cTn id="48" dur="2000"/>
                                        <p:tgtEl>
                                          <p:spTgt spid="19"/>
                                        </p:tgtEl>
                                      </p:cBhvr>
                                    </p:animEffect>
                                  </p:childTnLst>
                                </p:cTn>
                              </p:par>
                              <p:par>
                                <p:cTn id="49" presetID="42"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7" presetClass="exit" presetSubtype="0" fill="hold" grpId="1" nodeType="clickEffect">
                                  <p:stCondLst>
                                    <p:cond delay="0"/>
                                  </p:stCondLst>
                                  <p:childTnLst>
                                    <p:animEffect transition="out" filter="fade">
                                      <p:cBhvr>
                                        <p:cTn id="57" dur="1000"/>
                                        <p:tgtEl>
                                          <p:spTgt spid="16"/>
                                        </p:tgtEl>
                                      </p:cBhvr>
                                    </p:animEffect>
                                    <p:anim calcmode="lin" valueType="num">
                                      <p:cBhvr>
                                        <p:cTn id="58" dur="1000"/>
                                        <p:tgtEl>
                                          <p:spTgt spid="16"/>
                                        </p:tgtEl>
                                        <p:attrNameLst>
                                          <p:attrName>ppt_x</p:attrName>
                                        </p:attrNameLst>
                                      </p:cBhvr>
                                      <p:tavLst>
                                        <p:tav tm="0">
                                          <p:val>
                                            <p:strVal val="ppt_x"/>
                                          </p:val>
                                        </p:tav>
                                        <p:tav tm="100000">
                                          <p:val>
                                            <p:strVal val="ppt_x"/>
                                          </p:val>
                                        </p:tav>
                                      </p:tavLst>
                                    </p:anim>
                                    <p:anim calcmode="lin" valueType="num">
                                      <p:cBhvr>
                                        <p:cTn id="59" dur="1000"/>
                                        <p:tgtEl>
                                          <p:spTgt spid="16"/>
                                        </p:tgtEl>
                                        <p:attrNameLst>
                                          <p:attrName>ppt_y</p:attrName>
                                        </p:attrNameLst>
                                      </p:cBhvr>
                                      <p:tavLst>
                                        <p:tav tm="0">
                                          <p:val>
                                            <p:strVal val="ppt_y"/>
                                          </p:val>
                                        </p:tav>
                                        <p:tav tm="100000">
                                          <p:val>
                                            <p:strVal val="ppt_y-.1"/>
                                          </p:val>
                                        </p:tav>
                                      </p:tavLst>
                                    </p:anim>
                                    <p:set>
                                      <p:cBhvr>
                                        <p:cTn id="60" dur="1" fill="hold">
                                          <p:stCondLst>
                                            <p:cond delay="999"/>
                                          </p:stCondLst>
                                        </p:cTn>
                                        <p:tgtEl>
                                          <p:spTgt spid="16"/>
                                        </p:tgtEl>
                                        <p:attrNameLst>
                                          <p:attrName>style.visibility</p:attrName>
                                        </p:attrNameLst>
                                      </p:cBhvr>
                                      <p:to>
                                        <p:strVal val="hidden"/>
                                      </p:to>
                                    </p:set>
                                  </p:childTnLst>
                                </p:cTn>
                              </p:par>
                              <p:par>
                                <p:cTn id="61" presetID="10" presetClass="exit" presetSubtype="0" fill="hold" grpId="1" nodeType="withEffect">
                                  <p:stCondLst>
                                    <p:cond delay="0"/>
                                  </p:stCondLst>
                                  <p:childTnLst>
                                    <p:animEffect transition="out" filter="fade">
                                      <p:cBhvr>
                                        <p:cTn id="62" dur="500"/>
                                        <p:tgtEl>
                                          <p:spTgt spid="18"/>
                                        </p:tgtEl>
                                      </p:cBhvr>
                                    </p:animEffect>
                                    <p:set>
                                      <p:cBhvr>
                                        <p:cTn id="63" dur="1" fill="hold">
                                          <p:stCondLst>
                                            <p:cond delay="499"/>
                                          </p:stCondLst>
                                        </p:cTn>
                                        <p:tgtEl>
                                          <p:spTgt spid="18"/>
                                        </p:tgtEl>
                                        <p:attrNameLst>
                                          <p:attrName>style.visibility</p:attrName>
                                        </p:attrNameLst>
                                      </p:cBhvr>
                                      <p:to>
                                        <p:strVal val="hidden"/>
                                      </p:to>
                                    </p:set>
                                  </p:childTnLst>
                                </p:cTn>
                              </p:par>
                              <p:par>
                                <p:cTn id="64" presetID="10" presetClass="exit" presetSubtype="0" fill="hold" grpId="1" nodeType="withEffect">
                                  <p:stCondLst>
                                    <p:cond delay="0"/>
                                  </p:stCondLst>
                                  <p:childTnLst>
                                    <p:animEffect transition="out" filter="fade">
                                      <p:cBhvr>
                                        <p:cTn id="65" dur="500"/>
                                        <p:tgtEl>
                                          <p:spTgt spid="19"/>
                                        </p:tgtEl>
                                      </p:cBhvr>
                                    </p:animEffect>
                                    <p:set>
                                      <p:cBhvr>
                                        <p:cTn id="66" dur="1" fill="hold">
                                          <p:stCondLst>
                                            <p:cond delay="499"/>
                                          </p:stCondLst>
                                        </p:cTn>
                                        <p:tgtEl>
                                          <p:spTgt spid="19"/>
                                        </p:tgtEl>
                                        <p:attrNameLst>
                                          <p:attrName>style.visibility</p:attrName>
                                        </p:attrNameLst>
                                      </p:cBhvr>
                                      <p:to>
                                        <p:strVal val="hidden"/>
                                      </p:to>
                                    </p:set>
                                  </p:childTnLst>
                                </p:cTn>
                              </p:par>
                            </p:childTnLst>
                          </p:cTn>
                        </p:par>
                        <p:par>
                          <p:cTn id="67" fill="hold">
                            <p:stCondLst>
                              <p:cond delay="1000"/>
                            </p:stCondLst>
                            <p:childTnLst>
                              <p:par>
                                <p:cTn id="68" presetID="10" presetClass="entr" presetSubtype="0" fill="hold"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500"/>
                                        <p:tgtEl>
                                          <p:spTgt spid="6"/>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1000"/>
                                        <p:tgtEl>
                                          <p:spTgt spid="17"/>
                                        </p:tgtEl>
                                      </p:cBhvr>
                                    </p:animEffect>
                                    <p:anim calcmode="lin" valueType="num">
                                      <p:cBhvr>
                                        <p:cTn id="74" dur="1000" fill="hold"/>
                                        <p:tgtEl>
                                          <p:spTgt spid="17"/>
                                        </p:tgtEl>
                                        <p:attrNameLst>
                                          <p:attrName>ppt_x</p:attrName>
                                        </p:attrNameLst>
                                      </p:cBhvr>
                                      <p:tavLst>
                                        <p:tav tm="0">
                                          <p:val>
                                            <p:strVal val="#ppt_x"/>
                                          </p:val>
                                        </p:tav>
                                        <p:tav tm="100000">
                                          <p:val>
                                            <p:strVal val="#ppt_x"/>
                                          </p:val>
                                        </p:tav>
                                      </p:tavLst>
                                    </p:anim>
                                    <p:anim calcmode="lin" valueType="num">
                                      <p:cBhvr>
                                        <p:cTn id="7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4" grpId="1" animBg="1"/>
      <p:bldP spid="15" grpId="0"/>
      <p:bldP spid="15" grpId="1"/>
      <p:bldP spid="16" grpId="0"/>
      <p:bldP spid="16" grpId="1"/>
      <p:bldP spid="17" grpId="0"/>
      <p:bldP spid="18" grpId="0" animBg="1"/>
      <p:bldP spid="18" grpId="1" animBg="1"/>
      <p:bldP spid="19" grpId="0" animBg="1"/>
      <p:bldP spid="19"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Previous Research</a:t>
            </a:r>
            <a:endParaRPr lang="en-US" dirty="0"/>
          </a:p>
        </p:txBody>
      </p:sp>
      <p:sp>
        <p:nvSpPr>
          <p:cNvPr id="3" name="Content Placeholder 2"/>
          <p:cNvSpPr>
            <a:spLocks noGrp="1"/>
          </p:cNvSpPr>
          <p:nvPr>
            <p:ph idx="1"/>
          </p:nvPr>
        </p:nvSpPr>
        <p:spPr>
          <a:xfrm>
            <a:off x="1024128" y="2286000"/>
            <a:ext cx="9720071" cy="893298"/>
          </a:xfrm>
        </p:spPr>
        <p:txBody>
          <a:bodyPr>
            <a:normAutofit/>
          </a:bodyPr>
          <a:lstStyle/>
          <a:p>
            <a:r>
              <a:rPr lang="en-US" dirty="0" smtClean="0"/>
              <a:t>Fatigue testing research has been conducted by several of our own students from the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2166" y="2670556"/>
            <a:ext cx="7169834" cy="4018018"/>
          </a:xfrm>
          <a:prstGeom prst="rect">
            <a:avLst/>
          </a:prstGeom>
        </p:spPr>
      </p:pic>
      <p:sp>
        <p:nvSpPr>
          <p:cNvPr id="5" name="Content Placeholder 2"/>
          <p:cNvSpPr txBox="1">
            <a:spLocks/>
          </p:cNvSpPr>
          <p:nvPr/>
        </p:nvSpPr>
        <p:spPr>
          <a:xfrm>
            <a:off x="1024128" y="2670556"/>
            <a:ext cx="4223121" cy="3638804"/>
          </a:xfrm>
          <a:prstGeom prst="rect">
            <a:avLst/>
          </a:prstGeom>
        </p:spPr>
        <p:txBody>
          <a:bodyPr vert="horz" lIns="45720" tIns="45720" rIns="45720" bIns="45720" rtlCol="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n-US" b="1" dirty="0" smtClean="0"/>
              <a:t>Center of Risk and Reliability at the University of Maryland</a:t>
            </a:r>
            <a:r>
              <a:rPr lang="en-US" dirty="0" smtClean="0"/>
              <a:t>.  Much of the CP research included application of </a:t>
            </a:r>
            <a:r>
              <a:rPr lang="en-US" b="1" dirty="0" smtClean="0">
                <a:solidFill>
                  <a:srgbClr val="0070C0"/>
                </a:solidFill>
              </a:rPr>
              <a:t>Acoustic Emission </a:t>
            </a:r>
            <a:r>
              <a:rPr lang="en-US" dirty="0" smtClean="0"/>
              <a:t>(AE) signals.</a:t>
            </a:r>
          </a:p>
          <a:p>
            <a:r>
              <a:rPr lang="en-US" b="1" dirty="0" smtClean="0">
                <a:solidFill>
                  <a:srgbClr val="0070C0"/>
                </a:solidFill>
              </a:rPr>
              <a:t>Acoustic Emission Testing</a:t>
            </a:r>
          </a:p>
          <a:p>
            <a:pPr lvl="1"/>
            <a:r>
              <a:rPr lang="en-US" dirty="0" smtClean="0"/>
              <a:t>Definition: A non-destructive testing (NDT) technique that detects generated energy within a material</a:t>
            </a:r>
          </a:p>
          <a:p>
            <a:pPr lvl="1"/>
            <a:r>
              <a:rPr lang="en-US" dirty="0" smtClean="0"/>
              <a:t>Has been shown to detect and monitor the growth of cracks by way of certain AE signals:</a:t>
            </a:r>
          </a:p>
          <a:p>
            <a:pPr lvl="2"/>
            <a:r>
              <a:rPr lang="en-US" dirty="0" smtClean="0"/>
              <a:t>Cumulative Counts (C)</a:t>
            </a:r>
          </a:p>
          <a:p>
            <a:pPr lvl="2"/>
            <a:r>
              <a:rPr lang="en-US" dirty="0" smtClean="0"/>
              <a:t>Cumulative Amplitude (A)</a:t>
            </a:r>
          </a:p>
        </p:txBody>
      </p:sp>
      <p:sp>
        <p:nvSpPr>
          <p:cNvPr id="6" name="Footer Placeholder 5"/>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7" name="Slide Number Placeholder 6"/>
          <p:cNvSpPr>
            <a:spLocks noGrp="1"/>
          </p:cNvSpPr>
          <p:nvPr>
            <p:ph type="sldNum" sz="quarter" idx="12"/>
          </p:nvPr>
        </p:nvSpPr>
        <p:spPr/>
        <p:txBody>
          <a:bodyPr/>
          <a:lstStyle/>
          <a:p>
            <a:fld id="{F943735F-CC06-4CDC-B49F-03F36BD12FE3}" type="slidenum">
              <a:rPr lang="en-US" smtClean="0"/>
              <a:t>7</a:t>
            </a:fld>
            <a:endParaRPr lang="en-US"/>
          </a:p>
        </p:txBody>
      </p:sp>
    </p:spTree>
    <p:extLst>
      <p:ext uri="{BB962C8B-B14F-4D97-AF65-F5344CB8AC3E}">
        <p14:creationId xmlns:p14="http://schemas.microsoft.com/office/powerpoint/2010/main" val="3780488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Previous Research</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24128" y="2286000"/>
                <a:ext cx="7391021" cy="4023360"/>
              </a:xfrm>
            </p:spPr>
            <p:txBody>
              <a:bodyPr>
                <a:normAutofit/>
              </a:bodyPr>
              <a:lstStyle/>
              <a:p>
                <a:r>
                  <a:rPr lang="en-US" dirty="0" smtClean="0"/>
                  <a:t>Rabiei</a:t>
                </a:r>
                <a:r>
                  <a:rPr lang="en-US" dirty="0"/>
                  <a:t> (2011)</a:t>
                </a:r>
              </a:p>
              <a:p>
                <a:pPr lvl="1"/>
                <a:r>
                  <a:rPr lang="en-US" dirty="0"/>
                  <a:t>Started research in correlating CP with </a:t>
                </a:r>
                <a:r>
                  <a:rPr lang="en-US" dirty="0" smtClean="0"/>
                  <a:t>AE count signal.  </a:t>
                </a:r>
                <a:r>
                  <a:rPr lang="en-US" dirty="0"/>
                  <a:t>This correlation was primarily based on a cumulative count rate vs. CP rate</a:t>
                </a:r>
                <a:r>
                  <a:rPr lang="en-US" dirty="0" smtClean="0"/>
                  <a:t>.</a:t>
                </a:r>
              </a:p>
              <a:p>
                <a:pPr lvl="1"/>
                <a:r>
                  <a:rPr lang="en-US" dirty="0" smtClean="0"/>
                  <a:t>Part of the methodology included use of recursive Bayes to estimate </a:t>
                </a:r>
                <a:r>
                  <a:rPr lang="en-US" b="1" dirty="0" smtClean="0">
                    <a:solidFill>
                      <a:srgbClr val="0070C0"/>
                    </a:solidFill>
                  </a:rPr>
                  <a:t>remaining-useful-life (RUL)</a:t>
                </a:r>
              </a:p>
              <a:p>
                <a:r>
                  <a:rPr lang="en-US" dirty="0" err="1" smtClean="0"/>
                  <a:t>Keshtgar</a:t>
                </a:r>
                <a:r>
                  <a:rPr lang="en-US" dirty="0" smtClean="0"/>
                  <a:t> </a:t>
                </a:r>
                <a:r>
                  <a:rPr lang="en-US" dirty="0"/>
                  <a:t>(2013)</a:t>
                </a:r>
              </a:p>
              <a:p>
                <a:pPr lvl="1"/>
                <a:r>
                  <a:rPr lang="en-US" dirty="0" smtClean="0"/>
                  <a:t>Continued AE to CP correlation research by integrating AE cumulative counts and cumulative amplitude into a new index </a:t>
                </a:r>
                <a:r>
                  <a:rPr lang="en-US" b="1" dirty="0" smtClean="0">
                    <a:solidFill>
                      <a:srgbClr val="0070C0"/>
                    </a:solidFill>
                  </a:rPr>
                  <a:t>AE intensity </a:t>
                </a:r>
                <a14:m>
                  <m:oMath xmlns:m="http://schemas.openxmlformats.org/officeDocument/2006/math">
                    <m:r>
                      <a:rPr lang="en-US" i="1" dirty="0" smtClean="0">
                        <a:latin typeface="Cambria Math" panose="02040503050406030204" pitchFamily="18" charset="0"/>
                      </a:rPr>
                      <m:t>𝐼</m:t>
                    </m:r>
                    <m:r>
                      <a:rPr lang="en-US" i="1" dirty="0" smtClean="0">
                        <a:latin typeface="Cambria Math" panose="02040503050406030204" pitchFamily="18" charset="0"/>
                      </a:rPr>
                      <m:t>=</m:t>
                    </m:r>
                    <m:f>
                      <m:fPr>
                        <m:ctrlPr>
                          <a:rPr lang="en-US" i="1" dirty="0" smtClean="0">
                            <a:latin typeface="Cambria Math" panose="02040503050406030204" pitchFamily="18" charset="0"/>
                          </a:rPr>
                        </m:ctrlPr>
                      </m:fPr>
                      <m:num>
                        <m:r>
                          <a:rPr lang="en-US" i="1" dirty="0" smtClean="0">
                            <a:latin typeface="Cambria Math" panose="02040503050406030204" pitchFamily="18" charset="0"/>
                          </a:rPr>
                          <m:t>𝐶</m:t>
                        </m:r>
                        <m:r>
                          <a:rPr lang="en-US"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rPr>
                          <m:t>𝐴</m:t>
                        </m:r>
                      </m:num>
                      <m:den>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𝐴</m:t>
                            </m:r>
                          </m:e>
                          <m:sub>
                            <m:r>
                              <a:rPr lang="en-US" i="1" dirty="0" smtClean="0">
                                <a:latin typeface="Cambria Math" panose="02040503050406030204" pitchFamily="18" charset="0"/>
                              </a:rPr>
                              <m:t>0</m:t>
                            </m:r>
                          </m:sub>
                        </m:sSub>
                      </m:den>
                    </m:f>
                  </m:oMath>
                </a14:m>
                <a:endParaRPr lang="en-US" dirty="0" smtClean="0"/>
              </a:p>
              <a:p>
                <a:pPr lvl="1"/>
                <a:r>
                  <a:rPr lang="en-US" dirty="0" smtClean="0"/>
                  <a:t>Methodology included a model validation methodology computes the error in the final model based on the </a:t>
                </a:r>
                <a:r>
                  <a:rPr lang="en-US" b="1" dirty="0" smtClean="0">
                    <a:solidFill>
                      <a:srgbClr val="0070C0"/>
                    </a:solidFill>
                  </a:rPr>
                  <a:t>multiplicative measurement error </a:t>
                </a:r>
                <a:r>
                  <a:rPr lang="en-US" dirty="0" smtClean="0"/>
                  <a:t>between  the model and true crack length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24128" y="2286000"/>
                <a:ext cx="7391021" cy="4023360"/>
              </a:xfrm>
              <a:blipFill rotWithShape="0">
                <a:blip r:embed="rId2"/>
                <a:stretch>
                  <a:fillRect l="-413" t="-1818" r="-1898"/>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8596733" y="188974"/>
            <a:ext cx="3486070" cy="2068891"/>
          </a:xfrm>
          <a:prstGeom prst="rect">
            <a:avLst/>
          </a:prstGeom>
        </p:spPr>
      </p:pic>
      <p:grpSp>
        <p:nvGrpSpPr>
          <p:cNvPr id="9" name="Group 8"/>
          <p:cNvGrpSpPr/>
          <p:nvPr/>
        </p:nvGrpSpPr>
        <p:grpSpPr>
          <a:xfrm>
            <a:off x="8512210" y="2371336"/>
            <a:ext cx="3679790" cy="3966875"/>
            <a:chOff x="8512210" y="2371336"/>
            <a:chExt cx="3679790" cy="3966875"/>
          </a:xfrm>
        </p:grpSpPr>
        <p:grpSp>
          <p:nvGrpSpPr>
            <p:cNvPr id="7" name="Group 6"/>
            <p:cNvGrpSpPr/>
            <p:nvPr/>
          </p:nvGrpSpPr>
          <p:grpSpPr>
            <a:xfrm>
              <a:off x="8512210" y="2371336"/>
              <a:ext cx="3679790" cy="3966875"/>
              <a:chOff x="8512210" y="2371336"/>
              <a:chExt cx="3679790" cy="3966875"/>
            </a:xfrm>
          </p:grpSpPr>
          <p:pic>
            <p:nvPicPr>
              <p:cNvPr id="5" name="Picture 4"/>
              <p:cNvPicPr>
                <a:picLocks noChangeAspect="1"/>
              </p:cNvPicPr>
              <p:nvPr/>
            </p:nvPicPr>
            <p:blipFill>
              <a:blip r:embed="rId4"/>
              <a:stretch>
                <a:fillRect/>
              </a:stretch>
            </p:blipFill>
            <p:spPr>
              <a:xfrm>
                <a:off x="8512210" y="4299841"/>
                <a:ext cx="3679790" cy="2038370"/>
              </a:xfrm>
              <a:prstGeom prst="rect">
                <a:avLst/>
              </a:prstGeom>
            </p:spPr>
          </p:pic>
          <p:pic>
            <p:nvPicPr>
              <p:cNvPr id="6" name="Picture 5"/>
              <p:cNvPicPr>
                <a:picLocks noChangeAspect="1"/>
              </p:cNvPicPr>
              <p:nvPr/>
            </p:nvPicPr>
            <p:blipFill>
              <a:blip r:embed="rId5"/>
              <a:stretch>
                <a:fillRect/>
              </a:stretch>
            </p:blipFill>
            <p:spPr>
              <a:xfrm>
                <a:off x="8584596" y="2371336"/>
                <a:ext cx="3510344" cy="1928505"/>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10452296" y="3610710"/>
                  <a:ext cx="1448972"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dirty="0" smtClean="0">
                            <a:latin typeface="Cambria Math" panose="02040503050406030204" pitchFamily="18" charset="0"/>
                          </a:rPr>
                          <m:t>𝑎</m:t>
                        </m:r>
                        <m:d>
                          <m:dPr>
                            <m:ctrlPr>
                              <a:rPr lang="en-US" sz="1200" b="0" i="1" dirty="0" smtClean="0">
                                <a:latin typeface="Cambria Math" panose="02040503050406030204" pitchFamily="18" charset="0"/>
                              </a:rPr>
                            </m:ctrlPr>
                          </m:dPr>
                          <m:e>
                            <m:r>
                              <a:rPr lang="en-US" sz="1200" i="1" dirty="0" smtClean="0">
                                <a:latin typeface="Cambria Math" panose="02040503050406030204" pitchFamily="18" charset="0"/>
                              </a:rPr>
                              <m:t>𝑁</m:t>
                            </m:r>
                          </m:e>
                        </m:d>
                        <m:r>
                          <a:rPr lang="en-US" sz="1200" b="0" i="1" dirty="0" smtClean="0">
                            <a:latin typeface="Cambria Math" panose="02040503050406030204" pitchFamily="18" charset="0"/>
                          </a:rPr>
                          <m:t>=</m:t>
                        </m:r>
                        <m:r>
                          <a:rPr lang="en-US" sz="1200" b="0" i="1" dirty="0" smtClean="0">
                            <a:latin typeface="Cambria Math" panose="02040503050406030204" pitchFamily="18" charset="0"/>
                            <a:ea typeface="Cambria Math" panose="02040503050406030204" pitchFamily="18" charset="0"/>
                          </a:rPr>
                          <m:t>𝛼</m:t>
                        </m:r>
                        <m:r>
                          <a:rPr lang="en-US" sz="1200" b="0" i="1" dirty="0" smtClean="0">
                            <a:latin typeface="Cambria Math" panose="02040503050406030204" pitchFamily="18" charset="0"/>
                            <a:ea typeface="Cambria Math" panose="02040503050406030204" pitchFamily="18" charset="0"/>
                          </a:rPr>
                          <m:t>𝐼</m:t>
                        </m:r>
                        <m:d>
                          <m:dPr>
                            <m:ctrlPr>
                              <a:rPr lang="en-US" sz="1200" b="0" i="1" dirty="0" smtClean="0">
                                <a:latin typeface="Cambria Math" panose="02040503050406030204" pitchFamily="18" charset="0"/>
                                <a:ea typeface="Cambria Math" panose="02040503050406030204" pitchFamily="18" charset="0"/>
                              </a:rPr>
                            </m:ctrlPr>
                          </m:dPr>
                          <m:e>
                            <m:r>
                              <a:rPr lang="en-US" sz="1200" b="0" i="1" dirty="0" smtClean="0">
                                <a:latin typeface="Cambria Math" panose="02040503050406030204" pitchFamily="18" charset="0"/>
                                <a:ea typeface="Cambria Math" panose="02040503050406030204" pitchFamily="18" charset="0"/>
                              </a:rPr>
                              <m:t>𝑁</m:t>
                            </m:r>
                          </m:e>
                        </m:d>
                        <m:r>
                          <a:rPr lang="en-US" sz="1200" b="0" i="1" dirty="0" smtClean="0">
                            <a:latin typeface="Cambria Math" panose="02040503050406030204" pitchFamily="18" charset="0"/>
                            <a:ea typeface="Cambria Math" panose="02040503050406030204" pitchFamily="18" charset="0"/>
                          </a:rPr>
                          <m:t>+</m:t>
                        </m:r>
                        <m:r>
                          <a:rPr lang="en-US" sz="1200" b="0" i="1" dirty="0" smtClean="0">
                            <a:latin typeface="Cambria Math" panose="02040503050406030204" pitchFamily="18" charset="0"/>
                            <a:ea typeface="Cambria Math" panose="02040503050406030204" pitchFamily="18" charset="0"/>
                          </a:rPr>
                          <m:t>𝛽</m:t>
                        </m:r>
                      </m:oMath>
                    </m:oMathPara>
                  </a14:m>
                  <a:endParaRPr lang="en-US" sz="1200" dirty="0"/>
                </a:p>
              </p:txBody>
            </p:sp>
          </mc:Choice>
          <mc:Fallback xmlns="">
            <p:sp>
              <p:nvSpPr>
                <p:cNvPr id="8" name="TextBox 7"/>
                <p:cNvSpPr txBox="1">
                  <a:spLocks noRot="1" noChangeAspect="1" noMove="1" noResize="1" noEditPoints="1" noAdjustHandles="1" noChangeArrowheads="1" noChangeShapeType="1" noTextEdit="1"/>
                </p:cNvSpPr>
                <p:nvPr/>
              </p:nvSpPr>
              <p:spPr>
                <a:xfrm>
                  <a:off x="10452296" y="3610710"/>
                  <a:ext cx="1448972" cy="276999"/>
                </a:xfrm>
                <a:prstGeom prst="rect">
                  <a:avLst/>
                </a:prstGeom>
                <a:blipFill rotWithShape="0">
                  <a:blip r:embed="rId6"/>
                  <a:stretch>
                    <a:fillRect b="-6522"/>
                  </a:stretch>
                </a:blipFill>
              </p:spPr>
              <p:txBody>
                <a:bodyPr/>
                <a:lstStyle/>
                <a:p>
                  <a:r>
                    <a:rPr lang="en-US">
                      <a:noFill/>
                    </a:rPr>
                    <a:t> </a:t>
                  </a:r>
                </a:p>
              </p:txBody>
            </p:sp>
          </mc:Fallback>
        </mc:AlternateContent>
      </p:grpSp>
      <p:sp>
        <p:nvSpPr>
          <p:cNvPr id="10" name="Footer Placeholder 9"/>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11" name="Slide Number Placeholder 10"/>
          <p:cNvSpPr>
            <a:spLocks noGrp="1"/>
          </p:cNvSpPr>
          <p:nvPr>
            <p:ph type="sldNum" sz="quarter" idx="12"/>
          </p:nvPr>
        </p:nvSpPr>
        <p:spPr/>
        <p:txBody>
          <a:bodyPr/>
          <a:lstStyle/>
          <a:p>
            <a:fld id="{F943735F-CC06-4CDC-B49F-03F36BD12FE3}" type="slidenum">
              <a:rPr lang="en-US" smtClean="0"/>
              <a:t>8</a:t>
            </a:fld>
            <a:endParaRPr lang="en-US"/>
          </a:p>
        </p:txBody>
      </p:sp>
    </p:spTree>
    <p:extLst>
      <p:ext uri="{BB962C8B-B14F-4D97-AF65-F5344CB8AC3E}">
        <p14:creationId xmlns:p14="http://schemas.microsoft.com/office/powerpoint/2010/main" val="2401946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Previous Research</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24128" y="2286000"/>
                <a:ext cx="7391021" cy="4023360"/>
              </a:xfrm>
            </p:spPr>
            <p:txBody>
              <a:bodyPr>
                <a:normAutofit fontScale="92500" lnSpcReduction="20000"/>
              </a:bodyPr>
              <a:lstStyle/>
              <a:p>
                <a:r>
                  <a:rPr lang="en-US" dirty="0" smtClean="0"/>
                  <a:t>Keshtgar </a:t>
                </a:r>
                <a:r>
                  <a:rPr lang="en-US" dirty="0"/>
                  <a:t>(2013</a:t>
                </a:r>
                <a:r>
                  <a:rPr lang="en-US" dirty="0" smtClean="0"/>
                  <a:t>) (cont.)</a:t>
                </a:r>
                <a:endParaRPr lang="en-US" dirty="0"/>
              </a:p>
              <a:p>
                <a:pPr lvl="1"/>
                <a:r>
                  <a:rPr lang="en-US" dirty="0" smtClean="0"/>
                  <a:t>Validation methodology assigned measurement error to</a:t>
                </a:r>
              </a:p>
              <a:p>
                <a:pPr lvl="2"/>
                <a:r>
                  <a:rPr lang="en-US" dirty="0"/>
                  <a:t>Experimental Measurement Error</a:t>
                </a:r>
              </a:p>
              <a:p>
                <a:pPr algn="ct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𝐸</m:t>
                        </m:r>
                      </m:e>
                      <m:sub>
                        <m:r>
                          <a:rPr lang="en-US" sz="1800" i="1">
                            <a:latin typeface="Cambria Math" panose="02040503050406030204" pitchFamily="18" charset="0"/>
                          </a:rPr>
                          <m:t>𝑎</m:t>
                        </m:r>
                        <m:r>
                          <a:rPr lang="en-US" sz="1800" i="1">
                            <a:latin typeface="Cambria Math" panose="02040503050406030204" pitchFamily="18" charset="0"/>
                          </a:rPr>
                          <m:t>′,</m:t>
                        </m:r>
                        <m:r>
                          <a:rPr lang="en-US" sz="1800" i="1">
                            <a:latin typeface="Cambria Math" panose="02040503050406030204" pitchFamily="18" charset="0"/>
                          </a:rPr>
                          <m:t>𝑒</m:t>
                        </m:r>
                      </m:sub>
                    </m:sSub>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𝑎</m:t>
                        </m:r>
                      </m:num>
                      <m:den>
                        <m:sSub>
                          <m:sSubPr>
                            <m:ctrlPr>
                              <a:rPr lang="en-US" sz="1800" i="1">
                                <a:latin typeface="Cambria Math" panose="02040503050406030204" pitchFamily="18" charset="0"/>
                              </a:rPr>
                            </m:ctrlPr>
                          </m:sSubPr>
                          <m:e>
                            <m:r>
                              <a:rPr lang="en-US" sz="1800" i="1">
                                <a:latin typeface="Cambria Math" panose="02040503050406030204" pitchFamily="18" charset="0"/>
                              </a:rPr>
                              <m:t>𝑎</m:t>
                            </m:r>
                          </m:e>
                          <m:sub>
                            <m:r>
                              <a:rPr lang="en-US" sz="1800" i="1">
                                <a:latin typeface="Cambria Math" panose="02040503050406030204" pitchFamily="18" charset="0"/>
                              </a:rPr>
                              <m:t>𝑒</m:t>
                            </m:r>
                          </m:sub>
                        </m:sSub>
                      </m:den>
                    </m:f>
                    <m:r>
                      <a:rPr lang="en-US" sz="1800" b="0" i="1" smtClean="0">
                        <a:latin typeface="Cambria Math" panose="02040503050406030204" pitchFamily="18" charset="0"/>
                      </a:rPr>
                      <m:t>~</m:t>
                    </m:r>
                    <m:r>
                      <a:rPr lang="en-US" sz="1800" b="0" i="1" smtClean="0">
                        <a:latin typeface="Cambria Math" panose="02040503050406030204" pitchFamily="18" charset="0"/>
                      </a:rPr>
                      <m:t>𝐿𝑂𝐺𝑁</m:t>
                    </m:r>
                    <m:d>
                      <m:dPr>
                        <m:ctrlPr>
                          <a:rPr lang="en-US" sz="1800" b="0" i="1" smtClean="0">
                            <a:latin typeface="Cambria Math" panose="02040503050406030204" pitchFamily="18" charset="0"/>
                          </a:rPr>
                        </m:ctrlPr>
                      </m:dPr>
                      <m:e>
                        <m:sSub>
                          <m:sSubPr>
                            <m:ctrlPr>
                              <a:rPr lang="en-US" sz="1800" i="1">
                                <a:latin typeface="Cambria Math" panose="02040503050406030204" pitchFamily="18" charset="0"/>
                              </a:rPr>
                            </m:ctrlPr>
                          </m:sSubPr>
                          <m:e>
                            <m:r>
                              <a:rPr lang="en-US" sz="1800" i="1">
                                <a:latin typeface="Cambria Math" panose="02040503050406030204" pitchFamily="18" charset="0"/>
                              </a:rPr>
                              <m:t>𝜇</m:t>
                            </m:r>
                          </m:e>
                          <m:sub>
                            <m:r>
                              <a:rPr lang="en-US" sz="1800" i="1">
                                <a:latin typeface="Cambria Math" panose="02040503050406030204" pitchFamily="18" charset="0"/>
                              </a:rPr>
                              <m:t>𝑒</m:t>
                            </m:r>
                          </m:sub>
                        </m:sSub>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𝜎</m:t>
                            </m:r>
                          </m:e>
                          <m:sub>
                            <m:r>
                              <a:rPr lang="en-US" sz="1800" i="1">
                                <a:latin typeface="Cambria Math" panose="02040503050406030204" pitchFamily="18" charset="0"/>
                              </a:rPr>
                              <m:t>𝑒</m:t>
                            </m:r>
                          </m:sub>
                        </m:sSub>
                      </m:e>
                    </m:d>
                  </m:oMath>
                </a14:m>
                <a:r>
                  <a:rPr lang="en-US" dirty="0"/>
                  <a:t> </a:t>
                </a:r>
              </a:p>
              <a:p>
                <a:pPr lvl="2"/>
                <a:r>
                  <a:rPr lang="en-US" dirty="0"/>
                  <a:t>Model Measurement Error</a:t>
                </a:r>
              </a:p>
              <a:p>
                <a:pPr algn="ct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𝐸</m:t>
                        </m:r>
                      </m:e>
                      <m:sub>
                        <m:r>
                          <a:rPr lang="en-US" sz="1800" i="1">
                            <a:latin typeface="Cambria Math" panose="02040503050406030204" pitchFamily="18" charset="0"/>
                          </a:rPr>
                          <m:t>𝑎</m:t>
                        </m:r>
                        <m:r>
                          <a:rPr lang="en-US" sz="1800" i="1">
                            <a:latin typeface="Cambria Math" panose="02040503050406030204" pitchFamily="18" charset="0"/>
                          </a:rPr>
                          <m:t>′,</m:t>
                        </m:r>
                        <m:r>
                          <a:rPr lang="en-US" sz="1800" i="1">
                            <a:latin typeface="Cambria Math" panose="02040503050406030204" pitchFamily="18" charset="0"/>
                          </a:rPr>
                          <m:t>𝑚</m:t>
                        </m:r>
                      </m:sub>
                    </m:sSub>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𝑎</m:t>
                        </m:r>
                      </m:num>
                      <m:den>
                        <m:sSub>
                          <m:sSubPr>
                            <m:ctrlPr>
                              <a:rPr lang="en-US" sz="1800" i="1">
                                <a:latin typeface="Cambria Math" panose="02040503050406030204" pitchFamily="18" charset="0"/>
                              </a:rPr>
                            </m:ctrlPr>
                          </m:sSubPr>
                          <m:e>
                            <m:r>
                              <a:rPr lang="en-US" sz="1800" i="1">
                                <a:latin typeface="Cambria Math" panose="02040503050406030204" pitchFamily="18" charset="0"/>
                              </a:rPr>
                              <m:t>𝑎</m:t>
                            </m:r>
                          </m:e>
                          <m:sub>
                            <m:r>
                              <a:rPr lang="en-US" sz="1800" i="1">
                                <a:latin typeface="Cambria Math" panose="02040503050406030204" pitchFamily="18" charset="0"/>
                              </a:rPr>
                              <m:t>𝑚</m:t>
                            </m:r>
                          </m:sub>
                        </m:sSub>
                      </m:den>
                    </m:f>
                    <m:r>
                      <a:rPr lang="en-US" sz="1800" i="1">
                        <a:latin typeface="Cambria Math" panose="02040503050406030204" pitchFamily="18" charset="0"/>
                      </a:rPr>
                      <m:t>~</m:t>
                    </m:r>
                    <m:r>
                      <a:rPr lang="en-US" sz="1800" i="1">
                        <a:latin typeface="Cambria Math" panose="02040503050406030204" pitchFamily="18" charset="0"/>
                      </a:rPr>
                      <m:t>𝐿𝑂𝐺𝑁</m:t>
                    </m:r>
                    <m:d>
                      <m:dPr>
                        <m:ctrlPr>
                          <a:rPr lang="en-US" sz="1800" i="1">
                            <a:latin typeface="Cambria Math" panose="02040503050406030204" pitchFamily="18" charset="0"/>
                          </a:rPr>
                        </m:ctrlPr>
                      </m:dPr>
                      <m:e>
                        <m:sSub>
                          <m:sSubPr>
                            <m:ctrlPr>
                              <a:rPr lang="en-US" sz="1800" i="1">
                                <a:latin typeface="Cambria Math" panose="02040503050406030204" pitchFamily="18" charset="0"/>
                              </a:rPr>
                            </m:ctrlPr>
                          </m:sSubPr>
                          <m:e>
                            <m:r>
                              <a:rPr lang="en-US" sz="1800" i="1">
                                <a:latin typeface="Cambria Math" panose="02040503050406030204" pitchFamily="18" charset="0"/>
                              </a:rPr>
                              <m:t>𝜇</m:t>
                            </m:r>
                          </m:e>
                          <m:sub>
                            <m:r>
                              <a:rPr lang="en-US" sz="1800" b="0" i="1" smtClean="0">
                                <a:latin typeface="Cambria Math" panose="02040503050406030204" pitchFamily="18" charset="0"/>
                              </a:rPr>
                              <m:t>𝑚</m:t>
                            </m:r>
                          </m:sub>
                        </m:sSub>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𝜎</m:t>
                            </m:r>
                          </m:e>
                          <m:sub>
                            <m:r>
                              <a:rPr lang="en-US" sz="1800" b="0" i="1" smtClean="0">
                                <a:latin typeface="Cambria Math" panose="02040503050406030204" pitchFamily="18" charset="0"/>
                              </a:rPr>
                              <m:t>𝑚</m:t>
                            </m:r>
                          </m:sub>
                        </m:sSub>
                      </m:e>
                    </m:d>
                  </m:oMath>
                </a14:m>
                <a:endParaRPr lang="en-US" dirty="0"/>
              </a:p>
              <a:p>
                <a:pPr lvl="2"/>
                <a:r>
                  <a:rPr lang="en-US" dirty="0"/>
                  <a:t>Combined effect Measurement Error</a:t>
                </a:r>
              </a:p>
              <a:p>
                <a:pPr algn="ctr"/>
                <a14:m>
                  <m:oMath xmlns:m="http://schemas.openxmlformats.org/officeDocument/2006/math">
                    <m:r>
                      <a:rPr lang="en-US" sz="1800" i="1">
                        <a:latin typeface="Cambria Math" panose="02040503050406030204" pitchFamily="18" charset="0"/>
                      </a:rPr>
                      <m:t>𝑎</m:t>
                    </m:r>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𝐸</m:t>
                        </m:r>
                      </m:e>
                      <m:sub>
                        <m:r>
                          <a:rPr lang="en-US" sz="1800" i="1">
                            <a:latin typeface="Cambria Math" panose="02040503050406030204" pitchFamily="18" charset="0"/>
                          </a:rPr>
                          <m:t>𝑎</m:t>
                        </m:r>
                        <m:r>
                          <a:rPr lang="en-US" sz="1800" i="1">
                            <a:latin typeface="Cambria Math" panose="02040503050406030204" pitchFamily="18" charset="0"/>
                          </a:rPr>
                          <m:t>′,</m:t>
                        </m:r>
                        <m:r>
                          <a:rPr lang="en-US" sz="1800" i="1">
                            <a:latin typeface="Cambria Math" panose="02040503050406030204" pitchFamily="18" charset="0"/>
                          </a:rPr>
                          <m:t>𝑒</m:t>
                        </m:r>
                      </m:sub>
                    </m:sSub>
                    <m:sSub>
                      <m:sSubPr>
                        <m:ctrlPr>
                          <a:rPr lang="en-US" sz="1800" i="1">
                            <a:latin typeface="Cambria Math" panose="02040503050406030204" pitchFamily="18" charset="0"/>
                          </a:rPr>
                        </m:ctrlPr>
                      </m:sSubPr>
                      <m:e>
                        <m:r>
                          <a:rPr lang="en-US" sz="1800" i="1">
                            <a:latin typeface="Cambria Math" panose="02040503050406030204" pitchFamily="18" charset="0"/>
                          </a:rPr>
                          <m:t>𝑎</m:t>
                        </m:r>
                      </m:e>
                      <m:sub>
                        <m:r>
                          <a:rPr lang="en-US" sz="1800" i="1">
                            <a:latin typeface="Cambria Math" panose="02040503050406030204" pitchFamily="18" charset="0"/>
                          </a:rPr>
                          <m:t>𝑒</m:t>
                        </m:r>
                      </m:sub>
                    </m:sSub>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𝐸</m:t>
                        </m:r>
                      </m:e>
                      <m:sub>
                        <m:r>
                          <a:rPr lang="en-US" sz="1800" i="1">
                            <a:latin typeface="Cambria Math" panose="02040503050406030204" pitchFamily="18" charset="0"/>
                          </a:rPr>
                          <m:t>𝑎</m:t>
                        </m:r>
                        <m:r>
                          <a:rPr lang="en-US" sz="1800" i="1">
                            <a:latin typeface="Cambria Math" panose="02040503050406030204" pitchFamily="18" charset="0"/>
                          </a:rPr>
                          <m:t>′,</m:t>
                        </m:r>
                        <m:r>
                          <a:rPr lang="en-US" sz="1800" i="1">
                            <a:latin typeface="Cambria Math" panose="02040503050406030204" pitchFamily="18" charset="0"/>
                          </a:rPr>
                          <m:t>𝑚</m:t>
                        </m:r>
                      </m:sub>
                    </m:sSub>
                    <m:sSub>
                      <m:sSubPr>
                        <m:ctrlPr>
                          <a:rPr lang="en-US" sz="1800" i="1">
                            <a:latin typeface="Cambria Math" panose="02040503050406030204" pitchFamily="18" charset="0"/>
                          </a:rPr>
                        </m:ctrlPr>
                      </m:sSubPr>
                      <m:e>
                        <m:r>
                          <a:rPr lang="en-US" sz="1800" i="1">
                            <a:latin typeface="Cambria Math" panose="02040503050406030204" pitchFamily="18" charset="0"/>
                          </a:rPr>
                          <m:t>𝑎</m:t>
                        </m:r>
                      </m:e>
                      <m:sub>
                        <m:r>
                          <a:rPr lang="en-US" sz="1800" i="1">
                            <a:latin typeface="Cambria Math" panose="02040503050406030204" pitchFamily="18" charset="0"/>
                          </a:rPr>
                          <m:t>𝑚</m:t>
                        </m:r>
                      </m:sub>
                    </m:sSub>
                    <m:r>
                      <a:rPr lang="en-US" sz="1800" i="1">
                        <a:latin typeface="Cambria Math" panose="02040503050406030204" pitchFamily="18" charset="0"/>
                      </a:rPr>
                      <m:t>⟹</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𝐸</m:t>
                            </m:r>
                          </m:e>
                          <m:sub>
                            <m:r>
                              <a:rPr lang="en-US" sz="1800" i="1">
                                <a:latin typeface="Cambria Math" panose="02040503050406030204" pitchFamily="18" charset="0"/>
                              </a:rPr>
                              <m:t>𝑎</m:t>
                            </m:r>
                            <m:r>
                              <a:rPr lang="en-US" sz="1800" i="1">
                                <a:latin typeface="Cambria Math" panose="02040503050406030204" pitchFamily="18" charset="0"/>
                              </a:rPr>
                              <m:t>′,</m:t>
                            </m:r>
                            <m:r>
                              <a:rPr lang="en-US" sz="1800" i="1">
                                <a:latin typeface="Cambria Math" panose="02040503050406030204" pitchFamily="18" charset="0"/>
                              </a:rPr>
                              <m:t>𝑚</m:t>
                            </m:r>
                          </m:sub>
                        </m:sSub>
                      </m:num>
                      <m:den>
                        <m:sSub>
                          <m:sSubPr>
                            <m:ctrlPr>
                              <a:rPr lang="en-US" sz="1800" i="1">
                                <a:latin typeface="Cambria Math" panose="02040503050406030204" pitchFamily="18" charset="0"/>
                              </a:rPr>
                            </m:ctrlPr>
                          </m:sSubPr>
                          <m:e>
                            <m:r>
                              <a:rPr lang="en-US" sz="1800" i="1">
                                <a:latin typeface="Cambria Math" panose="02040503050406030204" pitchFamily="18" charset="0"/>
                              </a:rPr>
                              <m:t>𝐸</m:t>
                            </m:r>
                          </m:e>
                          <m:sub>
                            <m:r>
                              <a:rPr lang="en-US" sz="1800" i="1">
                                <a:latin typeface="Cambria Math" panose="02040503050406030204" pitchFamily="18" charset="0"/>
                              </a:rPr>
                              <m:t>𝑎</m:t>
                            </m:r>
                            <m:r>
                              <a:rPr lang="en-US" sz="1800" i="1">
                                <a:latin typeface="Cambria Math" panose="02040503050406030204" pitchFamily="18" charset="0"/>
                              </a:rPr>
                              <m:t>′,</m:t>
                            </m:r>
                            <m:r>
                              <a:rPr lang="en-US" sz="1800" i="1">
                                <a:latin typeface="Cambria Math" panose="02040503050406030204" pitchFamily="18" charset="0"/>
                              </a:rPr>
                              <m:t>𝑒</m:t>
                            </m:r>
                          </m:sub>
                        </m:sSub>
                      </m:den>
                    </m:f>
                    <m:r>
                      <a:rPr lang="en-US" sz="1800" i="1">
                        <a:latin typeface="Cambria Math" panose="02040503050406030204" pitchFamily="18" charset="0"/>
                      </a:rPr>
                      <m:t>=</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panose="02040503050406030204" pitchFamily="18" charset="0"/>
                              </a:rPr>
                              <m:t>𝑎</m:t>
                            </m:r>
                          </m:e>
                          <m:sub>
                            <m:r>
                              <a:rPr lang="en-US" sz="1800" i="1">
                                <a:latin typeface="Cambria Math" panose="02040503050406030204" pitchFamily="18" charset="0"/>
                              </a:rPr>
                              <m:t>𝑒</m:t>
                            </m:r>
                          </m:sub>
                        </m:sSub>
                      </m:num>
                      <m:den>
                        <m:sSub>
                          <m:sSubPr>
                            <m:ctrlPr>
                              <a:rPr lang="en-US" sz="1800" i="1">
                                <a:latin typeface="Cambria Math" panose="02040503050406030204" pitchFamily="18" charset="0"/>
                              </a:rPr>
                            </m:ctrlPr>
                          </m:sSubPr>
                          <m:e>
                            <m:r>
                              <a:rPr lang="en-US" sz="1800" i="1">
                                <a:latin typeface="Cambria Math" panose="02040503050406030204" pitchFamily="18" charset="0"/>
                              </a:rPr>
                              <m:t>𝑎</m:t>
                            </m:r>
                          </m:e>
                          <m:sub>
                            <m:r>
                              <a:rPr lang="en-US" sz="1800" i="1">
                                <a:latin typeface="Cambria Math" panose="02040503050406030204" pitchFamily="18" charset="0"/>
                              </a:rPr>
                              <m:t>𝑚</m:t>
                            </m:r>
                          </m:sub>
                        </m:sSub>
                      </m:den>
                    </m:f>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𝐸</m:t>
                        </m:r>
                      </m:e>
                      <m:sub>
                        <m:r>
                          <a:rPr lang="en-US" sz="1800" i="1">
                            <a:latin typeface="Cambria Math" panose="02040503050406030204" pitchFamily="18" charset="0"/>
                          </a:rPr>
                          <m:t>𝑎</m:t>
                        </m:r>
                        <m:r>
                          <a:rPr lang="en-US" sz="1800" i="1">
                            <a:latin typeface="Cambria Math" panose="02040503050406030204" pitchFamily="18" charset="0"/>
                          </a:rPr>
                          <m:t>′,</m:t>
                        </m:r>
                        <m:r>
                          <a:rPr lang="en-US" sz="1800" i="1">
                            <a:latin typeface="Cambria Math" panose="02040503050406030204" pitchFamily="18" charset="0"/>
                          </a:rPr>
                          <m:t>𝑡</m:t>
                        </m:r>
                      </m:sub>
                    </m:sSub>
                    <m:r>
                      <a:rPr lang="en-US" sz="1800" i="1">
                        <a:latin typeface="Cambria Math" panose="02040503050406030204" pitchFamily="18" charset="0"/>
                      </a:rPr>
                      <m:t>~</m:t>
                    </m:r>
                    <m:r>
                      <a:rPr lang="en-US" sz="1800" i="1">
                        <a:latin typeface="Cambria Math" panose="02040503050406030204" pitchFamily="18" charset="0"/>
                      </a:rPr>
                      <m:t>𝐿𝑂𝐺𝑁</m:t>
                    </m:r>
                    <m:d>
                      <m:dPr>
                        <m:ctrlPr>
                          <a:rPr lang="en-US" sz="1800" i="1">
                            <a:latin typeface="Cambria Math" panose="02040503050406030204" pitchFamily="18" charset="0"/>
                          </a:rPr>
                        </m:ctrlPr>
                      </m:dPr>
                      <m:e>
                        <m:sSub>
                          <m:sSubPr>
                            <m:ctrlPr>
                              <a:rPr lang="en-US" sz="1800" i="1">
                                <a:latin typeface="Cambria Math" panose="02040503050406030204" pitchFamily="18" charset="0"/>
                              </a:rPr>
                            </m:ctrlPr>
                          </m:sSubPr>
                          <m:e>
                            <m:r>
                              <a:rPr lang="en-US" sz="1800" i="1">
                                <a:latin typeface="Cambria Math" panose="02040503050406030204" pitchFamily="18" charset="0"/>
                              </a:rPr>
                              <m:t>𝜇</m:t>
                            </m:r>
                          </m:e>
                          <m:sub>
                            <m:r>
                              <a:rPr lang="en-US" sz="1800" b="0" i="1" smtClean="0">
                                <a:latin typeface="Cambria Math" panose="02040503050406030204" pitchFamily="18" charset="0"/>
                              </a:rPr>
                              <m:t>𝑚</m:t>
                            </m:r>
                          </m:sub>
                        </m:sSub>
                        <m:r>
                          <a:rPr lang="en-US" sz="1800" b="0" i="1" smtClean="0">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𝜇</m:t>
                            </m:r>
                          </m:e>
                          <m:sub>
                            <m:r>
                              <a:rPr lang="en-US" sz="1800" i="1">
                                <a:latin typeface="Cambria Math" panose="02040503050406030204" pitchFamily="18" charset="0"/>
                              </a:rPr>
                              <m:t>𝑒</m:t>
                            </m:r>
                          </m:sub>
                        </m:sSub>
                        <m:r>
                          <a:rPr lang="en-US" sz="1800" i="1">
                            <a:latin typeface="Cambria Math" panose="02040503050406030204" pitchFamily="18" charset="0"/>
                          </a:rPr>
                          <m:t>,</m:t>
                        </m:r>
                        <m:rad>
                          <m:radPr>
                            <m:degHide m:val="on"/>
                            <m:ctrlPr>
                              <a:rPr lang="en-US" sz="1800" i="1" smtClean="0">
                                <a:latin typeface="Cambria Math" panose="02040503050406030204" pitchFamily="18" charset="0"/>
                              </a:rPr>
                            </m:ctrlPr>
                          </m:radPr>
                          <m:deg/>
                          <m:e>
                            <m:sSubSup>
                              <m:sSubSupPr>
                                <m:ctrlPr>
                                  <a:rPr lang="en-US" sz="1800" i="1" smtClean="0">
                                    <a:latin typeface="Cambria Math" panose="02040503050406030204" pitchFamily="18" charset="0"/>
                                  </a:rPr>
                                </m:ctrlPr>
                              </m:sSubSupPr>
                              <m:e>
                                <m:r>
                                  <a:rPr lang="en-US" sz="1800" i="1" smtClean="0">
                                    <a:latin typeface="Cambria Math" panose="02040503050406030204" pitchFamily="18" charset="0"/>
                                    <a:ea typeface="Cambria Math" panose="02040503050406030204" pitchFamily="18" charset="0"/>
                                  </a:rPr>
                                  <m:t>𝜎</m:t>
                                </m:r>
                              </m:e>
                              <m:sub>
                                <m:r>
                                  <a:rPr lang="en-US" sz="1800" b="0" i="1" smtClean="0">
                                    <a:latin typeface="Cambria Math" panose="02040503050406030204" pitchFamily="18" charset="0"/>
                                  </a:rPr>
                                  <m:t>𝑚</m:t>
                                </m:r>
                              </m:sub>
                              <m:sup>
                                <m:r>
                                  <a:rPr lang="en-US" sz="1800" b="0" i="1" smtClean="0">
                                    <a:latin typeface="Cambria Math" panose="02040503050406030204" pitchFamily="18" charset="0"/>
                                  </a:rPr>
                                  <m:t>2</m:t>
                                </m:r>
                              </m:sup>
                            </m:sSubSup>
                            <m:r>
                              <a:rPr lang="en-US" sz="1800" b="0" i="1" smtClean="0">
                                <a:latin typeface="Cambria Math" panose="02040503050406030204" pitchFamily="18" charset="0"/>
                              </a:rPr>
                              <m:t>+</m:t>
                            </m:r>
                            <m:sSubSup>
                              <m:sSubSupPr>
                                <m:ctrlPr>
                                  <a:rPr lang="en-US" sz="1800" i="1">
                                    <a:latin typeface="Cambria Math" panose="02040503050406030204" pitchFamily="18" charset="0"/>
                                  </a:rPr>
                                </m:ctrlPr>
                              </m:sSubSupPr>
                              <m:e>
                                <m:r>
                                  <a:rPr lang="en-US" sz="1800" i="1">
                                    <a:latin typeface="Cambria Math" panose="02040503050406030204" pitchFamily="18" charset="0"/>
                                    <a:ea typeface="Cambria Math" panose="02040503050406030204" pitchFamily="18" charset="0"/>
                                  </a:rPr>
                                  <m:t>𝜎</m:t>
                                </m:r>
                              </m:e>
                              <m:sub>
                                <m:r>
                                  <a:rPr lang="en-US" sz="1800" b="0" i="1" smtClean="0">
                                    <a:latin typeface="Cambria Math" panose="02040503050406030204" pitchFamily="18" charset="0"/>
                                  </a:rPr>
                                  <m:t>𝑒</m:t>
                                </m:r>
                              </m:sub>
                              <m:sup>
                                <m:r>
                                  <a:rPr lang="en-US" sz="1800" i="1">
                                    <a:latin typeface="Cambria Math" panose="02040503050406030204" pitchFamily="18" charset="0"/>
                                  </a:rPr>
                                  <m:t>2</m:t>
                                </m:r>
                              </m:sup>
                            </m:sSubSup>
                          </m:e>
                        </m:rad>
                        <m:r>
                          <a:rPr lang="en-US" sz="1800" i="1" smtClean="0">
                            <a:latin typeface="Cambria Math" panose="02040503050406030204" pitchFamily="18" charset="0"/>
                          </a:rPr>
                          <m:t> </m:t>
                        </m:r>
                      </m:e>
                    </m:d>
                  </m:oMath>
                </a14:m>
                <a:endParaRPr lang="en-US" dirty="0" smtClean="0"/>
              </a:p>
              <a:p>
                <a:pPr algn="ctr"/>
                <a:endParaRPr lang="en-US" dirty="0"/>
              </a:p>
              <a:p>
                <a:pPr algn="ctr"/>
                <a:endParaRPr lang="en-US" dirty="0"/>
              </a:p>
              <a:p>
                <a:pPr lvl="1"/>
                <a:r>
                  <a:rPr lang="en-US" dirty="0" smtClean="0"/>
                  <a:t>The model error accuracy was 5%, however the model error precision was around 85%</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24128" y="2286000"/>
                <a:ext cx="7391021" cy="4023360"/>
              </a:xfrm>
              <a:blipFill rotWithShape="0">
                <a:blip r:embed="rId2"/>
                <a:stretch>
                  <a:fillRect l="-248" t="-2727" r="-1815"/>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8596733" y="188974"/>
            <a:ext cx="3486070" cy="2068891"/>
          </a:xfrm>
          <a:prstGeom prst="rect">
            <a:avLst/>
          </a:prstGeom>
        </p:spPr>
      </p:pic>
      <p:grpSp>
        <p:nvGrpSpPr>
          <p:cNvPr id="9" name="Group 8"/>
          <p:cNvGrpSpPr/>
          <p:nvPr/>
        </p:nvGrpSpPr>
        <p:grpSpPr>
          <a:xfrm>
            <a:off x="8512210" y="2371336"/>
            <a:ext cx="3679790" cy="3966875"/>
            <a:chOff x="8512210" y="2371336"/>
            <a:chExt cx="3679790" cy="3966875"/>
          </a:xfrm>
        </p:grpSpPr>
        <p:grpSp>
          <p:nvGrpSpPr>
            <p:cNvPr id="7" name="Group 6"/>
            <p:cNvGrpSpPr/>
            <p:nvPr/>
          </p:nvGrpSpPr>
          <p:grpSpPr>
            <a:xfrm>
              <a:off x="8512210" y="2371336"/>
              <a:ext cx="3679790" cy="3966875"/>
              <a:chOff x="8512210" y="2371336"/>
              <a:chExt cx="3679790" cy="3966875"/>
            </a:xfrm>
          </p:grpSpPr>
          <p:pic>
            <p:nvPicPr>
              <p:cNvPr id="5" name="Picture 4"/>
              <p:cNvPicPr>
                <a:picLocks noChangeAspect="1"/>
              </p:cNvPicPr>
              <p:nvPr/>
            </p:nvPicPr>
            <p:blipFill>
              <a:blip r:embed="rId4"/>
              <a:stretch>
                <a:fillRect/>
              </a:stretch>
            </p:blipFill>
            <p:spPr>
              <a:xfrm>
                <a:off x="8512210" y="4299841"/>
                <a:ext cx="3679790" cy="2038370"/>
              </a:xfrm>
              <a:prstGeom prst="rect">
                <a:avLst/>
              </a:prstGeom>
            </p:spPr>
          </p:pic>
          <p:pic>
            <p:nvPicPr>
              <p:cNvPr id="6" name="Picture 5"/>
              <p:cNvPicPr>
                <a:picLocks noChangeAspect="1"/>
              </p:cNvPicPr>
              <p:nvPr/>
            </p:nvPicPr>
            <p:blipFill>
              <a:blip r:embed="rId5"/>
              <a:stretch>
                <a:fillRect/>
              </a:stretch>
            </p:blipFill>
            <p:spPr>
              <a:xfrm>
                <a:off x="8584596" y="2371336"/>
                <a:ext cx="3510344" cy="1928505"/>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10452296" y="3610710"/>
                  <a:ext cx="1448972"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dirty="0" smtClean="0">
                            <a:latin typeface="Cambria Math" panose="02040503050406030204" pitchFamily="18" charset="0"/>
                          </a:rPr>
                          <m:t>𝑎</m:t>
                        </m:r>
                        <m:d>
                          <m:dPr>
                            <m:ctrlPr>
                              <a:rPr lang="en-US" sz="1200" b="0" i="1" dirty="0" smtClean="0">
                                <a:latin typeface="Cambria Math" panose="02040503050406030204" pitchFamily="18" charset="0"/>
                              </a:rPr>
                            </m:ctrlPr>
                          </m:dPr>
                          <m:e>
                            <m:r>
                              <a:rPr lang="en-US" sz="1200" i="1" dirty="0" smtClean="0">
                                <a:latin typeface="Cambria Math" panose="02040503050406030204" pitchFamily="18" charset="0"/>
                              </a:rPr>
                              <m:t>𝑁</m:t>
                            </m:r>
                          </m:e>
                        </m:d>
                        <m:r>
                          <a:rPr lang="en-US" sz="1200" b="0" i="1" dirty="0" smtClean="0">
                            <a:latin typeface="Cambria Math" panose="02040503050406030204" pitchFamily="18" charset="0"/>
                          </a:rPr>
                          <m:t>=</m:t>
                        </m:r>
                        <m:r>
                          <a:rPr lang="en-US" sz="1200" b="0" i="1" dirty="0" smtClean="0">
                            <a:latin typeface="Cambria Math" panose="02040503050406030204" pitchFamily="18" charset="0"/>
                            <a:ea typeface="Cambria Math" panose="02040503050406030204" pitchFamily="18" charset="0"/>
                          </a:rPr>
                          <m:t>𝛼</m:t>
                        </m:r>
                        <m:r>
                          <a:rPr lang="en-US" sz="1200" b="0" i="1" dirty="0" smtClean="0">
                            <a:latin typeface="Cambria Math" panose="02040503050406030204" pitchFamily="18" charset="0"/>
                            <a:ea typeface="Cambria Math" panose="02040503050406030204" pitchFamily="18" charset="0"/>
                          </a:rPr>
                          <m:t>𝐼</m:t>
                        </m:r>
                        <m:d>
                          <m:dPr>
                            <m:ctrlPr>
                              <a:rPr lang="en-US" sz="1200" b="0" i="1" dirty="0" smtClean="0">
                                <a:latin typeface="Cambria Math" panose="02040503050406030204" pitchFamily="18" charset="0"/>
                                <a:ea typeface="Cambria Math" panose="02040503050406030204" pitchFamily="18" charset="0"/>
                              </a:rPr>
                            </m:ctrlPr>
                          </m:dPr>
                          <m:e>
                            <m:r>
                              <a:rPr lang="en-US" sz="1200" b="0" i="1" dirty="0" smtClean="0">
                                <a:latin typeface="Cambria Math" panose="02040503050406030204" pitchFamily="18" charset="0"/>
                                <a:ea typeface="Cambria Math" panose="02040503050406030204" pitchFamily="18" charset="0"/>
                              </a:rPr>
                              <m:t>𝑁</m:t>
                            </m:r>
                          </m:e>
                        </m:d>
                        <m:r>
                          <a:rPr lang="en-US" sz="1200" b="0" i="1" dirty="0" smtClean="0">
                            <a:latin typeface="Cambria Math" panose="02040503050406030204" pitchFamily="18" charset="0"/>
                            <a:ea typeface="Cambria Math" panose="02040503050406030204" pitchFamily="18" charset="0"/>
                          </a:rPr>
                          <m:t>+</m:t>
                        </m:r>
                        <m:r>
                          <a:rPr lang="en-US" sz="1200" b="0" i="1" dirty="0" smtClean="0">
                            <a:latin typeface="Cambria Math" panose="02040503050406030204" pitchFamily="18" charset="0"/>
                            <a:ea typeface="Cambria Math" panose="02040503050406030204" pitchFamily="18" charset="0"/>
                          </a:rPr>
                          <m:t>𝛽</m:t>
                        </m:r>
                      </m:oMath>
                    </m:oMathPara>
                  </a14:m>
                  <a:endParaRPr lang="en-US" sz="1200" dirty="0"/>
                </a:p>
              </p:txBody>
            </p:sp>
          </mc:Choice>
          <mc:Fallback xmlns="">
            <p:sp>
              <p:nvSpPr>
                <p:cNvPr id="8" name="TextBox 7"/>
                <p:cNvSpPr txBox="1">
                  <a:spLocks noRot="1" noChangeAspect="1" noMove="1" noResize="1" noEditPoints="1" noAdjustHandles="1" noChangeArrowheads="1" noChangeShapeType="1" noTextEdit="1"/>
                </p:cNvSpPr>
                <p:nvPr/>
              </p:nvSpPr>
              <p:spPr>
                <a:xfrm>
                  <a:off x="10452296" y="3610710"/>
                  <a:ext cx="1448972" cy="276999"/>
                </a:xfrm>
                <a:prstGeom prst="rect">
                  <a:avLst/>
                </a:prstGeom>
                <a:blipFill rotWithShape="0">
                  <a:blip r:embed="rId6"/>
                  <a:stretch>
                    <a:fillRect b="-6522"/>
                  </a:stretch>
                </a:blipFill>
              </p:spPr>
              <p:txBody>
                <a:bodyPr/>
                <a:lstStyle/>
                <a:p>
                  <a:r>
                    <a:rPr lang="en-US">
                      <a:noFill/>
                    </a:rPr>
                    <a:t> </a:t>
                  </a:r>
                </a:p>
              </p:txBody>
            </p:sp>
          </mc:Fallback>
        </mc:AlternateContent>
      </p:grpSp>
      <p:sp>
        <p:nvSpPr>
          <p:cNvPr id="10" name="Footer Placeholder 9"/>
          <p:cNvSpPr>
            <a:spLocks noGrp="1"/>
          </p:cNvSpPr>
          <p:nvPr>
            <p:ph type="ftr" sz="quarter" idx="11"/>
          </p:nvPr>
        </p:nvSpPr>
        <p:spPr/>
        <p:txBody>
          <a:bodyPr/>
          <a:lstStyle/>
          <a:p>
            <a:r>
              <a:rPr lang="en-US" smtClean="0"/>
              <a:t>Dissertation Defense Preentation - Reuel Smith     University of Maryland College Park</a:t>
            </a:r>
            <a:endParaRPr lang="en-US"/>
          </a:p>
        </p:txBody>
      </p:sp>
      <p:sp>
        <p:nvSpPr>
          <p:cNvPr id="11" name="Slide Number Placeholder 10"/>
          <p:cNvSpPr>
            <a:spLocks noGrp="1"/>
          </p:cNvSpPr>
          <p:nvPr>
            <p:ph type="sldNum" sz="quarter" idx="12"/>
          </p:nvPr>
        </p:nvSpPr>
        <p:spPr/>
        <p:txBody>
          <a:bodyPr/>
          <a:lstStyle/>
          <a:p>
            <a:fld id="{F943735F-CC06-4CDC-B49F-03F36BD12FE3}" type="slidenum">
              <a:rPr lang="en-US" smtClean="0"/>
              <a:t>9</a:t>
            </a:fld>
            <a:endParaRPr lang="en-US"/>
          </a:p>
        </p:txBody>
      </p:sp>
      <mc:AlternateContent xmlns:mc="http://schemas.openxmlformats.org/markup-compatibility/2006" xmlns:a14="http://schemas.microsoft.com/office/drawing/2010/main">
        <mc:Choice Requires="a14">
          <p:sp>
            <p:nvSpPr>
              <p:cNvPr id="12" name="TextBox 11"/>
              <p:cNvSpPr txBox="1"/>
              <p:nvPr/>
            </p:nvSpPr>
            <p:spPr>
              <a:xfrm>
                <a:off x="4994030" y="5015212"/>
                <a:ext cx="3469649" cy="830997"/>
              </a:xfrm>
              <a:prstGeom prst="rect">
                <a:avLst/>
              </a:prstGeom>
              <a:noFill/>
            </p:spPr>
            <p:txBody>
              <a:bodyPr wrap="square" rtlCol="0">
                <a:spAutoFit/>
              </a:bodyPr>
              <a:lstStyle/>
              <a:p>
                <a:pPr marL="285750" indent="-285750">
                  <a:buFont typeface="Wingdings" panose="05000000000000000000" pitchFamily="2" charset="2"/>
                  <a:buChar char="q"/>
                </a:pPr>
                <a:r>
                  <a:rPr lang="en-US" sz="1200" dirty="0" smtClean="0"/>
                  <a:t>True crack length, </a:t>
                </a:r>
                <a14:m>
                  <m:oMath xmlns:m="http://schemas.openxmlformats.org/officeDocument/2006/math">
                    <m:r>
                      <a:rPr lang="en-US" sz="1200" i="1" dirty="0" smtClean="0">
                        <a:latin typeface="Cambria Math" panose="02040503050406030204" pitchFamily="18" charset="0"/>
                      </a:rPr>
                      <m:t>𝑎</m:t>
                    </m:r>
                  </m:oMath>
                </a14:m>
                <a:endParaRPr lang="en-US" sz="1200" dirty="0" smtClean="0"/>
              </a:p>
              <a:p>
                <a:pPr marL="285750" indent="-285750">
                  <a:buFont typeface="Wingdings" panose="05000000000000000000" pitchFamily="2" charset="2"/>
                  <a:buChar char="q"/>
                </a:pPr>
                <a:r>
                  <a:rPr lang="en-US" sz="1200" dirty="0" smtClean="0"/>
                  <a:t>Experimental crack length,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𝑎</m:t>
                        </m:r>
                      </m:e>
                      <m:sub>
                        <m:r>
                          <a:rPr lang="en-US" sz="1200" i="1">
                            <a:latin typeface="Cambria Math" panose="02040503050406030204" pitchFamily="18" charset="0"/>
                          </a:rPr>
                          <m:t>𝑒</m:t>
                        </m:r>
                      </m:sub>
                    </m:sSub>
                  </m:oMath>
                </a14:m>
                <a:endParaRPr lang="en-US" sz="1200" dirty="0" smtClean="0"/>
              </a:p>
              <a:p>
                <a:pPr marL="285750" indent="-285750">
                  <a:buFont typeface="Wingdings" panose="05000000000000000000" pitchFamily="2" charset="2"/>
                  <a:buChar char="q"/>
                </a:pPr>
                <a:r>
                  <a:rPr lang="en-US" sz="1200" dirty="0" smtClean="0"/>
                  <a:t>Model crack length,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𝑎</m:t>
                        </m:r>
                      </m:e>
                      <m:sub>
                        <m:r>
                          <a:rPr lang="en-US" sz="1200" b="0" i="1" smtClean="0">
                            <a:latin typeface="Cambria Math" panose="02040503050406030204" pitchFamily="18" charset="0"/>
                          </a:rPr>
                          <m:t>𝑚</m:t>
                        </m:r>
                      </m:sub>
                    </m:sSub>
                  </m:oMath>
                </a14:m>
                <a:endParaRPr lang="en-US" sz="1200" dirty="0" smtClean="0"/>
              </a:p>
              <a:p>
                <a:pPr marL="285750" indent="-285750">
                  <a:buFont typeface="Wingdings" panose="05000000000000000000" pitchFamily="2" charset="2"/>
                  <a:buChar char="q"/>
                </a:pP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𝜇</m:t>
                        </m:r>
                      </m:e>
                      <m:sub>
                        <m:r>
                          <a:rPr lang="en-US" sz="1200" i="1">
                            <a:latin typeface="Cambria Math" panose="02040503050406030204" pitchFamily="18" charset="0"/>
                          </a:rPr>
                          <m:t>𝑚</m:t>
                        </m:r>
                      </m:sub>
                    </m:sSub>
                  </m:oMath>
                </a14:m>
                <a:r>
                  <a:rPr lang="en-US" sz="1200" dirty="0" smtClean="0"/>
                  <a:t> and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𝜎</m:t>
                        </m:r>
                      </m:e>
                      <m:sub>
                        <m:r>
                          <a:rPr lang="en-US" sz="1200" i="1">
                            <a:latin typeface="Cambria Math" panose="02040503050406030204" pitchFamily="18" charset="0"/>
                          </a:rPr>
                          <m:t>𝑚</m:t>
                        </m:r>
                      </m:sub>
                    </m:sSub>
                  </m:oMath>
                </a14:m>
                <a:r>
                  <a:rPr lang="en-US" sz="1200" dirty="0" smtClean="0"/>
                  <a:t> are unknowns to be acquired</a:t>
                </a:r>
                <a:endParaRPr lang="en-US" sz="1200" dirty="0"/>
              </a:p>
            </p:txBody>
          </p:sp>
        </mc:Choice>
        <mc:Fallback xmlns="">
          <p:sp>
            <p:nvSpPr>
              <p:cNvPr id="12" name="TextBox 11"/>
              <p:cNvSpPr txBox="1">
                <a:spLocks noRot="1" noChangeAspect="1" noMove="1" noResize="1" noEditPoints="1" noAdjustHandles="1" noChangeArrowheads="1" noChangeShapeType="1" noTextEdit="1"/>
              </p:cNvSpPr>
              <p:nvPr/>
            </p:nvSpPr>
            <p:spPr>
              <a:xfrm>
                <a:off x="4994030" y="5015212"/>
                <a:ext cx="3469649" cy="830997"/>
              </a:xfrm>
              <a:prstGeom prst="rect">
                <a:avLst/>
              </a:prstGeom>
              <a:blipFill rotWithShape="0">
                <a:blip r:embed="rId7"/>
                <a:stretch>
                  <a:fillRect b="-5882"/>
                </a:stretch>
              </a:blipFill>
            </p:spPr>
            <p:txBody>
              <a:bodyPr/>
              <a:lstStyle/>
              <a:p>
                <a:r>
                  <a:rPr lang="en-US">
                    <a:noFill/>
                  </a:rPr>
                  <a:t> </a:t>
                </a:r>
              </a:p>
            </p:txBody>
          </p:sp>
        </mc:Fallback>
      </mc:AlternateContent>
    </p:spTree>
    <p:extLst>
      <p:ext uri="{BB962C8B-B14F-4D97-AF65-F5344CB8AC3E}">
        <p14:creationId xmlns:p14="http://schemas.microsoft.com/office/powerpoint/2010/main" val="2329374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8617</TotalTime>
  <Words>4365</Words>
  <Application>Microsoft Office PowerPoint</Application>
  <PresentationFormat>Widescreen</PresentationFormat>
  <Paragraphs>781</Paragraphs>
  <Slides>56</Slides>
  <Notes>17</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68" baseType="lpstr">
      <vt:lpstr>宋体</vt:lpstr>
      <vt:lpstr>Arial</vt:lpstr>
      <vt:lpstr>Calibri</vt:lpstr>
      <vt:lpstr>Cambria Math</vt:lpstr>
      <vt:lpstr>Times New Roman</vt:lpstr>
      <vt:lpstr>Tw Cen MT</vt:lpstr>
      <vt:lpstr>Tw Cen MT (Body)</vt:lpstr>
      <vt:lpstr>Tw Cen MT Condensed</vt:lpstr>
      <vt:lpstr>Wingdings</vt:lpstr>
      <vt:lpstr>Wingdings 3</vt:lpstr>
      <vt:lpstr>Integral</vt:lpstr>
      <vt:lpstr>Equation</vt:lpstr>
      <vt:lpstr>Framework for Small Crack Propagation and Detection Joint Modeling Using Gaussian Process Regression Dissertation Defense August 22nd, 2017</vt:lpstr>
      <vt:lpstr>Overview</vt:lpstr>
      <vt:lpstr>Introduction</vt:lpstr>
      <vt:lpstr>Background of Crack Propagation and Detection Research</vt:lpstr>
      <vt:lpstr>Background of Crack Propagation and Detection Research</vt:lpstr>
      <vt:lpstr>Accounting for Uncertainties</vt:lpstr>
      <vt:lpstr>Previous Research</vt:lpstr>
      <vt:lpstr>Previous Research</vt:lpstr>
      <vt:lpstr>Previous Research</vt:lpstr>
      <vt:lpstr>Research Objectives</vt:lpstr>
      <vt:lpstr>Data Collection and Pre-Processing</vt:lpstr>
      <vt:lpstr>Fatigue Testing</vt:lpstr>
      <vt:lpstr>Fatigue testing</vt:lpstr>
      <vt:lpstr>Fatigue Testing</vt:lpstr>
      <vt:lpstr>Fatigue Testing</vt:lpstr>
      <vt:lpstr>Crack Propagation and Detection Methodology</vt:lpstr>
      <vt:lpstr>Methodology Flowchart</vt:lpstr>
      <vt:lpstr>Bayesian Inference of Joint-CPD Model</vt:lpstr>
      <vt:lpstr>Bayesian Inference of Joint-CPD Model</vt:lpstr>
      <vt:lpstr>Crack Propagation Model Choices</vt:lpstr>
      <vt:lpstr>Crack Propagation Model Choices</vt:lpstr>
      <vt:lpstr>Crack Propagation Model Choices</vt:lpstr>
      <vt:lpstr>Crack Propagation Model Choices</vt:lpstr>
      <vt:lpstr>Crack Detection Model Choices</vt:lpstr>
      <vt:lpstr>Building the Priors</vt:lpstr>
      <vt:lpstr>Building the Priors</vt:lpstr>
      <vt:lpstr>Measuring the Uncertainties</vt:lpstr>
      <vt:lpstr>Measuring the Uncertainties</vt:lpstr>
      <vt:lpstr>Results</vt:lpstr>
      <vt:lpstr>Bayesian Analysis</vt:lpstr>
      <vt:lpstr>Bayesian analysis</vt:lpstr>
      <vt:lpstr>Bayesian analysis</vt:lpstr>
      <vt:lpstr>Crack Propagation Model Error and Validation</vt:lpstr>
      <vt:lpstr>Crack Propagation Model Error and Validation</vt:lpstr>
      <vt:lpstr>Crack Propagation Model Error and Validation</vt:lpstr>
      <vt:lpstr>Crack Propagation Model Error and Validation</vt:lpstr>
      <vt:lpstr>Final Thoughts</vt:lpstr>
      <vt:lpstr>Research Contributions</vt:lpstr>
      <vt:lpstr>Conclusions</vt:lpstr>
      <vt:lpstr>Future Work</vt:lpstr>
      <vt:lpstr>Publications</vt:lpstr>
      <vt:lpstr>Publications</vt:lpstr>
      <vt:lpstr>Acknowledgements</vt:lpstr>
      <vt:lpstr>Questions?</vt:lpstr>
      <vt:lpstr>End</vt:lpstr>
      <vt:lpstr>Extra Slides</vt:lpstr>
      <vt:lpstr>PF/GPR Crack Propagation Sub-block Flowchart</vt:lpstr>
      <vt:lpstr>Particle Filtering Technique</vt:lpstr>
      <vt:lpstr>Particle Filtering Technique</vt:lpstr>
      <vt:lpstr>Particle Filtering Technique</vt:lpstr>
      <vt:lpstr>Particle Filtering Technique</vt:lpstr>
      <vt:lpstr>Particle Filtering Technique</vt:lpstr>
      <vt:lpstr>CSF-to-CPD Correlation</vt:lpstr>
      <vt:lpstr>Bayesian Analysis</vt:lpstr>
      <vt:lpstr>Model Error and Validation</vt:lpstr>
      <vt:lpstr>Validation POD Curves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Framework for Small Crack Propagation and Detection Joint Modeling Using Gaussian Process Regression Dissertation Defense</dc:title>
  <dc:creator>ReuelS</dc:creator>
  <cp:lastModifiedBy>ReuelS</cp:lastModifiedBy>
  <cp:revision>143</cp:revision>
  <cp:lastPrinted>2017-08-18T15:34:40Z</cp:lastPrinted>
  <dcterms:created xsi:type="dcterms:W3CDTF">2017-08-07T17:23:05Z</dcterms:created>
  <dcterms:modified xsi:type="dcterms:W3CDTF">2017-08-23T14:10:11Z</dcterms:modified>
</cp:coreProperties>
</file>