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96" r:id="rId2"/>
    <p:sldId id="263" r:id="rId3"/>
    <p:sldId id="295" r:id="rId4"/>
    <p:sldId id="293" r:id="rId5"/>
    <p:sldId id="344" r:id="rId6"/>
    <p:sldId id="345" r:id="rId7"/>
    <p:sldId id="348" r:id="rId8"/>
    <p:sldId id="292" r:id="rId9"/>
    <p:sldId id="289" r:id="rId10"/>
    <p:sldId id="336" r:id="rId11"/>
    <p:sldId id="283" r:id="rId12"/>
    <p:sldId id="343" r:id="rId13"/>
    <p:sldId id="294" r:id="rId14"/>
    <p:sldId id="297" r:id="rId15"/>
    <p:sldId id="349" r:id="rId16"/>
    <p:sldId id="312" r:id="rId17"/>
    <p:sldId id="306" r:id="rId18"/>
    <p:sldId id="308" r:id="rId19"/>
    <p:sldId id="279" r:id="rId20"/>
    <p:sldId id="322" r:id="rId21"/>
    <p:sldId id="323" r:id="rId22"/>
    <p:sldId id="319" r:id="rId23"/>
    <p:sldId id="327" r:id="rId24"/>
    <p:sldId id="314" r:id="rId25"/>
    <p:sldId id="334" r:id="rId26"/>
    <p:sldId id="268" r:id="rId27"/>
    <p:sldId id="339" r:id="rId28"/>
    <p:sldId id="282" r:id="rId29"/>
    <p:sldId id="298" r:id="rId30"/>
    <p:sldId id="284" r:id="rId31"/>
    <p:sldId id="278" r:id="rId32"/>
    <p:sldId id="328"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5917615-AD9F-344F-9EDF-F86739EDFC02}">
          <p14:sldIdLst>
            <p14:sldId id="296"/>
            <p14:sldId id="263"/>
            <p14:sldId id="295"/>
            <p14:sldId id="293"/>
            <p14:sldId id="344"/>
          </p14:sldIdLst>
        </p14:section>
        <p14:section name="Untitled Section" id="{282ED83B-44F7-034E-B358-C076E7DFB877}">
          <p14:sldIdLst>
            <p14:sldId id="345"/>
            <p14:sldId id="348"/>
            <p14:sldId id="292"/>
            <p14:sldId id="289"/>
            <p14:sldId id="336"/>
            <p14:sldId id="283"/>
            <p14:sldId id="343"/>
            <p14:sldId id="294"/>
            <p14:sldId id="297"/>
            <p14:sldId id="349"/>
            <p14:sldId id="312"/>
            <p14:sldId id="306"/>
            <p14:sldId id="308"/>
            <p14:sldId id="279"/>
            <p14:sldId id="322"/>
            <p14:sldId id="323"/>
            <p14:sldId id="319"/>
            <p14:sldId id="327"/>
            <p14:sldId id="314"/>
            <p14:sldId id="334"/>
            <p14:sldId id="268"/>
          </p14:sldIdLst>
        </p14:section>
        <p14:section name="Untitled Section" id="{D029684D-28D7-DA48-8E24-E99B6C0F0181}">
          <p14:sldIdLst>
            <p14:sldId id="339"/>
            <p14:sldId id="282"/>
            <p14:sldId id="298"/>
            <p14:sldId id="284"/>
            <p14:sldId id="278"/>
            <p14:sldId id="32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89" autoAdjust="0"/>
    <p:restoredTop sz="75916" autoAdjust="0"/>
  </p:normalViewPr>
  <p:slideViewPr>
    <p:cSldViewPr snapToGrid="0" snapToObjects="1">
      <p:cViewPr varScale="1">
        <p:scale>
          <a:sx n="87" d="100"/>
          <a:sy n="87" d="100"/>
        </p:scale>
        <p:origin x="198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D9843E-B4DE-9847-8358-E54B7D61093C}" type="datetimeFigureOut">
              <a:rPr lang="en-US" smtClean="0"/>
              <a:t>7/9/2019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1637AE-BEE4-AC4E-BFD0-DF85490CC59F}" type="slidenum">
              <a:rPr lang="en-US" smtClean="0"/>
              <a:t>‹#›</a:t>
            </a:fld>
            <a:endParaRPr lang="en-US"/>
          </a:p>
        </p:txBody>
      </p:sp>
    </p:spTree>
    <p:extLst>
      <p:ext uri="{BB962C8B-B14F-4D97-AF65-F5344CB8AC3E}">
        <p14:creationId xmlns:p14="http://schemas.microsoft.com/office/powerpoint/2010/main" val="27711126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a:buNone/>
            </a:pPr>
            <a:r>
              <a:rPr lang="en-US" sz="1100" baseline="0" dirty="0"/>
              <a:t>Welcome, and thank you for joining us in our presentation.     First I have a few questions for you:</a:t>
            </a:r>
          </a:p>
          <a:p>
            <a:pPr marL="171450" indent="-171450">
              <a:buFont typeface="Arial"/>
              <a:buChar char="•"/>
            </a:pPr>
            <a:r>
              <a:rPr lang="en-US" sz="1100" baseline="0" dirty="0"/>
              <a:t>How many of you read any of William Shakespeare’s plays? </a:t>
            </a:r>
          </a:p>
          <a:p>
            <a:pPr marL="171450" indent="-171450">
              <a:buFont typeface="Arial"/>
              <a:buChar char="•"/>
            </a:pPr>
            <a:r>
              <a:rPr lang="en-US" sz="1100" baseline="0" dirty="0"/>
              <a:t>Not surprisingly, s</a:t>
            </a:r>
            <a:r>
              <a:rPr lang="en-US" sz="1100" dirty="0"/>
              <a:t>tudying Shakespeare is required in the</a:t>
            </a:r>
            <a:r>
              <a:rPr lang="en-US" sz="1100" baseline="0" dirty="0"/>
              <a:t> US High School</a:t>
            </a:r>
            <a:r>
              <a:rPr lang="en-US" sz="1100" dirty="0"/>
              <a:t> Common Core English Language Arts standards.  </a:t>
            </a:r>
            <a:endParaRPr lang="en-US" sz="1100" baseline="0" dirty="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100" dirty="0"/>
              <a:t>Any idea which</a:t>
            </a:r>
            <a:r>
              <a:rPr lang="en-US" sz="1100" baseline="0" dirty="0"/>
              <a:t> plays are most often read</a:t>
            </a:r>
            <a:r>
              <a:rPr lang="en-US" sz="1100" dirty="0"/>
              <a:t> in high schools</a:t>
            </a:r>
            <a:r>
              <a:rPr lang="en-US" sz="1100" baseline="0" dirty="0"/>
              <a:t>?  </a:t>
            </a:r>
            <a:r>
              <a:rPr lang="en-US" sz="1100" dirty="0"/>
              <a:t> </a:t>
            </a:r>
            <a:r>
              <a:rPr lang="en-US" sz="1100" i="1" dirty="0"/>
              <a:t>Romeo and Juliet</a:t>
            </a:r>
            <a:r>
              <a:rPr lang="en-US" sz="1100" dirty="0"/>
              <a:t> was the top play, followed by </a:t>
            </a:r>
            <a:r>
              <a:rPr lang="en-US" sz="1100" i="1" dirty="0"/>
              <a:t>Hamlet,</a:t>
            </a:r>
            <a:r>
              <a:rPr lang="en-US" sz="1100" dirty="0"/>
              <a:t> </a:t>
            </a:r>
            <a:r>
              <a:rPr lang="en-US" sz="1100" i="1" dirty="0"/>
              <a:t>Macbeth, A Midsummer Night’s Dream, Othello, </a:t>
            </a:r>
            <a:r>
              <a:rPr lang="en-US" sz="1100" dirty="0"/>
              <a:t>and</a:t>
            </a:r>
            <a:r>
              <a:rPr lang="en-US" sz="1100" i="1" dirty="0"/>
              <a:t> Julius Caesar.</a:t>
            </a:r>
            <a:endParaRPr lang="en-US" sz="1100" baseline="0" dirty="0"/>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100" baseline="0" dirty="0"/>
              <a:t>How many of you have read Mary Shelley’s Frankenstein in High School or College?  How many know the story of Frankenstein?</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100" b="0" i="1" dirty="0">
                <a:effectLst/>
              </a:rPr>
              <a:t>Frankenstein</a:t>
            </a:r>
            <a:r>
              <a:rPr lang="en-US" sz="1100" b="0" dirty="0">
                <a:effectLst/>
              </a:rPr>
              <a:t> is the most frequently taught work of literature in college English courses and the fifth most frequently taught book in college courses in all disciplines.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100" baseline="0" dirty="0"/>
              <a:t>So, it makes sense that widely studied and loved literary classics are a great way to energize the campus community.  And academic libraries are perfectly situated to organize and lead events that celebrate such works. </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sz="1100" baseline="0" dirty="0"/>
              <a:t>In my presentation I will discuss how our library developed and led efforts to energize the intellectual life of the campus community by joining the international celebrations of  William Shakespeare and Mary Shelley.   </a:t>
            </a:r>
            <a:r>
              <a:rPr lang="en-US" sz="1100" i="1" baseline="0" dirty="0"/>
              <a:t>I hope what I share with you today will serve as a model that you can adapt to your specific library and campus.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1</a:t>
            </a:fld>
            <a:endParaRPr lang="en-US"/>
          </a:p>
        </p:txBody>
      </p:sp>
    </p:spTree>
    <p:extLst>
      <p:ext uri="{BB962C8B-B14F-4D97-AF65-F5344CB8AC3E}">
        <p14:creationId xmlns:p14="http://schemas.microsoft.com/office/powerpoint/2010/main" val="2415192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assist</a:t>
            </a:r>
            <a:r>
              <a:rPr lang="en-US" baseline="0" dirty="0"/>
              <a:t> with the many Shakespeare coursed offered on campus I created a </a:t>
            </a:r>
            <a:r>
              <a:rPr lang="en-US" baseline="0" dirty="0" err="1"/>
              <a:t>libguide</a:t>
            </a:r>
            <a:r>
              <a:rPr lang="en-US" baseline="0" dirty="0"/>
              <a:t> for the students.</a:t>
            </a:r>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10</a:t>
            </a:fld>
            <a:endParaRPr lang="en-US"/>
          </a:p>
        </p:txBody>
      </p:sp>
    </p:spTree>
    <p:extLst>
      <p:ext uri="{BB962C8B-B14F-4D97-AF65-F5344CB8AC3E}">
        <p14:creationId xmlns:p14="http://schemas.microsoft.com/office/powerpoint/2010/main" val="864034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t>The</a:t>
            </a:r>
            <a:r>
              <a:rPr lang="en-US" sz="1800" baseline="0" dirty="0"/>
              <a:t> events culminated with</a:t>
            </a:r>
            <a:r>
              <a:rPr lang="en-US" sz="1800" dirty="0"/>
              <a:t> a party in </a:t>
            </a:r>
            <a:r>
              <a:rPr lang="en-US" sz="1800" dirty="0" err="1"/>
              <a:t>McKeldin</a:t>
            </a:r>
            <a:r>
              <a:rPr lang="en-US" sz="1800" dirty="0"/>
              <a:t> Library </a:t>
            </a:r>
            <a:r>
              <a:rPr lang="en-US" sz="1800" b="1" i="1" baseline="0" dirty="0"/>
              <a:t>A Wake for SHX </a:t>
            </a:r>
            <a:r>
              <a:rPr lang="en-US" sz="1800" b="1" i="1" dirty="0"/>
              <a:t> </a:t>
            </a:r>
            <a:r>
              <a:rPr lang="en-US" sz="1800" dirty="0"/>
              <a:t>on April 21</a:t>
            </a:r>
            <a:r>
              <a:rPr lang="en-US" sz="1800" baseline="30000" dirty="0"/>
              <a:t>st</a:t>
            </a:r>
            <a:r>
              <a:rPr lang="en-US" sz="1800" dirty="0"/>
              <a:t>, which included a number of fun activities: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171450" indent="-171450">
              <a:buFont typeface="Arial"/>
              <a:buChar char="•"/>
            </a:pPr>
            <a:r>
              <a:rPr lang="en-US" baseline="0" dirty="0"/>
              <a:t>We invited people to come dressed in Shakespearean or Elizabethan characters or clothing and we awarded prizes for the best costumes.</a:t>
            </a:r>
          </a:p>
          <a:p>
            <a:pPr marL="171450" indent="-171450">
              <a:buFont typeface="Arial"/>
              <a:buChar char="•"/>
            </a:pPr>
            <a:endParaRPr lang="en-US" baseline="0" dirty="0"/>
          </a:p>
          <a:p>
            <a:pPr marL="171450" indent="-171450">
              <a:buFont typeface="Arial"/>
              <a:buChar char="•"/>
            </a:pPr>
            <a:r>
              <a:rPr lang="en-US" baseline="0" dirty="0"/>
              <a:t>With the English Department during the semester we sponsored an Iambic Pentameter </a:t>
            </a:r>
            <a:r>
              <a:rPr lang="en-US" sz="1200" kern="1200" dirty="0">
                <a:solidFill>
                  <a:schemeClr val="tx1"/>
                </a:solidFill>
                <a:effectLst/>
                <a:latin typeface="+mn-lt"/>
                <a:ea typeface="+mn-ea"/>
                <a:cs typeface="+mn-cs"/>
              </a:rPr>
              <a:t>Couplet</a:t>
            </a:r>
            <a:r>
              <a:rPr lang="en-US" dirty="0">
                <a:effectLst/>
              </a:rPr>
              <a:t> </a:t>
            </a:r>
            <a:r>
              <a:rPr lang="en-US" baseline="0" dirty="0"/>
              <a:t>Twitter Competition and we  announced and gave out awards to the winners at the party</a:t>
            </a:r>
          </a:p>
          <a:p>
            <a:pPr marL="171450" indent="-171450">
              <a:buFont typeface="Arial"/>
              <a:buChar char="•"/>
            </a:pPr>
            <a:endParaRPr lang="en-US" baseline="0" dirty="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a:t>We served a special flavor of ice cream created by the UMD Diary featuring mulled wine and cardamom cake, both ingredients available during Shakespeare’s time</a:t>
            </a:r>
          </a:p>
          <a:p>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11637AE-BEE4-AC4E-BFD0-DF85490CC59F}" type="slidenum">
              <a:rPr lang="en-US" smtClean="0"/>
              <a:t>11</a:t>
            </a:fld>
            <a:endParaRPr lang="en-US"/>
          </a:p>
        </p:txBody>
      </p:sp>
    </p:spTree>
    <p:extLst>
      <p:ext uri="{BB962C8B-B14F-4D97-AF65-F5344CB8AC3E}">
        <p14:creationId xmlns:p14="http://schemas.microsoft.com/office/powerpoint/2010/main" val="30431125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aseline="0" dirty="0"/>
              <a:t>In addition:</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The Palestrina Choir performed one of their musical selections.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a:t>AND We invited the Maryland Shakespeare Players to join us.  Just before the party  they performed the balcony scene from </a:t>
            </a:r>
            <a:r>
              <a:rPr lang="en-US" b="1" i="1" baseline="0" dirty="0"/>
              <a:t>Romeo and Juliet  </a:t>
            </a:r>
            <a:r>
              <a:rPr lang="en-US" b="0" i="0" baseline="0" dirty="0"/>
              <a:t>on the balcony outside of </a:t>
            </a:r>
            <a:r>
              <a:rPr lang="en-US" b="0" i="0" baseline="0" dirty="0" err="1"/>
              <a:t>McKeldin</a:t>
            </a:r>
            <a:r>
              <a:rPr lang="en-US" b="0" i="0" baseline="0" dirty="0"/>
              <a:t>   </a:t>
            </a:r>
            <a:r>
              <a:rPr lang="en-US" baseline="0" dirty="0"/>
              <a:t>They also performed a scene from </a:t>
            </a:r>
            <a:r>
              <a:rPr lang="en-US" b="1" i="1" baseline="0" dirty="0"/>
              <a:t>Much Ado about Nothing</a:t>
            </a:r>
            <a:r>
              <a:rPr lang="en-US" baseline="0" dirty="0"/>
              <a:t>,  at the party,</a:t>
            </a:r>
            <a:r>
              <a:rPr lang="en-US" dirty="0"/>
              <a:t>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dirty="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dirty="0"/>
              <a:t>They have since,</a:t>
            </a:r>
            <a:r>
              <a:rPr lang="en-US" baseline="0" dirty="0"/>
              <a:t> with our permission,</a:t>
            </a:r>
            <a:r>
              <a:rPr lang="en-US" dirty="0"/>
              <a:t> adopted our</a:t>
            </a:r>
            <a:r>
              <a:rPr lang="en-US" baseline="0" dirty="0"/>
              <a:t> Shakespeare inspired ‘</a:t>
            </a:r>
            <a:r>
              <a:rPr lang="en-US" baseline="0" dirty="0" err="1"/>
              <a:t>Speare</a:t>
            </a:r>
            <a:r>
              <a:rPr lang="en-US" baseline="0" dirty="0"/>
              <a:t> the turtle image, which was developed by our Communications Office  graphic arts staff.</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baseline="0" dirty="0"/>
          </a:p>
        </p:txBody>
      </p:sp>
      <p:sp>
        <p:nvSpPr>
          <p:cNvPr id="4" name="Slide Number Placeholder 3"/>
          <p:cNvSpPr>
            <a:spLocks noGrp="1"/>
          </p:cNvSpPr>
          <p:nvPr>
            <p:ph type="sldNum" sz="quarter" idx="10"/>
          </p:nvPr>
        </p:nvSpPr>
        <p:spPr/>
        <p:txBody>
          <a:bodyPr/>
          <a:lstStyle/>
          <a:p>
            <a:fld id="{511637AE-BEE4-AC4E-BFD0-DF85490CC59F}" type="slidenum">
              <a:rPr lang="en-US" smtClean="0"/>
              <a:t>12</a:t>
            </a:fld>
            <a:endParaRPr lang="en-US"/>
          </a:p>
        </p:txBody>
      </p:sp>
    </p:spTree>
    <p:extLst>
      <p:ext uri="{BB962C8B-B14F-4D97-AF65-F5344CB8AC3E}">
        <p14:creationId xmlns:p14="http://schemas.microsoft.com/office/powerpoint/2010/main" val="35150273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Our second series of programs</a:t>
            </a:r>
            <a:r>
              <a:rPr lang="en-US" baseline="0" dirty="0"/>
              <a:t> occurred i</a:t>
            </a:r>
            <a:r>
              <a:rPr lang="en-US" dirty="0"/>
              <a:t>n</a:t>
            </a:r>
            <a:r>
              <a:rPr lang="en-US" baseline="0" dirty="0"/>
              <a:t> 2018  when we joined the international celebration of the 200</a:t>
            </a:r>
            <a:r>
              <a:rPr lang="en-US" baseline="30000" dirty="0"/>
              <a:t>th</a:t>
            </a:r>
            <a:r>
              <a:rPr lang="en-US" baseline="0" dirty="0"/>
              <a:t> anniversary of the publication of Mary Shelley’s novel Frankenstein.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err="1"/>
              <a:t>Frankenreads</a:t>
            </a:r>
            <a:r>
              <a:rPr lang="en-US" baseline="0" dirty="0"/>
              <a:t>, as it was called, was organized by the Keats-Shelley Association of America with funding from the National Endowment for the Humanities.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Like the Wonders of Will, this project invited participants to organize events such as exhibits, lectures, discussions, film viewings and more, related to the novel and its enduring themes.  </a:t>
            </a:r>
          </a:p>
        </p:txBody>
      </p:sp>
      <p:sp>
        <p:nvSpPr>
          <p:cNvPr id="4" name="Slide Number Placeholder 3"/>
          <p:cNvSpPr>
            <a:spLocks noGrp="1"/>
          </p:cNvSpPr>
          <p:nvPr>
            <p:ph type="sldNum" sz="quarter" idx="10"/>
          </p:nvPr>
        </p:nvSpPr>
        <p:spPr/>
        <p:txBody>
          <a:bodyPr/>
          <a:lstStyle/>
          <a:p>
            <a:fld id="{511637AE-BEE4-AC4E-BFD0-DF85490CC59F}" type="slidenum">
              <a:rPr lang="en-US" smtClean="0"/>
              <a:t>13</a:t>
            </a:fld>
            <a:endParaRPr lang="en-US"/>
          </a:p>
        </p:txBody>
      </p:sp>
    </p:spTree>
    <p:extLst>
      <p:ext uri="{BB962C8B-B14F-4D97-AF65-F5344CB8AC3E}">
        <p14:creationId xmlns:p14="http://schemas.microsoft.com/office/powerpoint/2010/main" val="1068659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For this event the</a:t>
            </a:r>
            <a:r>
              <a:rPr lang="en-US" baseline="0" dirty="0"/>
              <a:t> Libraries partnered primarily with the English Department with help from several other campus units.</a:t>
            </a:r>
            <a:endParaRPr lang="en-US" dirty="0"/>
          </a:p>
          <a:p>
            <a:endParaRPr lang="en-US" dirty="0"/>
          </a:p>
          <a:p>
            <a:r>
              <a:rPr lang="en-US" dirty="0"/>
              <a:t>We had a much smaller organizing committee and the Libraries</a:t>
            </a:r>
            <a:r>
              <a:rPr lang="en-US" baseline="0" dirty="0"/>
              <a:t> played a more significant role in the overall celebration and the marketing of the events.  </a:t>
            </a:r>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14</a:t>
            </a:fld>
            <a:endParaRPr lang="en-US"/>
          </a:p>
        </p:txBody>
      </p:sp>
    </p:spTree>
    <p:extLst>
      <p:ext uri="{BB962C8B-B14F-4D97-AF65-F5344CB8AC3E}">
        <p14:creationId xmlns:p14="http://schemas.microsoft.com/office/powerpoint/2010/main" val="2344168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a:latin typeface="Book Antiqua" panose="02040602050305030304" pitchFamily="18" charset="0"/>
              </a:rPr>
              <a:t>The</a:t>
            </a:r>
            <a:r>
              <a:rPr lang="en-US" sz="1200" b="0" baseline="0" dirty="0">
                <a:latin typeface="Book Antiqua" panose="02040602050305030304" pitchFamily="18" charset="0"/>
              </a:rPr>
              <a:t> English Department held several events: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latin typeface="Book Antiqua" panose="02040602050305030304" pitchFamily="18" charset="0"/>
            </a:endParaRP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Book Antiqua" panose="02040602050305030304" pitchFamily="18" charset="0"/>
              </a:rPr>
              <a:t>A Scholarly Symposium entitled: </a:t>
            </a:r>
            <a:r>
              <a:rPr lang="en-US" sz="1200" b="1" i="1" dirty="0">
                <a:latin typeface="Book Antiqua" panose="02040602050305030304" pitchFamily="18" charset="0"/>
              </a:rPr>
              <a:t>The Body of Frankenstein: A One Day Anatomy</a:t>
            </a:r>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1" i="1" dirty="0">
              <a:latin typeface="Book Antiqua" panose="02040602050305030304" pitchFamily="18" charset="0"/>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a:t>BookLab</a:t>
            </a:r>
            <a:r>
              <a:rPr lang="en-US" dirty="0"/>
              <a:t> a new space in the English</a:t>
            </a:r>
            <a:r>
              <a:rPr lang="en-US" baseline="0" dirty="0"/>
              <a:t> Department which houses </a:t>
            </a:r>
            <a:r>
              <a:rPr lang="en-US" dirty="0"/>
              <a:t>a small tabletop </a:t>
            </a:r>
            <a:r>
              <a:rPr lang="en-US" b="1" dirty="0"/>
              <a:t>hand-press </a:t>
            </a:r>
            <a:r>
              <a:rPr lang="en-US" b="1" baseline="0" dirty="0"/>
              <a:t> </a:t>
            </a:r>
            <a:r>
              <a:rPr lang="en-US" sz="1200" baseline="0" dirty="0">
                <a:latin typeface="Book Antiqua" panose="02040602050305030304" pitchFamily="18" charset="0"/>
              </a:rPr>
              <a:t>hosted a </a:t>
            </a:r>
            <a:r>
              <a:rPr lang="en-US" sz="1200" b="1" i="1" dirty="0" err="1">
                <a:latin typeface="Book Antiqua" panose="02040602050305030304" pitchFamily="18" charset="0"/>
              </a:rPr>
              <a:t>FrankenTerps</a:t>
            </a:r>
            <a:r>
              <a:rPr lang="en-US" sz="1200" b="1" i="1" dirty="0">
                <a:latin typeface="Book Antiqua" panose="02040602050305030304" pitchFamily="18" charset="0"/>
              </a:rPr>
              <a:t> Community Print</a:t>
            </a:r>
            <a:r>
              <a:rPr lang="en-US" sz="1200" b="0" i="0" baseline="0" dirty="0">
                <a:latin typeface="Book Antiqua" panose="02040602050305030304" pitchFamily="18" charset="0"/>
              </a:rPr>
              <a:t> day,</a:t>
            </a:r>
            <a:r>
              <a:rPr lang="en-US" sz="1200" baseline="0" dirty="0">
                <a:latin typeface="Book Antiqua" panose="02040602050305030304" pitchFamily="18" charset="0"/>
              </a:rPr>
              <a:t> where students and faculty were encouraged to s</a:t>
            </a:r>
            <a:r>
              <a:rPr lang="en-US" dirty="0"/>
              <a:t>top by to “print quotes from Mary Shelley's 1818 edition of </a:t>
            </a:r>
            <a:r>
              <a:rPr lang="en-US" i="1" dirty="0"/>
              <a:t>Frankenstein</a:t>
            </a:r>
            <a:r>
              <a:rPr lang="en-US" i="0" dirty="0"/>
              <a:t>.</a:t>
            </a:r>
            <a:endParaRPr lang="en-US"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15</a:t>
            </a:fld>
            <a:endParaRPr lang="en-US"/>
          </a:p>
        </p:txBody>
      </p:sp>
    </p:spTree>
    <p:extLst>
      <p:ext uri="{BB962C8B-B14F-4D97-AF65-F5344CB8AC3E}">
        <p14:creationId xmlns:p14="http://schemas.microsoft.com/office/powerpoint/2010/main" val="3558046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Book Antiqua" panose="02040602050305030304" pitchFamily="18" charset="0"/>
              </a:rPr>
              <a:t>English Department and the</a:t>
            </a:r>
            <a:r>
              <a:rPr lang="en-US" sz="1200" baseline="0" dirty="0">
                <a:latin typeface="Book Antiqua" panose="02040602050305030304" pitchFamily="18" charset="0"/>
              </a:rPr>
              <a:t> </a:t>
            </a:r>
            <a:r>
              <a:rPr lang="en-US" sz="1200" dirty="0">
                <a:latin typeface="Book Antiqua" panose="02040602050305030304" pitchFamily="18" charset="0"/>
              </a:rPr>
              <a:t>Libraries sponsored a</a:t>
            </a:r>
            <a:r>
              <a:rPr lang="en-US" sz="1200" baseline="0" dirty="0">
                <a:latin typeface="Book Antiqua" panose="02040602050305030304" pitchFamily="18" charset="0"/>
              </a:rPr>
              <a:t> film screening of Mel Brooks’ </a:t>
            </a:r>
            <a:r>
              <a:rPr lang="en-US" sz="1200" dirty="0">
                <a:latin typeface="Book Antiqua" panose="02040602050305030304" pitchFamily="18" charset="0"/>
              </a:rPr>
              <a:t> </a:t>
            </a:r>
            <a:r>
              <a:rPr lang="en-US" sz="1200" b="1" i="1" dirty="0">
                <a:latin typeface="Book Antiqua" panose="02040602050305030304" pitchFamily="18" charset="0"/>
              </a:rPr>
              <a:t>Young Frankenstein</a:t>
            </a:r>
            <a:r>
              <a:rPr lang="en-US" sz="1200" b="1" i="1" baseline="0" dirty="0">
                <a:latin typeface="Book Antiqua" panose="02040602050305030304" pitchFamily="18" charset="0"/>
              </a:rPr>
              <a:t> </a:t>
            </a:r>
            <a:r>
              <a:rPr lang="en-US" sz="1200" b="0" i="0" baseline="0" dirty="0">
                <a:latin typeface="Book Antiqua" panose="02040602050305030304" pitchFamily="18" charset="0"/>
              </a:rPr>
              <a:t> In </a:t>
            </a:r>
            <a:r>
              <a:rPr lang="en-US" sz="1200" b="0" i="0" baseline="0" dirty="0" err="1">
                <a:latin typeface="Book Antiqua" panose="02040602050305030304" pitchFamily="18" charset="0"/>
              </a:rPr>
              <a:t>McKeldin</a:t>
            </a:r>
            <a:r>
              <a:rPr lang="en-US" sz="1200" b="0" i="0" baseline="0" dirty="0">
                <a:latin typeface="Book Antiqua" panose="02040602050305030304" pitchFamily="18" charset="0"/>
              </a:rPr>
              <a:t> Library.  We had about 50 attendees, mostly students, and we s</a:t>
            </a:r>
            <a:r>
              <a:rPr lang="en-US" sz="1200" dirty="0">
                <a:latin typeface="Book Antiqua" panose="02040602050305030304" pitchFamily="18" charset="0"/>
              </a:rPr>
              <a:t>erved the</a:t>
            </a:r>
            <a:r>
              <a:rPr lang="en-US" sz="1200" baseline="0" dirty="0">
                <a:latin typeface="Book Antiqua" panose="02040602050305030304" pitchFamily="18" charset="0"/>
              </a:rPr>
              <a:t> Dairy’s specially created</a:t>
            </a:r>
            <a:r>
              <a:rPr lang="en-US" sz="1200" dirty="0">
                <a:latin typeface="Book Antiqua" panose="02040602050305030304" pitchFamily="18" charset="0"/>
              </a:rPr>
              <a:t> </a:t>
            </a:r>
            <a:r>
              <a:rPr lang="en-US" sz="1200" dirty="0" err="1">
                <a:latin typeface="Book Antiqua" panose="02040602050305030304" pitchFamily="18" charset="0"/>
              </a:rPr>
              <a:t>FrankenTerp</a:t>
            </a:r>
            <a:r>
              <a:rPr lang="en-US" sz="1200" baseline="0" dirty="0">
                <a:latin typeface="Book Antiqua" panose="02040602050305030304" pitchFamily="18" charset="0"/>
              </a:rPr>
              <a:t> ice cream</a:t>
            </a:r>
            <a:r>
              <a:rPr lang="en-US" sz="1200" baseline="0" dirty="0">
                <a:latin typeface="+mn-lt"/>
              </a:rPr>
              <a:t> AND popcorn.</a:t>
            </a:r>
            <a:endParaRPr lang="en-US" sz="1200" baseline="0" dirty="0">
              <a:latin typeface="Book Antiqua" panose="02040602050305030304" pitchFamily="18" charset="0"/>
            </a:endParaRPr>
          </a:p>
        </p:txBody>
      </p:sp>
      <p:sp>
        <p:nvSpPr>
          <p:cNvPr id="4" name="Slide Number Placeholder 3"/>
          <p:cNvSpPr>
            <a:spLocks noGrp="1"/>
          </p:cNvSpPr>
          <p:nvPr>
            <p:ph type="sldNum" sz="quarter" idx="10"/>
          </p:nvPr>
        </p:nvSpPr>
        <p:spPr/>
        <p:txBody>
          <a:bodyPr/>
          <a:lstStyle/>
          <a:p>
            <a:fld id="{511637AE-BEE4-AC4E-BFD0-DF85490CC59F}" type="slidenum">
              <a:rPr lang="en-US" smtClean="0"/>
              <a:t>16</a:t>
            </a:fld>
            <a:endParaRPr lang="en-US"/>
          </a:p>
        </p:txBody>
      </p:sp>
    </p:spTree>
    <p:extLst>
      <p:ext uri="{BB962C8B-B14F-4D97-AF65-F5344CB8AC3E}">
        <p14:creationId xmlns:p14="http://schemas.microsoft.com/office/powerpoint/2010/main" val="3484597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solidFill>
                  <a:schemeClr val="tx1"/>
                </a:solidFill>
                <a:latin typeface="Book Antiqua" panose="02040602050305030304" pitchFamily="18" charset="0"/>
              </a:rPr>
              <a:t>During</a:t>
            </a:r>
            <a:r>
              <a:rPr lang="en-US" b="0" baseline="0" dirty="0">
                <a:solidFill>
                  <a:schemeClr val="tx1"/>
                </a:solidFill>
                <a:latin typeface="Book Antiqua" panose="02040602050305030304" pitchFamily="18" charset="0"/>
              </a:rPr>
              <a:t> Fall of 2018, the</a:t>
            </a:r>
            <a:r>
              <a:rPr lang="en-US" b="0" dirty="0">
                <a:solidFill>
                  <a:schemeClr val="tx1"/>
                </a:solidFill>
                <a:latin typeface="Book Antiqua" panose="02040602050305030304" pitchFamily="18" charset="0"/>
              </a:rPr>
              <a:t> English</a:t>
            </a:r>
            <a:r>
              <a:rPr lang="en-US" b="0" baseline="0" dirty="0">
                <a:solidFill>
                  <a:schemeClr val="tx1"/>
                </a:solidFill>
                <a:latin typeface="Book Antiqua" panose="02040602050305030304" pitchFamily="18" charset="0"/>
              </a:rPr>
              <a:t> Department offered 18</a:t>
            </a:r>
            <a:r>
              <a:rPr lang="en-US" b="0" dirty="0">
                <a:solidFill>
                  <a:schemeClr val="tx1"/>
                </a:solidFill>
                <a:latin typeface="Book Antiqua" panose="02040602050305030304" pitchFamily="18" charset="0"/>
              </a:rPr>
              <a:t> courses that engaged in some way with Shelley's novel or texts inspired by</a:t>
            </a:r>
            <a:r>
              <a:rPr lang="en-US" b="0" baseline="0" dirty="0">
                <a:solidFill>
                  <a:schemeClr val="tx1"/>
                </a:solidFill>
                <a:latin typeface="Book Antiqua" panose="02040602050305030304" pitchFamily="18" charset="0"/>
              </a:rPr>
              <a:t> it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0" baseline="0" dirty="0">
              <a:solidFill>
                <a:schemeClr val="tx1"/>
              </a:solidFill>
              <a:latin typeface="Book Antiqua" panose="02040602050305030304" pitchFamily="18" charset="0"/>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baseline="0" dirty="0">
                <a:solidFill>
                  <a:schemeClr val="tx1"/>
                </a:solidFill>
                <a:latin typeface="Book Antiqua" panose="02040602050305030304" pitchFamily="18" charset="0"/>
              </a:rPr>
              <a:t>To support these courses</a:t>
            </a:r>
            <a:r>
              <a:rPr lang="en-US" sz="1200" b="0" kern="1200" baseline="0" dirty="0">
                <a:solidFill>
                  <a:schemeClr val="tx1"/>
                </a:solidFill>
                <a:effectLst/>
                <a:latin typeface="Book Antiqua" panose="02040602050305030304" pitchFamily="18" charset="0"/>
                <a:ea typeface="+mn-ea"/>
                <a:cs typeface="+mn-cs"/>
              </a:rPr>
              <a:t>,</a:t>
            </a:r>
            <a:r>
              <a:rPr lang="en-US" sz="1200" b="0" kern="1200" dirty="0">
                <a:solidFill>
                  <a:schemeClr val="tx1"/>
                </a:solidFill>
                <a:effectLst/>
                <a:latin typeface="Book Antiqua" panose="02040602050305030304" pitchFamily="18" charset="0"/>
                <a:ea typeface="+mn-ea"/>
                <a:cs typeface="+mn-cs"/>
              </a:rPr>
              <a:t> librarians in </a:t>
            </a:r>
            <a:r>
              <a:rPr lang="en-US" sz="1200" b="0" kern="1200" dirty="0" err="1">
                <a:solidFill>
                  <a:schemeClr val="tx1"/>
                </a:solidFill>
                <a:effectLst/>
                <a:latin typeface="Book Antiqua" panose="02040602050305030304" pitchFamily="18" charset="0"/>
                <a:ea typeface="+mn-ea"/>
                <a:cs typeface="+mn-cs"/>
              </a:rPr>
              <a:t>McKeldin</a:t>
            </a:r>
            <a:r>
              <a:rPr lang="en-US" sz="1200" b="0" kern="1200" dirty="0">
                <a:solidFill>
                  <a:schemeClr val="tx1"/>
                </a:solidFill>
                <a:effectLst/>
                <a:latin typeface="Book Antiqua" panose="02040602050305030304" pitchFamily="18" charset="0"/>
                <a:ea typeface="+mn-ea"/>
                <a:cs typeface="+mn-cs"/>
              </a:rPr>
              <a:t>,</a:t>
            </a:r>
            <a:r>
              <a:rPr lang="en-US" sz="1200" b="0" kern="1200" baseline="0" dirty="0">
                <a:solidFill>
                  <a:schemeClr val="tx1"/>
                </a:solidFill>
                <a:effectLst/>
                <a:latin typeface="Book Antiqua" panose="02040602050305030304" pitchFamily="18" charset="0"/>
                <a:ea typeface="+mn-ea"/>
                <a:cs typeface="+mn-cs"/>
              </a:rPr>
              <a:t> the </a:t>
            </a:r>
            <a:r>
              <a:rPr lang="en-US" sz="1200" b="0" kern="1200" dirty="0">
                <a:solidFill>
                  <a:schemeClr val="tx1"/>
                </a:solidFill>
                <a:effectLst/>
                <a:latin typeface="Book Antiqua" panose="02040602050305030304" pitchFamily="18" charset="0"/>
                <a:ea typeface="+mn-ea"/>
                <a:cs typeface="+mn-cs"/>
              </a:rPr>
              <a:t> Architecture, Art, Performing Arts, STEM Libraries and Special Collections </a:t>
            </a:r>
            <a:r>
              <a:rPr lang="en-US" sz="1200" b="0" kern="1200" baseline="0" dirty="0">
                <a:solidFill>
                  <a:schemeClr val="tx1"/>
                </a:solidFill>
                <a:effectLst/>
                <a:latin typeface="Book Antiqua" panose="02040602050305030304" pitchFamily="18" charset="0"/>
                <a:ea typeface="+mn-ea"/>
                <a:cs typeface="+mn-cs"/>
              </a:rPr>
              <a:t>created </a:t>
            </a:r>
            <a:r>
              <a:rPr lang="en-US" sz="1200" b="0" kern="1200" dirty="0">
                <a:solidFill>
                  <a:schemeClr val="tx1"/>
                </a:solidFill>
                <a:effectLst/>
                <a:latin typeface="Book Antiqua" panose="02040602050305030304" pitchFamily="18" charset="0"/>
                <a:ea typeface="+mn-ea"/>
                <a:cs typeface="+mn-cs"/>
              </a:rPr>
              <a:t>an interdisciplinary guide which included resources related to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effectLst/>
                <a:latin typeface="Book Antiqua" panose="02040602050305030304" pitchFamily="18" charset="0"/>
                <a:ea typeface="+mn-ea"/>
                <a:cs typeface="+mn-cs"/>
              </a:rPr>
              <a:t>Frankenstein,</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effectLst/>
                <a:latin typeface="Book Antiqua" panose="02040602050305030304" pitchFamily="18" charset="0"/>
                <a:ea typeface="+mn-ea"/>
                <a:cs typeface="+mn-cs"/>
              </a:rPr>
              <a:t>Mary Shelley</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dirty="0">
                <a:solidFill>
                  <a:schemeClr val="tx1"/>
                </a:solidFill>
                <a:effectLst/>
                <a:latin typeface="Book Antiqua" panose="02040602050305030304" pitchFamily="18" charset="0"/>
                <a:ea typeface="+mn-ea"/>
                <a:cs typeface="+mn-cs"/>
              </a:rPr>
              <a:t>Gothic and romantic literature, art, and architecture </a:t>
            </a:r>
          </a:p>
          <a:p>
            <a:pPr marL="628650" marR="0" lvl="1"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kern="1200" baseline="0" dirty="0">
                <a:solidFill>
                  <a:schemeClr val="tx1"/>
                </a:solidFill>
                <a:effectLst/>
                <a:latin typeface="Book Antiqua" panose="02040602050305030304" pitchFamily="18" charset="0"/>
                <a:ea typeface="+mn-ea"/>
                <a:cs typeface="+mn-cs"/>
              </a:rPr>
              <a:t>Science in the 19</a:t>
            </a:r>
            <a:r>
              <a:rPr lang="en-US" sz="1200" b="0" kern="1200" baseline="30000" dirty="0">
                <a:solidFill>
                  <a:schemeClr val="tx1"/>
                </a:solidFill>
                <a:effectLst/>
                <a:latin typeface="Book Antiqua" panose="02040602050305030304" pitchFamily="18" charset="0"/>
                <a:ea typeface="+mn-ea"/>
                <a:cs typeface="+mn-cs"/>
              </a:rPr>
              <a:t>th</a:t>
            </a:r>
            <a:r>
              <a:rPr lang="en-US" sz="1200" b="0" kern="1200" baseline="0" dirty="0">
                <a:solidFill>
                  <a:schemeClr val="tx1"/>
                </a:solidFill>
                <a:effectLst/>
                <a:latin typeface="Book Antiqua" panose="02040602050305030304" pitchFamily="18" charset="0"/>
                <a:ea typeface="+mn-ea"/>
                <a:cs typeface="+mn-cs"/>
              </a:rPr>
              <a:t> century</a:t>
            </a:r>
            <a:endParaRPr lang="en-US" sz="1200" b="0" kern="1200" dirty="0">
              <a:solidFill>
                <a:schemeClr val="tx1"/>
              </a:solidFill>
              <a:effectLst/>
              <a:latin typeface="Book Antiqua" panose="02040602050305030304" pitchFamily="18" charset="0"/>
              <a:ea typeface="+mn-ea"/>
              <a:cs typeface="+mn-cs"/>
            </a:endParaRPr>
          </a:p>
        </p:txBody>
      </p:sp>
      <p:sp>
        <p:nvSpPr>
          <p:cNvPr id="4" name="Slide Number Placeholder 3"/>
          <p:cNvSpPr>
            <a:spLocks noGrp="1"/>
          </p:cNvSpPr>
          <p:nvPr>
            <p:ph type="sldNum" sz="quarter" idx="10"/>
          </p:nvPr>
        </p:nvSpPr>
        <p:spPr/>
        <p:txBody>
          <a:bodyPr/>
          <a:lstStyle/>
          <a:p>
            <a:fld id="{511637AE-BEE4-AC4E-BFD0-DF85490CC59F}" type="slidenum">
              <a:rPr lang="en-US" smtClean="0"/>
              <a:t>17</a:t>
            </a:fld>
            <a:endParaRPr lang="en-US"/>
          </a:p>
        </p:txBody>
      </p:sp>
    </p:spTree>
    <p:extLst>
      <p:ext uri="{BB962C8B-B14F-4D97-AF65-F5344CB8AC3E}">
        <p14:creationId xmlns:p14="http://schemas.microsoft.com/office/powerpoint/2010/main" val="23838001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Book Antiqua" panose="02040602050305030304" pitchFamily="18" charset="0"/>
              </a:rPr>
              <a:t>Caitlin Burke our GIS Specialist</a:t>
            </a:r>
            <a:r>
              <a:rPr lang="en-US" sz="1200" baseline="0" dirty="0">
                <a:latin typeface="Book Antiqua" panose="02040602050305030304" pitchFamily="18" charset="0"/>
              </a:rPr>
              <a:t> created an Arc GIS Story Map using images from various databases including </a:t>
            </a:r>
            <a:r>
              <a:rPr lang="en-US" sz="1200" baseline="0" dirty="0" err="1">
                <a:latin typeface="Book Antiqua" panose="02040602050305030304" pitchFamily="18" charset="0"/>
              </a:rPr>
              <a:t>ArtStor</a:t>
            </a:r>
            <a:r>
              <a:rPr lang="en-US" sz="1200" baseline="0" dirty="0">
                <a:latin typeface="Book Antiqua" panose="02040602050305030304" pitchFamily="18" charset="0"/>
              </a:rPr>
              <a:t>,  I supplied the textual commentary and quotes from the novel.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latin typeface="Book Antiqua" panose="0204060205030503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aseline="0" dirty="0">
                <a:latin typeface="Book Antiqua" panose="02040602050305030304" pitchFamily="18" charset="0"/>
              </a:rPr>
              <a:t>Geography plays an important part in </a:t>
            </a:r>
            <a:r>
              <a:rPr lang="en-US" sz="1200" i="1" baseline="0" dirty="0">
                <a:latin typeface="Book Antiqua" panose="02040602050305030304" pitchFamily="18" charset="0"/>
              </a:rPr>
              <a:t>Frankenstein</a:t>
            </a:r>
            <a:r>
              <a:rPr lang="en-US" sz="1200" baseline="0" dirty="0">
                <a:latin typeface="Book Antiqua" panose="02040602050305030304" pitchFamily="18"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aseline="0" dirty="0">
              <a:latin typeface="Book Antiqua" panose="0204060205030503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aseline="0" dirty="0">
                <a:latin typeface="Book Antiqua" panose="02040602050305030304" pitchFamily="18" charset="0"/>
              </a:rPr>
              <a:t>T</a:t>
            </a:r>
            <a:r>
              <a:rPr lang="en-US" dirty="0">
                <a:effectLst/>
              </a:rPr>
              <a:t>he characters in </a:t>
            </a:r>
            <a:r>
              <a:rPr lang="en-US" i="1" dirty="0">
                <a:effectLst/>
              </a:rPr>
              <a:t>Frankenstein</a:t>
            </a:r>
            <a:r>
              <a:rPr lang="en-US" dirty="0">
                <a:effectLst/>
              </a:rPr>
              <a:t> travel throughout Europe, Great Britain, and the Arctic region. This </a:t>
            </a:r>
            <a:r>
              <a:rPr lang="en-US" i="0" dirty="0">
                <a:effectLst/>
              </a:rPr>
              <a:t>Story</a:t>
            </a:r>
            <a:r>
              <a:rPr lang="en-US" i="0" baseline="0" dirty="0">
                <a:effectLst/>
              </a:rPr>
              <a:t> Map </a:t>
            </a:r>
            <a:r>
              <a:rPr lang="en-US" dirty="0">
                <a:effectLst/>
              </a:rPr>
              <a:t>identifies and illustrates many of these locations with maps, images of 19</a:t>
            </a:r>
            <a:r>
              <a:rPr lang="en-US" baseline="30000" dirty="0">
                <a:effectLst/>
              </a:rPr>
              <a:t>th</a:t>
            </a:r>
            <a:r>
              <a:rPr lang="en-US" dirty="0">
                <a:effectLst/>
              </a:rPr>
              <a:t> century paintings, and contextual quotes from the novel.  </a:t>
            </a:r>
            <a:endParaRPr lang="en-US" sz="1200" baseline="0" dirty="0">
              <a:latin typeface="Book Antiqua" panose="02040602050305030304" pitchFamily="18"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a:latin typeface="Book Antiqua" panose="02040602050305030304" pitchFamily="18"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a:t>Created: Jul 5, 2018 -</a:t>
            </a:r>
            <a:r>
              <a:rPr lang="en-US" baseline="0" dirty="0"/>
              <a:t> </a:t>
            </a:r>
            <a:r>
              <a:rPr lang="en-US" dirty="0"/>
              <a:t> View Count: 4,307</a:t>
            </a:r>
          </a:p>
          <a:p>
            <a:r>
              <a:rPr lang="en-US" dirty="0"/>
              <a:t>https://</a:t>
            </a:r>
            <a:r>
              <a:rPr lang="en-US" dirty="0" err="1"/>
              <a:t>www.arcgis.com</a:t>
            </a:r>
            <a:r>
              <a:rPr lang="en-US" dirty="0"/>
              <a:t>/home/</a:t>
            </a:r>
            <a:r>
              <a:rPr lang="en-US" dirty="0" err="1"/>
              <a:t>item.html?id</a:t>
            </a:r>
            <a:r>
              <a:rPr lang="en-US" dirty="0"/>
              <a:t>=85b227b2ee964cb9b6279ed0dc3411ac</a:t>
            </a:r>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18</a:t>
            </a:fld>
            <a:endParaRPr lang="en-US"/>
          </a:p>
        </p:txBody>
      </p:sp>
    </p:spTree>
    <p:extLst>
      <p:ext uri="{BB962C8B-B14F-4D97-AF65-F5344CB8AC3E}">
        <p14:creationId xmlns:p14="http://schemas.microsoft.com/office/powerpoint/2010/main" val="5365174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Our </a:t>
            </a:r>
            <a:r>
              <a:rPr lang="en-US" dirty="0"/>
              <a:t>Story Map received</a:t>
            </a:r>
            <a:r>
              <a:rPr lang="en-US" baseline="0" dirty="0"/>
              <a:t> national and international attention through social media and was tweeted and retweeted numerous times by academics and lovers of romantic literature.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Created: Jul 5, 2018 Updated: Oct 1, 2018  View Count: 4,307</a:t>
            </a:r>
          </a:p>
          <a:p>
            <a:r>
              <a:rPr lang="en-US" dirty="0"/>
              <a:t>https://www.arcgis.com/home/item.html?id=85b227b2ee964cb9b6279ed0dc3411ac</a:t>
            </a:r>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19</a:t>
            </a:fld>
            <a:endParaRPr lang="en-US"/>
          </a:p>
        </p:txBody>
      </p:sp>
    </p:spTree>
    <p:extLst>
      <p:ext uri="{BB962C8B-B14F-4D97-AF65-F5344CB8AC3E}">
        <p14:creationId xmlns:p14="http://schemas.microsoft.com/office/powerpoint/2010/main" val="3500539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sz="1400" baseline="0" dirty="0"/>
              <a:t>In developing these programs we had several overarching goals.</a:t>
            </a:r>
          </a:p>
          <a:p>
            <a:pPr marL="285750" indent="-285750">
              <a:buFont typeface="Arial"/>
              <a:buChar char="•"/>
            </a:pPr>
            <a:r>
              <a:rPr lang="en-US" sz="1400" baseline="0" dirty="0"/>
              <a:t>We wanted to position the libraries as a central player in energizing the intellectual life of the campus</a:t>
            </a:r>
          </a:p>
          <a:p>
            <a:pPr marL="285750" indent="-285750">
              <a:buFont typeface="Arial"/>
              <a:buChar char="•"/>
            </a:pPr>
            <a:r>
              <a:rPr lang="en-US" sz="1400" baseline="0" dirty="0"/>
              <a:t>We wanted to partner with multiple library units and campus departments and bring together teaching faculty, librarians, staff, and students through these celebrations, while at the same time, showcasing the Libraries’ collections and services.  </a:t>
            </a:r>
          </a:p>
          <a:p>
            <a:pPr marL="285750" indent="-285750">
              <a:buFont typeface="Arial"/>
              <a:buChar char="•"/>
            </a:pPr>
            <a:r>
              <a:rPr lang="en-US" sz="1400" baseline="0" dirty="0"/>
              <a:t>With the Libraries’ Communications Office and the English Department our goal was to build a marketing campaign using our beloved mascot, Testudo, as the centerpiece and unifying image for the events.</a:t>
            </a:r>
          </a:p>
          <a:p>
            <a:pPr marL="285750" indent="-285750">
              <a:buFont typeface="Arial"/>
              <a:buChar char="•"/>
            </a:pPr>
            <a:r>
              <a:rPr lang="en-US" sz="1400" baseline="0" dirty="0"/>
              <a:t>My presentation will focus on three things:  1.  The Shakespeare Celebration    2.  The Frankenstein Celebration  and 3. The marketing program we developed</a:t>
            </a:r>
          </a:p>
          <a:p>
            <a:endParaRPr lang="en-US" sz="1400" baseline="0" dirty="0"/>
          </a:p>
        </p:txBody>
      </p:sp>
      <p:sp>
        <p:nvSpPr>
          <p:cNvPr id="4" name="Slide Number Placeholder 3"/>
          <p:cNvSpPr>
            <a:spLocks noGrp="1"/>
          </p:cNvSpPr>
          <p:nvPr>
            <p:ph type="sldNum" sz="quarter" idx="10"/>
          </p:nvPr>
        </p:nvSpPr>
        <p:spPr/>
        <p:txBody>
          <a:bodyPr/>
          <a:lstStyle/>
          <a:p>
            <a:fld id="{511637AE-BEE4-AC4E-BFD0-DF85490CC59F}" type="slidenum">
              <a:rPr lang="en-US" smtClean="0"/>
              <a:t>2</a:t>
            </a:fld>
            <a:endParaRPr lang="en-US"/>
          </a:p>
        </p:txBody>
      </p:sp>
    </p:spTree>
    <p:extLst>
      <p:ext uri="{BB962C8B-B14F-4D97-AF65-F5344CB8AC3E}">
        <p14:creationId xmlns:p14="http://schemas.microsoft.com/office/powerpoint/2010/main" val="19369167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All of the College Park campus Libraries</a:t>
            </a:r>
            <a:r>
              <a:rPr lang="en-US" sz="1200" kern="1200" baseline="0" dirty="0">
                <a:solidFill>
                  <a:schemeClr val="tx1"/>
                </a:solidFill>
                <a:effectLst/>
                <a:latin typeface="+mn-lt"/>
                <a:ea typeface="+mn-ea"/>
                <a:cs typeface="+mn-cs"/>
              </a:rPr>
              <a:t> and Special Collections created Frankenstein related exhibits.  While each dealt with very different themes, they all included a </a:t>
            </a:r>
            <a:r>
              <a:rPr lang="en-US" sz="1200" kern="1200" baseline="0" dirty="0" err="1">
                <a:solidFill>
                  <a:schemeClr val="tx1"/>
                </a:solidFill>
                <a:effectLst/>
                <a:latin typeface="+mn-lt"/>
                <a:ea typeface="+mn-ea"/>
                <a:cs typeface="+mn-cs"/>
              </a:rPr>
              <a:t>FrankenTerp</a:t>
            </a:r>
            <a:r>
              <a:rPr lang="en-US" sz="1200" kern="1200" baseline="0" dirty="0">
                <a:solidFill>
                  <a:schemeClr val="tx1"/>
                </a:solidFill>
                <a:effectLst/>
                <a:latin typeface="+mn-lt"/>
                <a:ea typeface="+mn-ea"/>
                <a:cs typeface="+mn-cs"/>
              </a:rPr>
              <a:t> events poster, which served to unify them.</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Amber Kohl, our</a:t>
            </a:r>
            <a:r>
              <a:rPr lang="en-US" sz="1200" kern="1200" baseline="0" dirty="0">
                <a:solidFill>
                  <a:schemeClr val="tx1"/>
                </a:solidFill>
                <a:effectLst/>
                <a:latin typeface="+mn-lt"/>
                <a:ea typeface="+mn-ea"/>
                <a:cs typeface="+mn-cs"/>
              </a:rPr>
              <a:t> Head of</a:t>
            </a:r>
            <a:r>
              <a:rPr lang="en-US" sz="1200" kern="1200" dirty="0">
                <a:solidFill>
                  <a:schemeClr val="tx1"/>
                </a:solidFill>
                <a:effectLst/>
                <a:latin typeface="+mn-lt"/>
                <a:ea typeface="+mn-ea"/>
                <a:cs typeface="+mn-cs"/>
              </a:rPr>
              <a:t> </a:t>
            </a:r>
            <a:r>
              <a:rPr lang="en-US" sz="1200" kern="1200" baseline="0" dirty="0">
                <a:solidFill>
                  <a:schemeClr val="tx1"/>
                </a:solidFill>
                <a:effectLst/>
                <a:latin typeface="+mn-lt"/>
                <a:ea typeface="+mn-ea"/>
                <a:cs typeface="+mn-cs"/>
              </a:rPr>
              <a:t> </a:t>
            </a:r>
            <a:r>
              <a:rPr lang="en-US" dirty="0"/>
              <a:t>Literature &amp; Rare Books</a:t>
            </a:r>
            <a:r>
              <a:rPr lang="en-US" sz="1200" kern="1200" baseline="0" dirty="0">
                <a:solidFill>
                  <a:schemeClr val="tx1"/>
                </a:solidFill>
                <a:effectLst/>
                <a:latin typeface="+mn-lt"/>
                <a:ea typeface="+mn-ea"/>
                <a:cs typeface="+mn-cs"/>
              </a:rPr>
              <a:t> at  </a:t>
            </a:r>
            <a:r>
              <a:rPr lang="en-US" sz="1200" kern="1200" dirty="0" err="1">
                <a:solidFill>
                  <a:schemeClr val="tx1"/>
                </a:solidFill>
                <a:effectLst/>
                <a:latin typeface="+mn-lt"/>
                <a:ea typeface="+mn-ea"/>
                <a:cs typeface="+mn-cs"/>
              </a:rPr>
              <a:t>Hornbake</a:t>
            </a:r>
            <a:r>
              <a:rPr lang="en-US" sz="1200" kern="1200" dirty="0">
                <a:solidFill>
                  <a:schemeClr val="tx1"/>
                </a:solidFill>
                <a:effectLst/>
                <a:latin typeface="+mn-lt"/>
                <a:ea typeface="+mn-ea"/>
                <a:cs typeface="+mn-cs"/>
              </a:rPr>
              <a:t> Special Collections</a:t>
            </a:r>
            <a:r>
              <a:rPr lang="en-US" sz="1200" kern="1200" baseline="0" dirty="0">
                <a:solidFill>
                  <a:schemeClr val="tx1"/>
                </a:solidFill>
                <a:effectLst/>
                <a:latin typeface="+mn-lt"/>
                <a:ea typeface="+mn-ea"/>
                <a:cs typeface="+mn-cs"/>
              </a:rPr>
              <a:t> mounted the</a:t>
            </a:r>
            <a:r>
              <a:rPr lang="en-US" sz="1200" kern="1200" dirty="0">
                <a:solidFill>
                  <a:schemeClr val="tx1"/>
                </a:solidFill>
                <a:effectLst/>
                <a:latin typeface="+mn-lt"/>
                <a:ea typeface="+mn-ea"/>
                <a:cs typeface="+mn-cs"/>
              </a:rPr>
              <a:t> “Mary Shelley and the Romantics” exhibition,</a:t>
            </a:r>
            <a:r>
              <a:rPr lang="en-US" sz="1200" kern="1200" baseline="0" dirty="0">
                <a:solidFill>
                  <a:schemeClr val="tx1"/>
                </a:solidFill>
                <a:effectLst/>
                <a:latin typeface="+mn-lt"/>
                <a:ea typeface="+mn-ea"/>
                <a:cs typeface="+mn-cs"/>
              </a:rPr>
              <a:t> which included both </a:t>
            </a:r>
            <a:r>
              <a:rPr lang="en-US" sz="1200" b="0" i="0" kern="1200" dirty="0">
                <a:solidFill>
                  <a:schemeClr val="tx1"/>
                </a:solidFill>
                <a:effectLst/>
                <a:latin typeface="+mn-lt"/>
                <a:ea typeface="+mn-ea"/>
                <a:cs typeface="+mn-cs"/>
              </a:rPr>
              <a:t>modern</a:t>
            </a:r>
            <a:r>
              <a:rPr lang="en-US" sz="1200" b="0" i="0" kern="1200" baseline="0" dirty="0">
                <a:solidFill>
                  <a:schemeClr val="tx1"/>
                </a:solidFill>
                <a:effectLst/>
                <a:latin typeface="+mn-lt"/>
                <a:ea typeface="+mn-ea"/>
                <a:cs typeface="+mn-cs"/>
              </a:rPr>
              <a:t> and 19</a:t>
            </a:r>
            <a:r>
              <a:rPr lang="en-US" sz="1200" b="0" i="0" kern="1200" baseline="30000" dirty="0">
                <a:solidFill>
                  <a:schemeClr val="tx1"/>
                </a:solidFill>
                <a:effectLst/>
                <a:latin typeface="+mn-lt"/>
                <a:ea typeface="+mn-ea"/>
                <a:cs typeface="+mn-cs"/>
              </a:rPr>
              <a:t>th</a:t>
            </a:r>
            <a:r>
              <a:rPr lang="en-US" sz="1200" b="0" i="0" kern="1200" baseline="0" dirty="0">
                <a:solidFill>
                  <a:schemeClr val="tx1"/>
                </a:solidFill>
                <a:effectLst/>
                <a:latin typeface="+mn-lt"/>
                <a:ea typeface="+mn-ea"/>
                <a:cs typeface="+mn-cs"/>
              </a:rPr>
              <a:t> century e</a:t>
            </a:r>
            <a:r>
              <a:rPr lang="en-US" sz="1200" b="0" i="0" kern="1200" dirty="0">
                <a:solidFill>
                  <a:schemeClr val="tx1"/>
                </a:solidFill>
                <a:effectLst/>
                <a:latin typeface="+mn-lt"/>
                <a:ea typeface="+mn-ea"/>
                <a:cs typeface="+mn-cs"/>
              </a:rPr>
              <a:t>ditions of </a:t>
            </a:r>
            <a:r>
              <a:rPr lang="en-US" sz="1200" b="0" i="0" kern="1200" baseline="0" dirty="0">
                <a:solidFill>
                  <a:schemeClr val="tx1"/>
                </a:solidFill>
                <a:effectLst/>
                <a:latin typeface="+mn-lt"/>
                <a:ea typeface="+mn-ea"/>
                <a:cs typeface="+mn-cs"/>
              </a:rPr>
              <a:t>romantic writers’ works.</a:t>
            </a:r>
          </a:p>
          <a:p>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 </a:t>
            </a:r>
          </a:p>
          <a:p>
            <a:r>
              <a:rPr lang="en-US" sz="1200" b="0" i="0" kern="1200" baseline="0" dirty="0">
                <a:solidFill>
                  <a:schemeClr val="tx1"/>
                </a:solidFill>
                <a:effectLst/>
                <a:latin typeface="+mn-lt"/>
                <a:ea typeface="+mn-ea"/>
                <a:cs typeface="+mn-cs"/>
              </a:rPr>
              <a:t>As news got out about the </a:t>
            </a:r>
            <a:r>
              <a:rPr lang="en-US" sz="1200" b="0" i="0" kern="1200" baseline="0" dirty="0" err="1">
                <a:solidFill>
                  <a:schemeClr val="tx1"/>
                </a:solidFill>
                <a:effectLst/>
                <a:latin typeface="+mn-lt"/>
                <a:ea typeface="+mn-ea"/>
                <a:cs typeface="+mn-cs"/>
              </a:rPr>
              <a:t>Hornbake</a:t>
            </a:r>
            <a:r>
              <a:rPr lang="en-US" sz="1200" b="0" i="0" kern="1200" baseline="0" dirty="0">
                <a:solidFill>
                  <a:schemeClr val="tx1"/>
                </a:solidFill>
                <a:effectLst/>
                <a:latin typeface="+mn-lt"/>
                <a:ea typeface="+mn-ea"/>
                <a:cs typeface="+mn-cs"/>
              </a:rPr>
              <a:t> Special Collections exhibit, Amber was asked (and graciously agreed) to  lead tours for s</a:t>
            </a:r>
            <a:r>
              <a:rPr lang="en-US" sz="1200" b="0" i="0" kern="1200" dirty="0">
                <a:solidFill>
                  <a:schemeClr val="tx1"/>
                </a:solidFill>
                <a:effectLst/>
                <a:latin typeface="+mn-lt"/>
                <a:ea typeface="+mn-ea"/>
                <a:cs typeface="+mn-cs"/>
              </a:rPr>
              <a:t>everal</a:t>
            </a:r>
            <a:r>
              <a:rPr lang="en-US" sz="1200" b="0" i="0" kern="1200" baseline="0" dirty="0">
                <a:solidFill>
                  <a:schemeClr val="tx1"/>
                </a:solidFill>
                <a:effectLst/>
                <a:latin typeface="+mn-lt"/>
                <a:ea typeface="+mn-ea"/>
                <a:cs typeface="+mn-cs"/>
              </a:rPr>
              <a:t> English classes.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20</a:t>
            </a:fld>
            <a:endParaRPr lang="en-US"/>
          </a:p>
        </p:txBody>
      </p:sp>
    </p:spTree>
    <p:extLst>
      <p:ext uri="{BB962C8B-B14F-4D97-AF65-F5344CB8AC3E}">
        <p14:creationId xmlns:p14="http://schemas.microsoft.com/office/powerpoint/2010/main" val="1669992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Benjamin Jackson (PhD student in ethnomusicology)</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with Vin Novara,</a:t>
            </a:r>
            <a:r>
              <a:rPr lang="en-US" sz="1200" kern="1200" baseline="0" dirty="0">
                <a:solidFill>
                  <a:schemeClr val="tx1"/>
                </a:solidFill>
                <a:effectLst/>
                <a:latin typeface="+mn-lt"/>
                <a:ea typeface="+mn-ea"/>
                <a:cs typeface="+mn-cs"/>
              </a:rPr>
              <a:t> c</a:t>
            </a:r>
            <a:r>
              <a:rPr lang="en-US" sz="1200" kern="1200" dirty="0">
                <a:solidFill>
                  <a:schemeClr val="tx1"/>
                </a:solidFill>
                <a:effectLst/>
                <a:latin typeface="+mn-lt"/>
                <a:ea typeface="+mn-ea"/>
                <a:cs typeface="+mn-cs"/>
              </a:rPr>
              <a:t>urator at the Performing Arts Library mounted an inventive exhibit entitled:  “Now is the Winter of our Disc-Content.”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The exhibit profiled an instrumental</a:t>
            </a:r>
            <a:r>
              <a:rPr lang="en-US" sz="1200" kern="1200" baseline="0" dirty="0">
                <a:solidFill>
                  <a:schemeClr val="tx1"/>
                </a:solidFill>
                <a:effectLst/>
                <a:latin typeface="+mn-lt"/>
                <a:ea typeface="+mn-ea"/>
                <a:cs typeface="+mn-cs"/>
              </a:rPr>
              <a:t> song by the </a:t>
            </a:r>
            <a:r>
              <a:rPr lang="en-US" dirty="0"/>
              <a:t>American blues rock group</a:t>
            </a:r>
            <a:r>
              <a:rPr lang="en-US" sz="1200" kern="1200" dirty="0">
                <a:solidFill>
                  <a:schemeClr val="tx1"/>
                </a:solidFill>
                <a:effectLst/>
                <a:latin typeface="+mn-lt"/>
                <a:ea typeface="+mn-ea"/>
                <a:cs typeface="+mn-cs"/>
              </a:rPr>
              <a:t> The Edgar Winter Group called "Frankenstein" which topped the US </a:t>
            </a:r>
            <a:r>
              <a:rPr lang="en-US" sz="1200" kern="1200" dirty="0" err="1">
                <a:solidFill>
                  <a:schemeClr val="tx1"/>
                </a:solidFill>
                <a:effectLst/>
                <a:latin typeface="+mn-lt"/>
                <a:ea typeface="+mn-ea"/>
                <a:cs typeface="+mn-cs"/>
              </a:rPr>
              <a:t>Billoard</a:t>
            </a:r>
            <a:r>
              <a:rPr lang="en-US" sz="1200" kern="1200" dirty="0">
                <a:solidFill>
                  <a:schemeClr val="tx1"/>
                </a:solidFill>
                <a:effectLst/>
                <a:latin typeface="+mn-lt"/>
                <a:ea typeface="+mn-ea"/>
                <a:cs typeface="+mn-cs"/>
              </a:rPr>
              <a:t> Hot 100 chart in May of 1973. </a:t>
            </a:r>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21</a:t>
            </a:fld>
            <a:endParaRPr lang="en-US"/>
          </a:p>
        </p:txBody>
      </p:sp>
    </p:spTree>
    <p:extLst>
      <p:ext uri="{BB962C8B-B14F-4D97-AF65-F5344CB8AC3E}">
        <p14:creationId xmlns:p14="http://schemas.microsoft.com/office/powerpoint/2010/main" val="9670121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Librarians,</a:t>
            </a:r>
            <a:r>
              <a:rPr lang="en-US" sz="1200" kern="1200" baseline="0" dirty="0">
                <a:solidFill>
                  <a:schemeClr val="tx1"/>
                </a:solidFill>
                <a:effectLst/>
                <a:latin typeface="+mn-lt"/>
                <a:ea typeface="+mn-ea"/>
                <a:cs typeface="+mn-cs"/>
              </a:rPr>
              <a:t> library staff, and students from t</a:t>
            </a:r>
            <a:r>
              <a:rPr lang="en-US" sz="1200" kern="1200" dirty="0">
                <a:solidFill>
                  <a:schemeClr val="tx1"/>
                </a:solidFill>
                <a:effectLst/>
                <a:latin typeface="+mn-lt"/>
                <a:ea typeface="+mn-ea"/>
                <a:cs typeface="+mn-cs"/>
              </a:rPr>
              <a:t>he</a:t>
            </a:r>
            <a:r>
              <a:rPr lang="en-US" sz="1200" kern="1200" baseline="0" dirty="0">
                <a:solidFill>
                  <a:schemeClr val="tx1"/>
                </a:solidFill>
                <a:effectLst/>
                <a:latin typeface="+mn-lt"/>
                <a:ea typeface="+mn-ea"/>
                <a:cs typeface="+mn-cs"/>
              </a:rPr>
              <a:t> STEM, Architecture, Art, and </a:t>
            </a:r>
            <a:r>
              <a:rPr lang="en-US" sz="1200" kern="1200" baseline="0" dirty="0" err="1">
                <a:solidFill>
                  <a:schemeClr val="tx1"/>
                </a:solidFill>
                <a:effectLst/>
                <a:latin typeface="+mn-lt"/>
                <a:ea typeface="+mn-ea"/>
                <a:cs typeface="+mn-cs"/>
              </a:rPr>
              <a:t>McKeldin</a:t>
            </a:r>
            <a:r>
              <a:rPr lang="en-US" sz="1200" kern="1200" baseline="0" dirty="0">
                <a:solidFill>
                  <a:schemeClr val="tx1"/>
                </a:solidFill>
                <a:effectLst/>
                <a:latin typeface="+mn-lt"/>
                <a:ea typeface="+mn-ea"/>
                <a:cs typeface="+mn-cs"/>
              </a:rPr>
              <a:t> Libraries partnered together to mount </a:t>
            </a:r>
            <a:r>
              <a:rPr lang="en-US" sz="1200" kern="1200" baseline="0" dirty="0" err="1">
                <a:solidFill>
                  <a:schemeClr val="tx1"/>
                </a:solidFill>
                <a:effectLst/>
                <a:latin typeface="+mn-lt"/>
                <a:ea typeface="+mn-ea"/>
                <a:cs typeface="+mn-cs"/>
              </a:rPr>
              <a:t>Frankentstein</a:t>
            </a:r>
            <a:r>
              <a:rPr lang="en-US" sz="1200" kern="1200" baseline="0" dirty="0">
                <a:solidFill>
                  <a:schemeClr val="tx1"/>
                </a:solidFill>
                <a:effectLst/>
                <a:latin typeface="+mn-lt"/>
                <a:ea typeface="+mn-ea"/>
                <a:cs typeface="+mn-cs"/>
              </a:rPr>
              <a:t> related exhibits.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 Each focused on different themes and topics within the novel.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22</a:t>
            </a:fld>
            <a:endParaRPr lang="en-US"/>
          </a:p>
        </p:txBody>
      </p:sp>
    </p:spTree>
    <p:extLst>
      <p:ext uri="{BB962C8B-B14F-4D97-AF65-F5344CB8AC3E}">
        <p14:creationId xmlns:p14="http://schemas.microsoft.com/office/powerpoint/2010/main" val="33656510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Halloween, in </a:t>
            </a:r>
            <a:r>
              <a:rPr lang="en-US" dirty="0" err="1"/>
              <a:t>Mckeldin</a:t>
            </a:r>
            <a:r>
              <a:rPr lang="en-US" dirty="0"/>
              <a:t> Library, </a:t>
            </a:r>
            <a:r>
              <a:rPr lang="en-US" baseline="0" dirty="0"/>
              <a:t> we joined libraries worldwide in </a:t>
            </a:r>
            <a:r>
              <a:rPr lang="en-US" baseline="0" dirty="0" err="1"/>
              <a:t>FrankenReads</a:t>
            </a:r>
            <a:r>
              <a:rPr lang="en-US" baseline="0" dirty="0"/>
              <a:t>, a </a:t>
            </a:r>
            <a:r>
              <a:rPr lang="en-US" dirty="0"/>
              <a:t> </a:t>
            </a:r>
            <a:r>
              <a:rPr lang="en-US" sz="1200" dirty="0">
                <a:latin typeface="Book Antiqua" panose="02040602050305030304" pitchFamily="18" charset="0"/>
              </a:rPr>
              <a:t>marathon</a:t>
            </a:r>
            <a:r>
              <a:rPr lang="en-US" sz="1200" baseline="0" dirty="0">
                <a:latin typeface="Book Antiqua" panose="02040602050305030304" pitchFamily="18" charset="0"/>
              </a:rPr>
              <a:t> r</a:t>
            </a:r>
            <a:r>
              <a:rPr lang="en-US" sz="1200" dirty="0">
                <a:latin typeface="Book Antiqua" panose="02040602050305030304" pitchFamily="18" charset="0"/>
              </a:rPr>
              <a:t>eading of the</a:t>
            </a:r>
            <a:r>
              <a:rPr lang="en-US" sz="1200" baseline="0" dirty="0">
                <a:latin typeface="Book Antiqua" panose="02040602050305030304" pitchFamily="18" charset="0"/>
              </a:rPr>
              <a:t> entire novel</a:t>
            </a:r>
            <a:r>
              <a:rPr lang="en-US" sz="1200" dirty="0">
                <a:latin typeface="Book Antiqua" panose="02040602050305030304" pitchFamily="18" charset="0"/>
              </a:rPr>
              <a:t>.</a:t>
            </a:r>
            <a:r>
              <a:rPr lang="en-US" sz="1200" baseline="0" dirty="0">
                <a:latin typeface="Book Antiqua" panose="02040602050305030304" pitchFamily="18" charset="0"/>
              </a:rPr>
              <a:t>  We began at 9 am and successfully completed reading the novel by 6 pm. </a:t>
            </a:r>
          </a:p>
          <a:p>
            <a:endParaRPr lang="en-US" sz="1200" baseline="0" dirty="0">
              <a:latin typeface="Book Antiqua" panose="02040602050305030304" pitchFamily="18" charset="0"/>
            </a:endParaRPr>
          </a:p>
          <a:p>
            <a:r>
              <a:rPr lang="en-US" sz="1200" baseline="0" dirty="0">
                <a:latin typeface="Book Antiqua" panose="02040602050305030304" pitchFamily="18" charset="0"/>
              </a:rPr>
              <a:t>Readers included students, faculty, librarians and library staff.  </a:t>
            </a:r>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23</a:t>
            </a:fld>
            <a:endParaRPr lang="en-US"/>
          </a:p>
        </p:txBody>
      </p:sp>
    </p:spTree>
    <p:extLst>
      <p:ext uri="{BB962C8B-B14F-4D97-AF65-F5344CB8AC3E}">
        <p14:creationId xmlns:p14="http://schemas.microsoft.com/office/powerpoint/2010/main" val="3154068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took a lunch break and served a</a:t>
            </a:r>
            <a:r>
              <a:rPr lang="en-US" baseline="0" dirty="0"/>
              <a:t> pizza lunch and </a:t>
            </a:r>
            <a:r>
              <a:rPr lang="en-US" dirty="0" err="1"/>
              <a:t>FrankenTerp</a:t>
            </a:r>
            <a:r>
              <a:rPr lang="en-US" baseline="0" dirty="0"/>
              <a:t> ice cream created by the UMD Dairy</a:t>
            </a:r>
          </a:p>
          <a:p>
            <a:endParaRPr lang="en-US" baseline="0" dirty="0"/>
          </a:p>
          <a:p>
            <a:r>
              <a:rPr lang="en-US" baseline="0" dirty="0"/>
              <a:t>During the lunch, </a:t>
            </a:r>
            <a:r>
              <a:rPr lang="en-US" dirty="0"/>
              <a:t> </a:t>
            </a:r>
            <a:r>
              <a:rPr lang="en-US" b="1" dirty="0"/>
              <a:t>David </a:t>
            </a:r>
            <a:r>
              <a:rPr lang="en-US" b="1" dirty="0" err="1"/>
              <a:t>Plunkert</a:t>
            </a:r>
            <a:r>
              <a:rPr lang="en-US" b="1" dirty="0"/>
              <a:t> </a:t>
            </a:r>
            <a:r>
              <a:rPr lang="en-US" dirty="0"/>
              <a:t>the illustrator of the  bicentennial edition</a:t>
            </a:r>
            <a:r>
              <a:rPr lang="en-US" baseline="0" dirty="0"/>
              <a:t> of Mary Shelley’s novel,  Frankenstein: Classics </a:t>
            </a:r>
            <a:r>
              <a:rPr lang="en-US" baseline="0" dirty="0" err="1"/>
              <a:t>Reimangined</a:t>
            </a:r>
            <a:r>
              <a:rPr lang="en-US" baseline="0" dirty="0"/>
              <a:t>, gave an entertaining talk about his fascinating  illustrations.. </a:t>
            </a:r>
          </a:p>
          <a:p>
            <a:r>
              <a:rPr lang="en-US" baseline="0" dirty="0" err="1"/>
              <a:t>Plunkert</a:t>
            </a:r>
            <a:r>
              <a:rPr lang="en-US" baseline="0" dirty="0"/>
              <a:t> also  gave Karen Nelson, from the English department,  permission to incorporate some of his images into their marketing materials, several of which are shown in this slide.</a:t>
            </a:r>
          </a:p>
          <a:p>
            <a:endParaRPr lang="en-US" dirty="0"/>
          </a:p>
          <a:p>
            <a:r>
              <a:rPr lang="en-US" dirty="0"/>
              <a:t>At the end of the marathon reading we</a:t>
            </a:r>
            <a:r>
              <a:rPr lang="en-US" baseline="0" dirty="0"/>
              <a:t> had a party and prizes were awarded to the best costumes and for winners of the literary contest</a:t>
            </a:r>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24</a:t>
            </a:fld>
            <a:endParaRPr lang="en-US"/>
          </a:p>
        </p:txBody>
      </p:sp>
    </p:spTree>
    <p:extLst>
      <p:ext uri="{BB962C8B-B14F-4D97-AF65-F5344CB8AC3E}">
        <p14:creationId xmlns:p14="http://schemas.microsoft.com/office/powerpoint/2010/main" val="34188696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Book Antiqua" panose="02040602050305030304" pitchFamily="18" charset="0"/>
              </a:rPr>
              <a:t>Our Libraries’ Communications</a:t>
            </a:r>
            <a:r>
              <a:rPr lang="en-US" sz="1200" baseline="0" dirty="0">
                <a:latin typeface="Book Antiqua" panose="02040602050305030304" pitchFamily="18" charset="0"/>
              </a:rPr>
              <a:t> Office was responsible for creating the ultra successful marketing campaigns and promotional materials for both the Shakespeare and the Frankenstein celebrations.   </a:t>
            </a:r>
          </a:p>
          <a:p>
            <a:endParaRPr lang="en-US" sz="1200" baseline="0" dirty="0">
              <a:latin typeface="Book Antiqua" panose="02040602050305030304" pitchFamily="18" charset="0"/>
            </a:endParaRPr>
          </a:p>
          <a:p>
            <a:r>
              <a:rPr lang="en-US" sz="1200" baseline="0" dirty="0">
                <a:latin typeface="Book Antiqua" panose="02040602050305030304" pitchFamily="18" charset="0"/>
              </a:rPr>
              <a:t>These campaigns have since been recognized by winning a number of national design awards.  Their latest, just a few weeks ago, was for best social media and best in show from the </a:t>
            </a:r>
            <a:r>
              <a:rPr lang="en-US" dirty="0"/>
              <a:t> Academic Library Advancement and Development Network.</a:t>
            </a:r>
            <a:r>
              <a:rPr lang="en-US" baseline="0" dirty="0"/>
              <a:t> </a:t>
            </a:r>
            <a:endParaRPr lang="en-US" sz="1200" baseline="0" dirty="0">
              <a:latin typeface="Book Antiqua" panose="02040602050305030304" pitchFamily="18" charset="0"/>
            </a:endParaRPr>
          </a:p>
          <a:p>
            <a:endParaRPr lang="en-US" sz="1200" baseline="0" dirty="0">
              <a:latin typeface="Book Antiqua" panose="02040602050305030304" pitchFamily="18" charset="0"/>
            </a:endParaRPr>
          </a:p>
        </p:txBody>
      </p:sp>
      <p:sp>
        <p:nvSpPr>
          <p:cNvPr id="4" name="Slide Number Placeholder 3"/>
          <p:cNvSpPr>
            <a:spLocks noGrp="1"/>
          </p:cNvSpPr>
          <p:nvPr>
            <p:ph type="sldNum" sz="quarter" idx="10"/>
          </p:nvPr>
        </p:nvSpPr>
        <p:spPr/>
        <p:txBody>
          <a:bodyPr/>
          <a:lstStyle/>
          <a:p>
            <a:fld id="{511637AE-BEE4-AC4E-BFD0-DF85490CC59F}" type="slidenum">
              <a:rPr lang="en-US" smtClean="0"/>
              <a:t>25</a:t>
            </a:fld>
            <a:endParaRPr lang="en-US"/>
          </a:p>
        </p:txBody>
      </p:sp>
    </p:spTree>
    <p:extLst>
      <p:ext uri="{BB962C8B-B14F-4D97-AF65-F5344CB8AC3E}">
        <p14:creationId xmlns:p14="http://schemas.microsoft.com/office/powerpoint/2010/main" val="9578786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UMD</a:t>
            </a:r>
            <a:r>
              <a:rPr lang="en-US" baseline="0" dirty="0"/>
              <a:t> Mascot, </a:t>
            </a:r>
            <a:r>
              <a:rPr lang="en-US" baseline="0" dirty="0" err="1"/>
              <a:t>Testudo</a:t>
            </a:r>
            <a:r>
              <a:rPr lang="en-US" baseline="0" dirty="0"/>
              <a:t> was the inspiration for our Shakespearean turtle, whom we named ‘</a:t>
            </a:r>
            <a:r>
              <a:rPr lang="en-US" baseline="0" dirty="0" err="1"/>
              <a:t>Speare</a:t>
            </a:r>
            <a:r>
              <a:rPr lang="en-US" baseline="0" dirty="0"/>
              <a:t>.  ‘</a:t>
            </a:r>
            <a:r>
              <a:rPr lang="en-US" baseline="0" dirty="0" err="1"/>
              <a:t>Speare</a:t>
            </a:r>
            <a:r>
              <a:rPr lang="en-US" baseline="0" dirty="0"/>
              <a:t> </a:t>
            </a:r>
            <a:r>
              <a:rPr lang="en-US" dirty="0"/>
              <a:t>was</a:t>
            </a:r>
            <a:r>
              <a:rPr lang="en-US" baseline="0" dirty="0"/>
              <a:t> created by two of our graphics students under the expert supervision of our Graphics Coordinator Rebecca Wilson  </a:t>
            </a:r>
          </a:p>
          <a:p>
            <a:endParaRPr lang="en-US" baseline="0" dirty="0"/>
          </a:p>
          <a:p>
            <a:r>
              <a:rPr lang="en-US" baseline="0" dirty="0"/>
              <a:t>They first photographed the  statue of Testudo, which sits in front of </a:t>
            </a:r>
            <a:r>
              <a:rPr lang="en-US" baseline="0" dirty="0" err="1"/>
              <a:t>McKeldin</a:t>
            </a:r>
            <a:r>
              <a:rPr lang="en-US" baseline="0" dirty="0"/>
              <a:t> Library.  </a:t>
            </a:r>
          </a:p>
          <a:p>
            <a:endParaRPr lang="en-US" baseline="0" dirty="0"/>
          </a:p>
          <a:p>
            <a:r>
              <a:rPr lang="en-US" baseline="0" dirty="0"/>
              <a:t>They then worked from the image of Shakespeare that appears in the First Folio edition of his plays and merged the two into a sketch that formed the final image of ‘</a:t>
            </a:r>
            <a:r>
              <a:rPr lang="en-US" baseline="0" dirty="0" err="1"/>
              <a:t>Speare</a:t>
            </a:r>
            <a:r>
              <a:rPr lang="en-US" baseline="0" dirty="0"/>
              <a:t> that then appeared in all of our promotional material.</a:t>
            </a: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511637AE-BEE4-AC4E-BFD0-DF85490CC59F}" type="slidenum">
              <a:rPr lang="en-US" smtClean="0"/>
              <a:t>26</a:t>
            </a:fld>
            <a:endParaRPr lang="en-US"/>
          </a:p>
        </p:txBody>
      </p:sp>
    </p:spTree>
    <p:extLst>
      <p:ext uri="{BB962C8B-B14F-4D97-AF65-F5344CB8AC3E}">
        <p14:creationId xmlns:p14="http://schemas.microsoft.com/office/powerpoint/2010/main" val="9321307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Our UMD</a:t>
            </a:r>
            <a:r>
              <a:rPr lang="en-US" baseline="0" dirty="0"/>
              <a:t> Mascot, </a:t>
            </a:r>
            <a:r>
              <a:rPr lang="en-US" baseline="0" dirty="0" err="1"/>
              <a:t>Testudo</a:t>
            </a:r>
            <a:r>
              <a:rPr lang="en-US" baseline="0" dirty="0"/>
              <a:t> was also the inspiration for our Frankenstein turtle, whom we named </a:t>
            </a:r>
            <a:r>
              <a:rPr lang="en-US" baseline="0" dirty="0" err="1"/>
              <a:t>FrankenTerp</a:t>
            </a:r>
            <a:r>
              <a:rPr lang="en-US" baseline="0" dirty="0"/>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 Our</a:t>
            </a:r>
            <a:r>
              <a:rPr lang="en-US" baseline="0" dirty="0"/>
              <a:t> student assistant </a:t>
            </a:r>
            <a:r>
              <a:rPr lang="en-US" baseline="0" dirty="0" err="1"/>
              <a:t>Simran</a:t>
            </a:r>
            <a:r>
              <a:rPr lang="en-US" baseline="0" dirty="0"/>
              <a:t> Gill adapted the official </a:t>
            </a:r>
            <a:r>
              <a:rPr lang="en-US" baseline="0" dirty="0" err="1"/>
              <a:t>Frankenreads</a:t>
            </a:r>
            <a:r>
              <a:rPr lang="en-US" baseline="0" dirty="0"/>
              <a:t> logo, which was  a green book with the “Frankenstein” neck bolts, into  our </a:t>
            </a:r>
            <a:r>
              <a:rPr lang="en-US" baseline="0" dirty="0" err="1"/>
              <a:t>FrankenTerp</a:t>
            </a:r>
            <a:r>
              <a:rPr lang="en-US" baseline="0" dirty="0"/>
              <a:t> logo, in green and also in white with red background</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27</a:t>
            </a:fld>
            <a:endParaRPr lang="en-US"/>
          </a:p>
        </p:txBody>
      </p:sp>
    </p:spTree>
    <p:extLst>
      <p:ext uri="{BB962C8B-B14F-4D97-AF65-F5344CB8AC3E}">
        <p14:creationId xmlns:p14="http://schemas.microsoft.com/office/powerpoint/2010/main" val="23635692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The  ‘</a:t>
            </a:r>
            <a:r>
              <a:rPr lang="en-US" baseline="0" dirty="0" err="1"/>
              <a:t>Speare</a:t>
            </a:r>
            <a:r>
              <a:rPr lang="en-US" baseline="0" dirty="0"/>
              <a:t> and </a:t>
            </a:r>
            <a:r>
              <a:rPr lang="en-US" baseline="0" dirty="0" err="1"/>
              <a:t>FrankenTerp</a:t>
            </a:r>
            <a:r>
              <a:rPr lang="en-US" baseline="0" dirty="0"/>
              <a:t> images appeared on our promotional materials which included poster exhibits, bookmarks, and pins.  Here are a few examples.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These were very popular and were given away at all of our events.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The English Department also have hundreds made and gave them away to students in classes and other departmental activities throughout the semester.</a:t>
            </a:r>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28</a:t>
            </a:fld>
            <a:endParaRPr lang="en-US"/>
          </a:p>
        </p:txBody>
      </p:sp>
    </p:spTree>
    <p:extLst>
      <p:ext uri="{BB962C8B-B14F-4D97-AF65-F5344CB8AC3E}">
        <p14:creationId xmlns:p14="http://schemas.microsoft.com/office/powerpoint/2010/main" val="31672270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In 2018, to coincide with the Frankenstein celebration, </a:t>
            </a:r>
            <a:r>
              <a:rPr lang="en-US" baseline="0" dirty="0" err="1"/>
              <a:t>FrankenTerp</a:t>
            </a:r>
            <a:r>
              <a:rPr lang="en-US" baseline="0" dirty="0"/>
              <a:t> became the star of the Social Media Challenge, an immersive social media event which introduces incoming Freshmen to the services and resources the Libraries provide to support their educational and recreational needs.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a:t>Using clues from social media, students followed </a:t>
            </a:r>
            <a:r>
              <a:rPr lang="en-US" baseline="0" dirty="0" err="1"/>
              <a:t>FrankenTerp</a:t>
            </a:r>
            <a:r>
              <a:rPr lang="en-US" baseline="0" dirty="0"/>
              <a:t> as he explored campus and library services, after coming to life in a secret lab.  By completing simple interactive challenges could earn </a:t>
            </a:r>
            <a:r>
              <a:rPr lang="en-US" baseline="0" dirty="0" err="1"/>
              <a:t>FrankenTerp</a:t>
            </a:r>
            <a:r>
              <a:rPr lang="en-US" baseline="0" dirty="0"/>
              <a:t> Prizes which included </a:t>
            </a:r>
            <a:r>
              <a:rPr lang="en-US" baseline="0" dirty="0" err="1"/>
              <a:t>FrankenTerp</a:t>
            </a:r>
            <a:r>
              <a:rPr lang="en-US" baseline="0" dirty="0"/>
              <a:t> socks and enamel pins.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29</a:t>
            </a:fld>
            <a:endParaRPr lang="en-US"/>
          </a:p>
        </p:txBody>
      </p:sp>
    </p:spTree>
    <p:extLst>
      <p:ext uri="{BB962C8B-B14F-4D97-AF65-F5344CB8AC3E}">
        <p14:creationId xmlns:p14="http://schemas.microsoft.com/office/powerpoint/2010/main" val="333140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Our first series</a:t>
            </a:r>
            <a:r>
              <a:rPr lang="en-US" sz="1200" baseline="0" dirty="0"/>
              <a:t> of programs and events took place </a:t>
            </a:r>
            <a:r>
              <a:rPr lang="en-US" sz="1200" dirty="0"/>
              <a:t>In</a:t>
            </a:r>
            <a:r>
              <a:rPr lang="en-US" sz="1200" baseline="0" dirty="0"/>
              <a:t> 2016 when we joined the </a:t>
            </a:r>
            <a:r>
              <a:rPr lang="en-US" sz="1200" i="1" dirty="0"/>
              <a:t>The</a:t>
            </a:r>
            <a:r>
              <a:rPr lang="en-US" sz="1200" i="1" baseline="0" dirty="0"/>
              <a:t> Wonder of Will </a:t>
            </a:r>
            <a:r>
              <a:rPr lang="en-US" sz="1200" i="0" baseline="0" dirty="0"/>
              <a:t> celebration, s</a:t>
            </a:r>
            <a:r>
              <a:rPr lang="en-US" sz="1200" dirty="0"/>
              <a:t>pearheaded</a:t>
            </a:r>
            <a:r>
              <a:rPr lang="en-US" sz="1200" baseline="0" dirty="0"/>
              <a:t> by the </a:t>
            </a:r>
            <a:r>
              <a:rPr lang="en-US" sz="1200" dirty="0" err="1"/>
              <a:t>Folger</a:t>
            </a:r>
            <a:r>
              <a:rPr lang="en-US" sz="1200" dirty="0"/>
              <a:t> Shakespeare Library.</a:t>
            </a:r>
            <a:r>
              <a:rPr lang="en-US" sz="1200" baseline="0" dirty="0"/>
              <a:t>  This was  </a:t>
            </a:r>
            <a:r>
              <a:rPr lang="en-US" sz="1200" i="0" baseline="0" dirty="0"/>
              <a:t>a year-long celebration of</a:t>
            </a:r>
            <a:r>
              <a:rPr lang="en-US" sz="1200" dirty="0"/>
              <a:t> William Shakespeare,</a:t>
            </a:r>
            <a:r>
              <a:rPr lang="en-US" sz="1200" baseline="0" dirty="0"/>
              <a:t> on the 400</a:t>
            </a:r>
            <a:r>
              <a:rPr lang="en-US" sz="1200" baseline="30000" dirty="0"/>
              <a:t>th</a:t>
            </a:r>
            <a:r>
              <a:rPr lang="en-US" sz="1200" baseline="0" dirty="0"/>
              <a:t> anniversary of his death in 1616.</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The commemoration </a:t>
            </a:r>
            <a:r>
              <a:rPr lang="en-US" sz="1200" i="0" baseline="0" dirty="0"/>
              <a:t>included</a:t>
            </a:r>
            <a:r>
              <a:rPr lang="en-US" sz="1200" dirty="0"/>
              <a:t> exhibitions, performances, lectures and mor</a:t>
            </a:r>
            <a:r>
              <a:rPr lang="en-US" sz="1200" baseline="0" dirty="0"/>
              <a:t>e, held </a:t>
            </a:r>
            <a:r>
              <a:rPr lang="en-US" sz="1200" dirty="0"/>
              <a:t>at the </a:t>
            </a:r>
            <a:r>
              <a:rPr lang="en-US" sz="1200" dirty="0" err="1"/>
              <a:t>Folger</a:t>
            </a:r>
            <a:r>
              <a:rPr lang="en-US" sz="1200" dirty="0"/>
              <a:t> Library,</a:t>
            </a:r>
            <a:r>
              <a:rPr lang="en-US" sz="1200" baseline="0" dirty="0"/>
              <a:t> </a:t>
            </a:r>
            <a:r>
              <a:rPr lang="en-US" sz="1200" dirty="0"/>
              <a:t>across the United States</a:t>
            </a:r>
            <a:r>
              <a:rPr lang="en-US" sz="1200" baseline="0" dirty="0"/>
              <a:t> and abroad.  Our campus participated b</a:t>
            </a:r>
            <a:r>
              <a:rPr lang="en-US" sz="1200" i="0" baseline="0" dirty="0"/>
              <a:t>y hosting a series of events which I will highlight.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i="0" dirty="0"/>
          </a:p>
        </p:txBody>
      </p:sp>
      <p:sp>
        <p:nvSpPr>
          <p:cNvPr id="4" name="Slide Number Placeholder 3"/>
          <p:cNvSpPr>
            <a:spLocks noGrp="1"/>
          </p:cNvSpPr>
          <p:nvPr>
            <p:ph type="sldNum" sz="quarter" idx="10"/>
          </p:nvPr>
        </p:nvSpPr>
        <p:spPr/>
        <p:txBody>
          <a:bodyPr/>
          <a:lstStyle/>
          <a:p>
            <a:fld id="{511637AE-BEE4-AC4E-BFD0-DF85490CC59F}" type="slidenum">
              <a:rPr lang="en-US" smtClean="0"/>
              <a:t>3</a:t>
            </a:fld>
            <a:endParaRPr lang="en-US"/>
          </a:p>
        </p:txBody>
      </p:sp>
    </p:spTree>
    <p:extLst>
      <p:ext uri="{BB962C8B-B14F-4D97-AF65-F5344CB8AC3E}">
        <p14:creationId xmlns:p14="http://schemas.microsoft.com/office/powerpoint/2010/main" val="34691560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US" dirty="0" err="1"/>
              <a:t>Speare</a:t>
            </a:r>
            <a:r>
              <a:rPr lang="en-US" dirty="0"/>
              <a:t> and </a:t>
            </a:r>
            <a:r>
              <a:rPr lang="en-US" dirty="0" err="1"/>
              <a:t>FrankenTerp</a:t>
            </a:r>
            <a:r>
              <a:rPr lang="en-US" baseline="0" dirty="0"/>
              <a:t> were also profiled in the Libraries’ </a:t>
            </a:r>
            <a:r>
              <a:rPr lang="en-US" i="1" baseline="0" dirty="0"/>
              <a:t>Get It Done Guide </a:t>
            </a:r>
            <a:r>
              <a:rPr lang="en-US" i="0" baseline="0" dirty="0"/>
              <a:t>which is published at the beginning of each academic year and is filled with valuable information to assist students in their research.  </a:t>
            </a:r>
            <a:endParaRPr lang="en-US" i="1" dirty="0"/>
          </a:p>
        </p:txBody>
      </p:sp>
      <p:sp>
        <p:nvSpPr>
          <p:cNvPr id="4" name="Slide Number Placeholder 3"/>
          <p:cNvSpPr>
            <a:spLocks noGrp="1"/>
          </p:cNvSpPr>
          <p:nvPr>
            <p:ph type="sldNum" sz="quarter" idx="10"/>
          </p:nvPr>
        </p:nvSpPr>
        <p:spPr/>
        <p:txBody>
          <a:bodyPr/>
          <a:lstStyle/>
          <a:p>
            <a:fld id="{511637AE-BEE4-AC4E-BFD0-DF85490CC59F}" type="slidenum">
              <a:rPr lang="en-US" smtClean="0"/>
              <a:t>30</a:t>
            </a:fld>
            <a:endParaRPr lang="en-US"/>
          </a:p>
        </p:txBody>
      </p:sp>
    </p:spTree>
    <p:extLst>
      <p:ext uri="{BB962C8B-B14F-4D97-AF65-F5344CB8AC3E}">
        <p14:creationId xmlns:p14="http://schemas.microsoft.com/office/powerpoint/2010/main" val="5740083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Marketing efforts for our Frankenstein celebration were very successful both on and off campus.  the University’s Office of Communications, which publishes Maryland Today, p</a:t>
            </a:r>
            <a:r>
              <a:rPr lang="en-US" dirty="0"/>
              <a:t>rofiled the </a:t>
            </a:r>
            <a:r>
              <a:rPr lang="en-US" dirty="0" err="1"/>
              <a:t>FrankenReads</a:t>
            </a:r>
            <a:r>
              <a:rPr lang="en-US" dirty="0"/>
              <a:t> Celebration</a:t>
            </a:r>
            <a:r>
              <a:rPr lang="en-US" baseline="0" dirty="0"/>
              <a:t> and the </a:t>
            </a:r>
            <a:r>
              <a:rPr lang="en-US" dirty="0"/>
              <a:t>Frankenstein marathon</a:t>
            </a:r>
            <a:r>
              <a:rPr lang="en-US" baseline="0" dirty="0"/>
              <a:t> </a:t>
            </a:r>
            <a:r>
              <a:rPr lang="en-US" dirty="0"/>
              <a:t>reading in the Libraries.</a:t>
            </a:r>
          </a:p>
          <a:p>
            <a:endParaRPr lang="en-US" dirty="0"/>
          </a:p>
          <a:p>
            <a:r>
              <a:rPr lang="en-US" dirty="0"/>
              <a:t>Our</a:t>
            </a:r>
            <a:r>
              <a:rPr lang="en-US" baseline="0" dirty="0"/>
              <a:t> Marathon Reading event on Halloween was profiled in the events calendar of the International </a:t>
            </a:r>
            <a:r>
              <a:rPr lang="en-US" baseline="0" dirty="0" err="1"/>
              <a:t>FrankenReads</a:t>
            </a:r>
            <a:r>
              <a:rPr lang="en-US" baseline="0" dirty="0"/>
              <a:t> web site.</a:t>
            </a:r>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31</a:t>
            </a:fld>
            <a:endParaRPr lang="en-US"/>
          </a:p>
        </p:txBody>
      </p:sp>
    </p:spTree>
    <p:extLst>
      <p:ext uri="{BB962C8B-B14F-4D97-AF65-F5344CB8AC3E}">
        <p14:creationId xmlns:p14="http://schemas.microsoft.com/office/powerpoint/2010/main" val="383280650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dirty="0">
                <a:latin typeface="Times New Roman"/>
                <a:cs typeface="Times New Roman"/>
              </a:rPr>
              <a:t>By positioning the Libraries as a</a:t>
            </a:r>
            <a:r>
              <a:rPr lang="en-US" sz="900" baseline="0" dirty="0">
                <a:latin typeface="Times New Roman"/>
                <a:cs typeface="Times New Roman"/>
              </a:rPr>
              <a:t> </a:t>
            </a:r>
            <a:r>
              <a:rPr lang="en-US" sz="900" dirty="0">
                <a:latin typeface="Times New Roman"/>
                <a:cs typeface="Times New Roman"/>
              </a:rPr>
              <a:t>key organizer of these celebrations we were able to accomplish</a:t>
            </a:r>
            <a:r>
              <a:rPr lang="en-US" sz="900" baseline="0" dirty="0">
                <a:latin typeface="Times New Roman"/>
                <a:cs typeface="Times New Roman"/>
              </a:rPr>
              <a:t> our goals. </a:t>
            </a:r>
          </a:p>
          <a:p>
            <a:pPr marL="228600" indent="-228600">
              <a:buAutoNum type="arabicPeriod"/>
            </a:pPr>
            <a:r>
              <a:rPr lang="en-US" sz="900" baseline="0" dirty="0">
                <a:latin typeface="Times New Roman"/>
                <a:cs typeface="Times New Roman"/>
              </a:rPr>
              <a:t>We built campus excitement around the Libraries </a:t>
            </a:r>
          </a:p>
          <a:p>
            <a:pPr marL="628650" lvl="1" indent="-171450">
              <a:buFont typeface="Arial"/>
              <a:buChar char="•"/>
            </a:pPr>
            <a:r>
              <a:rPr lang="en-US" sz="900" baseline="0" dirty="0">
                <a:latin typeface="Times New Roman"/>
                <a:cs typeface="Times New Roman"/>
              </a:rPr>
              <a:t>Through the coordinated exhibits</a:t>
            </a:r>
          </a:p>
          <a:p>
            <a:pPr marL="628650" lvl="1" indent="-171450">
              <a:buFont typeface="Arial"/>
              <a:buChar char="•"/>
            </a:pPr>
            <a:r>
              <a:rPr lang="en-US" sz="900" baseline="0" dirty="0">
                <a:latin typeface="Times New Roman"/>
                <a:cs typeface="Times New Roman"/>
              </a:rPr>
              <a:t>The ‘</a:t>
            </a:r>
            <a:r>
              <a:rPr lang="en-US" sz="900" baseline="0" dirty="0" err="1">
                <a:latin typeface="Times New Roman"/>
                <a:cs typeface="Times New Roman"/>
              </a:rPr>
              <a:t>Speare</a:t>
            </a:r>
            <a:r>
              <a:rPr lang="en-US" sz="900" baseline="0" dirty="0">
                <a:latin typeface="Times New Roman"/>
                <a:cs typeface="Times New Roman"/>
              </a:rPr>
              <a:t> and </a:t>
            </a:r>
            <a:r>
              <a:rPr lang="en-US" sz="900" baseline="0" dirty="0" err="1">
                <a:latin typeface="Times New Roman"/>
                <a:cs typeface="Times New Roman"/>
              </a:rPr>
              <a:t>FrankenTerp</a:t>
            </a:r>
            <a:r>
              <a:rPr lang="en-US" sz="900" baseline="0" dirty="0">
                <a:latin typeface="Times New Roman"/>
                <a:cs typeface="Times New Roman"/>
              </a:rPr>
              <a:t> button and bookmark giveaways </a:t>
            </a:r>
          </a:p>
          <a:p>
            <a:pPr marL="628650" lvl="1" indent="-171450">
              <a:buFont typeface="Arial"/>
              <a:buChar char="•"/>
            </a:pPr>
            <a:r>
              <a:rPr lang="en-US" sz="900" baseline="0" dirty="0">
                <a:latin typeface="Times New Roman"/>
                <a:cs typeface="Times New Roman"/>
              </a:rPr>
              <a:t>The Social media challenge </a:t>
            </a:r>
          </a:p>
          <a:p>
            <a:pPr marL="628650" lvl="1" indent="-171450">
              <a:buFont typeface="Arial"/>
              <a:buChar char="•"/>
            </a:pPr>
            <a:r>
              <a:rPr lang="en-US" sz="900" baseline="0" dirty="0">
                <a:latin typeface="Times New Roman"/>
                <a:cs typeface="Times New Roman"/>
              </a:rPr>
              <a:t>The Celebration parties, the Frankenstein Marathon Reading, The Film viewing,  and the all important Dairy ice cream</a:t>
            </a:r>
          </a:p>
          <a:p>
            <a:pPr marL="228600" indent="-228600">
              <a:buAutoNum type="arabicPeriod"/>
            </a:pPr>
            <a:r>
              <a:rPr lang="en-US" sz="900" baseline="0" dirty="0">
                <a:latin typeface="Times New Roman"/>
                <a:cs typeface="Times New Roman"/>
              </a:rPr>
              <a:t>Showcase the Libraries’ collections and services </a:t>
            </a:r>
          </a:p>
          <a:p>
            <a:pPr marL="685800" lvl="1" indent="-228600">
              <a:buFont typeface="Arial"/>
              <a:buChar char="•"/>
            </a:pPr>
            <a:r>
              <a:rPr lang="en-US" sz="900" baseline="0" dirty="0">
                <a:latin typeface="Times New Roman"/>
                <a:cs typeface="Times New Roman"/>
              </a:rPr>
              <a:t>through coordinated exhibits and tours</a:t>
            </a:r>
          </a:p>
          <a:p>
            <a:pPr marL="685800" lvl="1" indent="-228600">
              <a:buFont typeface="Arial"/>
              <a:buChar char="•"/>
            </a:pPr>
            <a:r>
              <a:rPr lang="en-US" sz="900" baseline="0" dirty="0">
                <a:latin typeface="Times New Roman"/>
                <a:cs typeface="Times New Roman"/>
              </a:rPr>
              <a:t>Through the Social Media Challenge</a:t>
            </a:r>
          </a:p>
          <a:p>
            <a:pPr marL="228600" indent="-228600">
              <a:buAutoNum type="arabicPeriod"/>
            </a:pPr>
            <a:r>
              <a:rPr lang="en-US" sz="900" baseline="0" dirty="0">
                <a:latin typeface="Times New Roman"/>
                <a:cs typeface="Times New Roman"/>
              </a:rPr>
              <a:t>Become integrated with campus coursework through </a:t>
            </a:r>
          </a:p>
          <a:p>
            <a:pPr marL="628650" lvl="1" indent="-171450" algn="l">
              <a:buFont typeface="Arial"/>
              <a:buChar char="•"/>
            </a:pPr>
            <a:r>
              <a:rPr lang="en-US" sz="900" baseline="0" dirty="0">
                <a:latin typeface="Times New Roman"/>
                <a:cs typeface="Times New Roman"/>
              </a:rPr>
              <a:t>Exhibits &amp; tours </a:t>
            </a:r>
          </a:p>
          <a:p>
            <a:pPr marL="628650" lvl="1" indent="-171450" algn="l">
              <a:buFont typeface="Arial"/>
              <a:buChar char="•"/>
            </a:pPr>
            <a:r>
              <a:rPr lang="en-US" sz="900" baseline="0" dirty="0">
                <a:latin typeface="Times New Roman"/>
                <a:cs typeface="Times New Roman"/>
              </a:rPr>
              <a:t>Partnering with the English Department in the Writing Contests</a:t>
            </a:r>
          </a:p>
          <a:p>
            <a:pPr marL="628650" lvl="1" indent="-171450" algn="l">
              <a:buFont typeface="Arial"/>
              <a:buChar char="•"/>
            </a:pPr>
            <a:r>
              <a:rPr lang="en-US" sz="900" baseline="0" dirty="0">
                <a:latin typeface="Times New Roman"/>
                <a:cs typeface="Times New Roman"/>
              </a:rPr>
              <a:t>Creating the </a:t>
            </a:r>
            <a:r>
              <a:rPr lang="en-US" sz="900" baseline="0" dirty="0" err="1">
                <a:latin typeface="Times New Roman"/>
                <a:cs typeface="Times New Roman"/>
              </a:rPr>
              <a:t>libguides</a:t>
            </a:r>
            <a:r>
              <a:rPr lang="en-US" sz="900" baseline="0" dirty="0">
                <a:latin typeface="Times New Roman"/>
                <a:cs typeface="Times New Roman"/>
              </a:rPr>
              <a:t> and GIS </a:t>
            </a:r>
            <a:r>
              <a:rPr lang="en-US" sz="900" baseline="0" dirty="0" err="1">
                <a:latin typeface="Times New Roman"/>
                <a:cs typeface="Times New Roman"/>
              </a:rPr>
              <a:t>storymap</a:t>
            </a:r>
            <a:r>
              <a:rPr lang="en-US" sz="900" baseline="0" dirty="0">
                <a:latin typeface="Times New Roman"/>
                <a:cs typeface="Times New Roman"/>
              </a:rPr>
              <a:t> to help  facilitate undergraduates’ research</a:t>
            </a:r>
          </a:p>
          <a:p>
            <a:pPr marL="228600" indent="-228600">
              <a:buAutoNum type="arabicPeriod"/>
            </a:pPr>
            <a:r>
              <a:rPr lang="en-US" sz="900" baseline="0" dirty="0">
                <a:latin typeface="Times New Roman"/>
                <a:cs typeface="Times New Roman"/>
              </a:rPr>
              <a:t>We developed important partnerships within the Libraries and with Campus departments</a:t>
            </a:r>
          </a:p>
          <a:p>
            <a:pPr marL="685800" lvl="1" indent="-228600">
              <a:buAutoNum type="arabicPeriod"/>
            </a:pPr>
            <a:r>
              <a:rPr lang="en-US" sz="900" baseline="0" dirty="0">
                <a:latin typeface="Times New Roman"/>
                <a:cs typeface="Times New Roman"/>
              </a:rPr>
              <a:t>All of the libraries on campus as well as our Special Collections were involved, as were all levels of staff – librarians, archivists, staff, and students</a:t>
            </a:r>
          </a:p>
          <a:p>
            <a:pPr marL="685800" lvl="1" indent="-228600">
              <a:buAutoNum type="arabicPeriod"/>
            </a:pPr>
            <a:r>
              <a:rPr lang="en-US" sz="900" baseline="0" dirty="0">
                <a:latin typeface="Times New Roman"/>
                <a:cs typeface="Times New Roman"/>
              </a:rPr>
              <a:t>We worked closely with our Communications Office in developing the marketing campaign and promotional materials</a:t>
            </a:r>
          </a:p>
          <a:p>
            <a:pPr marL="685800" lvl="1" indent="-228600">
              <a:buAutoNum type="arabicPeriod"/>
            </a:pPr>
            <a:r>
              <a:rPr lang="en-US" sz="900" baseline="0" dirty="0">
                <a:latin typeface="Times New Roman"/>
                <a:cs typeface="Times New Roman"/>
              </a:rPr>
              <a:t>Our collaborations with campus departments and centers served to strengthen our partnership within the College of Arts and Humanities.</a:t>
            </a:r>
          </a:p>
          <a:p>
            <a:pPr marL="228600" indent="-228600">
              <a:buAutoNum type="arabicPeriod"/>
            </a:pPr>
            <a:r>
              <a:rPr lang="en-US" sz="900" baseline="0" dirty="0">
                <a:latin typeface="Times New Roman"/>
                <a:cs typeface="Times New Roman"/>
              </a:rPr>
              <a:t>We generated immense Goodwill towards the Libraries</a:t>
            </a:r>
          </a:p>
          <a:p>
            <a:pPr marL="0" indent="0">
              <a:buNone/>
            </a:pPr>
            <a:endParaRPr lang="en-US" sz="1000" dirty="0">
              <a:latin typeface="Times New Roman"/>
              <a:cs typeface="Times New Roman"/>
            </a:endParaRPr>
          </a:p>
        </p:txBody>
      </p:sp>
      <p:sp>
        <p:nvSpPr>
          <p:cNvPr id="4" name="Slide Number Placeholder 3"/>
          <p:cNvSpPr>
            <a:spLocks noGrp="1"/>
          </p:cNvSpPr>
          <p:nvPr>
            <p:ph type="sldNum" sz="quarter" idx="10"/>
          </p:nvPr>
        </p:nvSpPr>
        <p:spPr/>
        <p:txBody>
          <a:bodyPr/>
          <a:lstStyle/>
          <a:p>
            <a:fld id="{511637AE-BEE4-AC4E-BFD0-DF85490CC59F}" type="slidenum">
              <a:rPr lang="en-US" smtClean="0"/>
              <a:t>32</a:t>
            </a:fld>
            <a:endParaRPr lang="en-US"/>
          </a:p>
        </p:txBody>
      </p:sp>
    </p:spTree>
    <p:extLst>
      <p:ext uri="{BB962C8B-B14F-4D97-AF65-F5344CB8AC3E}">
        <p14:creationId xmlns:p14="http://schemas.microsoft.com/office/powerpoint/2010/main" val="1681820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a:t>Here is a</a:t>
            </a:r>
            <a:r>
              <a:rPr lang="en-US" dirty="0"/>
              <a:t> list of all</a:t>
            </a:r>
            <a:r>
              <a:rPr lang="en-US" baseline="0" dirty="0"/>
              <a:t> the campus departments and groups with which we partnered</a:t>
            </a:r>
          </a:p>
          <a:p>
            <a:pPr marL="171450" marR="0" lvl="0" indent="-171450" algn="l" defTabSz="457200" rtl="0" eaLnBrk="1" fontAlgn="auto" latinLnBrk="0" hangingPunct="1">
              <a:lnSpc>
                <a:spcPct val="100000"/>
              </a:lnSpc>
              <a:spcBef>
                <a:spcPts val="0"/>
              </a:spcBef>
              <a:spcAft>
                <a:spcPts val="0"/>
              </a:spcAft>
              <a:buClrTx/>
              <a:buSzTx/>
              <a:buFont typeface="Arial"/>
              <a:buChar char="•"/>
              <a:tabLst/>
              <a:defRPr/>
            </a:pPr>
            <a:r>
              <a:rPr lang="en-US" dirty="0"/>
              <a:t>The Libraries and the English Department</a:t>
            </a:r>
            <a:r>
              <a:rPr lang="en-US" baseline="0" dirty="0"/>
              <a:t> took the lead in organizing these events.  As you can see we brought a number of other groups.  </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a:t>The School of Theatre, Dance &amp; Performance Studies and The Clarice Performing Arts Center were natural partners </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a:t>as were two campus student groups, the Palestrina Choir, a music </a:t>
            </a:r>
            <a:r>
              <a:rPr lang="en-US" dirty="0"/>
              <a:t>ensemble devoted to exploring the music of the Medieval and Renaissance periods,</a:t>
            </a:r>
            <a:r>
              <a:rPr lang="en-US" baseline="0" dirty="0"/>
              <a:t> </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a:t>and the Maryland Shakespeare Players whose mission is to “</a:t>
            </a:r>
            <a:r>
              <a:rPr lang="en-US" dirty="0"/>
              <a:t>Bring the bard to the University of Maryland community” by</a:t>
            </a:r>
            <a:r>
              <a:rPr lang="en-US" baseline="0" dirty="0"/>
              <a:t> </a:t>
            </a:r>
            <a:r>
              <a:rPr lang="en-US" dirty="0"/>
              <a:t>staging Shakespeare</a:t>
            </a:r>
            <a:r>
              <a:rPr lang="en-US" baseline="0" dirty="0"/>
              <a:t> </a:t>
            </a:r>
            <a:r>
              <a:rPr lang="en-US" dirty="0"/>
              <a:t>productions.  </a:t>
            </a:r>
          </a:p>
          <a:p>
            <a:pPr marL="6286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dirty="0"/>
              <a:t>We also brought in the University</a:t>
            </a:r>
            <a:r>
              <a:rPr lang="en-US" baseline="0" dirty="0"/>
              <a:t> of Maryland Dairy to design special flavored ice cream for both celebrations.</a:t>
            </a: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a:t>This is a list of our organizing committee,, which  included librarians, faculty, staff and students, from the Libraries and other campus departments, centers, and groups.</a:t>
            </a: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r>
              <a:rPr lang="en-US" baseline="0" dirty="0"/>
              <a:t>I will talk about some of the major events that took place</a:t>
            </a:r>
          </a:p>
          <a:p>
            <a:pPr marL="171450" marR="0" lvl="1" indent="-171450" algn="l" defTabSz="457200" rtl="0" eaLnBrk="1" fontAlgn="auto" latinLnBrk="0" hangingPunct="1">
              <a:lnSpc>
                <a:spcPct val="100000"/>
              </a:lnSpc>
              <a:spcBef>
                <a:spcPts val="0"/>
              </a:spcBef>
              <a:spcAft>
                <a:spcPts val="0"/>
              </a:spcAft>
              <a:buClrTx/>
              <a:buSzTx/>
              <a:buFont typeface="Arial"/>
              <a:buChar char="•"/>
              <a:tabLst/>
              <a:defRPr/>
            </a:pPr>
            <a:endParaRPr lang="en-US" baseline="0" dirty="0"/>
          </a:p>
          <a:p>
            <a:pPr marL="171450" indent="-171450">
              <a:buFont typeface="Arial"/>
              <a:buChar char="•"/>
            </a:pPr>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4</a:t>
            </a:fld>
            <a:endParaRPr lang="en-US"/>
          </a:p>
        </p:txBody>
      </p:sp>
    </p:spTree>
    <p:extLst>
      <p:ext uri="{BB962C8B-B14F-4D97-AF65-F5344CB8AC3E}">
        <p14:creationId xmlns:p14="http://schemas.microsoft.com/office/powerpoint/2010/main" val="2636529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English</a:t>
            </a:r>
            <a:r>
              <a:rPr lang="en-US" baseline="0" dirty="0"/>
              <a:t> Department organized:</a:t>
            </a:r>
          </a:p>
          <a:p>
            <a:pPr marL="171450" indent="-171450">
              <a:buFont typeface="Arial" panose="020B0604020202020204" pitchFamily="34" charset="0"/>
              <a:buChar char="•"/>
            </a:pPr>
            <a:r>
              <a:rPr lang="en-US" baseline="0" dirty="0"/>
              <a:t>Feature film showings </a:t>
            </a:r>
          </a:p>
          <a:p>
            <a:pPr marL="171450" indent="-171450">
              <a:buFont typeface="Arial" panose="020B0604020202020204" pitchFamily="34" charset="0"/>
              <a:buChar char="•"/>
            </a:pPr>
            <a:r>
              <a:rPr lang="en-US" baseline="0" dirty="0"/>
              <a:t>AND Rehearsed staged readings of Shakespeare related plays. </a:t>
            </a:r>
            <a:endParaRPr lang="en-US" dirty="0"/>
          </a:p>
          <a:p>
            <a:endParaRPr lang="en-US" baseline="0" dirty="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latin typeface="Book Antiqua"/>
                <a:cs typeface="Book Antiqua"/>
              </a:rPr>
              <a:t>Scholarly Events</a:t>
            </a:r>
            <a:r>
              <a:rPr lang="en-US" sz="1200" b="0" baseline="0" dirty="0">
                <a:latin typeface="Book Antiqua"/>
                <a:cs typeface="Book Antiqua"/>
              </a:rPr>
              <a:t> included: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baseline="0" dirty="0">
                <a:latin typeface="Book Antiqua"/>
                <a:cs typeface="Book Antiqua"/>
              </a:rPr>
              <a:t>A </a:t>
            </a:r>
            <a:r>
              <a:rPr lang="en-US" sz="1200" b="0" dirty="0" err="1">
                <a:latin typeface="Book Antiqua"/>
                <a:cs typeface="Book Antiqua"/>
              </a:rPr>
              <a:t>Rountable</a:t>
            </a:r>
            <a:r>
              <a:rPr lang="en-US" sz="1200" b="0" dirty="0">
                <a:latin typeface="Book Antiqua"/>
                <a:cs typeface="Book Antiqua"/>
              </a:rPr>
              <a:t> Discussion</a:t>
            </a:r>
            <a:r>
              <a:rPr lang="en-US" sz="1200" b="1" dirty="0">
                <a:latin typeface="Book Antiqua"/>
                <a:cs typeface="Book Antiqua"/>
              </a:rPr>
              <a:t>: </a:t>
            </a:r>
            <a:r>
              <a:rPr lang="en-US" sz="1200" b="1" i="1" dirty="0">
                <a:latin typeface="Book Antiqua"/>
                <a:cs typeface="Book Antiqua"/>
              </a:rPr>
              <a:t>Shakespeare and the Poets at Play</a:t>
            </a:r>
            <a:r>
              <a:rPr lang="en-US" sz="1200" b="1" i="1" baseline="0" dirty="0">
                <a:latin typeface="Book Antiqua"/>
                <a:cs typeface="Book Antiqua"/>
              </a:rPr>
              <a:t>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1" baseline="0" dirty="0">
                <a:latin typeface="Book Antiqua"/>
                <a:cs typeface="Book Antiqua"/>
              </a:rPr>
              <a:t>A</a:t>
            </a:r>
            <a:r>
              <a:rPr lang="en-US" sz="1200" i="0" baseline="0" dirty="0">
                <a:latin typeface="Book Antiqua"/>
                <a:cs typeface="Book Antiqua"/>
              </a:rPr>
              <a:t>ND </a:t>
            </a:r>
            <a:r>
              <a:rPr lang="en-US" sz="1200" b="0" baseline="0" dirty="0">
                <a:latin typeface="Book Antiqua"/>
                <a:cs typeface="Book Antiqua"/>
              </a:rPr>
              <a:t>a lecture </a:t>
            </a:r>
            <a:r>
              <a:rPr lang="en-US" sz="1200" kern="1200" dirty="0">
                <a:solidFill>
                  <a:schemeClr val="tx1"/>
                </a:solidFill>
                <a:effectLst/>
                <a:latin typeface="+mn-lt"/>
                <a:ea typeface="+mn-ea"/>
                <a:cs typeface="+mn-cs"/>
              </a:rPr>
              <a:t>entitled:</a:t>
            </a:r>
            <a:r>
              <a:rPr lang="en-US" sz="1200" kern="1200" baseline="0" dirty="0">
                <a:solidFill>
                  <a:schemeClr val="tx1"/>
                </a:solidFill>
                <a:effectLst/>
                <a:latin typeface="+mn-lt"/>
                <a:ea typeface="+mn-ea"/>
                <a:cs typeface="+mn-cs"/>
              </a:rPr>
              <a:t> </a:t>
            </a:r>
            <a:r>
              <a:rPr lang="en-US" sz="1200" dirty="0">
                <a:latin typeface="Book Antiqua"/>
                <a:cs typeface="Book Antiqua"/>
              </a:rPr>
              <a:t> </a:t>
            </a:r>
            <a:r>
              <a:rPr lang="en-US" sz="1200" b="1" i="1" u="none" dirty="0">
                <a:latin typeface="Book Antiqua"/>
                <a:cs typeface="Book Antiqua"/>
              </a:rPr>
              <a:t>Shakespeare's Working Words.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5</a:t>
            </a:fld>
            <a:endParaRPr lang="en-US"/>
          </a:p>
        </p:txBody>
      </p:sp>
    </p:spTree>
    <p:extLst>
      <p:ext uri="{BB962C8B-B14F-4D97-AF65-F5344CB8AC3E}">
        <p14:creationId xmlns:p14="http://schemas.microsoft.com/office/powerpoint/2010/main" val="1894272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baseline="0" dirty="0">
                <a:latin typeface="Book Antiqua"/>
                <a:cs typeface="Book Antiqua"/>
              </a:rPr>
              <a:t>Clarice Performing Arts Center offered two Shakespeare productions: </a:t>
            </a:r>
            <a:r>
              <a:rPr lang="en-US" sz="1200" dirty="0">
                <a:latin typeface="Book Antiqua"/>
                <a:cs typeface="Book Antiqua"/>
              </a:rPr>
              <a:t>Troilus and Cressida</a:t>
            </a:r>
            <a:r>
              <a:rPr lang="en-US" sz="1200" baseline="0" dirty="0">
                <a:latin typeface="Book Antiqua"/>
                <a:cs typeface="Book Antiqua"/>
              </a:rPr>
              <a:t> and </a:t>
            </a:r>
            <a:r>
              <a:rPr lang="en-US" sz="1200" dirty="0">
                <a:latin typeface="Book Antiqua"/>
                <a:cs typeface="Book Antiqua"/>
              </a:rPr>
              <a:t>Twelfth Night</a:t>
            </a:r>
            <a:endParaRPr lang="en-US" dirty="0">
              <a:latin typeface="Book Antiqua"/>
              <a:cs typeface="Book Antiqua"/>
            </a:endParaRPr>
          </a:p>
          <a:p>
            <a:pPr marL="0" indent="0">
              <a:buFont typeface="Arial"/>
              <a:buNone/>
            </a:pPr>
            <a:endParaRPr lang="en-US" dirty="0">
              <a:latin typeface="Book Antiqua"/>
              <a:cs typeface="Book Antiqua"/>
            </a:endParaRPr>
          </a:p>
          <a:p>
            <a:r>
              <a:rPr lang="en-US" b="0" dirty="0">
                <a:latin typeface="Book Antiqua"/>
                <a:cs typeface="Book Antiqua"/>
              </a:rPr>
              <a:t>The Clarice</a:t>
            </a:r>
            <a:r>
              <a:rPr lang="en-US" b="0" baseline="0" dirty="0">
                <a:latin typeface="Book Antiqua"/>
                <a:cs typeface="Book Antiqua"/>
              </a:rPr>
              <a:t> also brought in </a:t>
            </a:r>
            <a:r>
              <a:rPr lang="en-US" b="0" dirty="0">
                <a:latin typeface="Book Antiqua"/>
                <a:cs typeface="Book Antiqua"/>
              </a:rPr>
              <a:t>Filter,</a:t>
            </a:r>
            <a:r>
              <a:rPr lang="en-US" b="0" baseline="0" dirty="0">
                <a:latin typeface="Book Antiqua"/>
                <a:cs typeface="Book Antiqua"/>
              </a:rPr>
              <a:t> a</a:t>
            </a:r>
            <a:r>
              <a:rPr lang="en-US" b="0" dirty="0">
                <a:latin typeface="Book Antiqua"/>
                <a:cs typeface="Book Antiqua"/>
              </a:rPr>
              <a:t> British theatre company </a:t>
            </a:r>
            <a:r>
              <a:rPr lang="en-US" dirty="0">
                <a:latin typeface="Book Antiqua"/>
                <a:cs typeface="Book Antiqua"/>
              </a:rPr>
              <a:t>known for its groundbreaking use of sound and unconventional adaptions of classic texts.  They</a:t>
            </a:r>
            <a:r>
              <a:rPr lang="en-US" baseline="0" dirty="0">
                <a:latin typeface="Book Antiqua"/>
                <a:cs typeface="Book Antiqua"/>
              </a:rPr>
              <a:t> </a:t>
            </a:r>
            <a:r>
              <a:rPr lang="en-US" dirty="0">
                <a:latin typeface="Book Antiqua"/>
                <a:cs typeface="Book Antiqua"/>
              </a:rPr>
              <a:t>offered two workshops for students:</a:t>
            </a:r>
            <a:r>
              <a:rPr lang="en-US" baseline="0" dirty="0">
                <a:latin typeface="Book Antiqua"/>
                <a:cs typeface="Book Antiqua"/>
              </a:rPr>
              <a:t> </a:t>
            </a:r>
          </a:p>
          <a:p>
            <a:pPr marL="285750" indent="-285750">
              <a:buFont typeface="Arial"/>
              <a:buChar char="•"/>
            </a:pPr>
            <a:r>
              <a:rPr lang="en-US" sz="1200" b="1" i="1" dirty="0">
                <a:latin typeface="Book Antiqua"/>
                <a:cs typeface="Book Antiqua"/>
              </a:rPr>
              <a:t>Embodying Shakespeare </a:t>
            </a:r>
            <a:r>
              <a:rPr lang="en-US" sz="1200" dirty="0">
                <a:latin typeface="Book Antiqua"/>
                <a:cs typeface="Book Antiqua"/>
              </a:rPr>
              <a:t>-  </a:t>
            </a:r>
            <a:r>
              <a:rPr lang="en-US" sz="1200" kern="1200" dirty="0">
                <a:solidFill>
                  <a:schemeClr val="tx1"/>
                </a:solidFill>
                <a:effectLst/>
                <a:latin typeface="Book Antiqua"/>
                <a:ea typeface="+mn-ea"/>
                <a:cs typeface="Book Antiqua"/>
              </a:rPr>
              <a:t>a practical, hands-on workshop about the company’s process in</a:t>
            </a:r>
            <a:r>
              <a:rPr lang="en-US" sz="1200" kern="1200" baseline="0" dirty="0">
                <a:solidFill>
                  <a:schemeClr val="tx1"/>
                </a:solidFill>
                <a:effectLst/>
                <a:latin typeface="Book Antiqua"/>
                <a:ea typeface="+mn-ea"/>
                <a:cs typeface="Book Antiqua"/>
              </a:rPr>
              <a:t> the staging of Shakespeare’s plays. </a:t>
            </a:r>
          </a:p>
          <a:p>
            <a:pPr marL="285750" indent="-285750">
              <a:buFont typeface="Arial"/>
              <a:buChar char="•"/>
            </a:pPr>
            <a:r>
              <a:rPr lang="en-US" sz="1200" b="1" i="1" dirty="0">
                <a:latin typeface="Book Antiqua"/>
                <a:cs typeface="Book Antiqua"/>
              </a:rPr>
              <a:t>Introduction to Filter, Shakespeare and Sound Design </a:t>
            </a:r>
            <a:r>
              <a:rPr lang="en-US" sz="1200" dirty="0">
                <a:latin typeface="Book Antiqua"/>
                <a:cs typeface="Book Antiqua"/>
              </a:rPr>
              <a:t>–</a:t>
            </a:r>
            <a:r>
              <a:rPr lang="en-US" sz="1200" kern="1200" dirty="0">
                <a:solidFill>
                  <a:schemeClr val="tx1"/>
                </a:solidFill>
                <a:effectLst/>
                <a:latin typeface="Book Antiqua"/>
                <a:ea typeface="+mn-ea"/>
                <a:cs typeface="Book Antiqua"/>
              </a:rPr>
              <a:t>a</a:t>
            </a:r>
            <a:r>
              <a:rPr lang="en-US" sz="1200" kern="1200" baseline="0" dirty="0">
                <a:solidFill>
                  <a:schemeClr val="tx1"/>
                </a:solidFill>
                <a:effectLst/>
                <a:latin typeface="Book Antiqua"/>
                <a:ea typeface="+mn-ea"/>
                <a:cs typeface="Book Antiqua"/>
              </a:rPr>
              <a:t> workshop that</a:t>
            </a:r>
            <a:r>
              <a:rPr lang="en-US" sz="1200" kern="1200" dirty="0">
                <a:solidFill>
                  <a:schemeClr val="tx1"/>
                </a:solidFill>
                <a:effectLst/>
                <a:latin typeface="Book Antiqua"/>
                <a:ea typeface="+mn-ea"/>
                <a:cs typeface="Book Antiqua"/>
              </a:rPr>
              <a:t> explored the way sound supports their productions.</a:t>
            </a:r>
            <a:r>
              <a:rPr lang="en-US" dirty="0">
                <a:effectLst/>
                <a:latin typeface="Book Antiqua"/>
                <a:cs typeface="Book Antiqua"/>
              </a:rPr>
              <a:t> </a:t>
            </a:r>
            <a:endParaRPr lang="en-US" sz="1200" dirty="0">
              <a:latin typeface="Book Antiqua"/>
              <a:cs typeface="Book Antiqua"/>
            </a:endParaRPr>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6</a:t>
            </a:fld>
            <a:endParaRPr lang="en-US"/>
          </a:p>
        </p:txBody>
      </p:sp>
    </p:spTree>
    <p:extLst>
      <p:ext uri="{BB962C8B-B14F-4D97-AF65-F5344CB8AC3E}">
        <p14:creationId xmlns:p14="http://schemas.microsoft.com/office/powerpoint/2010/main" val="1207019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0" dirty="0"/>
              <a:t>The Maryland</a:t>
            </a:r>
            <a:r>
              <a:rPr lang="en-US" b="0" baseline="0" dirty="0"/>
              <a:t> Palestrina choir </a:t>
            </a:r>
            <a:r>
              <a:rPr lang="en-US" sz="1200" kern="1200" dirty="0">
                <a:solidFill>
                  <a:schemeClr val="tx1"/>
                </a:solidFill>
                <a:effectLst/>
                <a:latin typeface="+mn-lt"/>
                <a:ea typeface="+mn-ea"/>
                <a:cs typeface="+mn-cs"/>
              </a:rPr>
              <a:t>prepared</a:t>
            </a:r>
            <a:r>
              <a:rPr lang="en-US" sz="1200" kern="1200" baseline="0" dirty="0">
                <a:solidFill>
                  <a:schemeClr val="tx1"/>
                </a:solidFill>
                <a:effectLst/>
                <a:latin typeface="+mn-lt"/>
                <a:ea typeface="+mn-ea"/>
                <a:cs typeface="+mn-cs"/>
              </a:rPr>
              <a:t> and performed</a:t>
            </a:r>
            <a:r>
              <a:rPr lang="en-US" sz="1200" kern="1200" dirty="0">
                <a:solidFill>
                  <a:schemeClr val="tx1"/>
                </a:solidFill>
                <a:effectLst/>
                <a:latin typeface="+mn-lt"/>
                <a:ea typeface="+mn-ea"/>
                <a:cs typeface="+mn-cs"/>
              </a:rPr>
              <a:t> a program of music</a:t>
            </a:r>
            <a:r>
              <a:rPr lang="en-US" sz="1200" kern="1200" baseline="0" dirty="0">
                <a:solidFill>
                  <a:schemeClr val="tx1"/>
                </a:solidFill>
                <a:effectLst/>
                <a:latin typeface="+mn-lt"/>
                <a:ea typeface="+mn-ea"/>
                <a:cs typeface="+mn-cs"/>
              </a:rPr>
              <a:t> entitled: </a:t>
            </a:r>
            <a:r>
              <a:rPr lang="en-US" b="1" dirty="0"/>
              <a:t>Shakespeare’s Music: Not of an Age but for All Time.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a:t>
            </a:r>
            <a:r>
              <a:rPr lang="en-US" baseline="0" dirty="0"/>
              <a:t> </a:t>
            </a:r>
            <a:r>
              <a:rPr lang="en-US" dirty="0"/>
              <a:t> Maryland Shakespeare</a:t>
            </a:r>
            <a:r>
              <a:rPr lang="en-US" baseline="0" dirty="0"/>
              <a:t> Players performed the play, </a:t>
            </a:r>
            <a:r>
              <a:rPr lang="en-US" b="1" i="1" dirty="0"/>
              <a:t>Much</a:t>
            </a:r>
            <a:r>
              <a:rPr lang="en-US" b="1" i="1" baseline="0" dirty="0"/>
              <a:t> Ado About Nothing </a:t>
            </a:r>
            <a:r>
              <a:rPr lang="en-US" baseline="0" dirty="0"/>
              <a:t>at several venues during the Spring semester.   </a:t>
            </a:r>
            <a:endParaRPr lang="en-US" dirty="0"/>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7</a:t>
            </a:fld>
            <a:endParaRPr lang="en-US"/>
          </a:p>
        </p:txBody>
      </p:sp>
    </p:spTree>
    <p:extLst>
      <p:ext uri="{BB962C8B-B14F-4D97-AF65-F5344CB8AC3E}">
        <p14:creationId xmlns:p14="http://schemas.microsoft.com/office/powerpoint/2010/main" val="2446743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WAPAVA is </a:t>
            </a:r>
            <a:r>
              <a:rPr lang="en-US" dirty="0"/>
              <a:t>The </a:t>
            </a:r>
            <a:r>
              <a:rPr lang="en-US" b="0" dirty="0"/>
              <a:t>Washington Area Performing Arts Video Archive</a:t>
            </a:r>
            <a:r>
              <a:rPr lang="en-US" b="1" dirty="0"/>
              <a:t>,</a:t>
            </a:r>
            <a:r>
              <a:rPr lang="en-US" b="0" baseline="0" dirty="0"/>
              <a:t> </a:t>
            </a:r>
            <a:r>
              <a:rPr lang="en-US" b="0" dirty="0"/>
              <a:t> </a:t>
            </a:r>
            <a:r>
              <a:rPr lang="en-US" dirty="0"/>
              <a:t>a non-profit organization dedicated to documenting theatre and performing arts in the DC-region.</a:t>
            </a:r>
            <a:r>
              <a:rPr lang="en-US" baseline="0" dirty="0"/>
              <a:t> </a:t>
            </a:r>
            <a:r>
              <a:rPr lang="en-US" sz="1200" kern="1200" dirty="0">
                <a:solidFill>
                  <a:schemeClr val="tx1"/>
                </a:solidFill>
                <a:effectLst/>
                <a:latin typeface="+mn-lt"/>
                <a:ea typeface="+mn-ea"/>
                <a:cs typeface="+mn-cs"/>
              </a:rPr>
              <a:t>Materials from this collection</a:t>
            </a:r>
            <a:r>
              <a:rPr lang="en-US" sz="1200" kern="1200" baseline="0" dirty="0">
                <a:solidFill>
                  <a:schemeClr val="tx1"/>
                </a:solidFill>
                <a:effectLst/>
                <a:latin typeface="+mn-lt"/>
                <a:ea typeface="+mn-ea"/>
                <a:cs typeface="+mn-cs"/>
              </a:rPr>
              <a:t> are available on site </a:t>
            </a:r>
            <a:r>
              <a:rPr lang="en-US" sz="1200" kern="1200" dirty="0">
                <a:solidFill>
                  <a:schemeClr val="tx1"/>
                </a:solidFill>
                <a:effectLst/>
                <a:latin typeface="+mn-lt"/>
                <a:ea typeface="+mn-ea"/>
                <a:cs typeface="+mn-cs"/>
              </a:rPr>
              <a:t>in the Michelle Smith Performing Arts Library.</a:t>
            </a:r>
            <a:endParaRPr lang="en-US" baseline="0" dirty="0"/>
          </a:p>
          <a:p>
            <a:endParaRPr lang="en-US" baseline="0" dirty="0"/>
          </a:p>
          <a:p>
            <a:r>
              <a:rPr lang="en-US" sz="1200" kern="1200" dirty="0">
                <a:solidFill>
                  <a:schemeClr val="tx1"/>
                </a:solidFill>
                <a:effectLst/>
                <a:latin typeface="+mn-lt"/>
                <a:ea typeface="+mn-ea"/>
                <a:cs typeface="+mn-cs"/>
              </a:rPr>
              <a:t>Librarians</a:t>
            </a:r>
            <a:r>
              <a:rPr lang="en-US" sz="1200" kern="1200" baseline="0" dirty="0">
                <a:solidFill>
                  <a:schemeClr val="tx1"/>
                </a:solidFill>
                <a:effectLst/>
                <a:latin typeface="+mn-lt"/>
                <a:ea typeface="+mn-ea"/>
                <a:cs typeface="+mn-cs"/>
              </a:rPr>
              <a:t> and curators at the</a:t>
            </a:r>
            <a:r>
              <a:rPr lang="en-US" sz="1200" kern="1200" dirty="0">
                <a:solidFill>
                  <a:schemeClr val="tx1"/>
                </a:solidFill>
                <a:effectLst/>
                <a:latin typeface="+mn-lt"/>
                <a:ea typeface="+mn-ea"/>
                <a:cs typeface="+mn-cs"/>
              </a:rPr>
              <a:t> Performing Arts Library, sponsored</a:t>
            </a:r>
            <a:r>
              <a:rPr lang="en-US" sz="1200" kern="1200" baseline="0" dirty="0">
                <a:solidFill>
                  <a:schemeClr val="tx1"/>
                </a:solidFill>
                <a:effectLst/>
                <a:latin typeface="+mn-lt"/>
                <a:ea typeface="+mn-ea"/>
                <a:cs typeface="+mn-cs"/>
              </a:rPr>
              <a:t> an event which</a:t>
            </a:r>
            <a:r>
              <a:rPr lang="en-US" sz="1200" kern="1200" dirty="0">
                <a:solidFill>
                  <a:schemeClr val="tx1"/>
                </a:solidFill>
                <a:effectLst/>
                <a:latin typeface="+mn-lt"/>
                <a:ea typeface="+mn-ea"/>
                <a:cs typeface="+mn-cs"/>
              </a:rPr>
              <a:t> </a:t>
            </a:r>
            <a:r>
              <a:rPr lang="en-US" sz="1200" kern="1200" baseline="0" dirty="0">
                <a:solidFill>
                  <a:schemeClr val="tx1"/>
                </a:solidFill>
                <a:effectLst/>
                <a:latin typeface="+mn-lt"/>
                <a:ea typeface="+mn-ea"/>
                <a:cs typeface="+mn-cs"/>
              </a:rPr>
              <a:t>profiled</a:t>
            </a:r>
            <a:r>
              <a:rPr lang="en-US" sz="1200" kern="1200" dirty="0">
                <a:solidFill>
                  <a:schemeClr val="tx1"/>
                </a:solidFill>
                <a:effectLst/>
                <a:latin typeface="+mn-lt"/>
                <a:ea typeface="+mn-ea"/>
                <a:cs typeface="+mn-cs"/>
              </a:rPr>
              <a:t> excerpts</a:t>
            </a:r>
            <a:r>
              <a:rPr lang="en-US" sz="1200" kern="1200" baseline="0" dirty="0">
                <a:solidFill>
                  <a:schemeClr val="tx1"/>
                </a:solidFill>
                <a:effectLst/>
                <a:latin typeface="+mn-lt"/>
                <a:ea typeface="+mn-ea"/>
                <a:cs typeface="+mn-cs"/>
              </a:rPr>
              <a:t> of WAPAVA’s </a:t>
            </a:r>
            <a:r>
              <a:rPr lang="en-US" sz="1200" kern="1200" dirty="0">
                <a:solidFill>
                  <a:schemeClr val="tx1"/>
                </a:solidFill>
                <a:effectLst/>
                <a:latin typeface="+mn-lt"/>
                <a:ea typeface="+mn-ea"/>
                <a:cs typeface="+mn-cs"/>
              </a:rPr>
              <a:t> video recording of </a:t>
            </a:r>
            <a:r>
              <a:rPr lang="en-US" sz="1200" i="0" u="none" kern="1200" dirty="0">
                <a:solidFill>
                  <a:schemeClr val="tx1"/>
                </a:solidFill>
                <a:effectLst/>
                <a:latin typeface="+mn-lt"/>
                <a:ea typeface="+mn-ea"/>
                <a:cs typeface="+mn-cs"/>
              </a:rPr>
              <a:t>the 2008 Shakespeare Theatre Company's all-male performance of Romeo &amp; Juliet.</a:t>
            </a:r>
            <a:endParaRPr lang="en-US" sz="1200" i="0" u="none" kern="1200" baseline="0" dirty="0">
              <a:solidFill>
                <a:schemeClr val="tx1"/>
              </a:solidFill>
              <a:effectLst/>
              <a:latin typeface="+mn-lt"/>
              <a:ea typeface="+mn-ea"/>
              <a:cs typeface="+mn-cs"/>
            </a:endParaRPr>
          </a:p>
          <a:p>
            <a:endParaRPr lang="en-US" sz="1200" i="0" u="none" kern="1200" baseline="0" dirty="0">
              <a:solidFill>
                <a:schemeClr val="tx1"/>
              </a:solidFill>
              <a:effectLst/>
              <a:latin typeface="+mn-lt"/>
              <a:ea typeface="+mn-ea"/>
              <a:cs typeface="+mn-cs"/>
            </a:endParaRPr>
          </a:p>
          <a:p>
            <a:r>
              <a:rPr lang="en-US" sz="1200" i="0" u="none" kern="1200" baseline="0" dirty="0">
                <a:solidFill>
                  <a:schemeClr val="tx1"/>
                </a:solidFill>
                <a:effectLst/>
                <a:latin typeface="+mn-lt"/>
                <a:ea typeface="+mn-ea"/>
                <a:cs typeface="+mn-cs"/>
              </a:rPr>
              <a:t>It included a </a:t>
            </a:r>
            <a:r>
              <a:rPr lang="en-US" sz="1200" kern="1200" dirty="0">
                <a:solidFill>
                  <a:schemeClr val="tx1"/>
                </a:solidFill>
                <a:effectLst/>
                <a:latin typeface="+mn-lt"/>
                <a:ea typeface="+mn-ea"/>
                <a:cs typeface="+mn-cs"/>
              </a:rPr>
              <a:t>discussion led</a:t>
            </a:r>
            <a:r>
              <a:rPr lang="en-US" sz="1200" kern="1200" baseline="0" dirty="0">
                <a:solidFill>
                  <a:schemeClr val="tx1"/>
                </a:solidFill>
                <a:effectLst/>
                <a:latin typeface="+mn-lt"/>
                <a:ea typeface="+mn-ea"/>
                <a:cs typeface="+mn-cs"/>
              </a:rPr>
              <a:t> by</a:t>
            </a:r>
            <a:r>
              <a:rPr lang="en-US" sz="1200" kern="1200" dirty="0">
                <a:solidFill>
                  <a:schemeClr val="tx1"/>
                </a:solidFill>
                <a:effectLst/>
                <a:latin typeface="+mn-lt"/>
                <a:ea typeface="+mn-ea"/>
                <a:cs typeface="+mn-cs"/>
              </a:rPr>
              <a:t> Shakespeare scholar and University of Maryland Professor</a:t>
            </a:r>
            <a:r>
              <a:rPr lang="en-US" sz="1200" kern="1200" baseline="0" dirty="0">
                <a:solidFill>
                  <a:schemeClr val="tx1"/>
                </a:solidFill>
                <a:effectLst/>
                <a:latin typeface="+mn-lt"/>
                <a:ea typeface="+mn-ea"/>
                <a:cs typeface="+mn-cs"/>
              </a:rPr>
              <a:t> of Theatre</a:t>
            </a:r>
            <a:r>
              <a:rPr lang="en-US" sz="1200" kern="1200" dirty="0">
                <a:solidFill>
                  <a:schemeClr val="tx1"/>
                </a:solidFill>
                <a:effectLst/>
                <a:latin typeface="+mn-lt"/>
                <a:ea typeface="+mn-ea"/>
                <a:cs typeface="+mn-cs"/>
              </a:rPr>
              <a:t> Dr. Franklin </a:t>
            </a:r>
            <a:r>
              <a:rPr lang="en-US" sz="1200" kern="1200" dirty="0" err="1">
                <a:solidFill>
                  <a:schemeClr val="tx1"/>
                </a:solidFill>
                <a:effectLst/>
                <a:latin typeface="+mn-lt"/>
                <a:ea typeface="+mn-ea"/>
                <a:cs typeface="+mn-cs"/>
              </a:rPr>
              <a:t>Hildy</a:t>
            </a:r>
            <a:r>
              <a:rPr lang="en-US" sz="1200" kern="1200" dirty="0">
                <a:solidFill>
                  <a:schemeClr val="tx1"/>
                </a:solidFill>
                <a:effectLst/>
                <a:latin typeface="+mn-lt"/>
                <a:ea typeface="+mn-ea"/>
                <a:cs typeface="+mn-cs"/>
              </a:rPr>
              <a:t>.</a:t>
            </a:r>
            <a:r>
              <a:rPr lang="en-US" sz="1200" kern="1200" baseline="0" dirty="0">
                <a:solidFill>
                  <a:schemeClr val="tx1"/>
                </a:solidFill>
                <a:effectLst/>
                <a:latin typeface="+mn-lt"/>
                <a:ea typeface="+mn-ea"/>
                <a:cs typeface="+mn-cs"/>
              </a:rPr>
              <a:t>  </a:t>
            </a:r>
            <a:r>
              <a:rPr lang="en-US" sz="1200" kern="1200" baseline="0" dirty="0" err="1">
                <a:solidFill>
                  <a:schemeClr val="tx1"/>
                </a:solidFill>
                <a:effectLst/>
                <a:latin typeface="+mn-lt"/>
                <a:ea typeface="+mn-ea"/>
                <a:cs typeface="+mn-cs"/>
              </a:rPr>
              <a:t>Hildy</a:t>
            </a:r>
            <a:r>
              <a:rPr lang="en-US" sz="1200" kern="1200" baseline="0" dirty="0">
                <a:solidFill>
                  <a:schemeClr val="tx1"/>
                </a:solidFill>
                <a:effectLst/>
                <a:latin typeface="+mn-lt"/>
                <a:ea typeface="+mn-ea"/>
                <a:cs typeface="+mn-cs"/>
              </a:rPr>
              <a:t> is an</a:t>
            </a:r>
            <a:r>
              <a:rPr lang="en-US" sz="1200" kern="1200" dirty="0">
                <a:solidFill>
                  <a:schemeClr val="tx1"/>
                </a:solidFill>
                <a:effectLst/>
                <a:latin typeface="+mn-lt"/>
                <a:ea typeface="+mn-ea"/>
                <a:cs typeface="+mn-cs"/>
              </a:rPr>
              <a:t> internationally recognized authority on Shakespeare, and the Globe Theatre.</a:t>
            </a:r>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8</a:t>
            </a:fld>
            <a:endParaRPr lang="en-US"/>
          </a:p>
        </p:txBody>
      </p:sp>
    </p:spTree>
    <p:extLst>
      <p:ext uri="{BB962C8B-B14F-4D97-AF65-F5344CB8AC3E}">
        <p14:creationId xmlns:p14="http://schemas.microsoft.com/office/powerpoint/2010/main" val="18851901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Two branch libraries created Shakespeare related exhibits.</a:t>
            </a:r>
          </a:p>
          <a:p>
            <a:endParaRPr lang="en-US" baseline="0" dirty="0"/>
          </a:p>
          <a:p>
            <a:r>
              <a:rPr lang="en-US" baseline="0" dirty="0"/>
              <a:t>The STEM Library mounted an exhibit which illustrated Shakespeare’s quotes related to natural phenomena, alongside modern photographic images.   </a:t>
            </a:r>
          </a:p>
          <a:p>
            <a:endParaRPr lang="en-US" baseline="0" dirty="0"/>
          </a:p>
          <a:p>
            <a:r>
              <a:rPr lang="en-US" baseline="0" dirty="0"/>
              <a:t>The Architecture Library  exhibit explored the history and structure of the Globe Theatre</a:t>
            </a:r>
          </a:p>
          <a:p>
            <a:endParaRPr lang="en-US" dirty="0"/>
          </a:p>
        </p:txBody>
      </p:sp>
      <p:sp>
        <p:nvSpPr>
          <p:cNvPr id="4" name="Slide Number Placeholder 3"/>
          <p:cNvSpPr>
            <a:spLocks noGrp="1"/>
          </p:cNvSpPr>
          <p:nvPr>
            <p:ph type="sldNum" sz="quarter" idx="10"/>
          </p:nvPr>
        </p:nvSpPr>
        <p:spPr/>
        <p:txBody>
          <a:bodyPr/>
          <a:lstStyle/>
          <a:p>
            <a:fld id="{511637AE-BEE4-AC4E-BFD0-DF85490CC59F}" type="slidenum">
              <a:rPr lang="en-US" smtClean="0"/>
              <a:t>9</a:t>
            </a:fld>
            <a:endParaRPr lang="en-US"/>
          </a:p>
        </p:txBody>
      </p:sp>
    </p:spTree>
    <p:extLst>
      <p:ext uri="{BB962C8B-B14F-4D97-AF65-F5344CB8AC3E}">
        <p14:creationId xmlns:p14="http://schemas.microsoft.com/office/powerpoint/2010/main" val="3607260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E88EE94-2E21-F942-AD04-C2E948E9D854}"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2805459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88EE94-2E21-F942-AD04-C2E948E9D854}"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3381019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88EE94-2E21-F942-AD04-C2E948E9D854}"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3509246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88EE94-2E21-F942-AD04-C2E948E9D854}"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3269448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88EE94-2E21-F942-AD04-C2E948E9D854}" type="datetimeFigureOut">
              <a:rPr lang="en-US" smtClean="0"/>
              <a:t>7/9/2019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3664748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E88EE94-2E21-F942-AD04-C2E948E9D854}" type="datetimeFigureOut">
              <a:rPr lang="en-US" smtClean="0"/>
              <a:t>7/9/2019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28656549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E88EE94-2E21-F942-AD04-C2E948E9D854}" type="datetimeFigureOut">
              <a:rPr lang="en-US" smtClean="0"/>
              <a:t>7/9/2019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2136634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E88EE94-2E21-F942-AD04-C2E948E9D854}" type="datetimeFigureOut">
              <a:rPr lang="en-US" smtClean="0"/>
              <a:t>7/9/2019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1803620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88EE94-2E21-F942-AD04-C2E948E9D854}" type="datetimeFigureOut">
              <a:rPr lang="en-US" smtClean="0"/>
              <a:t>7/9/2019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3677306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88EE94-2E21-F942-AD04-C2E948E9D854}" type="datetimeFigureOut">
              <a:rPr lang="en-US" smtClean="0"/>
              <a:t>7/9/2019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37472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88EE94-2E21-F942-AD04-C2E948E9D854}" type="datetimeFigureOut">
              <a:rPr lang="en-US" smtClean="0"/>
              <a:t>7/9/2019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5F0505-A5E3-FB4C-AC63-658D2F4E151E}" type="slidenum">
              <a:rPr lang="en-US" smtClean="0"/>
              <a:t>‹#›</a:t>
            </a:fld>
            <a:endParaRPr lang="en-US"/>
          </a:p>
        </p:txBody>
      </p:sp>
    </p:spTree>
    <p:extLst>
      <p:ext uri="{BB962C8B-B14F-4D97-AF65-F5344CB8AC3E}">
        <p14:creationId xmlns:p14="http://schemas.microsoft.com/office/powerpoint/2010/main" val="13922532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88EE94-2E21-F942-AD04-C2E948E9D854}" type="datetimeFigureOut">
              <a:rPr lang="en-US" smtClean="0"/>
              <a:t>7/9/2019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5F0505-A5E3-FB4C-AC63-658D2F4E151E}" type="slidenum">
              <a:rPr lang="en-US" smtClean="0"/>
              <a:t>‹#›</a:t>
            </a:fld>
            <a:endParaRPr lang="en-US"/>
          </a:p>
        </p:txBody>
      </p:sp>
    </p:spTree>
    <p:extLst>
      <p:ext uri="{BB962C8B-B14F-4D97-AF65-F5344CB8AC3E}">
        <p14:creationId xmlns:p14="http://schemas.microsoft.com/office/powerpoint/2010/main" val="27451651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youtu.be/UcHJ6SuviL0" TargetMode="External"/><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hyperlink" Target="https://youtu.be/UcHJ6SuviL0?t=353"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lib.guides.umd.edu/frankenstein"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hyperlink" Target="https://www.arcgis.com/apps/MapJournal/index.html?appid=85b227b2ee964cb9b6279ed0dc3411ac"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8.xml"/><Relationship Id="rId5" Type="http://schemas.openxmlformats.org/officeDocument/2006/relationships/image" Target="../media/image34.pn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G"/></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41.png"/><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127901" y="294969"/>
            <a:ext cx="8133735" cy="3305482"/>
          </a:xfrm>
        </p:spPr>
        <p:txBody>
          <a:bodyPr>
            <a:normAutofit/>
          </a:bodyPr>
          <a:lstStyle/>
          <a:p>
            <a:r>
              <a:rPr lang="en-US" sz="3600" dirty="0">
                <a:latin typeface="Book Antiqua" panose="02040602050305030304" pitchFamily="18" charset="0"/>
              </a:rPr>
              <a:t>Leveraging Literary Classics to Energize the Campus Community  </a:t>
            </a:r>
            <a:br>
              <a:rPr lang="en-US" dirty="0">
                <a:latin typeface="Book Antiqua" panose="02040602050305030304" pitchFamily="18" charset="0"/>
              </a:rPr>
            </a:br>
            <a:endParaRPr lang="en-US" dirty="0"/>
          </a:p>
        </p:txBody>
      </p:sp>
      <p:sp>
        <p:nvSpPr>
          <p:cNvPr id="10" name="Subtitle 9"/>
          <p:cNvSpPr>
            <a:spLocks noGrp="1"/>
          </p:cNvSpPr>
          <p:nvPr>
            <p:ph type="subTitle" idx="1"/>
          </p:nvPr>
        </p:nvSpPr>
        <p:spPr>
          <a:xfrm>
            <a:off x="1371600" y="2625213"/>
            <a:ext cx="6400800" cy="3013587"/>
          </a:xfrm>
        </p:spPr>
        <p:txBody>
          <a:bodyPr/>
          <a:lstStyle/>
          <a:p>
            <a:r>
              <a:rPr lang="en-US" dirty="0">
                <a:latin typeface="Book Antiqua" panose="02040602050305030304" pitchFamily="18" charset="0"/>
              </a:rPr>
              <a:t>A Case Study at the University of Maryland (UMD) Libraries</a:t>
            </a:r>
            <a:endParaRPr lang="en-US" dirty="0"/>
          </a:p>
        </p:txBody>
      </p:sp>
    </p:spTree>
    <p:extLst>
      <p:ext uri="{BB962C8B-B14F-4D97-AF65-F5344CB8AC3E}">
        <p14:creationId xmlns:p14="http://schemas.microsoft.com/office/powerpoint/2010/main" val="9441166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6823" y="274638"/>
            <a:ext cx="8770354" cy="5851525"/>
          </a:xfrm>
        </p:spPr>
      </p:pic>
    </p:spTree>
    <p:extLst>
      <p:ext uri="{BB962C8B-B14F-4D97-AF65-F5344CB8AC3E}">
        <p14:creationId xmlns:p14="http://schemas.microsoft.com/office/powerpoint/2010/main" val="1023410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2364"/>
            <a:ext cx="8229600" cy="1511821"/>
          </a:xfrm>
        </p:spPr>
        <p:txBody>
          <a:bodyPr>
            <a:normAutofit/>
          </a:bodyPr>
          <a:lstStyle/>
          <a:p>
            <a:br>
              <a:rPr lang="en-US" sz="2800" dirty="0">
                <a:latin typeface="Book Antiqua" panose="02040602050305030304" pitchFamily="18" charset="0"/>
              </a:rPr>
            </a:br>
            <a:r>
              <a:rPr lang="en-US" sz="2800" dirty="0">
                <a:latin typeface="Book Antiqua" panose="02040602050305030304" pitchFamily="18" charset="0"/>
              </a:rPr>
              <a:t>Shakespeare Gala:  A Wake for SHX</a:t>
            </a:r>
            <a:br>
              <a:rPr lang="en-US" sz="2800" dirty="0">
                <a:latin typeface="Book Antiqua" panose="02040602050305030304" pitchFamily="18" charset="0"/>
              </a:rPr>
            </a:br>
            <a:endParaRPr lang="en-US" sz="1300" dirty="0">
              <a:latin typeface="Book Antiqua"/>
              <a:cs typeface="Book Antiqua"/>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34281" y="892161"/>
            <a:ext cx="4374540" cy="5842271"/>
          </a:xfrm>
        </p:spPr>
      </p:pic>
    </p:spTree>
    <p:extLst>
      <p:ext uri="{BB962C8B-B14F-4D97-AF65-F5344CB8AC3E}">
        <p14:creationId xmlns:p14="http://schemas.microsoft.com/office/powerpoint/2010/main" val="299509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sz="2800" dirty="0">
                <a:latin typeface="Book Antiqua" panose="02040602050305030304" pitchFamily="18" charset="0"/>
              </a:rPr>
            </a:br>
            <a:r>
              <a:rPr lang="en-US" sz="2800" dirty="0">
                <a:latin typeface="Book Antiqua" panose="02040602050305030304" pitchFamily="18" charset="0"/>
              </a:rPr>
              <a:t>Shakespeare Gala:  A Wake for SHX</a:t>
            </a:r>
            <a:br>
              <a:rPr lang="en-US" sz="2800" dirty="0">
                <a:latin typeface="Book Antiqua" panose="02040602050305030304" pitchFamily="18" charset="0"/>
              </a:rPr>
            </a:br>
            <a:r>
              <a:rPr lang="en-US" sz="1300" dirty="0" err="1">
                <a:latin typeface="Book Antiqua"/>
                <a:cs typeface="Book Antiqua"/>
              </a:rPr>
              <a:t>Peformance</a:t>
            </a:r>
            <a:r>
              <a:rPr lang="en-US" sz="1300" dirty="0">
                <a:latin typeface="Book Antiqua"/>
                <a:cs typeface="Book Antiqua"/>
              </a:rPr>
              <a:t> by the Palestrina Choir   </a:t>
            </a:r>
            <a:r>
              <a:rPr lang="en-US" sz="1300" dirty="0">
                <a:latin typeface="Book Antiqua"/>
                <a:cs typeface="Book Antiqua"/>
                <a:hlinkClick r:id="rId3" tooltip="Share link"/>
              </a:rPr>
              <a:t>https://youtu.be/UcHJ6SuviL0</a:t>
            </a:r>
            <a:br>
              <a:rPr lang="en-US" sz="1300" dirty="0">
                <a:latin typeface="Book Antiqua"/>
                <a:cs typeface="Book Antiqua"/>
              </a:rPr>
            </a:br>
            <a:r>
              <a:rPr lang="en-US" sz="1200" dirty="0"/>
              <a:t>Maryland Shakespeare Players – The balcony scene and a scene from Much Ado about Nothing  </a:t>
            </a:r>
            <a:r>
              <a:rPr lang="en-US" sz="1200" dirty="0">
                <a:hlinkClick r:id="rId4"/>
              </a:rPr>
              <a:t>https://youtu.be/UcHJ6SuviL0?t=353</a:t>
            </a:r>
            <a:br>
              <a:rPr lang="en-US" sz="1200" dirty="0"/>
            </a:br>
            <a:br>
              <a:rPr lang="en-US" sz="1200" dirty="0"/>
            </a:br>
            <a:endParaRPr lang="en-US" sz="1300" dirty="0">
              <a:latin typeface="Book Antiqua"/>
              <a:cs typeface="Book Antiqua"/>
            </a:endParaRPr>
          </a:p>
        </p:txBody>
      </p:sp>
      <p:sp>
        <p:nvSpPr>
          <p:cNvPr id="6" name="Text Placeholder 5"/>
          <p:cNvSpPr>
            <a:spLocks noGrp="1"/>
          </p:cNvSpPr>
          <p:nvPr>
            <p:ph type="body" idx="1"/>
          </p:nvPr>
        </p:nvSpPr>
        <p:spPr/>
        <p:txBody>
          <a:bodyPr/>
          <a:lstStyle/>
          <a:p>
            <a:endParaRPr lang="en-US"/>
          </a:p>
        </p:txBody>
      </p:sp>
      <p:sp>
        <p:nvSpPr>
          <p:cNvPr id="10" name="Content Placeholder 9"/>
          <p:cNvSpPr>
            <a:spLocks noGrp="1"/>
          </p:cNvSpPr>
          <p:nvPr>
            <p:ph sz="half" idx="2"/>
          </p:nvPr>
        </p:nvSpPr>
        <p:spPr/>
        <p:txBody>
          <a:bodyPr/>
          <a:lstStyle/>
          <a:p>
            <a:endParaRPr lang="en-US" dirty="0"/>
          </a:p>
        </p:txBody>
      </p:sp>
      <p:sp>
        <p:nvSpPr>
          <p:cNvPr id="11" name="Text Placeholder 10"/>
          <p:cNvSpPr>
            <a:spLocks noGrp="1"/>
          </p:cNvSpPr>
          <p:nvPr>
            <p:ph type="body" sz="quarter" idx="3"/>
          </p:nvPr>
        </p:nvSpPr>
        <p:spPr/>
        <p:txBody>
          <a:bodyPr/>
          <a:lstStyle/>
          <a:p>
            <a:endParaRPr lang="en-US"/>
          </a:p>
        </p:txBody>
      </p:sp>
      <p:pic>
        <p:nvPicPr>
          <p:cNvPr id="13" name="Content Placeholder 12"/>
          <p:cNvPicPr>
            <a:picLocks noGrp="1" noChangeAspect="1"/>
          </p:cNvPicPr>
          <p:nvPr>
            <p:ph sz="quarter" idx="4"/>
          </p:nvPr>
        </p:nvPicPr>
        <p:blipFill>
          <a:blip r:embed="rId5">
            <a:extLst>
              <a:ext uri="{28A0092B-C50C-407E-A947-70E740481C1C}">
                <a14:useLocalDpi xmlns:a14="http://schemas.microsoft.com/office/drawing/2010/main" val="0"/>
              </a:ext>
            </a:extLst>
          </a:blip>
          <a:stretch>
            <a:fillRect/>
          </a:stretch>
        </p:blipFill>
        <p:spPr>
          <a:xfrm>
            <a:off x="4187973" y="1338109"/>
            <a:ext cx="4041775" cy="3027195"/>
          </a:xfrm>
        </p:spPr>
      </p:pic>
      <p:pic>
        <p:nvPicPr>
          <p:cNvPr id="7" name="Content Placeholder 4" descr="Balcony.png"/>
          <p:cNvPicPr>
            <a:picLocks noChangeAspect="1"/>
          </p:cNvPicPr>
          <p:nvPr/>
        </p:nvPicPr>
        <p:blipFill>
          <a:blip r:embed="rId6">
            <a:extLst>
              <a:ext uri="{28A0092B-C50C-407E-A947-70E740481C1C}">
                <a14:useLocalDpi xmlns:a14="http://schemas.microsoft.com/office/drawing/2010/main" val="0"/>
              </a:ext>
            </a:extLst>
          </a:blip>
          <a:srcRect t="2326" b="2326"/>
          <a:stretch>
            <a:fillRect/>
          </a:stretch>
        </p:blipFill>
        <p:spPr>
          <a:xfrm>
            <a:off x="528074" y="1598593"/>
            <a:ext cx="3409323" cy="4106556"/>
          </a:xfrm>
          <a:prstGeom prst="rect">
            <a:avLst/>
          </a:prstGeom>
        </p:spPr>
      </p:pic>
      <p:pic>
        <p:nvPicPr>
          <p:cNvPr id="9" name="Content Placeholder 3"/>
          <p:cNvPicPr>
            <a:picLocks noChangeAspect="1"/>
          </p:cNvPicPr>
          <p:nvPr/>
        </p:nvPicPr>
        <p:blipFill>
          <a:blip r:embed="rId7">
            <a:extLst>
              <a:ext uri="{28A0092B-C50C-407E-A947-70E740481C1C}">
                <a14:useLocalDpi xmlns:a14="http://schemas.microsoft.com/office/drawing/2010/main" val="0"/>
              </a:ext>
            </a:extLst>
          </a:blip>
          <a:srcRect t="-45661" b="-45661"/>
          <a:stretch>
            <a:fillRect/>
          </a:stretch>
        </p:blipFill>
        <p:spPr>
          <a:xfrm>
            <a:off x="4372353" y="3904008"/>
            <a:ext cx="4314447" cy="2953992"/>
          </a:xfrm>
          <a:prstGeom prst="rect">
            <a:avLst/>
          </a:prstGeom>
        </p:spPr>
      </p:pic>
    </p:spTree>
    <p:extLst>
      <p:ext uri="{BB962C8B-B14F-4D97-AF65-F5344CB8AC3E}">
        <p14:creationId xmlns:p14="http://schemas.microsoft.com/office/powerpoint/2010/main" val="1399839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332600"/>
            <a:ext cx="8403294" cy="1671174"/>
          </a:xfrm>
        </p:spPr>
        <p:txBody>
          <a:bodyPr>
            <a:normAutofit fontScale="90000"/>
          </a:bodyPr>
          <a:lstStyle/>
          <a:p>
            <a:pPr>
              <a:lnSpc>
                <a:spcPct val="120000"/>
              </a:lnSpc>
            </a:pPr>
            <a:br>
              <a:rPr lang="en-US" sz="2700" dirty="0">
                <a:latin typeface="Book Antiqua" panose="02040602050305030304" pitchFamily="18" charset="0"/>
              </a:rPr>
            </a:br>
            <a:br>
              <a:rPr lang="en-US" sz="2700" dirty="0">
                <a:latin typeface="Book Antiqua" panose="02040602050305030304" pitchFamily="18" charset="0"/>
              </a:rPr>
            </a:br>
            <a:r>
              <a:rPr lang="en-US" sz="3100" b="1" dirty="0" err="1">
                <a:latin typeface="Book Antiqua" panose="02040602050305030304" pitchFamily="18" charset="0"/>
              </a:rPr>
              <a:t>Frankenreads</a:t>
            </a:r>
            <a:br>
              <a:rPr lang="en-US" sz="3100" b="1" dirty="0">
                <a:latin typeface="Book Antiqua" panose="02040602050305030304" pitchFamily="18" charset="0"/>
              </a:rPr>
            </a:br>
            <a:r>
              <a:rPr lang="en-US" sz="2700" dirty="0">
                <a:latin typeface="Book Antiqua"/>
                <a:cs typeface="Book Antiqua"/>
              </a:rPr>
              <a:t>200th anniversary of Mary Shelley's </a:t>
            </a:r>
            <a:r>
              <a:rPr lang="en-US" sz="2700" i="1" dirty="0">
                <a:latin typeface="Book Antiqua"/>
                <a:cs typeface="Book Antiqua"/>
              </a:rPr>
              <a:t>Frankenstein</a:t>
            </a:r>
            <a:r>
              <a:rPr lang="en-US" sz="2700" dirty="0">
                <a:latin typeface="Book Antiqua"/>
                <a:cs typeface="Book Antiqua"/>
              </a:rPr>
              <a:t> </a:t>
            </a:r>
            <a:br>
              <a:rPr lang="en-US" dirty="0">
                <a:latin typeface="Book Antiqua"/>
                <a:cs typeface="Book Antiqua"/>
              </a:rPr>
            </a:br>
            <a:endParaRPr lang="en-US" dirty="0"/>
          </a:p>
        </p:txBody>
      </p:sp>
      <p:pic>
        <p:nvPicPr>
          <p:cNvPr id="9" name="Content Placeholder 4" descr="Frankenreads.png"/>
          <p:cNvPicPr>
            <a:picLocks noGrp="1" noChangeAspect="1"/>
          </p:cNvPicPr>
          <p:nvPr>
            <p:ph idx="1"/>
          </p:nvPr>
        </p:nvPicPr>
        <p:blipFill>
          <a:blip r:embed="rId3">
            <a:extLst>
              <a:ext uri="{28A0092B-C50C-407E-A947-70E740481C1C}">
                <a14:useLocalDpi xmlns:a14="http://schemas.microsoft.com/office/drawing/2010/main" val="0"/>
              </a:ext>
            </a:extLst>
          </a:blip>
          <a:srcRect l="-32082" r="-32082"/>
          <a:stretch>
            <a:fillRect/>
          </a:stretch>
        </p:blipFill>
        <p:spPr>
          <a:xfrm>
            <a:off x="1886734" y="1338573"/>
            <a:ext cx="5370532" cy="5250268"/>
          </a:xfrm>
        </p:spPr>
      </p:pic>
    </p:spTree>
    <p:extLst>
      <p:ext uri="{BB962C8B-B14F-4D97-AF65-F5344CB8AC3E}">
        <p14:creationId xmlns:p14="http://schemas.microsoft.com/office/powerpoint/2010/main" val="4190529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a:latin typeface="Book Antiqua" panose="02040602050305030304" pitchFamily="18" charset="0"/>
              </a:rPr>
              <a:t>Organizing Committee</a:t>
            </a:r>
          </a:p>
        </p:txBody>
      </p:sp>
      <p:sp>
        <p:nvSpPr>
          <p:cNvPr id="6" name="Subtitle 5"/>
          <p:cNvSpPr>
            <a:spLocks noGrp="1"/>
          </p:cNvSpPr>
          <p:nvPr>
            <p:ph idx="1"/>
          </p:nvPr>
        </p:nvSpPr>
        <p:spPr>
          <a:xfrm>
            <a:off x="457200" y="1417638"/>
            <a:ext cx="8229600" cy="4708525"/>
          </a:xfrm>
        </p:spPr>
        <p:txBody>
          <a:bodyPr>
            <a:normAutofit/>
          </a:bodyPr>
          <a:lstStyle/>
          <a:p>
            <a:pPr marL="0" indent="0">
              <a:buNone/>
            </a:pPr>
            <a:r>
              <a:rPr lang="en-US" sz="2000" b="1" dirty="0">
                <a:latin typeface="Book Antiqua" panose="02040602050305030304" pitchFamily="18" charset="0"/>
              </a:rPr>
              <a:t>English Department &amp; Center for Literary &amp; Comparative Studies (CLCS)</a:t>
            </a:r>
          </a:p>
          <a:p>
            <a:r>
              <a:rPr lang="en-US" sz="2000" dirty="0">
                <a:latin typeface="Book Antiqua" panose="02040602050305030304" pitchFamily="18" charset="0"/>
              </a:rPr>
              <a:t>Karen Nelson, Associate Directory of CLCS</a:t>
            </a:r>
          </a:p>
          <a:p>
            <a:r>
              <a:rPr lang="en-US" sz="2000" dirty="0" err="1">
                <a:latin typeface="Book Antiqua"/>
                <a:cs typeface="Book Antiqua"/>
              </a:rPr>
              <a:t>Edlie</a:t>
            </a:r>
            <a:r>
              <a:rPr lang="en-US" sz="2000" dirty="0">
                <a:latin typeface="Book Antiqua"/>
                <a:cs typeface="Book Antiqua"/>
              </a:rPr>
              <a:t> Wong, Professor and Director of the Center for Literary and Comparative Studies</a:t>
            </a:r>
          </a:p>
          <a:p>
            <a:pPr marL="0" indent="0">
              <a:buNone/>
            </a:pPr>
            <a:endParaRPr lang="en-US" sz="2000" dirty="0">
              <a:latin typeface="Book Antiqua" panose="02040602050305030304" pitchFamily="18" charset="0"/>
            </a:endParaRPr>
          </a:p>
          <a:p>
            <a:pPr marL="0" indent="0">
              <a:buNone/>
            </a:pPr>
            <a:r>
              <a:rPr lang="en-US" sz="2000" b="1" dirty="0">
                <a:latin typeface="Book Antiqua" panose="02040602050305030304" pitchFamily="18" charset="0"/>
              </a:rPr>
              <a:t>Libraries:</a:t>
            </a:r>
          </a:p>
          <a:p>
            <a:r>
              <a:rPr lang="en-US" sz="2000" dirty="0">
                <a:latin typeface="Book Antiqua" panose="02040602050305030304" pitchFamily="18" charset="0"/>
              </a:rPr>
              <a:t>Eric </a:t>
            </a:r>
            <a:r>
              <a:rPr lang="en-US" sz="2000" dirty="0" err="1">
                <a:latin typeface="Book Antiqua" panose="02040602050305030304" pitchFamily="18" charset="0"/>
              </a:rPr>
              <a:t>Bartheld</a:t>
            </a:r>
            <a:r>
              <a:rPr lang="en-US" sz="2000" dirty="0">
                <a:latin typeface="Book Antiqua" panose="02040602050305030304" pitchFamily="18" charset="0"/>
              </a:rPr>
              <a:t>, Director of Communications, Libraries</a:t>
            </a:r>
          </a:p>
          <a:p>
            <a:r>
              <a:rPr lang="en-US" sz="2000" dirty="0">
                <a:latin typeface="Book Antiqua" panose="02040602050305030304" pitchFamily="18" charset="0"/>
              </a:rPr>
              <a:t>Aaron </a:t>
            </a:r>
            <a:r>
              <a:rPr lang="en-US" sz="2000" dirty="0" err="1">
                <a:latin typeface="Book Antiqua" panose="02040602050305030304" pitchFamily="18" charset="0"/>
              </a:rPr>
              <a:t>Ginoza</a:t>
            </a:r>
            <a:r>
              <a:rPr lang="en-US" sz="2000" dirty="0">
                <a:latin typeface="Book Antiqua" panose="02040602050305030304" pitchFamily="18" charset="0"/>
              </a:rPr>
              <a:t>, Social Media Coordinator, Libraries</a:t>
            </a:r>
            <a:endParaRPr lang="en-US" sz="2000" b="1" dirty="0">
              <a:latin typeface="Book Antiqua" panose="02040602050305030304" pitchFamily="18" charset="0"/>
            </a:endParaRPr>
          </a:p>
          <a:p>
            <a:r>
              <a:rPr lang="en-US" sz="2000" dirty="0">
                <a:latin typeface="Book Antiqua" panose="02040602050305030304" pitchFamily="18" charset="0"/>
              </a:rPr>
              <a:t>Patricia Herron, English Librarian</a:t>
            </a:r>
          </a:p>
          <a:p>
            <a:r>
              <a:rPr lang="en-US" sz="2000" dirty="0">
                <a:latin typeface="Book Antiqua" panose="02040602050305030304" pitchFamily="18" charset="0"/>
              </a:rPr>
              <a:t>Eric Lindquist, History Librarian</a:t>
            </a:r>
          </a:p>
          <a:p>
            <a:r>
              <a:rPr lang="en-US" sz="2000" dirty="0">
                <a:latin typeface="Book Antiqua" panose="02040602050305030304" pitchFamily="18" charset="0"/>
              </a:rPr>
              <a:t>Amber Kohl  Special Collections and University Archives</a:t>
            </a:r>
          </a:p>
          <a:p>
            <a:r>
              <a:rPr lang="en-US" sz="2000" dirty="0">
                <a:latin typeface="Book Antiqua" panose="02040602050305030304" pitchFamily="18" charset="0"/>
              </a:rPr>
              <a:t>Rebecca Wilson, Graphic Designer, Libraries</a:t>
            </a:r>
          </a:p>
          <a:p>
            <a:endParaRPr lang="en-US" sz="2000" dirty="0">
              <a:latin typeface="Book Antiqua" panose="02040602050305030304" pitchFamily="18" charset="0"/>
            </a:endParaRPr>
          </a:p>
          <a:p>
            <a:pPr marL="0" indent="0" algn="l">
              <a:buNone/>
            </a:pPr>
            <a:endParaRPr lang="en-US" sz="2000" dirty="0">
              <a:latin typeface="Book Antiqua" panose="02040602050305030304" pitchFamily="18" charset="0"/>
            </a:endParaRPr>
          </a:p>
          <a:p>
            <a:pPr marL="0" indent="0" algn="l">
              <a:buNone/>
            </a:pPr>
            <a:endParaRPr lang="en-US" dirty="0">
              <a:latin typeface="Book Antiqua" panose="02040602050305030304" pitchFamily="18" charset="0"/>
            </a:endParaRPr>
          </a:p>
        </p:txBody>
      </p:sp>
    </p:spTree>
    <p:extLst>
      <p:ext uri="{BB962C8B-B14F-4D97-AF65-F5344CB8AC3E}">
        <p14:creationId xmlns:p14="http://schemas.microsoft.com/office/powerpoint/2010/main" val="12253436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3977" y="1262447"/>
            <a:ext cx="4785718" cy="2677988"/>
          </a:xfrm>
          <a:prstGeom prst="rect">
            <a:avLst/>
          </a:prstGeom>
        </p:spPr>
      </p:pic>
      <p:sp>
        <p:nvSpPr>
          <p:cNvPr id="10" name="Rectangle 9"/>
          <p:cNvSpPr/>
          <p:nvPr/>
        </p:nvSpPr>
        <p:spPr>
          <a:xfrm>
            <a:off x="0" y="563"/>
            <a:ext cx="6857999" cy="954107"/>
          </a:xfrm>
          <a:prstGeom prst="rect">
            <a:avLst/>
          </a:prstGeom>
        </p:spPr>
        <p:txBody>
          <a:bodyPr wrap="square">
            <a:spAutoFit/>
          </a:bodyPr>
          <a:lstStyle/>
          <a:p>
            <a:endParaRPr lang="en-US" b="1" dirty="0">
              <a:latin typeface="Book Antiqua" panose="02040602050305030304" pitchFamily="18" charset="0"/>
            </a:endParaRPr>
          </a:p>
          <a:p>
            <a:r>
              <a:rPr lang="en-US" sz="2000" b="1" dirty="0">
                <a:latin typeface="Book Antiqua" panose="02040602050305030304" pitchFamily="18" charset="0"/>
              </a:rPr>
              <a:t>English Department:</a:t>
            </a:r>
          </a:p>
          <a:p>
            <a:r>
              <a:rPr lang="en-US" b="1" dirty="0">
                <a:latin typeface="Book Antiqua" panose="02040602050305030304" pitchFamily="18" charset="0"/>
              </a:rPr>
              <a:t>Symposium: </a:t>
            </a:r>
            <a:r>
              <a:rPr lang="en-US" dirty="0">
                <a:latin typeface="Book Antiqua" panose="02040602050305030304" pitchFamily="18" charset="0"/>
              </a:rPr>
              <a:t>The Body of Frankenstein: A One Day Anatomy</a:t>
            </a:r>
          </a:p>
        </p:txBody>
      </p:sp>
      <p:sp>
        <p:nvSpPr>
          <p:cNvPr id="11" name="Rectangle 10"/>
          <p:cNvSpPr/>
          <p:nvPr/>
        </p:nvSpPr>
        <p:spPr>
          <a:xfrm>
            <a:off x="111211" y="4235624"/>
            <a:ext cx="4922675" cy="369332"/>
          </a:xfrm>
          <a:prstGeom prst="rect">
            <a:avLst/>
          </a:prstGeom>
        </p:spPr>
        <p:txBody>
          <a:bodyPr wrap="square">
            <a:spAutoFit/>
          </a:bodyPr>
          <a:lstStyle/>
          <a:p>
            <a:r>
              <a:rPr lang="en-US" b="1" dirty="0" err="1">
                <a:latin typeface="Book Antiqua" panose="02040602050305030304" pitchFamily="18" charset="0"/>
              </a:rPr>
              <a:t>BookLab</a:t>
            </a:r>
            <a:r>
              <a:rPr lang="en-US" dirty="0">
                <a:latin typeface="Book Antiqua" panose="02040602050305030304" pitchFamily="18" charset="0"/>
              </a:rPr>
              <a:t>: </a:t>
            </a:r>
            <a:r>
              <a:rPr lang="en-US" dirty="0" err="1">
                <a:latin typeface="Book Antiqua" panose="02040602050305030304" pitchFamily="18" charset="0"/>
              </a:rPr>
              <a:t>FrankenTerps</a:t>
            </a:r>
            <a:r>
              <a:rPr lang="en-US" dirty="0">
                <a:latin typeface="Book Antiqua" panose="02040602050305030304" pitchFamily="18" charset="0"/>
              </a:rPr>
              <a:t> Community Print</a:t>
            </a:r>
            <a:endParaRPr lang="en-US" dirty="0"/>
          </a:p>
        </p:txBody>
      </p:sp>
      <p:pic>
        <p:nvPicPr>
          <p:cNvPr id="2" name="Picture 1" descr="Booklab.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3302" y="2384572"/>
            <a:ext cx="3334550" cy="4473428"/>
          </a:xfrm>
          <a:prstGeom prst="rect">
            <a:avLst/>
          </a:prstGeom>
        </p:spPr>
      </p:pic>
    </p:spTree>
    <p:extLst>
      <p:ext uri="{BB962C8B-B14F-4D97-AF65-F5344CB8AC3E}">
        <p14:creationId xmlns:p14="http://schemas.microsoft.com/office/powerpoint/2010/main" val="1756179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87246"/>
          </a:xfrm>
        </p:spPr>
        <p:txBody>
          <a:bodyPr>
            <a:normAutofit fontScale="90000"/>
          </a:bodyPr>
          <a:lstStyle/>
          <a:p>
            <a:r>
              <a:rPr lang="en-US" sz="2400" dirty="0">
                <a:latin typeface="Book Antiqua" panose="02040602050305030304" pitchFamily="18" charset="0"/>
              </a:rPr>
              <a:t>English Department and Libraries</a:t>
            </a:r>
            <a:br>
              <a:rPr lang="en-US" sz="2400" dirty="0">
                <a:latin typeface="Book Antiqua" panose="02040602050305030304" pitchFamily="18" charset="0"/>
              </a:rPr>
            </a:br>
            <a:r>
              <a:rPr lang="en-US" sz="2400" dirty="0">
                <a:latin typeface="Book Antiqua" panose="02040602050305030304" pitchFamily="18" charset="0"/>
              </a:rPr>
              <a:t>Film Screening:  Young Frankenstein</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6542" y="1279987"/>
            <a:ext cx="8770915" cy="4943753"/>
          </a:xfrm>
        </p:spPr>
      </p:pic>
    </p:spTree>
    <p:extLst>
      <p:ext uri="{BB962C8B-B14F-4D97-AF65-F5344CB8AC3E}">
        <p14:creationId xmlns:p14="http://schemas.microsoft.com/office/powerpoint/2010/main" val="19907340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34065"/>
          </a:xfrm>
        </p:spPr>
        <p:txBody>
          <a:bodyPr>
            <a:normAutofit/>
          </a:bodyPr>
          <a:lstStyle/>
          <a:p>
            <a:r>
              <a:rPr lang="en-US" sz="2200" dirty="0" err="1">
                <a:latin typeface="Book Antiqua" panose="02040602050305030304" pitchFamily="18" charset="0"/>
              </a:rPr>
              <a:t>Libguide</a:t>
            </a:r>
            <a:r>
              <a:rPr lang="en-US" sz="2200" dirty="0">
                <a:latin typeface="Book Antiqua" panose="02040602050305030304" pitchFamily="18" charset="0"/>
              </a:rPr>
              <a:t> </a:t>
            </a:r>
            <a:br>
              <a:rPr lang="en-US" sz="3200" dirty="0">
                <a:latin typeface="Book Antiqua" panose="02040602050305030304" pitchFamily="18" charset="0"/>
              </a:rPr>
            </a:br>
            <a:r>
              <a:rPr lang="en-US" sz="1300" dirty="0">
                <a:latin typeface="Book Antiqua" panose="02040602050305030304" pitchFamily="18" charset="0"/>
                <a:hlinkClick r:id="rId3"/>
              </a:rPr>
              <a:t>http://lib.guides.umd.edu/frankenstein</a:t>
            </a:r>
            <a:r>
              <a:rPr lang="en-US" sz="1300" dirty="0">
                <a:latin typeface="Book Antiqua" panose="02040602050305030304" pitchFamily="18" charset="0"/>
              </a:rPr>
              <a:t> </a:t>
            </a:r>
            <a:br>
              <a:rPr lang="en-US" sz="1300" dirty="0">
                <a:latin typeface="Book Antiqua" panose="02040602050305030304" pitchFamily="18" charset="0"/>
              </a:rPr>
            </a:br>
            <a:r>
              <a:rPr lang="en-US" sz="1300" dirty="0">
                <a:latin typeface="Book Antiqua" panose="02040602050305030304" pitchFamily="18" charset="0"/>
              </a:rPr>
              <a:t>Architecture, Art, </a:t>
            </a:r>
            <a:r>
              <a:rPr lang="en-US" sz="1300" dirty="0" err="1">
                <a:latin typeface="Book Antiqua" panose="02040602050305030304" pitchFamily="18" charset="0"/>
              </a:rPr>
              <a:t>McKeldin</a:t>
            </a:r>
            <a:r>
              <a:rPr lang="en-US" sz="1300" dirty="0">
                <a:latin typeface="Book Antiqua" panose="02040602050305030304" pitchFamily="18" charset="0"/>
              </a:rPr>
              <a:t>, Performing Arts, STEM Libraries and Special Collections</a:t>
            </a:r>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592825" y="934064"/>
            <a:ext cx="5792853" cy="5614219"/>
          </a:xfrm>
        </p:spPr>
      </p:pic>
    </p:spTree>
    <p:extLst>
      <p:ext uri="{BB962C8B-B14F-4D97-AF65-F5344CB8AC3E}">
        <p14:creationId xmlns:p14="http://schemas.microsoft.com/office/powerpoint/2010/main" val="16528176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a:latin typeface="Book Antiqua" panose="02040602050305030304" pitchFamily="18" charset="0"/>
              </a:rPr>
              <a:t>Frankenstein GIS Story Map</a:t>
            </a:r>
            <a:br>
              <a:rPr lang="en-US" sz="2000" dirty="0">
                <a:latin typeface="Book Antiqua" panose="02040602050305030304" pitchFamily="18" charset="0"/>
              </a:rPr>
            </a:br>
            <a:r>
              <a:rPr lang="en-US" sz="2000" dirty="0">
                <a:latin typeface="Book Antiqua" panose="02040602050305030304" pitchFamily="18" charset="0"/>
                <a:hlinkClick r:id="rId3"/>
              </a:rPr>
              <a:t>https://www.arcgis.com/apps/MapJournal/index.html?appid=85b227b2ee964cb9b6279ed0dc3411ac</a:t>
            </a:r>
            <a:br>
              <a:rPr lang="en-US" sz="2000" dirty="0">
                <a:latin typeface="Book Antiqua" panose="02040602050305030304" pitchFamily="18" charset="0"/>
              </a:rPr>
            </a:br>
            <a:br>
              <a:rPr lang="en-US" sz="2000" dirty="0">
                <a:latin typeface="Book Antiqua" panose="02040602050305030304" pitchFamily="18" charset="0"/>
              </a:rPr>
            </a:br>
            <a:endParaRPr lang="en-US" sz="2000" dirty="0"/>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007088" y="1600200"/>
            <a:ext cx="5129823" cy="4525963"/>
          </a:xfrm>
        </p:spPr>
      </p:pic>
    </p:spTree>
    <p:extLst>
      <p:ext uri="{BB962C8B-B14F-4D97-AF65-F5344CB8AC3E}">
        <p14:creationId xmlns:p14="http://schemas.microsoft.com/office/powerpoint/2010/main" val="3661885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8039100" cy="831502"/>
          </a:xfrm>
        </p:spPr>
        <p:txBody>
          <a:bodyPr>
            <a:normAutofit/>
          </a:bodyPr>
          <a:lstStyle/>
          <a:p>
            <a:r>
              <a:rPr lang="en-US" sz="2400" dirty="0">
                <a:latin typeface="Book Antiqua"/>
                <a:cs typeface="Book Antiqua"/>
              </a:rPr>
              <a:t>Tweets</a:t>
            </a:r>
          </a:p>
        </p:txBody>
      </p:sp>
      <p:pic>
        <p:nvPicPr>
          <p:cNvPr id="7" name="Content Placeholder 6" descr="Tweet 2.png"/>
          <p:cNvPicPr>
            <a:picLocks noGrp="1" noChangeAspect="1"/>
          </p:cNvPicPr>
          <p:nvPr>
            <p:ph sz="half" idx="1"/>
          </p:nvPr>
        </p:nvPicPr>
        <p:blipFill>
          <a:blip r:embed="rId3">
            <a:extLst>
              <a:ext uri="{28A0092B-C50C-407E-A947-70E740481C1C}">
                <a14:useLocalDpi xmlns:a14="http://schemas.microsoft.com/office/drawing/2010/main" val="0"/>
              </a:ext>
            </a:extLst>
          </a:blip>
          <a:srcRect t="-12080" b="-12080"/>
          <a:stretch>
            <a:fillRect/>
          </a:stretch>
        </p:blipFill>
        <p:spPr>
          <a:xfrm>
            <a:off x="122405" y="831503"/>
            <a:ext cx="4614383" cy="5609586"/>
          </a:xfrm>
        </p:spPr>
      </p:pic>
      <p:pic>
        <p:nvPicPr>
          <p:cNvPr id="8" name="Content Placeholder 7" descr="Tweet 3.png"/>
          <p:cNvPicPr>
            <a:picLocks noGrp="1" noChangeAspect="1"/>
          </p:cNvPicPr>
          <p:nvPr>
            <p:ph sz="half" idx="2"/>
          </p:nvPr>
        </p:nvPicPr>
        <p:blipFill>
          <a:blip r:embed="rId4">
            <a:extLst>
              <a:ext uri="{28A0092B-C50C-407E-A947-70E740481C1C}">
                <a14:useLocalDpi xmlns:a14="http://schemas.microsoft.com/office/drawing/2010/main" val="0"/>
              </a:ext>
            </a:extLst>
          </a:blip>
          <a:srcRect l="-11817" r="-11817"/>
          <a:stretch>
            <a:fillRect/>
          </a:stretch>
        </p:blipFill>
        <p:spPr>
          <a:xfrm>
            <a:off x="4983387" y="1132163"/>
            <a:ext cx="4237141" cy="5186529"/>
          </a:xfrm>
        </p:spPr>
      </p:pic>
    </p:spTree>
    <p:extLst>
      <p:ext uri="{BB962C8B-B14F-4D97-AF65-F5344CB8AC3E}">
        <p14:creationId xmlns:p14="http://schemas.microsoft.com/office/powerpoint/2010/main" val="31091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fontScale="90000"/>
          </a:bodyPr>
          <a:lstStyle/>
          <a:p>
            <a:br>
              <a:rPr lang="en-US" dirty="0"/>
            </a:br>
            <a:r>
              <a:rPr lang="en-US" dirty="0">
                <a:latin typeface="Book Antiqua"/>
                <a:cs typeface="Book Antiqua"/>
              </a:rPr>
              <a:t>Goals</a:t>
            </a:r>
          </a:p>
        </p:txBody>
      </p:sp>
      <p:sp>
        <p:nvSpPr>
          <p:cNvPr id="12" name="Content Placeholder 11"/>
          <p:cNvSpPr>
            <a:spLocks noGrp="1"/>
          </p:cNvSpPr>
          <p:nvPr>
            <p:ph idx="1"/>
          </p:nvPr>
        </p:nvSpPr>
        <p:spPr/>
        <p:txBody>
          <a:bodyPr>
            <a:normAutofit/>
          </a:bodyPr>
          <a:lstStyle/>
          <a:p>
            <a:pPr marL="0" indent="0" algn="ctr">
              <a:buNone/>
            </a:pPr>
            <a:endParaRPr lang="en-US" dirty="0">
              <a:latin typeface="Book Antiqua" panose="02040602050305030304" pitchFamily="18" charset="0"/>
            </a:endParaRPr>
          </a:p>
          <a:p>
            <a:r>
              <a:rPr lang="en-US" sz="2000" dirty="0">
                <a:latin typeface="Book Antiqua" panose="02040602050305030304" pitchFamily="18" charset="0"/>
              </a:rPr>
              <a:t>Energize intellectual life of the campus</a:t>
            </a:r>
          </a:p>
          <a:p>
            <a:endParaRPr lang="en-US" sz="2000" dirty="0">
              <a:latin typeface="Book Antiqua" panose="02040602050305030304" pitchFamily="18" charset="0"/>
            </a:endParaRPr>
          </a:p>
          <a:p>
            <a:r>
              <a:rPr lang="en-US" sz="2000" dirty="0">
                <a:latin typeface="Book Antiqua" panose="02040602050305030304" pitchFamily="18" charset="0"/>
              </a:rPr>
              <a:t>Foster partnerships across library units and among campus departments</a:t>
            </a:r>
          </a:p>
          <a:p>
            <a:pPr marL="0" indent="0">
              <a:buNone/>
            </a:pPr>
            <a:endParaRPr lang="en-US" sz="2000" dirty="0">
              <a:latin typeface="Book Antiqua" panose="02040602050305030304" pitchFamily="18" charset="0"/>
            </a:endParaRPr>
          </a:p>
          <a:p>
            <a:r>
              <a:rPr lang="en-US" sz="2000" dirty="0">
                <a:latin typeface="Book Antiqua" panose="02040602050305030304" pitchFamily="18" charset="0"/>
              </a:rPr>
              <a:t>Bring together students, staff, librarians, and faculty by celebrating the timeless influence of literary classics</a:t>
            </a:r>
          </a:p>
          <a:p>
            <a:endParaRPr lang="en-US" sz="2000" dirty="0">
              <a:latin typeface="Book Antiqua" panose="02040602050305030304" pitchFamily="18" charset="0"/>
            </a:endParaRPr>
          </a:p>
          <a:p>
            <a:r>
              <a:rPr lang="en-US" sz="2000" dirty="0">
                <a:latin typeface="Book Antiqua" panose="02040602050305030304" pitchFamily="18" charset="0"/>
              </a:rPr>
              <a:t>Showcase the Libraries’ collections and services</a:t>
            </a:r>
          </a:p>
          <a:p>
            <a:pPr marL="0" indent="0">
              <a:buNone/>
            </a:pPr>
            <a:endParaRPr lang="en-US" sz="2000" dirty="0">
              <a:latin typeface="Book Antiqua" panose="02040602050305030304" pitchFamily="18" charset="0"/>
            </a:endParaRPr>
          </a:p>
          <a:p>
            <a:r>
              <a:rPr lang="en-US" sz="2000" dirty="0">
                <a:latin typeface="Book Antiqua" panose="02040602050305030304" pitchFamily="18" charset="0"/>
              </a:rPr>
              <a:t>Build a marketing campaign around our beloved mascot </a:t>
            </a:r>
            <a:r>
              <a:rPr lang="en-US" sz="2000" dirty="0" err="1">
                <a:latin typeface="Book Antiqua" panose="02040602050305030304" pitchFamily="18" charset="0"/>
              </a:rPr>
              <a:t>Testudo</a:t>
            </a:r>
            <a:endParaRPr lang="en-US" sz="2000" dirty="0">
              <a:latin typeface="Book Antiqua" panose="02040602050305030304" pitchFamily="18" charset="0"/>
            </a:endParaRPr>
          </a:p>
          <a:p>
            <a:pPr marL="0" indent="0">
              <a:buNone/>
            </a:pPr>
            <a:endParaRPr lang="en-US" dirty="0"/>
          </a:p>
        </p:txBody>
      </p:sp>
    </p:spTree>
    <p:extLst>
      <p:ext uri="{BB962C8B-B14F-4D97-AF65-F5344CB8AC3E}">
        <p14:creationId xmlns:p14="http://schemas.microsoft.com/office/powerpoint/2010/main" val="355861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a:latin typeface="Book Antiqua"/>
                <a:cs typeface="Book Antiqua"/>
              </a:rPr>
              <a:t>Special Collections Exhibit</a:t>
            </a:r>
            <a:br>
              <a:rPr lang="en-US" sz="3100" dirty="0">
                <a:latin typeface="Book Antiqua"/>
                <a:cs typeface="Book Antiqua"/>
              </a:rPr>
            </a:br>
            <a:r>
              <a:rPr lang="en-US" sz="2700" dirty="0">
                <a:latin typeface="Book Antiqua"/>
                <a:cs typeface="Book Antiqua"/>
              </a:rPr>
              <a:t>M</a:t>
            </a:r>
            <a:r>
              <a:rPr lang="en-US" sz="2700" i="1" dirty="0">
                <a:latin typeface="Book Antiqua"/>
                <a:cs typeface="Book Antiqua"/>
              </a:rPr>
              <a:t>ary Shelley and the Romantics</a:t>
            </a:r>
            <a:br>
              <a:rPr lang="en-US" sz="2700" i="1" dirty="0">
                <a:latin typeface="Book Antiqua"/>
                <a:cs typeface="Book Antiqua"/>
              </a:rPr>
            </a:br>
            <a:r>
              <a:rPr lang="en-US" sz="1800" dirty="0">
                <a:latin typeface="Book Antiqua"/>
                <a:cs typeface="Book Antiqua"/>
              </a:rPr>
              <a:t> </a:t>
            </a:r>
            <a:r>
              <a:rPr lang="en-US" sz="1300" dirty="0">
                <a:latin typeface="Book Antiqua"/>
                <a:cs typeface="Book Antiqua"/>
              </a:rPr>
              <a:t>https://</a:t>
            </a:r>
            <a:r>
              <a:rPr lang="en-US" sz="1300" dirty="0" err="1">
                <a:latin typeface="Book Antiqua"/>
                <a:cs typeface="Book Antiqua"/>
              </a:rPr>
              <a:t>hornbakelibrary.wordpress.com</a:t>
            </a:r>
            <a:r>
              <a:rPr lang="en-US" sz="1300" dirty="0">
                <a:latin typeface="Book Antiqua"/>
                <a:cs typeface="Book Antiqua"/>
              </a:rPr>
              <a:t>/2018/10/02/special-collections-celebrates-</a:t>
            </a:r>
            <a:r>
              <a:rPr lang="en-US" sz="1300" dirty="0" err="1">
                <a:latin typeface="Book Antiqua"/>
                <a:cs typeface="Book Antiqua"/>
              </a:rPr>
              <a:t>frankenreads</a:t>
            </a:r>
            <a:r>
              <a:rPr lang="en-US" sz="1300" dirty="0">
                <a:latin typeface="Book Antiqua"/>
                <a:cs typeface="Book Antiqua"/>
              </a:rPr>
              <a:t>/</a:t>
            </a:r>
            <a:br>
              <a:rPr lang="en-US" sz="1300" dirty="0">
                <a:latin typeface="Book Antiqua"/>
                <a:cs typeface="Book Antiqua"/>
              </a:rPr>
            </a:br>
            <a:endParaRPr lang="en-US" sz="1300" dirty="0">
              <a:latin typeface="Book Antiqua"/>
              <a:cs typeface="Book Antiqua"/>
            </a:endParaRPr>
          </a:p>
        </p:txBody>
      </p:sp>
      <p:pic>
        <p:nvPicPr>
          <p:cNvPr id="4" name="Content Placeholder 3" descr="Frankenstein Exhibit Special Collections.png"/>
          <p:cNvPicPr>
            <a:picLocks noGrp="1" noChangeAspect="1"/>
          </p:cNvPicPr>
          <p:nvPr>
            <p:ph idx="1"/>
          </p:nvPr>
        </p:nvPicPr>
        <p:blipFill>
          <a:blip r:embed="rId3">
            <a:extLst>
              <a:ext uri="{28A0092B-C50C-407E-A947-70E740481C1C}">
                <a14:useLocalDpi xmlns:a14="http://schemas.microsoft.com/office/drawing/2010/main" val="0"/>
              </a:ext>
            </a:extLst>
          </a:blip>
          <a:srcRect t="12743" b="12743"/>
          <a:stretch>
            <a:fillRect/>
          </a:stretch>
        </p:blipFill>
        <p:spPr/>
      </p:pic>
    </p:spTree>
    <p:extLst>
      <p:ext uri="{BB962C8B-B14F-4D97-AF65-F5344CB8AC3E}">
        <p14:creationId xmlns:p14="http://schemas.microsoft.com/office/powerpoint/2010/main" val="31476251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Book Antiqua"/>
                <a:cs typeface="Book Antiqua"/>
              </a:rPr>
              <a:t>Performing Arts Library Exhibit</a:t>
            </a:r>
            <a:br>
              <a:rPr lang="en-US" sz="3200" dirty="0">
                <a:latin typeface="Book Antiqua"/>
                <a:cs typeface="Book Antiqua"/>
              </a:rPr>
            </a:br>
            <a:r>
              <a:rPr lang="en-US" sz="2800" i="1" dirty="0">
                <a:latin typeface="Book Antiqua"/>
                <a:cs typeface="Book Antiqua"/>
              </a:rPr>
              <a:t> Now is the Winter of our Disc-Content</a:t>
            </a:r>
          </a:p>
        </p:txBody>
      </p:sp>
      <p:pic>
        <p:nvPicPr>
          <p:cNvPr id="4" name="Content Placeholder 3"/>
          <p:cNvPicPr>
            <a:picLocks noGrp="1" noChangeAspect="1"/>
          </p:cNvPicPr>
          <p:nvPr>
            <p:ph idx="1"/>
          </p:nvPr>
        </p:nvPicPr>
        <p:blipFill>
          <a:blip r:embed="rId3"/>
          <a:srcRect t="13336" b="13336"/>
          <a:stretch>
            <a:fillRect/>
          </a:stretch>
        </p:blipFill>
        <p:spPr/>
      </p:pic>
    </p:spTree>
    <p:extLst>
      <p:ext uri="{BB962C8B-B14F-4D97-AF65-F5344CB8AC3E}">
        <p14:creationId xmlns:p14="http://schemas.microsoft.com/office/powerpoint/2010/main" val="2762271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107096"/>
            <a:ext cx="2572312" cy="550781"/>
          </a:xfrm>
        </p:spPr>
        <p:txBody>
          <a:bodyPr>
            <a:normAutofit/>
          </a:bodyPr>
          <a:lstStyle/>
          <a:p>
            <a:r>
              <a:rPr lang="en-US" sz="2400" dirty="0">
                <a:latin typeface="Book Antiqua"/>
                <a:cs typeface="Book Antiqua"/>
              </a:rPr>
              <a:t> Library Exhibits</a:t>
            </a:r>
            <a:endParaRPr lang="en-US" sz="2400" dirty="0"/>
          </a:p>
        </p:txBody>
      </p:sp>
      <p:pic>
        <p:nvPicPr>
          <p:cNvPr id="8" name="Content Placeholder 7" descr="STEM Exhibit.png"/>
          <p:cNvPicPr>
            <a:picLocks noGrp="1" noChangeAspect="1"/>
          </p:cNvPicPr>
          <p:nvPr>
            <p:ph idx="1"/>
          </p:nvPr>
        </p:nvPicPr>
        <p:blipFill>
          <a:blip r:embed="rId3">
            <a:extLst>
              <a:ext uri="{28A0092B-C50C-407E-A947-70E740481C1C}">
                <a14:useLocalDpi xmlns:a14="http://schemas.microsoft.com/office/drawing/2010/main" val="0"/>
              </a:ext>
            </a:extLst>
          </a:blip>
          <a:srcRect t="-36785" b="-36785"/>
          <a:stretch>
            <a:fillRect/>
          </a:stretch>
        </p:blipFill>
        <p:spPr>
          <a:xfrm>
            <a:off x="4868562" y="-847980"/>
            <a:ext cx="4098265" cy="4229100"/>
          </a:xfrm>
        </p:spPr>
      </p:pic>
      <p:sp>
        <p:nvSpPr>
          <p:cNvPr id="3" name="Text Placeholder 2"/>
          <p:cNvSpPr>
            <a:spLocks noGrp="1"/>
          </p:cNvSpPr>
          <p:nvPr>
            <p:ph type="body" sz="half" idx="2"/>
          </p:nvPr>
        </p:nvSpPr>
        <p:spPr>
          <a:xfrm>
            <a:off x="457202" y="719076"/>
            <a:ext cx="4178869" cy="5575383"/>
          </a:xfrm>
        </p:spPr>
        <p:txBody>
          <a:bodyPr/>
          <a:lstStyle/>
          <a:p>
            <a:r>
              <a:rPr lang="en-US" sz="1800" dirty="0">
                <a:latin typeface="Book Antiqua"/>
                <a:cs typeface="Book Antiqua"/>
              </a:rPr>
              <a:t>STEM: </a:t>
            </a:r>
            <a:r>
              <a:rPr lang="en-US" sz="1800" b="1" i="1" dirty="0">
                <a:latin typeface="Book Antiqua"/>
                <a:cs typeface="Book Antiqua"/>
              </a:rPr>
              <a:t>From Science to Science Fiction and Back Again </a:t>
            </a:r>
            <a:r>
              <a:rPr lang="en-US" sz="1800" dirty="0">
                <a:latin typeface="Book Antiqua"/>
                <a:cs typeface="Book Antiqua"/>
              </a:rPr>
              <a:t>Pinar </a:t>
            </a:r>
            <a:r>
              <a:rPr lang="en-US" sz="1800" dirty="0" err="1">
                <a:latin typeface="Book Antiqua"/>
                <a:cs typeface="Book Antiqua"/>
              </a:rPr>
              <a:t>Beygo</a:t>
            </a:r>
            <a:endParaRPr lang="en-US" sz="1800" dirty="0">
              <a:latin typeface="Book Antiqua"/>
              <a:cs typeface="Book Antiqua"/>
            </a:endParaRPr>
          </a:p>
          <a:p>
            <a:endParaRPr lang="en-US" sz="1800" dirty="0">
              <a:latin typeface="Book Antiqua"/>
              <a:cs typeface="Book Antiqua"/>
            </a:endParaRPr>
          </a:p>
          <a:p>
            <a:r>
              <a:rPr lang="en-US" sz="1800" dirty="0">
                <a:latin typeface="Book Antiqua"/>
                <a:cs typeface="Book Antiqua"/>
              </a:rPr>
              <a:t>Architecture: </a:t>
            </a:r>
            <a:r>
              <a:rPr lang="en-US" sz="1800" b="1" i="1" dirty="0">
                <a:latin typeface="Book Antiqua"/>
                <a:cs typeface="Book Antiqua"/>
              </a:rPr>
              <a:t>Gothic Architecture  </a:t>
            </a:r>
            <a:r>
              <a:rPr lang="en-US" sz="1800" dirty="0" err="1">
                <a:latin typeface="Book Antiqua"/>
                <a:cs typeface="Book Antiqua"/>
              </a:rPr>
              <a:t>Wil</a:t>
            </a:r>
            <a:r>
              <a:rPr lang="en-US" sz="1800" dirty="0">
                <a:latin typeface="Book Antiqua"/>
                <a:cs typeface="Book Antiqua"/>
              </a:rPr>
              <a:t> Combs  and with Cindy Frank</a:t>
            </a:r>
          </a:p>
          <a:p>
            <a:endParaRPr lang="en-US" sz="1800" dirty="0">
              <a:latin typeface="Book Antiqua"/>
              <a:cs typeface="Book Antiqua"/>
            </a:endParaRPr>
          </a:p>
          <a:p>
            <a:r>
              <a:rPr lang="en-US" sz="1800" dirty="0">
                <a:latin typeface="Book Antiqua"/>
                <a:cs typeface="Book Antiqua"/>
              </a:rPr>
              <a:t>Art: </a:t>
            </a:r>
            <a:r>
              <a:rPr lang="en-US" sz="1800" b="1" i="1" dirty="0">
                <a:latin typeface="Book Antiqua"/>
                <a:cs typeface="Book Antiqua"/>
              </a:rPr>
              <a:t>Frankenstein: At the Crossroads of Science and Art     </a:t>
            </a:r>
            <a:r>
              <a:rPr lang="en-US" sz="1800" dirty="0">
                <a:latin typeface="Book Antiqua"/>
                <a:cs typeface="Book Antiqua"/>
              </a:rPr>
              <a:t>John Rogers,  Sophia Lee, and Patti </a:t>
            </a:r>
            <a:r>
              <a:rPr lang="en-US" sz="1800" dirty="0" err="1">
                <a:latin typeface="Book Antiqua"/>
                <a:cs typeface="Book Antiqua"/>
              </a:rPr>
              <a:t>Cossard</a:t>
            </a:r>
            <a:endParaRPr lang="en-US" sz="1800" dirty="0">
              <a:latin typeface="Book Antiqua"/>
              <a:cs typeface="Book Antiqua"/>
            </a:endParaRPr>
          </a:p>
          <a:p>
            <a:endParaRPr lang="en-US" sz="1800" dirty="0">
              <a:latin typeface="Book Antiqua"/>
              <a:cs typeface="Book Antiqua"/>
            </a:endParaRPr>
          </a:p>
          <a:p>
            <a:r>
              <a:rPr lang="en-US" sz="1800" dirty="0" err="1">
                <a:latin typeface="Book Antiqua"/>
                <a:cs typeface="Book Antiqua"/>
              </a:rPr>
              <a:t>McKeldin</a:t>
            </a:r>
            <a:r>
              <a:rPr lang="en-US" sz="1800" dirty="0">
                <a:latin typeface="Book Antiqua"/>
                <a:cs typeface="Book Antiqua"/>
              </a:rPr>
              <a:t>: </a:t>
            </a:r>
            <a:r>
              <a:rPr lang="en-US" sz="1800" b="1" i="1" dirty="0">
                <a:latin typeface="Book Antiqua"/>
                <a:cs typeface="Book Antiqua"/>
              </a:rPr>
              <a:t>The Changing Image of Frankenstein  </a:t>
            </a:r>
            <a:r>
              <a:rPr lang="en-US" sz="1800" dirty="0">
                <a:latin typeface="Book Antiqua"/>
                <a:cs typeface="Book Antiqua"/>
              </a:rPr>
              <a:t>Pat Herron and Amber Kohl</a:t>
            </a:r>
          </a:p>
          <a:p>
            <a:endParaRPr lang="en-US" dirty="0"/>
          </a:p>
        </p:txBody>
      </p:sp>
      <p:pic>
        <p:nvPicPr>
          <p:cNvPr id="4" name="Content Placeholder 3" descr="Frankenstein Exhibit Architecture.png"/>
          <p:cNvPicPr>
            <a:picLocks noChangeAspect="1"/>
          </p:cNvPicPr>
          <p:nvPr/>
        </p:nvPicPr>
        <p:blipFill>
          <a:blip r:embed="rId4">
            <a:extLst>
              <a:ext uri="{28A0092B-C50C-407E-A947-70E740481C1C}">
                <a14:useLocalDpi xmlns:a14="http://schemas.microsoft.com/office/drawing/2010/main" val="0"/>
              </a:ext>
            </a:extLst>
          </a:blip>
          <a:srcRect t="12203" b="12203"/>
          <a:stretch>
            <a:fillRect/>
          </a:stretch>
        </p:blipFill>
        <p:spPr>
          <a:xfrm>
            <a:off x="5449330" y="2737430"/>
            <a:ext cx="3517497" cy="1821819"/>
          </a:xfrm>
          <a:prstGeom prst="rect">
            <a:avLst/>
          </a:prstGeom>
        </p:spPr>
      </p:pic>
      <p:pic>
        <p:nvPicPr>
          <p:cNvPr id="5" name="Content Placeholder 5" descr="Art Exhibit.png"/>
          <p:cNvPicPr>
            <a:picLocks noChangeAspect="1"/>
          </p:cNvPicPr>
          <p:nvPr/>
        </p:nvPicPr>
        <p:blipFill>
          <a:blip r:embed="rId5">
            <a:extLst>
              <a:ext uri="{28A0092B-C50C-407E-A947-70E740481C1C}">
                <a14:useLocalDpi xmlns:a14="http://schemas.microsoft.com/office/drawing/2010/main" val="0"/>
              </a:ext>
            </a:extLst>
          </a:blip>
          <a:srcRect t="13023" b="13023"/>
          <a:stretch>
            <a:fillRect/>
          </a:stretch>
        </p:blipFill>
        <p:spPr>
          <a:xfrm>
            <a:off x="5272714" y="4684570"/>
            <a:ext cx="3694113" cy="2031620"/>
          </a:xfrm>
          <a:prstGeom prst="rect">
            <a:avLst/>
          </a:prstGeom>
        </p:spPr>
      </p:pic>
      <p:pic>
        <p:nvPicPr>
          <p:cNvPr id="6" name="Content Placeholder 3"/>
          <p:cNvPicPr>
            <a:picLocks noChangeAspect="1"/>
          </p:cNvPicPr>
          <p:nvPr/>
        </p:nvPicPr>
        <p:blipFill>
          <a:blip r:embed="rId6"/>
          <a:srcRect l="-18187" r="-18187"/>
          <a:stretch>
            <a:fillRect/>
          </a:stretch>
        </p:blipFill>
        <p:spPr>
          <a:xfrm>
            <a:off x="1066120" y="4559249"/>
            <a:ext cx="3926786" cy="2159582"/>
          </a:xfrm>
          <a:prstGeom prst="rect">
            <a:avLst/>
          </a:prstGeom>
        </p:spPr>
      </p:pic>
    </p:spTree>
    <p:extLst>
      <p:ext uri="{BB962C8B-B14F-4D97-AF65-F5344CB8AC3E}">
        <p14:creationId xmlns:p14="http://schemas.microsoft.com/office/powerpoint/2010/main" val="2646106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Marathon Reading 3.png"/>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59364" r="-59364"/>
          <a:stretch/>
        </p:blipFill>
        <p:spPr>
          <a:xfrm>
            <a:off x="-1561849" y="210726"/>
            <a:ext cx="11295397" cy="7340678"/>
          </a:xfrm>
        </p:spPr>
      </p:pic>
    </p:spTree>
    <p:extLst>
      <p:ext uri="{BB962C8B-B14F-4D97-AF65-F5344CB8AC3E}">
        <p14:creationId xmlns:p14="http://schemas.microsoft.com/office/powerpoint/2010/main" val="1894328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739870"/>
          </a:xfrm>
        </p:spPr>
        <p:txBody>
          <a:bodyPr>
            <a:normAutofit fontScale="90000"/>
          </a:bodyPr>
          <a:lstStyle/>
          <a:p>
            <a:r>
              <a:rPr lang="en-US" sz="2800" dirty="0">
                <a:latin typeface="Book Antiqua" panose="02040602050305030304" pitchFamily="18" charset="0"/>
              </a:rPr>
              <a:t>Marathon Reading of Frankenstein</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t="-51979" b="-51979"/>
          <a:stretch>
            <a:fillRect/>
          </a:stretch>
        </p:blipFill>
        <p:spPr>
          <a:xfrm>
            <a:off x="3575050" y="-1102708"/>
            <a:ext cx="5111750" cy="5853113"/>
          </a:xfrm>
        </p:spPr>
      </p:pic>
      <p:sp>
        <p:nvSpPr>
          <p:cNvPr id="3" name="Text Placeholder 2"/>
          <p:cNvSpPr>
            <a:spLocks noGrp="1"/>
          </p:cNvSpPr>
          <p:nvPr>
            <p:ph type="body" sz="half" idx="2"/>
          </p:nvPr>
        </p:nvSpPr>
        <p:spPr>
          <a:xfrm>
            <a:off x="457200" y="1012920"/>
            <a:ext cx="3008313" cy="5113243"/>
          </a:xfrm>
        </p:spPr>
        <p:txBody>
          <a:bodyPr/>
          <a:lstStyle/>
          <a:p>
            <a:pPr marL="285750" indent="-285750">
              <a:buFont typeface="Arial"/>
              <a:buChar char="•"/>
            </a:pPr>
            <a:r>
              <a:rPr lang="en-US" dirty="0">
                <a:latin typeface="Book Antiqua"/>
                <a:cs typeface="Book Antiqua"/>
              </a:rPr>
              <a:t>Reading 9 am to 6 pm</a:t>
            </a:r>
          </a:p>
          <a:p>
            <a:pPr marL="285750" indent="-285750">
              <a:buFont typeface="Arial"/>
              <a:buChar char="•"/>
            </a:pPr>
            <a:endParaRPr lang="en-US" dirty="0">
              <a:latin typeface="Book Antiqua"/>
              <a:cs typeface="Book Antiqua"/>
            </a:endParaRPr>
          </a:p>
          <a:p>
            <a:pPr marL="285750" indent="-285750">
              <a:buFont typeface="Arial"/>
              <a:buChar char="•"/>
            </a:pPr>
            <a:r>
              <a:rPr lang="en-US" dirty="0">
                <a:latin typeface="Book Antiqua"/>
                <a:cs typeface="Book Antiqua"/>
              </a:rPr>
              <a:t>Book Talk:  </a:t>
            </a:r>
            <a:r>
              <a:rPr lang="en-US" i="1" dirty="0">
                <a:latin typeface="Book Antiqua"/>
                <a:cs typeface="Book Antiqua"/>
              </a:rPr>
              <a:t>Classics </a:t>
            </a:r>
            <a:r>
              <a:rPr lang="en-US" i="1" dirty="0" err="1">
                <a:latin typeface="Book Antiqua"/>
                <a:cs typeface="Book Antiqua"/>
              </a:rPr>
              <a:t>Reaimagined</a:t>
            </a:r>
            <a:r>
              <a:rPr lang="en-US" i="1" dirty="0">
                <a:latin typeface="Book Antiqua"/>
                <a:cs typeface="Book Antiqua"/>
              </a:rPr>
              <a:t>: Frankenstein</a:t>
            </a:r>
          </a:p>
          <a:p>
            <a:pPr marL="285750" indent="-285750">
              <a:buFont typeface="Arial"/>
              <a:buChar char="•"/>
            </a:pPr>
            <a:endParaRPr lang="en-US" i="1" dirty="0">
              <a:latin typeface="Book Antiqua"/>
              <a:cs typeface="Book Antiqua"/>
            </a:endParaRPr>
          </a:p>
          <a:p>
            <a:pPr marL="285750" indent="-285750">
              <a:buFont typeface="Arial"/>
              <a:buChar char="•"/>
            </a:pPr>
            <a:r>
              <a:rPr lang="en-US" dirty="0" err="1">
                <a:latin typeface="Book Antiqua"/>
                <a:cs typeface="Book Antiqua"/>
              </a:rPr>
              <a:t>FrankenTerp</a:t>
            </a:r>
            <a:r>
              <a:rPr lang="en-US" dirty="0">
                <a:latin typeface="Book Antiqua"/>
                <a:cs typeface="Book Antiqua"/>
              </a:rPr>
              <a:t> Ice Cream</a:t>
            </a:r>
          </a:p>
          <a:p>
            <a:pPr marL="285750" indent="-285750">
              <a:buFont typeface="Arial"/>
              <a:buChar char="•"/>
            </a:pPr>
            <a:endParaRPr lang="en-US" dirty="0">
              <a:latin typeface="Book Antiqua"/>
              <a:cs typeface="Book Antiqua"/>
            </a:endParaRPr>
          </a:p>
          <a:p>
            <a:pPr marL="285750" indent="-285750">
              <a:buFont typeface="Arial"/>
              <a:buChar char="•"/>
            </a:pPr>
            <a:r>
              <a:rPr lang="en-US" dirty="0">
                <a:latin typeface="Book Antiqua"/>
                <a:cs typeface="Book Antiqua"/>
              </a:rPr>
              <a:t>Prizes for Best Costume and Literary Competition</a:t>
            </a:r>
          </a:p>
          <a:p>
            <a:pPr marL="285750" indent="-285750">
              <a:buFont typeface="Arial"/>
              <a:buChar char="•"/>
            </a:pPr>
            <a:endParaRPr lang="en-US" dirty="0">
              <a:latin typeface="Book Antiqua"/>
              <a:cs typeface="Book Antiqua"/>
            </a:endParaRPr>
          </a:p>
          <a:p>
            <a:pPr marL="285750" indent="-285750">
              <a:buFont typeface="Arial"/>
              <a:buChar char="•"/>
            </a:pPr>
            <a:endParaRPr lang="en-US" dirty="0"/>
          </a:p>
          <a:p>
            <a:pPr marL="285750" indent="-285750">
              <a:buFont typeface="Arial"/>
              <a:buChar char="•"/>
            </a:pPr>
            <a:endParaRPr lang="en-US" dirty="0"/>
          </a:p>
          <a:p>
            <a:pPr marL="285750" indent="-285750">
              <a:buFont typeface="Arial"/>
              <a:buChar char="•"/>
            </a:pPr>
            <a:endParaRPr lang="en-US" dirty="0"/>
          </a:p>
          <a:p>
            <a:endParaRPr lang="en-US" dirty="0"/>
          </a:p>
        </p:txBody>
      </p:sp>
      <p:pic>
        <p:nvPicPr>
          <p:cNvPr id="5" name="Content Placeholder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4245" y="3467422"/>
            <a:ext cx="2505631" cy="3133746"/>
          </a:xfrm>
          <a:prstGeom prst="rect">
            <a:avLst/>
          </a:prstGeom>
        </p:spPr>
      </p:pic>
      <p:pic>
        <p:nvPicPr>
          <p:cNvPr id="6" name="Content Placeholder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1672" y="3628372"/>
            <a:ext cx="4825091" cy="2715786"/>
          </a:xfrm>
          <a:prstGeom prst="rect">
            <a:avLst/>
          </a:prstGeom>
        </p:spPr>
      </p:pic>
    </p:spTree>
    <p:extLst>
      <p:ext uri="{BB962C8B-B14F-4D97-AF65-F5344CB8AC3E}">
        <p14:creationId xmlns:p14="http://schemas.microsoft.com/office/powerpoint/2010/main" val="24385215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a:latin typeface="Book Antiqua" panose="02040602050305030304" pitchFamily="18" charset="0"/>
              </a:rPr>
              <a:t>The Marketing Campaign</a:t>
            </a:r>
            <a:endParaRPr lang="en-US" dirty="0"/>
          </a:p>
        </p:txBody>
      </p:sp>
      <p:sp>
        <p:nvSpPr>
          <p:cNvPr id="8" name="Content Placeholder 7"/>
          <p:cNvSpPr>
            <a:spLocks noGrp="1"/>
          </p:cNvSpPr>
          <p:nvPr>
            <p:ph idx="1"/>
          </p:nvPr>
        </p:nvSpPr>
        <p:spPr/>
        <p:txBody>
          <a:bodyPr>
            <a:normAutofit/>
          </a:bodyPr>
          <a:lstStyle/>
          <a:p>
            <a:pPr marL="0" indent="0" algn="ctr">
              <a:buNone/>
            </a:pPr>
            <a:r>
              <a:rPr lang="en-US" sz="2400" b="1" dirty="0">
                <a:latin typeface="Book Antiqua"/>
                <a:cs typeface="Book Antiqua"/>
              </a:rPr>
              <a:t>Libraries’ Communications Office</a:t>
            </a:r>
          </a:p>
          <a:p>
            <a:endParaRPr lang="en-US" sz="2400" b="1" dirty="0">
              <a:latin typeface="Book Antiqua"/>
              <a:cs typeface="Book Antiqua"/>
            </a:endParaRPr>
          </a:p>
          <a:p>
            <a:r>
              <a:rPr lang="en-US" sz="2400" dirty="0">
                <a:latin typeface="Book Antiqua"/>
                <a:cs typeface="Book Antiqua"/>
              </a:rPr>
              <a:t>Eric </a:t>
            </a:r>
            <a:r>
              <a:rPr lang="en-US" sz="2400" dirty="0" err="1">
                <a:latin typeface="Book Antiqua"/>
                <a:cs typeface="Book Antiqua"/>
              </a:rPr>
              <a:t>Bartheld</a:t>
            </a:r>
            <a:r>
              <a:rPr lang="en-US" sz="2400" dirty="0">
                <a:latin typeface="Book Antiqua"/>
                <a:cs typeface="Book Antiqua"/>
              </a:rPr>
              <a:t>, Director of Communications, Libraries</a:t>
            </a:r>
          </a:p>
          <a:p>
            <a:r>
              <a:rPr lang="en-US" sz="2400" dirty="0">
                <a:latin typeface="Book Antiqua"/>
                <a:cs typeface="Book Antiqua"/>
              </a:rPr>
              <a:t>Aaron </a:t>
            </a:r>
            <a:r>
              <a:rPr lang="en-US" sz="2400" dirty="0" err="1">
                <a:latin typeface="Book Antiqua"/>
                <a:cs typeface="Book Antiqua"/>
              </a:rPr>
              <a:t>Ginoza</a:t>
            </a:r>
            <a:r>
              <a:rPr lang="en-US" sz="2400" dirty="0">
                <a:latin typeface="Book Antiqua"/>
                <a:cs typeface="Book Antiqua"/>
              </a:rPr>
              <a:t>, Social Media Coordinator, Libraries</a:t>
            </a:r>
            <a:endParaRPr lang="en-US" sz="2400" b="1" dirty="0">
              <a:latin typeface="Book Antiqua"/>
              <a:cs typeface="Book Antiqua"/>
            </a:endParaRPr>
          </a:p>
          <a:p>
            <a:r>
              <a:rPr lang="en-US" sz="2400" dirty="0">
                <a:latin typeface="Book Antiqua"/>
                <a:cs typeface="Book Antiqua"/>
              </a:rPr>
              <a:t>Rebecca Wilson, Graphic Designer, Libraries</a:t>
            </a:r>
          </a:p>
          <a:p>
            <a:r>
              <a:rPr lang="en-US" sz="2400" dirty="0">
                <a:latin typeface="Book Antiqua"/>
                <a:cs typeface="Book Antiqua"/>
              </a:rPr>
              <a:t>Juan Carlo </a:t>
            </a:r>
            <a:r>
              <a:rPr lang="en-US" sz="2400" dirty="0" err="1">
                <a:latin typeface="Book Antiqua"/>
                <a:cs typeface="Book Antiqua"/>
              </a:rPr>
              <a:t>Mandapat</a:t>
            </a:r>
            <a:r>
              <a:rPr lang="en-US" sz="2400" dirty="0">
                <a:latin typeface="Book Antiqua"/>
                <a:cs typeface="Book Antiqua"/>
              </a:rPr>
              <a:t> and Mallory </a:t>
            </a:r>
            <a:r>
              <a:rPr lang="en-US" sz="2400" dirty="0" err="1">
                <a:latin typeface="Book Antiqua"/>
                <a:cs typeface="Book Antiqua"/>
              </a:rPr>
              <a:t>O’Conor</a:t>
            </a:r>
            <a:r>
              <a:rPr lang="en-US" sz="2400" dirty="0">
                <a:latin typeface="Book Antiqua"/>
                <a:cs typeface="Book Antiqua"/>
              </a:rPr>
              <a:t>, Student Assistants, “</a:t>
            </a:r>
            <a:r>
              <a:rPr lang="en-US" sz="2400" dirty="0" err="1">
                <a:latin typeface="Book Antiqua"/>
                <a:cs typeface="Book Antiqua"/>
              </a:rPr>
              <a:t>Speare</a:t>
            </a:r>
            <a:r>
              <a:rPr lang="en-US" sz="2400" dirty="0">
                <a:latin typeface="Book Antiqua"/>
                <a:cs typeface="Book Antiqua"/>
              </a:rPr>
              <a:t> campaign</a:t>
            </a:r>
          </a:p>
          <a:p>
            <a:r>
              <a:rPr lang="en-US" sz="2400" dirty="0" err="1">
                <a:latin typeface="Book Antiqua"/>
                <a:cs typeface="Book Antiqua"/>
              </a:rPr>
              <a:t>Simran</a:t>
            </a:r>
            <a:r>
              <a:rPr lang="en-US" sz="2400" dirty="0">
                <a:latin typeface="Book Antiqua"/>
                <a:cs typeface="Book Antiqua"/>
              </a:rPr>
              <a:t> Gill, Student Assistant, </a:t>
            </a:r>
            <a:r>
              <a:rPr lang="en-US" sz="2400" dirty="0" err="1">
                <a:latin typeface="Book Antiqua"/>
                <a:cs typeface="Book Antiqua"/>
              </a:rPr>
              <a:t>Franketerp</a:t>
            </a:r>
            <a:r>
              <a:rPr lang="en-US" sz="2400" dirty="0">
                <a:latin typeface="Book Antiqua"/>
                <a:cs typeface="Book Antiqua"/>
              </a:rPr>
              <a:t> Campaign</a:t>
            </a:r>
          </a:p>
          <a:p>
            <a:pPr marL="0" indent="0" algn="ctr">
              <a:buNone/>
            </a:pPr>
            <a:endParaRPr lang="en-US" sz="1800" dirty="0">
              <a:latin typeface="Book Antiqua"/>
              <a:cs typeface="Book Antiqua"/>
            </a:endParaRPr>
          </a:p>
        </p:txBody>
      </p:sp>
    </p:spTree>
    <p:extLst>
      <p:ext uri="{BB962C8B-B14F-4D97-AF65-F5344CB8AC3E}">
        <p14:creationId xmlns:p14="http://schemas.microsoft.com/office/powerpoint/2010/main" val="1587475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3200" dirty="0">
                <a:latin typeface="Book Antiqua" panose="02040602050305030304" pitchFamily="18" charset="0"/>
              </a:rPr>
              <a:t>UMD Mascot “Testudo” as Centerpiece</a:t>
            </a:r>
            <a:br>
              <a:rPr lang="en-US" sz="3200" dirty="0">
                <a:latin typeface="Book Antiqua" panose="02040602050305030304" pitchFamily="18" charset="0"/>
              </a:rPr>
            </a:br>
            <a:r>
              <a:rPr lang="en-US" sz="3200" dirty="0">
                <a:latin typeface="Book Antiqua" panose="02040602050305030304" pitchFamily="18" charset="0"/>
              </a:rPr>
              <a:t>Shakespeare becomes ‘</a:t>
            </a:r>
            <a:r>
              <a:rPr lang="en-US" sz="3200" dirty="0" err="1">
                <a:latin typeface="Book Antiqua" panose="02040602050305030304" pitchFamily="18" charset="0"/>
              </a:rPr>
              <a:t>Speare</a:t>
            </a:r>
            <a:endParaRPr lang="en-US" sz="3200" dirty="0"/>
          </a:p>
        </p:txBody>
      </p:sp>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57200" y="1417638"/>
            <a:ext cx="3218093" cy="2375376"/>
          </a:xfrm>
        </p:spPr>
      </p:pic>
      <p:pic>
        <p:nvPicPr>
          <p:cNvPr id="8" name="Content Placeholder 3"/>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rot="5400000">
            <a:off x="586715" y="4218825"/>
            <a:ext cx="2479905" cy="1946669"/>
          </a:xfrm>
        </p:spPr>
      </p:pic>
      <p:pic>
        <p:nvPicPr>
          <p:cNvPr id="5" name="Content Placeholder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7484" y="4421555"/>
            <a:ext cx="3700899" cy="2327634"/>
          </a:xfrm>
          <a:prstGeom prst="rect">
            <a:avLst/>
          </a:prstGeom>
        </p:spPr>
      </p:pic>
      <p:pic>
        <p:nvPicPr>
          <p:cNvPr id="3" name="Picture 2" descr="First Folio.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54105" y="1417638"/>
            <a:ext cx="1807955" cy="2892727"/>
          </a:xfrm>
          <a:prstGeom prst="rect">
            <a:avLst/>
          </a:prstGeom>
        </p:spPr>
      </p:pic>
    </p:spTree>
    <p:extLst>
      <p:ext uri="{BB962C8B-B14F-4D97-AF65-F5344CB8AC3E}">
        <p14:creationId xmlns:p14="http://schemas.microsoft.com/office/powerpoint/2010/main" val="334402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Book Antiqua"/>
                <a:cs typeface="Book Antiqua"/>
              </a:rPr>
              <a:t>From </a:t>
            </a:r>
            <a:r>
              <a:rPr lang="en-US" dirty="0" err="1">
                <a:latin typeface="Book Antiqua"/>
                <a:cs typeface="Book Antiqua"/>
              </a:rPr>
              <a:t>FrankenReads</a:t>
            </a:r>
            <a:r>
              <a:rPr lang="en-US" dirty="0">
                <a:latin typeface="Book Antiqua"/>
                <a:cs typeface="Book Antiqua"/>
              </a:rPr>
              <a:t> to </a:t>
            </a:r>
            <a:r>
              <a:rPr lang="en-US" dirty="0" err="1">
                <a:latin typeface="Book Antiqua"/>
                <a:cs typeface="Book Antiqua"/>
              </a:rPr>
              <a:t>FrankenTerp</a:t>
            </a:r>
            <a:endParaRPr lang="en-US" dirty="0"/>
          </a:p>
        </p:txBody>
      </p:sp>
      <p:sp>
        <p:nvSpPr>
          <p:cNvPr id="3" name="Text Placeholder 2"/>
          <p:cNvSpPr>
            <a:spLocks noGrp="1"/>
          </p:cNvSpPr>
          <p:nvPr>
            <p:ph type="body" idx="1"/>
          </p:nvPr>
        </p:nvSpPr>
        <p:spPr/>
        <p:txBody>
          <a:bodyPr/>
          <a:lstStyle/>
          <a:p>
            <a:endParaRPr lang="en-US" dirty="0"/>
          </a:p>
        </p:txBody>
      </p:sp>
      <p:sp>
        <p:nvSpPr>
          <p:cNvPr id="5" name="Text Placeholder 4"/>
          <p:cNvSpPr>
            <a:spLocks noGrp="1"/>
          </p:cNvSpPr>
          <p:nvPr>
            <p:ph type="body" sz="quarter" idx="3"/>
          </p:nvPr>
        </p:nvSpPr>
        <p:spPr/>
        <p:txBody>
          <a:bodyPr/>
          <a:lstStyle/>
          <a:p>
            <a:endParaRPr lang="en-US" dirty="0"/>
          </a:p>
        </p:txBody>
      </p:sp>
      <p:pic>
        <p:nvPicPr>
          <p:cNvPr id="7" name="Content Placeholder 10"/>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710129" y="1631093"/>
            <a:ext cx="3911565" cy="4795350"/>
          </a:xfrm>
        </p:spPr>
      </p:pic>
      <p:pic>
        <p:nvPicPr>
          <p:cNvPr id="4" name="Picture 3" descr="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2733" y="1631093"/>
            <a:ext cx="1874713" cy="2238943"/>
          </a:xfrm>
          <a:prstGeom prst="rect">
            <a:avLst/>
          </a:prstGeom>
        </p:spPr>
      </p:pic>
      <p:pic>
        <p:nvPicPr>
          <p:cNvPr id="9" name="Content Placeholder 8" descr="Logo 2.png"/>
          <p:cNvPicPr>
            <a:picLocks noGrp="1" noChangeAspect="1"/>
          </p:cNvPicPr>
          <p:nvPr>
            <p:ph sz="half" idx="2"/>
          </p:nvPr>
        </p:nvPicPr>
        <p:blipFill>
          <a:blip r:embed="rId5">
            <a:extLst>
              <a:ext uri="{28A0092B-C50C-407E-A947-70E740481C1C}">
                <a14:useLocalDpi xmlns:a14="http://schemas.microsoft.com/office/drawing/2010/main" val="0"/>
              </a:ext>
            </a:extLst>
          </a:blip>
          <a:srcRect t="-17381" b="-17381"/>
          <a:stretch>
            <a:fillRect/>
          </a:stretch>
        </p:blipFill>
        <p:spPr>
          <a:xfrm>
            <a:off x="658449" y="3763677"/>
            <a:ext cx="3021580" cy="2955772"/>
          </a:xfrm>
        </p:spPr>
      </p:pic>
    </p:spTree>
    <p:extLst>
      <p:ext uri="{BB962C8B-B14F-4D97-AF65-F5344CB8AC3E}">
        <p14:creationId xmlns:p14="http://schemas.microsoft.com/office/powerpoint/2010/main" val="1282399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Book Antiqua" panose="02040602050305030304" pitchFamily="18" charset="0"/>
              </a:rPr>
              <a:t>Bookmarks and Pins</a:t>
            </a:r>
            <a:br>
              <a:rPr lang="en-US" sz="3200" dirty="0">
                <a:latin typeface="Book Antiqua" panose="02040602050305030304" pitchFamily="18" charset="0"/>
              </a:rPr>
            </a:br>
            <a:r>
              <a:rPr lang="en-US" sz="2000" dirty="0">
                <a:latin typeface="Book Antiqua" panose="02040602050305030304" pitchFamily="18" charset="0"/>
              </a:rPr>
              <a:t>Popular Giveaways</a:t>
            </a:r>
            <a:endParaRPr lang="en-US" sz="2000"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15333" y="1496516"/>
            <a:ext cx="4603579" cy="5361484"/>
          </a:xfrm>
        </p:spPr>
      </p:pic>
    </p:spTree>
    <p:extLst>
      <p:ext uri="{BB962C8B-B14F-4D97-AF65-F5344CB8AC3E}">
        <p14:creationId xmlns:p14="http://schemas.microsoft.com/office/powerpoint/2010/main" val="17423909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Book Antiqua" panose="02040602050305030304" pitchFamily="18" charset="0"/>
              </a:rPr>
              <a:t>Social Media Challenge</a:t>
            </a:r>
          </a:p>
        </p:txBody>
      </p:sp>
      <p:sp>
        <p:nvSpPr>
          <p:cNvPr id="3" name="Text Placeholder 2"/>
          <p:cNvSpPr>
            <a:spLocks noGrp="1"/>
          </p:cNvSpPr>
          <p:nvPr>
            <p:ph type="body" idx="1"/>
          </p:nvPr>
        </p:nvSpPr>
        <p:spPr/>
        <p:txBody>
          <a:bodyPr/>
          <a:lstStyle/>
          <a:p>
            <a:endParaRPr lang="en-US"/>
          </a:p>
        </p:txBody>
      </p:sp>
      <p:pic>
        <p:nvPicPr>
          <p:cNvPr id="4" name="Content Placeholder 3"/>
          <p:cNvPicPr>
            <a:picLocks noGrp="1" noChangeAspect="1"/>
          </p:cNvPicPr>
          <p:nvPr>
            <p:ph sz="half" idx="2"/>
          </p:nvPr>
        </p:nvPicPr>
        <p:blipFill>
          <a:blip r:embed="rId3">
            <a:extLst>
              <a:ext uri="{28A0092B-C50C-407E-A947-70E740481C1C}">
                <a14:useLocalDpi xmlns:a14="http://schemas.microsoft.com/office/drawing/2010/main" val="0"/>
              </a:ext>
            </a:extLst>
          </a:blip>
          <a:srcRect t="-16095" b="-16095"/>
          <a:stretch>
            <a:fillRect/>
          </a:stretch>
        </p:blipFill>
        <p:spPr>
          <a:xfrm>
            <a:off x="147637" y="1727735"/>
            <a:ext cx="4497388" cy="4398428"/>
          </a:xfrm>
        </p:spPr>
      </p:pic>
      <p:sp>
        <p:nvSpPr>
          <p:cNvPr id="5" name="Text Placeholder 4"/>
          <p:cNvSpPr>
            <a:spLocks noGrp="1"/>
          </p:cNvSpPr>
          <p:nvPr>
            <p:ph type="body" sz="quarter" idx="3"/>
          </p:nvPr>
        </p:nvSpPr>
        <p:spPr/>
        <p:txBody>
          <a:bodyPr/>
          <a:lstStyle/>
          <a:p>
            <a:endParaRPr lang="en-US" dirty="0"/>
          </a:p>
        </p:txBody>
      </p:sp>
      <p:pic>
        <p:nvPicPr>
          <p:cNvPr id="9" name="Content Placeholder 3" descr="Towson Presentation 2.png"/>
          <p:cNvPicPr>
            <a:picLocks noGrp="1" noChangeAspect="1"/>
          </p:cNvPicPr>
          <p:nvPr>
            <p:ph sz="quarter" idx="4"/>
          </p:nvPr>
        </p:nvPicPr>
        <p:blipFill>
          <a:blip r:embed="rId4">
            <a:extLst>
              <a:ext uri="{28A0092B-C50C-407E-A947-70E740481C1C}">
                <a14:useLocalDpi xmlns:a14="http://schemas.microsoft.com/office/drawing/2010/main" val="0"/>
              </a:ext>
            </a:extLst>
          </a:blip>
          <a:srcRect l="10164" r="10164"/>
          <a:stretch>
            <a:fillRect/>
          </a:stretch>
        </p:blipFill>
        <p:spPr>
          <a:xfrm>
            <a:off x="4966338" y="2327869"/>
            <a:ext cx="3299722" cy="3225848"/>
          </a:xfrm>
          <a:prstGeom prst="rect">
            <a:avLst/>
          </a:prstGeom>
        </p:spPr>
      </p:pic>
    </p:spTree>
    <p:extLst>
      <p:ext uri="{BB962C8B-B14F-4D97-AF65-F5344CB8AC3E}">
        <p14:creationId xmlns:p14="http://schemas.microsoft.com/office/powerpoint/2010/main" val="171500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br>
              <a:rPr lang="en-US" dirty="0">
                <a:latin typeface="Book Antiqua" panose="02040602050305030304" pitchFamily="18" charset="0"/>
              </a:rPr>
            </a:br>
            <a:r>
              <a:rPr lang="en-US" dirty="0">
                <a:latin typeface="Book Antiqua" panose="02040602050305030304" pitchFamily="18" charset="0"/>
              </a:rPr>
              <a:t>The Wonder of Will: </a:t>
            </a:r>
            <a:br>
              <a:rPr lang="en-US" dirty="0">
                <a:latin typeface="Book Antiqua" panose="02040602050305030304" pitchFamily="18" charset="0"/>
              </a:rPr>
            </a:br>
            <a:r>
              <a:rPr lang="en-US" dirty="0">
                <a:latin typeface="Book Antiqua" panose="02040602050305030304" pitchFamily="18" charset="0"/>
              </a:rPr>
              <a:t>400 Years of Shakespeare</a:t>
            </a:r>
            <a:br>
              <a:rPr lang="en-US" dirty="0">
                <a:latin typeface="Book Antiqua" panose="02040602050305030304" pitchFamily="18" charset="0"/>
              </a:rPr>
            </a:br>
            <a:endParaRPr lang="en-US" dirty="0"/>
          </a:p>
        </p:txBody>
      </p:sp>
      <p:pic>
        <p:nvPicPr>
          <p:cNvPr id="9" name="Content Placeholder 8"/>
          <p:cNvPicPr>
            <a:picLocks noGrp="1" noChangeAspect="1"/>
          </p:cNvPicPr>
          <p:nvPr>
            <p:ph idx="1"/>
          </p:nvPr>
        </p:nvPicPr>
        <p:blipFill>
          <a:blip r:embed="rId3"/>
          <a:stretch>
            <a:fillRect/>
          </a:stretch>
        </p:blipFill>
        <p:spPr>
          <a:xfrm>
            <a:off x="2414291" y="1718087"/>
            <a:ext cx="4435203" cy="4339381"/>
          </a:xfrm>
          <a:prstGeom prst="rect">
            <a:avLst/>
          </a:prstGeom>
        </p:spPr>
      </p:pic>
    </p:spTree>
    <p:extLst>
      <p:ext uri="{BB962C8B-B14F-4D97-AF65-F5344CB8AC3E}">
        <p14:creationId xmlns:p14="http://schemas.microsoft.com/office/powerpoint/2010/main" val="41682580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4000" dirty="0">
                <a:latin typeface="Book Antiqua"/>
              </a:rPr>
              <a:t>Libraries’ </a:t>
            </a:r>
            <a:r>
              <a:rPr lang="en-US" sz="4000" i="1" dirty="0">
                <a:latin typeface="Book Antiqua"/>
              </a:rPr>
              <a:t>Get it Done Guide</a:t>
            </a:r>
            <a:endParaRPr lang="en-US" sz="4000" i="1" dirty="0"/>
          </a:p>
        </p:txBody>
      </p:sp>
      <p:sp>
        <p:nvSpPr>
          <p:cNvPr id="5" name="Text Placeholder 4"/>
          <p:cNvSpPr>
            <a:spLocks noGrp="1"/>
          </p:cNvSpPr>
          <p:nvPr>
            <p:ph type="body" idx="1"/>
          </p:nvPr>
        </p:nvSpPr>
        <p:spPr/>
        <p:txBody>
          <a:bodyPr/>
          <a:lstStyle/>
          <a:p>
            <a:endParaRPr lang="en-US"/>
          </a:p>
        </p:txBody>
      </p:sp>
      <p:sp>
        <p:nvSpPr>
          <p:cNvPr id="6" name="Content Placeholder 5"/>
          <p:cNvSpPr>
            <a:spLocks noGrp="1"/>
          </p:cNvSpPr>
          <p:nvPr>
            <p:ph sz="half" idx="2"/>
          </p:nvPr>
        </p:nvSpPr>
        <p:spPr/>
        <p:txBody>
          <a:bodyPr/>
          <a:lstStyle/>
          <a:p>
            <a:endParaRPr lang="en-US" dirty="0"/>
          </a:p>
        </p:txBody>
      </p:sp>
      <p:sp>
        <p:nvSpPr>
          <p:cNvPr id="7" name="Text Placeholder 6"/>
          <p:cNvSpPr>
            <a:spLocks noGrp="1"/>
          </p:cNvSpPr>
          <p:nvPr>
            <p:ph type="body" sz="quarter" idx="3"/>
          </p:nvPr>
        </p:nvSpPr>
        <p:spPr/>
        <p:txBody>
          <a:bodyPr/>
          <a:lstStyle/>
          <a:p>
            <a:endParaRPr lang="en-US"/>
          </a:p>
        </p:txBody>
      </p:sp>
      <p:pic>
        <p:nvPicPr>
          <p:cNvPr id="9" name="Content Placeholder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497388" y="1535113"/>
            <a:ext cx="4539023" cy="3139667"/>
          </a:xfrm>
        </p:spPr>
      </p:pic>
      <p:pic>
        <p:nvPicPr>
          <p:cNvPr id="4" name="Content Placeholder 3"/>
          <p:cNvPicPr>
            <a:picLocks noGrp="1" noChangeAspect="1"/>
          </p:cNvPicPr>
          <p:nvPr>
            <p:ph idx="4294967295"/>
          </p:nvPr>
        </p:nvPicPr>
        <p:blipFill>
          <a:blip r:embed="rId4">
            <a:extLst>
              <a:ext uri="{28A0092B-C50C-407E-A947-70E740481C1C}">
                <a14:useLocalDpi xmlns:a14="http://schemas.microsoft.com/office/drawing/2010/main" val="0"/>
              </a:ext>
            </a:extLst>
          </a:blip>
          <a:stretch>
            <a:fillRect/>
          </a:stretch>
        </p:blipFill>
        <p:spPr>
          <a:xfrm>
            <a:off x="158133" y="3271958"/>
            <a:ext cx="4285709" cy="3144896"/>
          </a:xfrm>
        </p:spPr>
      </p:pic>
    </p:spTree>
    <p:extLst>
      <p:ext uri="{BB962C8B-B14F-4D97-AF65-F5344CB8AC3E}">
        <p14:creationId xmlns:p14="http://schemas.microsoft.com/office/powerpoint/2010/main" val="40086772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latin typeface="Book Antiqua"/>
                <a:cs typeface="Book Antiqua"/>
              </a:rPr>
              <a:t>UMD Libraries in the News</a:t>
            </a:r>
          </a:p>
        </p:txBody>
      </p:sp>
      <p:sp>
        <p:nvSpPr>
          <p:cNvPr id="3" name="Text Placeholder 2"/>
          <p:cNvSpPr>
            <a:spLocks noGrp="1"/>
          </p:cNvSpPr>
          <p:nvPr>
            <p:ph type="body" idx="1"/>
          </p:nvPr>
        </p:nvSpPr>
        <p:spPr/>
        <p:txBody>
          <a:bodyPr/>
          <a:lstStyle/>
          <a:p>
            <a:endParaRPr lang="en-US"/>
          </a:p>
        </p:txBody>
      </p:sp>
      <p:sp>
        <p:nvSpPr>
          <p:cNvPr id="5" name="Content Placeholder 4"/>
          <p:cNvSpPr>
            <a:spLocks noGrp="1"/>
          </p:cNvSpPr>
          <p:nvPr>
            <p:ph sz="half" idx="2"/>
          </p:nvPr>
        </p:nvSpPr>
        <p:spPr/>
        <p:txBody>
          <a:bodyPr/>
          <a:lstStyle/>
          <a:p>
            <a:endParaRPr lang="en-US"/>
          </a:p>
        </p:txBody>
      </p:sp>
      <p:sp>
        <p:nvSpPr>
          <p:cNvPr id="6" name="Text Placeholder 5"/>
          <p:cNvSpPr>
            <a:spLocks noGrp="1"/>
          </p:cNvSpPr>
          <p:nvPr>
            <p:ph type="body" sz="quarter" idx="3"/>
          </p:nvPr>
        </p:nvSpPr>
        <p:spPr/>
        <p:txBody>
          <a:bodyPr/>
          <a:lstStyle/>
          <a:p>
            <a:endParaRPr lang="en-US"/>
          </a:p>
        </p:txBody>
      </p:sp>
      <p:pic>
        <p:nvPicPr>
          <p:cNvPr id="4" name="Content Placeholder 3" descr="Monster Mash.png"/>
          <p:cNvPicPr>
            <a:picLocks noGrp="1" noChangeAspect="1"/>
          </p:cNvPicPr>
          <p:nvPr>
            <p:ph idx="4294967295"/>
          </p:nvPr>
        </p:nvPicPr>
        <p:blipFill>
          <a:blip r:embed="rId3">
            <a:extLst>
              <a:ext uri="{28A0092B-C50C-407E-A947-70E740481C1C}">
                <a14:useLocalDpi xmlns:a14="http://schemas.microsoft.com/office/drawing/2010/main" val="0"/>
              </a:ext>
            </a:extLst>
          </a:blip>
          <a:srcRect l="-30667" r="-30667"/>
          <a:stretch>
            <a:fillRect/>
          </a:stretch>
        </p:blipFill>
        <p:spPr>
          <a:xfrm>
            <a:off x="-1057165" y="1417638"/>
            <a:ext cx="7297328" cy="4424295"/>
          </a:xfrm>
        </p:spPr>
      </p:pic>
      <p:pic>
        <p:nvPicPr>
          <p:cNvPr id="8" name="Content Placeholder 8"/>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5082218" y="1629478"/>
            <a:ext cx="3604581" cy="4496685"/>
          </a:xfrm>
        </p:spPr>
      </p:pic>
    </p:spTree>
    <p:extLst>
      <p:ext uri="{BB962C8B-B14F-4D97-AF65-F5344CB8AC3E}">
        <p14:creationId xmlns:p14="http://schemas.microsoft.com/office/powerpoint/2010/main" val="3256794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Book Antiqua"/>
                <a:cs typeface="Book Antiqua"/>
              </a:rPr>
              <a:t>Accomplishments</a:t>
            </a:r>
          </a:p>
        </p:txBody>
      </p:sp>
      <p:sp>
        <p:nvSpPr>
          <p:cNvPr id="8" name="Content Placeholder 7"/>
          <p:cNvSpPr>
            <a:spLocks noGrp="1"/>
          </p:cNvSpPr>
          <p:nvPr>
            <p:ph idx="1"/>
          </p:nvPr>
        </p:nvSpPr>
        <p:spPr/>
        <p:txBody>
          <a:bodyPr>
            <a:normAutofit lnSpcReduction="10000"/>
          </a:bodyPr>
          <a:lstStyle/>
          <a:p>
            <a:r>
              <a:rPr lang="en-US" sz="2800" dirty="0">
                <a:latin typeface="Book Antiqua"/>
                <a:cs typeface="Book Antiqua"/>
              </a:rPr>
              <a:t>Libraries = Excitement</a:t>
            </a:r>
          </a:p>
          <a:p>
            <a:endParaRPr lang="en-US" sz="2800" dirty="0">
              <a:latin typeface="Book Antiqua"/>
              <a:cs typeface="Book Antiqua"/>
            </a:endParaRPr>
          </a:p>
          <a:p>
            <a:r>
              <a:rPr lang="en-US" sz="2800" dirty="0">
                <a:latin typeface="Book Antiqua"/>
                <a:cs typeface="Book Antiqua"/>
              </a:rPr>
              <a:t>Collections &amp; Services</a:t>
            </a:r>
          </a:p>
          <a:p>
            <a:endParaRPr lang="en-US" sz="2800" dirty="0">
              <a:latin typeface="Book Antiqua"/>
              <a:cs typeface="Book Antiqua"/>
            </a:endParaRPr>
          </a:p>
          <a:p>
            <a:r>
              <a:rPr lang="en-US" sz="2800" dirty="0">
                <a:latin typeface="Book Antiqua"/>
                <a:cs typeface="Book Antiqua"/>
              </a:rPr>
              <a:t>Teaching &amp; Learning</a:t>
            </a:r>
          </a:p>
          <a:p>
            <a:endParaRPr lang="en-US" sz="2800" dirty="0">
              <a:latin typeface="Book Antiqua"/>
              <a:cs typeface="Book Antiqua"/>
            </a:endParaRPr>
          </a:p>
          <a:p>
            <a:r>
              <a:rPr lang="en-US" sz="2800" dirty="0">
                <a:latin typeface="Book Antiqua"/>
                <a:cs typeface="Book Antiqua"/>
              </a:rPr>
              <a:t> Partnerships</a:t>
            </a:r>
          </a:p>
          <a:p>
            <a:endParaRPr lang="en-US" sz="2800" dirty="0">
              <a:latin typeface="Book Antiqua"/>
              <a:cs typeface="Book Antiqua"/>
            </a:endParaRPr>
          </a:p>
          <a:p>
            <a:r>
              <a:rPr lang="en-US" sz="2800" dirty="0">
                <a:latin typeface="Book Antiqua"/>
                <a:cs typeface="Book Antiqua"/>
              </a:rPr>
              <a:t> Goodwill</a:t>
            </a:r>
          </a:p>
          <a:p>
            <a:endParaRPr lang="en-US" dirty="0"/>
          </a:p>
        </p:txBody>
      </p:sp>
    </p:spTree>
    <p:extLst>
      <p:ext uri="{BB962C8B-B14F-4D97-AF65-F5344CB8AC3E}">
        <p14:creationId xmlns:p14="http://schemas.microsoft.com/office/powerpoint/2010/main" val="311928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 calcmode="lin" valueType="num">
                                      <p:cBhvr additive="base">
                                        <p:cTn id="1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 calcmode="lin" valueType="num">
                                      <p:cBhvr additive="base">
                                        <p:cTn id="1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6" end="6"/>
                                            </p:txEl>
                                          </p:spTgt>
                                        </p:tgtEl>
                                        <p:attrNameLst>
                                          <p:attrName>style.visibility</p:attrName>
                                        </p:attrNameLst>
                                      </p:cBhvr>
                                      <p:to>
                                        <p:strVal val="visible"/>
                                      </p:to>
                                    </p:set>
                                    <p:anim calcmode="lin" valueType="num">
                                      <p:cBhvr additive="base">
                                        <p:cTn id="25"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xEl>
                                              <p:pRg st="8" end="8"/>
                                            </p:txEl>
                                          </p:spTgt>
                                        </p:tgtEl>
                                        <p:attrNameLst>
                                          <p:attrName>style.visibility</p:attrName>
                                        </p:attrNameLst>
                                      </p:cBhvr>
                                      <p:to>
                                        <p:strVal val="visible"/>
                                      </p:to>
                                    </p:set>
                                    <p:anim calcmode="lin" valueType="num">
                                      <p:cBhvr additive="base">
                                        <p:cTn id="31"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sz="half" idx="4294967295"/>
          </p:nvPr>
        </p:nvSpPr>
        <p:spPr>
          <a:xfrm>
            <a:off x="0" y="933450"/>
            <a:ext cx="4038600" cy="5192713"/>
          </a:xfrm>
        </p:spPr>
        <p:txBody>
          <a:bodyPr>
            <a:normAutofit/>
          </a:bodyPr>
          <a:lstStyle/>
          <a:p>
            <a:pPr marL="0" indent="0" algn="l">
              <a:buNone/>
            </a:pPr>
            <a:endParaRPr lang="en-US" sz="2000" dirty="0">
              <a:latin typeface="Book Antiqua" panose="02040602050305030304" pitchFamily="18" charset="0"/>
            </a:endParaRPr>
          </a:p>
          <a:p>
            <a:pPr marL="0" indent="0" algn="l">
              <a:buNone/>
            </a:pPr>
            <a:endParaRPr lang="en-US" dirty="0">
              <a:latin typeface="Book Antiqua" panose="02040602050305030304" pitchFamily="18" charset="0"/>
            </a:endParaRPr>
          </a:p>
        </p:txBody>
      </p:sp>
      <p:sp>
        <p:nvSpPr>
          <p:cNvPr id="2" name="Content Placeholder 1"/>
          <p:cNvSpPr>
            <a:spLocks noGrp="1"/>
          </p:cNvSpPr>
          <p:nvPr>
            <p:ph sz="half" idx="4294967295"/>
          </p:nvPr>
        </p:nvSpPr>
        <p:spPr>
          <a:xfrm>
            <a:off x="4299459" y="688478"/>
            <a:ext cx="4844542" cy="5437685"/>
          </a:xfrm>
        </p:spPr>
        <p:txBody>
          <a:bodyPr>
            <a:normAutofit fontScale="40000" lnSpcReduction="20000"/>
          </a:bodyPr>
          <a:lstStyle/>
          <a:p>
            <a:pPr marL="0" indent="0">
              <a:buNone/>
            </a:pPr>
            <a:r>
              <a:rPr lang="en-US" sz="5000" b="1" dirty="0">
                <a:latin typeface="Book Antiqua" panose="02040602050305030304" pitchFamily="18" charset="0"/>
              </a:rPr>
              <a:t>Organizing Committee Members</a:t>
            </a:r>
          </a:p>
          <a:p>
            <a:pPr marL="0" indent="0">
              <a:buNone/>
            </a:pPr>
            <a:endParaRPr lang="en-US" sz="5000" b="1" dirty="0">
              <a:latin typeface="Book Antiqua" panose="02040602050305030304" pitchFamily="18" charset="0"/>
            </a:endParaRPr>
          </a:p>
          <a:p>
            <a:pPr marL="0" indent="0">
              <a:buNone/>
            </a:pPr>
            <a:r>
              <a:rPr lang="en-US" sz="3000" b="1" dirty="0">
                <a:latin typeface="Book Antiqua" panose="02040602050305030304" pitchFamily="18" charset="0"/>
              </a:rPr>
              <a:t>Libraries:</a:t>
            </a:r>
          </a:p>
          <a:p>
            <a:r>
              <a:rPr lang="en-US" sz="3000" dirty="0">
                <a:latin typeface="Book Antiqua" panose="02040602050305030304" pitchFamily="18" charset="0"/>
              </a:rPr>
              <a:t>Eric </a:t>
            </a:r>
            <a:r>
              <a:rPr lang="en-US" sz="3000" dirty="0" err="1">
                <a:latin typeface="Book Antiqua" panose="02040602050305030304" pitchFamily="18" charset="0"/>
              </a:rPr>
              <a:t>Bartheld</a:t>
            </a:r>
            <a:r>
              <a:rPr lang="en-US" sz="3000" dirty="0">
                <a:latin typeface="Book Antiqua" panose="02040602050305030304" pitchFamily="18" charset="0"/>
              </a:rPr>
              <a:t>, Director of Communications, Libraries</a:t>
            </a:r>
          </a:p>
          <a:p>
            <a:r>
              <a:rPr lang="en-US" sz="3000" dirty="0">
                <a:latin typeface="Book Antiqua" panose="02040602050305030304" pitchFamily="18" charset="0"/>
              </a:rPr>
              <a:t>Felicity Brown, Theatre, Dance, &amp; Performance Studies Librarian</a:t>
            </a:r>
          </a:p>
          <a:p>
            <a:r>
              <a:rPr lang="en-US" sz="3000" dirty="0">
                <a:latin typeface="Book Antiqua" panose="02040602050305030304" pitchFamily="18" charset="0"/>
              </a:rPr>
              <a:t>Laura Cleary,  Special Collections and University Archives</a:t>
            </a:r>
          </a:p>
          <a:p>
            <a:r>
              <a:rPr lang="en-US" sz="3000" dirty="0">
                <a:latin typeface="Book Antiqua" panose="02040602050305030304" pitchFamily="18" charset="0"/>
              </a:rPr>
              <a:t>Aaron </a:t>
            </a:r>
            <a:r>
              <a:rPr lang="en-US" sz="3000" dirty="0" err="1">
                <a:latin typeface="Book Antiqua" panose="02040602050305030304" pitchFamily="18" charset="0"/>
              </a:rPr>
              <a:t>Ginoza</a:t>
            </a:r>
            <a:r>
              <a:rPr lang="en-US" sz="3000" dirty="0">
                <a:latin typeface="Book Antiqua" panose="02040602050305030304" pitchFamily="18" charset="0"/>
              </a:rPr>
              <a:t>, Social Media Coordinator, Libraries</a:t>
            </a:r>
          </a:p>
          <a:p>
            <a:r>
              <a:rPr lang="en-US" sz="3000" dirty="0">
                <a:latin typeface="Book Antiqua" panose="02040602050305030304" pitchFamily="18" charset="0"/>
              </a:rPr>
              <a:t>Steve Henry, Head, Michelle Smith Performing Arts Library</a:t>
            </a:r>
          </a:p>
          <a:p>
            <a:r>
              <a:rPr lang="en-US" sz="3000" dirty="0">
                <a:latin typeface="Book Antiqua" panose="02040602050305030304" pitchFamily="18" charset="0"/>
              </a:rPr>
              <a:t>Patricia Herron, English Librarian</a:t>
            </a:r>
          </a:p>
          <a:p>
            <a:r>
              <a:rPr lang="en-US" sz="3000" dirty="0">
                <a:latin typeface="Book Antiqua" panose="02040602050305030304" pitchFamily="18" charset="0"/>
              </a:rPr>
              <a:t>Eric Lindquist, History Librarian</a:t>
            </a:r>
          </a:p>
          <a:p>
            <a:r>
              <a:rPr lang="en-US" sz="3000" dirty="0">
                <a:latin typeface="Book Antiqua" panose="02040602050305030304" pitchFamily="18" charset="0"/>
              </a:rPr>
              <a:t>Vin Novara, Curator, Special Collections in Performing Arts</a:t>
            </a:r>
          </a:p>
          <a:p>
            <a:r>
              <a:rPr lang="en-US" sz="3000" dirty="0">
                <a:latin typeface="Book Antiqua" panose="02040602050305030304" pitchFamily="18" charset="0"/>
              </a:rPr>
              <a:t>Rebecca Wilson, Graphic Designer, Libraries</a:t>
            </a:r>
          </a:p>
          <a:p>
            <a:endParaRPr lang="en-US" sz="3000" dirty="0">
              <a:latin typeface="Book Antiqua" panose="02040602050305030304" pitchFamily="18" charset="0"/>
            </a:endParaRPr>
          </a:p>
          <a:p>
            <a:pPr marL="0" indent="0">
              <a:buNone/>
            </a:pPr>
            <a:r>
              <a:rPr lang="en-US" sz="3000" b="1" dirty="0">
                <a:latin typeface="Book Antiqua" panose="02040602050305030304" pitchFamily="18" charset="0"/>
              </a:rPr>
              <a:t>English Department &amp; Center for Literary &amp; Comparative Studies (CLCS)</a:t>
            </a:r>
          </a:p>
          <a:p>
            <a:r>
              <a:rPr lang="en-US" sz="3000" dirty="0">
                <a:latin typeface="Book Antiqua" panose="02040602050305030304" pitchFamily="18" charset="0"/>
              </a:rPr>
              <a:t>Karen Nelson, Associate Directory of CLCS</a:t>
            </a:r>
          </a:p>
          <a:p>
            <a:r>
              <a:rPr lang="en-US" sz="3000" dirty="0" err="1">
                <a:latin typeface="Book Antiqua" panose="02040602050305030304" pitchFamily="18" charset="0"/>
              </a:rPr>
              <a:t>KaraPleasants</a:t>
            </a:r>
            <a:r>
              <a:rPr lang="en-US" sz="3000" dirty="0">
                <a:latin typeface="Book Antiqua" panose="02040602050305030304" pitchFamily="18" charset="0"/>
              </a:rPr>
              <a:t>, Graduate Student and Director of Maryland Palestrina Choir</a:t>
            </a:r>
          </a:p>
          <a:p>
            <a:endParaRPr lang="en-US" sz="3000" dirty="0">
              <a:latin typeface="Book Antiqua" panose="02040602050305030304" pitchFamily="18" charset="0"/>
            </a:endParaRPr>
          </a:p>
          <a:p>
            <a:pPr marL="0" indent="0">
              <a:buNone/>
            </a:pPr>
            <a:r>
              <a:rPr lang="en-US" sz="3000" b="1" dirty="0">
                <a:latin typeface="Book Antiqua" panose="02040602050305030304" pitchFamily="18" charset="0"/>
              </a:rPr>
              <a:t>Clarice Smith Performing Arts Center</a:t>
            </a:r>
          </a:p>
          <a:p>
            <a:r>
              <a:rPr lang="en-US" sz="3000" dirty="0">
                <a:latin typeface="Book Antiqua" panose="02040602050305030304" pitchFamily="18" charset="0"/>
              </a:rPr>
              <a:t>Jane </a:t>
            </a:r>
            <a:r>
              <a:rPr lang="en-US" sz="3000" dirty="0" err="1">
                <a:latin typeface="Book Antiqua" panose="02040602050305030304" pitchFamily="18" charset="0"/>
              </a:rPr>
              <a:t>Hirshberg</a:t>
            </a:r>
            <a:r>
              <a:rPr lang="en-US" sz="3000" dirty="0">
                <a:latin typeface="Book Antiqua" panose="02040602050305030304" pitchFamily="18" charset="0"/>
              </a:rPr>
              <a:t>, Campus &amp; Community Engagement Manager</a:t>
            </a:r>
          </a:p>
          <a:p>
            <a:endParaRPr lang="en-US" sz="3000" dirty="0">
              <a:latin typeface="Book Antiqua" panose="02040602050305030304" pitchFamily="18" charset="0"/>
            </a:endParaRPr>
          </a:p>
          <a:p>
            <a:pPr marL="0" indent="0">
              <a:buNone/>
            </a:pPr>
            <a:r>
              <a:rPr lang="en-US" sz="3000" b="1" dirty="0">
                <a:latin typeface="Book Antiqua" panose="02040602050305030304" pitchFamily="18" charset="0"/>
              </a:rPr>
              <a:t>School of Theatre, Dance, &amp; Performance Studies</a:t>
            </a:r>
          </a:p>
          <a:p>
            <a:r>
              <a:rPr lang="en-US" sz="3000" dirty="0">
                <a:latin typeface="Book Antiqua" panose="02040602050305030304" pitchFamily="18" charset="0"/>
              </a:rPr>
              <a:t>Frank </a:t>
            </a:r>
            <a:r>
              <a:rPr lang="en-US" sz="3000" dirty="0" err="1">
                <a:latin typeface="Book Antiqua" panose="02040602050305030304" pitchFamily="18" charset="0"/>
              </a:rPr>
              <a:t>Hildy</a:t>
            </a:r>
            <a:r>
              <a:rPr lang="en-US" sz="3000" dirty="0">
                <a:latin typeface="Book Antiqua" panose="02040602050305030304" pitchFamily="18" charset="0"/>
              </a:rPr>
              <a:t>, Professor</a:t>
            </a:r>
          </a:p>
          <a:p>
            <a:endParaRPr lang="en-US" dirty="0"/>
          </a:p>
        </p:txBody>
      </p:sp>
      <p:sp>
        <p:nvSpPr>
          <p:cNvPr id="3" name="Rectangle 2"/>
          <p:cNvSpPr/>
          <p:nvPr/>
        </p:nvSpPr>
        <p:spPr>
          <a:xfrm>
            <a:off x="457199" y="688478"/>
            <a:ext cx="4163571" cy="4985979"/>
          </a:xfrm>
          <a:prstGeom prst="rect">
            <a:avLst/>
          </a:prstGeom>
        </p:spPr>
        <p:txBody>
          <a:bodyPr wrap="square">
            <a:spAutoFit/>
          </a:bodyPr>
          <a:lstStyle/>
          <a:p>
            <a:r>
              <a:rPr lang="en-US" sz="2000" b="1" dirty="0">
                <a:latin typeface="Book Antiqua" panose="02040602050305030304" pitchFamily="18" charset="0"/>
              </a:rPr>
              <a:t>Campus Partners </a:t>
            </a:r>
          </a:p>
          <a:p>
            <a:endParaRPr lang="en-US" sz="1200" b="1" dirty="0">
              <a:latin typeface="Book Antiqua" panose="02040602050305030304" pitchFamily="18" charset="0"/>
            </a:endParaRPr>
          </a:p>
          <a:p>
            <a:endParaRPr lang="en-US" sz="1200" b="1" dirty="0">
              <a:latin typeface="Book Antiqua" panose="02040602050305030304" pitchFamily="18" charset="0"/>
            </a:endParaRPr>
          </a:p>
          <a:p>
            <a:r>
              <a:rPr lang="en-US" sz="1200" b="1" dirty="0">
                <a:latin typeface="Book Antiqua" panose="02040602050305030304" pitchFamily="18" charset="0"/>
              </a:rPr>
              <a:t>Libraries </a:t>
            </a:r>
          </a:p>
          <a:p>
            <a:pPr marL="285750" indent="-285750">
              <a:buFont typeface="Arial"/>
              <a:buChar char="•"/>
            </a:pPr>
            <a:r>
              <a:rPr lang="en-US" sz="1200" dirty="0">
                <a:latin typeface="Book Antiqua"/>
                <a:cs typeface="Book Antiqua"/>
              </a:rPr>
              <a:t>Architecture, </a:t>
            </a:r>
            <a:r>
              <a:rPr lang="en-US" sz="1200" dirty="0" err="1">
                <a:latin typeface="Book Antiqua"/>
                <a:cs typeface="Book Antiqua"/>
              </a:rPr>
              <a:t>McKeldin</a:t>
            </a:r>
            <a:r>
              <a:rPr lang="en-US" sz="1200" dirty="0">
                <a:latin typeface="Book Antiqua"/>
                <a:cs typeface="Book Antiqua"/>
              </a:rPr>
              <a:t> , </a:t>
            </a:r>
            <a:r>
              <a:rPr lang="en-US" sz="1200" dirty="0" err="1">
                <a:latin typeface="Book Antiqua"/>
                <a:cs typeface="Book Antiqua"/>
              </a:rPr>
              <a:t>Perfroming</a:t>
            </a:r>
            <a:r>
              <a:rPr lang="en-US" sz="1200" dirty="0">
                <a:latin typeface="Book Antiqua"/>
                <a:cs typeface="Book Antiqua"/>
              </a:rPr>
              <a:t> Arts, and </a:t>
            </a:r>
          </a:p>
          <a:p>
            <a:r>
              <a:rPr lang="en-US" sz="1200" dirty="0">
                <a:latin typeface="Book Antiqua"/>
                <a:cs typeface="Book Antiqua"/>
              </a:rPr>
              <a:t>        STEM Libraries </a:t>
            </a:r>
          </a:p>
          <a:p>
            <a:pPr marL="285750" indent="-285750">
              <a:buFont typeface="Arial"/>
              <a:buChar char="•"/>
            </a:pPr>
            <a:r>
              <a:rPr lang="en-US" sz="1200" dirty="0">
                <a:latin typeface="Book Antiqua"/>
                <a:cs typeface="Book Antiqua"/>
              </a:rPr>
              <a:t>Special Collections</a:t>
            </a:r>
          </a:p>
          <a:p>
            <a:pPr marL="285750" indent="-285750">
              <a:buFont typeface="Arial"/>
              <a:buChar char="•"/>
            </a:pPr>
            <a:r>
              <a:rPr lang="en-US" sz="1200" dirty="0">
                <a:latin typeface="Book Antiqua"/>
                <a:cs typeface="Book Antiqua"/>
              </a:rPr>
              <a:t>John &amp; Stella Graves </a:t>
            </a:r>
            <a:r>
              <a:rPr lang="en-US" sz="1200" dirty="0" err="1">
                <a:latin typeface="Book Antiqua"/>
                <a:cs typeface="Book Antiqua"/>
              </a:rPr>
              <a:t>Makerspace</a:t>
            </a:r>
            <a:endParaRPr lang="en-US" sz="1200" dirty="0">
              <a:latin typeface="Book Antiqua"/>
              <a:cs typeface="Book Antiqua"/>
            </a:endParaRPr>
          </a:p>
          <a:p>
            <a:pPr marL="285750" indent="-285750">
              <a:buFont typeface="Arial"/>
              <a:buChar char="•"/>
            </a:pPr>
            <a:r>
              <a:rPr lang="en-US" sz="1200" dirty="0">
                <a:latin typeface="Book Antiqua"/>
                <a:cs typeface="Book Antiqua"/>
              </a:rPr>
              <a:t>Communications Office</a:t>
            </a:r>
          </a:p>
          <a:p>
            <a:pPr marL="285750" indent="-285750">
              <a:buFont typeface="Arial"/>
              <a:buChar char="•"/>
            </a:pPr>
            <a:endParaRPr lang="en-US" sz="1200" dirty="0">
              <a:latin typeface="Book Antiqua"/>
              <a:cs typeface="Book Antiqua"/>
            </a:endParaRPr>
          </a:p>
          <a:p>
            <a:r>
              <a:rPr lang="en-US" sz="1200" b="1" dirty="0">
                <a:latin typeface="Book Antiqua" panose="02040602050305030304" pitchFamily="18" charset="0"/>
              </a:rPr>
              <a:t>English Department and Center for Literary &amp; Comparative Studies</a:t>
            </a:r>
          </a:p>
          <a:p>
            <a:endParaRPr lang="en-US" sz="1200" b="1" dirty="0">
              <a:latin typeface="Book Antiqua" panose="02040602050305030304" pitchFamily="18" charset="0"/>
            </a:endParaRPr>
          </a:p>
          <a:p>
            <a:r>
              <a:rPr lang="en-US" sz="1200" b="1" dirty="0">
                <a:latin typeface="Book Antiqua" panose="02040602050305030304" pitchFamily="18" charset="0"/>
              </a:rPr>
              <a:t>School of Theatre, Dance, &amp; Performance Studies</a:t>
            </a:r>
          </a:p>
          <a:p>
            <a:endParaRPr lang="en-US" sz="1200" b="1" dirty="0">
              <a:latin typeface="Book Antiqua" panose="02040602050305030304" pitchFamily="18" charset="0"/>
            </a:endParaRPr>
          </a:p>
          <a:p>
            <a:r>
              <a:rPr lang="en-US" sz="1200" b="1" dirty="0">
                <a:latin typeface="Book Antiqua" panose="02040602050305030304" pitchFamily="18" charset="0"/>
              </a:rPr>
              <a:t>Clarice Smith Performing Arts Center</a:t>
            </a:r>
          </a:p>
          <a:p>
            <a:endParaRPr lang="en-US" sz="1200" b="1" dirty="0">
              <a:latin typeface="Book Antiqua" panose="02040602050305030304" pitchFamily="18" charset="0"/>
            </a:endParaRPr>
          </a:p>
          <a:p>
            <a:r>
              <a:rPr lang="en-US" sz="1200" b="1" dirty="0">
                <a:latin typeface="Book Antiqua" panose="02040602050305030304" pitchFamily="18" charset="0"/>
              </a:rPr>
              <a:t>Palestrina Choir</a:t>
            </a:r>
          </a:p>
          <a:p>
            <a:endParaRPr lang="en-US" sz="1200" b="1" dirty="0">
              <a:latin typeface="Book Antiqua" panose="02040602050305030304" pitchFamily="18" charset="0"/>
            </a:endParaRPr>
          </a:p>
          <a:p>
            <a:r>
              <a:rPr lang="en-US" sz="1200" b="1" dirty="0">
                <a:latin typeface="Book Antiqua"/>
                <a:cs typeface="Book Antiqua"/>
              </a:rPr>
              <a:t>Maryland Shakespeare Players</a:t>
            </a:r>
          </a:p>
          <a:p>
            <a:endParaRPr lang="en-US" sz="1200" b="1" dirty="0">
              <a:latin typeface="Book Antiqua"/>
              <a:cs typeface="Book Antiqua"/>
            </a:endParaRPr>
          </a:p>
          <a:p>
            <a:r>
              <a:rPr lang="en-US" sz="1200" b="1" dirty="0">
                <a:latin typeface="Book Antiqua" panose="02040602050305030304" pitchFamily="18" charset="0"/>
              </a:rPr>
              <a:t>The UMD Dairy</a:t>
            </a:r>
          </a:p>
          <a:p>
            <a:endParaRPr lang="en-US" sz="1200" b="1" dirty="0">
              <a:latin typeface="Book Antiqua"/>
              <a:cs typeface="Book Antiqua"/>
            </a:endParaRPr>
          </a:p>
          <a:p>
            <a:r>
              <a:rPr lang="en-US" sz="1200" b="1" dirty="0">
                <a:latin typeface="Book Antiqua" panose="02040602050305030304" pitchFamily="18" charset="0"/>
              </a:rPr>
              <a:t>College of Arts &amp; Humanities </a:t>
            </a:r>
          </a:p>
          <a:p>
            <a:endParaRPr lang="en-US" sz="1200" b="1" dirty="0">
              <a:latin typeface="Book Antiqua"/>
              <a:cs typeface="Book Antiqua"/>
            </a:endParaRPr>
          </a:p>
          <a:p>
            <a:r>
              <a:rPr lang="en-US" sz="1200" b="1" dirty="0">
                <a:latin typeface="Book Antiqua"/>
                <a:cs typeface="Book Antiqua"/>
              </a:rPr>
              <a:t>UMD Pepsi Enhancement Fund</a:t>
            </a:r>
          </a:p>
        </p:txBody>
      </p:sp>
    </p:spTree>
    <p:extLst>
      <p:ext uri="{BB962C8B-B14F-4D97-AF65-F5344CB8AC3E}">
        <p14:creationId xmlns:p14="http://schemas.microsoft.com/office/powerpoint/2010/main" val="289520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additive="base">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 calcmode="lin" valueType="num">
                                      <p:cBhvr additive="base">
                                        <p:cTn id="21"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 calcmode="lin" valueType="num">
                                      <p:cBhvr additive="base">
                                        <p:cTn id="2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 calcmode="lin" valueType="num">
                                      <p:cBhvr additive="base">
                                        <p:cTn id="2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 calcmode="lin" valueType="num">
                                      <p:cBhvr additive="base">
                                        <p:cTn id="3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 calcmode="lin" valueType="num">
                                      <p:cBhvr additive="base">
                                        <p:cTn id="37"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
                                            <p:txEl>
                                              <p:pRg st="8" end="8"/>
                                            </p:txEl>
                                          </p:spTgt>
                                        </p:tgtEl>
                                        <p:attrNameLst>
                                          <p:attrName>style.visibility</p:attrName>
                                        </p:attrNameLst>
                                      </p:cBhvr>
                                      <p:to>
                                        <p:strVal val="visible"/>
                                      </p:to>
                                    </p:set>
                                    <p:anim calcmode="lin" valueType="num">
                                      <p:cBhvr additive="base">
                                        <p:cTn id="41"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2">
                                            <p:txEl>
                                              <p:pRg st="9" end="9"/>
                                            </p:txEl>
                                          </p:spTgt>
                                        </p:tgtEl>
                                        <p:attrNameLst>
                                          <p:attrName>style.visibility</p:attrName>
                                        </p:attrNameLst>
                                      </p:cBhvr>
                                      <p:to>
                                        <p:strVal val="visible"/>
                                      </p:to>
                                    </p:set>
                                    <p:anim calcmode="lin" valueType="num">
                                      <p:cBhvr additive="base">
                                        <p:cTn id="4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
                                            <p:txEl>
                                              <p:pRg st="10" end="10"/>
                                            </p:txEl>
                                          </p:spTgt>
                                        </p:tgtEl>
                                        <p:attrNameLst>
                                          <p:attrName>style.visibility</p:attrName>
                                        </p:attrNameLst>
                                      </p:cBhvr>
                                      <p:to>
                                        <p:strVal val="visible"/>
                                      </p:to>
                                    </p:set>
                                    <p:anim calcmode="lin" valueType="num">
                                      <p:cBhvr additive="base">
                                        <p:cTn id="49"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10" end="10"/>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2">
                                            <p:txEl>
                                              <p:pRg st="11" end="11"/>
                                            </p:txEl>
                                          </p:spTgt>
                                        </p:tgtEl>
                                        <p:attrNameLst>
                                          <p:attrName>style.visibility</p:attrName>
                                        </p:attrNameLst>
                                      </p:cBhvr>
                                      <p:to>
                                        <p:strVal val="visible"/>
                                      </p:to>
                                    </p:set>
                                    <p:anim calcmode="lin" valueType="num">
                                      <p:cBhvr additive="base">
                                        <p:cTn id="53"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2">
                                            <p:txEl>
                                              <p:pRg st="11" end="11"/>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2">
                                            <p:txEl>
                                              <p:pRg st="13" end="13"/>
                                            </p:txEl>
                                          </p:spTgt>
                                        </p:tgtEl>
                                        <p:attrNameLst>
                                          <p:attrName>style.visibility</p:attrName>
                                        </p:attrNameLst>
                                      </p:cBhvr>
                                      <p:to>
                                        <p:strVal val="visible"/>
                                      </p:to>
                                    </p:set>
                                    <p:anim calcmode="lin" valueType="num">
                                      <p:cBhvr additive="base">
                                        <p:cTn id="57"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2">
                                            <p:txEl>
                                              <p:pRg st="13" end="13"/>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2">
                                            <p:txEl>
                                              <p:pRg st="14" end="14"/>
                                            </p:txEl>
                                          </p:spTgt>
                                        </p:tgtEl>
                                        <p:attrNameLst>
                                          <p:attrName>style.visibility</p:attrName>
                                        </p:attrNameLst>
                                      </p:cBhvr>
                                      <p:to>
                                        <p:strVal val="visible"/>
                                      </p:to>
                                    </p:set>
                                    <p:anim calcmode="lin" valueType="num">
                                      <p:cBhvr additive="base">
                                        <p:cTn id="61" dur="500" fill="hold"/>
                                        <p:tgtEl>
                                          <p:spTgt spid="2">
                                            <p:txEl>
                                              <p:pRg st="14" end="1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14" end="14"/>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2">
                                            <p:txEl>
                                              <p:pRg st="15" end="15"/>
                                            </p:txEl>
                                          </p:spTgt>
                                        </p:tgtEl>
                                        <p:attrNameLst>
                                          <p:attrName>style.visibility</p:attrName>
                                        </p:attrNameLst>
                                      </p:cBhvr>
                                      <p:to>
                                        <p:strVal val="visible"/>
                                      </p:to>
                                    </p:set>
                                    <p:anim calcmode="lin" valueType="num">
                                      <p:cBhvr additive="base">
                                        <p:cTn id="65" dur="500" fill="hold"/>
                                        <p:tgtEl>
                                          <p:spTgt spid="2">
                                            <p:txEl>
                                              <p:pRg st="15" end="15"/>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2">
                                            <p:txEl>
                                              <p:pRg st="15" end="15"/>
                                            </p:txEl>
                                          </p:spTgt>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2">
                                            <p:txEl>
                                              <p:pRg st="17" end="17"/>
                                            </p:txEl>
                                          </p:spTgt>
                                        </p:tgtEl>
                                        <p:attrNameLst>
                                          <p:attrName>style.visibility</p:attrName>
                                        </p:attrNameLst>
                                      </p:cBhvr>
                                      <p:to>
                                        <p:strVal val="visible"/>
                                      </p:to>
                                    </p:set>
                                    <p:anim calcmode="lin" valueType="num">
                                      <p:cBhvr additive="base">
                                        <p:cTn id="69" dur="500" fill="hold"/>
                                        <p:tgtEl>
                                          <p:spTgt spid="2">
                                            <p:txEl>
                                              <p:pRg st="17" end="17"/>
                                            </p:txEl>
                                          </p:spTgt>
                                        </p:tgtEl>
                                        <p:attrNameLst>
                                          <p:attrName>ppt_x</p:attrName>
                                        </p:attrNameLst>
                                      </p:cBhvr>
                                      <p:tavLst>
                                        <p:tav tm="0">
                                          <p:val>
                                            <p:strVal val="#ppt_x"/>
                                          </p:val>
                                        </p:tav>
                                        <p:tav tm="100000">
                                          <p:val>
                                            <p:strVal val="#ppt_x"/>
                                          </p:val>
                                        </p:tav>
                                      </p:tavLst>
                                    </p:anim>
                                    <p:anim calcmode="lin" valueType="num">
                                      <p:cBhvr additive="base">
                                        <p:cTn id="70" dur="500" fill="hold"/>
                                        <p:tgtEl>
                                          <p:spTgt spid="2">
                                            <p:txEl>
                                              <p:pRg st="17" end="17"/>
                                            </p:txEl>
                                          </p:spTgt>
                                        </p:tgtEl>
                                        <p:attrNameLst>
                                          <p:attrName>ppt_y</p:attrName>
                                        </p:attrNameLst>
                                      </p:cBhvr>
                                      <p:tavLst>
                                        <p:tav tm="0">
                                          <p:val>
                                            <p:strVal val="1+#ppt_h/2"/>
                                          </p:val>
                                        </p:tav>
                                        <p:tav tm="100000">
                                          <p:val>
                                            <p:strVal val="#ppt_y"/>
                                          </p:val>
                                        </p:tav>
                                      </p:tavLst>
                                    </p:anim>
                                  </p:childTnLst>
                                </p:cTn>
                              </p:par>
                              <p:par>
                                <p:cTn id="71" presetID="2" presetClass="entr" presetSubtype="4" fill="hold" nodeType="withEffect">
                                  <p:stCondLst>
                                    <p:cond delay="0"/>
                                  </p:stCondLst>
                                  <p:childTnLst>
                                    <p:set>
                                      <p:cBhvr>
                                        <p:cTn id="72" dur="1" fill="hold">
                                          <p:stCondLst>
                                            <p:cond delay="0"/>
                                          </p:stCondLst>
                                        </p:cTn>
                                        <p:tgtEl>
                                          <p:spTgt spid="2">
                                            <p:txEl>
                                              <p:pRg st="18" end="18"/>
                                            </p:txEl>
                                          </p:spTgt>
                                        </p:tgtEl>
                                        <p:attrNameLst>
                                          <p:attrName>style.visibility</p:attrName>
                                        </p:attrNameLst>
                                      </p:cBhvr>
                                      <p:to>
                                        <p:strVal val="visible"/>
                                      </p:to>
                                    </p:set>
                                    <p:anim calcmode="lin" valueType="num">
                                      <p:cBhvr additive="base">
                                        <p:cTn id="73" dur="500" fill="hold"/>
                                        <p:tgtEl>
                                          <p:spTgt spid="2">
                                            <p:txEl>
                                              <p:pRg st="18" end="18"/>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2">
                                            <p:txEl>
                                              <p:pRg st="18" end="18"/>
                                            </p:txEl>
                                          </p:spTgt>
                                        </p:tgtEl>
                                        <p:attrNameLst>
                                          <p:attrName>ppt_y</p:attrName>
                                        </p:attrNameLst>
                                      </p:cBhvr>
                                      <p:tavLst>
                                        <p:tav tm="0">
                                          <p:val>
                                            <p:strVal val="1+#ppt_h/2"/>
                                          </p:val>
                                        </p:tav>
                                        <p:tav tm="100000">
                                          <p:val>
                                            <p:strVal val="#ppt_y"/>
                                          </p:val>
                                        </p:tav>
                                      </p:tavLst>
                                    </p:anim>
                                  </p:childTnLst>
                                </p:cTn>
                              </p:par>
                              <p:par>
                                <p:cTn id="75" presetID="2" presetClass="entr" presetSubtype="4" fill="hold" nodeType="withEffect">
                                  <p:stCondLst>
                                    <p:cond delay="0"/>
                                  </p:stCondLst>
                                  <p:childTnLst>
                                    <p:set>
                                      <p:cBhvr>
                                        <p:cTn id="76" dur="1" fill="hold">
                                          <p:stCondLst>
                                            <p:cond delay="0"/>
                                          </p:stCondLst>
                                        </p:cTn>
                                        <p:tgtEl>
                                          <p:spTgt spid="2">
                                            <p:txEl>
                                              <p:pRg st="20" end="20"/>
                                            </p:txEl>
                                          </p:spTgt>
                                        </p:tgtEl>
                                        <p:attrNameLst>
                                          <p:attrName>style.visibility</p:attrName>
                                        </p:attrNameLst>
                                      </p:cBhvr>
                                      <p:to>
                                        <p:strVal val="visible"/>
                                      </p:to>
                                    </p:set>
                                    <p:anim calcmode="lin" valueType="num">
                                      <p:cBhvr additive="base">
                                        <p:cTn id="77" dur="500" fill="hold"/>
                                        <p:tgtEl>
                                          <p:spTgt spid="2">
                                            <p:txEl>
                                              <p:pRg st="20" end="2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2">
                                            <p:txEl>
                                              <p:pRg st="20" end="20"/>
                                            </p:txEl>
                                          </p:spTgt>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
                                            <p:txEl>
                                              <p:pRg st="21" end="21"/>
                                            </p:txEl>
                                          </p:spTgt>
                                        </p:tgtEl>
                                        <p:attrNameLst>
                                          <p:attrName>style.visibility</p:attrName>
                                        </p:attrNameLst>
                                      </p:cBhvr>
                                      <p:to>
                                        <p:strVal val="visible"/>
                                      </p:to>
                                    </p:set>
                                    <p:anim calcmode="lin" valueType="num">
                                      <p:cBhvr additive="base">
                                        <p:cTn id="81" dur="500" fill="hold"/>
                                        <p:tgtEl>
                                          <p:spTgt spid="2">
                                            <p:txEl>
                                              <p:pRg st="21" end="21"/>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2">
                                            <p:txEl>
                                              <p:pRg st="21" end="2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dirty="0"/>
          </a:p>
        </p:txBody>
      </p:sp>
      <p:pic>
        <p:nvPicPr>
          <p:cNvPr id="7" name="Content Placeholder 6"/>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t="-32039" b="-32039"/>
          <a:stretch/>
        </p:blipFill>
        <p:spPr>
          <a:xfrm>
            <a:off x="88870" y="521792"/>
            <a:ext cx="3613867" cy="3610325"/>
          </a:xfrm>
        </p:spPr>
      </p:pic>
      <p:sp>
        <p:nvSpPr>
          <p:cNvPr id="9" name="Text Placeholder 8"/>
          <p:cNvSpPr>
            <a:spLocks noGrp="1"/>
          </p:cNvSpPr>
          <p:nvPr>
            <p:ph type="body" sz="half" idx="2"/>
          </p:nvPr>
        </p:nvSpPr>
        <p:spPr/>
        <p:txBody>
          <a:bodyPr/>
          <a:lstStyle/>
          <a:p>
            <a:endParaRPr lang="en-US" dirty="0"/>
          </a:p>
        </p:txBody>
      </p:sp>
      <p:sp>
        <p:nvSpPr>
          <p:cNvPr id="10" name="Rectangle 9"/>
          <p:cNvSpPr/>
          <p:nvPr/>
        </p:nvSpPr>
        <p:spPr>
          <a:xfrm>
            <a:off x="0" y="244792"/>
            <a:ext cx="6671047" cy="954107"/>
          </a:xfrm>
          <a:prstGeom prst="rect">
            <a:avLst/>
          </a:prstGeom>
        </p:spPr>
        <p:txBody>
          <a:bodyPr wrap="square">
            <a:spAutoFit/>
          </a:bodyPr>
          <a:lstStyle/>
          <a:p>
            <a:r>
              <a:rPr lang="en-US" sz="2000" b="1" dirty="0">
                <a:latin typeface="Book Antiqua"/>
                <a:cs typeface="Book Antiqua"/>
              </a:rPr>
              <a:t>English Department</a:t>
            </a:r>
          </a:p>
          <a:p>
            <a:endParaRPr lang="en-US" b="1" dirty="0">
              <a:latin typeface="Book Antiqua"/>
              <a:cs typeface="Book Antiqua"/>
            </a:endParaRPr>
          </a:p>
          <a:p>
            <a:r>
              <a:rPr lang="en-US" b="1" dirty="0">
                <a:latin typeface="Book Antiqua"/>
                <a:cs typeface="Book Antiqua"/>
              </a:rPr>
              <a:t>Film Screenings</a:t>
            </a:r>
            <a:r>
              <a:rPr lang="en-US" dirty="0">
                <a:latin typeface="Book Antiqua"/>
                <a:cs typeface="Book Antiqua"/>
              </a:rPr>
              <a:t> </a:t>
            </a:r>
          </a:p>
        </p:txBody>
      </p:sp>
      <p:sp>
        <p:nvSpPr>
          <p:cNvPr id="11" name="Rectangle 10"/>
          <p:cNvSpPr/>
          <p:nvPr/>
        </p:nvSpPr>
        <p:spPr>
          <a:xfrm>
            <a:off x="88871" y="3585467"/>
            <a:ext cx="6769129" cy="923330"/>
          </a:xfrm>
          <a:prstGeom prst="rect">
            <a:avLst/>
          </a:prstGeom>
        </p:spPr>
        <p:txBody>
          <a:bodyPr wrap="square">
            <a:spAutoFit/>
          </a:bodyPr>
          <a:lstStyle/>
          <a:p>
            <a:endParaRPr lang="en-US" b="1" dirty="0">
              <a:latin typeface="Book Antiqua"/>
              <a:cs typeface="Book Antiqua"/>
            </a:endParaRPr>
          </a:p>
          <a:p>
            <a:endParaRPr lang="en-US" b="1" dirty="0">
              <a:latin typeface="Book Antiqua"/>
              <a:cs typeface="Book Antiqua"/>
            </a:endParaRPr>
          </a:p>
          <a:p>
            <a:r>
              <a:rPr lang="en-US" b="1" dirty="0">
                <a:latin typeface="Book Antiqua"/>
                <a:cs typeface="Book Antiqua"/>
              </a:rPr>
              <a:t>Staged Readings</a:t>
            </a:r>
            <a:r>
              <a:rPr lang="en-US" dirty="0">
                <a:latin typeface="Book Antiqua"/>
                <a:cs typeface="Book Antiqua"/>
              </a:rPr>
              <a:t> </a:t>
            </a:r>
          </a:p>
        </p:txBody>
      </p:sp>
      <p:pic>
        <p:nvPicPr>
          <p:cNvPr id="12" name="Content Placeholder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4486372"/>
            <a:ext cx="4569101" cy="2430040"/>
          </a:xfrm>
          <a:prstGeom prst="rect">
            <a:avLst/>
          </a:prstGeom>
        </p:spPr>
      </p:pic>
      <p:sp>
        <p:nvSpPr>
          <p:cNvPr id="13" name="Rectangle 12"/>
          <p:cNvSpPr/>
          <p:nvPr/>
        </p:nvSpPr>
        <p:spPr>
          <a:xfrm rot="10800000" flipV="1">
            <a:off x="4222955" y="152459"/>
            <a:ext cx="3825142" cy="369332"/>
          </a:xfrm>
          <a:prstGeom prst="rect">
            <a:avLst/>
          </a:prstGeom>
        </p:spPr>
        <p:txBody>
          <a:bodyPr wrap="square">
            <a:spAutoFit/>
          </a:bodyPr>
          <a:lstStyle/>
          <a:p>
            <a:r>
              <a:rPr lang="en-US" b="1" dirty="0">
                <a:latin typeface="Book Antiqua"/>
                <a:cs typeface="Book Antiqua"/>
              </a:rPr>
              <a:t>    Roundtable </a:t>
            </a:r>
            <a:endParaRPr lang="en-US" dirty="0">
              <a:latin typeface="Book Antiqua"/>
              <a:cs typeface="Book Antiqua"/>
            </a:endParaRPr>
          </a:p>
        </p:txBody>
      </p:sp>
      <p:pic>
        <p:nvPicPr>
          <p:cNvPr id="14" name="Content Placeholder 3"/>
          <p:cNvPicPr>
            <a:picLocks noChangeAspect="1"/>
          </p:cNvPicPr>
          <p:nvPr/>
        </p:nvPicPr>
        <p:blipFill>
          <a:blip r:embed="rId5">
            <a:extLst>
              <a:ext uri="{28A0092B-C50C-407E-A947-70E740481C1C}">
                <a14:useLocalDpi xmlns:a14="http://schemas.microsoft.com/office/drawing/2010/main" val="0"/>
              </a:ext>
            </a:extLst>
          </a:blip>
          <a:srcRect t="-78209" b="-78209"/>
          <a:stretch>
            <a:fillRect/>
          </a:stretch>
        </p:blipFill>
        <p:spPr>
          <a:xfrm>
            <a:off x="4264198" y="-916332"/>
            <a:ext cx="4935596" cy="5307074"/>
          </a:xfrm>
          <a:prstGeom prst="rect">
            <a:avLst/>
          </a:prstGeom>
        </p:spPr>
      </p:pic>
      <p:sp>
        <p:nvSpPr>
          <p:cNvPr id="15" name="Rectangle 14"/>
          <p:cNvSpPr/>
          <p:nvPr/>
        </p:nvSpPr>
        <p:spPr>
          <a:xfrm>
            <a:off x="4222955" y="2898958"/>
            <a:ext cx="4008748" cy="646331"/>
          </a:xfrm>
          <a:prstGeom prst="rect">
            <a:avLst/>
          </a:prstGeom>
        </p:spPr>
        <p:txBody>
          <a:bodyPr wrap="square">
            <a:spAutoFit/>
          </a:bodyPr>
          <a:lstStyle/>
          <a:p>
            <a:r>
              <a:rPr lang="en-US" b="1" dirty="0">
                <a:latin typeface="Book Antiqua"/>
                <a:cs typeface="Book Antiqua"/>
              </a:rPr>
              <a:t>      Marshall Grossman Lecture</a:t>
            </a:r>
            <a:br>
              <a:rPr lang="en-US" b="1" dirty="0">
                <a:latin typeface="Book Antiqua"/>
                <a:cs typeface="Book Antiqua"/>
              </a:rPr>
            </a:br>
            <a:endParaRPr lang="en-US" dirty="0">
              <a:latin typeface="Book Antiqua"/>
              <a:cs typeface="Book Antiqua"/>
            </a:endParaRPr>
          </a:p>
        </p:txBody>
      </p:sp>
      <p:pic>
        <p:nvPicPr>
          <p:cNvPr id="16" name="Content Placeholder 7"/>
          <p:cNvPicPr>
            <a:picLocks noChangeAspect="1"/>
          </p:cNvPicPr>
          <p:nvPr/>
        </p:nvPicPr>
        <p:blipFill>
          <a:blip r:embed="rId6">
            <a:extLst>
              <a:ext uri="{28A0092B-C50C-407E-A947-70E740481C1C}">
                <a14:useLocalDpi xmlns:a14="http://schemas.microsoft.com/office/drawing/2010/main" val="0"/>
              </a:ext>
            </a:extLst>
          </a:blip>
          <a:srcRect t="-71448" b="-71448"/>
          <a:stretch>
            <a:fillRect/>
          </a:stretch>
        </p:blipFill>
        <p:spPr>
          <a:xfrm>
            <a:off x="4552982" y="1915196"/>
            <a:ext cx="4735037" cy="5054765"/>
          </a:xfrm>
          <a:prstGeom prst="rect">
            <a:avLst/>
          </a:prstGeom>
        </p:spPr>
      </p:pic>
    </p:spTree>
    <p:extLst>
      <p:ext uri="{BB962C8B-B14F-4D97-AF65-F5344CB8AC3E}">
        <p14:creationId xmlns:p14="http://schemas.microsoft.com/office/powerpoint/2010/main" val="420006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pPr algn="l"/>
            <a:endParaRPr lang="en-US" sz="1800" dirty="0">
              <a:latin typeface="Book Antiqua"/>
              <a:cs typeface="Book Antiqua"/>
            </a:endParaRPr>
          </a:p>
        </p:txBody>
      </p:sp>
      <p:sp>
        <p:nvSpPr>
          <p:cNvPr id="6" name="Content Placeholder 5"/>
          <p:cNvSpPr>
            <a:spLocks noGrp="1"/>
          </p:cNvSpPr>
          <p:nvPr>
            <p:ph idx="1"/>
          </p:nvPr>
        </p:nvSpPr>
        <p:spPr>
          <a:xfrm>
            <a:off x="457200" y="274638"/>
            <a:ext cx="8229600" cy="5851525"/>
          </a:xfrm>
        </p:spPr>
        <p:txBody>
          <a:bodyPr>
            <a:normAutofit/>
          </a:bodyPr>
          <a:lstStyle/>
          <a:p>
            <a:pPr marL="0" indent="0" algn="ctr">
              <a:buNone/>
            </a:pPr>
            <a:r>
              <a:rPr lang="en-US" sz="2400" b="1" dirty="0">
                <a:latin typeface="Book Antiqua" panose="02040602050305030304" pitchFamily="18" charset="0"/>
              </a:rPr>
              <a:t>Clarice Smith Performing Arts Center</a:t>
            </a:r>
            <a:br>
              <a:rPr lang="en-US" sz="2400" b="1" dirty="0">
                <a:latin typeface="Book Antiqua" panose="02040602050305030304" pitchFamily="18" charset="0"/>
              </a:rPr>
            </a:br>
            <a:endParaRPr lang="en-US" sz="2400" b="1" dirty="0">
              <a:latin typeface="Book Antiqua" panose="02040602050305030304" pitchFamily="18" charset="0"/>
            </a:endParaRPr>
          </a:p>
          <a:p>
            <a:endParaRPr lang="en-US" sz="2000" b="1" dirty="0">
              <a:latin typeface="Book Antiqua" panose="02040602050305030304" pitchFamily="18" charset="0"/>
              <a:cs typeface="Book Antiqua"/>
            </a:endParaRPr>
          </a:p>
          <a:p>
            <a:pPr marL="0" indent="0">
              <a:buNone/>
            </a:pPr>
            <a:r>
              <a:rPr lang="en-US" sz="2000" b="1" dirty="0">
                <a:latin typeface="Book Antiqua"/>
                <a:cs typeface="Book Antiqua"/>
              </a:rPr>
              <a:t>Performances</a:t>
            </a:r>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endParaRPr lang="en-US" sz="2000" dirty="0"/>
          </a:p>
          <a:p>
            <a:pPr marL="0" indent="0">
              <a:buNone/>
            </a:pPr>
            <a:r>
              <a:rPr lang="en-US" sz="2000" dirty="0">
                <a:latin typeface="Book Antiqua"/>
                <a:cs typeface="Book Antiqua"/>
              </a:rPr>
              <a:t> </a:t>
            </a:r>
            <a:r>
              <a:rPr lang="en-US" sz="2000" b="1" dirty="0">
                <a:latin typeface="Book Antiqua"/>
                <a:cs typeface="Book Antiqua"/>
              </a:rPr>
              <a:t>Filter / Royal Shakespeare Company Workshops</a:t>
            </a:r>
          </a:p>
          <a:p>
            <a:pPr marL="285750" indent="-285750"/>
            <a:endParaRPr lang="en-US" sz="2000" dirty="0">
              <a:latin typeface="Book Antiqua"/>
              <a:cs typeface="Book Antiqua"/>
            </a:endParaRPr>
          </a:p>
          <a:p>
            <a:pPr marL="0" indent="0">
              <a:buNone/>
            </a:pPr>
            <a:endParaRPr lang="en-US" sz="2000" dirty="0"/>
          </a:p>
        </p:txBody>
      </p:sp>
      <p:pic>
        <p:nvPicPr>
          <p:cNvPr id="7" name="Content Placeholder 3"/>
          <p:cNvPicPr>
            <a:picLocks noChangeAspect="1"/>
          </p:cNvPicPr>
          <p:nvPr/>
        </p:nvPicPr>
        <p:blipFill>
          <a:blip r:embed="rId3">
            <a:extLst>
              <a:ext uri="{28A0092B-C50C-407E-A947-70E740481C1C}">
                <a14:useLocalDpi xmlns:a14="http://schemas.microsoft.com/office/drawing/2010/main" val="0"/>
              </a:ext>
            </a:extLst>
          </a:blip>
          <a:srcRect l="2580" r="2580"/>
          <a:stretch>
            <a:fillRect/>
          </a:stretch>
        </p:blipFill>
        <p:spPr>
          <a:xfrm>
            <a:off x="3298892" y="769360"/>
            <a:ext cx="2619575" cy="2935696"/>
          </a:xfrm>
          <a:prstGeom prst="rect">
            <a:avLst/>
          </a:prstGeom>
        </p:spPr>
      </p:pic>
      <p:pic>
        <p:nvPicPr>
          <p:cNvPr id="8" name="Content Placeholder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2022" y="4141131"/>
            <a:ext cx="4698459" cy="2145677"/>
          </a:xfrm>
          <a:prstGeom prst="rect">
            <a:avLst/>
          </a:prstGeom>
        </p:spPr>
      </p:pic>
      <p:pic>
        <p:nvPicPr>
          <p:cNvPr id="9" name="Content Placeholder 4"/>
          <p:cNvPicPr>
            <a:picLocks noChangeAspect="1"/>
          </p:cNvPicPr>
          <p:nvPr/>
        </p:nvPicPr>
        <p:blipFill>
          <a:blip r:embed="rId5">
            <a:extLst>
              <a:ext uri="{28A0092B-C50C-407E-A947-70E740481C1C}">
                <a14:useLocalDpi xmlns:a14="http://schemas.microsoft.com/office/drawing/2010/main" val="0"/>
              </a:ext>
            </a:extLst>
          </a:blip>
          <a:srcRect l="18901" r="18901"/>
          <a:stretch>
            <a:fillRect/>
          </a:stretch>
        </p:blipFill>
        <p:spPr>
          <a:xfrm>
            <a:off x="1027985" y="4026346"/>
            <a:ext cx="2472993" cy="2831654"/>
          </a:xfrm>
          <a:prstGeom prst="rect">
            <a:avLst/>
          </a:prstGeom>
        </p:spPr>
      </p:pic>
    </p:spTree>
    <p:extLst>
      <p:ext uri="{BB962C8B-B14F-4D97-AF65-F5344CB8AC3E}">
        <p14:creationId xmlns:p14="http://schemas.microsoft.com/office/powerpoint/2010/main" val="26098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anim calcmode="lin" valueType="num">
                                      <p:cBhvr additive="base">
                                        <p:cTn id="2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67214" y="275391"/>
            <a:ext cx="5658557" cy="369332"/>
          </a:xfrm>
          <a:prstGeom prst="rect">
            <a:avLst/>
          </a:prstGeom>
        </p:spPr>
        <p:txBody>
          <a:bodyPr wrap="square">
            <a:spAutoFit/>
          </a:bodyPr>
          <a:lstStyle/>
          <a:p>
            <a:r>
              <a:rPr lang="en-US" dirty="0">
                <a:latin typeface="Book Antiqua" panose="02040602050305030304" pitchFamily="18" charset="0"/>
              </a:rPr>
              <a:t>Maryland Palestrina Choir</a:t>
            </a:r>
          </a:p>
        </p:txBody>
      </p:sp>
      <p:pic>
        <p:nvPicPr>
          <p:cNvPr id="8" name="Content Placeholder 4" descr="Palestrina Choir 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006" y="925159"/>
            <a:ext cx="4095990" cy="4230771"/>
          </a:xfrm>
          <a:prstGeom prst="rect">
            <a:avLst/>
          </a:prstGeom>
        </p:spPr>
      </p:pic>
      <p:sp>
        <p:nvSpPr>
          <p:cNvPr id="9" name="Rectangle 8"/>
          <p:cNvSpPr/>
          <p:nvPr/>
        </p:nvSpPr>
        <p:spPr>
          <a:xfrm>
            <a:off x="5110389" y="3503585"/>
            <a:ext cx="3457927" cy="646331"/>
          </a:xfrm>
          <a:prstGeom prst="rect">
            <a:avLst/>
          </a:prstGeom>
        </p:spPr>
        <p:txBody>
          <a:bodyPr wrap="square">
            <a:spAutoFit/>
          </a:bodyPr>
          <a:lstStyle/>
          <a:p>
            <a:endParaRPr lang="en-US" dirty="0">
              <a:latin typeface="Book Antiqua" panose="02040602050305030304" pitchFamily="18" charset="0"/>
            </a:endParaRPr>
          </a:p>
          <a:p>
            <a:r>
              <a:rPr lang="en-US" dirty="0">
                <a:latin typeface="Book Antiqua" panose="02040602050305030304" pitchFamily="18" charset="0"/>
              </a:rPr>
              <a:t>Maryland Shakespeare Players</a:t>
            </a:r>
          </a:p>
        </p:txBody>
      </p:sp>
      <p:pic>
        <p:nvPicPr>
          <p:cNvPr id="10" name="Content Placeholder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5704" y="4387240"/>
            <a:ext cx="5211629" cy="2041906"/>
          </a:xfrm>
          <a:prstGeom prst="rect">
            <a:avLst/>
          </a:prstGeom>
        </p:spPr>
      </p:pic>
    </p:spTree>
    <p:extLst>
      <p:ext uri="{BB962C8B-B14F-4D97-AF65-F5344CB8AC3E}">
        <p14:creationId xmlns:p14="http://schemas.microsoft.com/office/powerpoint/2010/main" val="1225464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br>
              <a:rPr lang="en-US" sz="2000" b="1" dirty="0">
                <a:latin typeface="Book Antiqua" panose="02040602050305030304" pitchFamily="18" charset="0"/>
              </a:rPr>
            </a:br>
            <a:r>
              <a:rPr lang="en-US" sz="2200" dirty="0"/>
              <a:t>Washington Area Performing Arts Video Archive (</a:t>
            </a:r>
            <a:r>
              <a:rPr lang="en-US" sz="2200" dirty="0">
                <a:latin typeface="Book Antiqua" panose="02040602050305030304" pitchFamily="18" charset="0"/>
              </a:rPr>
              <a:t>WAPAVA)</a:t>
            </a:r>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1885" y="1950029"/>
            <a:ext cx="6410650" cy="4254126"/>
          </a:xfrm>
        </p:spPr>
      </p:pic>
    </p:spTree>
    <p:extLst>
      <p:ext uri="{BB962C8B-B14F-4D97-AF65-F5344CB8AC3E}">
        <p14:creationId xmlns:p14="http://schemas.microsoft.com/office/powerpoint/2010/main" val="221657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Book Antiqua"/>
                <a:cs typeface="Book Antiqua"/>
              </a:rPr>
              <a:t>Library Exhibits:</a:t>
            </a:r>
            <a:br>
              <a:rPr lang="en-US" sz="3200" dirty="0">
                <a:latin typeface="Book Antiqua"/>
                <a:cs typeface="Book Antiqua"/>
              </a:rPr>
            </a:br>
            <a:r>
              <a:rPr lang="en-US" sz="2800" dirty="0">
                <a:latin typeface="Book Antiqua"/>
                <a:cs typeface="Book Antiqua"/>
              </a:rPr>
              <a:t>Architecture and STEM Libraries</a:t>
            </a:r>
          </a:p>
        </p:txBody>
      </p:sp>
      <p:pic>
        <p:nvPicPr>
          <p:cNvPr id="4" name="Content Placeholder 3" descr="Shakespeare Exhibits .png"/>
          <p:cNvPicPr>
            <a:picLocks noGrp="1" noChangeAspect="1"/>
          </p:cNvPicPr>
          <p:nvPr>
            <p:ph idx="1"/>
          </p:nvPr>
        </p:nvPicPr>
        <p:blipFill>
          <a:blip r:embed="rId3">
            <a:extLst>
              <a:ext uri="{28A0092B-C50C-407E-A947-70E740481C1C}">
                <a14:useLocalDpi xmlns:a14="http://schemas.microsoft.com/office/drawing/2010/main" val="0"/>
              </a:ext>
            </a:extLst>
          </a:blip>
          <a:srcRect l="-17345" r="-17345"/>
          <a:stretch>
            <a:fillRect/>
          </a:stretch>
        </p:blipFill>
        <p:spPr>
          <a:xfrm>
            <a:off x="-607399" y="1308100"/>
            <a:ext cx="9915353" cy="5453063"/>
          </a:xfrm>
        </p:spPr>
      </p:pic>
    </p:spTree>
    <p:extLst>
      <p:ext uri="{BB962C8B-B14F-4D97-AF65-F5344CB8AC3E}">
        <p14:creationId xmlns:p14="http://schemas.microsoft.com/office/powerpoint/2010/main" val="37970960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3137</TotalTime>
  <Words>2957</Words>
  <Application>Microsoft Office PowerPoint</Application>
  <PresentationFormat>On-screen Show (4:3)</PresentationFormat>
  <Paragraphs>347</Paragraphs>
  <Slides>32</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Book Antiqua</vt:lpstr>
      <vt:lpstr>Calibri</vt:lpstr>
      <vt:lpstr>Times New Roman</vt:lpstr>
      <vt:lpstr>Office Theme</vt:lpstr>
      <vt:lpstr>Leveraging Literary Classics to Energize the Campus Community   </vt:lpstr>
      <vt:lpstr> Goals</vt:lpstr>
      <vt:lpstr> The Wonder of Will:  400 Years of Shakespeare </vt:lpstr>
      <vt:lpstr>PowerPoint Presentation</vt:lpstr>
      <vt:lpstr>PowerPoint Presentation</vt:lpstr>
      <vt:lpstr>PowerPoint Presentation</vt:lpstr>
      <vt:lpstr>PowerPoint Presentation</vt:lpstr>
      <vt:lpstr> Washington Area Performing Arts Video Archive (WAPAVA)</vt:lpstr>
      <vt:lpstr>Library Exhibits: Architecture and STEM Libraries</vt:lpstr>
      <vt:lpstr>PowerPoint Presentation</vt:lpstr>
      <vt:lpstr> Shakespeare Gala:  A Wake for SHX </vt:lpstr>
      <vt:lpstr> Shakespeare Gala:  A Wake for SHX Peformance by the Palestrina Choir   https://youtu.be/UcHJ6SuviL0 Maryland Shakespeare Players – The balcony scene and a scene from Much Ado about Nothing  https://youtu.be/UcHJ6SuviL0?t=353  </vt:lpstr>
      <vt:lpstr>  Frankenreads 200th anniversary of Mary Shelley's Frankenstein  </vt:lpstr>
      <vt:lpstr>Organizing Committee</vt:lpstr>
      <vt:lpstr>PowerPoint Presentation</vt:lpstr>
      <vt:lpstr>English Department and Libraries Film Screening:  Young Frankenstein</vt:lpstr>
      <vt:lpstr>Libguide  http://lib.guides.umd.edu/frankenstein  Architecture, Art, McKeldin, Performing Arts, STEM Libraries and Special Collections</vt:lpstr>
      <vt:lpstr>Frankenstein GIS Story Map https://www.arcgis.com/apps/MapJournal/index.html?appid=85b227b2ee964cb9b6279ed0dc3411ac  </vt:lpstr>
      <vt:lpstr>Tweets</vt:lpstr>
      <vt:lpstr>Special Collections Exhibit Mary Shelley and the Romantics  https://hornbakelibrary.wordpress.com/2018/10/02/special-collections-celebrates-frankenreads/ </vt:lpstr>
      <vt:lpstr>Performing Arts Library Exhibit  Now is the Winter of our Disc-Content</vt:lpstr>
      <vt:lpstr> Library Exhibits</vt:lpstr>
      <vt:lpstr>PowerPoint Presentation</vt:lpstr>
      <vt:lpstr>Marathon Reading of Frankenstein</vt:lpstr>
      <vt:lpstr>The Marketing Campaign</vt:lpstr>
      <vt:lpstr>UMD Mascot “Testudo” as Centerpiece Shakespeare becomes ‘Speare</vt:lpstr>
      <vt:lpstr>From FrankenReads to FrankenTerp</vt:lpstr>
      <vt:lpstr>Bookmarks and Pins Popular Giveaways</vt:lpstr>
      <vt:lpstr>Social Media Challenge</vt:lpstr>
      <vt:lpstr>Libraries’ Get it Done Guide</vt:lpstr>
      <vt:lpstr>UMD Libraries in the News</vt:lpstr>
      <vt:lpstr>Accomplishments</vt:lpstr>
    </vt:vector>
  </TitlesOfParts>
  <Company>University of Maryland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Patricia Herron</dc:creator>
  <cp:lastModifiedBy>Patricia J. Herron</cp:lastModifiedBy>
  <cp:revision>257</cp:revision>
  <dcterms:created xsi:type="dcterms:W3CDTF">2019-02-01T19:24:16Z</dcterms:created>
  <dcterms:modified xsi:type="dcterms:W3CDTF">2019-07-09T14:50:58Z</dcterms:modified>
</cp:coreProperties>
</file>