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4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9144000" cy="5143500" type="screen16x9"/>
  <p:notesSz cx="6858000" cy="9144000"/>
  <p:embeddedFontLst>
    <p:embeddedFont>
      <p:font typeface="Karla" pitchFamily="2" charset="0"/>
      <p:regular r:id="rId47"/>
      <p:bold r:id="rId48"/>
      <p:italic r:id="rId49"/>
      <p:boldItalic r:id="rId50"/>
    </p:embeddedFont>
    <p:embeddedFont>
      <p:font typeface="Montserrat" panose="00000500000000000000" pitchFamily="2" charset="0"/>
      <p:regular r:id="rId51"/>
      <p:bold r:id="rId52"/>
      <p:italic r:id="rId53"/>
      <p:boldItalic r:id="rId54"/>
    </p:embeddedFont>
    <p:embeddedFont>
      <p:font typeface="Roboto" panose="02000000000000000000" pitchFamily="2" charset="0"/>
      <p:regular r:id="rId55"/>
      <p:bold r:id="rId56"/>
      <p:italic r:id="rId57"/>
      <p:boldItalic r:id="rId58"/>
    </p:embeddedFont>
    <p:embeddedFont>
      <p:font typeface="Roboto Medium" panose="02000000000000000000" pitchFamily="2" charset="0"/>
      <p:regular r:id="rId59"/>
      <p:bold r:id="rId60"/>
      <p:italic r:id="rId61"/>
      <p:boldItalic r:id="rId62"/>
    </p:embeddedFont>
    <p:embeddedFont>
      <p:font typeface="Roboto Thin" panose="02000000000000000000" pitchFamily="2" charset="0"/>
      <p:regular r:id="rId63"/>
      <p:bold r:id="rId64"/>
      <p:italic r:id="rId65"/>
      <p:boldItalic r:id="rId66"/>
    </p:embeddedFont>
    <p:embeddedFont>
      <p:font typeface="Source Sans 3" panose="020B0604020202020204" charset="0"/>
      <p:regular r:id="rId67"/>
      <p:bold r:id="rId68"/>
      <p:italic r:id="rId69"/>
      <p:boldItalic r:id="rId70"/>
    </p:embeddedFont>
    <p:embeddedFont>
      <p:font typeface="Source Sans Pro" panose="020B0503030403020204" pitchFamily="34" charset="0"/>
      <p:regular r:id="rId71"/>
      <p:bold r:id="rId72"/>
      <p:italic r:id="rId73"/>
      <p:boldItalic r:id="rId7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FD4FA42-8824-4237-ADC5-59971BDA641C}">
  <a:tblStyle styleId="{6FD4FA42-8824-4237-ADC5-59971BDA641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5767" autoAdjust="0"/>
  </p:normalViewPr>
  <p:slideViewPr>
    <p:cSldViewPr snapToGrid="0">
      <p:cViewPr varScale="1">
        <p:scale>
          <a:sx n="138" d="100"/>
          <a:sy n="138" d="100"/>
        </p:scale>
        <p:origin x="1542" y="11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font" Target="fonts/font1.fntdata"/><Relationship Id="rId63" Type="http://schemas.openxmlformats.org/officeDocument/2006/relationships/font" Target="fonts/font17.fntdata"/><Relationship Id="rId68" Type="http://schemas.openxmlformats.org/officeDocument/2006/relationships/font" Target="fonts/font22.fntdata"/><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7.fntdata"/><Relationship Id="rId58" Type="http://schemas.openxmlformats.org/officeDocument/2006/relationships/font" Target="fonts/font12.fntdata"/><Relationship Id="rId66" Type="http://schemas.openxmlformats.org/officeDocument/2006/relationships/font" Target="fonts/font20.fntdata"/><Relationship Id="rId74" Type="http://schemas.openxmlformats.org/officeDocument/2006/relationships/font" Target="fonts/font28.fntdata"/><Relationship Id="rId5" Type="http://schemas.openxmlformats.org/officeDocument/2006/relationships/slide" Target="slides/slide4.xml"/><Relationship Id="rId61" Type="http://schemas.openxmlformats.org/officeDocument/2006/relationships/font" Target="fonts/font15.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2.fntdata"/><Relationship Id="rId56" Type="http://schemas.openxmlformats.org/officeDocument/2006/relationships/font" Target="fonts/font10.fntdata"/><Relationship Id="rId64" Type="http://schemas.openxmlformats.org/officeDocument/2006/relationships/font" Target="fonts/font18.fntdata"/><Relationship Id="rId69" Type="http://schemas.openxmlformats.org/officeDocument/2006/relationships/font" Target="fonts/font23.fntdata"/><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5.fntdata"/><Relationship Id="rId72" Type="http://schemas.openxmlformats.org/officeDocument/2006/relationships/font" Target="fonts/font26.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59" Type="http://schemas.openxmlformats.org/officeDocument/2006/relationships/font" Target="fonts/font13.fntdata"/><Relationship Id="rId67" Type="http://schemas.openxmlformats.org/officeDocument/2006/relationships/font" Target="fonts/font21.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8.fntdata"/><Relationship Id="rId62" Type="http://schemas.openxmlformats.org/officeDocument/2006/relationships/font" Target="fonts/font16.fntdata"/><Relationship Id="rId70" Type="http://schemas.openxmlformats.org/officeDocument/2006/relationships/font" Target="fonts/font24.fntdata"/><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3.fntdata"/><Relationship Id="rId57" Type="http://schemas.openxmlformats.org/officeDocument/2006/relationships/font" Target="fonts/font11.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6.fntdata"/><Relationship Id="rId60" Type="http://schemas.openxmlformats.org/officeDocument/2006/relationships/font" Target="fonts/font14.fntdata"/><Relationship Id="rId65" Type="http://schemas.openxmlformats.org/officeDocument/2006/relationships/font" Target="fonts/font19.fntdata"/><Relationship Id="rId73" Type="http://schemas.openxmlformats.org/officeDocument/2006/relationships/font" Target="fonts/font27.fntdata"/><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font" Target="fonts/font4.fntdata"/><Relationship Id="rId55" Type="http://schemas.openxmlformats.org/officeDocument/2006/relationships/font" Target="fonts/font9.fntdata"/><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font" Target="fonts/font25.fntdata"/><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34ca527f8e0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6" name="Google Shape;56;g34ca527f8e0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15000"/>
              </a:lnSpc>
              <a:spcBef>
                <a:spcPts val="0"/>
              </a:spcBef>
              <a:spcAft>
                <a:spcPts val="0"/>
              </a:spcAft>
              <a:buClr>
                <a:schemeClr val="dk1"/>
              </a:buClr>
              <a:buSzPts val="1100"/>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354f78648e8_1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354f78648e8_1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We were demonstrating ASU in our lessons, and ASU was a tool we liked. We chose ASU for the database demonstration because it’s a cross-disciplinary database with a little bit of everything in it, scholarly and popular sources, articles across different disciplines. It </a:t>
            </a:r>
            <a:r>
              <a:rPr lang="en" dirty="0">
                <a:solidFill>
                  <a:schemeClr val="dk1"/>
                </a:solidFill>
              </a:rPr>
              <a:t>was a general-enough database that would cover most student topics. In addition,</a:t>
            </a:r>
            <a:endParaRPr dirty="0"/>
          </a:p>
          <a:p>
            <a:pPr marL="457200" lvl="0" indent="-298450" algn="l" rtl="0">
              <a:spcBef>
                <a:spcPts val="0"/>
              </a:spcBef>
              <a:spcAft>
                <a:spcPts val="0"/>
              </a:spcAft>
              <a:buSzPts val="1100"/>
              <a:buChar char="●"/>
            </a:pPr>
            <a:r>
              <a:rPr lang="en" dirty="0"/>
              <a:t>EBSCO database allowed for an interface that was the same for many of our other databases, so it was easy for students to use.</a:t>
            </a:r>
            <a:endParaRPr dirty="0"/>
          </a:p>
          <a:p>
            <a:pPr marL="457200" lvl="0" indent="-298450" algn="l" rtl="0">
              <a:spcBef>
                <a:spcPts val="0"/>
              </a:spcBef>
              <a:spcAft>
                <a:spcPts val="0"/>
              </a:spcAft>
              <a:buSzPts val="1100"/>
              <a:buChar char="●"/>
            </a:pPr>
            <a:r>
              <a:rPr lang="en" dirty="0"/>
              <a:t>Ability to choose additional databases and add them to their search.</a:t>
            </a:r>
            <a:endParaRPr dirty="0"/>
          </a:p>
          <a:p>
            <a:pPr marL="457200" lvl="0" indent="-298450" algn="l" rtl="0">
              <a:spcBef>
                <a:spcPts val="0"/>
              </a:spcBef>
              <a:spcAft>
                <a:spcPts val="0"/>
              </a:spcAft>
              <a:buSzPts val="1100"/>
              <a:buChar char="●"/>
            </a:pPr>
            <a:r>
              <a:rPr lang="en" dirty="0"/>
              <a:t>Clear interface for using Boolean operators and autofill searching.</a:t>
            </a:r>
            <a:endParaRPr dirty="0"/>
          </a:p>
          <a:p>
            <a:pPr marL="0" lvl="0" indent="0" algn="l" rtl="0">
              <a:spcBef>
                <a:spcPts val="0"/>
              </a:spcBef>
              <a:spcAft>
                <a:spcPts val="0"/>
              </a:spcAft>
              <a:buNone/>
            </a:pPr>
            <a:endParaRPr dirty="0"/>
          </a:p>
          <a:p>
            <a:pPr marL="0" lvl="0" indent="0" algn="l" rtl="0">
              <a:spcBef>
                <a:spcPts val="0"/>
              </a:spcBef>
              <a:spcAft>
                <a:spcPts val="0"/>
              </a:spcAft>
              <a:buClr>
                <a:schemeClr val="dk1"/>
              </a:buClr>
              <a:buSzPts val="1100"/>
              <a:buFont typeface="Arial"/>
              <a:buNone/>
            </a:pPr>
            <a:r>
              <a:rPr lang="en" dirty="0">
                <a:solidFill>
                  <a:schemeClr val="dk1"/>
                </a:solidFill>
              </a:rPr>
              <a:t>So we liked ASU for a lot of reasons, but we were teaching ASU as a point-and-click database demonstration, and we had been teaching it this way for a long time, even as other parts of our curriculum became more focused around active learning and student agency in the classroom.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There was also a lot of structural resistance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We were doing a point-and-click database demonstration because we </a:t>
            </a:r>
            <a:endParaRPr dirty="0"/>
          </a:p>
          <a:p>
            <a:pPr marL="0" lvl="0" indent="0" algn="l" rtl="0">
              <a:spcBef>
                <a:spcPts val="0"/>
              </a:spcBef>
              <a:spcAft>
                <a:spcPts val="0"/>
              </a:spcAft>
              <a:buNone/>
            </a:pPr>
            <a:r>
              <a:rPr lang="en" dirty="0"/>
              <a:t>ALSO: the Fellows were comfortable with this platform and all of our teaching support documentation was focused on ASU. </a:t>
            </a:r>
            <a:endParaRPr b="1"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34c9eb4eda7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34c9eb4eda7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We had been discussing some problems with the existing database demonstration to try and solve. </a:t>
            </a:r>
          </a:p>
          <a:p>
            <a:pPr marL="0" lvl="0" indent="0" algn="l" rtl="0">
              <a:spcBef>
                <a:spcPts val="0"/>
              </a:spcBef>
              <a:spcAft>
                <a:spcPts val="0"/>
              </a:spcAft>
              <a:buNone/>
            </a:pPr>
            <a:endParaRPr dirty="0"/>
          </a:p>
          <a:p>
            <a:pPr marL="0" lvl="0" indent="0" algn="l" rtl="0">
              <a:spcBef>
                <a:spcPts val="0"/>
              </a:spcBef>
              <a:spcAft>
                <a:spcPts val="0"/>
              </a:spcAft>
              <a:buNone/>
            </a:pPr>
            <a:r>
              <a:rPr lang="en" dirty="0"/>
              <a:t>Librarians often rush through it - especially difficult for new librarian-instructors working on timing.</a:t>
            </a:r>
            <a:endParaRPr dirty="0"/>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The database demonstration was already an outlier in our lesson plan, since the rest of our lesson plan is very active and discussion-based.</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Info for Undergrads page exists but hard to find, students encouraged to bookmark but not intuitive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So we were thinking about ways to fix this, and we started thinking about what a student-driven rather than lecture-driven database demonstration would look like. We thought this was going to be our next project. But as Amber is going to discuss, something threw a wrench in those plans.</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34ca527f8e0_1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34ca527f8e0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34c9eb4eda7_0_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34c9eb4eda7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Thought was there but had to table because UMD Discover appeared!</a:t>
            </a:r>
            <a:endParaRPr dirty="0"/>
          </a:p>
          <a:p>
            <a:pPr marL="0" lvl="0" indent="0" algn="l" rtl="0">
              <a:spcBef>
                <a:spcPts val="0"/>
              </a:spcBef>
              <a:spcAft>
                <a:spcPts val="0"/>
              </a:spcAft>
              <a:buNone/>
            </a:pPr>
            <a:endParaRPr dirty="0"/>
          </a:p>
          <a:p>
            <a:pPr marL="457200" lvl="0" indent="-298450" algn="l" rtl="0">
              <a:spcBef>
                <a:spcPts val="0"/>
              </a:spcBef>
              <a:spcAft>
                <a:spcPts val="0"/>
              </a:spcAft>
              <a:buSzPts val="1100"/>
              <a:buChar char="●"/>
            </a:pPr>
            <a:r>
              <a:rPr lang="en" dirty="0"/>
              <a:t>UMD implemented Primo (replacing WorldCat) as our discovery system in May 2024, branded as UMD Discover.</a:t>
            </a:r>
            <a:endParaRPr dirty="0"/>
          </a:p>
          <a:p>
            <a:pPr marL="457200" lvl="0" indent="-298450" algn="l" rtl="0">
              <a:spcBef>
                <a:spcPts val="0"/>
              </a:spcBef>
              <a:spcAft>
                <a:spcPts val="0"/>
              </a:spcAft>
              <a:buSzPts val="1100"/>
              <a:buChar char="●"/>
            </a:pPr>
            <a:r>
              <a:rPr lang="en" dirty="0"/>
              <a:t>Over the summer, Teaching &amp; Learning Services developed learning objects to teach the campus how to use UMD Discover, while we were also learning how to use the new catalog.</a:t>
            </a:r>
            <a:endParaRPr dirty="0"/>
          </a:p>
          <a:p>
            <a:pPr marL="457200" lvl="0" indent="-298450" algn="l" rtl="0">
              <a:spcBef>
                <a:spcPts val="0"/>
              </a:spcBef>
              <a:spcAft>
                <a:spcPts val="0"/>
              </a:spcAft>
              <a:buSzPts val="1100"/>
              <a:buChar char="●"/>
            </a:pPr>
            <a:r>
              <a:rPr lang="en" dirty="0"/>
              <a:t>Had to table database demonstration update</a:t>
            </a:r>
            <a:endParaRPr dirty="0"/>
          </a:p>
          <a:p>
            <a:pPr marL="0" lvl="0" indent="0" algn="l" rtl="0">
              <a:spcBef>
                <a:spcPts val="0"/>
              </a:spcBef>
              <a:spcAft>
                <a:spcPts val="0"/>
              </a:spcAft>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0504437f4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0504437f4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rPr>
              <a:t>While in our learning process, we discovered new possibilities that the new system afforded.</a:t>
            </a:r>
            <a:endParaRPr dirty="0">
              <a:solidFill>
                <a:schemeClr val="dk1"/>
              </a:solidFill>
            </a:endParaRPr>
          </a:p>
          <a:p>
            <a:pPr marL="0" lvl="0" indent="0" algn="l" rtl="0">
              <a:spcBef>
                <a:spcPts val="0"/>
              </a:spcBef>
              <a:spcAft>
                <a:spcPts val="0"/>
              </a:spcAft>
              <a:buNone/>
            </a:pPr>
            <a:endParaRPr dirty="0">
              <a:solidFill>
                <a:schemeClr val="dk1"/>
              </a:solidFill>
            </a:endParaRPr>
          </a:p>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Amber served on the Primo Discovery Implementation Working Group as the TLS representative.</a:t>
            </a:r>
            <a:endParaRPr sz="1800"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Developed instructional videos about searching in Primo.</a:t>
            </a:r>
            <a:endParaRPr sz="1800"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Assisted in updating LibGuides and the UMD Libraries’ Primo LibGuide with information about Primo</a:t>
            </a:r>
            <a:endParaRPr sz="1800"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Updated ENGL101 course module in Canvas with Primo information.</a:t>
            </a:r>
            <a:endParaRPr sz="1800"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Hosted workshops and training sessions about using Primo for reference and instruction.</a:t>
            </a:r>
            <a:endParaRPr sz="1800"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Considering impacts of Primo on student learning and other instructional materials in the Libraries.</a:t>
            </a:r>
            <a:endParaRPr dirty="0">
              <a:solidFill>
                <a:schemeClr val="dk1"/>
              </a:solidFill>
            </a:endParaRPr>
          </a:p>
          <a:p>
            <a:pPr marL="0" lvl="0" indent="0" algn="l" rtl="0">
              <a:spcBef>
                <a:spcPts val="1200"/>
              </a:spcBef>
              <a:spcAft>
                <a:spcPts val="0"/>
              </a:spcAft>
              <a:buNone/>
            </a:pPr>
            <a:endParaRPr dirty="0">
              <a:solidFill>
                <a:schemeClr val="dk1"/>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3550334fb74_1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3550334fb74_1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35617eb9569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35617eb9569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While there are many features in Primo that we found helpful for students, the citation chaining tool and the pinned searches options were the most relevant for ENGL101 students.</a:t>
            </a: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354f78648e8_1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 name="Google Shape;270;g354f78648e8_1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solidFill>
                  <a:schemeClr val="dk1"/>
                </a:solidFill>
              </a:rPr>
              <a:t>Seeing these new features that Primo had to offer made us think back to our ideas of updating our database demonstration. We realized that some of the features closely aligned with ENGL101. Started thinking this was equivalent to ASU but under even further investigation we realized that the resources offered in Primo were better than ASU and could help students with some of the issues with database demonstrations and also anecdotal issues we had been hearing from ENGL101 about the quality of sources that students were using in assignments.</a:t>
            </a: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354892528c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g354892528c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We were in the strange position of telling people to avoid the main search bar - Bento search was confusing</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354892528c0_0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 name="Google Shape;287;g354892528c0_0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354892528c0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354892528c0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solidFill>
                  <a:schemeClr val="dk1"/>
                </a:solidFill>
              </a:rPr>
              <a:t>Throughout the presentation, we will be returning to some themes that emerged for us while we were completing this project and preparing for this presentation. While these themes were useful for us while we embarked on this project, these themes might also be helpful for you should you decide to redesign your own existing lesson plans at your home institution.</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3550334fb74_1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3550334fb74_1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Accessible, intuitive, illustrated IL concepts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Pinning, citation chaining, one tool as opposed to multiple tools (less hidden curriculum of searching)</a:t>
            </a: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34ca527f8e0_1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34ca527f8e0_1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What if we entirely replaced our database demonstration with teaching students how to use Primo?</a:t>
            </a: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34c9eb4eda7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0" name="Google Shape;310;g34c9eb4eda7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We had our existing goals to introduce info lit to the campus around WorldCat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Solved two problems at once!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We were thinking that Primo’s search was capacious enough to fit the needs of our first-year writing students entirely.</a:t>
            </a: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34ca527f8e0_1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34ca527f8e0_1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This idea was a big deal for a couple reasons. First, we had already moved away from doing catalog demonstrations in the past.</a:t>
            </a:r>
            <a:r>
              <a:rPr lang="en" dirty="0">
                <a:solidFill>
                  <a:schemeClr val="dk1"/>
                </a:solidFill>
              </a:rPr>
              <a:t> We had stopped teaching WorldCat in ENGL101. </a:t>
            </a:r>
            <a:r>
              <a:rPr lang="en" dirty="0"/>
              <a:t>At the time, ASU was a better search experience for FYS.. ASU worked better than WorldCat for ENGL101 students.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Students were originally taught WC and ASU. WC was meant to teach students about physical books and ILL, but we moved away from this because students at this level didn’t need this information. At the time, WorldCat was not serving the needs of our student population. They were not required to use book sources in their research and teaching students how to directly access databases was the better option at the time.</a:t>
            </a: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350eab4e71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350eab4e71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So in the past we had already chosen to not teach the catalog. But would it be possible to not teach databases?</a:t>
            </a:r>
            <a:endParaRPr dirty="0"/>
          </a:p>
          <a:p>
            <a:pPr marL="0" lvl="0" indent="0" algn="l" rtl="0">
              <a:spcBef>
                <a:spcPts val="0"/>
              </a:spcBef>
              <a:spcAft>
                <a:spcPts val="0"/>
              </a:spcAft>
              <a:buNone/>
            </a:pPr>
            <a:r>
              <a:rPr lang="en" dirty="0"/>
              <a:t>We had to pump the brakes for a moment and think.</a:t>
            </a: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354f78648e8_1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1" name="Google Shape;331;g354f78648e8_1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300" dirty="0"/>
              <a:t>And so we had a LOT of conversations. This program is a huge ship to turn around, and making a change would have an impact on so many people around the Libraries and around campus - the Fellows, our subject specialists, ENGL101 faculty and students.</a:t>
            </a:r>
            <a:br>
              <a:rPr lang="en" sz="1300" dirty="0"/>
            </a:br>
            <a:r>
              <a:rPr lang="en" sz="1300" dirty="0"/>
              <a:t>We heavily debated whether or not we should do this all. </a:t>
            </a:r>
            <a:endParaRPr sz="1300" dirty="0">
              <a:solidFill>
                <a:schemeClr val="dk1"/>
              </a:solidFill>
            </a:endParaRPr>
          </a:p>
          <a:p>
            <a:pPr marL="0" lvl="0" indent="0" algn="l" rtl="0">
              <a:spcBef>
                <a:spcPts val="0"/>
              </a:spcBef>
              <a:spcAft>
                <a:spcPts val="0"/>
              </a:spcAft>
              <a:buNone/>
            </a:pPr>
            <a:endParaRPr sz="1300" dirty="0"/>
          </a:p>
          <a:p>
            <a:pPr marL="0" lvl="0" indent="0" algn="l" rtl="0">
              <a:spcBef>
                <a:spcPts val="0"/>
              </a:spcBef>
              <a:spcAft>
                <a:spcPts val="0"/>
              </a:spcAft>
              <a:buNone/>
            </a:pPr>
            <a:r>
              <a:rPr lang="en" sz="1300" dirty="0"/>
              <a:t>We knew this would necessitate a pretty extensive redesign of our instruction. During the summer of 2024, we were extremely busy responding to the Primo migration on our campus and worried we would not be able to effectively and thoughtfully consider this project.</a:t>
            </a:r>
            <a:endParaRPr sz="1300" dirty="0"/>
          </a:p>
          <a:p>
            <a:pPr marL="0" lvl="0" indent="0" algn="l" rtl="0">
              <a:spcBef>
                <a:spcPts val="0"/>
              </a:spcBef>
              <a:spcAft>
                <a:spcPts val="0"/>
              </a:spcAft>
              <a:buNone/>
            </a:pPr>
            <a:endParaRPr sz="1300" dirty="0"/>
          </a:p>
          <a:p>
            <a:pPr marL="0" lvl="0" indent="0" algn="l" rtl="0">
              <a:spcBef>
                <a:spcPts val="0"/>
              </a:spcBef>
              <a:spcAft>
                <a:spcPts val="0"/>
              </a:spcAft>
              <a:buNone/>
            </a:pPr>
            <a:r>
              <a:rPr lang="en" sz="1300" dirty="0">
                <a:solidFill>
                  <a:schemeClr val="dk1"/>
                </a:solidFill>
              </a:rPr>
              <a:t>Our lesson plans and one-shot structure had been in place for so long. We were worried if we stopped teaching databases, would our entire one-shot fall apart? How integral to the one-shot was the database demonstration? </a:t>
            </a:r>
            <a:endParaRPr sz="1300" dirty="0">
              <a:solidFill>
                <a:schemeClr val="dk1"/>
              </a:solidFill>
            </a:endParaRPr>
          </a:p>
          <a:p>
            <a:pPr marL="0" lvl="0" indent="0" algn="l" rtl="0">
              <a:spcBef>
                <a:spcPts val="0"/>
              </a:spcBef>
              <a:spcAft>
                <a:spcPts val="0"/>
              </a:spcAft>
              <a:buNone/>
            </a:pPr>
            <a:r>
              <a:rPr lang="en" sz="1300" dirty="0">
                <a:solidFill>
                  <a:schemeClr val="dk1"/>
                </a:solidFill>
              </a:rPr>
              <a:t>We’ve been doing it for so long, that making a larger change felt like a huge deal</a:t>
            </a:r>
            <a:endParaRPr sz="1300" dirty="0">
              <a:solidFill>
                <a:schemeClr val="dk1"/>
              </a:solidFill>
            </a:endParaRPr>
          </a:p>
          <a:p>
            <a:pPr marL="0" lvl="0" indent="0" algn="l" rtl="0">
              <a:spcBef>
                <a:spcPts val="0"/>
              </a:spcBef>
              <a:spcAft>
                <a:spcPts val="0"/>
              </a:spcAft>
              <a:buNone/>
            </a:pPr>
            <a:endParaRPr sz="1300" dirty="0"/>
          </a:p>
          <a:p>
            <a:pPr marL="0" lvl="0" indent="0" algn="l" rtl="0">
              <a:spcBef>
                <a:spcPts val="0"/>
              </a:spcBef>
              <a:spcAft>
                <a:spcPts val="0"/>
              </a:spcAft>
              <a:buNone/>
            </a:pPr>
            <a:r>
              <a:rPr lang="en" sz="1300" dirty="0"/>
              <a:t>We assumed that we would receive pushback from the ENGL101 program, because we had been doing instruction this way for so long. </a:t>
            </a:r>
            <a:r>
              <a:rPr lang="en" sz="1300" dirty="0">
                <a:solidFill>
                  <a:schemeClr val="dk1"/>
                </a:solidFill>
              </a:rPr>
              <a:t>We anticipated heavy pushback from ENGL101 for not teaching how to use specific library databases (which is how we justified how deeply embedded we are into the program). If we stopped teaching library databases, would we lose our leverage with the program?</a:t>
            </a:r>
            <a:endParaRPr sz="1300" dirty="0">
              <a:solidFill>
                <a:schemeClr val="dk1"/>
              </a:solidFill>
            </a:endParaRPr>
          </a:p>
          <a:p>
            <a:pPr marL="0" lvl="0" indent="0" algn="l" rtl="0">
              <a:spcBef>
                <a:spcPts val="0"/>
              </a:spcBef>
              <a:spcAft>
                <a:spcPts val="0"/>
              </a:spcAft>
              <a:buNone/>
            </a:pPr>
            <a:endParaRPr sz="1300" dirty="0">
              <a:solidFill>
                <a:schemeClr val="dk1"/>
              </a:solidFill>
            </a:endParaRPr>
          </a:p>
          <a:p>
            <a:pPr marL="0" lvl="0" indent="0" algn="l" rtl="0">
              <a:spcBef>
                <a:spcPts val="0"/>
              </a:spcBef>
              <a:spcAft>
                <a:spcPts val="0"/>
              </a:spcAft>
              <a:buClr>
                <a:schemeClr val="dk1"/>
              </a:buClr>
              <a:buSzPts val="1100"/>
              <a:buFont typeface="Arial"/>
              <a:buNone/>
            </a:pPr>
            <a:r>
              <a:rPr lang="en" sz="1300" dirty="0">
                <a:solidFill>
                  <a:schemeClr val="dk1"/>
                </a:solidFill>
              </a:rPr>
              <a:t>We were realizing how structured our program truly is, and how everything in the one-shot led into one another. (As this screenshot from one of our many gchats can testify.) Every time we returned to this idea, it felt like if we pulled on this thread, we would unravel our entire instruction program.</a:t>
            </a:r>
            <a:endParaRPr sz="1300" dirty="0">
              <a:solidFill>
                <a:schemeClr val="dk1"/>
              </a:solidFill>
            </a:endParaRPr>
          </a:p>
          <a:p>
            <a:pPr marL="0" lvl="0" indent="0" algn="l" rtl="0">
              <a:spcBef>
                <a:spcPts val="0"/>
              </a:spcBef>
              <a:spcAft>
                <a:spcPts val="0"/>
              </a:spcAft>
              <a:buNone/>
            </a:pPr>
            <a:endParaRPr sz="1300" dirty="0">
              <a:solidFill>
                <a:schemeClr val="dk1"/>
              </a:solidFill>
            </a:endParaRPr>
          </a:p>
          <a:p>
            <a:pPr marL="0" lvl="0" indent="0" algn="l" rtl="0">
              <a:spcBef>
                <a:spcPts val="0"/>
              </a:spcBef>
              <a:spcAft>
                <a:spcPts val="0"/>
              </a:spcAft>
              <a:buNone/>
            </a:pPr>
            <a:r>
              <a:rPr lang="en" sz="1300" dirty="0">
                <a:solidFill>
                  <a:schemeClr val="dk1"/>
                </a:solidFill>
              </a:rPr>
              <a:t>As this avalanche of questions emerged, we were thinking about some specific obstacles.</a:t>
            </a:r>
            <a:endParaRPr sz="1300" dirty="0">
              <a:solidFill>
                <a:schemeClr val="dk1"/>
              </a:solidFill>
            </a:endParaRPr>
          </a:p>
          <a:p>
            <a:pPr marL="0" lvl="0" indent="0" algn="l" rtl="0">
              <a:spcBef>
                <a:spcPts val="0"/>
              </a:spcBef>
              <a:spcAft>
                <a:spcPts val="0"/>
              </a:spcAft>
              <a:buNone/>
            </a:pPr>
            <a:endParaRPr sz="1300" dirty="0">
              <a:solidFill>
                <a:schemeClr val="dk1"/>
              </a:solidFill>
            </a:endParaRPr>
          </a:p>
          <a:p>
            <a:pPr marL="0" lvl="0" indent="0" algn="l" rtl="0">
              <a:spcBef>
                <a:spcPts val="0"/>
              </a:spcBef>
              <a:spcAft>
                <a:spcPts val="0"/>
              </a:spcAft>
              <a:buClr>
                <a:schemeClr val="dk1"/>
              </a:buClr>
              <a:buSzPts val="1100"/>
              <a:buFont typeface="Arial"/>
              <a:buNone/>
            </a:pPr>
            <a:endParaRPr sz="13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g354892528c0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7" name="Google Shape;337;g354892528c0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300" dirty="0">
                <a:solidFill>
                  <a:schemeClr val="dk1"/>
                </a:solidFill>
              </a:rPr>
              <a:t>So here are some of the obstacles we expected on the way to making this big curricular change.</a:t>
            </a:r>
            <a:endParaRPr sz="1300" dirty="0">
              <a:solidFill>
                <a:schemeClr val="dk1"/>
              </a:solidFill>
            </a:endParaRPr>
          </a:p>
          <a:p>
            <a:pPr marL="0" lvl="0" indent="0" algn="l" rtl="0">
              <a:spcBef>
                <a:spcPts val="0"/>
              </a:spcBef>
              <a:spcAft>
                <a:spcPts val="0"/>
              </a:spcAft>
              <a:buClr>
                <a:schemeClr val="dk1"/>
              </a:buClr>
              <a:buSzPts val="1100"/>
              <a:buFont typeface="Arial"/>
              <a:buNone/>
            </a:pPr>
            <a:endParaRPr sz="1300" dirty="0">
              <a:solidFill>
                <a:schemeClr val="dk1"/>
              </a:solidFill>
            </a:endParaRPr>
          </a:p>
          <a:p>
            <a:pPr marL="0" lvl="0" indent="0" algn="l" rtl="0">
              <a:spcBef>
                <a:spcPts val="0"/>
              </a:spcBef>
              <a:spcAft>
                <a:spcPts val="0"/>
              </a:spcAft>
              <a:buClr>
                <a:schemeClr val="dk1"/>
              </a:buClr>
              <a:buSzPts val="1100"/>
              <a:buFont typeface="Arial"/>
              <a:buNone/>
            </a:pPr>
            <a:r>
              <a:rPr lang="en" sz="1300" dirty="0">
                <a:solidFill>
                  <a:schemeClr val="dk1"/>
                </a:solidFill>
              </a:rPr>
              <a:t>We also believed that the ENGL101 course materials would end up contradicting our idea and we would not be able to proceed in with the project. This led us to do a very deep diver into our ENGL101 curriculum, something we had not done in years. </a:t>
            </a:r>
            <a:endParaRPr sz="1500" dirty="0">
              <a:solidFill>
                <a:schemeClr val="dk1"/>
              </a:solidFill>
            </a:endParaRPr>
          </a:p>
          <a:p>
            <a:pPr marL="0" lvl="0" indent="0" algn="l" rtl="0">
              <a:spcBef>
                <a:spcPts val="0"/>
              </a:spcBef>
              <a:spcAft>
                <a:spcPts val="0"/>
              </a:spcAft>
              <a:buNone/>
            </a:pPr>
            <a:endParaRPr sz="1500" dirty="0">
              <a:solidFill>
                <a:schemeClr val="dk1"/>
              </a:solidFill>
            </a:endParaRPr>
          </a:p>
          <a:p>
            <a:pPr marL="0" lvl="0" indent="0" algn="l" rtl="0">
              <a:spcBef>
                <a:spcPts val="0"/>
              </a:spcBef>
              <a:spcAft>
                <a:spcPts val="0"/>
              </a:spcAft>
              <a:buNone/>
            </a:pPr>
            <a:r>
              <a:rPr lang="en" sz="1500" dirty="0">
                <a:solidFill>
                  <a:schemeClr val="dk1"/>
                </a:solidFill>
              </a:rPr>
              <a:t>The ENGL101 textbook is published at UMD by our Academic Writing Program, so some of the references are hyper-local to our campus. Because of this, we anticipated specific references to the databases. We knew we could not contradict what is in the ENGL101 materials. Needed to figure out if ASU or other databases were listed by name. We didn’t need to have the textbook updated or get ENGL101 instructors to change all their materials / what is being talked about in class.</a:t>
            </a:r>
            <a:endParaRPr sz="1500" dirty="0">
              <a:solidFill>
                <a:schemeClr val="dk1"/>
              </a:solidFill>
            </a:endParaRPr>
          </a:p>
          <a:p>
            <a:pPr marL="0" lvl="0" indent="0" algn="l" rtl="0">
              <a:spcBef>
                <a:spcPts val="0"/>
              </a:spcBef>
              <a:spcAft>
                <a:spcPts val="0"/>
              </a:spcAft>
              <a:buNone/>
            </a:pPr>
            <a:endParaRPr sz="1500" dirty="0">
              <a:solidFill>
                <a:schemeClr val="dk1"/>
              </a:solidFill>
            </a:endParaRPr>
          </a:p>
          <a:p>
            <a:pPr marL="0" lvl="0" indent="0" algn="l" rtl="0">
              <a:spcBef>
                <a:spcPts val="0"/>
              </a:spcBef>
              <a:spcAft>
                <a:spcPts val="0"/>
              </a:spcAft>
              <a:buClr>
                <a:schemeClr val="dk1"/>
              </a:buClr>
              <a:buSzPts val="1100"/>
              <a:buFont typeface="Arial"/>
              <a:buNone/>
            </a:pPr>
            <a:r>
              <a:rPr lang="en" sz="1500" dirty="0">
                <a:solidFill>
                  <a:schemeClr val="dk1"/>
                </a:solidFill>
              </a:rPr>
              <a:t>We were also unsure if our ENGL101 faculty would resist this change, since we had been teaching ASU for so long. </a:t>
            </a:r>
            <a:r>
              <a:rPr lang="en" sz="1300" dirty="0">
                <a:solidFill>
                  <a:schemeClr val="dk1"/>
                </a:solidFill>
              </a:rPr>
              <a:t>Ben is the ENGL101 liaison and reached out to ENGL101 leadership and they were open to a year-long pilot program to try out Primo. </a:t>
            </a:r>
            <a:r>
              <a:rPr lang="en" sz="1500" dirty="0">
                <a:solidFill>
                  <a:schemeClr val="dk1"/>
                </a:solidFill>
              </a:rPr>
              <a:t>However, once we pitched them the features in Primo that excited us, they were willing to do a pilot.</a:t>
            </a:r>
            <a:endParaRPr sz="1500" dirty="0">
              <a:solidFill>
                <a:schemeClr val="dk1"/>
              </a:solidFill>
            </a:endParaRPr>
          </a:p>
          <a:p>
            <a:pPr marL="0" lvl="0" indent="0" algn="l" rtl="0">
              <a:spcBef>
                <a:spcPts val="0"/>
              </a:spcBef>
              <a:spcAft>
                <a:spcPts val="0"/>
              </a:spcAft>
              <a:buNone/>
            </a:pPr>
            <a:endParaRPr sz="1500" dirty="0">
              <a:solidFill>
                <a:schemeClr val="dk1"/>
              </a:solidFill>
            </a:endParaRPr>
          </a:p>
          <a:p>
            <a:pPr marL="0" lvl="0" indent="0" algn="l" rtl="0">
              <a:spcBef>
                <a:spcPts val="0"/>
              </a:spcBef>
              <a:spcAft>
                <a:spcPts val="0"/>
              </a:spcAft>
              <a:buNone/>
            </a:pPr>
            <a:r>
              <a:rPr lang="en" sz="1500" dirty="0">
                <a:solidFill>
                  <a:schemeClr val="dk1"/>
                </a:solidFill>
              </a:rPr>
              <a:t>We were also concerned that our subject librarians needed us to provide the introduction to ASU and other databases in ENGL101 for scaffolding purposes. Would not teaching this at However, upon closer examination, we realized that subject librarians focused more on teaching their students about their specific databases and knowing ASU at this level wasn’t necessary - this was being reinforced in other areas. </a:t>
            </a:r>
            <a:endParaRPr sz="1500" dirty="0">
              <a:solidFill>
                <a:schemeClr val="dk1"/>
              </a:solidFill>
            </a:endParaRPr>
          </a:p>
          <a:p>
            <a:pPr marL="0" lvl="0" indent="0" algn="l" rtl="0">
              <a:spcBef>
                <a:spcPts val="0"/>
              </a:spcBef>
              <a:spcAft>
                <a:spcPts val="0"/>
              </a:spcAft>
              <a:buClr>
                <a:schemeClr val="dk1"/>
              </a:buClr>
              <a:buSzPts val="1100"/>
              <a:buFont typeface="Arial"/>
              <a:buNone/>
            </a:pPr>
            <a:endParaRPr sz="1500" dirty="0">
              <a:solidFill>
                <a:schemeClr val="dk1"/>
              </a:solidFill>
            </a:endParaRPr>
          </a:p>
          <a:p>
            <a:pPr marL="0" lvl="0" indent="0" algn="l" rtl="0">
              <a:spcBef>
                <a:spcPts val="0"/>
              </a:spcBef>
              <a:spcAft>
                <a:spcPts val="0"/>
              </a:spcAft>
              <a:buClr>
                <a:schemeClr val="dk1"/>
              </a:buClr>
              <a:buSzPts val="1100"/>
              <a:buFont typeface="Arial"/>
              <a:buNone/>
            </a:pPr>
            <a:r>
              <a:rPr lang="en" sz="1500" dirty="0">
                <a:solidFill>
                  <a:schemeClr val="dk1"/>
                </a:solidFill>
              </a:rPr>
              <a:t>We needed to prepare the Fellows for this change. Another factor to consider was that the Fellows do not typically work over the summer, so the bulk of this teaching would be done by instructors who had comparatively little time to prepare. Although we scheduled additional practice sessions over the summer, Primo’s interface and capabilities were consistently changing over the summer as updates were pushed. This meant that instructors would inevitably not be fully up to speed on Primo searching by the time the semester started.</a:t>
            </a:r>
            <a:endParaRPr sz="1500" dirty="0">
              <a:solidFill>
                <a:schemeClr val="dk1"/>
              </a:solidFill>
            </a:endParaRPr>
          </a:p>
          <a:p>
            <a:pPr marL="0" lvl="0" indent="0" algn="l" rtl="0">
              <a:spcBef>
                <a:spcPts val="0"/>
              </a:spcBef>
              <a:spcAft>
                <a:spcPts val="0"/>
              </a:spcAft>
              <a:buClr>
                <a:schemeClr val="dk1"/>
              </a:buClr>
              <a:buSzPts val="1100"/>
              <a:buFont typeface="Arial"/>
              <a:buNone/>
            </a:pPr>
            <a:endParaRPr sz="1500" dirty="0">
              <a:solidFill>
                <a:schemeClr val="dk1"/>
              </a:solidFill>
            </a:endParaRPr>
          </a:p>
          <a:p>
            <a:pPr marL="0" lvl="0" indent="0" algn="l" rtl="0">
              <a:spcBef>
                <a:spcPts val="0"/>
              </a:spcBef>
              <a:spcAft>
                <a:spcPts val="0"/>
              </a:spcAft>
              <a:buClr>
                <a:schemeClr val="dk1"/>
              </a:buClr>
              <a:buSzPts val="1100"/>
              <a:buFont typeface="Arial"/>
              <a:buNone/>
            </a:pPr>
            <a:r>
              <a:rPr lang="en" sz="1500" dirty="0">
                <a:solidFill>
                  <a:schemeClr val="dk1"/>
                </a:solidFill>
              </a:rPr>
              <a:t>In fact, our grad students adapted very well to the change! We provided extensive materials to help structure the lesson, and We brought our students into the brainstorming and testing process for this lesson plan, which helped them learn about Primo and how to teach the catalog before the semester started. The fact that we and our students were still learning about Primo, and that it would not enter its “final form” before fall, actually played into our decision to create a student-driven demonstration. We could engage in inquiry together with students, and librarians could use their prior expertise to guide students to salient features.</a:t>
            </a:r>
            <a:endParaRPr sz="1500" dirty="0">
              <a:solidFill>
                <a:schemeClr val="dk1"/>
              </a:solidFill>
            </a:endParaRPr>
          </a:p>
          <a:p>
            <a:pPr marL="0" lvl="0" indent="0" algn="l" rtl="0">
              <a:spcBef>
                <a:spcPts val="0"/>
              </a:spcBef>
              <a:spcAft>
                <a:spcPts val="0"/>
              </a:spcAft>
              <a:buClr>
                <a:schemeClr val="dk1"/>
              </a:buClr>
              <a:buSzPts val="1100"/>
              <a:buFont typeface="Arial"/>
              <a:buNone/>
            </a:pPr>
            <a:endParaRPr sz="1500" dirty="0">
              <a:solidFill>
                <a:schemeClr val="dk1"/>
              </a:solidFill>
            </a:endParaRPr>
          </a:p>
          <a:p>
            <a:pPr marL="0" lvl="0" indent="0" algn="l" rtl="0">
              <a:spcBef>
                <a:spcPts val="0"/>
              </a:spcBef>
              <a:spcAft>
                <a:spcPts val="0"/>
              </a:spcAft>
              <a:buClr>
                <a:schemeClr val="dk1"/>
              </a:buClr>
              <a:buSzPts val="1100"/>
              <a:buFont typeface="Arial"/>
              <a:buNone/>
            </a:pPr>
            <a:r>
              <a:rPr lang="en" sz="1500" dirty="0">
                <a:solidFill>
                  <a:schemeClr val="dk1"/>
                </a:solidFill>
              </a:rPr>
              <a:t>Even though there was some logistical difficulty in making the change, the obstacles turned out to be not nearly as insurmountable as we first thought.</a:t>
            </a:r>
            <a:endParaRPr sz="1500" dirty="0">
              <a:solidFill>
                <a:schemeClr val="dk1"/>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35711a6a925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35711a6a925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g35868b2a744_3_6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5" name="Google Shape;355;g35868b2a744_3_6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Once we had successfully assuaged our fears and ascertained that it was possible to make the change, the first thing we needed to do was a curriculum audit.</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We knew that by reimagining the structure of our one-shot sessions that this would necessarily change the tone of our other activities. We realized we could take this one step further by doing an audit of our IL curriculum to see which structures needed to be tweaked to include Primo, but also which concepts could be communicated more effectively.</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The ENGL101 program had updated their standard syllabus the year prior, and our instructional materials did not yet fully reflect that change. This audit helped us think more about the purpose of of each activity, how it was serving a curricular need, and if that curricular need was current.</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We ended up building a curriculum map to help us with the audit. The curriculum map served multiple functions: a way for us to see everything we were teaching and creating clear justifications as to why we were teaching these skills. The curriculum map also helped the Fellows, as it acts as a decision-making tool for Fellows to decide how to structure a one-shot session, based on the assignment that students are working on in ENGL101.</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Our next step was to go through important features of Primo search, and use those to brainstorm our learning outcomes and key concepts we wanted students to come away with. We next invited our Fellows into this process, and brought them in to share their insight into first-year students’ searching practices from the classroom. We also reached out to our subject specialists to engage them in conversation about this change, anticipate any pushback, and ensure that the program was scaffolded appropriately. </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Amber then took the lead on drafting the lesson plan itself, providing a structure for our instructors to use. Finally, we did some beta testing over the summer with our teaching Fellows, giving them practice with the lesson plan while also providing us with insight into what was working and what needed to change. I’ll turn it over to Amber to talk about the lesson plan itself.</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g2e565bb4d8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5" name="Google Shape;375;g2e565bb4d8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2e2bce520ac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2e2bce520ac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g35711a6a92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0" name="Google Shape;380;g35711a6a92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Better integrated throughout the lesson rather than out of context at the end</a:t>
            </a:r>
            <a:endParaRPr dirty="0"/>
          </a:p>
          <a:p>
            <a:pPr marL="0" lvl="0" indent="0" algn="l" rtl="0">
              <a:spcBef>
                <a:spcPts val="0"/>
              </a:spcBef>
              <a:spcAft>
                <a:spcPts val="0"/>
              </a:spcAft>
              <a:buNone/>
            </a:pPr>
            <a:endParaRPr dirty="0"/>
          </a:p>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Navigate to Primo and give students the same keywords to search.</a:t>
            </a:r>
            <a:endParaRPr sz="1800"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Student exploration with guided worksheet before any librarian-led demonstration.</a:t>
            </a:r>
            <a:endParaRPr sz="1800"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Students share with partners what they found and questions they have.</a:t>
            </a:r>
            <a:endParaRPr sz="1800"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Full Class Discussion on what students found and have questions about</a:t>
            </a:r>
            <a:endParaRPr sz="1800"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Librarian adds any further necessary context &amp; clear up any misconceptions</a:t>
            </a:r>
            <a:endParaRPr sz="1800"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Librarian demonstrates any remaining key features</a:t>
            </a:r>
            <a:endParaRPr sz="1800"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Students independent search for their topic with one-on-one research help with librarian.</a:t>
            </a:r>
            <a:endParaRPr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g30504437f40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8" name="Google Shape;388;g30504437f40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Research ecosystem: further integrated into library systems, moving primo demonstration to the beginning of the lesson rather than the end</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solidFill>
                  <a:schemeClr val="dk1"/>
                </a:solidFill>
              </a:rPr>
              <a:t>Formative assessment: Finding out what students were clicking with, rebuilding our knowledge base, collaborating with UX folks</a:t>
            </a: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How do we contextualize Primo in the research process more? The database demonstrations always felt out of place and disconnected from the information literacy skills that we were teaching earlier in class. Additionally, ENGL101 had requested more focus on database demonstration and a demphasis on information literacy skills. This was a solution to give ENGL101 more search time and also not demphasize IL skills. We wanted to better contextualize search as part of the research process to help it feel less linear and more iterative. We also wanted a lesson plan that taught an exploratory mindset that students can apply to databases in their future research. </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There were also some pragmatic decisions we made: this was a new search tool that most librarians had little-to-no experience using and because the discovery system was implemented over the summer when few undergraduates are on campus, we did not have a sense of how undergraduate students would use the tool or how they would intuitively search. So we decided to incorporate intuitive search as a key component of the lesson plan.</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g34c9eb4eda7_0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6" name="Google Shape;396;g34c9eb4eda7_0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42900" algn="l" rtl="0">
              <a:lnSpc>
                <a:spcPct val="115000"/>
              </a:lnSpc>
              <a:spcBef>
                <a:spcPts val="1200"/>
              </a:spcBef>
              <a:spcAft>
                <a:spcPts val="0"/>
              </a:spcAft>
              <a:buClr>
                <a:srgbClr val="595959"/>
              </a:buClr>
              <a:buSzPts val="1800"/>
              <a:buChar char="●"/>
            </a:pPr>
            <a:r>
              <a:rPr lang="en" sz="1800" dirty="0">
                <a:solidFill>
                  <a:srgbClr val="595959"/>
                </a:solidFill>
              </a:rPr>
              <a:t>Giving students a topic to search that is broad enough to show the breadth of resources available.</a:t>
            </a:r>
            <a:endParaRPr sz="1800"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Identifying and introducing filters that are important for ENGL101</a:t>
            </a:r>
            <a:endParaRPr sz="1800"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No demo before students begin the activity</a:t>
            </a:r>
            <a:endParaRPr sz="1800" dirty="0">
              <a:solidFill>
                <a:srgbClr val="595959"/>
              </a:solidFill>
            </a:endParaRPr>
          </a:p>
          <a:p>
            <a:pPr marL="914400" lvl="1" indent="-317500" algn="l" rtl="0">
              <a:lnSpc>
                <a:spcPct val="115000"/>
              </a:lnSpc>
              <a:spcBef>
                <a:spcPts val="0"/>
              </a:spcBef>
              <a:spcAft>
                <a:spcPts val="0"/>
              </a:spcAft>
              <a:buClr>
                <a:srgbClr val="595959"/>
              </a:buClr>
              <a:buSzPts val="1400"/>
              <a:buChar char="○"/>
            </a:pPr>
            <a:r>
              <a:rPr lang="en" sz="1400" dirty="0">
                <a:solidFill>
                  <a:srgbClr val="595959"/>
                </a:solidFill>
              </a:rPr>
              <a:t>Get to see student thought process.</a:t>
            </a:r>
            <a:endParaRPr sz="1400" dirty="0">
              <a:solidFill>
                <a:srgbClr val="595959"/>
              </a:solidFill>
            </a:endParaRPr>
          </a:p>
          <a:p>
            <a:pPr marL="914400" lvl="1" indent="-317500" algn="l" rtl="0">
              <a:lnSpc>
                <a:spcPct val="115000"/>
              </a:lnSpc>
              <a:spcBef>
                <a:spcPts val="0"/>
              </a:spcBef>
              <a:spcAft>
                <a:spcPts val="0"/>
              </a:spcAft>
              <a:buClr>
                <a:srgbClr val="595959"/>
              </a:buClr>
              <a:buSzPts val="1400"/>
              <a:buChar char="○"/>
            </a:pPr>
            <a:r>
              <a:rPr lang="en" sz="1400" dirty="0">
                <a:solidFill>
                  <a:srgbClr val="595959"/>
                </a:solidFill>
              </a:rPr>
              <a:t>Students as peer teachers</a:t>
            </a:r>
            <a:endParaRPr sz="1400" dirty="0">
              <a:solidFill>
                <a:srgbClr val="595959"/>
              </a:solidFill>
            </a:endParaRPr>
          </a:p>
          <a:p>
            <a:pPr marL="914400" lvl="1" indent="-317500" algn="l" rtl="0">
              <a:lnSpc>
                <a:spcPct val="115000"/>
              </a:lnSpc>
              <a:spcBef>
                <a:spcPts val="0"/>
              </a:spcBef>
              <a:spcAft>
                <a:spcPts val="0"/>
              </a:spcAft>
              <a:buClr>
                <a:srgbClr val="595959"/>
              </a:buClr>
              <a:buSzPts val="1400"/>
              <a:buChar char="○"/>
            </a:pPr>
            <a:r>
              <a:rPr lang="en" sz="1400" dirty="0">
                <a:solidFill>
                  <a:srgbClr val="595959"/>
                </a:solidFill>
              </a:rPr>
              <a:t>Students get to pose authentic questions </a:t>
            </a:r>
            <a:endParaRPr sz="1400"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Think-Pair-Share</a:t>
            </a:r>
            <a:endParaRPr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g34c9eb4eda7_1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2" name="Google Shape;402;g34c9eb4eda7_1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g350eab4e71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8" name="Google Shape;408;g350eab4e71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Navigate to Primo and give students the same keywords to search.</a:t>
            </a:r>
            <a:endParaRPr sz="1800"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Student exploration with guided worksheet before any librarian-led demonstration.</a:t>
            </a:r>
            <a:endParaRPr sz="1800"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Students share with partners what they found and questions they have.</a:t>
            </a:r>
            <a:endParaRPr sz="1800"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Full Class Discussion on what students found and have questions about</a:t>
            </a:r>
            <a:endParaRPr sz="1800"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Librarian adds any further necessary context &amp; clear up any misconceptions</a:t>
            </a:r>
            <a:endParaRPr sz="1800"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Librarian demonstrates any remaining key features</a:t>
            </a:r>
            <a:endParaRPr sz="1800"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dirty="0">
                <a:solidFill>
                  <a:srgbClr val="595959"/>
                </a:solidFill>
              </a:rPr>
              <a:t>Students independent search for their topic with one-on-one research help with librarian.</a:t>
            </a:r>
            <a:endParaRPr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34c9eb4eda7_1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5" name="Google Shape;425;g34c9eb4eda7_1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Needed extensive instructions because introducing this to the Fellows</a:t>
            </a:r>
            <a:endParaRPr/>
          </a:p>
          <a:p>
            <a:pPr marL="0" lvl="0" indent="0" algn="l" rtl="0">
              <a:spcBef>
                <a:spcPts val="0"/>
              </a:spcBef>
              <a:spcAft>
                <a:spcPts val="0"/>
              </a:spcAft>
              <a:buNone/>
            </a:pPr>
            <a:endParaRPr/>
          </a:p>
          <a:p>
            <a:pPr marL="0" lvl="0" indent="0" algn="l" rtl="0">
              <a:spcBef>
                <a:spcPts val="0"/>
              </a:spcBef>
              <a:spcAft>
                <a:spcPts val="0"/>
              </a:spcAft>
              <a:buNone/>
            </a:pPr>
            <a:r>
              <a:rPr lang="en"/>
              <a:t>Worksheet: this is the initial framing and primer. We intentionally made it this way to direct people towards a couple specific things and then allow for maximum student exploration. What skills do they need in this immediate moment, we are not forcing them there, they are getting there on their own.</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g35711a6a925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1" name="Google Shape;431;g35711a6a925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Students often had questions about the top level header, particularly the journal search and call number browse. At this stage in their research experience, students are usually not able to understand why they would need to use these features in their research. This eases into a conversation about why you would need these search skills and gives students a glimpse of the different skills they will need in the future.</a:t>
            </a:r>
            <a:endParaRPr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g354892528c0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1" name="Google Shape;441;g354892528c0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Students were interested in the date filter, especially with the date from 1001 (this is a placeholder in Primo), but students regularly point this out and they are excited by the thought of older materials in the library. This does lead to a great discussion about the date of a source and when a student would need to filter by date. It’s also an introduction to conversations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Students also regularly point out the different campus libraries. This is something that we used to cover in our initial welcome to the library speech, but we ended up cutting that down because students were not engaged. Now, students are learning the same content, but we are teaching it in a way that allows them to explore. By understanding that our different campus libraries have different materials in them, we can have a holistic conversation about the libraries. It also creates interesting conversation to think about the different collections and why someone would need that filter.</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By engaging in these discussions with students we are providing a more holistic understanding of how library catalogs work, beyond the immediate skills they need to complete their assignment. We also believe by introducing advanced level skills early in their college careers, and giving students a quick look to their academic future, that we can be contributing to students overall sense of belonging on campus.</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Clr>
                <a:schemeClr val="dk1"/>
              </a:buClr>
              <a:buSzPts val="1100"/>
              <a:buFont typeface="Arial"/>
              <a:buNone/>
            </a:pPr>
            <a:r>
              <a:rPr lang="en" sz="1300" dirty="0">
                <a:solidFill>
                  <a:schemeClr val="dk1"/>
                </a:solidFill>
              </a:rPr>
              <a:t>What is USMAI? - gives opportunity to understand libraries as a system, more holistic view of the library than they would previously</a:t>
            </a:r>
            <a:endParaRPr sz="1300" dirty="0">
              <a:solidFill>
                <a:schemeClr val="dk1"/>
              </a:solidFill>
            </a:endParaRPr>
          </a:p>
          <a:p>
            <a:pPr marL="0" lvl="0" indent="0" algn="l" rtl="0">
              <a:spcBef>
                <a:spcPts val="0"/>
              </a:spcBef>
              <a:spcAft>
                <a:spcPts val="0"/>
              </a:spcAft>
              <a:buClr>
                <a:schemeClr val="dk1"/>
              </a:buClr>
              <a:buSzPts val="1100"/>
              <a:buFont typeface="Arial"/>
              <a:buNone/>
            </a:pPr>
            <a:r>
              <a:rPr lang="en" sz="1300" dirty="0">
                <a:solidFill>
                  <a:schemeClr val="dk1"/>
                </a:solidFill>
              </a:rPr>
              <a:t>Open Access filter - things were intentionally emphasized in the catalog</a:t>
            </a:r>
            <a:endParaRPr sz="1300" dirty="0">
              <a:solidFill>
                <a:schemeClr val="dk1"/>
              </a:solidFill>
            </a:endParaRPr>
          </a:p>
          <a:p>
            <a:pPr marL="0" lvl="0" indent="0" algn="l" rtl="0">
              <a:spcBef>
                <a:spcPts val="0"/>
              </a:spcBef>
              <a:spcAft>
                <a:spcPts val="0"/>
              </a:spcAft>
              <a:buClr>
                <a:schemeClr val="dk1"/>
              </a:buClr>
              <a:buSzPts val="1100"/>
              <a:buFont typeface="Arial"/>
              <a:buNone/>
            </a:pPr>
            <a:r>
              <a:rPr lang="en" sz="1300" dirty="0">
                <a:solidFill>
                  <a:schemeClr val="dk1"/>
                </a:solidFill>
              </a:rPr>
              <a:t>Students still want print books</a:t>
            </a:r>
            <a:endParaRPr sz="1300" dirty="0">
              <a:solidFill>
                <a:schemeClr val="dk1"/>
              </a:solidFill>
            </a:endParaRPr>
          </a:p>
          <a:p>
            <a:pPr marL="0" lvl="0" indent="0" algn="l" rtl="0">
              <a:spcBef>
                <a:spcPts val="0"/>
              </a:spcBef>
              <a:spcAft>
                <a:spcPts val="0"/>
              </a:spcAft>
              <a:buClr>
                <a:schemeClr val="dk1"/>
              </a:buClr>
              <a:buSzPts val="1100"/>
              <a:buFont typeface="Arial"/>
              <a:buNone/>
            </a:pPr>
            <a:r>
              <a:rPr lang="en" sz="1300" dirty="0">
                <a:solidFill>
                  <a:schemeClr val="dk1"/>
                </a:solidFill>
              </a:rPr>
              <a:t>Students are showing more curiosity and interest about the library in a way that they wouldn’t with a database</a:t>
            </a:r>
            <a:endParaRPr sz="1300" dirty="0">
              <a:solidFill>
                <a:schemeClr val="dk1"/>
              </a:solidFill>
            </a:endParaRPr>
          </a:p>
          <a:p>
            <a:pPr marL="0" lvl="0" indent="0" algn="l" rtl="0">
              <a:spcBef>
                <a:spcPts val="0"/>
              </a:spcBef>
              <a:spcAft>
                <a:spcPts val="0"/>
              </a:spcAft>
              <a:buClr>
                <a:schemeClr val="dk1"/>
              </a:buClr>
              <a:buSzPts val="1100"/>
              <a:buFont typeface="Arial"/>
              <a:buNone/>
            </a:pPr>
            <a:r>
              <a:rPr lang="en" sz="1300" dirty="0">
                <a:solidFill>
                  <a:schemeClr val="dk1"/>
                </a:solidFill>
              </a:rPr>
              <a:t>Library feels less theoretical because they can see the results - student-led discussion is focusing on things that are immediately more interesting as opposed to being lectured at</a:t>
            </a:r>
            <a:endParaRPr sz="1300" dirty="0">
              <a:solidFill>
                <a:schemeClr val="dk1"/>
              </a:solidFill>
            </a:endParaRPr>
          </a:p>
          <a:p>
            <a:pPr marL="0" lvl="0" indent="0" algn="l" rtl="0">
              <a:spcBef>
                <a:spcPts val="0"/>
              </a:spcBef>
              <a:spcAft>
                <a:spcPts val="0"/>
              </a:spcAft>
              <a:buClr>
                <a:schemeClr val="dk1"/>
              </a:buClr>
              <a:buSzPts val="1100"/>
              <a:buFont typeface="Arial"/>
              <a:buNone/>
            </a:pPr>
            <a:r>
              <a:rPr lang="en" sz="1300" dirty="0">
                <a:solidFill>
                  <a:schemeClr val="dk1"/>
                </a:solidFill>
              </a:rPr>
              <a:t>Building knowledge of the library</a:t>
            </a:r>
            <a:endParaRPr sz="1300" dirty="0">
              <a:solidFill>
                <a:schemeClr val="dk1"/>
              </a:solidFill>
            </a:endParaRPr>
          </a:p>
          <a:p>
            <a:pPr marL="0" lvl="0" indent="0" algn="l" rtl="0">
              <a:spcBef>
                <a:spcPts val="0"/>
              </a:spcBef>
              <a:spcAft>
                <a:spcPts val="0"/>
              </a:spcAft>
              <a:buClr>
                <a:schemeClr val="dk1"/>
              </a:buClr>
              <a:buSzPts val="1100"/>
              <a:buFont typeface="Arial"/>
              <a:buNone/>
            </a:pPr>
            <a:endParaRPr sz="1300" dirty="0">
              <a:solidFill>
                <a:schemeClr val="dk1"/>
              </a:solidFill>
            </a:endParaRPr>
          </a:p>
          <a:p>
            <a:pPr marL="0" lvl="0" indent="0" algn="l" rtl="0">
              <a:spcBef>
                <a:spcPts val="0"/>
              </a:spcBef>
              <a:spcAft>
                <a:spcPts val="0"/>
              </a:spcAft>
              <a:buClr>
                <a:schemeClr val="dk1"/>
              </a:buClr>
              <a:buSzPts val="1100"/>
              <a:buFont typeface="Arial"/>
              <a:buNone/>
            </a:pPr>
            <a:r>
              <a:rPr lang="en" sz="1300" dirty="0">
                <a:solidFill>
                  <a:schemeClr val="dk1"/>
                </a:solidFill>
              </a:rPr>
              <a:t>Why is there stuff about the performing arts library about climate change? Interdisciplinary act of research more holistically; furthers sense of belonging on campus bc they know more about the library</a:t>
            </a:r>
            <a:endParaRPr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Google Shape;454;g359673846b4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5" name="Google Shape;455;g359673846b4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g34c9eb4eda7_0_1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0" name="Google Shape;460;g34c9eb4eda7_0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We think it’s been going very well! The pilot has expired, but based on the feedback we’ve gotten from students, faculty, and graduate Fellows, we’ve made it a permanent part of our standard lesson plan. </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3550334fb74_1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3550334fb74_1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Before we start talking about our specifics at the University of Maryland, I want to introduce the first of a few reflection moments that we’re going to take throughout the session. </a:t>
            </a:r>
            <a:r>
              <a:rPr lang="en" dirty="0">
                <a:solidFill>
                  <a:schemeClr val="dk1"/>
                </a:solidFill>
              </a:rPr>
              <a:t>Hopefully by having something in your head and mentally following along with our process, it’ll be easy for you decide if you’d like to directly apply our approach to your context.</a:t>
            </a:r>
            <a:r>
              <a:rPr lang="en" dirty="0"/>
              <a:t> If you have a notebook, you can write this down, or you can just think about it in your head - you can close your eyes if you want - but the goal is to just reflect.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The question is: think about a piece of your library instruction that you would like to change. Why would you want to change this piece of your instruction? What is motivating that change?</a:t>
            </a:r>
            <a:endParaRPr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g34c9eb4eda7_0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5" name="Google Shape;465;g34c9eb4eda7_0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g34c9eb4eda7_1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1" name="Google Shape;471;g34c9eb4eda7_1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Bringing it back to our three themes from the beginning, here are some of the takeaways we have from this project, which we’ll use as guiding points for work we do in the future. </a:t>
            </a:r>
            <a:endParaRPr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g35784a24558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7" name="Google Shape;477;g35784a2455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Google Shape;481;g351b389decd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2" name="Google Shape;482;g351b389decd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g29a975c2d80_4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8" name="Google Shape;488;g29a975c2d80_4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29852209f61_0_2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29852209f61_0_2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34c9eb4eda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34c9eb4eda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So just to give you some context for our lesson plan that we ended up updating. TLS has a long-standing partnership with the ENGL101 program, our First-Year writing course, which has lasted over a decade. As part of this partnership, each ENGL101 class visits the library for at least one library instruction session, and we make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solidFill>
                  <a:schemeClr val="dk1"/>
                </a:solidFill>
              </a:rPr>
              <a:t>As Amber mentioned, we are a large university, and so we have a large number of first-years taking ENGL101, and therefore a large number of one-shot sessions (over 180 per year, representing 34% of UMD’s total library instruction). That high volume of instruction is possible because of the Research and Teaching Fellowship. One unique thing about our program is that the majority of the sessions are taught by the Research and Teaching Fellows, who are MLIS students going through our teacher training program.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Biggest collaborator, super embedded, long-standing relationship - lesson plans longstanding - instructors have an expectation of how a one-shot will go</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3052aeb3aa1_0_1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3052aeb3aa1_0_1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None/>
            </a:pPr>
            <a:r>
              <a:rPr lang="en" dirty="0">
                <a:solidFill>
                  <a:srgbClr val="595959"/>
                </a:solidFill>
              </a:rPr>
              <a:t>The Research and Teaching Fellowship is a three-semester teacher-training program for MLIS students, where students receive mentorship and support in teaching, reference, and job applications. The Fellowship is a heavily structured program. In the spring, new Fellows receive mentorship from the graduating cohort and observe and co-teach ENGL101 sessions with our senior fellows. In the fall semester, Fellows focus on teaching ENGL101 sessions. In the spring, as the new cohort comes in, Fellows continue to teach, and they also provide mentorship to the junior fellows, who are emerging teachers.</a:t>
            </a:r>
            <a:endParaRPr dirty="0">
              <a:solidFill>
                <a:srgbClr val="595959"/>
              </a:solidFill>
            </a:endParaRPr>
          </a:p>
          <a:p>
            <a:pPr marL="0" lvl="0" indent="0" algn="l" rtl="0">
              <a:lnSpc>
                <a:spcPct val="115000"/>
              </a:lnSpc>
              <a:spcBef>
                <a:spcPts val="1200"/>
              </a:spcBef>
              <a:spcAft>
                <a:spcPts val="0"/>
              </a:spcAft>
              <a:buNone/>
            </a:pPr>
            <a:r>
              <a:rPr lang="en" dirty="0">
                <a:solidFill>
                  <a:srgbClr val="595959"/>
                </a:solidFill>
              </a:rPr>
              <a:t>Because of the cyclical nature of the program, it is difficult to implement curricular changes to ENGL101, since we must also consider impacts on the Fellows in all decision-making. These two programs are so deeply tied together that changes to one program always impact the other. Curricular decisions usually start by asking how we will then prepare the Fellows for the change and prepare them to deliver the lesson. TLS has provided a heavy amount of structure into RTF to help the Fellows succeed in the classroom.</a:t>
            </a:r>
            <a:endParaRPr dirty="0">
              <a:solidFill>
                <a:schemeClr val="dk1"/>
              </a:solidFill>
            </a:endParaRPr>
          </a:p>
          <a:p>
            <a:pPr marL="0" lvl="0" indent="0" algn="l" rtl="0">
              <a:spcBef>
                <a:spcPts val="1200"/>
              </a:spcBef>
              <a:spcAft>
                <a:spcPts val="0"/>
              </a:spcAft>
              <a:buNone/>
            </a:pPr>
            <a:r>
              <a:rPr lang="en" b="1" dirty="0">
                <a:solidFill>
                  <a:schemeClr val="dk1"/>
                </a:solidFill>
                <a:latin typeface="Calibri"/>
                <a:ea typeface="Calibri"/>
                <a:cs typeface="Calibri"/>
                <a:sym typeface="Calibri"/>
              </a:rPr>
              <a:t>Because of the Fellows, we have a menu of set activities that we teach for ENGL101, each designed for a specific research concept, that the Fellows can select from…</a:t>
            </a:r>
            <a:endParaRPr dirty="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3550334fb74_1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3550334fb74_1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And here are some of those activities in context with their corresponding ENGL101 assignments. ENGL101 takes an inquiry-based approach to research. Students choose their own research topic early in the semester, and they’re then charged with investigating that topic across multiple assignments, each designed to introduce a different aspect of the research process. </a:t>
            </a:r>
            <a:r>
              <a:rPr lang="en" dirty="0">
                <a:solidFill>
                  <a:schemeClr val="dk1"/>
                </a:solidFill>
              </a:rPr>
              <a:t>for instance, the Research Mini Project A is intended to introduce finding sources and . Research Mini Project B is intended to introduce the idea of scholarship as conversation </a:t>
            </a:r>
            <a:endParaRPr dirty="0">
              <a:solidFill>
                <a:schemeClr val="dk1"/>
              </a:solidFill>
            </a:endParaRPr>
          </a:p>
          <a:p>
            <a:pPr marL="0" lvl="0" indent="0" algn="l" rtl="0">
              <a:spcBef>
                <a:spcPts val="0"/>
              </a:spcBef>
              <a:spcAft>
                <a:spcPts val="0"/>
              </a:spcAft>
              <a:buNone/>
            </a:pPr>
            <a:endParaRPr dirty="0"/>
          </a:p>
          <a:p>
            <a:pPr marL="0" lvl="0" indent="0" algn="l" rtl="0">
              <a:spcBef>
                <a:spcPts val="0"/>
              </a:spcBef>
              <a:spcAft>
                <a:spcPts val="0"/>
              </a:spcAft>
              <a:buNone/>
            </a:pPr>
            <a:r>
              <a:rPr lang="en" dirty="0"/>
              <a:t>While there are more assignments in ENGL101 than what is listed here, these are the assignments we typically see students for support.</a:t>
            </a:r>
            <a:endParaRPr dirty="0"/>
          </a:p>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3550334fb74_1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3550334fb74_1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ENGL101 instructors come into the classroom expecting us to follow this format, since this has been how ENGL101 library instruction sessions have worked for so long.</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
        <p:cNvGrpSpPr/>
        <p:nvPr/>
      </p:nvGrpSpPr>
      <p:grpSpPr>
        <a:xfrm>
          <a:off x="0" y="0"/>
          <a:ext cx="0" cy="0"/>
          <a:chOff x="0" y="0"/>
          <a:chExt cx="0" cy="0"/>
        </a:xfrm>
      </p:grpSpPr>
      <p:sp>
        <p:nvSpPr>
          <p:cNvPr id="11" name="Google Shape;11;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5"/>
        <p:cNvGrpSpPr/>
        <p:nvPr/>
      </p:nvGrpSpPr>
      <p:grpSpPr>
        <a:xfrm>
          <a:off x="0" y="0"/>
          <a:ext cx="0" cy="0"/>
          <a:chOff x="0" y="0"/>
          <a:chExt cx="0" cy="0"/>
        </a:xfrm>
      </p:grpSpPr>
      <p:sp>
        <p:nvSpPr>
          <p:cNvPr id="46" name="Google Shape;46;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7" name="Google Shape;47;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8" name="Google Shape;48;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9"/>
        <p:cNvGrpSpPr/>
        <p:nvPr/>
      </p:nvGrpSpPr>
      <p:grpSpPr>
        <a:xfrm>
          <a:off x="0" y="0"/>
          <a:ext cx="0" cy="0"/>
          <a:chOff x="0" y="0"/>
          <a:chExt cx="0" cy="0"/>
        </a:xfrm>
      </p:grpSpPr>
      <p:sp>
        <p:nvSpPr>
          <p:cNvPr id="50" name="Google Shape;50;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ramatic Text and Photo 2">
  <p:cSld name="MAIN_POINT_2_2_1">
    <p:bg>
      <p:bgPr>
        <a:solidFill>
          <a:schemeClr val="accent1"/>
        </a:solidFill>
        <a:effectLst/>
      </p:bgPr>
    </p:bg>
    <p:spTree>
      <p:nvGrpSpPr>
        <p:cNvPr id="1" name="Shape 51"/>
        <p:cNvGrpSpPr/>
        <p:nvPr/>
      </p:nvGrpSpPr>
      <p:grpSpPr>
        <a:xfrm>
          <a:off x="0" y="0"/>
          <a:ext cx="0" cy="0"/>
          <a:chOff x="0" y="0"/>
          <a:chExt cx="0" cy="0"/>
        </a:xfrm>
      </p:grpSpPr>
      <p:sp>
        <p:nvSpPr>
          <p:cNvPr id="52" name="Google Shape;52;p13"/>
          <p:cNvSpPr txBox="1">
            <a:spLocks noGrp="1"/>
          </p:cNvSpPr>
          <p:nvPr>
            <p:ph type="title"/>
          </p:nvPr>
        </p:nvSpPr>
        <p:spPr>
          <a:xfrm>
            <a:off x="397925" y="0"/>
            <a:ext cx="3344400" cy="5143500"/>
          </a:xfrm>
          <a:prstGeom prst="rect">
            <a:avLst/>
          </a:prstGeom>
          <a:noFill/>
          <a:ln>
            <a:noFill/>
          </a:ln>
        </p:spPr>
        <p:txBody>
          <a:bodyPr spcFirstLastPara="1" wrap="square" lIns="0" tIns="0" rIns="0" bIns="0" anchor="ctr" anchorCtr="0">
            <a:noAutofit/>
          </a:bodyPr>
          <a:lstStyle>
            <a:lvl1pPr lvl="0" algn="l">
              <a:lnSpc>
                <a:spcPct val="80000"/>
              </a:lnSpc>
              <a:spcBef>
                <a:spcPts val="0"/>
              </a:spcBef>
              <a:spcAft>
                <a:spcPts val="0"/>
              </a:spcAft>
              <a:buClr>
                <a:schemeClr val="lt1"/>
              </a:buClr>
              <a:buSzPts val="5100"/>
              <a:buNone/>
              <a:defRPr sz="5100">
                <a:solidFill>
                  <a:schemeClr val="lt1"/>
                </a:solidFill>
              </a:defRPr>
            </a:lvl1pPr>
            <a:lvl2pPr lvl="1" algn="l">
              <a:lnSpc>
                <a:spcPct val="100000"/>
              </a:lnSpc>
              <a:spcBef>
                <a:spcPts val="0"/>
              </a:spcBef>
              <a:spcAft>
                <a:spcPts val="0"/>
              </a:spcAft>
              <a:buClr>
                <a:srgbClr val="FF9900"/>
              </a:buClr>
              <a:buSzPts val="8900"/>
              <a:buNone/>
              <a:defRPr sz="8900">
                <a:solidFill>
                  <a:srgbClr val="FF9900"/>
                </a:solidFill>
              </a:defRPr>
            </a:lvl2pPr>
            <a:lvl3pPr lvl="2" algn="l">
              <a:lnSpc>
                <a:spcPct val="100000"/>
              </a:lnSpc>
              <a:spcBef>
                <a:spcPts val="0"/>
              </a:spcBef>
              <a:spcAft>
                <a:spcPts val="0"/>
              </a:spcAft>
              <a:buClr>
                <a:srgbClr val="FF9900"/>
              </a:buClr>
              <a:buSzPts val="8900"/>
              <a:buNone/>
              <a:defRPr sz="8900">
                <a:solidFill>
                  <a:srgbClr val="FF9900"/>
                </a:solidFill>
              </a:defRPr>
            </a:lvl3pPr>
            <a:lvl4pPr lvl="3" algn="l">
              <a:lnSpc>
                <a:spcPct val="100000"/>
              </a:lnSpc>
              <a:spcBef>
                <a:spcPts val="0"/>
              </a:spcBef>
              <a:spcAft>
                <a:spcPts val="0"/>
              </a:spcAft>
              <a:buClr>
                <a:srgbClr val="FF9900"/>
              </a:buClr>
              <a:buSzPts val="8900"/>
              <a:buNone/>
              <a:defRPr sz="8900">
                <a:solidFill>
                  <a:srgbClr val="FF9900"/>
                </a:solidFill>
              </a:defRPr>
            </a:lvl4pPr>
            <a:lvl5pPr lvl="4" algn="l">
              <a:lnSpc>
                <a:spcPct val="100000"/>
              </a:lnSpc>
              <a:spcBef>
                <a:spcPts val="0"/>
              </a:spcBef>
              <a:spcAft>
                <a:spcPts val="0"/>
              </a:spcAft>
              <a:buClr>
                <a:srgbClr val="FF9900"/>
              </a:buClr>
              <a:buSzPts val="8900"/>
              <a:buNone/>
              <a:defRPr sz="8900">
                <a:solidFill>
                  <a:srgbClr val="FF9900"/>
                </a:solidFill>
              </a:defRPr>
            </a:lvl5pPr>
            <a:lvl6pPr lvl="5" algn="l">
              <a:lnSpc>
                <a:spcPct val="100000"/>
              </a:lnSpc>
              <a:spcBef>
                <a:spcPts val="0"/>
              </a:spcBef>
              <a:spcAft>
                <a:spcPts val="0"/>
              </a:spcAft>
              <a:buClr>
                <a:srgbClr val="FF9900"/>
              </a:buClr>
              <a:buSzPts val="8900"/>
              <a:buNone/>
              <a:defRPr sz="8900">
                <a:solidFill>
                  <a:srgbClr val="FF9900"/>
                </a:solidFill>
              </a:defRPr>
            </a:lvl6pPr>
            <a:lvl7pPr lvl="6" algn="l">
              <a:lnSpc>
                <a:spcPct val="100000"/>
              </a:lnSpc>
              <a:spcBef>
                <a:spcPts val="0"/>
              </a:spcBef>
              <a:spcAft>
                <a:spcPts val="0"/>
              </a:spcAft>
              <a:buClr>
                <a:srgbClr val="FF9900"/>
              </a:buClr>
              <a:buSzPts val="8900"/>
              <a:buNone/>
              <a:defRPr sz="8900">
                <a:solidFill>
                  <a:srgbClr val="FF9900"/>
                </a:solidFill>
              </a:defRPr>
            </a:lvl7pPr>
            <a:lvl8pPr lvl="7" algn="l">
              <a:lnSpc>
                <a:spcPct val="100000"/>
              </a:lnSpc>
              <a:spcBef>
                <a:spcPts val="0"/>
              </a:spcBef>
              <a:spcAft>
                <a:spcPts val="0"/>
              </a:spcAft>
              <a:buClr>
                <a:srgbClr val="FF9900"/>
              </a:buClr>
              <a:buSzPts val="8900"/>
              <a:buNone/>
              <a:defRPr sz="8900">
                <a:solidFill>
                  <a:srgbClr val="FF9900"/>
                </a:solidFill>
              </a:defRPr>
            </a:lvl8pPr>
            <a:lvl9pPr lvl="8" algn="l">
              <a:lnSpc>
                <a:spcPct val="100000"/>
              </a:lnSpc>
              <a:spcBef>
                <a:spcPts val="0"/>
              </a:spcBef>
              <a:spcAft>
                <a:spcPts val="0"/>
              </a:spcAft>
              <a:buClr>
                <a:srgbClr val="FF9900"/>
              </a:buClr>
              <a:buSzPts val="8900"/>
              <a:buNone/>
              <a:defRPr sz="8900">
                <a:solidFill>
                  <a:srgbClr val="FF9900"/>
                </a:solidFill>
              </a:defRPr>
            </a:lvl9pPr>
          </a:lstStyle>
          <a:p>
            <a:endParaRPr/>
          </a:p>
        </p:txBody>
      </p:sp>
      <p:sp>
        <p:nvSpPr>
          <p:cNvPr id="53" name="Google Shape;53;p13"/>
          <p:cNvSpPr>
            <a:spLocks noGrp="1"/>
          </p:cNvSpPr>
          <p:nvPr>
            <p:ph type="pic" idx="2"/>
          </p:nvPr>
        </p:nvSpPr>
        <p:spPr>
          <a:xfrm>
            <a:off x="2582350" y="-118525"/>
            <a:ext cx="7450800" cy="5380500"/>
          </a:xfrm>
          <a:prstGeom prst="chevron">
            <a:avLst>
              <a:gd name="adj" fmla="val 50000"/>
            </a:avLst>
          </a:prstGeom>
          <a:noFill/>
          <a:ln>
            <a:noFill/>
          </a:ln>
          <a:effectLst>
            <a:outerShdw blurRad="200025" dist="19050" dir="5400000" algn="bl" rotWithShape="0">
              <a:srgbClr val="000000">
                <a:alpha val="20000"/>
              </a:srgbClr>
            </a:outerShdw>
          </a:effectLst>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6" name="Google Shape;16;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9" name="Google Shape;19;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0" name="Google Shape;20;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3" name="Google Shape;23;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5" name="Google Shape;25;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8" name="Google Shape;28;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1" name="Google Shape;31;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2" name="Google Shape;32;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3"/>
        <p:cNvGrpSpPr/>
        <p:nvPr/>
      </p:nvGrpSpPr>
      <p:grpSpPr>
        <a:xfrm>
          <a:off x="0" y="0"/>
          <a:ext cx="0" cy="0"/>
          <a:chOff x="0" y="0"/>
          <a:chExt cx="0" cy="0"/>
        </a:xfrm>
      </p:grpSpPr>
      <p:sp>
        <p:nvSpPr>
          <p:cNvPr id="34" name="Google Shape;34;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5" name="Google Shape;35;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
        <p:cNvGrpSpPr/>
        <p:nvPr/>
      </p:nvGrpSpPr>
      <p:grpSpPr>
        <a:xfrm>
          <a:off x="0" y="0"/>
          <a:ext cx="0" cy="0"/>
          <a:chOff x="0" y="0"/>
          <a:chExt cx="0" cy="0"/>
        </a:xfrm>
      </p:grpSpPr>
      <p:sp>
        <p:nvSpPr>
          <p:cNvPr id="37" name="Google Shape;37;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9" name="Google Shape;39;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0" name="Google Shape;40;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1" name="Google Shape;41;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2"/>
        <p:cNvGrpSpPr/>
        <p:nvPr/>
      </p:nvGrpSpPr>
      <p:grpSpPr>
        <a:xfrm>
          <a:off x="0" y="0"/>
          <a:ext cx="0" cy="0"/>
          <a:chOff x="0" y="0"/>
          <a:chExt cx="0" cy="0"/>
        </a:xfrm>
      </p:grpSpPr>
      <p:sp>
        <p:nvSpPr>
          <p:cNvPr id="43" name="Google Shape;43;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4" name="Google Shape;44;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pic>
        <p:nvPicPr>
          <p:cNvPr id="9" name="Google Shape;9;p1"/>
          <p:cNvPicPr preferRelativeResize="0"/>
          <p:nvPr/>
        </p:nvPicPr>
        <p:blipFill>
          <a:blip r:embed="rId14">
            <a:alphaModFix/>
          </a:blip>
          <a:stretch>
            <a:fillRect/>
          </a:stretch>
        </p:blipFill>
        <p:spPr>
          <a:xfrm>
            <a:off x="0" y="0"/>
            <a:ext cx="9143997" cy="514349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s://go.umd.edu/1zfn"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7.xml"/><Relationship Id="rId1" Type="http://schemas.openxmlformats.org/officeDocument/2006/relationships/slideLayout" Target="../slideLayouts/slideLayout1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
        <p:cNvGrpSpPr/>
        <p:nvPr/>
      </p:nvGrpSpPr>
      <p:grpSpPr>
        <a:xfrm>
          <a:off x="0" y="0"/>
          <a:ext cx="0" cy="0"/>
          <a:chOff x="0" y="0"/>
          <a:chExt cx="0" cy="0"/>
        </a:xfrm>
      </p:grpSpPr>
      <p:pic>
        <p:nvPicPr>
          <p:cNvPr id="58" name="Google Shape;58;p14" descr="McKeldin Library at University of Maryland."/>
          <p:cNvPicPr preferRelativeResize="0">
            <a:picLocks noGrp="1"/>
          </p:cNvPicPr>
          <p:nvPr>
            <p:ph type="pic" idx="2"/>
          </p:nvPr>
        </p:nvPicPr>
        <p:blipFill rotWithShape="1">
          <a:blip r:embed="rId3">
            <a:alphaModFix/>
          </a:blip>
          <a:srcRect l="1867" r="1867"/>
          <a:stretch/>
        </p:blipFill>
        <p:spPr>
          <a:xfrm>
            <a:off x="3323850" y="0"/>
            <a:ext cx="7450800" cy="5143500"/>
          </a:xfrm>
          <a:prstGeom prst="chevron">
            <a:avLst>
              <a:gd name="adj" fmla="val 50000"/>
            </a:avLst>
          </a:prstGeom>
          <a:noFill/>
          <a:ln>
            <a:noFill/>
          </a:ln>
          <a:effectLst>
            <a:outerShdw blurRad="200025" dist="19050" dir="5400000" algn="bl" rotWithShape="0">
              <a:srgbClr val="000000">
                <a:alpha val="20000"/>
              </a:srgbClr>
            </a:outerShdw>
          </a:effectLst>
        </p:spPr>
      </p:pic>
      <p:sp>
        <p:nvSpPr>
          <p:cNvPr id="59" name="Google Shape;59;p14"/>
          <p:cNvSpPr txBox="1">
            <a:spLocks noGrp="1"/>
          </p:cNvSpPr>
          <p:nvPr>
            <p:ph type="title"/>
          </p:nvPr>
        </p:nvSpPr>
        <p:spPr>
          <a:xfrm>
            <a:off x="354400" y="416175"/>
            <a:ext cx="4147200" cy="19110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000000"/>
              </a:buClr>
              <a:buSzPts val="700"/>
              <a:buFont typeface="Arial"/>
              <a:buNone/>
            </a:pPr>
            <a:r>
              <a:rPr lang="en" sz="3400" b="1">
                <a:solidFill>
                  <a:srgbClr val="E21833"/>
                </a:solidFill>
                <a:latin typeface="Source Sans Pro"/>
                <a:ea typeface="Source Sans Pro"/>
                <a:cs typeface="Source Sans Pro"/>
                <a:sym typeface="Source Sans Pro"/>
              </a:rPr>
              <a:t>Ready, Set, Primo!: </a:t>
            </a:r>
            <a:r>
              <a:rPr lang="en" sz="2800">
                <a:solidFill>
                  <a:srgbClr val="E21833"/>
                </a:solidFill>
                <a:latin typeface="Source Sans Pro"/>
                <a:ea typeface="Source Sans Pro"/>
                <a:cs typeface="Source Sans Pro"/>
                <a:sym typeface="Source Sans Pro"/>
              </a:rPr>
              <a:t>Re-envisioning Existing Library Instruction Lesson Plans</a:t>
            </a:r>
            <a:endParaRPr sz="2800">
              <a:solidFill>
                <a:srgbClr val="E21833"/>
              </a:solidFill>
              <a:latin typeface="Source Sans Pro"/>
              <a:ea typeface="Source Sans Pro"/>
              <a:cs typeface="Source Sans Pro"/>
              <a:sym typeface="Source Sans Pro"/>
            </a:endParaRPr>
          </a:p>
        </p:txBody>
      </p:sp>
      <p:sp>
        <p:nvSpPr>
          <p:cNvPr id="60" name="Google Shape;60;p14"/>
          <p:cNvSpPr txBox="1">
            <a:spLocks noGrp="1"/>
          </p:cNvSpPr>
          <p:nvPr>
            <p:ph type="subTitle" idx="4294967295"/>
          </p:nvPr>
        </p:nvSpPr>
        <p:spPr>
          <a:xfrm>
            <a:off x="354400" y="2453000"/>
            <a:ext cx="4032600" cy="13341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2400"/>
              <a:buNone/>
            </a:pPr>
            <a:r>
              <a:rPr lang="en" b="1" dirty="0">
                <a:latin typeface="Source Sans Pro"/>
                <a:ea typeface="Source Sans Pro"/>
                <a:cs typeface="Source Sans Pro"/>
                <a:sym typeface="Source Sans Pro"/>
              </a:rPr>
              <a:t>Amber Pierdinock-Weed (she/her)</a:t>
            </a:r>
            <a:endParaRPr dirty="0">
              <a:latin typeface="Source Sans Pro"/>
              <a:ea typeface="Source Sans Pro"/>
              <a:cs typeface="Source Sans Pro"/>
              <a:sym typeface="Source Sans Pro"/>
            </a:endParaRPr>
          </a:p>
          <a:p>
            <a:pPr marL="0" lvl="0" indent="0" algn="l" rtl="0">
              <a:lnSpc>
                <a:spcPct val="100000"/>
              </a:lnSpc>
              <a:spcBef>
                <a:spcPts val="0"/>
              </a:spcBef>
              <a:spcAft>
                <a:spcPts val="0"/>
              </a:spcAft>
              <a:buSzPts val="2400"/>
              <a:buNone/>
            </a:pPr>
            <a:r>
              <a:rPr lang="en" dirty="0">
                <a:latin typeface="Source Sans Pro"/>
                <a:ea typeface="Source Sans Pro"/>
                <a:cs typeface="Source Sans Pro"/>
                <a:sym typeface="Source Sans Pro"/>
              </a:rPr>
              <a:t>Teaching and Learning Librarian</a:t>
            </a:r>
            <a:endParaRPr dirty="0">
              <a:latin typeface="Source Sans Pro"/>
              <a:ea typeface="Source Sans Pro"/>
              <a:cs typeface="Source Sans Pro"/>
              <a:sym typeface="Source Sans Pro"/>
            </a:endParaRPr>
          </a:p>
          <a:p>
            <a:pPr marL="0" lvl="0" indent="0" algn="l" rtl="0">
              <a:lnSpc>
                <a:spcPct val="100000"/>
              </a:lnSpc>
              <a:spcBef>
                <a:spcPts val="0"/>
              </a:spcBef>
              <a:spcAft>
                <a:spcPts val="0"/>
              </a:spcAft>
              <a:buSzPts val="2400"/>
              <a:buNone/>
            </a:pPr>
            <a:endParaRPr dirty="0">
              <a:latin typeface="Source Sans Pro"/>
              <a:ea typeface="Source Sans Pro"/>
              <a:cs typeface="Source Sans Pro"/>
              <a:sym typeface="Source Sans Pro"/>
            </a:endParaRPr>
          </a:p>
          <a:p>
            <a:pPr marL="0" lvl="0" indent="0" algn="l" rtl="0">
              <a:lnSpc>
                <a:spcPct val="100000"/>
              </a:lnSpc>
              <a:spcBef>
                <a:spcPts val="0"/>
              </a:spcBef>
              <a:spcAft>
                <a:spcPts val="0"/>
              </a:spcAft>
              <a:buSzPts val="2400"/>
              <a:buNone/>
            </a:pPr>
            <a:r>
              <a:rPr lang="en" b="1" dirty="0">
                <a:latin typeface="Source Sans Pro"/>
                <a:ea typeface="Source Sans Pro"/>
                <a:cs typeface="Source Sans Pro"/>
                <a:sym typeface="Source Sans Pro"/>
              </a:rPr>
              <a:t>Benjamin Shaw (he/him)</a:t>
            </a:r>
            <a:endParaRPr dirty="0">
              <a:latin typeface="Source Sans Pro"/>
              <a:ea typeface="Source Sans Pro"/>
              <a:cs typeface="Source Sans Pro"/>
              <a:sym typeface="Source Sans Pro"/>
            </a:endParaRPr>
          </a:p>
          <a:p>
            <a:pPr marL="0" lvl="0" indent="0" algn="l" rtl="0">
              <a:lnSpc>
                <a:spcPct val="100000"/>
              </a:lnSpc>
              <a:spcBef>
                <a:spcPts val="0"/>
              </a:spcBef>
              <a:spcAft>
                <a:spcPts val="0"/>
              </a:spcAft>
              <a:buSzPts val="2400"/>
              <a:buNone/>
            </a:pPr>
            <a:r>
              <a:rPr lang="en" dirty="0">
                <a:latin typeface="Source Sans Pro"/>
                <a:ea typeface="Source Sans Pro"/>
                <a:cs typeface="Source Sans Pro"/>
                <a:sym typeface="Source Sans Pro"/>
              </a:rPr>
              <a:t>Teaching and Learning Librarian</a:t>
            </a:r>
            <a:endParaRPr dirty="0">
              <a:latin typeface="Source Sans Pro"/>
              <a:ea typeface="Source Sans Pro"/>
              <a:cs typeface="Source Sans Pro"/>
              <a:sym typeface="Source Sans Pro"/>
            </a:endParaRPr>
          </a:p>
          <a:p>
            <a:pPr marL="0" lvl="0" indent="0" algn="l" rtl="0">
              <a:lnSpc>
                <a:spcPct val="100000"/>
              </a:lnSpc>
              <a:spcBef>
                <a:spcPts val="0"/>
              </a:spcBef>
              <a:spcAft>
                <a:spcPts val="0"/>
              </a:spcAft>
              <a:buSzPts val="2400"/>
              <a:buNone/>
            </a:pPr>
            <a:endParaRPr sz="1400" dirty="0">
              <a:latin typeface="Source Sans Pro"/>
              <a:ea typeface="Source Sans Pro"/>
              <a:cs typeface="Source Sans Pro"/>
              <a:sym typeface="Source Sans Pro"/>
            </a:endParaRPr>
          </a:p>
          <a:p>
            <a:pPr marL="0" lvl="0" indent="0" algn="l" rtl="0">
              <a:lnSpc>
                <a:spcPct val="100000"/>
              </a:lnSpc>
              <a:spcBef>
                <a:spcPts val="0"/>
              </a:spcBef>
              <a:spcAft>
                <a:spcPts val="0"/>
              </a:spcAft>
              <a:buSzPts val="2400"/>
              <a:buNone/>
            </a:pPr>
            <a:r>
              <a:rPr lang="en" sz="1700" b="1" dirty="0">
                <a:latin typeface="Source Sans Pro"/>
                <a:ea typeface="Source Sans Pro"/>
                <a:cs typeface="Source Sans Pro"/>
                <a:sym typeface="Source Sans Pro"/>
              </a:rPr>
              <a:t>University of Maryland, College Park</a:t>
            </a:r>
            <a:endParaRPr sz="1700" b="1" dirty="0">
              <a:latin typeface="Source Sans Pro"/>
              <a:ea typeface="Source Sans Pro"/>
              <a:cs typeface="Source Sans Pro"/>
              <a:sym typeface="Source Sans Pro"/>
            </a:endParaRPr>
          </a:p>
          <a:p>
            <a:pPr marL="0" lvl="0" indent="0" algn="l" rtl="0">
              <a:lnSpc>
                <a:spcPct val="100000"/>
              </a:lnSpc>
              <a:spcBef>
                <a:spcPts val="0"/>
              </a:spcBef>
              <a:spcAft>
                <a:spcPts val="0"/>
              </a:spcAft>
              <a:buSzPts val="2400"/>
              <a:buNone/>
            </a:pPr>
            <a:endParaRPr dirty="0">
              <a:latin typeface="Source Sans Pro"/>
              <a:ea typeface="Source Sans Pro"/>
              <a:cs typeface="Source Sans Pro"/>
              <a:sym typeface="Source Sans Pro"/>
            </a:endParaRPr>
          </a:p>
          <a:p>
            <a:pPr marL="0" lvl="0" indent="0" algn="l" rtl="0">
              <a:lnSpc>
                <a:spcPct val="100000"/>
              </a:lnSpc>
              <a:spcBef>
                <a:spcPts val="0"/>
              </a:spcBef>
              <a:spcAft>
                <a:spcPts val="0"/>
              </a:spcAft>
              <a:buSzPts val="2400"/>
              <a:buNone/>
            </a:pPr>
            <a:endParaRPr dirty="0">
              <a:latin typeface="Source Sans Pro"/>
              <a:ea typeface="Source Sans Pro"/>
              <a:cs typeface="Source Sans Pro"/>
              <a:sym typeface="Source Sans Pr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dirty="0"/>
              <a:t>Searching in Academic Search Ultimate</a:t>
            </a:r>
            <a:endParaRPr dirty="0"/>
          </a:p>
        </p:txBody>
      </p:sp>
      <p:sp>
        <p:nvSpPr>
          <p:cNvPr id="210" name="Google Shape;210;p2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211" name="Google Shape;211;p23" descr="Academic Search Ultimate search results for &quot;food deserts&quot; AND &quot;health outcomes.&quot;"/>
          <p:cNvPicPr preferRelativeResize="0"/>
          <p:nvPr/>
        </p:nvPicPr>
        <p:blipFill>
          <a:blip r:embed="rId3">
            <a:alphaModFix/>
          </a:blip>
          <a:stretch>
            <a:fillRect/>
          </a:stretch>
        </p:blipFill>
        <p:spPr>
          <a:xfrm>
            <a:off x="0" y="0"/>
            <a:ext cx="9336625" cy="50633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Problems with Existing Database Demonstration</a:t>
            </a:r>
            <a:endParaRPr/>
          </a:p>
        </p:txBody>
      </p:sp>
      <p:sp>
        <p:nvSpPr>
          <p:cNvPr id="217" name="Google Shape;217;p2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61950" algn="l" rtl="0">
              <a:spcBef>
                <a:spcPts val="0"/>
              </a:spcBef>
              <a:spcAft>
                <a:spcPts val="0"/>
              </a:spcAft>
              <a:buClr>
                <a:schemeClr val="dk1"/>
              </a:buClr>
              <a:buSzPts val="2100"/>
              <a:buChar char="●"/>
            </a:pPr>
            <a:r>
              <a:rPr lang="en" sz="2100">
                <a:solidFill>
                  <a:schemeClr val="dk1"/>
                </a:solidFill>
              </a:rPr>
              <a:t>Database demonstration held at the end of the class session.</a:t>
            </a:r>
            <a:endParaRPr sz="2100">
              <a:solidFill>
                <a:schemeClr val="dk1"/>
              </a:solidFill>
            </a:endParaRPr>
          </a:p>
          <a:p>
            <a:pPr marL="914400" lvl="1" indent="-336550" algn="l" rtl="0">
              <a:spcBef>
                <a:spcPts val="0"/>
              </a:spcBef>
              <a:spcAft>
                <a:spcPts val="0"/>
              </a:spcAft>
              <a:buClr>
                <a:schemeClr val="dk1"/>
              </a:buClr>
              <a:buSzPts val="1700"/>
              <a:buChar char="○"/>
            </a:pPr>
            <a:r>
              <a:rPr lang="en" sz="1700">
                <a:solidFill>
                  <a:schemeClr val="dk1"/>
                </a:solidFill>
              </a:rPr>
              <a:t>Librarians often don’t make it to this part of the lesson plan or rush through it.</a:t>
            </a:r>
            <a:endParaRPr sz="1700">
              <a:solidFill>
                <a:schemeClr val="dk1"/>
              </a:solidFill>
            </a:endParaRPr>
          </a:p>
          <a:p>
            <a:pPr marL="457200" lvl="0" indent="-361950" algn="l" rtl="0">
              <a:spcBef>
                <a:spcPts val="0"/>
              </a:spcBef>
              <a:spcAft>
                <a:spcPts val="0"/>
              </a:spcAft>
              <a:buClr>
                <a:schemeClr val="dk1"/>
              </a:buClr>
              <a:buSzPts val="2100"/>
              <a:buChar char="●"/>
            </a:pPr>
            <a:r>
              <a:rPr lang="en" sz="2100">
                <a:solidFill>
                  <a:schemeClr val="dk1"/>
                </a:solidFill>
              </a:rPr>
              <a:t>Point-and-click method of database demonstration was unengaging and students were having difficulty following along. </a:t>
            </a:r>
            <a:endParaRPr sz="2100">
              <a:solidFill>
                <a:schemeClr val="dk1"/>
              </a:solidFill>
            </a:endParaRPr>
          </a:p>
          <a:p>
            <a:pPr marL="457200" lvl="0" indent="-361950" algn="l" rtl="0">
              <a:spcBef>
                <a:spcPts val="0"/>
              </a:spcBef>
              <a:spcAft>
                <a:spcPts val="0"/>
              </a:spcAft>
              <a:buClr>
                <a:schemeClr val="dk1"/>
              </a:buClr>
              <a:buSzPts val="2100"/>
              <a:buChar char="●"/>
            </a:pPr>
            <a:r>
              <a:rPr lang="en" sz="2100">
                <a:solidFill>
                  <a:schemeClr val="dk1"/>
                </a:solidFill>
              </a:rPr>
              <a:t>Students having difficulty accessing the databases after their library session.</a:t>
            </a:r>
            <a:endParaRPr sz="2100">
              <a:solidFill>
                <a:schemeClr val="dk1"/>
              </a:solidFill>
            </a:endParaRPr>
          </a:p>
          <a:p>
            <a:pPr marL="914400" lvl="1" indent="-336550" algn="l" rtl="0">
              <a:spcBef>
                <a:spcPts val="0"/>
              </a:spcBef>
              <a:spcAft>
                <a:spcPts val="0"/>
              </a:spcAft>
              <a:buClr>
                <a:schemeClr val="dk1"/>
              </a:buClr>
              <a:buSzPts val="1700"/>
              <a:buChar char="○"/>
            </a:pPr>
            <a:r>
              <a:rPr lang="en" sz="1700">
                <a:solidFill>
                  <a:schemeClr val="dk1"/>
                </a:solidFill>
              </a:rPr>
              <a:t>This leads to students using Google to find sources that don’t align with instructor requirements.</a:t>
            </a:r>
            <a:endParaRPr sz="1700">
              <a:solidFill>
                <a:schemeClr val="dk1"/>
              </a:solidFill>
            </a:endParaRPr>
          </a:p>
          <a:p>
            <a:pPr marL="0" lvl="0" indent="0" algn="l" rtl="0">
              <a:spcBef>
                <a:spcPts val="1200"/>
              </a:spcBef>
              <a:spcAft>
                <a:spcPts val="1200"/>
              </a:spcAft>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25"/>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fontScale="90000"/>
          </a:bodyPr>
          <a:lstStyle/>
          <a:p>
            <a:pPr marL="0" lvl="0" indent="0" algn="ctr" rtl="0">
              <a:spcBef>
                <a:spcPts val="0"/>
              </a:spcBef>
              <a:spcAft>
                <a:spcPts val="0"/>
              </a:spcAft>
              <a:buNone/>
            </a:pPr>
            <a:r>
              <a:rPr lang="en"/>
              <a:t>We were already thinking about how to improve database demonstrations when…</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 name="Title 1">
            <a:extLst>
              <a:ext uri="{FF2B5EF4-FFF2-40B4-BE49-F238E27FC236}">
                <a16:creationId xmlns:a16="http://schemas.microsoft.com/office/drawing/2014/main" id="{1733EBFF-6A0D-8164-AAAD-2037620E8D96}"/>
              </a:ext>
            </a:extLst>
          </p:cNvPr>
          <p:cNvSpPr>
            <a:spLocks noGrp="1"/>
          </p:cNvSpPr>
          <p:nvPr>
            <p:ph type="title"/>
          </p:nvPr>
        </p:nvSpPr>
        <p:spPr>
          <a:xfrm>
            <a:off x="311700" y="-572700"/>
            <a:ext cx="8520600" cy="572700"/>
          </a:xfrm>
        </p:spPr>
        <p:txBody>
          <a:bodyPr spcFirstLastPara="1" wrap="square" lIns="91425" tIns="91425" rIns="91425" bIns="91425" anchor="b" anchorCtr="0">
            <a:normAutofit fontScale="90000"/>
          </a:bodyPr>
          <a:lstStyle/>
          <a:p>
            <a:r>
              <a:rPr lang="en-US" dirty="0"/>
              <a:t>Summer 2024: Primo Migration</a:t>
            </a:r>
          </a:p>
        </p:txBody>
      </p:sp>
      <p:pic>
        <p:nvPicPr>
          <p:cNvPr id="227" name="Google Shape;227;p26" descr="Ex Libris Primo logo"/>
          <p:cNvPicPr preferRelativeResize="0"/>
          <p:nvPr/>
        </p:nvPicPr>
        <p:blipFill>
          <a:blip r:embed="rId3">
            <a:alphaModFix/>
          </a:blip>
          <a:stretch>
            <a:fillRect/>
          </a:stretch>
        </p:blipFill>
        <p:spPr>
          <a:xfrm>
            <a:off x="315784" y="1255825"/>
            <a:ext cx="5348317" cy="3126825"/>
          </a:xfrm>
          <a:prstGeom prst="rect">
            <a:avLst/>
          </a:prstGeom>
          <a:noFill/>
          <a:ln>
            <a:noFill/>
          </a:ln>
        </p:spPr>
      </p:pic>
      <p:pic>
        <p:nvPicPr>
          <p:cNvPr id="228" name="Google Shape;228;p26" descr="UMD Discover Logo"/>
          <p:cNvPicPr preferRelativeResize="0"/>
          <p:nvPr/>
        </p:nvPicPr>
        <p:blipFill>
          <a:blip r:embed="rId4">
            <a:alphaModFix/>
          </a:blip>
          <a:stretch>
            <a:fillRect/>
          </a:stretch>
        </p:blipFill>
        <p:spPr>
          <a:xfrm>
            <a:off x="5602200" y="166923"/>
            <a:ext cx="3243502" cy="12643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How was TLS Responding to Primo?</a:t>
            </a:r>
            <a:endParaRPr/>
          </a:p>
        </p:txBody>
      </p:sp>
      <p:grpSp>
        <p:nvGrpSpPr>
          <p:cNvPr id="234" name="Google Shape;234;p27">
            <a:extLst>
              <a:ext uri="{C183D7F6-B498-43B3-948B-1728B52AA6E4}">
                <adec:decorative xmlns:adec="http://schemas.microsoft.com/office/drawing/2017/decorative" val="1"/>
              </a:ext>
            </a:extLst>
          </p:cNvPr>
          <p:cNvGrpSpPr/>
          <p:nvPr/>
        </p:nvGrpSpPr>
        <p:grpSpPr>
          <a:xfrm>
            <a:off x="759744" y="3253482"/>
            <a:ext cx="7851312" cy="1034362"/>
            <a:chOff x="1593000" y="2322568"/>
            <a:chExt cx="5976943" cy="643500"/>
          </a:xfrm>
        </p:grpSpPr>
        <p:sp>
          <p:nvSpPr>
            <p:cNvPr id="235" name="Google Shape;235;p27"/>
            <p:cNvSpPr/>
            <p:nvPr/>
          </p:nvSpPr>
          <p:spPr>
            <a:xfrm>
              <a:off x="3728375" y="2322568"/>
              <a:ext cx="3822600" cy="643500"/>
            </a:xfrm>
            <a:prstGeom prst="rect">
              <a:avLst/>
            </a:prstGeom>
            <a:solidFill>
              <a:srgbClr val="EEEE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7"/>
            <p:cNvSpPr/>
            <p:nvPr/>
          </p:nvSpPr>
          <p:spPr>
            <a:xfrm flipH="1">
              <a:off x="2283025" y="2322575"/>
              <a:ext cx="1844400" cy="642600"/>
            </a:xfrm>
            <a:prstGeom prst="rect">
              <a:avLst/>
            </a:prstGeom>
            <a:solidFill>
              <a:srgbClr val="A729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7"/>
            <p:cNvSpPr/>
            <p:nvPr/>
          </p:nvSpPr>
          <p:spPr>
            <a:xfrm rot="-5400000">
              <a:off x="3501574" y="1934671"/>
              <a:ext cx="643356" cy="1419149"/>
            </a:xfrm>
            <a:prstGeom prst="flowChartOffpageConnector">
              <a:avLst/>
            </a:prstGeom>
            <a:solidFill>
              <a:srgbClr val="A729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7"/>
            <p:cNvSpPr/>
            <p:nvPr/>
          </p:nvSpPr>
          <p:spPr>
            <a:xfrm>
              <a:off x="2342625" y="2399951"/>
              <a:ext cx="1940700" cy="4959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 sz="2400">
                  <a:solidFill>
                    <a:srgbClr val="FFFFFF"/>
                  </a:solidFill>
                  <a:latin typeface="Roboto Medium"/>
                  <a:ea typeface="Roboto Medium"/>
                  <a:cs typeface="Roboto Medium"/>
                  <a:sym typeface="Roboto Medium"/>
                </a:rPr>
                <a:t>Preparing Others</a:t>
              </a:r>
              <a:endParaRPr sz="2400">
                <a:solidFill>
                  <a:srgbClr val="FFFFFF"/>
                </a:solidFill>
                <a:latin typeface="Roboto"/>
                <a:ea typeface="Roboto"/>
                <a:cs typeface="Roboto"/>
                <a:sym typeface="Roboto"/>
              </a:endParaRPr>
            </a:p>
          </p:txBody>
        </p:sp>
        <p:sp>
          <p:nvSpPr>
            <p:cNvPr id="239" name="Google Shape;239;p27"/>
            <p:cNvSpPr/>
            <p:nvPr/>
          </p:nvSpPr>
          <p:spPr>
            <a:xfrm>
              <a:off x="1593000" y="2322568"/>
              <a:ext cx="690000" cy="642300"/>
            </a:xfrm>
            <a:prstGeom prst="rect">
              <a:avLst/>
            </a:prstGeom>
            <a:solidFill>
              <a:srgbClr val="B02B20"/>
            </a:solidFill>
            <a:ln>
              <a:noFill/>
            </a:ln>
            <a:effectLst>
              <a:outerShdw blurRad="71438" dist="28575" dir="2700000" algn="bl" rotWithShape="0">
                <a:srgbClr val="000000">
                  <a:alpha val="17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7"/>
            <p:cNvSpPr/>
            <p:nvPr/>
          </p:nvSpPr>
          <p:spPr>
            <a:xfrm>
              <a:off x="1593000" y="2322575"/>
              <a:ext cx="690000" cy="642600"/>
            </a:xfrm>
            <a:prstGeom prst="rect">
              <a:avLst/>
            </a:prstGeom>
            <a:solidFill>
              <a:srgbClr val="BE2F2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600">
                  <a:solidFill>
                    <a:srgbClr val="FFFFFF"/>
                  </a:solidFill>
                  <a:latin typeface="Roboto Thin"/>
                  <a:ea typeface="Roboto Thin"/>
                  <a:cs typeface="Roboto Thin"/>
                  <a:sym typeface="Roboto Thin"/>
                </a:rPr>
                <a:t>03</a:t>
              </a:r>
              <a:endParaRPr sz="2600">
                <a:solidFill>
                  <a:srgbClr val="FFFFFF"/>
                </a:solidFill>
                <a:latin typeface="Roboto Thin"/>
                <a:ea typeface="Roboto Thin"/>
                <a:cs typeface="Roboto Thin"/>
                <a:sym typeface="Roboto Thin"/>
              </a:endParaRPr>
            </a:p>
          </p:txBody>
        </p:sp>
        <p:sp>
          <p:nvSpPr>
            <p:cNvPr id="241" name="Google Shape;241;p27"/>
            <p:cNvSpPr/>
            <p:nvPr/>
          </p:nvSpPr>
          <p:spPr>
            <a:xfrm>
              <a:off x="4387843" y="2323745"/>
              <a:ext cx="3182100" cy="642300"/>
            </a:xfrm>
            <a:prstGeom prst="rect">
              <a:avLst/>
            </a:prstGeom>
            <a:noFill/>
            <a:ln>
              <a:noFill/>
            </a:ln>
          </p:spPr>
          <p:txBody>
            <a:bodyPr spcFirstLastPara="1" wrap="square" lIns="91425" tIns="91425" rIns="91425" bIns="91425" anchor="ctr" anchorCtr="0">
              <a:noAutofit/>
            </a:bodyPr>
            <a:lstStyle/>
            <a:p>
              <a:pPr marL="457200" lvl="0" indent="-304800" algn="l" rtl="0">
                <a:lnSpc>
                  <a:spcPct val="115000"/>
                </a:lnSpc>
                <a:spcBef>
                  <a:spcPts val="0"/>
                </a:spcBef>
                <a:spcAft>
                  <a:spcPts val="0"/>
                </a:spcAft>
                <a:buClr>
                  <a:srgbClr val="A7291E"/>
                </a:buClr>
                <a:buSzPts val="1200"/>
                <a:buFont typeface="Roboto"/>
                <a:buChar char="●"/>
              </a:pPr>
              <a:r>
                <a:rPr lang="en" sz="1200" dirty="0">
                  <a:solidFill>
                    <a:srgbClr val="A7291E"/>
                  </a:solidFill>
                  <a:latin typeface="Roboto"/>
                  <a:ea typeface="Roboto"/>
                  <a:cs typeface="Roboto"/>
                  <a:sym typeface="Roboto"/>
                </a:rPr>
                <a:t>Hosted workshops and training session about using Primo for reference and instruction.</a:t>
              </a:r>
              <a:endParaRPr sz="1200" dirty="0">
                <a:solidFill>
                  <a:srgbClr val="A7291E"/>
                </a:solidFill>
                <a:latin typeface="Roboto"/>
                <a:ea typeface="Roboto"/>
                <a:cs typeface="Roboto"/>
                <a:sym typeface="Roboto"/>
              </a:endParaRPr>
            </a:p>
            <a:p>
              <a:pPr marL="457200" lvl="0" indent="-304800" algn="l" rtl="0">
                <a:lnSpc>
                  <a:spcPct val="115000"/>
                </a:lnSpc>
                <a:spcBef>
                  <a:spcPts val="0"/>
                </a:spcBef>
                <a:spcAft>
                  <a:spcPts val="0"/>
                </a:spcAft>
                <a:buClr>
                  <a:srgbClr val="A7291E"/>
                </a:buClr>
                <a:buSzPts val="1200"/>
                <a:buFont typeface="Roboto"/>
                <a:buChar char="●"/>
              </a:pPr>
              <a:r>
                <a:rPr lang="en" sz="1200" dirty="0">
                  <a:solidFill>
                    <a:srgbClr val="A7291E"/>
                  </a:solidFill>
                  <a:latin typeface="Roboto"/>
                  <a:ea typeface="Roboto"/>
                  <a:cs typeface="Roboto"/>
                  <a:sym typeface="Roboto"/>
                </a:rPr>
                <a:t>Considered impacts of Primo on student learning and other instructional materials in the Libraries.</a:t>
              </a:r>
              <a:endParaRPr sz="1200" dirty="0">
                <a:solidFill>
                  <a:srgbClr val="A7291E"/>
                </a:solidFill>
                <a:latin typeface="Roboto"/>
                <a:ea typeface="Roboto"/>
                <a:cs typeface="Roboto"/>
                <a:sym typeface="Roboto"/>
              </a:endParaRPr>
            </a:p>
          </p:txBody>
        </p:sp>
      </p:grpSp>
      <p:grpSp>
        <p:nvGrpSpPr>
          <p:cNvPr id="242" name="Google Shape;242;p27">
            <a:extLst>
              <a:ext uri="{C183D7F6-B498-43B3-948B-1728B52AA6E4}">
                <adec:decorative xmlns:adec="http://schemas.microsoft.com/office/drawing/2017/decorative" val="1"/>
              </a:ext>
            </a:extLst>
          </p:cNvPr>
          <p:cNvGrpSpPr/>
          <p:nvPr/>
        </p:nvGrpSpPr>
        <p:grpSpPr>
          <a:xfrm>
            <a:off x="759744" y="2200439"/>
            <a:ext cx="7851312" cy="1034362"/>
            <a:chOff x="1593000" y="2322568"/>
            <a:chExt cx="5976943" cy="643500"/>
          </a:xfrm>
        </p:grpSpPr>
        <p:sp>
          <p:nvSpPr>
            <p:cNvPr id="243" name="Google Shape;243;p27"/>
            <p:cNvSpPr/>
            <p:nvPr/>
          </p:nvSpPr>
          <p:spPr>
            <a:xfrm>
              <a:off x="3728375" y="2322568"/>
              <a:ext cx="3822600" cy="643500"/>
            </a:xfrm>
            <a:prstGeom prst="rect">
              <a:avLst/>
            </a:prstGeom>
            <a:solidFill>
              <a:srgbClr val="EEEE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7"/>
            <p:cNvSpPr/>
            <p:nvPr/>
          </p:nvSpPr>
          <p:spPr>
            <a:xfrm flipH="1">
              <a:off x="2283025" y="2322575"/>
              <a:ext cx="1844400" cy="642600"/>
            </a:xfrm>
            <a:prstGeom prst="rect">
              <a:avLst/>
            </a:prstGeom>
            <a:solidFill>
              <a:srgbClr val="A729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7"/>
            <p:cNvSpPr/>
            <p:nvPr/>
          </p:nvSpPr>
          <p:spPr>
            <a:xfrm rot="-5400000">
              <a:off x="3501574" y="1934671"/>
              <a:ext cx="643356" cy="1419149"/>
            </a:xfrm>
            <a:prstGeom prst="flowChartOffpageConnector">
              <a:avLst/>
            </a:prstGeom>
            <a:solidFill>
              <a:srgbClr val="A729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7"/>
            <p:cNvSpPr/>
            <p:nvPr/>
          </p:nvSpPr>
          <p:spPr>
            <a:xfrm>
              <a:off x="2342625" y="2399951"/>
              <a:ext cx="1940700" cy="4959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 sz="2500">
                  <a:solidFill>
                    <a:srgbClr val="FFFFFF"/>
                  </a:solidFill>
                  <a:latin typeface="Roboto Medium"/>
                  <a:ea typeface="Roboto Medium"/>
                  <a:cs typeface="Roboto Medium"/>
                  <a:sym typeface="Roboto Medium"/>
                </a:rPr>
                <a:t>Instructional Materials</a:t>
              </a:r>
              <a:endParaRPr sz="2500">
                <a:solidFill>
                  <a:srgbClr val="FFFFFF"/>
                </a:solidFill>
                <a:latin typeface="Roboto"/>
                <a:ea typeface="Roboto"/>
                <a:cs typeface="Roboto"/>
                <a:sym typeface="Roboto"/>
              </a:endParaRPr>
            </a:p>
          </p:txBody>
        </p:sp>
        <p:sp>
          <p:nvSpPr>
            <p:cNvPr id="247" name="Google Shape;247;p27"/>
            <p:cNvSpPr/>
            <p:nvPr/>
          </p:nvSpPr>
          <p:spPr>
            <a:xfrm>
              <a:off x="1593000" y="2322568"/>
              <a:ext cx="690000" cy="642300"/>
            </a:xfrm>
            <a:prstGeom prst="rect">
              <a:avLst/>
            </a:prstGeom>
            <a:solidFill>
              <a:srgbClr val="B02B20"/>
            </a:solidFill>
            <a:ln>
              <a:noFill/>
            </a:ln>
            <a:effectLst>
              <a:outerShdw blurRad="71438" dist="28575" dir="2700000" algn="bl" rotWithShape="0">
                <a:srgbClr val="000000">
                  <a:alpha val="17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7"/>
            <p:cNvSpPr/>
            <p:nvPr/>
          </p:nvSpPr>
          <p:spPr>
            <a:xfrm>
              <a:off x="1593000" y="2322575"/>
              <a:ext cx="690000" cy="642600"/>
            </a:xfrm>
            <a:prstGeom prst="rect">
              <a:avLst/>
            </a:prstGeom>
            <a:solidFill>
              <a:srgbClr val="BE2F2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600">
                  <a:solidFill>
                    <a:srgbClr val="FFFFFF"/>
                  </a:solidFill>
                  <a:latin typeface="Roboto Thin"/>
                  <a:ea typeface="Roboto Thin"/>
                  <a:cs typeface="Roboto Thin"/>
                  <a:sym typeface="Roboto Thin"/>
                </a:rPr>
                <a:t>02</a:t>
              </a:r>
              <a:endParaRPr sz="2600">
                <a:solidFill>
                  <a:srgbClr val="FFFFFF"/>
                </a:solidFill>
                <a:latin typeface="Roboto Thin"/>
                <a:ea typeface="Roboto Thin"/>
                <a:cs typeface="Roboto Thin"/>
                <a:sym typeface="Roboto Thin"/>
              </a:endParaRPr>
            </a:p>
          </p:txBody>
        </p:sp>
        <p:sp>
          <p:nvSpPr>
            <p:cNvPr id="249" name="Google Shape;249;p27"/>
            <p:cNvSpPr/>
            <p:nvPr/>
          </p:nvSpPr>
          <p:spPr>
            <a:xfrm>
              <a:off x="4387843" y="2323756"/>
              <a:ext cx="3182100" cy="642300"/>
            </a:xfrm>
            <a:prstGeom prst="rect">
              <a:avLst/>
            </a:prstGeom>
            <a:noFill/>
            <a:ln>
              <a:noFill/>
            </a:ln>
          </p:spPr>
          <p:txBody>
            <a:bodyPr spcFirstLastPara="1" wrap="square" lIns="91425" tIns="91425" rIns="91425" bIns="91425" anchor="ctr" anchorCtr="0">
              <a:noAutofit/>
            </a:bodyPr>
            <a:lstStyle/>
            <a:p>
              <a:pPr marL="457200" lvl="0" indent="-304800" algn="l" rtl="0">
                <a:lnSpc>
                  <a:spcPct val="115000"/>
                </a:lnSpc>
                <a:spcBef>
                  <a:spcPts val="0"/>
                </a:spcBef>
                <a:spcAft>
                  <a:spcPts val="0"/>
                </a:spcAft>
                <a:buClr>
                  <a:srgbClr val="A7291E"/>
                </a:buClr>
                <a:buSzPts val="1200"/>
                <a:buFont typeface="Roboto"/>
                <a:buChar char="●"/>
              </a:pPr>
              <a:r>
                <a:rPr lang="en" sz="1200" dirty="0">
                  <a:solidFill>
                    <a:srgbClr val="A7291E"/>
                  </a:solidFill>
                  <a:latin typeface="Roboto"/>
                  <a:ea typeface="Roboto"/>
                  <a:cs typeface="Roboto"/>
                  <a:sym typeface="Roboto"/>
                </a:rPr>
                <a:t>Developed instructional videos for UMD Library website.</a:t>
              </a:r>
              <a:endParaRPr sz="1200" dirty="0">
                <a:solidFill>
                  <a:srgbClr val="A7291E"/>
                </a:solidFill>
                <a:latin typeface="Roboto"/>
                <a:ea typeface="Roboto"/>
                <a:cs typeface="Roboto"/>
                <a:sym typeface="Roboto"/>
              </a:endParaRPr>
            </a:p>
            <a:p>
              <a:pPr marL="457200" lvl="0" indent="-304800" algn="l" rtl="0">
                <a:lnSpc>
                  <a:spcPct val="115000"/>
                </a:lnSpc>
                <a:spcBef>
                  <a:spcPts val="0"/>
                </a:spcBef>
                <a:spcAft>
                  <a:spcPts val="0"/>
                </a:spcAft>
                <a:buClr>
                  <a:srgbClr val="A7291E"/>
                </a:buClr>
                <a:buSzPts val="1200"/>
                <a:buFont typeface="Roboto"/>
                <a:buChar char="●"/>
              </a:pPr>
              <a:r>
                <a:rPr lang="en" sz="1200" dirty="0">
                  <a:solidFill>
                    <a:srgbClr val="A7291E"/>
                  </a:solidFill>
                  <a:latin typeface="Roboto"/>
                  <a:ea typeface="Roboto"/>
                  <a:cs typeface="Roboto"/>
                  <a:sym typeface="Roboto"/>
                </a:rPr>
                <a:t>Updated LibGuides</a:t>
              </a:r>
              <a:endParaRPr sz="1200" dirty="0">
                <a:solidFill>
                  <a:srgbClr val="A7291E"/>
                </a:solidFill>
                <a:latin typeface="Roboto"/>
                <a:ea typeface="Roboto"/>
                <a:cs typeface="Roboto"/>
                <a:sym typeface="Roboto"/>
              </a:endParaRPr>
            </a:p>
            <a:p>
              <a:pPr marL="457200" lvl="0" indent="-304800" algn="l" rtl="0">
                <a:lnSpc>
                  <a:spcPct val="115000"/>
                </a:lnSpc>
                <a:spcBef>
                  <a:spcPts val="0"/>
                </a:spcBef>
                <a:spcAft>
                  <a:spcPts val="0"/>
                </a:spcAft>
                <a:buClr>
                  <a:srgbClr val="A7291E"/>
                </a:buClr>
                <a:buSzPts val="1200"/>
                <a:buFont typeface="Roboto"/>
                <a:buChar char="●"/>
              </a:pPr>
              <a:r>
                <a:rPr lang="en" sz="1200" dirty="0">
                  <a:solidFill>
                    <a:srgbClr val="A7291E"/>
                  </a:solidFill>
                  <a:latin typeface="Roboto"/>
                  <a:ea typeface="Roboto"/>
                  <a:cs typeface="Roboto"/>
                  <a:sym typeface="Roboto"/>
                </a:rPr>
                <a:t>Updated ENGL101 course module in Canvas.</a:t>
              </a:r>
              <a:endParaRPr sz="1200" dirty="0">
                <a:solidFill>
                  <a:srgbClr val="A7291E"/>
                </a:solidFill>
                <a:latin typeface="Roboto"/>
                <a:ea typeface="Roboto"/>
                <a:cs typeface="Roboto"/>
                <a:sym typeface="Roboto"/>
              </a:endParaRPr>
            </a:p>
          </p:txBody>
        </p:sp>
      </p:grpSp>
      <p:grpSp>
        <p:nvGrpSpPr>
          <p:cNvPr id="250" name="Google Shape;250;p27">
            <a:extLst>
              <a:ext uri="{C183D7F6-B498-43B3-948B-1728B52AA6E4}">
                <adec:decorative xmlns:adec="http://schemas.microsoft.com/office/drawing/2017/decorative" val="1"/>
              </a:ext>
            </a:extLst>
          </p:cNvPr>
          <p:cNvGrpSpPr/>
          <p:nvPr/>
        </p:nvGrpSpPr>
        <p:grpSpPr>
          <a:xfrm>
            <a:off x="759744" y="1147382"/>
            <a:ext cx="7826485" cy="1034362"/>
            <a:chOff x="1593000" y="2322568"/>
            <a:chExt cx="5958043" cy="643500"/>
          </a:xfrm>
        </p:grpSpPr>
        <p:sp>
          <p:nvSpPr>
            <p:cNvPr id="251" name="Google Shape;251;p27"/>
            <p:cNvSpPr/>
            <p:nvPr/>
          </p:nvSpPr>
          <p:spPr>
            <a:xfrm>
              <a:off x="3728375" y="2322568"/>
              <a:ext cx="3822600" cy="643500"/>
            </a:xfrm>
            <a:prstGeom prst="rect">
              <a:avLst/>
            </a:prstGeom>
            <a:solidFill>
              <a:srgbClr val="EEEE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7"/>
            <p:cNvSpPr/>
            <p:nvPr/>
          </p:nvSpPr>
          <p:spPr>
            <a:xfrm flipH="1">
              <a:off x="2283025" y="2322575"/>
              <a:ext cx="1844400" cy="642600"/>
            </a:xfrm>
            <a:prstGeom prst="rect">
              <a:avLst/>
            </a:prstGeom>
            <a:solidFill>
              <a:srgbClr val="A729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7"/>
            <p:cNvSpPr/>
            <p:nvPr/>
          </p:nvSpPr>
          <p:spPr>
            <a:xfrm rot="-5400000">
              <a:off x="3501574" y="1934671"/>
              <a:ext cx="643356" cy="1419149"/>
            </a:xfrm>
            <a:prstGeom prst="flowChartOffpageConnector">
              <a:avLst/>
            </a:prstGeom>
            <a:solidFill>
              <a:srgbClr val="A729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7"/>
            <p:cNvSpPr/>
            <p:nvPr/>
          </p:nvSpPr>
          <p:spPr>
            <a:xfrm>
              <a:off x="2342625" y="2399951"/>
              <a:ext cx="1940700" cy="4959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 sz="2500">
                  <a:solidFill>
                    <a:srgbClr val="FFFFFF"/>
                  </a:solidFill>
                  <a:latin typeface="Roboto Medium"/>
                  <a:ea typeface="Roboto Medium"/>
                  <a:cs typeface="Roboto Medium"/>
                  <a:sym typeface="Roboto Medium"/>
                </a:rPr>
                <a:t>Service</a:t>
              </a:r>
              <a:endParaRPr sz="2500">
                <a:solidFill>
                  <a:srgbClr val="FFFFFF"/>
                </a:solidFill>
                <a:latin typeface="Roboto"/>
                <a:ea typeface="Roboto"/>
                <a:cs typeface="Roboto"/>
                <a:sym typeface="Roboto"/>
              </a:endParaRPr>
            </a:p>
          </p:txBody>
        </p:sp>
        <p:sp>
          <p:nvSpPr>
            <p:cNvPr id="255" name="Google Shape;255;p27"/>
            <p:cNvSpPr/>
            <p:nvPr/>
          </p:nvSpPr>
          <p:spPr>
            <a:xfrm>
              <a:off x="1593000" y="2322568"/>
              <a:ext cx="690000" cy="642300"/>
            </a:xfrm>
            <a:prstGeom prst="rect">
              <a:avLst/>
            </a:prstGeom>
            <a:solidFill>
              <a:srgbClr val="B02B20"/>
            </a:solidFill>
            <a:ln>
              <a:noFill/>
            </a:ln>
            <a:effectLst>
              <a:outerShdw blurRad="71438" dist="28575" dir="2700000" algn="bl" rotWithShape="0">
                <a:srgbClr val="000000">
                  <a:alpha val="17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7"/>
            <p:cNvSpPr/>
            <p:nvPr/>
          </p:nvSpPr>
          <p:spPr>
            <a:xfrm>
              <a:off x="1593000" y="2322575"/>
              <a:ext cx="690000" cy="642600"/>
            </a:xfrm>
            <a:prstGeom prst="rect">
              <a:avLst/>
            </a:prstGeom>
            <a:solidFill>
              <a:srgbClr val="BE2F2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600">
                  <a:solidFill>
                    <a:srgbClr val="FFFFFF"/>
                  </a:solidFill>
                  <a:latin typeface="Roboto Thin"/>
                  <a:ea typeface="Roboto Thin"/>
                  <a:cs typeface="Roboto Thin"/>
                  <a:sym typeface="Roboto Thin"/>
                </a:rPr>
                <a:t>01</a:t>
              </a:r>
              <a:endParaRPr sz="2600">
                <a:solidFill>
                  <a:srgbClr val="FFFFFF"/>
                </a:solidFill>
                <a:latin typeface="Roboto Thin"/>
                <a:ea typeface="Roboto Thin"/>
                <a:cs typeface="Roboto Thin"/>
                <a:sym typeface="Roboto Thin"/>
              </a:endParaRPr>
            </a:p>
          </p:txBody>
        </p:sp>
        <p:sp>
          <p:nvSpPr>
            <p:cNvPr id="257" name="Google Shape;257;p27"/>
            <p:cNvSpPr/>
            <p:nvPr/>
          </p:nvSpPr>
          <p:spPr>
            <a:xfrm>
              <a:off x="4387843" y="2323746"/>
              <a:ext cx="3163200" cy="642300"/>
            </a:xfrm>
            <a:prstGeom prst="rect">
              <a:avLst/>
            </a:prstGeom>
            <a:noFill/>
            <a:ln>
              <a:noFill/>
            </a:ln>
          </p:spPr>
          <p:txBody>
            <a:bodyPr spcFirstLastPara="1" wrap="square" lIns="91425" tIns="91425" rIns="91425" bIns="91425" anchor="ctr" anchorCtr="0">
              <a:noAutofit/>
            </a:bodyPr>
            <a:lstStyle/>
            <a:p>
              <a:pPr marL="457200" lvl="0" indent="-304800" algn="l" rtl="0">
                <a:lnSpc>
                  <a:spcPct val="115000"/>
                </a:lnSpc>
                <a:spcBef>
                  <a:spcPts val="0"/>
                </a:spcBef>
                <a:spcAft>
                  <a:spcPts val="0"/>
                </a:spcAft>
                <a:buClr>
                  <a:srgbClr val="A7291E"/>
                </a:buClr>
                <a:buSzPts val="1200"/>
                <a:buFont typeface="Roboto"/>
                <a:buChar char="●"/>
              </a:pPr>
              <a:r>
                <a:rPr lang="en" sz="1200" dirty="0">
                  <a:solidFill>
                    <a:srgbClr val="A7291E"/>
                  </a:solidFill>
                  <a:latin typeface="Roboto"/>
                  <a:ea typeface="Roboto"/>
                  <a:cs typeface="Roboto"/>
                  <a:sym typeface="Roboto"/>
                </a:rPr>
                <a:t>Amber served on Primo Discovery Implementation Working Group</a:t>
              </a:r>
              <a:endParaRPr sz="1200" dirty="0">
                <a:solidFill>
                  <a:srgbClr val="A7291E"/>
                </a:solidFill>
                <a:latin typeface="Roboto"/>
                <a:ea typeface="Roboto"/>
                <a:cs typeface="Roboto"/>
                <a:sym typeface="Roboto"/>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28"/>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fontScale="90000"/>
          </a:bodyPr>
          <a:lstStyle/>
          <a:p>
            <a:pPr marL="0" lvl="0" indent="0" algn="ctr" rtl="0">
              <a:spcBef>
                <a:spcPts val="0"/>
              </a:spcBef>
              <a:spcAft>
                <a:spcPts val="0"/>
              </a:spcAft>
              <a:buNone/>
            </a:pPr>
            <a:r>
              <a:rPr lang="en"/>
              <a:t>As we were developing instruction materials for the campus about Primo, we started to notice how many of its features were helpful for ENGL101 students.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 name="Title 1">
            <a:extLst>
              <a:ext uri="{FF2B5EF4-FFF2-40B4-BE49-F238E27FC236}">
                <a16:creationId xmlns:a16="http://schemas.microsoft.com/office/drawing/2014/main" id="{4E6DFB7A-9A59-986D-BE8D-63971E8658B5}"/>
              </a:ext>
            </a:extLst>
          </p:cNvPr>
          <p:cNvSpPr>
            <a:spLocks noGrp="1"/>
          </p:cNvSpPr>
          <p:nvPr>
            <p:ph type="title"/>
          </p:nvPr>
        </p:nvSpPr>
        <p:spPr>
          <a:xfrm>
            <a:off x="311700" y="-841800"/>
            <a:ext cx="8520600" cy="841800"/>
          </a:xfrm>
        </p:spPr>
        <p:txBody>
          <a:bodyPr spcFirstLastPara="1" wrap="square" lIns="91425" tIns="91425" rIns="91425" bIns="91425" anchor="b" anchorCtr="0">
            <a:normAutofit/>
          </a:bodyPr>
          <a:lstStyle/>
          <a:p>
            <a:r>
              <a:rPr lang="en-US" dirty="0"/>
              <a:t>Helpful features for ENGL101 in Primo</a:t>
            </a:r>
          </a:p>
        </p:txBody>
      </p:sp>
      <p:graphicFrame>
        <p:nvGraphicFramePr>
          <p:cNvPr id="267" name="Google Shape;267;p29"/>
          <p:cNvGraphicFramePr/>
          <p:nvPr>
            <p:extLst>
              <p:ext uri="{D42A27DB-BD31-4B8C-83A1-F6EECF244321}">
                <p14:modId xmlns:p14="http://schemas.microsoft.com/office/powerpoint/2010/main" val="2940416081"/>
              </p:ext>
            </p:extLst>
          </p:nvPr>
        </p:nvGraphicFramePr>
        <p:xfrm>
          <a:off x="184750" y="198825"/>
          <a:ext cx="8729800" cy="4560290"/>
        </p:xfrm>
        <a:graphic>
          <a:graphicData uri="http://schemas.openxmlformats.org/drawingml/2006/table">
            <a:tbl>
              <a:tblPr firstRow="1">
                <a:noFill/>
                <a:tableStyleId>{6FD4FA42-8824-4237-ADC5-59971BDA641C}</a:tableStyleId>
              </a:tblPr>
              <a:tblGrid>
                <a:gridCol w="4529125">
                  <a:extLst>
                    <a:ext uri="{9D8B030D-6E8A-4147-A177-3AD203B41FA5}">
                      <a16:colId xmlns:a16="http://schemas.microsoft.com/office/drawing/2014/main" val="20000"/>
                    </a:ext>
                  </a:extLst>
                </a:gridCol>
                <a:gridCol w="4200675">
                  <a:extLst>
                    <a:ext uri="{9D8B030D-6E8A-4147-A177-3AD203B41FA5}">
                      <a16:colId xmlns:a16="http://schemas.microsoft.com/office/drawing/2014/main" val="20001"/>
                    </a:ext>
                  </a:extLst>
                </a:gridCol>
              </a:tblGrid>
              <a:tr h="381000">
                <a:tc>
                  <a:txBody>
                    <a:bodyPr/>
                    <a:lstStyle/>
                    <a:p>
                      <a:pPr marL="0" lvl="0" indent="0" algn="ctr" rtl="0">
                        <a:spcBef>
                          <a:spcPts val="0"/>
                        </a:spcBef>
                        <a:spcAft>
                          <a:spcPts val="0"/>
                        </a:spcAft>
                        <a:buNone/>
                      </a:pPr>
                      <a:r>
                        <a:rPr lang="en" sz="1800" b="1"/>
                        <a:t>Citation Chaining</a:t>
                      </a:r>
                      <a:endParaRPr sz="1800" b="1"/>
                    </a:p>
                  </a:txBody>
                  <a:tcPr marL="91425" marR="91425" marT="91425" marB="91425"/>
                </a:tc>
                <a:tc>
                  <a:txBody>
                    <a:bodyPr/>
                    <a:lstStyle/>
                    <a:p>
                      <a:pPr marL="0" lvl="0" indent="0" algn="ctr" rtl="0">
                        <a:spcBef>
                          <a:spcPts val="0"/>
                        </a:spcBef>
                        <a:spcAft>
                          <a:spcPts val="0"/>
                        </a:spcAft>
                        <a:buNone/>
                      </a:pPr>
                      <a:r>
                        <a:rPr lang="en" sz="1800" b="1"/>
                        <a:t>Saved Searches</a:t>
                      </a:r>
                      <a:endParaRPr sz="1800" b="1"/>
                    </a:p>
                  </a:txBody>
                  <a:tcPr marL="91425" marR="91425" marT="91425" marB="91425"/>
                </a:tc>
                <a:extLst>
                  <a:ext uri="{0D108BD9-81ED-4DB2-BD59-A6C34878D82A}">
                    <a16:rowId xmlns:a16="http://schemas.microsoft.com/office/drawing/2014/main" val="10000"/>
                  </a:ext>
                </a:extLst>
              </a:tr>
              <a:tr h="381000">
                <a:tc>
                  <a:txBody>
                    <a:bodyPr/>
                    <a:lstStyle/>
                    <a:p>
                      <a:pPr marL="0" lvl="0" indent="0" algn="l" rtl="0">
                        <a:lnSpc>
                          <a:spcPct val="95000"/>
                        </a:lnSpc>
                        <a:spcBef>
                          <a:spcPts val="0"/>
                        </a:spcBef>
                        <a:spcAft>
                          <a:spcPts val="0"/>
                        </a:spcAft>
                        <a:buClr>
                          <a:schemeClr val="dk1"/>
                        </a:buClr>
                        <a:buSzPts val="935"/>
                        <a:buFont typeface="Arial"/>
                        <a:buNone/>
                      </a:pPr>
                      <a:r>
                        <a:rPr lang="en" sz="1704" b="1">
                          <a:solidFill>
                            <a:srgbClr val="1A1A1A"/>
                          </a:solidFill>
                        </a:rPr>
                        <a:t>What it is</a:t>
                      </a:r>
                      <a:endParaRPr sz="1704" b="1">
                        <a:solidFill>
                          <a:srgbClr val="1A1A1A"/>
                        </a:solidFill>
                      </a:endParaRPr>
                    </a:p>
                    <a:p>
                      <a:pPr marL="457200" lvl="0" indent="-336867" algn="l" rtl="0">
                        <a:lnSpc>
                          <a:spcPct val="95000"/>
                        </a:lnSpc>
                        <a:spcBef>
                          <a:spcPts val="1200"/>
                        </a:spcBef>
                        <a:spcAft>
                          <a:spcPts val="0"/>
                        </a:spcAft>
                        <a:buClr>
                          <a:srgbClr val="1A1A1A"/>
                        </a:buClr>
                        <a:buSzPts val="1705"/>
                        <a:buFont typeface="Arial"/>
                        <a:buChar char="●"/>
                      </a:pPr>
                      <a:r>
                        <a:rPr lang="en" sz="1704">
                          <a:solidFill>
                            <a:srgbClr val="1A1A1A"/>
                          </a:solidFill>
                        </a:rPr>
                        <a:t>Users are able to see who is cited in an article and sources that are citing an article.</a:t>
                      </a:r>
                      <a:endParaRPr sz="1704">
                        <a:solidFill>
                          <a:srgbClr val="1A1A1A"/>
                        </a:solidFill>
                      </a:endParaRPr>
                    </a:p>
                    <a:p>
                      <a:pPr marL="457200" lvl="0" indent="-336867" algn="l" rtl="0">
                        <a:lnSpc>
                          <a:spcPct val="95000"/>
                        </a:lnSpc>
                        <a:spcBef>
                          <a:spcPts val="0"/>
                        </a:spcBef>
                        <a:spcAft>
                          <a:spcPts val="0"/>
                        </a:spcAft>
                        <a:buClr>
                          <a:srgbClr val="1A1A1A"/>
                        </a:buClr>
                        <a:buSzPts val="1705"/>
                        <a:buFont typeface="Arial"/>
                        <a:buChar char="●"/>
                      </a:pPr>
                      <a:r>
                        <a:rPr lang="en" sz="1704">
                          <a:solidFill>
                            <a:srgbClr val="1A1A1A"/>
                          </a:solidFill>
                        </a:rPr>
                        <a:t>Users have the ability to create their own citation chains.</a:t>
                      </a:r>
                      <a:endParaRPr sz="1600"/>
                    </a:p>
                  </a:txBody>
                  <a:tcPr marL="91425" marR="91425" marT="91425" marB="91425"/>
                </a:tc>
                <a:tc>
                  <a:txBody>
                    <a:bodyPr/>
                    <a:lstStyle/>
                    <a:p>
                      <a:pPr marL="0" lvl="0" indent="0" algn="l" rtl="0">
                        <a:lnSpc>
                          <a:spcPct val="115000"/>
                        </a:lnSpc>
                        <a:spcBef>
                          <a:spcPts val="0"/>
                        </a:spcBef>
                        <a:spcAft>
                          <a:spcPts val="0"/>
                        </a:spcAft>
                        <a:buClr>
                          <a:schemeClr val="dk1"/>
                        </a:buClr>
                        <a:buSzPts val="852"/>
                        <a:buFont typeface="Arial"/>
                        <a:buNone/>
                      </a:pPr>
                      <a:r>
                        <a:rPr lang="en" sz="1707" b="1">
                          <a:solidFill>
                            <a:srgbClr val="1A1A1A"/>
                          </a:solidFill>
                        </a:rPr>
                        <a:t>What it is</a:t>
                      </a:r>
                      <a:endParaRPr sz="1707" b="1">
                        <a:solidFill>
                          <a:srgbClr val="1A1A1A"/>
                        </a:solidFill>
                      </a:endParaRPr>
                    </a:p>
                    <a:p>
                      <a:pPr marL="457200" lvl="0" indent="-337026" algn="l" rtl="0">
                        <a:lnSpc>
                          <a:spcPct val="115000"/>
                        </a:lnSpc>
                        <a:spcBef>
                          <a:spcPts val="1200"/>
                        </a:spcBef>
                        <a:spcAft>
                          <a:spcPts val="0"/>
                        </a:spcAft>
                        <a:buClr>
                          <a:srgbClr val="1A1A1A"/>
                        </a:buClr>
                        <a:buSzPts val="1708"/>
                        <a:buFont typeface="Arial"/>
                        <a:buChar char="●"/>
                      </a:pPr>
                      <a:r>
                        <a:rPr lang="en" sz="1707">
                          <a:solidFill>
                            <a:srgbClr val="1A1A1A"/>
                          </a:solidFill>
                        </a:rPr>
                        <a:t>Users have the ability in Primo to pin/save sources and search strings to a personal collection.</a:t>
                      </a:r>
                      <a:endParaRPr sz="1800"/>
                    </a:p>
                  </a:txBody>
                  <a:tcPr marL="91425" marR="91425" marT="91425" marB="91425"/>
                </a:tc>
                <a:extLst>
                  <a:ext uri="{0D108BD9-81ED-4DB2-BD59-A6C34878D82A}">
                    <a16:rowId xmlns:a16="http://schemas.microsoft.com/office/drawing/2014/main" val="10001"/>
                  </a:ext>
                </a:extLst>
              </a:tr>
              <a:tr h="381000">
                <a:tc>
                  <a:txBody>
                    <a:bodyPr/>
                    <a:lstStyle/>
                    <a:p>
                      <a:pPr marL="0" lvl="0" indent="0" algn="l" rtl="0">
                        <a:lnSpc>
                          <a:spcPct val="95000"/>
                        </a:lnSpc>
                        <a:spcBef>
                          <a:spcPts val="0"/>
                        </a:spcBef>
                        <a:spcAft>
                          <a:spcPts val="0"/>
                        </a:spcAft>
                        <a:buClr>
                          <a:schemeClr val="dk1"/>
                        </a:buClr>
                        <a:buSzPts val="935"/>
                        <a:buFont typeface="Arial"/>
                        <a:buNone/>
                      </a:pPr>
                      <a:r>
                        <a:rPr lang="en" sz="1704" b="1">
                          <a:solidFill>
                            <a:srgbClr val="1A1A1A"/>
                          </a:solidFill>
                        </a:rPr>
                        <a:t>Why we love it</a:t>
                      </a:r>
                      <a:endParaRPr sz="1704" b="1">
                        <a:solidFill>
                          <a:srgbClr val="1A1A1A"/>
                        </a:solidFill>
                      </a:endParaRPr>
                    </a:p>
                    <a:p>
                      <a:pPr marL="457200" lvl="0" indent="-336867" algn="l" rtl="0">
                        <a:lnSpc>
                          <a:spcPct val="95000"/>
                        </a:lnSpc>
                        <a:spcBef>
                          <a:spcPts val="1200"/>
                        </a:spcBef>
                        <a:spcAft>
                          <a:spcPts val="0"/>
                        </a:spcAft>
                        <a:buClr>
                          <a:srgbClr val="1A1A1A"/>
                        </a:buClr>
                        <a:buSzPts val="1705"/>
                        <a:buFont typeface="Arial"/>
                        <a:buChar char="●"/>
                      </a:pPr>
                      <a:r>
                        <a:rPr lang="en" sz="1704">
                          <a:solidFill>
                            <a:srgbClr val="1A1A1A"/>
                          </a:solidFill>
                        </a:rPr>
                        <a:t>This tool gives a clear visual representation of the ACRL Frame “Scholarship as Conversation.”</a:t>
                      </a:r>
                      <a:endParaRPr sz="1600"/>
                    </a:p>
                  </a:txBody>
                  <a:tcPr marL="91425" marR="91425" marT="91425" marB="91425"/>
                </a:tc>
                <a:tc>
                  <a:txBody>
                    <a:bodyPr/>
                    <a:lstStyle/>
                    <a:p>
                      <a:pPr marL="0" lvl="0" indent="0" algn="l" rtl="0">
                        <a:lnSpc>
                          <a:spcPct val="115000"/>
                        </a:lnSpc>
                        <a:spcBef>
                          <a:spcPts val="0"/>
                        </a:spcBef>
                        <a:spcAft>
                          <a:spcPts val="0"/>
                        </a:spcAft>
                        <a:buClr>
                          <a:schemeClr val="dk1"/>
                        </a:buClr>
                        <a:buSzPts val="852"/>
                        <a:buFont typeface="Arial"/>
                        <a:buNone/>
                      </a:pPr>
                      <a:r>
                        <a:rPr lang="en" sz="1407" b="1" dirty="0">
                          <a:solidFill>
                            <a:srgbClr val="1A1A1A"/>
                          </a:solidFill>
                        </a:rPr>
                        <a:t>Why we love it</a:t>
                      </a:r>
                      <a:endParaRPr sz="1407" b="1" dirty="0">
                        <a:solidFill>
                          <a:srgbClr val="1A1A1A"/>
                        </a:solidFill>
                      </a:endParaRPr>
                    </a:p>
                    <a:p>
                      <a:pPr marL="457200" lvl="0" indent="-317976" algn="l" rtl="0">
                        <a:lnSpc>
                          <a:spcPct val="115000"/>
                        </a:lnSpc>
                        <a:spcBef>
                          <a:spcPts val="1200"/>
                        </a:spcBef>
                        <a:spcAft>
                          <a:spcPts val="0"/>
                        </a:spcAft>
                        <a:buClr>
                          <a:srgbClr val="1A1A1A"/>
                        </a:buClr>
                        <a:buSzPts val="1408"/>
                        <a:buFont typeface="Arial"/>
                        <a:buChar char="●"/>
                      </a:pPr>
                      <a:r>
                        <a:rPr lang="en" sz="1407" dirty="0">
                          <a:solidFill>
                            <a:srgbClr val="1A1A1A"/>
                          </a:solidFill>
                        </a:rPr>
                        <a:t>This is an easy way for students to save the sources they find while doing research and organizing their sources into collections. </a:t>
                      </a:r>
                      <a:endParaRPr sz="1407" dirty="0">
                        <a:solidFill>
                          <a:srgbClr val="1A1A1A"/>
                        </a:solidFill>
                      </a:endParaRPr>
                    </a:p>
                    <a:p>
                      <a:pPr marL="457200" lvl="0" indent="-317976" algn="l" rtl="0">
                        <a:lnSpc>
                          <a:spcPct val="115000"/>
                        </a:lnSpc>
                        <a:spcBef>
                          <a:spcPts val="0"/>
                        </a:spcBef>
                        <a:spcAft>
                          <a:spcPts val="0"/>
                        </a:spcAft>
                        <a:buClr>
                          <a:srgbClr val="1A1A1A"/>
                        </a:buClr>
                        <a:buSzPts val="1408"/>
                        <a:buFont typeface="Arial"/>
                        <a:buChar char="●"/>
                      </a:pPr>
                      <a:r>
                        <a:rPr lang="en" sz="1407" dirty="0">
                          <a:solidFill>
                            <a:srgbClr val="1A1A1A"/>
                          </a:solidFill>
                        </a:rPr>
                        <a:t>While students can do this in a citation manager like Zotero, this might be an easier tool for a First-Year or undergraduate student to use.</a:t>
                      </a:r>
                      <a:endParaRPr sz="1500" dirty="0"/>
                    </a:p>
                  </a:txBody>
                  <a:tcPr marL="91425" marR="91425" marT="91425" marB="91425"/>
                </a:tc>
                <a:extLst>
                  <a:ext uri="{0D108BD9-81ED-4DB2-BD59-A6C34878D82A}">
                    <a16:rowId xmlns:a16="http://schemas.microsoft.com/office/drawing/2014/main" val="10002"/>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 name="Title 1">
            <a:extLst>
              <a:ext uri="{FF2B5EF4-FFF2-40B4-BE49-F238E27FC236}">
                <a16:creationId xmlns:a16="http://schemas.microsoft.com/office/drawing/2014/main" id="{51164B7E-4733-40DC-DBFB-52209290EBA1}"/>
              </a:ext>
            </a:extLst>
          </p:cNvPr>
          <p:cNvSpPr>
            <a:spLocks noGrp="1"/>
          </p:cNvSpPr>
          <p:nvPr>
            <p:ph type="title"/>
          </p:nvPr>
        </p:nvSpPr>
        <p:spPr>
          <a:xfrm>
            <a:off x="311700" y="-572700"/>
            <a:ext cx="8520600" cy="572700"/>
          </a:xfrm>
        </p:spPr>
        <p:txBody>
          <a:bodyPr spcFirstLastPara="1" wrap="square" lIns="91425" tIns="91425" rIns="91425" bIns="91425" anchor="b" anchorCtr="0">
            <a:normAutofit fontScale="90000"/>
          </a:bodyPr>
          <a:lstStyle/>
          <a:p>
            <a:r>
              <a:rPr lang="en-US" dirty="0"/>
              <a:t>Strengths and weaknesses of Academic Search Ultimate and Primo</a:t>
            </a:r>
          </a:p>
        </p:txBody>
      </p:sp>
      <p:graphicFrame>
        <p:nvGraphicFramePr>
          <p:cNvPr id="272" name="Google Shape;272;p30"/>
          <p:cNvGraphicFramePr/>
          <p:nvPr>
            <p:extLst>
              <p:ext uri="{D42A27DB-BD31-4B8C-83A1-F6EECF244321}">
                <p14:modId xmlns:p14="http://schemas.microsoft.com/office/powerpoint/2010/main" val="2387039567"/>
              </p:ext>
            </p:extLst>
          </p:nvPr>
        </p:nvGraphicFramePr>
        <p:xfrm>
          <a:off x="254575" y="332850"/>
          <a:ext cx="8634850" cy="4175670"/>
        </p:xfrm>
        <a:graphic>
          <a:graphicData uri="http://schemas.openxmlformats.org/drawingml/2006/table">
            <a:tbl>
              <a:tblPr firstRow="1">
                <a:noFill/>
                <a:tableStyleId>{6FD4FA42-8824-4237-ADC5-59971BDA641C}</a:tableStyleId>
              </a:tblPr>
              <a:tblGrid>
                <a:gridCol w="4317425">
                  <a:extLst>
                    <a:ext uri="{9D8B030D-6E8A-4147-A177-3AD203B41FA5}">
                      <a16:colId xmlns:a16="http://schemas.microsoft.com/office/drawing/2014/main" val="20000"/>
                    </a:ext>
                  </a:extLst>
                </a:gridCol>
                <a:gridCol w="4317425">
                  <a:extLst>
                    <a:ext uri="{9D8B030D-6E8A-4147-A177-3AD203B41FA5}">
                      <a16:colId xmlns:a16="http://schemas.microsoft.com/office/drawing/2014/main" val="20001"/>
                    </a:ext>
                  </a:extLst>
                </a:gridCol>
              </a:tblGrid>
              <a:tr h="289655">
                <a:tc>
                  <a:txBody>
                    <a:bodyPr/>
                    <a:lstStyle/>
                    <a:p>
                      <a:pPr marL="120650" lvl="0" indent="0" algn="ctr" rtl="0">
                        <a:spcBef>
                          <a:spcPts val="0"/>
                        </a:spcBef>
                        <a:spcAft>
                          <a:spcPts val="0"/>
                        </a:spcAft>
                        <a:buSzPts val="1700"/>
                        <a:buNone/>
                      </a:pPr>
                      <a:r>
                        <a:rPr lang="en-US" sz="1700" b="1" dirty="0"/>
                        <a:t>Academic Search Ultimate</a:t>
                      </a:r>
                      <a:endParaRPr sz="1700" b="1" dirty="0"/>
                    </a:p>
                  </a:txBody>
                  <a:tcPr marL="91425" marR="91425" marT="91425" marB="91425"/>
                </a:tc>
                <a:tc>
                  <a:txBody>
                    <a:bodyPr/>
                    <a:lstStyle/>
                    <a:p>
                      <a:pPr marL="120650" lvl="0" indent="0" algn="ctr" rtl="0">
                        <a:spcBef>
                          <a:spcPts val="0"/>
                        </a:spcBef>
                        <a:spcAft>
                          <a:spcPts val="0"/>
                        </a:spcAft>
                        <a:buSzPts val="1700"/>
                        <a:buNone/>
                      </a:pPr>
                      <a:r>
                        <a:rPr lang="en-US" sz="1700" b="1" dirty="0"/>
                        <a:t>Primo</a:t>
                      </a:r>
                      <a:endParaRPr sz="1700" b="1" dirty="0"/>
                    </a:p>
                  </a:txBody>
                  <a:tcPr marL="91425" marR="91425" marT="91425" marB="91425"/>
                </a:tc>
                <a:extLst>
                  <a:ext uri="{0D108BD9-81ED-4DB2-BD59-A6C34878D82A}">
                    <a16:rowId xmlns:a16="http://schemas.microsoft.com/office/drawing/2014/main" val="1844798165"/>
                  </a:ext>
                </a:extLst>
              </a:tr>
              <a:tr h="2397700">
                <a:tc>
                  <a:txBody>
                    <a:bodyPr/>
                    <a:lstStyle/>
                    <a:p>
                      <a:pPr marL="0" lvl="0" indent="0" algn="ctr" rtl="0">
                        <a:spcBef>
                          <a:spcPts val="0"/>
                        </a:spcBef>
                        <a:spcAft>
                          <a:spcPts val="0"/>
                        </a:spcAft>
                        <a:buNone/>
                      </a:pPr>
                      <a:r>
                        <a:rPr lang="en" sz="1700" b="1" dirty="0"/>
                        <a:t>Strengths</a:t>
                      </a:r>
                      <a:endParaRPr sz="1700" b="1" dirty="0"/>
                    </a:p>
                    <a:p>
                      <a:pPr marL="457200" lvl="0" indent="-336550" algn="l" rtl="0">
                        <a:spcBef>
                          <a:spcPts val="0"/>
                        </a:spcBef>
                        <a:spcAft>
                          <a:spcPts val="0"/>
                        </a:spcAft>
                        <a:buSzPts val="1700"/>
                        <a:buChar char="●"/>
                      </a:pPr>
                      <a:r>
                        <a:rPr lang="en" sz="1700" dirty="0"/>
                        <a:t>Resources from a variety of disciplines.</a:t>
                      </a:r>
                      <a:endParaRPr sz="1700" dirty="0"/>
                    </a:p>
                    <a:p>
                      <a:pPr marL="457200" lvl="0" indent="-336550" algn="l" rtl="0">
                        <a:spcBef>
                          <a:spcPts val="0"/>
                        </a:spcBef>
                        <a:spcAft>
                          <a:spcPts val="0"/>
                        </a:spcAft>
                        <a:buSzPts val="1700"/>
                        <a:buChar char="●"/>
                      </a:pPr>
                      <a:r>
                        <a:rPr lang="en" sz="1700" dirty="0"/>
                        <a:t>Easy-to-access Boolean operators</a:t>
                      </a:r>
                      <a:endParaRPr sz="1700" dirty="0"/>
                    </a:p>
                    <a:p>
                      <a:pPr marL="457200" lvl="0" indent="-336550" algn="l" rtl="0">
                        <a:spcBef>
                          <a:spcPts val="0"/>
                        </a:spcBef>
                        <a:spcAft>
                          <a:spcPts val="0"/>
                        </a:spcAft>
                        <a:buSzPts val="1700"/>
                        <a:buChar char="●"/>
                      </a:pPr>
                      <a:r>
                        <a:rPr lang="en" sz="1700" dirty="0"/>
                        <a:t>Academic articles and popular sources</a:t>
                      </a:r>
                      <a:endParaRPr sz="1700" dirty="0"/>
                    </a:p>
                  </a:txBody>
                  <a:tcPr marL="91425" marR="91425" marT="91425" marB="91425"/>
                </a:tc>
                <a:tc>
                  <a:txBody>
                    <a:bodyPr/>
                    <a:lstStyle/>
                    <a:p>
                      <a:pPr marL="0" lvl="0" indent="0" algn="ctr" rtl="0">
                        <a:spcBef>
                          <a:spcPts val="0"/>
                        </a:spcBef>
                        <a:spcAft>
                          <a:spcPts val="0"/>
                        </a:spcAft>
                        <a:buNone/>
                      </a:pPr>
                      <a:r>
                        <a:rPr lang="en" sz="1700" b="1" dirty="0"/>
                        <a:t>Strengths</a:t>
                      </a:r>
                      <a:endParaRPr sz="1700" b="1" dirty="0"/>
                    </a:p>
                    <a:p>
                      <a:pPr marL="457200" lvl="0" indent="-336550" algn="l" rtl="0">
                        <a:spcBef>
                          <a:spcPts val="0"/>
                        </a:spcBef>
                        <a:spcAft>
                          <a:spcPts val="0"/>
                        </a:spcAft>
                        <a:buSzPts val="1700"/>
                        <a:buChar char="●"/>
                      </a:pPr>
                      <a:r>
                        <a:rPr lang="en" sz="1700" dirty="0"/>
                        <a:t>Resources from every discipline</a:t>
                      </a:r>
                      <a:endParaRPr sz="1700" dirty="0"/>
                    </a:p>
                    <a:p>
                      <a:pPr marL="457200" lvl="0" indent="-336550" algn="l" rtl="0">
                        <a:spcBef>
                          <a:spcPts val="0"/>
                        </a:spcBef>
                        <a:spcAft>
                          <a:spcPts val="0"/>
                        </a:spcAft>
                        <a:buSzPts val="1700"/>
                        <a:buChar char="●"/>
                      </a:pPr>
                      <a:r>
                        <a:rPr lang="en" sz="1700" dirty="0"/>
                        <a:t>All resource types - books, academic articles, popular sources, archival material, reviews</a:t>
                      </a:r>
                      <a:endParaRPr sz="1700" dirty="0"/>
                    </a:p>
                    <a:p>
                      <a:pPr marL="457200" lvl="0" indent="-336550" algn="l" rtl="0">
                        <a:spcBef>
                          <a:spcPts val="0"/>
                        </a:spcBef>
                        <a:spcAft>
                          <a:spcPts val="0"/>
                        </a:spcAft>
                        <a:buSzPts val="1700"/>
                        <a:buChar char="●"/>
                      </a:pPr>
                      <a:r>
                        <a:rPr lang="en" sz="1700" dirty="0"/>
                        <a:t>Materials from all databases searchable</a:t>
                      </a:r>
                      <a:endParaRPr sz="1700" dirty="0"/>
                    </a:p>
                    <a:p>
                      <a:pPr marL="457200" lvl="0" indent="-336550" algn="l" rtl="0">
                        <a:spcBef>
                          <a:spcPts val="0"/>
                        </a:spcBef>
                        <a:spcAft>
                          <a:spcPts val="0"/>
                        </a:spcAft>
                        <a:buSzPts val="1700"/>
                        <a:buChar char="●"/>
                      </a:pPr>
                      <a:r>
                        <a:rPr lang="en" sz="1700" dirty="0"/>
                        <a:t>Save searches, access all library functions within one account</a:t>
                      </a:r>
                      <a:endParaRPr sz="1700" dirty="0"/>
                    </a:p>
                  </a:txBody>
                  <a:tcPr marL="91425" marR="91425" marT="91425" marB="91425"/>
                </a:tc>
                <a:extLst>
                  <a:ext uri="{0D108BD9-81ED-4DB2-BD59-A6C34878D82A}">
                    <a16:rowId xmlns:a16="http://schemas.microsoft.com/office/drawing/2014/main" val="10000"/>
                  </a:ext>
                </a:extLst>
              </a:tr>
              <a:tr h="1181450">
                <a:tc>
                  <a:txBody>
                    <a:bodyPr/>
                    <a:lstStyle/>
                    <a:p>
                      <a:pPr marL="0" lvl="0" indent="0" algn="ctr" rtl="0">
                        <a:spcBef>
                          <a:spcPts val="0"/>
                        </a:spcBef>
                        <a:spcAft>
                          <a:spcPts val="0"/>
                        </a:spcAft>
                        <a:buNone/>
                      </a:pPr>
                      <a:r>
                        <a:rPr lang="en" sz="1700" b="1" dirty="0"/>
                        <a:t>Weaknesses</a:t>
                      </a:r>
                      <a:endParaRPr sz="1700" b="1" dirty="0"/>
                    </a:p>
                    <a:p>
                      <a:pPr marL="457200" lvl="0" indent="-336550" algn="l" rtl="0">
                        <a:spcBef>
                          <a:spcPts val="0"/>
                        </a:spcBef>
                        <a:spcAft>
                          <a:spcPts val="0"/>
                        </a:spcAft>
                        <a:buSzPts val="1700"/>
                        <a:buChar char="●"/>
                      </a:pPr>
                      <a:r>
                        <a:rPr lang="en" sz="1700" dirty="0"/>
                        <a:t>Multiple steps to save sources</a:t>
                      </a:r>
                      <a:endParaRPr sz="1700" dirty="0"/>
                    </a:p>
                    <a:p>
                      <a:pPr marL="457200" lvl="0" indent="-336550" algn="l" rtl="0">
                        <a:spcBef>
                          <a:spcPts val="0"/>
                        </a:spcBef>
                        <a:spcAft>
                          <a:spcPts val="0"/>
                        </a:spcAft>
                        <a:buSzPts val="1700"/>
                        <a:buChar char="●"/>
                      </a:pPr>
                      <a:r>
                        <a:rPr lang="en" sz="1700" dirty="0"/>
                        <a:t>Interface less intuitive </a:t>
                      </a:r>
                      <a:endParaRPr sz="1700" dirty="0"/>
                    </a:p>
                  </a:txBody>
                  <a:tcPr marL="91425" marR="91425" marT="91425" marB="91425"/>
                </a:tc>
                <a:tc>
                  <a:txBody>
                    <a:bodyPr/>
                    <a:lstStyle/>
                    <a:p>
                      <a:pPr marL="0" lvl="0" indent="0" algn="ctr" rtl="0">
                        <a:spcBef>
                          <a:spcPts val="0"/>
                        </a:spcBef>
                        <a:spcAft>
                          <a:spcPts val="0"/>
                        </a:spcAft>
                        <a:buNone/>
                      </a:pPr>
                      <a:r>
                        <a:rPr lang="en" sz="1700" b="1" dirty="0"/>
                        <a:t>Weaknesses</a:t>
                      </a:r>
                      <a:endParaRPr sz="1700" b="1" dirty="0"/>
                    </a:p>
                    <a:p>
                      <a:pPr marL="457200" lvl="0" indent="-336550" algn="l" rtl="0">
                        <a:spcBef>
                          <a:spcPts val="0"/>
                        </a:spcBef>
                        <a:spcAft>
                          <a:spcPts val="0"/>
                        </a:spcAft>
                        <a:buSzPts val="1700"/>
                        <a:buChar char="●"/>
                      </a:pPr>
                      <a:r>
                        <a:rPr lang="en" sz="1700" dirty="0"/>
                        <a:t>Harder to see Boolean operator features.</a:t>
                      </a:r>
                      <a:endParaRPr sz="1700" dirty="0"/>
                    </a:p>
                    <a:p>
                      <a:pPr marL="457200" lvl="0" indent="-336550" algn="l" rtl="0">
                        <a:spcBef>
                          <a:spcPts val="0"/>
                        </a:spcBef>
                        <a:spcAft>
                          <a:spcPts val="0"/>
                        </a:spcAft>
                        <a:buSzPts val="1700"/>
                        <a:buChar char="●"/>
                      </a:pPr>
                      <a:r>
                        <a:rPr lang="en" sz="1700" dirty="0"/>
                        <a:t>Less extensive subject terms</a:t>
                      </a:r>
                      <a:endParaRPr sz="1700" dirty="0"/>
                    </a:p>
                  </a:txBody>
                  <a:tcPr marL="91425" marR="91425" marT="91425" marB="91425"/>
                </a:tc>
                <a:extLst>
                  <a:ext uri="{0D108BD9-81ED-4DB2-BD59-A6C34878D82A}">
                    <a16:rowId xmlns:a16="http://schemas.microsoft.com/office/drawing/2014/main" val="10001"/>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 name="Title 1">
            <a:extLst>
              <a:ext uri="{FF2B5EF4-FFF2-40B4-BE49-F238E27FC236}">
                <a16:creationId xmlns:a16="http://schemas.microsoft.com/office/drawing/2014/main" id="{F2A8F55C-1F11-A958-8A05-BC950491797A}"/>
              </a:ext>
            </a:extLst>
          </p:cNvPr>
          <p:cNvSpPr>
            <a:spLocks noGrp="1"/>
          </p:cNvSpPr>
          <p:nvPr>
            <p:ph type="title"/>
          </p:nvPr>
        </p:nvSpPr>
        <p:spPr>
          <a:xfrm>
            <a:off x="311700" y="-572700"/>
            <a:ext cx="8520600" cy="572700"/>
          </a:xfrm>
        </p:spPr>
        <p:txBody>
          <a:bodyPr spcFirstLastPara="1" wrap="square" lIns="91425" tIns="91425" rIns="91425" bIns="91425" anchor="b" anchorCtr="0">
            <a:normAutofit fontScale="90000"/>
          </a:bodyPr>
          <a:lstStyle/>
          <a:p>
            <a:r>
              <a:rPr lang="en-US" dirty="0"/>
              <a:t>Students’ previous methods of accessing Academic Search Ultimate</a:t>
            </a:r>
          </a:p>
        </p:txBody>
      </p:sp>
      <p:pic>
        <p:nvPicPr>
          <p:cNvPr id="279" name="Google Shape;279;p31" descr="Step 1: Choose &quot;Info For&quot; from a top-level header, then choose &quot;Undergraduate Students.&quot;"/>
          <p:cNvPicPr preferRelativeResize="0"/>
          <p:nvPr/>
        </p:nvPicPr>
        <p:blipFill rotWithShape="1">
          <a:blip r:embed="rId3">
            <a:alphaModFix/>
          </a:blip>
          <a:srcRect l="8922" r="7535" b="10714"/>
          <a:stretch/>
        </p:blipFill>
        <p:spPr>
          <a:xfrm>
            <a:off x="0" y="0"/>
            <a:ext cx="4791975" cy="1856025"/>
          </a:xfrm>
          <a:prstGeom prst="rect">
            <a:avLst/>
          </a:prstGeom>
          <a:noFill/>
          <a:ln>
            <a:noFill/>
          </a:ln>
        </p:spPr>
      </p:pic>
      <p:pic>
        <p:nvPicPr>
          <p:cNvPr id="278" name="Google Shape;278;p31" descr="Step 2: Choose ENGL101: Academic Writing from a menu of options."/>
          <p:cNvPicPr preferRelativeResize="0"/>
          <p:nvPr/>
        </p:nvPicPr>
        <p:blipFill>
          <a:blip r:embed="rId4">
            <a:alphaModFix/>
          </a:blip>
          <a:stretch>
            <a:fillRect/>
          </a:stretch>
        </p:blipFill>
        <p:spPr>
          <a:xfrm>
            <a:off x="0" y="1856026"/>
            <a:ext cx="3371874" cy="2460750"/>
          </a:xfrm>
          <a:prstGeom prst="rect">
            <a:avLst/>
          </a:prstGeom>
          <a:noFill/>
          <a:ln>
            <a:noFill/>
          </a:ln>
        </p:spPr>
      </p:pic>
      <p:pic>
        <p:nvPicPr>
          <p:cNvPr id="277" name="Google Shape;277;p31" descr="Step 3: Choose Academic Search Ultimate on the ENGL101 page."/>
          <p:cNvPicPr preferRelativeResize="0"/>
          <p:nvPr/>
        </p:nvPicPr>
        <p:blipFill rotWithShape="1">
          <a:blip r:embed="rId5">
            <a:alphaModFix/>
          </a:blip>
          <a:srcRect t="24573"/>
          <a:stretch/>
        </p:blipFill>
        <p:spPr>
          <a:xfrm>
            <a:off x="3371875" y="2460750"/>
            <a:ext cx="2774375" cy="1856025"/>
          </a:xfrm>
          <a:prstGeom prst="rect">
            <a:avLst/>
          </a:prstGeom>
          <a:noFill/>
          <a:ln>
            <a:noFill/>
          </a:ln>
        </p:spPr>
      </p:pic>
      <p:cxnSp>
        <p:nvCxnSpPr>
          <p:cNvPr id="280" name="Google Shape;280;p31">
            <a:extLst>
              <a:ext uri="{C183D7F6-B498-43B3-948B-1728B52AA6E4}">
                <adec:decorative xmlns:adec="http://schemas.microsoft.com/office/drawing/2017/decorative" val="1"/>
              </a:ext>
            </a:extLst>
          </p:cNvPr>
          <p:cNvCxnSpPr/>
          <p:nvPr/>
        </p:nvCxnSpPr>
        <p:spPr>
          <a:xfrm rot="10800000">
            <a:off x="3662700" y="333725"/>
            <a:ext cx="402600" cy="235800"/>
          </a:xfrm>
          <a:prstGeom prst="straightConnector1">
            <a:avLst/>
          </a:prstGeom>
          <a:noFill/>
          <a:ln w="28575" cap="flat" cmpd="sng">
            <a:solidFill>
              <a:srgbClr val="FF00FF"/>
            </a:solidFill>
            <a:prstDash val="solid"/>
            <a:round/>
            <a:headEnd type="none" w="med" len="med"/>
            <a:tailEnd type="triangle" w="med" len="med"/>
          </a:ln>
        </p:spPr>
      </p:cxnSp>
      <p:cxnSp>
        <p:nvCxnSpPr>
          <p:cNvPr id="281" name="Google Shape;281;p31">
            <a:extLst>
              <a:ext uri="{C183D7F6-B498-43B3-948B-1728B52AA6E4}">
                <adec:decorative xmlns:adec="http://schemas.microsoft.com/office/drawing/2017/decorative" val="1"/>
              </a:ext>
            </a:extLst>
          </p:cNvPr>
          <p:cNvCxnSpPr/>
          <p:nvPr/>
        </p:nvCxnSpPr>
        <p:spPr>
          <a:xfrm flipH="1">
            <a:off x="1728425" y="402600"/>
            <a:ext cx="1443300" cy="501000"/>
          </a:xfrm>
          <a:prstGeom prst="straightConnector1">
            <a:avLst/>
          </a:prstGeom>
          <a:noFill/>
          <a:ln w="28575" cap="flat" cmpd="sng">
            <a:solidFill>
              <a:srgbClr val="FF00FF"/>
            </a:solidFill>
            <a:prstDash val="solid"/>
            <a:round/>
            <a:headEnd type="none" w="med" len="med"/>
            <a:tailEnd type="triangle" w="med" len="med"/>
          </a:ln>
        </p:spPr>
      </p:cxnSp>
      <p:cxnSp>
        <p:nvCxnSpPr>
          <p:cNvPr id="282" name="Google Shape;282;p31">
            <a:extLst>
              <a:ext uri="{C183D7F6-B498-43B3-948B-1728B52AA6E4}">
                <adec:decorative xmlns:adec="http://schemas.microsoft.com/office/drawing/2017/decorative" val="1"/>
              </a:ext>
            </a:extLst>
          </p:cNvPr>
          <p:cNvCxnSpPr/>
          <p:nvPr/>
        </p:nvCxnSpPr>
        <p:spPr>
          <a:xfrm>
            <a:off x="1738075" y="1040875"/>
            <a:ext cx="589200" cy="2170200"/>
          </a:xfrm>
          <a:prstGeom prst="straightConnector1">
            <a:avLst/>
          </a:prstGeom>
          <a:noFill/>
          <a:ln w="28575" cap="flat" cmpd="sng">
            <a:solidFill>
              <a:srgbClr val="FF00FF"/>
            </a:solidFill>
            <a:prstDash val="solid"/>
            <a:round/>
            <a:headEnd type="none" w="med" len="med"/>
            <a:tailEnd type="triangle" w="med" len="med"/>
          </a:ln>
        </p:spPr>
      </p:cxnSp>
      <p:cxnSp>
        <p:nvCxnSpPr>
          <p:cNvPr id="283" name="Google Shape;283;p31">
            <a:extLst>
              <a:ext uri="{C183D7F6-B498-43B3-948B-1728B52AA6E4}">
                <adec:decorative xmlns:adec="http://schemas.microsoft.com/office/drawing/2017/decorative" val="1"/>
              </a:ext>
            </a:extLst>
          </p:cNvPr>
          <p:cNvCxnSpPr/>
          <p:nvPr/>
        </p:nvCxnSpPr>
        <p:spPr>
          <a:xfrm>
            <a:off x="2661100" y="3495775"/>
            <a:ext cx="1217700" cy="176700"/>
          </a:xfrm>
          <a:prstGeom prst="straightConnector1">
            <a:avLst/>
          </a:prstGeom>
          <a:noFill/>
          <a:ln w="28575" cap="flat" cmpd="sng">
            <a:solidFill>
              <a:srgbClr val="FF00FF"/>
            </a:solidFill>
            <a:prstDash val="solid"/>
            <a:round/>
            <a:headEnd type="none" w="med" len="med"/>
            <a:tailEnd type="triangle" w="med" len="med"/>
          </a:ln>
        </p:spPr>
      </p:cxnSp>
      <p:pic>
        <p:nvPicPr>
          <p:cNvPr id="284" name="Google Shape;284;p31" descr="Search All page on UMD Libraries' website. Students would often type in their topic into the Search All box and not be able to find the Academic Search Ultimate database."/>
          <p:cNvPicPr preferRelativeResize="0"/>
          <p:nvPr/>
        </p:nvPicPr>
        <p:blipFill>
          <a:blip r:embed="rId6">
            <a:alphaModFix/>
          </a:blip>
          <a:stretch>
            <a:fillRect/>
          </a:stretch>
        </p:blipFill>
        <p:spPr>
          <a:xfrm>
            <a:off x="4636151" y="0"/>
            <a:ext cx="4507851" cy="1943662"/>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7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8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7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 name="Title 1">
            <a:extLst>
              <a:ext uri="{FF2B5EF4-FFF2-40B4-BE49-F238E27FC236}">
                <a16:creationId xmlns:a16="http://schemas.microsoft.com/office/drawing/2014/main" id="{276C9F48-47D5-A571-0344-27878382B24F}"/>
              </a:ext>
            </a:extLst>
          </p:cNvPr>
          <p:cNvSpPr>
            <a:spLocks noGrp="1"/>
          </p:cNvSpPr>
          <p:nvPr>
            <p:ph type="title"/>
          </p:nvPr>
        </p:nvSpPr>
        <p:spPr>
          <a:xfrm>
            <a:off x="311700" y="-572700"/>
            <a:ext cx="8520600" cy="572700"/>
          </a:xfrm>
        </p:spPr>
        <p:txBody>
          <a:bodyPr spcFirstLastPara="1" wrap="square" lIns="91425" tIns="91425" rIns="91425" bIns="91425" anchor="b" anchorCtr="0">
            <a:normAutofit fontScale="90000"/>
          </a:bodyPr>
          <a:lstStyle/>
          <a:p>
            <a:r>
              <a:rPr lang="en-US" dirty="0"/>
              <a:t>Students’ current method of searching for sources</a:t>
            </a:r>
          </a:p>
        </p:txBody>
      </p:sp>
      <p:pic>
        <p:nvPicPr>
          <p:cNvPr id="289" name="Google Shape;289;p32" descr="Current UMD Libraries homepage. The Primo search box is prominently featured, making it easy for students to find and search. &#10;"/>
          <p:cNvPicPr preferRelativeResize="0"/>
          <p:nvPr/>
        </p:nvPicPr>
        <p:blipFill>
          <a:blip r:embed="rId3">
            <a:alphaModFix/>
          </a:blip>
          <a:stretch>
            <a:fillRect/>
          </a:stretch>
        </p:blipFill>
        <p:spPr>
          <a:xfrm>
            <a:off x="0" y="0"/>
            <a:ext cx="9427320" cy="51435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en" sz="2820" dirty="0"/>
              <a:t>Major themes</a:t>
            </a:r>
            <a:endParaRPr sz="2820" dirty="0"/>
          </a:p>
        </p:txBody>
      </p:sp>
      <p:sp>
        <p:nvSpPr>
          <p:cNvPr id="68" name="Google Shape;68;p15"/>
          <p:cNvSpPr/>
          <p:nvPr/>
        </p:nvSpPr>
        <p:spPr>
          <a:xfrm>
            <a:off x="785950" y="1443475"/>
            <a:ext cx="1964400" cy="2396400"/>
          </a:xfrm>
          <a:prstGeom prst="roundRect">
            <a:avLst>
              <a:gd name="adj" fmla="val 16667"/>
            </a:avLst>
          </a:prstGeom>
          <a:noFill/>
          <a:ln w="28575" cap="flat" cmpd="sng">
            <a:solidFill>
              <a:srgbClr val="980000"/>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b="1">
                <a:solidFill>
                  <a:schemeClr val="dk1"/>
                </a:solidFill>
              </a:rPr>
              <a:t>Relinquishing control in the classroom can lead to better student experiences </a:t>
            </a:r>
            <a:endParaRPr/>
          </a:p>
        </p:txBody>
      </p:sp>
      <p:sp>
        <p:nvSpPr>
          <p:cNvPr id="67" name="Google Shape;67;p15"/>
          <p:cNvSpPr/>
          <p:nvPr/>
        </p:nvSpPr>
        <p:spPr>
          <a:xfrm>
            <a:off x="3589800" y="1443475"/>
            <a:ext cx="1964400" cy="2396400"/>
          </a:xfrm>
          <a:prstGeom prst="roundRect">
            <a:avLst>
              <a:gd name="adj" fmla="val 16667"/>
            </a:avLst>
          </a:prstGeom>
          <a:noFill/>
          <a:ln w="28575" cap="flat" cmpd="sng">
            <a:solidFill>
              <a:srgbClr val="980000"/>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b="1">
                <a:solidFill>
                  <a:schemeClr val="dk1"/>
                </a:solidFill>
              </a:rPr>
              <a:t>Disruption can be an opportunity to make needed changes</a:t>
            </a:r>
            <a:endParaRPr b="1">
              <a:solidFill>
                <a:schemeClr val="dk1"/>
              </a:solidFill>
            </a:endParaRPr>
          </a:p>
          <a:p>
            <a:pPr marL="0" lvl="0" indent="0" algn="ctr" rtl="0">
              <a:spcBef>
                <a:spcPts val="0"/>
              </a:spcBef>
              <a:spcAft>
                <a:spcPts val="0"/>
              </a:spcAft>
              <a:buNone/>
            </a:pPr>
            <a:endParaRPr b="1"/>
          </a:p>
        </p:txBody>
      </p:sp>
      <p:sp>
        <p:nvSpPr>
          <p:cNvPr id="66" name="Google Shape;66;p15"/>
          <p:cNvSpPr/>
          <p:nvPr/>
        </p:nvSpPr>
        <p:spPr>
          <a:xfrm>
            <a:off x="6393650" y="1443475"/>
            <a:ext cx="1964400" cy="2396400"/>
          </a:xfrm>
          <a:prstGeom prst="roundRect">
            <a:avLst>
              <a:gd name="adj" fmla="val 16667"/>
            </a:avLst>
          </a:prstGeom>
          <a:noFill/>
          <a:ln w="28575" cap="flat" cmpd="sng">
            <a:solidFill>
              <a:srgbClr val="980000"/>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b="1"/>
              <a:t>Just because longstanding programs “work” doesn’t mean they can’t be improved</a:t>
            </a:r>
            <a:endParaRPr b="1"/>
          </a:p>
        </p:txBody>
      </p:sp>
      <p:pic>
        <p:nvPicPr>
          <p:cNvPr id="69" name="Google Shape;69;p15">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898700" y="3010300"/>
            <a:ext cx="609600" cy="609600"/>
          </a:xfrm>
          <a:prstGeom prst="rect">
            <a:avLst/>
          </a:prstGeom>
          <a:noFill/>
          <a:ln>
            <a:noFill/>
          </a:ln>
        </p:spPr>
      </p:pic>
      <p:pic>
        <p:nvPicPr>
          <p:cNvPr id="70" name="Google Shape;70;p15">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1978825" y="3061550"/>
            <a:ext cx="507100" cy="507100"/>
          </a:xfrm>
          <a:prstGeom prst="rect">
            <a:avLst/>
          </a:prstGeom>
          <a:noFill/>
          <a:ln>
            <a:noFill/>
          </a:ln>
        </p:spPr>
      </p:pic>
      <p:cxnSp>
        <p:nvCxnSpPr>
          <p:cNvPr id="71" name="Google Shape;71;p15">
            <a:extLst>
              <a:ext uri="{C183D7F6-B498-43B3-948B-1728B52AA6E4}">
                <adec:decorative xmlns:adec="http://schemas.microsoft.com/office/drawing/2017/decorative" val="1"/>
              </a:ext>
            </a:extLst>
          </p:cNvPr>
          <p:cNvCxnSpPr/>
          <p:nvPr/>
        </p:nvCxnSpPr>
        <p:spPr>
          <a:xfrm>
            <a:off x="1579613" y="3313150"/>
            <a:ext cx="327900" cy="3900"/>
          </a:xfrm>
          <a:prstGeom prst="straightConnector1">
            <a:avLst/>
          </a:prstGeom>
          <a:noFill/>
          <a:ln w="28575" cap="flat" cmpd="sng">
            <a:solidFill>
              <a:srgbClr val="980000"/>
            </a:solidFill>
            <a:prstDash val="solid"/>
            <a:round/>
            <a:headEnd type="none" w="med" len="med"/>
            <a:tailEnd type="triangle" w="med" len="med"/>
          </a:ln>
        </p:spPr>
      </p:cxnSp>
      <p:pic>
        <p:nvPicPr>
          <p:cNvPr id="72" name="Google Shape;72;p15">
            <a:extLst>
              <a:ext uri="{C183D7F6-B498-43B3-948B-1728B52AA6E4}">
                <adec:decorative xmlns:adec="http://schemas.microsoft.com/office/drawing/2017/decorative" val="1"/>
              </a:ext>
            </a:extLst>
          </p:cNvPr>
          <p:cNvPicPr preferRelativeResize="0"/>
          <p:nvPr/>
        </p:nvPicPr>
        <p:blipFill>
          <a:blip r:embed="rId5">
            <a:alphaModFix/>
          </a:blip>
          <a:stretch>
            <a:fillRect/>
          </a:stretch>
        </p:blipFill>
        <p:spPr>
          <a:xfrm>
            <a:off x="6535125" y="2897600"/>
            <a:ext cx="722325" cy="722325"/>
          </a:xfrm>
          <a:prstGeom prst="rect">
            <a:avLst/>
          </a:prstGeom>
          <a:noFill/>
          <a:ln>
            <a:noFill/>
          </a:ln>
        </p:spPr>
      </p:pic>
      <p:pic>
        <p:nvPicPr>
          <p:cNvPr id="73" name="Google Shape;73;p15">
            <a:extLst>
              <a:ext uri="{C183D7F6-B498-43B3-948B-1728B52AA6E4}">
                <adec:decorative xmlns:adec="http://schemas.microsoft.com/office/drawing/2017/decorative" val="1"/>
              </a:ext>
            </a:extLst>
          </p:cNvPr>
          <p:cNvPicPr preferRelativeResize="0"/>
          <p:nvPr/>
        </p:nvPicPr>
        <p:blipFill>
          <a:blip r:embed="rId6">
            <a:alphaModFix/>
          </a:blip>
          <a:stretch>
            <a:fillRect/>
          </a:stretch>
        </p:blipFill>
        <p:spPr>
          <a:xfrm>
            <a:off x="7541075" y="2953937"/>
            <a:ext cx="722325" cy="722325"/>
          </a:xfrm>
          <a:prstGeom prst="rect">
            <a:avLst/>
          </a:prstGeom>
          <a:noFill/>
          <a:ln>
            <a:noFill/>
          </a:ln>
        </p:spPr>
      </p:pic>
      <p:pic>
        <p:nvPicPr>
          <p:cNvPr id="74" name="Google Shape;74;p15">
            <a:extLst>
              <a:ext uri="{C183D7F6-B498-43B3-948B-1728B52AA6E4}">
                <adec:decorative xmlns:adec="http://schemas.microsoft.com/office/drawing/2017/decorative" val="1"/>
              </a:ext>
            </a:extLst>
          </p:cNvPr>
          <p:cNvPicPr preferRelativeResize="0"/>
          <p:nvPr/>
        </p:nvPicPr>
        <p:blipFill>
          <a:blip r:embed="rId7">
            <a:alphaModFix/>
          </a:blip>
          <a:stretch>
            <a:fillRect/>
          </a:stretch>
        </p:blipFill>
        <p:spPr>
          <a:xfrm>
            <a:off x="3774639" y="3028750"/>
            <a:ext cx="572700" cy="572700"/>
          </a:xfrm>
          <a:prstGeom prst="rect">
            <a:avLst/>
          </a:prstGeom>
          <a:noFill/>
          <a:ln>
            <a:noFill/>
          </a:ln>
        </p:spPr>
      </p:pic>
      <p:pic>
        <p:nvPicPr>
          <p:cNvPr id="75" name="Google Shape;75;p15">
            <a:extLst>
              <a:ext uri="{C183D7F6-B498-43B3-948B-1728B52AA6E4}">
                <adec:decorative xmlns:adec="http://schemas.microsoft.com/office/drawing/2017/decorative" val="1"/>
              </a:ext>
            </a:extLst>
          </p:cNvPr>
          <p:cNvPicPr preferRelativeResize="0"/>
          <p:nvPr/>
        </p:nvPicPr>
        <p:blipFill>
          <a:blip r:embed="rId8">
            <a:alphaModFix/>
          </a:blip>
          <a:stretch>
            <a:fillRect/>
          </a:stretch>
        </p:blipFill>
        <p:spPr>
          <a:xfrm>
            <a:off x="4708700" y="3010300"/>
            <a:ext cx="609600" cy="609600"/>
          </a:xfrm>
          <a:prstGeom prst="rect">
            <a:avLst/>
          </a:prstGeom>
          <a:noFill/>
          <a:ln>
            <a:noFill/>
          </a:ln>
        </p:spPr>
      </p:pic>
      <p:cxnSp>
        <p:nvCxnSpPr>
          <p:cNvPr id="76" name="Google Shape;76;p15">
            <a:extLst>
              <a:ext uri="{C183D7F6-B498-43B3-948B-1728B52AA6E4}">
                <adec:decorative xmlns:adec="http://schemas.microsoft.com/office/drawing/2017/decorative" val="1"/>
              </a:ext>
            </a:extLst>
          </p:cNvPr>
          <p:cNvCxnSpPr/>
          <p:nvPr/>
        </p:nvCxnSpPr>
        <p:spPr>
          <a:xfrm>
            <a:off x="4383313" y="3313150"/>
            <a:ext cx="327900" cy="3900"/>
          </a:xfrm>
          <a:prstGeom prst="straightConnector1">
            <a:avLst/>
          </a:prstGeom>
          <a:noFill/>
          <a:ln w="28575" cap="flat" cmpd="sng">
            <a:solidFill>
              <a:srgbClr val="980000"/>
            </a:solidFill>
            <a:prstDash val="solid"/>
            <a:round/>
            <a:headEnd type="none" w="med" len="med"/>
            <a:tailEnd type="triangle" w="med" len="med"/>
          </a:ln>
        </p:spPr>
      </p:cxnSp>
      <p:cxnSp>
        <p:nvCxnSpPr>
          <p:cNvPr id="77" name="Google Shape;77;p15">
            <a:extLst>
              <a:ext uri="{C183D7F6-B498-43B3-948B-1728B52AA6E4}">
                <adec:decorative xmlns:adec="http://schemas.microsoft.com/office/drawing/2017/decorative" val="1"/>
              </a:ext>
            </a:extLst>
          </p:cNvPr>
          <p:cNvCxnSpPr/>
          <p:nvPr/>
        </p:nvCxnSpPr>
        <p:spPr>
          <a:xfrm>
            <a:off x="7288088" y="3256813"/>
            <a:ext cx="327900" cy="3900"/>
          </a:xfrm>
          <a:prstGeom prst="straightConnector1">
            <a:avLst/>
          </a:prstGeom>
          <a:noFill/>
          <a:ln w="28575" cap="flat" cmpd="sng">
            <a:solidFill>
              <a:srgbClr val="980000"/>
            </a:solidFill>
            <a:prstDash val="solid"/>
            <a:round/>
            <a:headEnd type="none" w="med" len="med"/>
            <a:tailEnd type="triangle" w="med" len="med"/>
          </a:ln>
        </p:spPr>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Could Primo Solve Our Problems?</a:t>
            </a:r>
            <a:endParaRPr/>
          </a:p>
        </p:txBody>
      </p:sp>
      <p:grpSp>
        <p:nvGrpSpPr>
          <p:cNvPr id="2" name="Group 1" descr="The UMD Discover search is located on the UMD Libraries website homepage, making it more accessible for students.">
            <a:extLst>
              <a:ext uri="{FF2B5EF4-FFF2-40B4-BE49-F238E27FC236}">
                <a16:creationId xmlns:a16="http://schemas.microsoft.com/office/drawing/2014/main" id="{A96EE7F1-56D6-6507-31A4-FB806B6B6D10}"/>
              </a:ext>
            </a:extLst>
          </p:cNvPr>
          <p:cNvGrpSpPr/>
          <p:nvPr/>
        </p:nvGrpSpPr>
        <p:grpSpPr>
          <a:xfrm>
            <a:off x="89125" y="1017725"/>
            <a:ext cx="2830398" cy="2005650"/>
            <a:chOff x="89125" y="1017725"/>
            <a:chExt cx="2830398" cy="2005650"/>
          </a:xfrm>
        </p:grpSpPr>
        <p:pic>
          <p:nvPicPr>
            <p:cNvPr id="296" name="Google Shape;296;p33" descr="The search box for Primo on UMD Libraries homepage, showing how accessible the Primo search is to find."/>
            <p:cNvPicPr preferRelativeResize="0"/>
            <p:nvPr/>
          </p:nvPicPr>
          <p:blipFill>
            <a:blip r:embed="rId3">
              <a:alphaModFix/>
            </a:blip>
            <a:stretch>
              <a:fillRect/>
            </a:stretch>
          </p:blipFill>
          <p:spPr>
            <a:xfrm>
              <a:off x="89127" y="1017725"/>
              <a:ext cx="2830396" cy="1546500"/>
            </a:xfrm>
            <a:prstGeom prst="rect">
              <a:avLst/>
            </a:prstGeom>
            <a:noFill/>
            <a:ln>
              <a:noFill/>
            </a:ln>
          </p:spPr>
        </p:pic>
        <p:sp>
          <p:nvSpPr>
            <p:cNvPr id="297" name="Google Shape;297;p33"/>
            <p:cNvSpPr txBox="1"/>
            <p:nvPr/>
          </p:nvSpPr>
          <p:spPr>
            <a:xfrm>
              <a:off x="89125" y="2647475"/>
              <a:ext cx="2318700" cy="37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b="1" dirty="0">
                  <a:solidFill>
                    <a:schemeClr val="dk2"/>
                  </a:solidFill>
                </a:rPr>
                <a:t>Accessible</a:t>
              </a:r>
              <a:endParaRPr sz="1800" b="1" dirty="0">
                <a:solidFill>
                  <a:schemeClr val="dk2"/>
                </a:solidFill>
              </a:endParaRPr>
            </a:p>
          </p:txBody>
        </p:sp>
      </p:grpSp>
      <p:sp>
        <p:nvSpPr>
          <p:cNvPr id="298" name="Google Shape;298;p33">
            <a:extLst>
              <a:ext uri="{C183D7F6-B498-43B3-948B-1728B52AA6E4}">
                <adec:decorative xmlns:adec="http://schemas.microsoft.com/office/drawing/2017/decorative" val="1"/>
              </a:ext>
            </a:extLst>
          </p:cNvPr>
          <p:cNvSpPr/>
          <p:nvPr/>
        </p:nvSpPr>
        <p:spPr>
          <a:xfrm>
            <a:off x="7695200" y="1165550"/>
            <a:ext cx="238200" cy="300900"/>
          </a:xfrm>
          <a:prstGeom prst="rect">
            <a:avLst/>
          </a:prstGeom>
          <a:noFill/>
          <a:ln w="38100" cap="flat" cmpd="sng">
            <a:solidFill>
              <a:srgbClr val="E2183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cxnSp>
        <p:nvCxnSpPr>
          <p:cNvPr id="299" name="Google Shape;299;p33">
            <a:extLst>
              <a:ext uri="{C183D7F6-B498-43B3-948B-1728B52AA6E4}">
                <adec:decorative xmlns:adec="http://schemas.microsoft.com/office/drawing/2017/decorative" val="1"/>
              </a:ext>
            </a:extLst>
          </p:cNvPr>
          <p:cNvCxnSpPr>
            <a:endCxn id="298" idx="0"/>
          </p:cNvCxnSpPr>
          <p:nvPr/>
        </p:nvCxnSpPr>
        <p:spPr>
          <a:xfrm>
            <a:off x="7519700" y="651650"/>
            <a:ext cx="294600" cy="513900"/>
          </a:xfrm>
          <a:prstGeom prst="straightConnector1">
            <a:avLst/>
          </a:prstGeom>
          <a:noFill/>
          <a:ln w="28575" cap="flat" cmpd="sng">
            <a:solidFill>
              <a:srgbClr val="E21833"/>
            </a:solidFill>
            <a:prstDash val="solid"/>
            <a:round/>
            <a:headEnd type="none" w="med" len="med"/>
            <a:tailEnd type="triangle" w="med" len="med"/>
          </a:ln>
        </p:spPr>
      </p:cxnSp>
      <p:grpSp>
        <p:nvGrpSpPr>
          <p:cNvPr id="3" name="Group 2" descr="Primo includes intuitive icons for users, including the pin icon to save a search, which is found with a book record.">
            <a:extLst>
              <a:ext uri="{FF2B5EF4-FFF2-40B4-BE49-F238E27FC236}">
                <a16:creationId xmlns:a16="http://schemas.microsoft.com/office/drawing/2014/main" id="{B66DC3FA-3BE4-7D6E-C708-806D8E88228B}"/>
              </a:ext>
            </a:extLst>
          </p:cNvPr>
          <p:cNvGrpSpPr/>
          <p:nvPr/>
        </p:nvGrpSpPr>
        <p:grpSpPr>
          <a:xfrm>
            <a:off x="3004963" y="1100974"/>
            <a:ext cx="5254625" cy="1922401"/>
            <a:chOff x="3004963" y="1100974"/>
            <a:chExt cx="5254625" cy="1922401"/>
          </a:xfrm>
        </p:grpSpPr>
        <p:pic>
          <p:nvPicPr>
            <p:cNvPr id="295" name="Google Shape;295;p33" descr="A book record in Primo with an arrow and box highlighting the Pin option in Primo. The pin option uses a pin icon, showing how intuitive Primo is for a user.&#10;"/>
            <p:cNvPicPr preferRelativeResize="0"/>
            <p:nvPr/>
          </p:nvPicPr>
          <p:blipFill>
            <a:blip r:embed="rId4">
              <a:alphaModFix/>
            </a:blip>
            <a:stretch>
              <a:fillRect/>
            </a:stretch>
          </p:blipFill>
          <p:spPr>
            <a:xfrm>
              <a:off x="3004963" y="1100974"/>
              <a:ext cx="5254625" cy="1546500"/>
            </a:xfrm>
            <a:prstGeom prst="rect">
              <a:avLst/>
            </a:prstGeom>
            <a:noFill/>
            <a:ln>
              <a:noFill/>
            </a:ln>
          </p:spPr>
        </p:pic>
        <p:sp>
          <p:nvSpPr>
            <p:cNvPr id="301" name="Google Shape;301;p33"/>
            <p:cNvSpPr txBox="1"/>
            <p:nvPr/>
          </p:nvSpPr>
          <p:spPr>
            <a:xfrm>
              <a:off x="3299550" y="2647475"/>
              <a:ext cx="2318700" cy="37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b="1" dirty="0">
                  <a:solidFill>
                    <a:schemeClr val="dk2"/>
                  </a:solidFill>
                </a:rPr>
                <a:t>Intuitive</a:t>
              </a:r>
              <a:endParaRPr sz="1800" b="1" dirty="0">
                <a:solidFill>
                  <a:schemeClr val="dk2"/>
                </a:solidFill>
              </a:endParaRPr>
            </a:p>
          </p:txBody>
        </p:sp>
      </p:grpSp>
      <p:grpSp>
        <p:nvGrpSpPr>
          <p:cNvPr id="4" name="Group 3" descr="Primo uses features like citation chaining to illustrate information literacy concepts such as &quot;Scholarship as Conversation.&quot;">
            <a:extLst>
              <a:ext uri="{FF2B5EF4-FFF2-40B4-BE49-F238E27FC236}">
                <a16:creationId xmlns:a16="http://schemas.microsoft.com/office/drawing/2014/main" id="{FE1E0039-CE71-3AF5-D910-F514C7C11D8B}"/>
              </a:ext>
            </a:extLst>
          </p:cNvPr>
          <p:cNvGrpSpPr/>
          <p:nvPr/>
        </p:nvGrpSpPr>
        <p:grpSpPr>
          <a:xfrm>
            <a:off x="3240000" y="2413876"/>
            <a:ext cx="5846723" cy="1922399"/>
            <a:chOff x="3240000" y="2413876"/>
            <a:chExt cx="5846723" cy="1922399"/>
          </a:xfrm>
        </p:grpSpPr>
        <p:pic>
          <p:nvPicPr>
            <p:cNvPr id="300" name="Google Shape;300;p33" descr="The citation chaining tool in Primo, which demonstrates the &quot;Scholarship as Conversation&quot; frame in the ACRL Framework."/>
            <p:cNvPicPr preferRelativeResize="0"/>
            <p:nvPr/>
          </p:nvPicPr>
          <p:blipFill rotWithShape="1">
            <a:blip r:embed="rId5">
              <a:alphaModFix/>
            </a:blip>
            <a:srcRect r="28176" b="42189"/>
            <a:stretch/>
          </p:blipFill>
          <p:spPr>
            <a:xfrm>
              <a:off x="5953867" y="2413876"/>
              <a:ext cx="3132856" cy="1546500"/>
            </a:xfrm>
            <a:prstGeom prst="rect">
              <a:avLst/>
            </a:prstGeom>
            <a:noFill/>
            <a:ln>
              <a:noFill/>
            </a:ln>
          </p:spPr>
        </p:pic>
        <p:sp>
          <p:nvSpPr>
            <p:cNvPr id="302" name="Google Shape;302;p33"/>
            <p:cNvSpPr txBox="1"/>
            <p:nvPr/>
          </p:nvSpPr>
          <p:spPr>
            <a:xfrm>
              <a:off x="3240000" y="3960375"/>
              <a:ext cx="2664000" cy="37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b="1">
                  <a:solidFill>
                    <a:schemeClr val="dk2"/>
                  </a:solidFill>
                </a:rPr>
                <a:t>Illustrates IL concepts</a:t>
              </a:r>
              <a:endParaRPr sz="1800" b="1">
                <a:solidFill>
                  <a:schemeClr val="dk2"/>
                </a:solidFill>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4"/>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fontScale="90000"/>
          </a:bodyPr>
          <a:lstStyle/>
          <a:p>
            <a:pPr marL="0" lvl="0" indent="0" algn="ctr" rtl="0">
              <a:spcBef>
                <a:spcPts val="0"/>
              </a:spcBef>
              <a:spcAft>
                <a:spcPts val="0"/>
              </a:spcAft>
              <a:buNone/>
            </a:pPr>
            <a:r>
              <a:rPr lang="en"/>
              <a:t>What if we replaced database demonstrations with teaching students how to use Primo?</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pic>
        <p:nvPicPr>
          <p:cNvPr id="312" name="Google Shape;312;p35">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0" y="0"/>
            <a:ext cx="9143997" cy="5143490"/>
          </a:xfrm>
          <a:prstGeom prst="rect">
            <a:avLst/>
          </a:prstGeom>
          <a:noFill/>
          <a:ln>
            <a:noFill/>
          </a:ln>
        </p:spPr>
      </p:pic>
      <p:sp>
        <p:nvSpPr>
          <p:cNvPr id="313" name="Google Shape;313;p35"/>
          <p:cNvSpPr txBox="1">
            <a:spLocks noGrp="1"/>
          </p:cNvSpPr>
          <p:nvPr>
            <p:ph type="title" idx="4294967295"/>
          </p:nvPr>
        </p:nvSpPr>
        <p:spPr>
          <a:xfrm>
            <a:off x="366250" y="342375"/>
            <a:ext cx="8336400" cy="5541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5882"/>
              </a:lnSpc>
              <a:spcBef>
                <a:spcPts val="0"/>
              </a:spcBef>
              <a:spcAft>
                <a:spcPts val="1800"/>
              </a:spcAft>
              <a:buClr>
                <a:srgbClr val="000000"/>
              </a:buClr>
              <a:buSzTx/>
              <a:buFont typeface="Arial"/>
              <a:buNone/>
              <a:tabLst/>
              <a:defRPr/>
            </a:pPr>
            <a:r>
              <a:rPr kumimoji="0" lang="en-US" sz="2400" b="1" i="0" u="none" strike="noStrike" kern="0" cap="none" spc="0" normalizeH="0" baseline="0" noProof="0" dirty="0">
                <a:ln>
                  <a:noFill/>
                </a:ln>
                <a:solidFill>
                  <a:srgbClr val="E21833"/>
                </a:solidFill>
                <a:effectLst/>
                <a:highlight>
                  <a:srgbClr val="FFFFFF"/>
                </a:highlight>
                <a:uLnTx/>
                <a:uFillTx/>
                <a:latin typeface="Source Sans Pro"/>
                <a:ea typeface="Source Sans Pro"/>
                <a:cs typeface="Source Sans Pro"/>
                <a:sym typeface="Source Sans Pro"/>
              </a:rPr>
              <a:t>Separate goals aligning</a:t>
            </a:r>
            <a:endParaRPr kumimoji="0" lang="en-US" sz="1800" b="0" i="0" u="none" strike="noStrike" kern="0" cap="none" spc="0" normalizeH="0" baseline="0" noProof="0" dirty="0">
              <a:ln>
                <a:noFill/>
              </a:ln>
              <a:solidFill>
                <a:schemeClr val="dk1"/>
              </a:solidFill>
              <a:effectLst/>
              <a:highlight>
                <a:srgbClr val="FFFFFF"/>
              </a:highlight>
              <a:uLnTx/>
              <a:uFillTx/>
              <a:latin typeface="Source Sans Pro"/>
              <a:ea typeface="Source Sans Pro"/>
              <a:cs typeface="Source Sans Pro"/>
              <a:sym typeface="Source Sans Pro"/>
            </a:endParaRPr>
          </a:p>
        </p:txBody>
      </p:sp>
      <p:sp>
        <p:nvSpPr>
          <p:cNvPr id="314" name="Google Shape;314;p35"/>
          <p:cNvSpPr/>
          <p:nvPr/>
        </p:nvSpPr>
        <p:spPr>
          <a:xfrm>
            <a:off x="366250" y="1080025"/>
            <a:ext cx="4060800" cy="10692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800">
                <a:solidFill>
                  <a:schemeClr val="dk1"/>
                </a:solidFill>
                <a:latin typeface="Source Sans Pro"/>
                <a:ea typeface="Source Sans Pro"/>
                <a:cs typeface="Source Sans Pro"/>
                <a:sym typeface="Source Sans Pro"/>
              </a:rPr>
              <a:t>Make database demonstrations for first-years more engaging and effective</a:t>
            </a:r>
            <a:endParaRPr sz="1800">
              <a:latin typeface="Source Sans Pro"/>
              <a:ea typeface="Source Sans Pro"/>
              <a:cs typeface="Source Sans Pro"/>
              <a:sym typeface="Source Sans Pro"/>
            </a:endParaRPr>
          </a:p>
        </p:txBody>
      </p:sp>
      <p:sp>
        <p:nvSpPr>
          <p:cNvPr id="315" name="Google Shape;315;p35"/>
          <p:cNvSpPr/>
          <p:nvPr/>
        </p:nvSpPr>
        <p:spPr>
          <a:xfrm>
            <a:off x="4641850" y="1080025"/>
            <a:ext cx="4060800" cy="10692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800">
                <a:solidFill>
                  <a:schemeClr val="dk1"/>
                </a:solidFill>
                <a:latin typeface="Source Sans Pro"/>
                <a:ea typeface="Source Sans Pro"/>
                <a:cs typeface="Source Sans Pro"/>
                <a:sym typeface="Source Sans Pro"/>
              </a:rPr>
              <a:t>Teach undergraduate students effective research strategies using  Primo.</a:t>
            </a:r>
            <a:endParaRPr sz="1800">
              <a:latin typeface="Source Sans Pro"/>
              <a:ea typeface="Source Sans Pro"/>
              <a:cs typeface="Source Sans Pro"/>
              <a:sym typeface="Source Sans Pro"/>
            </a:endParaRPr>
          </a:p>
        </p:txBody>
      </p:sp>
      <p:sp>
        <p:nvSpPr>
          <p:cNvPr id="316" name="Google Shape;316;p35"/>
          <p:cNvSpPr/>
          <p:nvPr/>
        </p:nvSpPr>
        <p:spPr>
          <a:xfrm>
            <a:off x="850600" y="2801650"/>
            <a:ext cx="7367700" cy="1069200"/>
          </a:xfrm>
          <a:prstGeom prst="roundRect">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800" dirty="0">
                <a:latin typeface="Source Sans Pro"/>
                <a:ea typeface="Source Sans Pro"/>
                <a:cs typeface="Source Sans Pro"/>
                <a:sym typeface="Source Sans Pro"/>
              </a:rPr>
              <a:t>Replace database demonstration with student-driven catalog exploration</a:t>
            </a:r>
            <a:endParaRPr sz="1800" dirty="0">
              <a:latin typeface="Source Sans Pro"/>
              <a:ea typeface="Source Sans Pro"/>
              <a:cs typeface="Source Sans Pro"/>
              <a:sym typeface="Source Sans Pro"/>
            </a:endParaRPr>
          </a:p>
        </p:txBody>
      </p:sp>
      <p:cxnSp>
        <p:nvCxnSpPr>
          <p:cNvPr id="317" name="Google Shape;317;p35">
            <a:extLst>
              <a:ext uri="{C183D7F6-B498-43B3-948B-1728B52AA6E4}">
                <adec:decorative xmlns:adec="http://schemas.microsoft.com/office/drawing/2017/decorative" val="1"/>
              </a:ext>
            </a:extLst>
          </p:cNvPr>
          <p:cNvCxnSpPr>
            <a:endCxn id="316" idx="0"/>
          </p:cNvCxnSpPr>
          <p:nvPr/>
        </p:nvCxnSpPr>
        <p:spPr>
          <a:xfrm>
            <a:off x="2427250" y="2149450"/>
            <a:ext cx="2107200" cy="652200"/>
          </a:xfrm>
          <a:prstGeom prst="straightConnector1">
            <a:avLst/>
          </a:prstGeom>
          <a:noFill/>
          <a:ln w="9525" cap="flat" cmpd="sng">
            <a:solidFill>
              <a:schemeClr val="dk2"/>
            </a:solidFill>
            <a:prstDash val="solid"/>
            <a:round/>
            <a:headEnd type="none" w="med" len="med"/>
            <a:tailEnd type="triangle" w="med" len="med"/>
          </a:ln>
        </p:spPr>
      </p:cxnSp>
      <p:cxnSp>
        <p:nvCxnSpPr>
          <p:cNvPr id="318" name="Google Shape;318;p35">
            <a:extLst>
              <a:ext uri="{C183D7F6-B498-43B3-948B-1728B52AA6E4}">
                <adec:decorative xmlns:adec="http://schemas.microsoft.com/office/drawing/2017/decorative" val="1"/>
              </a:ext>
            </a:extLst>
          </p:cNvPr>
          <p:cNvCxnSpPr>
            <a:endCxn id="316" idx="0"/>
          </p:cNvCxnSpPr>
          <p:nvPr/>
        </p:nvCxnSpPr>
        <p:spPr>
          <a:xfrm flipH="1">
            <a:off x="4534450" y="2149450"/>
            <a:ext cx="2127600" cy="652200"/>
          </a:xfrm>
          <a:prstGeom prst="straightConnector1">
            <a:avLst/>
          </a:prstGeom>
          <a:noFill/>
          <a:ln w="9525" cap="flat" cmpd="sng">
            <a:solidFill>
              <a:schemeClr val="dk2"/>
            </a:solidFill>
            <a:prstDash val="solid"/>
            <a:round/>
            <a:headEnd type="none" w="med" len="med"/>
            <a:tailEnd type="triangle" w="med" len="med"/>
          </a:ln>
        </p:spPr>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36"/>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fontScale="90000"/>
          </a:bodyPr>
          <a:lstStyle/>
          <a:p>
            <a:pPr marL="0" lvl="0" indent="0" algn="ctr" rtl="0">
              <a:spcBef>
                <a:spcPts val="0"/>
              </a:spcBef>
              <a:spcAft>
                <a:spcPts val="0"/>
              </a:spcAft>
              <a:buNone/>
            </a:pPr>
            <a:r>
              <a:rPr lang="en"/>
              <a:t>Keep in mind, we were not teaching First-Year students how to use WorldCat (our previous discovery system).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37"/>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fontScale="90000"/>
          </a:bodyPr>
          <a:lstStyle/>
          <a:p>
            <a:pPr marL="0" lvl="0" indent="0" algn="ctr" rtl="0">
              <a:spcBef>
                <a:spcPts val="0"/>
              </a:spcBef>
              <a:spcAft>
                <a:spcPts val="0"/>
              </a:spcAft>
              <a:buNone/>
            </a:pPr>
            <a:r>
              <a:rPr lang="en"/>
              <a:t>Would it be possible to not teach databases in ENGL101 one-shots?</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3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We had a LOT of conversations</a:t>
            </a:r>
            <a:endParaRPr/>
          </a:p>
        </p:txBody>
      </p:sp>
      <p:pic>
        <p:nvPicPr>
          <p:cNvPr id="334" name="Google Shape;334;p38" descr="Chat conversation between the presenters. Amber's chat reads &quot;Try to change one small thing and all the threads unravel.&quot; Ben's reply reads &quot;I know, right?&quot;"/>
          <p:cNvPicPr preferRelativeResize="0"/>
          <p:nvPr/>
        </p:nvPicPr>
        <p:blipFill>
          <a:blip r:embed="rId3">
            <a:alphaModFix/>
          </a:blip>
          <a:stretch>
            <a:fillRect/>
          </a:stretch>
        </p:blipFill>
        <p:spPr>
          <a:xfrm>
            <a:off x="194100" y="1825288"/>
            <a:ext cx="8882375" cy="149292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Google Shape;339;p39"/>
          <p:cNvSpPr txBox="1">
            <a:spLocks noGrp="1"/>
          </p:cNvSpPr>
          <p:nvPr>
            <p:ph type="title"/>
          </p:nvPr>
        </p:nvSpPr>
        <p:spPr>
          <a:xfrm>
            <a:off x="311700" y="355900"/>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Expectations vs. reality</a:t>
            </a:r>
            <a:endParaRPr/>
          </a:p>
        </p:txBody>
      </p:sp>
      <p:sp>
        <p:nvSpPr>
          <p:cNvPr id="340" name="Google Shape;340;p39"/>
          <p:cNvSpPr/>
          <p:nvPr/>
        </p:nvSpPr>
        <p:spPr>
          <a:xfrm>
            <a:off x="534850" y="928600"/>
            <a:ext cx="2817000" cy="757800"/>
          </a:xfrm>
          <a:prstGeom prst="wedgeRoundRectCallout">
            <a:avLst>
              <a:gd name="adj1" fmla="val -62658"/>
              <a:gd name="adj2" fmla="val 55668"/>
              <a:gd name="adj3" fmla="val 0"/>
            </a:avLst>
          </a:prstGeom>
          <a:solidFill>
            <a:srgbClr val="F4CC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t>The ENGL101 materials will have too many direct references to ASU.</a:t>
            </a:r>
            <a:endParaRPr dirty="0"/>
          </a:p>
        </p:txBody>
      </p:sp>
      <p:sp>
        <p:nvSpPr>
          <p:cNvPr id="341" name="Google Shape;341;p39"/>
          <p:cNvSpPr/>
          <p:nvPr/>
        </p:nvSpPr>
        <p:spPr>
          <a:xfrm>
            <a:off x="534850" y="2534825"/>
            <a:ext cx="2817000" cy="860400"/>
          </a:xfrm>
          <a:prstGeom prst="wedgeRoundRectCallout">
            <a:avLst>
              <a:gd name="adj1" fmla="val -63924"/>
              <a:gd name="adj2" fmla="val 52827"/>
              <a:gd name="adj3" fmla="val 0"/>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We’ll ruin the scaffolding for higher-level courses by not introducing databases in ENGL101.</a:t>
            </a:r>
            <a:endParaRPr/>
          </a:p>
        </p:txBody>
      </p:sp>
      <p:sp>
        <p:nvSpPr>
          <p:cNvPr id="342" name="Google Shape;342;p39"/>
          <p:cNvSpPr/>
          <p:nvPr/>
        </p:nvSpPr>
        <p:spPr>
          <a:xfrm>
            <a:off x="534850" y="1813950"/>
            <a:ext cx="2817000" cy="572700"/>
          </a:xfrm>
          <a:prstGeom prst="wedgeRoundRectCallout">
            <a:avLst>
              <a:gd name="adj1" fmla="val -63924"/>
              <a:gd name="adj2" fmla="val 52827"/>
              <a:gd name="adj3" fmla="val 0"/>
            </a:avLst>
          </a:prstGeom>
          <a:solidFill>
            <a:srgbClr val="FCE5C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We’ll get too much pushback from ENGL101 faculty.</a:t>
            </a:r>
            <a:endParaRPr/>
          </a:p>
        </p:txBody>
      </p:sp>
      <p:sp>
        <p:nvSpPr>
          <p:cNvPr id="343" name="Google Shape;343;p39"/>
          <p:cNvSpPr/>
          <p:nvPr/>
        </p:nvSpPr>
        <p:spPr>
          <a:xfrm>
            <a:off x="625675" y="3502150"/>
            <a:ext cx="2817000" cy="757800"/>
          </a:xfrm>
          <a:prstGeom prst="wedgeRoundRectCallout">
            <a:avLst>
              <a:gd name="adj1" fmla="val -63924"/>
              <a:gd name="adj2" fmla="val 52827"/>
              <a:gd name="adj3" fmla="val 0"/>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This will be too short notice for our teaching Fellows to adjust to a new lesson plan.</a:t>
            </a:r>
            <a:endParaRPr/>
          </a:p>
        </p:txBody>
      </p:sp>
      <p:sp>
        <p:nvSpPr>
          <p:cNvPr id="344" name="Google Shape;344;p39"/>
          <p:cNvSpPr/>
          <p:nvPr/>
        </p:nvSpPr>
        <p:spPr>
          <a:xfrm>
            <a:off x="4902825" y="1042625"/>
            <a:ext cx="3387375" cy="572700"/>
          </a:xfrm>
          <a:prstGeom prst="flowChartProcess">
            <a:avLst/>
          </a:prstGeom>
          <a:solidFill>
            <a:srgbClr val="F4CC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Vague references to databases, but nothing mentioned by name.</a:t>
            </a:r>
            <a:endParaRPr/>
          </a:p>
        </p:txBody>
      </p:sp>
      <p:sp>
        <p:nvSpPr>
          <p:cNvPr id="345" name="Google Shape;345;p39"/>
          <p:cNvSpPr/>
          <p:nvPr/>
        </p:nvSpPr>
        <p:spPr>
          <a:xfrm>
            <a:off x="4902825" y="2527475"/>
            <a:ext cx="3387375" cy="875088"/>
          </a:xfrm>
          <a:prstGeom prst="flowChartProcess">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Database searching is introduced in subject-specific instruction, and not every student takes ENGL101 before subject instruction.</a:t>
            </a:r>
            <a:endParaRPr/>
          </a:p>
        </p:txBody>
      </p:sp>
      <p:sp>
        <p:nvSpPr>
          <p:cNvPr id="346" name="Google Shape;346;p39"/>
          <p:cNvSpPr/>
          <p:nvPr/>
        </p:nvSpPr>
        <p:spPr>
          <a:xfrm>
            <a:off x="4902825" y="1813950"/>
            <a:ext cx="3387375" cy="572700"/>
          </a:xfrm>
          <a:prstGeom prst="flowChartProcess">
            <a:avLst/>
          </a:prstGeom>
          <a:solidFill>
            <a:srgbClr val="FCE5C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Once they saw Primo’s salient features, the faculty were on board.</a:t>
            </a:r>
            <a:endParaRPr/>
          </a:p>
        </p:txBody>
      </p:sp>
      <p:sp>
        <p:nvSpPr>
          <p:cNvPr id="347" name="Google Shape;347;p39"/>
          <p:cNvSpPr/>
          <p:nvPr/>
        </p:nvSpPr>
        <p:spPr>
          <a:xfrm>
            <a:off x="4902825" y="3543400"/>
            <a:ext cx="3387375" cy="716550"/>
          </a:xfrm>
          <a:prstGeom prst="flowChartProcess">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Grad students adapted well; creating extensive curriculum map and lesson plans helped support our students</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4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4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4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4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40"/>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fontScale="90000"/>
          </a:bodyPr>
          <a:lstStyle/>
          <a:p>
            <a:pPr marL="0" lvl="0" indent="0" algn="ctr" rtl="0">
              <a:spcBef>
                <a:spcPts val="0"/>
              </a:spcBef>
              <a:spcAft>
                <a:spcPts val="0"/>
              </a:spcAft>
              <a:buNone/>
            </a:pPr>
            <a:r>
              <a:rPr lang="en" b="1"/>
              <a:t>Reflection Moment: </a:t>
            </a:r>
            <a:endParaRPr b="1"/>
          </a:p>
          <a:p>
            <a:pPr marL="0" lvl="0" indent="0" algn="ctr" rtl="0">
              <a:spcBef>
                <a:spcPts val="0"/>
              </a:spcBef>
              <a:spcAft>
                <a:spcPts val="0"/>
              </a:spcAft>
              <a:buNone/>
            </a:pPr>
            <a:r>
              <a:rPr lang="en"/>
              <a:t>Think about that piece of library instruction you want to change. </a:t>
            </a:r>
            <a:endParaRPr/>
          </a:p>
          <a:p>
            <a:pPr marL="0" lvl="0" indent="0" algn="ctr" rtl="0">
              <a:spcBef>
                <a:spcPts val="0"/>
              </a:spcBef>
              <a:spcAft>
                <a:spcPts val="0"/>
              </a:spcAft>
              <a:buNone/>
            </a:pPr>
            <a:endParaRPr/>
          </a:p>
          <a:p>
            <a:pPr marL="0" lvl="0" indent="0" algn="ctr" rtl="0">
              <a:spcBef>
                <a:spcPts val="0"/>
              </a:spcBef>
              <a:spcAft>
                <a:spcPts val="0"/>
              </a:spcAft>
              <a:buNone/>
            </a:pPr>
            <a:r>
              <a:rPr lang="en"/>
              <a:t>What would be your obstacles to making this change?</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4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Process of Lesson Plan Design</a:t>
            </a:r>
            <a:endParaRPr/>
          </a:p>
        </p:txBody>
      </p:sp>
      <p:grpSp>
        <p:nvGrpSpPr>
          <p:cNvPr id="358" name="Google Shape;358;p41" descr="Step 1 of Process: Audit. Questions asked include: What is the purpose of each activity? How does this support the current ENGL101 student learning outcomes? How would this activity need to be updated "/>
          <p:cNvGrpSpPr/>
          <p:nvPr/>
        </p:nvGrpSpPr>
        <p:grpSpPr>
          <a:xfrm>
            <a:off x="0" y="1189989"/>
            <a:ext cx="2214600" cy="3217636"/>
            <a:chOff x="0" y="1189989"/>
            <a:chExt cx="2214600" cy="3217636"/>
          </a:xfrm>
        </p:grpSpPr>
        <p:sp>
          <p:nvSpPr>
            <p:cNvPr id="359" name="Google Shape;359;p41"/>
            <p:cNvSpPr/>
            <p:nvPr/>
          </p:nvSpPr>
          <p:spPr>
            <a:xfrm>
              <a:off x="0" y="1189989"/>
              <a:ext cx="2214600" cy="669000"/>
            </a:xfrm>
            <a:prstGeom prst="homePlate">
              <a:avLst>
                <a:gd name="adj" fmla="val 50000"/>
              </a:avLst>
            </a:prstGeom>
            <a:solidFill>
              <a:srgbClr val="801F17"/>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100">
                  <a:solidFill>
                    <a:srgbClr val="FFFFFF"/>
                  </a:solidFill>
                </a:rPr>
                <a:t>Audit</a:t>
              </a:r>
              <a:endParaRPr sz="2100">
                <a:solidFill>
                  <a:srgbClr val="FFFFFF"/>
                </a:solidFill>
              </a:endParaRPr>
            </a:p>
          </p:txBody>
        </p:sp>
        <p:sp>
          <p:nvSpPr>
            <p:cNvPr id="360" name="Google Shape;360;p41"/>
            <p:cNvSpPr txBox="1"/>
            <p:nvPr/>
          </p:nvSpPr>
          <p:spPr>
            <a:xfrm>
              <a:off x="295050" y="2057125"/>
              <a:ext cx="1624500" cy="2350500"/>
            </a:xfrm>
            <a:prstGeom prst="rect">
              <a:avLst/>
            </a:prstGeom>
            <a:noFill/>
            <a:ln>
              <a:noFill/>
            </a:ln>
          </p:spPr>
          <p:txBody>
            <a:bodyPr spcFirstLastPara="1" wrap="square" lIns="91425" tIns="91425" rIns="91425" bIns="91425" anchor="t" anchorCtr="0">
              <a:noAutofit/>
            </a:bodyPr>
            <a:lstStyle/>
            <a:p>
              <a:pPr marL="457200" lvl="0" indent="-279400" algn="l" rtl="0">
                <a:lnSpc>
                  <a:spcPct val="115000"/>
                </a:lnSpc>
                <a:spcBef>
                  <a:spcPts val="0"/>
                </a:spcBef>
                <a:spcAft>
                  <a:spcPts val="0"/>
                </a:spcAft>
                <a:buClr>
                  <a:schemeClr val="dk1"/>
                </a:buClr>
                <a:buSzPts val="800"/>
                <a:buChar char="●"/>
              </a:pPr>
              <a:r>
                <a:rPr lang="en" sz="800">
                  <a:solidFill>
                    <a:schemeClr val="dk1"/>
                  </a:solidFill>
                </a:rPr>
                <a:t>What is the purpose of each activity?</a:t>
              </a:r>
              <a:endParaRPr sz="800">
                <a:solidFill>
                  <a:schemeClr val="dk1"/>
                </a:solidFill>
              </a:endParaRPr>
            </a:p>
            <a:p>
              <a:pPr marL="457200" lvl="0" indent="-279400" algn="l" rtl="0">
                <a:lnSpc>
                  <a:spcPct val="115000"/>
                </a:lnSpc>
                <a:spcBef>
                  <a:spcPts val="0"/>
                </a:spcBef>
                <a:spcAft>
                  <a:spcPts val="0"/>
                </a:spcAft>
                <a:buClr>
                  <a:schemeClr val="dk1"/>
                </a:buClr>
                <a:buSzPts val="800"/>
                <a:buChar char="●"/>
              </a:pPr>
              <a:r>
                <a:rPr lang="en" sz="800">
                  <a:solidFill>
                    <a:schemeClr val="dk1"/>
                  </a:solidFill>
                </a:rPr>
                <a:t>How does this support the current ENGL101 student learning outcomes?</a:t>
              </a:r>
              <a:endParaRPr sz="800">
                <a:solidFill>
                  <a:schemeClr val="dk1"/>
                </a:solidFill>
              </a:endParaRPr>
            </a:p>
            <a:p>
              <a:pPr marL="457200" lvl="0" indent="-279400" algn="l" rtl="0">
                <a:lnSpc>
                  <a:spcPct val="115000"/>
                </a:lnSpc>
                <a:spcBef>
                  <a:spcPts val="0"/>
                </a:spcBef>
                <a:spcAft>
                  <a:spcPts val="0"/>
                </a:spcAft>
                <a:buClr>
                  <a:schemeClr val="dk1"/>
                </a:buClr>
                <a:buSzPts val="800"/>
                <a:buChar char="●"/>
              </a:pPr>
              <a:r>
                <a:rPr lang="en" sz="800">
                  <a:solidFill>
                    <a:schemeClr val="dk1"/>
                  </a:solidFill>
                </a:rPr>
                <a:t>How would this activity need to be updated to reflect the change to Primo?</a:t>
              </a:r>
              <a:endParaRPr sz="800">
                <a:solidFill>
                  <a:schemeClr val="dk1"/>
                </a:solidFill>
              </a:endParaRPr>
            </a:p>
            <a:p>
              <a:pPr marL="457200" lvl="0" indent="-279400" algn="l" rtl="0">
                <a:lnSpc>
                  <a:spcPct val="115000"/>
                </a:lnSpc>
                <a:spcBef>
                  <a:spcPts val="0"/>
                </a:spcBef>
                <a:spcAft>
                  <a:spcPts val="0"/>
                </a:spcAft>
                <a:buClr>
                  <a:schemeClr val="dk1"/>
                </a:buClr>
                <a:buSzPts val="800"/>
                <a:buChar char="●"/>
              </a:pPr>
              <a:r>
                <a:rPr lang="en" sz="800">
                  <a:solidFill>
                    <a:schemeClr val="dk1"/>
                  </a:solidFill>
                </a:rPr>
                <a:t>How do we teach this lesson plan to Research and Teaching Fellows?</a:t>
              </a:r>
              <a:endParaRPr sz="300">
                <a:latin typeface="Roboto"/>
                <a:ea typeface="Roboto"/>
                <a:cs typeface="Roboto"/>
                <a:sym typeface="Roboto"/>
              </a:endParaRPr>
            </a:p>
          </p:txBody>
        </p:sp>
      </p:grpSp>
      <p:grpSp>
        <p:nvGrpSpPr>
          <p:cNvPr id="361" name="Google Shape;361;p41" descr="Step 2 of Process: Brainstorm: Bullet reads: Brainstormed learning outcomes and key concepts for students to learn."/>
          <p:cNvGrpSpPr/>
          <p:nvPr/>
        </p:nvGrpSpPr>
        <p:grpSpPr>
          <a:xfrm>
            <a:off x="1838325" y="1189775"/>
            <a:ext cx="2064000" cy="3217850"/>
            <a:chOff x="1838325" y="1189775"/>
            <a:chExt cx="2064000" cy="3217850"/>
          </a:xfrm>
        </p:grpSpPr>
        <p:sp>
          <p:nvSpPr>
            <p:cNvPr id="362" name="Google Shape;362;p41"/>
            <p:cNvSpPr/>
            <p:nvPr/>
          </p:nvSpPr>
          <p:spPr>
            <a:xfrm>
              <a:off x="1838325" y="1189775"/>
              <a:ext cx="2064000" cy="669000"/>
            </a:xfrm>
            <a:prstGeom prst="chevron">
              <a:avLst>
                <a:gd name="adj" fmla="val 50000"/>
              </a:avLst>
            </a:prstGeom>
            <a:solidFill>
              <a:srgbClr val="A7291E"/>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900">
                  <a:solidFill>
                    <a:srgbClr val="FFFFFF"/>
                  </a:solidFill>
                </a:rPr>
                <a:t>Brainstorm</a:t>
              </a:r>
              <a:endParaRPr sz="1900">
                <a:solidFill>
                  <a:srgbClr val="FFFFFF"/>
                </a:solidFill>
              </a:endParaRPr>
            </a:p>
          </p:txBody>
        </p:sp>
        <p:sp>
          <p:nvSpPr>
            <p:cNvPr id="363" name="Google Shape;363;p41"/>
            <p:cNvSpPr txBox="1"/>
            <p:nvPr/>
          </p:nvSpPr>
          <p:spPr>
            <a:xfrm>
              <a:off x="2017250" y="2057125"/>
              <a:ext cx="1624500" cy="2350500"/>
            </a:xfrm>
            <a:prstGeom prst="rect">
              <a:avLst/>
            </a:prstGeom>
            <a:noFill/>
            <a:ln>
              <a:noFill/>
            </a:ln>
          </p:spPr>
          <p:txBody>
            <a:bodyPr spcFirstLastPara="1" wrap="square" lIns="91425" tIns="91425" rIns="91425" bIns="91425" anchor="t" anchorCtr="0">
              <a:noAutofit/>
            </a:bodyPr>
            <a:lstStyle/>
            <a:p>
              <a:pPr marL="457200" lvl="0" indent="-298450" algn="l" rtl="0">
                <a:lnSpc>
                  <a:spcPct val="115000"/>
                </a:lnSpc>
                <a:spcBef>
                  <a:spcPts val="0"/>
                </a:spcBef>
                <a:spcAft>
                  <a:spcPts val="0"/>
                </a:spcAft>
                <a:buSzPts val="1100"/>
                <a:buChar char="●"/>
              </a:pPr>
              <a:r>
                <a:rPr lang="en" sz="1100"/>
                <a:t>Brainstormed learning outcomes and key concepts for students to learn.</a:t>
              </a:r>
              <a:endParaRPr sz="1100"/>
            </a:p>
          </p:txBody>
        </p:sp>
      </p:grpSp>
      <p:grpSp>
        <p:nvGrpSpPr>
          <p:cNvPr id="364" name="Google Shape;364;p41" descr="Step 3 of Process: Conversations. Bullet reads: Held conversations with Research and Teaching Fellows and subject librarians."/>
          <p:cNvGrpSpPr/>
          <p:nvPr/>
        </p:nvGrpSpPr>
        <p:grpSpPr>
          <a:xfrm>
            <a:off x="3516750" y="1189775"/>
            <a:ext cx="2064000" cy="3217850"/>
            <a:chOff x="3516750" y="1189775"/>
            <a:chExt cx="2064000" cy="3217850"/>
          </a:xfrm>
        </p:grpSpPr>
        <p:sp>
          <p:nvSpPr>
            <p:cNvPr id="365" name="Google Shape;365;p41"/>
            <p:cNvSpPr/>
            <p:nvPr/>
          </p:nvSpPr>
          <p:spPr>
            <a:xfrm>
              <a:off x="3516750" y="1189775"/>
              <a:ext cx="2064000" cy="669000"/>
            </a:xfrm>
            <a:prstGeom prst="chevron">
              <a:avLst>
                <a:gd name="adj" fmla="val 50000"/>
              </a:avLst>
            </a:prstGeom>
            <a:solidFill>
              <a:srgbClr val="B02B2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rgbClr val="FFFFFF"/>
                  </a:solidFill>
                  <a:latin typeface="Roboto"/>
                  <a:ea typeface="Roboto"/>
                  <a:cs typeface="Roboto"/>
                  <a:sym typeface="Roboto"/>
                </a:rPr>
                <a:t>Conversations</a:t>
              </a:r>
              <a:endParaRPr dirty="0">
                <a:solidFill>
                  <a:srgbClr val="FFFFFF"/>
                </a:solidFill>
                <a:latin typeface="Roboto"/>
                <a:ea typeface="Roboto"/>
                <a:cs typeface="Roboto"/>
                <a:sym typeface="Roboto"/>
              </a:endParaRPr>
            </a:p>
          </p:txBody>
        </p:sp>
        <p:sp>
          <p:nvSpPr>
            <p:cNvPr id="366" name="Google Shape;366;p41"/>
            <p:cNvSpPr txBox="1"/>
            <p:nvPr/>
          </p:nvSpPr>
          <p:spPr>
            <a:xfrm>
              <a:off x="3739450" y="2057125"/>
              <a:ext cx="1624500" cy="2350500"/>
            </a:xfrm>
            <a:prstGeom prst="rect">
              <a:avLst/>
            </a:prstGeom>
            <a:noFill/>
            <a:ln>
              <a:noFill/>
            </a:ln>
          </p:spPr>
          <p:txBody>
            <a:bodyPr spcFirstLastPara="1" wrap="square" lIns="91425" tIns="91425" rIns="91425" bIns="91425" anchor="t" anchorCtr="0">
              <a:noAutofit/>
            </a:bodyPr>
            <a:lstStyle/>
            <a:p>
              <a:pPr marL="457200" lvl="0" indent="-298450" algn="l" rtl="0">
                <a:lnSpc>
                  <a:spcPct val="115000"/>
                </a:lnSpc>
                <a:spcBef>
                  <a:spcPts val="0"/>
                </a:spcBef>
                <a:spcAft>
                  <a:spcPts val="0"/>
                </a:spcAft>
                <a:buSzPts val="1100"/>
                <a:buChar char="●"/>
              </a:pPr>
              <a:r>
                <a:rPr lang="en" sz="1100"/>
                <a:t>Held conversations with Research and Teaching Fellows and subject librarians.</a:t>
              </a:r>
              <a:endParaRPr sz="1100"/>
            </a:p>
          </p:txBody>
        </p:sp>
      </p:grpSp>
      <p:grpSp>
        <p:nvGrpSpPr>
          <p:cNvPr id="370" name="Google Shape;370;p41" descr="Steo 4 of Process: Draft. Bullet reads: Created initial draft of the lesson plan."/>
          <p:cNvGrpSpPr/>
          <p:nvPr/>
        </p:nvGrpSpPr>
        <p:grpSpPr>
          <a:xfrm>
            <a:off x="5195350" y="1189775"/>
            <a:ext cx="2064000" cy="3217850"/>
            <a:chOff x="5195350" y="1189775"/>
            <a:chExt cx="2064000" cy="3217850"/>
          </a:xfrm>
        </p:grpSpPr>
        <p:sp>
          <p:nvSpPr>
            <p:cNvPr id="371" name="Google Shape;371;p41"/>
            <p:cNvSpPr/>
            <p:nvPr/>
          </p:nvSpPr>
          <p:spPr>
            <a:xfrm>
              <a:off x="5195350" y="1189775"/>
              <a:ext cx="2064000" cy="669000"/>
            </a:xfrm>
            <a:prstGeom prst="chevron">
              <a:avLst>
                <a:gd name="adj" fmla="val 50000"/>
              </a:avLst>
            </a:prstGeom>
            <a:solidFill>
              <a:srgbClr val="BE2F2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100" dirty="0">
                  <a:solidFill>
                    <a:srgbClr val="FFFFFF"/>
                  </a:solidFill>
                  <a:latin typeface="Roboto"/>
                  <a:ea typeface="Roboto"/>
                  <a:cs typeface="Roboto"/>
                  <a:sym typeface="Roboto"/>
                </a:rPr>
                <a:t>Draft</a:t>
              </a:r>
              <a:endParaRPr sz="2100" dirty="0">
                <a:solidFill>
                  <a:srgbClr val="FFFFFF"/>
                </a:solidFill>
                <a:latin typeface="Roboto"/>
                <a:ea typeface="Roboto"/>
                <a:cs typeface="Roboto"/>
                <a:sym typeface="Roboto"/>
              </a:endParaRPr>
            </a:p>
          </p:txBody>
        </p:sp>
        <p:sp>
          <p:nvSpPr>
            <p:cNvPr id="372" name="Google Shape;372;p41"/>
            <p:cNvSpPr txBox="1"/>
            <p:nvPr/>
          </p:nvSpPr>
          <p:spPr>
            <a:xfrm>
              <a:off x="5461650" y="2057125"/>
              <a:ext cx="1624500" cy="2350500"/>
            </a:xfrm>
            <a:prstGeom prst="rect">
              <a:avLst/>
            </a:prstGeom>
            <a:noFill/>
            <a:ln>
              <a:noFill/>
            </a:ln>
          </p:spPr>
          <p:txBody>
            <a:bodyPr spcFirstLastPara="1" wrap="square" lIns="91425" tIns="91425" rIns="91425" bIns="91425" anchor="t" anchorCtr="0">
              <a:noAutofit/>
            </a:bodyPr>
            <a:lstStyle/>
            <a:p>
              <a:pPr marL="457200" lvl="0" indent="-298450" algn="l" rtl="0">
                <a:lnSpc>
                  <a:spcPct val="115000"/>
                </a:lnSpc>
                <a:spcBef>
                  <a:spcPts val="0"/>
                </a:spcBef>
                <a:spcAft>
                  <a:spcPts val="0"/>
                </a:spcAft>
                <a:buSzPts val="1100"/>
                <a:buChar char="●"/>
              </a:pPr>
              <a:r>
                <a:rPr lang="en" sz="1100"/>
                <a:t>Created initial draft of the lesson plan.</a:t>
              </a:r>
              <a:endParaRPr sz="1100"/>
            </a:p>
          </p:txBody>
        </p:sp>
      </p:grpSp>
      <p:grpSp>
        <p:nvGrpSpPr>
          <p:cNvPr id="367" name="Google Shape;367;p41" descr="Step 5 in Process: Beta Test. Bullet reads: Beta tested draft of lesson plan with Research &amp; Teaching Fellows."/>
          <p:cNvGrpSpPr/>
          <p:nvPr/>
        </p:nvGrpSpPr>
        <p:grpSpPr>
          <a:xfrm>
            <a:off x="6874025" y="1189775"/>
            <a:ext cx="2064000" cy="3217850"/>
            <a:chOff x="6874025" y="1189775"/>
            <a:chExt cx="2064000" cy="3217850"/>
          </a:xfrm>
        </p:grpSpPr>
        <p:sp>
          <p:nvSpPr>
            <p:cNvPr id="368" name="Google Shape;368;p41"/>
            <p:cNvSpPr/>
            <p:nvPr/>
          </p:nvSpPr>
          <p:spPr>
            <a:xfrm>
              <a:off x="6874025" y="1189775"/>
              <a:ext cx="2064000" cy="669000"/>
            </a:xfrm>
            <a:prstGeom prst="chevron">
              <a:avLst>
                <a:gd name="adj" fmla="val 50000"/>
              </a:avLst>
            </a:prstGeom>
            <a:solidFill>
              <a:srgbClr val="D8372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100">
                  <a:solidFill>
                    <a:srgbClr val="FFFFFF"/>
                  </a:solidFill>
                  <a:latin typeface="Roboto"/>
                  <a:ea typeface="Roboto"/>
                  <a:cs typeface="Roboto"/>
                  <a:sym typeface="Roboto"/>
                </a:rPr>
                <a:t>Beta Test</a:t>
              </a:r>
              <a:endParaRPr sz="2100">
                <a:solidFill>
                  <a:srgbClr val="FFFFFF"/>
                </a:solidFill>
                <a:latin typeface="Roboto"/>
                <a:ea typeface="Roboto"/>
                <a:cs typeface="Roboto"/>
                <a:sym typeface="Roboto"/>
              </a:endParaRPr>
            </a:p>
          </p:txBody>
        </p:sp>
        <p:sp>
          <p:nvSpPr>
            <p:cNvPr id="369" name="Google Shape;369;p41"/>
            <p:cNvSpPr txBox="1"/>
            <p:nvPr/>
          </p:nvSpPr>
          <p:spPr>
            <a:xfrm>
              <a:off x="7183850" y="2057125"/>
              <a:ext cx="1624500" cy="2350500"/>
            </a:xfrm>
            <a:prstGeom prst="rect">
              <a:avLst/>
            </a:prstGeom>
            <a:noFill/>
            <a:ln>
              <a:noFill/>
            </a:ln>
          </p:spPr>
          <p:txBody>
            <a:bodyPr spcFirstLastPara="1" wrap="square" lIns="91425" tIns="91425" rIns="91425" bIns="91425" anchor="t" anchorCtr="0">
              <a:noAutofit/>
            </a:bodyPr>
            <a:lstStyle/>
            <a:p>
              <a:pPr marL="457200" lvl="0" indent="-298450" algn="l" rtl="0">
                <a:lnSpc>
                  <a:spcPct val="115000"/>
                </a:lnSpc>
                <a:spcBef>
                  <a:spcPts val="0"/>
                </a:spcBef>
                <a:spcAft>
                  <a:spcPts val="0"/>
                </a:spcAft>
                <a:buSzPts val="1100"/>
                <a:buChar char="●"/>
              </a:pPr>
              <a:r>
                <a:rPr lang="en" sz="1100"/>
                <a:t>Beta tested draft of lesson plan with Research &amp; Teaching Fellows</a:t>
              </a:r>
              <a:endParaRPr sz="1100"/>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42"/>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fontScale="90000"/>
          </a:bodyPr>
          <a:lstStyle/>
          <a:p>
            <a:pPr marL="0" lvl="0" indent="0" algn="ctr" rtl="0">
              <a:spcBef>
                <a:spcPts val="0"/>
              </a:spcBef>
              <a:spcAft>
                <a:spcPts val="0"/>
              </a:spcAft>
              <a:buNone/>
            </a:pPr>
            <a:r>
              <a:rPr lang="en"/>
              <a:t>How do we teach our library catalog in a student-driven way?</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Today’s Agenda</a:t>
            </a:r>
            <a:endParaRPr dirty="0"/>
          </a:p>
        </p:txBody>
      </p:sp>
      <p:sp>
        <p:nvSpPr>
          <p:cNvPr id="83" name="Google Shape;83;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87350" algn="l" rtl="0">
              <a:spcBef>
                <a:spcPts val="0"/>
              </a:spcBef>
              <a:spcAft>
                <a:spcPts val="0"/>
              </a:spcAft>
              <a:buClr>
                <a:schemeClr val="dk1"/>
              </a:buClr>
              <a:buSzPts val="2500"/>
              <a:buAutoNum type="arabicPeriod"/>
            </a:pPr>
            <a:r>
              <a:rPr lang="en" sz="2500">
                <a:solidFill>
                  <a:schemeClr val="dk1"/>
                </a:solidFill>
              </a:rPr>
              <a:t>Introduction to UMD Libraries and ENGL101 instruction</a:t>
            </a:r>
            <a:endParaRPr sz="2500">
              <a:solidFill>
                <a:schemeClr val="dk1"/>
              </a:solidFill>
            </a:endParaRPr>
          </a:p>
          <a:p>
            <a:pPr marL="457200" lvl="0" indent="-387350" algn="l" rtl="0">
              <a:spcBef>
                <a:spcPts val="0"/>
              </a:spcBef>
              <a:spcAft>
                <a:spcPts val="0"/>
              </a:spcAft>
              <a:buClr>
                <a:schemeClr val="dk1"/>
              </a:buClr>
              <a:buSzPts val="2500"/>
              <a:buAutoNum type="arabicPeriod"/>
            </a:pPr>
            <a:r>
              <a:rPr lang="en" sz="2500">
                <a:solidFill>
                  <a:schemeClr val="dk1"/>
                </a:solidFill>
              </a:rPr>
              <a:t>Issues with database demonstrations &amp; Primo migration</a:t>
            </a:r>
            <a:endParaRPr sz="2500">
              <a:solidFill>
                <a:schemeClr val="dk1"/>
              </a:solidFill>
            </a:endParaRPr>
          </a:p>
          <a:p>
            <a:pPr marL="457200" lvl="0" indent="-387350" algn="l" rtl="0">
              <a:spcBef>
                <a:spcPts val="0"/>
              </a:spcBef>
              <a:spcAft>
                <a:spcPts val="0"/>
              </a:spcAft>
              <a:buClr>
                <a:schemeClr val="dk1"/>
              </a:buClr>
              <a:buSzPts val="2500"/>
              <a:buAutoNum type="arabicPeriod"/>
            </a:pPr>
            <a:r>
              <a:rPr lang="en" sz="2500">
                <a:solidFill>
                  <a:schemeClr val="dk1"/>
                </a:solidFill>
              </a:rPr>
              <a:t>Proposing a new lesson plan &amp; getting buy-in</a:t>
            </a:r>
            <a:endParaRPr sz="2500">
              <a:solidFill>
                <a:schemeClr val="dk1"/>
              </a:solidFill>
            </a:endParaRPr>
          </a:p>
          <a:p>
            <a:pPr marL="457200" lvl="0" indent="-387350" algn="l" rtl="0">
              <a:spcBef>
                <a:spcPts val="0"/>
              </a:spcBef>
              <a:spcAft>
                <a:spcPts val="0"/>
              </a:spcAft>
              <a:buClr>
                <a:schemeClr val="dk1"/>
              </a:buClr>
              <a:buSzPts val="2500"/>
              <a:buAutoNum type="arabicPeriod"/>
            </a:pPr>
            <a:r>
              <a:rPr lang="en" sz="2500">
                <a:solidFill>
                  <a:schemeClr val="dk1"/>
                </a:solidFill>
              </a:rPr>
              <a:t>Re-envisioning our library instruction</a:t>
            </a:r>
            <a:endParaRPr sz="2500">
              <a:solidFill>
                <a:schemeClr val="dk1"/>
              </a:solidFill>
            </a:endParaRPr>
          </a:p>
          <a:p>
            <a:pPr marL="457200" lvl="0" indent="-387350" algn="l" rtl="0">
              <a:spcBef>
                <a:spcPts val="0"/>
              </a:spcBef>
              <a:spcAft>
                <a:spcPts val="0"/>
              </a:spcAft>
              <a:buClr>
                <a:schemeClr val="dk1"/>
              </a:buClr>
              <a:buSzPts val="2500"/>
              <a:buAutoNum type="arabicPeriod"/>
            </a:pPr>
            <a:r>
              <a:rPr lang="en" sz="2500">
                <a:solidFill>
                  <a:schemeClr val="dk1"/>
                </a:solidFill>
              </a:rPr>
              <a:t>Key Takeaways</a:t>
            </a:r>
            <a:endParaRPr sz="2500">
              <a:solidFill>
                <a:schemeClr val="dk1"/>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2" name="Google Shape;382;p4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solidFill>
                  <a:schemeClr val="bg1"/>
                </a:solidFill>
              </a:rPr>
              <a:t>Old vs. new lesson plans</a:t>
            </a:r>
            <a:endParaRPr dirty="0">
              <a:solidFill>
                <a:schemeClr val="bg1"/>
              </a:solidFill>
            </a:endParaRPr>
          </a:p>
        </p:txBody>
      </p:sp>
      <p:graphicFrame>
        <p:nvGraphicFramePr>
          <p:cNvPr id="383" name="Google Shape;383;p43"/>
          <p:cNvGraphicFramePr/>
          <p:nvPr>
            <p:extLst>
              <p:ext uri="{D42A27DB-BD31-4B8C-83A1-F6EECF244321}">
                <p14:modId xmlns:p14="http://schemas.microsoft.com/office/powerpoint/2010/main" val="2854234816"/>
              </p:ext>
            </p:extLst>
          </p:nvPr>
        </p:nvGraphicFramePr>
        <p:xfrm>
          <a:off x="311700" y="445025"/>
          <a:ext cx="3997525" cy="3548530"/>
        </p:xfrm>
        <a:graphic>
          <a:graphicData uri="http://schemas.openxmlformats.org/drawingml/2006/table">
            <a:tbl>
              <a:tblPr firstRow="1">
                <a:noFill/>
                <a:tableStyleId>{6FD4FA42-8824-4237-ADC5-59971BDA641C}</a:tableStyleId>
              </a:tblPr>
              <a:tblGrid>
                <a:gridCol w="3997525">
                  <a:extLst>
                    <a:ext uri="{9D8B030D-6E8A-4147-A177-3AD203B41FA5}">
                      <a16:colId xmlns:a16="http://schemas.microsoft.com/office/drawing/2014/main" val="20000"/>
                    </a:ext>
                  </a:extLst>
                </a:gridCol>
              </a:tblGrid>
              <a:tr h="223450">
                <a:tc>
                  <a:txBody>
                    <a:bodyPr/>
                    <a:lstStyle/>
                    <a:p>
                      <a:pPr marL="0" lvl="0" indent="0" algn="l" rtl="0">
                        <a:spcBef>
                          <a:spcPts val="0"/>
                        </a:spcBef>
                        <a:spcAft>
                          <a:spcPts val="0"/>
                        </a:spcAft>
                        <a:buClr>
                          <a:schemeClr val="dk1"/>
                        </a:buClr>
                        <a:buSzPts val="1100"/>
                        <a:buFont typeface="Arial"/>
                        <a:buNone/>
                      </a:pPr>
                      <a:r>
                        <a:rPr lang="en-US" b="1" dirty="0"/>
                        <a:t>Lesson Plan Structure (Previous)</a:t>
                      </a:r>
                      <a:endParaRPr b="1" dirty="0"/>
                    </a:p>
                  </a:txBody>
                  <a:tcPr marL="91425" marR="91425" marT="91425" marB="91425">
                    <a:solidFill>
                      <a:schemeClr val="bg1"/>
                    </a:solidFill>
                  </a:tcPr>
                </a:tc>
                <a:extLst>
                  <a:ext uri="{0D108BD9-81ED-4DB2-BD59-A6C34878D82A}">
                    <a16:rowId xmlns:a16="http://schemas.microsoft.com/office/drawing/2014/main" val="1831197073"/>
                  </a:ext>
                </a:extLst>
              </a:tr>
              <a:tr h="223450">
                <a:tc>
                  <a:txBody>
                    <a:bodyPr/>
                    <a:lstStyle/>
                    <a:p>
                      <a:pPr marL="0" lvl="0" indent="0" algn="l" rtl="0">
                        <a:spcBef>
                          <a:spcPts val="0"/>
                        </a:spcBef>
                        <a:spcAft>
                          <a:spcPts val="0"/>
                        </a:spcAft>
                        <a:buClr>
                          <a:schemeClr val="dk1"/>
                        </a:buClr>
                        <a:buSzPts val="1100"/>
                        <a:buFont typeface="Arial"/>
                        <a:buNone/>
                      </a:pPr>
                      <a:r>
                        <a:rPr lang="en">
                          <a:solidFill>
                            <a:schemeClr val="dk1"/>
                          </a:solidFill>
                        </a:rPr>
                        <a:t>Welcome and intro to Libraries</a:t>
                      </a:r>
                      <a:endParaRPr/>
                    </a:p>
                  </a:txBody>
                  <a:tcPr marL="91425" marR="91425" marT="91425" marB="91425">
                    <a:solidFill>
                      <a:srgbClr val="F4CCCC"/>
                    </a:solidFill>
                  </a:tcPr>
                </a:tc>
                <a:extLst>
                  <a:ext uri="{0D108BD9-81ED-4DB2-BD59-A6C34878D82A}">
                    <a16:rowId xmlns:a16="http://schemas.microsoft.com/office/drawing/2014/main" val="10000"/>
                  </a:ext>
                </a:extLst>
              </a:tr>
              <a:tr h="555125">
                <a:tc>
                  <a:txBody>
                    <a:bodyPr/>
                    <a:lstStyle/>
                    <a:p>
                      <a:pPr marL="0" lvl="0" indent="0" algn="l" rtl="0">
                        <a:spcBef>
                          <a:spcPts val="0"/>
                        </a:spcBef>
                        <a:spcAft>
                          <a:spcPts val="0"/>
                        </a:spcAft>
                        <a:buNone/>
                      </a:pPr>
                      <a:r>
                        <a:rPr lang="en"/>
                        <a:t>Introduction to information literacy concept (keyword generation, concept mapping, evaluating authority)</a:t>
                      </a:r>
                      <a:endParaRPr/>
                    </a:p>
                  </a:txBody>
                  <a:tcPr marL="91425" marR="91425" marT="91425" marB="91425">
                    <a:solidFill>
                      <a:srgbClr val="FCE5CD"/>
                    </a:solidFill>
                  </a:tcPr>
                </a:tc>
                <a:extLst>
                  <a:ext uri="{0D108BD9-81ED-4DB2-BD59-A6C34878D82A}">
                    <a16:rowId xmlns:a16="http://schemas.microsoft.com/office/drawing/2014/main" val="10001"/>
                  </a:ext>
                </a:extLst>
              </a:tr>
              <a:tr h="555125">
                <a:tc>
                  <a:txBody>
                    <a:bodyPr/>
                    <a:lstStyle/>
                    <a:p>
                      <a:pPr marL="0" lvl="0" indent="0" algn="l" rtl="0">
                        <a:spcBef>
                          <a:spcPts val="0"/>
                        </a:spcBef>
                        <a:spcAft>
                          <a:spcPts val="0"/>
                        </a:spcAft>
                        <a:buNone/>
                      </a:pPr>
                      <a:r>
                        <a:rPr lang="en"/>
                        <a:t>Choice of active learning activity (keyword generation, concept mapping, evaluating authority)</a:t>
                      </a:r>
                      <a:endParaRPr/>
                    </a:p>
                  </a:txBody>
                  <a:tcPr marL="91425" marR="91425" marT="91425" marB="91425">
                    <a:solidFill>
                      <a:srgbClr val="FFF2CC"/>
                    </a:solidFill>
                  </a:tcPr>
                </a:tc>
                <a:extLst>
                  <a:ext uri="{0D108BD9-81ED-4DB2-BD59-A6C34878D82A}">
                    <a16:rowId xmlns:a16="http://schemas.microsoft.com/office/drawing/2014/main" val="10002"/>
                  </a:ext>
                </a:extLst>
              </a:tr>
              <a:tr h="555125">
                <a:tc>
                  <a:txBody>
                    <a:bodyPr/>
                    <a:lstStyle/>
                    <a:p>
                      <a:pPr marL="0" lvl="0" indent="0" algn="l" rtl="0">
                        <a:spcBef>
                          <a:spcPts val="0"/>
                        </a:spcBef>
                        <a:spcAft>
                          <a:spcPts val="0"/>
                        </a:spcAft>
                        <a:buNone/>
                      </a:pPr>
                      <a:r>
                        <a:rPr lang="en"/>
                        <a:t>Database demonstration</a:t>
                      </a:r>
                      <a:endParaRPr/>
                    </a:p>
                  </a:txBody>
                  <a:tcPr marL="91425" marR="91425" marT="91425" marB="91425">
                    <a:solidFill>
                      <a:srgbClr val="D9EAD3"/>
                    </a:solidFill>
                  </a:tcPr>
                </a:tc>
                <a:extLst>
                  <a:ext uri="{0D108BD9-81ED-4DB2-BD59-A6C34878D82A}">
                    <a16:rowId xmlns:a16="http://schemas.microsoft.com/office/drawing/2014/main" val="10003"/>
                  </a:ext>
                </a:extLst>
              </a:tr>
              <a:tr h="555125">
                <a:tc>
                  <a:txBody>
                    <a:bodyPr/>
                    <a:lstStyle/>
                    <a:p>
                      <a:pPr marL="0" lvl="0" indent="0" algn="l" rtl="0">
                        <a:spcBef>
                          <a:spcPts val="0"/>
                        </a:spcBef>
                        <a:spcAft>
                          <a:spcPts val="0"/>
                        </a:spcAft>
                        <a:buNone/>
                      </a:pPr>
                      <a:r>
                        <a:rPr lang="en" dirty="0"/>
                        <a:t>Free search, 1:1 check-ins</a:t>
                      </a:r>
                      <a:endParaRPr dirty="0"/>
                    </a:p>
                  </a:txBody>
                  <a:tcPr marL="91425" marR="91425" marT="91425" marB="91425">
                    <a:solidFill>
                      <a:srgbClr val="C9DAF8"/>
                    </a:solidFill>
                  </a:tcPr>
                </a:tc>
                <a:extLst>
                  <a:ext uri="{0D108BD9-81ED-4DB2-BD59-A6C34878D82A}">
                    <a16:rowId xmlns:a16="http://schemas.microsoft.com/office/drawing/2014/main" val="10004"/>
                  </a:ext>
                </a:extLst>
              </a:tr>
            </a:tbl>
          </a:graphicData>
        </a:graphic>
      </p:graphicFrame>
      <p:graphicFrame>
        <p:nvGraphicFramePr>
          <p:cNvPr id="384" name="Google Shape;384;p43"/>
          <p:cNvGraphicFramePr/>
          <p:nvPr>
            <p:extLst>
              <p:ext uri="{D42A27DB-BD31-4B8C-83A1-F6EECF244321}">
                <p14:modId xmlns:p14="http://schemas.microsoft.com/office/powerpoint/2010/main" val="1544839367"/>
              </p:ext>
            </p:extLst>
          </p:nvPr>
        </p:nvGraphicFramePr>
        <p:xfrm>
          <a:off x="4751075" y="445025"/>
          <a:ext cx="3702850" cy="3885875"/>
        </p:xfrm>
        <a:graphic>
          <a:graphicData uri="http://schemas.openxmlformats.org/drawingml/2006/table">
            <a:tbl>
              <a:tblPr firstRow="1">
                <a:noFill/>
                <a:tableStyleId>{6FD4FA42-8824-4237-ADC5-59971BDA641C}</a:tableStyleId>
              </a:tblPr>
              <a:tblGrid>
                <a:gridCol w="3702850">
                  <a:extLst>
                    <a:ext uri="{9D8B030D-6E8A-4147-A177-3AD203B41FA5}">
                      <a16:colId xmlns:a16="http://schemas.microsoft.com/office/drawing/2014/main" val="20000"/>
                    </a:ext>
                  </a:extLst>
                </a:gridCol>
              </a:tblGrid>
              <a:tr h="555125">
                <a:tc>
                  <a:txBody>
                    <a:bodyPr/>
                    <a:lstStyle/>
                    <a:p>
                      <a:pPr marL="0" lvl="0" indent="0" algn="l" rtl="0">
                        <a:spcBef>
                          <a:spcPts val="0"/>
                        </a:spcBef>
                        <a:spcAft>
                          <a:spcPts val="0"/>
                        </a:spcAft>
                        <a:buNone/>
                      </a:pPr>
                      <a:r>
                        <a:rPr lang="en-US" b="1" dirty="0"/>
                        <a:t>Lesson Plan Structure (Current)</a:t>
                      </a:r>
                      <a:endParaRPr b="1" dirty="0"/>
                    </a:p>
                  </a:txBody>
                  <a:tcPr marL="91425" marR="91425" marT="91425" marB="91425">
                    <a:solidFill>
                      <a:schemeClr val="bg1"/>
                    </a:solidFill>
                  </a:tcPr>
                </a:tc>
                <a:extLst>
                  <a:ext uri="{0D108BD9-81ED-4DB2-BD59-A6C34878D82A}">
                    <a16:rowId xmlns:a16="http://schemas.microsoft.com/office/drawing/2014/main" val="277531809"/>
                  </a:ext>
                </a:extLst>
              </a:tr>
              <a:tr h="555125">
                <a:tc>
                  <a:txBody>
                    <a:bodyPr/>
                    <a:lstStyle/>
                    <a:p>
                      <a:pPr marL="0" lvl="0" indent="0" algn="l" rtl="0">
                        <a:spcBef>
                          <a:spcPts val="0"/>
                        </a:spcBef>
                        <a:spcAft>
                          <a:spcPts val="0"/>
                        </a:spcAft>
                        <a:buNone/>
                      </a:pPr>
                      <a:r>
                        <a:rPr lang="en"/>
                        <a:t>Welcome and intro to Libraries</a:t>
                      </a:r>
                      <a:endParaRPr/>
                    </a:p>
                  </a:txBody>
                  <a:tcPr marL="91425" marR="91425" marT="91425" marB="91425">
                    <a:solidFill>
                      <a:srgbClr val="F4CCCC"/>
                    </a:solidFill>
                  </a:tcPr>
                </a:tc>
                <a:extLst>
                  <a:ext uri="{0D108BD9-81ED-4DB2-BD59-A6C34878D82A}">
                    <a16:rowId xmlns:a16="http://schemas.microsoft.com/office/drawing/2014/main" val="10000"/>
                  </a:ext>
                </a:extLst>
              </a:tr>
              <a:tr h="555125">
                <a:tc>
                  <a:txBody>
                    <a:bodyPr/>
                    <a:lstStyle/>
                    <a:p>
                      <a:pPr marL="0" lvl="0" indent="0" algn="l" rtl="0">
                        <a:spcBef>
                          <a:spcPts val="0"/>
                        </a:spcBef>
                        <a:spcAft>
                          <a:spcPts val="0"/>
                        </a:spcAft>
                        <a:buNone/>
                      </a:pPr>
                      <a:r>
                        <a:rPr lang="en"/>
                        <a:t>Catalog exploration &amp; discussion</a:t>
                      </a:r>
                      <a:endParaRPr/>
                    </a:p>
                  </a:txBody>
                  <a:tcPr marL="91425" marR="91425" marT="91425" marB="91425">
                    <a:solidFill>
                      <a:srgbClr val="D9EAD3"/>
                    </a:solidFill>
                  </a:tcPr>
                </a:tc>
                <a:extLst>
                  <a:ext uri="{0D108BD9-81ED-4DB2-BD59-A6C34878D82A}">
                    <a16:rowId xmlns:a16="http://schemas.microsoft.com/office/drawing/2014/main" val="10001"/>
                  </a:ext>
                </a:extLst>
              </a:tr>
              <a:tr h="555125">
                <a:tc>
                  <a:txBody>
                    <a:bodyPr/>
                    <a:lstStyle/>
                    <a:p>
                      <a:pPr marL="0" lvl="0" indent="0" algn="l" rtl="0">
                        <a:spcBef>
                          <a:spcPts val="0"/>
                        </a:spcBef>
                        <a:spcAft>
                          <a:spcPts val="0"/>
                        </a:spcAft>
                        <a:buNone/>
                      </a:pPr>
                      <a:r>
                        <a:rPr lang="en"/>
                        <a:t>Introduction to information literacy concept </a:t>
                      </a:r>
                      <a:endParaRPr/>
                    </a:p>
                  </a:txBody>
                  <a:tcPr marL="91425" marR="91425" marT="91425" marB="91425">
                    <a:solidFill>
                      <a:srgbClr val="FCE5CD"/>
                    </a:solidFill>
                  </a:tcPr>
                </a:tc>
                <a:extLst>
                  <a:ext uri="{0D108BD9-81ED-4DB2-BD59-A6C34878D82A}">
                    <a16:rowId xmlns:a16="http://schemas.microsoft.com/office/drawing/2014/main" val="10002"/>
                  </a:ext>
                </a:extLst>
              </a:tr>
              <a:tr h="555125">
                <a:tc>
                  <a:txBody>
                    <a:bodyPr/>
                    <a:lstStyle/>
                    <a:p>
                      <a:pPr marL="0" lvl="0" indent="0" algn="l" rtl="0">
                        <a:spcBef>
                          <a:spcPts val="0"/>
                        </a:spcBef>
                        <a:spcAft>
                          <a:spcPts val="0"/>
                        </a:spcAft>
                        <a:buClr>
                          <a:schemeClr val="dk1"/>
                        </a:buClr>
                        <a:buSzPts val="1100"/>
                        <a:buFont typeface="Arial"/>
                        <a:buNone/>
                      </a:pPr>
                      <a:r>
                        <a:rPr lang="en">
                          <a:solidFill>
                            <a:schemeClr val="dk1"/>
                          </a:solidFill>
                        </a:rPr>
                        <a:t>Choice of active learning activity</a:t>
                      </a:r>
                      <a:endParaRPr/>
                    </a:p>
                  </a:txBody>
                  <a:tcPr marL="91425" marR="91425" marT="91425" marB="91425">
                    <a:solidFill>
                      <a:srgbClr val="FFF2CC"/>
                    </a:solidFill>
                  </a:tcPr>
                </a:tc>
                <a:extLst>
                  <a:ext uri="{0D108BD9-81ED-4DB2-BD59-A6C34878D82A}">
                    <a16:rowId xmlns:a16="http://schemas.microsoft.com/office/drawing/2014/main" val="10003"/>
                  </a:ext>
                </a:extLst>
              </a:tr>
              <a:tr h="555125">
                <a:tc>
                  <a:txBody>
                    <a:bodyPr/>
                    <a:lstStyle/>
                    <a:p>
                      <a:pPr marL="0" lvl="0" indent="0" algn="l" rtl="0">
                        <a:spcBef>
                          <a:spcPts val="0"/>
                        </a:spcBef>
                        <a:spcAft>
                          <a:spcPts val="0"/>
                        </a:spcAft>
                        <a:buNone/>
                      </a:pPr>
                      <a:r>
                        <a:rPr lang="en"/>
                        <a:t>Return to catalog to implement concept</a:t>
                      </a:r>
                      <a:endParaRPr/>
                    </a:p>
                  </a:txBody>
                  <a:tcPr marL="91425" marR="91425" marT="91425" marB="91425">
                    <a:solidFill>
                      <a:srgbClr val="D9EAD3"/>
                    </a:solidFill>
                  </a:tcPr>
                </a:tc>
                <a:extLst>
                  <a:ext uri="{0D108BD9-81ED-4DB2-BD59-A6C34878D82A}">
                    <a16:rowId xmlns:a16="http://schemas.microsoft.com/office/drawing/2014/main" val="10004"/>
                  </a:ext>
                </a:extLst>
              </a:tr>
              <a:tr h="555125">
                <a:tc>
                  <a:txBody>
                    <a:bodyPr/>
                    <a:lstStyle/>
                    <a:p>
                      <a:pPr marL="0" lvl="0" indent="0" algn="l" rtl="0">
                        <a:spcBef>
                          <a:spcPts val="0"/>
                        </a:spcBef>
                        <a:spcAft>
                          <a:spcPts val="0"/>
                        </a:spcAft>
                        <a:buNone/>
                      </a:pPr>
                      <a:r>
                        <a:rPr lang="en" dirty="0"/>
                        <a:t>Free search, 1:1 check-ins</a:t>
                      </a:r>
                      <a:endParaRPr dirty="0"/>
                    </a:p>
                  </a:txBody>
                  <a:tcPr marL="91425" marR="91425" marT="91425" marB="91425">
                    <a:solidFill>
                      <a:srgbClr val="C9DAF8"/>
                    </a:solidFill>
                  </a:tcPr>
                </a:tc>
                <a:extLst>
                  <a:ext uri="{0D108BD9-81ED-4DB2-BD59-A6C34878D82A}">
                    <a16:rowId xmlns:a16="http://schemas.microsoft.com/office/drawing/2014/main" val="10005"/>
                  </a:ext>
                </a:extLst>
              </a:tr>
            </a:tbl>
          </a:graphicData>
        </a:graphic>
      </p:graphicFrame>
      <p:cxnSp>
        <p:nvCxnSpPr>
          <p:cNvPr id="385" name="Google Shape;385;p43">
            <a:extLst>
              <a:ext uri="{C183D7F6-B498-43B3-948B-1728B52AA6E4}">
                <adec:decorative xmlns:adec="http://schemas.microsoft.com/office/drawing/2017/decorative" val="1"/>
              </a:ext>
            </a:extLst>
          </p:cNvPr>
          <p:cNvCxnSpPr/>
          <p:nvPr/>
        </p:nvCxnSpPr>
        <p:spPr>
          <a:xfrm rot="10800000" flipH="1">
            <a:off x="4091077" y="1838400"/>
            <a:ext cx="743700" cy="1466700"/>
          </a:xfrm>
          <a:prstGeom prst="straightConnector1">
            <a:avLst/>
          </a:prstGeom>
          <a:noFill/>
          <a:ln w="38100" cap="flat" cmpd="sng">
            <a:solidFill>
              <a:srgbClr val="FF0000"/>
            </a:solidFill>
            <a:prstDash val="solid"/>
            <a:round/>
            <a:headEnd type="none" w="med" len="me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Google Shape;390;p4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Started with Backwards Design</a:t>
            </a:r>
            <a:endParaRPr/>
          </a:p>
        </p:txBody>
      </p:sp>
      <p:sp>
        <p:nvSpPr>
          <p:cNvPr id="391" name="Google Shape;391;p44"/>
          <p:cNvSpPr/>
          <p:nvPr/>
        </p:nvSpPr>
        <p:spPr>
          <a:xfrm>
            <a:off x="0" y="2571750"/>
            <a:ext cx="2712300" cy="1587300"/>
          </a:xfrm>
          <a:prstGeom prst="cloudCallout">
            <a:avLst>
              <a:gd name="adj1" fmla="val -20833"/>
              <a:gd name="adj2" fmla="val 625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400"/>
              <a:t>Exploratory Mindset</a:t>
            </a:r>
            <a:endParaRPr sz="2400"/>
          </a:p>
        </p:txBody>
      </p:sp>
      <p:sp>
        <p:nvSpPr>
          <p:cNvPr id="392" name="Google Shape;392;p44"/>
          <p:cNvSpPr/>
          <p:nvPr/>
        </p:nvSpPr>
        <p:spPr>
          <a:xfrm>
            <a:off x="3215850" y="1778100"/>
            <a:ext cx="2712300" cy="1587300"/>
          </a:xfrm>
          <a:prstGeom prst="cloudCallout">
            <a:avLst>
              <a:gd name="adj1" fmla="val -20833"/>
              <a:gd name="adj2" fmla="val 625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400"/>
              <a:t>Research Ecosystem</a:t>
            </a:r>
            <a:endParaRPr sz="2400"/>
          </a:p>
        </p:txBody>
      </p:sp>
      <p:sp>
        <p:nvSpPr>
          <p:cNvPr id="393" name="Google Shape;393;p44"/>
          <p:cNvSpPr/>
          <p:nvPr/>
        </p:nvSpPr>
        <p:spPr>
          <a:xfrm>
            <a:off x="6120000" y="626250"/>
            <a:ext cx="2712300" cy="1587300"/>
          </a:xfrm>
          <a:prstGeom prst="cloudCallout">
            <a:avLst>
              <a:gd name="adj1" fmla="val -20833"/>
              <a:gd name="adj2" fmla="val 625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200"/>
              <a:t>Formative Assessment</a:t>
            </a:r>
            <a:endParaRPr sz="22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p4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Early goals and how they manifested in the lesson plan</a:t>
            </a:r>
            <a:endParaRPr/>
          </a:p>
        </p:txBody>
      </p:sp>
      <p:graphicFrame>
        <p:nvGraphicFramePr>
          <p:cNvPr id="399" name="Google Shape;399;p45"/>
          <p:cNvGraphicFramePr/>
          <p:nvPr>
            <p:extLst>
              <p:ext uri="{D42A27DB-BD31-4B8C-83A1-F6EECF244321}">
                <p14:modId xmlns:p14="http://schemas.microsoft.com/office/powerpoint/2010/main" val="36675619"/>
              </p:ext>
            </p:extLst>
          </p:nvPr>
        </p:nvGraphicFramePr>
        <p:xfrm>
          <a:off x="870775" y="1075926"/>
          <a:ext cx="7239000" cy="3261210"/>
        </p:xfrm>
        <a:graphic>
          <a:graphicData uri="http://schemas.openxmlformats.org/drawingml/2006/table">
            <a:tbl>
              <a:tblPr firstRow="1">
                <a:noFill/>
                <a:tableStyleId>{6FD4FA42-8824-4237-ADC5-59971BDA641C}</a:tableStyleId>
              </a:tblPr>
              <a:tblGrid>
                <a:gridCol w="3607250">
                  <a:extLst>
                    <a:ext uri="{9D8B030D-6E8A-4147-A177-3AD203B41FA5}">
                      <a16:colId xmlns:a16="http://schemas.microsoft.com/office/drawing/2014/main" val="20000"/>
                    </a:ext>
                  </a:extLst>
                </a:gridCol>
                <a:gridCol w="3631750">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r>
                        <a:rPr lang="en-US" b="1" dirty="0"/>
                        <a:t>Early Goal</a:t>
                      </a:r>
                      <a:endParaRPr b="1" dirty="0"/>
                    </a:p>
                  </a:txBody>
                  <a:tcPr marL="91425" marR="91425" marT="91425" marB="91425">
                    <a:solidFill>
                      <a:schemeClr val="bg1"/>
                    </a:solidFill>
                  </a:tcPr>
                </a:tc>
                <a:tc>
                  <a:txBody>
                    <a:bodyPr/>
                    <a:lstStyle/>
                    <a:p>
                      <a:pPr marL="0" lvl="0" indent="0" algn="l" rtl="0">
                        <a:spcBef>
                          <a:spcPts val="0"/>
                        </a:spcBef>
                        <a:spcAft>
                          <a:spcPts val="0"/>
                        </a:spcAft>
                        <a:buNone/>
                      </a:pPr>
                      <a:r>
                        <a:rPr lang="en-US" b="1" dirty="0"/>
                        <a:t>Final Version</a:t>
                      </a:r>
                      <a:endParaRPr b="1" dirty="0"/>
                    </a:p>
                  </a:txBody>
                  <a:tcPr marL="91425" marR="91425" marT="91425" marB="91425">
                    <a:solidFill>
                      <a:schemeClr val="bg1"/>
                    </a:solidFill>
                  </a:tcPr>
                </a:tc>
                <a:extLst>
                  <a:ext uri="{0D108BD9-81ED-4DB2-BD59-A6C34878D82A}">
                    <a16:rowId xmlns:a16="http://schemas.microsoft.com/office/drawing/2014/main" val="2839874969"/>
                  </a:ext>
                </a:extLst>
              </a:tr>
              <a:tr h="381000">
                <a:tc>
                  <a:txBody>
                    <a:bodyPr/>
                    <a:lstStyle/>
                    <a:p>
                      <a:pPr marL="0" lvl="0" indent="0" algn="l" rtl="0">
                        <a:spcBef>
                          <a:spcPts val="0"/>
                        </a:spcBef>
                        <a:spcAft>
                          <a:spcPts val="0"/>
                        </a:spcAft>
                        <a:buNone/>
                      </a:pPr>
                      <a:r>
                        <a:rPr lang="en"/>
                        <a:t>Introduce Primo early in session </a:t>
                      </a:r>
                      <a:endParaRPr/>
                    </a:p>
                  </a:txBody>
                  <a:tcPr marL="91425" marR="91425" marT="91425" marB="91425">
                    <a:solidFill>
                      <a:srgbClr val="F4CCCC"/>
                    </a:solidFill>
                  </a:tcPr>
                </a:tc>
                <a:tc>
                  <a:txBody>
                    <a:bodyPr/>
                    <a:lstStyle/>
                    <a:p>
                      <a:pPr marL="0" lvl="0" indent="0" algn="l" rtl="0">
                        <a:spcBef>
                          <a:spcPts val="0"/>
                        </a:spcBef>
                        <a:spcAft>
                          <a:spcPts val="0"/>
                        </a:spcAft>
                        <a:buNone/>
                      </a:pPr>
                      <a:r>
                        <a:rPr lang="en"/>
                        <a:t>First few minutes of open exploration, discussion and clarification, deeper exploration</a:t>
                      </a:r>
                      <a:endParaRPr/>
                    </a:p>
                  </a:txBody>
                  <a:tcPr marL="91425" marR="91425" marT="91425" marB="91425">
                    <a:solidFill>
                      <a:srgbClr val="F4CCCC"/>
                    </a:solidFill>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
                        <a:t>Active learning, discussion-based</a:t>
                      </a:r>
                      <a:endParaRPr/>
                    </a:p>
                  </a:txBody>
                  <a:tcPr marL="91425" marR="91425" marT="91425" marB="91425">
                    <a:solidFill>
                      <a:srgbClr val="FCE5CD"/>
                    </a:solidFill>
                  </a:tcPr>
                </a:tc>
                <a:tc>
                  <a:txBody>
                    <a:bodyPr/>
                    <a:lstStyle/>
                    <a:p>
                      <a:pPr marL="0" lvl="0" indent="0" algn="l" rtl="0">
                        <a:spcBef>
                          <a:spcPts val="0"/>
                        </a:spcBef>
                        <a:spcAft>
                          <a:spcPts val="0"/>
                        </a:spcAft>
                        <a:buNone/>
                      </a:pPr>
                      <a:r>
                        <a:rPr lang="en"/>
                        <a:t>Students explore based on interest, think-pair-share</a:t>
                      </a:r>
                      <a:endParaRPr/>
                    </a:p>
                  </a:txBody>
                  <a:tcPr marL="91425" marR="91425" marT="91425" marB="91425">
                    <a:solidFill>
                      <a:srgbClr val="FCE5CD"/>
                    </a:solidFill>
                  </a:tcPr>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Clr>
                          <a:schemeClr val="dk1"/>
                        </a:buClr>
                        <a:buSzPts val="1100"/>
                        <a:buFont typeface="Arial"/>
                        <a:buNone/>
                      </a:pPr>
                      <a:r>
                        <a:rPr lang="en">
                          <a:solidFill>
                            <a:schemeClr val="dk1"/>
                          </a:solidFill>
                        </a:rPr>
                        <a:t>Seamlessly align with existing materials</a:t>
                      </a:r>
                      <a:endParaRPr/>
                    </a:p>
                  </a:txBody>
                  <a:tcPr marL="91425" marR="91425" marT="91425" marB="91425">
                    <a:solidFill>
                      <a:srgbClr val="FFF2CC"/>
                    </a:solidFill>
                  </a:tcPr>
                </a:tc>
                <a:tc>
                  <a:txBody>
                    <a:bodyPr/>
                    <a:lstStyle/>
                    <a:p>
                      <a:pPr marL="0" lvl="0" indent="0" algn="l" rtl="0">
                        <a:spcBef>
                          <a:spcPts val="0"/>
                        </a:spcBef>
                        <a:spcAft>
                          <a:spcPts val="0"/>
                        </a:spcAft>
                        <a:buNone/>
                      </a:pPr>
                      <a:r>
                        <a:rPr lang="en"/>
                        <a:t>Activity as “wrapper” for other concepts and activities; return to Primo searching throughout lesson to apply concepts</a:t>
                      </a:r>
                      <a:endParaRPr/>
                    </a:p>
                  </a:txBody>
                  <a:tcPr marL="91425" marR="91425" marT="91425" marB="91425">
                    <a:solidFill>
                      <a:srgbClr val="FFF2CC"/>
                    </a:solidFill>
                  </a:tcPr>
                </a:tc>
                <a:extLst>
                  <a:ext uri="{0D108BD9-81ED-4DB2-BD59-A6C34878D82A}">
                    <a16:rowId xmlns:a16="http://schemas.microsoft.com/office/drawing/2014/main" val="10002"/>
                  </a:ext>
                </a:extLst>
              </a:tr>
              <a:tr h="601375">
                <a:tc>
                  <a:txBody>
                    <a:bodyPr/>
                    <a:lstStyle/>
                    <a:p>
                      <a:pPr marL="0" lvl="0" indent="0" algn="l" rtl="0">
                        <a:spcBef>
                          <a:spcPts val="0"/>
                        </a:spcBef>
                        <a:spcAft>
                          <a:spcPts val="0"/>
                        </a:spcAft>
                        <a:buNone/>
                      </a:pPr>
                      <a:r>
                        <a:rPr lang="en"/>
                        <a:t>Introduce independent learning approach, evergreen, not specific to ENGL101</a:t>
                      </a:r>
                      <a:endParaRPr/>
                    </a:p>
                  </a:txBody>
                  <a:tcPr marL="91425" marR="91425" marT="91425" marB="91425">
                    <a:solidFill>
                      <a:srgbClr val="D9EAD3"/>
                    </a:solidFill>
                  </a:tcPr>
                </a:tc>
                <a:tc>
                  <a:txBody>
                    <a:bodyPr/>
                    <a:lstStyle/>
                    <a:p>
                      <a:pPr marL="0" lvl="0" indent="0" algn="l" rtl="0">
                        <a:spcBef>
                          <a:spcPts val="0"/>
                        </a:spcBef>
                        <a:spcAft>
                          <a:spcPts val="0"/>
                        </a:spcAft>
                        <a:buNone/>
                      </a:pPr>
                      <a:r>
                        <a:rPr lang="en" dirty="0"/>
                        <a:t>Focused on exploration and resource understanding</a:t>
                      </a:r>
                      <a:endParaRPr dirty="0"/>
                    </a:p>
                  </a:txBody>
                  <a:tcPr marL="91425" marR="91425" marT="91425" marB="91425">
                    <a:solidFill>
                      <a:srgbClr val="D9EAD3"/>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Google Shape;404;p4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Student Learning Outcomes</a:t>
            </a:r>
            <a:endParaRPr/>
          </a:p>
        </p:txBody>
      </p:sp>
      <p:sp>
        <p:nvSpPr>
          <p:cNvPr id="405" name="Google Shape;405;p4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solidFill>
                  <a:schemeClr val="dk1"/>
                </a:solidFill>
              </a:rPr>
              <a:t>By the end of the session, students will be able to:</a:t>
            </a:r>
            <a:endParaRPr>
              <a:solidFill>
                <a:schemeClr val="dk1"/>
              </a:solidFill>
            </a:endParaRPr>
          </a:p>
          <a:p>
            <a:pPr marL="457200" lvl="0" indent="-342900" algn="l" rtl="0">
              <a:spcBef>
                <a:spcPts val="1200"/>
              </a:spcBef>
              <a:spcAft>
                <a:spcPts val="0"/>
              </a:spcAft>
              <a:buClr>
                <a:schemeClr val="dk1"/>
              </a:buClr>
              <a:buSzPts val="1800"/>
              <a:buChar char="●"/>
            </a:pPr>
            <a:r>
              <a:rPr lang="en">
                <a:solidFill>
                  <a:schemeClr val="dk1"/>
                </a:solidFill>
              </a:rPr>
              <a:t>Navigate catalog and successfully find sources</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Use citation chaining to find sources and map the scholarly conversation</a:t>
            </a:r>
            <a:endParaRPr>
              <a:solidFill>
                <a:schemeClr val="dk1"/>
              </a:solidFill>
            </a:endParaRPr>
          </a:p>
          <a:p>
            <a:pPr marL="457200" lvl="0" indent="0" algn="l" rtl="0">
              <a:spcBef>
                <a:spcPts val="1200"/>
              </a:spcBef>
              <a:spcAft>
                <a:spcPts val="1200"/>
              </a:spcAft>
              <a:buNone/>
            </a:pPr>
            <a:endParaRPr>
              <a:solidFill>
                <a:schemeClr val="dk1"/>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Google Shape;410;p4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Summary of Primo Lesson Plan</a:t>
            </a:r>
            <a:endParaRPr/>
          </a:p>
        </p:txBody>
      </p:sp>
      <p:grpSp>
        <p:nvGrpSpPr>
          <p:cNvPr id="411" name="Google Shape;411;p47" descr="Step 1 of Lesson Plan: Librarian Navigates Students to Primo. Bullets read: Librarian ensures students are inside Primo. Librarian chooses keywords for students to use for their search."/>
          <p:cNvGrpSpPr/>
          <p:nvPr/>
        </p:nvGrpSpPr>
        <p:grpSpPr>
          <a:xfrm>
            <a:off x="0" y="1189989"/>
            <a:ext cx="2726700" cy="3482836"/>
            <a:chOff x="0" y="1189989"/>
            <a:chExt cx="2726700" cy="3482836"/>
          </a:xfrm>
        </p:grpSpPr>
        <p:sp>
          <p:nvSpPr>
            <p:cNvPr id="412" name="Google Shape;412;p47"/>
            <p:cNvSpPr/>
            <p:nvPr/>
          </p:nvSpPr>
          <p:spPr>
            <a:xfrm>
              <a:off x="0" y="1189989"/>
              <a:ext cx="2726700" cy="669000"/>
            </a:xfrm>
            <a:prstGeom prst="homePlate">
              <a:avLst>
                <a:gd name="adj" fmla="val 50000"/>
              </a:avLst>
            </a:prstGeom>
            <a:solidFill>
              <a:srgbClr val="801F17"/>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rPr>
                <a:t>Librarian Navigates Students to Primo</a:t>
              </a:r>
              <a:endParaRPr>
                <a:solidFill>
                  <a:srgbClr val="FFFFFF"/>
                </a:solidFill>
              </a:endParaRPr>
            </a:p>
          </p:txBody>
        </p:sp>
        <p:sp>
          <p:nvSpPr>
            <p:cNvPr id="413" name="Google Shape;413;p47"/>
            <p:cNvSpPr txBox="1"/>
            <p:nvPr/>
          </p:nvSpPr>
          <p:spPr>
            <a:xfrm>
              <a:off x="410850" y="2057125"/>
              <a:ext cx="1905000" cy="2615700"/>
            </a:xfrm>
            <a:prstGeom prst="rect">
              <a:avLst/>
            </a:prstGeom>
            <a:noFill/>
            <a:ln>
              <a:noFill/>
            </a:ln>
          </p:spPr>
          <p:txBody>
            <a:bodyPr spcFirstLastPara="1" wrap="square" lIns="91425" tIns="91425" rIns="91425" bIns="91425" anchor="t" anchorCtr="0">
              <a:noAutofit/>
            </a:bodyPr>
            <a:lstStyle/>
            <a:p>
              <a:pPr marL="457200" lvl="0" indent="-304800" algn="l" rtl="0">
                <a:lnSpc>
                  <a:spcPct val="115000"/>
                </a:lnSpc>
                <a:spcBef>
                  <a:spcPts val="0"/>
                </a:spcBef>
                <a:spcAft>
                  <a:spcPts val="0"/>
                </a:spcAft>
                <a:buSzPts val="1200"/>
                <a:buChar char="●"/>
              </a:pPr>
              <a:r>
                <a:rPr lang="en" sz="1200"/>
                <a:t>Librarian ensures students are inside Primo.</a:t>
              </a:r>
              <a:endParaRPr sz="1200"/>
            </a:p>
            <a:p>
              <a:pPr marL="457200" lvl="0" indent="-304800" algn="l" rtl="0">
                <a:lnSpc>
                  <a:spcPct val="115000"/>
                </a:lnSpc>
                <a:spcBef>
                  <a:spcPts val="0"/>
                </a:spcBef>
                <a:spcAft>
                  <a:spcPts val="0"/>
                </a:spcAft>
                <a:buSzPts val="1200"/>
                <a:buChar char="●"/>
              </a:pPr>
              <a:r>
                <a:rPr lang="en" sz="1200"/>
                <a:t>Librarian chooses keywords for students to use for their search.</a:t>
              </a:r>
              <a:endParaRPr sz="1200"/>
            </a:p>
          </p:txBody>
        </p:sp>
      </p:grpSp>
      <p:grpSp>
        <p:nvGrpSpPr>
          <p:cNvPr id="414" name="Google Shape;414;p47" descr="Step 2 of Lesson Plan: Think (3 mins). Bullet reads: Using a guided worksheet, students identify resource types and filters in Primo."/>
          <p:cNvGrpSpPr/>
          <p:nvPr/>
        </p:nvGrpSpPr>
        <p:grpSpPr>
          <a:xfrm>
            <a:off x="2263425" y="1189775"/>
            <a:ext cx="2541300" cy="3483050"/>
            <a:chOff x="2263425" y="1189775"/>
            <a:chExt cx="2541300" cy="3483050"/>
          </a:xfrm>
        </p:grpSpPr>
        <p:sp>
          <p:nvSpPr>
            <p:cNvPr id="415" name="Google Shape;415;p47"/>
            <p:cNvSpPr/>
            <p:nvPr/>
          </p:nvSpPr>
          <p:spPr>
            <a:xfrm>
              <a:off x="2263425" y="1189775"/>
              <a:ext cx="2541300" cy="669000"/>
            </a:xfrm>
            <a:prstGeom prst="chevron">
              <a:avLst>
                <a:gd name="adj" fmla="val 50000"/>
              </a:avLst>
            </a:prstGeom>
            <a:solidFill>
              <a:srgbClr val="A7291E"/>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rgbClr val="FFFFFF"/>
                  </a:solidFill>
                </a:rPr>
                <a:t>Think (3 mins)</a:t>
              </a:r>
              <a:endParaRPr dirty="0">
                <a:solidFill>
                  <a:srgbClr val="FFFFFF"/>
                </a:solidFill>
              </a:endParaRPr>
            </a:p>
          </p:txBody>
        </p:sp>
        <p:sp>
          <p:nvSpPr>
            <p:cNvPr id="416" name="Google Shape;416;p47"/>
            <p:cNvSpPr txBox="1"/>
            <p:nvPr/>
          </p:nvSpPr>
          <p:spPr>
            <a:xfrm>
              <a:off x="2512202" y="2057125"/>
              <a:ext cx="1905000" cy="2615700"/>
            </a:xfrm>
            <a:prstGeom prst="rect">
              <a:avLst/>
            </a:prstGeom>
            <a:noFill/>
            <a:ln>
              <a:noFill/>
            </a:ln>
          </p:spPr>
          <p:txBody>
            <a:bodyPr spcFirstLastPara="1" wrap="square" lIns="91425" tIns="91425" rIns="91425" bIns="91425" anchor="t" anchorCtr="0">
              <a:noAutofit/>
            </a:bodyPr>
            <a:lstStyle/>
            <a:p>
              <a:pPr marL="457200" lvl="0" indent="-304800" algn="l" rtl="0">
                <a:lnSpc>
                  <a:spcPct val="115000"/>
                </a:lnSpc>
                <a:spcBef>
                  <a:spcPts val="0"/>
                </a:spcBef>
                <a:spcAft>
                  <a:spcPts val="0"/>
                </a:spcAft>
                <a:buSzPts val="1200"/>
                <a:buChar char="●"/>
              </a:pPr>
              <a:r>
                <a:rPr lang="en" sz="1200" dirty="0"/>
                <a:t>Using a guided worksheet, students identify resource types and filters in Primo. </a:t>
              </a:r>
              <a:endParaRPr sz="1200" dirty="0"/>
            </a:p>
          </p:txBody>
        </p:sp>
      </p:grpSp>
      <p:grpSp>
        <p:nvGrpSpPr>
          <p:cNvPr id="417" name="Google Shape;417;p47" descr="Step 3 of Lesson Plan: Pair (3 mins). Bullet reads: With a partner, students share what they have found and continue to explore Primo."/>
          <p:cNvGrpSpPr/>
          <p:nvPr/>
        </p:nvGrpSpPr>
        <p:grpSpPr>
          <a:xfrm>
            <a:off x="4329974" y="1189775"/>
            <a:ext cx="2541300" cy="3483050"/>
            <a:chOff x="4329974" y="1189775"/>
            <a:chExt cx="2541300" cy="3483050"/>
          </a:xfrm>
        </p:grpSpPr>
        <p:sp>
          <p:nvSpPr>
            <p:cNvPr id="418" name="Google Shape;418;p47"/>
            <p:cNvSpPr/>
            <p:nvPr/>
          </p:nvSpPr>
          <p:spPr>
            <a:xfrm>
              <a:off x="4329974" y="1189775"/>
              <a:ext cx="2541300" cy="669000"/>
            </a:xfrm>
            <a:prstGeom prst="chevron">
              <a:avLst>
                <a:gd name="adj" fmla="val 50000"/>
              </a:avLst>
            </a:prstGeom>
            <a:solidFill>
              <a:srgbClr val="B02B2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rPr>
                <a:t>Pair (3 mins)</a:t>
              </a:r>
              <a:endParaRPr>
                <a:solidFill>
                  <a:srgbClr val="FFFFFF"/>
                </a:solidFill>
              </a:endParaRPr>
            </a:p>
          </p:txBody>
        </p:sp>
        <p:sp>
          <p:nvSpPr>
            <p:cNvPr id="419" name="Google Shape;419;p47"/>
            <p:cNvSpPr txBox="1"/>
            <p:nvPr/>
          </p:nvSpPr>
          <p:spPr>
            <a:xfrm>
              <a:off x="4613553" y="2057125"/>
              <a:ext cx="1905000" cy="2615700"/>
            </a:xfrm>
            <a:prstGeom prst="rect">
              <a:avLst/>
            </a:prstGeom>
            <a:noFill/>
            <a:ln>
              <a:noFill/>
            </a:ln>
          </p:spPr>
          <p:txBody>
            <a:bodyPr spcFirstLastPara="1" wrap="square" lIns="91425" tIns="91425" rIns="91425" bIns="91425" anchor="t" anchorCtr="0">
              <a:noAutofit/>
            </a:bodyPr>
            <a:lstStyle/>
            <a:p>
              <a:pPr marL="457200" lvl="0" indent="-304800" algn="l" rtl="0">
                <a:lnSpc>
                  <a:spcPct val="115000"/>
                </a:lnSpc>
                <a:spcBef>
                  <a:spcPts val="0"/>
                </a:spcBef>
                <a:spcAft>
                  <a:spcPts val="0"/>
                </a:spcAft>
                <a:buSzPts val="1200"/>
                <a:buFont typeface="Roboto"/>
                <a:buChar char="●"/>
              </a:pPr>
              <a:r>
                <a:rPr lang="en" sz="1200"/>
                <a:t>With a partner, students share what they have found and continue to explore Primo</a:t>
              </a:r>
              <a:r>
                <a:rPr lang="en" sz="1200">
                  <a:latin typeface="Roboto"/>
                  <a:ea typeface="Roboto"/>
                  <a:cs typeface="Roboto"/>
                  <a:sym typeface="Roboto"/>
                </a:rPr>
                <a:t>.</a:t>
              </a:r>
              <a:endParaRPr sz="1200">
                <a:latin typeface="Roboto"/>
                <a:ea typeface="Roboto"/>
                <a:cs typeface="Roboto"/>
                <a:sym typeface="Roboto"/>
              </a:endParaRPr>
            </a:p>
          </p:txBody>
        </p:sp>
      </p:grpSp>
      <p:grpSp>
        <p:nvGrpSpPr>
          <p:cNvPr id="420" name="Google Shape;420;p47" descr="Step 4 of Lesson Plan: Share (5+ mins). Bullet reads: As a class, students share what they like about Primo and what they still have questions about."/>
          <p:cNvGrpSpPr/>
          <p:nvPr/>
        </p:nvGrpSpPr>
        <p:grpSpPr>
          <a:xfrm>
            <a:off x="6396739" y="1189775"/>
            <a:ext cx="2541300" cy="3483050"/>
            <a:chOff x="6396739" y="1189775"/>
            <a:chExt cx="2541300" cy="3483050"/>
          </a:xfrm>
        </p:grpSpPr>
        <p:sp>
          <p:nvSpPr>
            <p:cNvPr id="421" name="Google Shape;421;p47"/>
            <p:cNvSpPr/>
            <p:nvPr/>
          </p:nvSpPr>
          <p:spPr>
            <a:xfrm>
              <a:off x="6396739" y="1189775"/>
              <a:ext cx="2541300" cy="669000"/>
            </a:xfrm>
            <a:prstGeom prst="chevron">
              <a:avLst>
                <a:gd name="adj" fmla="val 50000"/>
              </a:avLst>
            </a:prstGeom>
            <a:solidFill>
              <a:srgbClr val="BE2F2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rPr>
                <a:t>Share (5+ mins)</a:t>
              </a:r>
              <a:endParaRPr>
                <a:solidFill>
                  <a:srgbClr val="FFFFFF"/>
                </a:solidFill>
              </a:endParaRPr>
            </a:p>
          </p:txBody>
        </p:sp>
        <p:sp>
          <p:nvSpPr>
            <p:cNvPr id="422" name="Google Shape;422;p47"/>
            <p:cNvSpPr txBox="1"/>
            <p:nvPr/>
          </p:nvSpPr>
          <p:spPr>
            <a:xfrm>
              <a:off x="6714905" y="2057125"/>
              <a:ext cx="1905000" cy="2615700"/>
            </a:xfrm>
            <a:prstGeom prst="rect">
              <a:avLst/>
            </a:prstGeom>
            <a:noFill/>
            <a:ln>
              <a:noFill/>
            </a:ln>
          </p:spPr>
          <p:txBody>
            <a:bodyPr spcFirstLastPara="1" wrap="square" lIns="91425" tIns="91425" rIns="91425" bIns="91425" anchor="t" anchorCtr="0">
              <a:noAutofit/>
            </a:bodyPr>
            <a:lstStyle/>
            <a:p>
              <a:pPr marL="457200" lvl="0" indent="-304800" algn="l" rtl="0">
                <a:lnSpc>
                  <a:spcPct val="115000"/>
                </a:lnSpc>
                <a:spcBef>
                  <a:spcPts val="0"/>
                </a:spcBef>
                <a:spcAft>
                  <a:spcPts val="0"/>
                </a:spcAft>
                <a:buSzPts val="1200"/>
                <a:buChar char="●"/>
              </a:pPr>
              <a:r>
                <a:rPr lang="en" sz="1200"/>
                <a:t>As a class, students share what they like about Primo and what they still have questions about.</a:t>
              </a:r>
              <a:endParaRPr sz="1200"/>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Google Shape;427;p48"/>
          <p:cNvSpPr txBox="1">
            <a:spLocks noGrp="1"/>
          </p:cNvSpPr>
          <p:nvPr>
            <p:ph type="title"/>
          </p:nvPr>
        </p:nvSpPr>
        <p:spPr>
          <a:xfrm>
            <a:off x="4389350" y="2018650"/>
            <a:ext cx="4477800" cy="841800"/>
          </a:xfrm>
          <a:prstGeom prst="rect">
            <a:avLst/>
          </a:prstGeom>
        </p:spPr>
        <p:txBody>
          <a:bodyPr spcFirstLastPara="1" wrap="square" lIns="91425" tIns="91425" rIns="91425" bIns="91425" anchor="ctr" anchorCtr="0">
            <a:normAutofit fontScale="90000"/>
          </a:bodyPr>
          <a:lstStyle/>
          <a:p>
            <a:pPr marL="0" lvl="0" indent="0" algn="ctr" rtl="0">
              <a:spcBef>
                <a:spcPts val="0"/>
              </a:spcBef>
              <a:spcAft>
                <a:spcPts val="0"/>
              </a:spcAft>
              <a:buNone/>
            </a:pPr>
            <a:r>
              <a:rPr lang="en" b="1" u="sng">
                <a:solidFill>
                  <a:srgbClr val="E21833"/>
                </a:solidFill>
                <a:latin typeface="Source Sans Pro"/>
                <a:ea typeface="Source Sans Pro"/>
                <a:cs typeface="Source Sans Pro"/>
                <a:sym typeface="Source Sans Pro"/>
                <a:hlinkClick r:id="rId3">
                  <a:extLst>
                    <a:ext uri="{A12FA001-AC4F-418D-AE19-62706E023703}">
                      <ahyp:hlinkClr xmlns:ahyp="http://schemas.microsoft.com/office/drawing/2018/hyperlinkcolor" val="tx"/>
                    </a:ext>
                  </a:extLst>
                </a:hlinkClick>
              </a:rPr>
              <a:t>Primo Worksheet and Lesson Plan</a:t>
            </a:r>
            <a:endParaRPr b="1">
              <a:solidFill>
                <a:srgbClr val="E21833"/>
              </a:solidFill>
              <a:latin typeface="Source Sans Pro"/>
              <a:ea typeface="Source Sans Pro"/>
              <a:cs typeface="Source Sans Pro"/>
              <a:sym typeface="Source Sans Pro"/>
            </a:endParaRPr>
          </a:p>
        </p:txBody>
      </p:sp>
      <p:pic>
        <p:nvPicPr>
          <p:cNvPr id="428" name="Google Shape;428;p48">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476425" y="508850"/>
            <a:ext cx="3706725" cy="3706725"/>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2" name="Title 1">
            <a:extLst>
              <a:ext uri="{FF2B5EF4-FFF2-40B4-BE49-F238E27FC236}">
                <a16:creationId xmlns:a16="http://schemas.microsoft.com/office/drawing/2014/main" id="{EB4BDEAE-E456-20C0-CCC2-61DF4488CA30}"/>
              </a:ext>
            </a:extLst>
          </p:cNvPr>
          <p:cNvSpPr>
            <a:spLocks noGrp="1"/>
          </p:cNvSpPr>
          <p:nvPr>
            <p:ph type="title"/>
          </p:nvPr>
        </p:nvSpPr>
        <p:spPr>
          <a:xfrm>
            <a:off x="311700" y="-572700"/>
            <a:ext cx="8520600" cy="572700"/>
          </a:xfrm>
        </p:spPr>
        <p:txBody>
          <a:bodyPr spcFirstLastPara="1" wrap="square" lIns="91425" tIns="91425" rIns="91425" bIns="91425" anchor="b" anchorCtr="0">
            <a:normAutofit fontScale="90000"/>
          </a:bodyPr>
          <a:lstStyle/>
          <a:p>
            <a:r>
              <a:rPr lang="en-US" dirty="0"/>
              <a:t>Filters students mentioned during class discussion (part 1)</a:t>
            </a:r>
          </a:p>
        </p:txBody>
      </p:sp>
      <p:pic>
        <p:nvPicPr>
          <p:cNvPr id="433" name="Google Shape;433;p49" descr="A search in Primo for Climate Change. There are arrows pointing to what students would mention during the class discussion. Arrows are pointing to the &quot;Journal Search&quot; and &quot;Call Number Browse&quot; on the top-level headers. Arrows are also pointing to the &quot;Open Access&quot; filter and the pin icon."/>
          <p:cNvPicPr preferRelativeResize="0"/>
          <p:nvPr/>
        </p:nvPicPr>
        <p:blipFill>
          <a:blip r:embed="rId3">
            <a:alphaModFix/>
          </a:blip>
          <a:stretch>
            <a:fillRect/>
          </a:stretch>
        </p:blipFill>
        <p:spPr>
          <a:xfrm>
            <a:off x="0" y="161650"/>
            <a:ext cx="9441577" cy="4882149"/>
          </a:xfrm>
          <a:prstGeom prst="rect">
            <a:avLst/>
          </a:prstGeom>
          <a:noFill/>
          <a:ln>
            <a:noFill/>
          </a:ln>
        </p:spPr>
      </p:pic>
      <p:cxnSp>
        <p:nvCxnSpPr>
          <p:cNvPr id="434" name="Google Shape;434;p49">
            <a:extLst>
              <a:ext uri="{C183D7F6-B498-43B3-948B-1728B52AA6E4}">
                <adec:decorative xmlns:adec="http://schemas.microsoft.com/office/drawing/2017/decorative" val="1"/>
              </a:ext>
            </a:extLst>
          </p:cNvPr>
          <p:cNvCxnSpPr/>
          <p:nvPr/>
        </p:nvCxnSpPr>
        <p:spPr>
          <a:xfrm rot="10800000">
            <a:off x="4453775" y="556850"/>
            <a:ext cx="307500" cy="373800"/>
          </a:xfrm>
          <a:prstGeom prst="straightConnector1">
            <a:avLst/>
          </a:prstGeom>
          <a:noFill/>
          <a:ln w="28575" cap="flat" cmpd="sng">
            <a:solidFill>
              <a:srgbClr val="FF00FF"/>
            </a:solidFill>
            <a:prstDash val="solid"/>
            <a:round/>
            <a:headEnd type="none" w="med" len="med"/>
            <a:tailEnd type="triangle" w="med" len="med"/>
          </a:ln>
        </p:spPr>
      </p:cxnSp>
      <p:cxnSp>
        <p:nvCxnSpPr>
          <p:cNvPr id="435" name="Google Shape;435;p49">
            <a:extLst>
              <a:ext uri="{C183D7F6-B498-43B3-948B-1728B52AA6E4}">
                <adec:decorative xmlns:adec="http://schemas.microsoft.com/office/drawing/2017/decorative" val="1"/>
              </a:ext>
            </a:extLst>
          </p:cNvPr>
          <p:cNvCxnSpPr/>
          <p:nvPr/>
        </p:nvCxnSpPr>
        <p:spPr>
          <a:xfrm rot="10800000">
            <a:off x="4264500" y="4273975"/>
            <a:ext cx="307500" cy="373800"/>
          </a:xfrm>
          <a:prstGeom prst="straightConnector1">
            <a:avLst/>
          </a:prstGeom>
          <a:noFill/>
          <a:ln w="28575" cap="flat" cmpd="sng">
            <a:solidFill>
              <a:srgbClr val="FF00FF"/>
            </a:solidFill>
            <a:prstDash val="solid"/>
            <a:round/>
            <a:headEnd type="none" w="med" len="med"/>
            <a:tailEnd type="triangle" w="med" len="med"/>
          </a:ln>
        </p:spPr>
      </p:cxnSp>
      <p:cxnSp>
        <p:nvCxnSpPr>
          <p:cNvPr id="436" name="Google Shape;436;p49">
            <a:extLst>
              <a:ext uri="{C183D7F6-B498-43B3-948B-1728B52AA6E4}">
                <adec:decorative xmlns:adec="http://schemas.microsoft.com/office/drawing/2017/decorative" val="1"/>
              </a:ext>
            </a:extLst>
          </p:cNvPr>
          <p:cNvCxnSpPr/>
          <p:nvPr/>
        </p:nvCxnSpPr>
        <p:spPr>
          <a:xfrm flipH="1">
            <a:off x="1055225" y="3814000"/>
            <a:ext cx="914100" cy="623400"/>
          </a:xfrm>
          <a:prstGeom prst="straightConnector1">
            <a:avLst/>
          </a:prstGeom>
          <a:noFill/>
          <a:ln w="28575" cap="flat" cmpd="sng">
            <a:solidFill>
              <a:srgbClr val="FF00FF"/>
            </a:solidFill>
            <a:prstDash val="solid"/>
            <a:round/>
            <a:headEnd type="none" w="med" len="med"/>
            <a:tailEnd type="triangle" w="med" len="med"/>
          </a:ln>
        </p:spPr>
      </p:cxnSp>
      <p:cxnSp>
        <p:nvCxnSpPr>
          <p:cNvPr id="437" name="Google Shape;437;p49">
            <a:extLst>
              <a:ext uri="{C183D7F6-B498-43B3-948B-1728B52AA6E4}">
                <adec:decorative xmlns:adec="http://schemas.microsoft.com/office/drawing/2017/decorative" val="1"/>
              </a:ext>
            </a:extLst>
          </p:cNvPr>
          <p:cNvCxnSpPr/>
          <p:nvPr/>
        </p:nvCxnSpPr>
        <p:spPr>
          <a:xfrm rot="10800000">
            <a:off x="7544800" y="2567650"/>
            <a:ext cx="781200" cy="324000"/>
          </a:xfrm>
          <a:prstGeom prst="straightConnector1">
            <a:avLst/>
          </a:prstGeom>
          <a:noFill/>
          <a:ln w="9525" cap="flat" cmpd="sng">
            <a:solidFill>
              <a:srgbClr val="FF00FF"/>
            </a:solidFill>
            <a:prstDash val="solid"/>
            <a:round/>
            <a:headEnd type="none" w="med" len="med"/>
            <a:tailEnd type="triangle" w="med" len="med"/>
          </a:ln>
        </p:spPr>
      </p:cxnSp>
      <p:cxnSp>
        <p:nvCxnSpPr>
          <p:cNvPr id="438" name="Google Shape;438;p49">
            <a:extLst>
              <a:ext uri="{C183D7F6-B498-43B3-948B-1728B52AA6E4}">
                <adec:decorative xmlns:adec="http://schemas.microsoft.com/office/drawing/2017/decorative" val="1"/>
              </a:ext>
            </a:extLst>
          </p:cNvPr>
          <p:cNvCxnSpPr/>
          <p:nvPr/>
        </p:nvCxnSpPr>
        <p:spPr>
          <a:xfrm rot="10800000">
            <a:off x="5689675" y="367450"/>
            <a:ext cx="724800" cy="119100"/>
          </a:xfrm>
          <a:prstGeom prst="straightConnector1">
            <a:avLst/>
          </a:prstGeom>
          <a:noFill/>
          <a:ln w="28575" cap="flat" cmpd="sng">
            <a:solidFill>
              <a:srgbClr val="FF00FF"/>
            </a:solidFill>
            <a:prstDash val="solid"/>
            <a:round/>
            <a:headEnd type="none" w="med" len="me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3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35"/>
                                        </p:tgtEl>
                                        <p:attrNameLst>
                                          <p:attrName>style.visibility</p:attrName>
                                        </p:attrNameLst>
                                      </p:cBhvr>
                                      <p:to>
                                        <p:strVal val="visible"/>
                                      </p:to>
                                    </p:set>
                                  </p:childTnLst>
                                </p:cTn>
                              </p:par>
                              <p:par>
                                <p:cTn id="15" presetID="1" presetClass="exit" presetSubtype="0" fill="hold" nodeType="withEffect">
                                  <p:stCondLst>
                                    <p:cond delay="0"/>
                                  </p:stCondLst>
                                  <p:childTnLst>
                                    <p:set>
                                      <p:cBhvr>
                                        <p:cTn id="16" dur="1" fill="hold">
                                          <p:stCondLst>
                                            <p:cond delay="0"/>
                                          </p:stCondLst>
                                        </p:cTn>
                                        <p:tgtEl>
                                          <p:spTgt spid="438"/>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43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37"/>
                                        </p:tgtEl>
                                        <p:attrNameLst>
                                          <p:attrName>style.visibility</p:attrName>
                                        </p:attrNameLst>
                                      </p:cBhvr>
                                      <p:to>
                                        <p:strVal val="visible"/>
                                      </p:to>
                                    </p:set>
                                  </p:childTnLst>
                                </p:cTn>
                              </p:par>
                              <p:par>
                                <p:cTn id="23" presetID="1" presetClass="exit" presetSubtype="0" fill="hold" nodeType="withEffect">
                                  <p:stCondLst>
                                    <p:cond delay="0"/>
                                  </p:stCondLst>
                                  <p:childTnLst>
                                    <p:set>
                                      <p:cBhvr>
                                        <p:cTn id="24" dur="1" fill="hold">
                                          <p:stCondLst>
                                            <p:cond delay="0"/>
                                          </p:stCondLst>
                                        </p:cTn>
                                        <p:tgtEl>
                                          <p:spTgt spid="435"/>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4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pic>
        <p:nvPicPr>
          <p:cNvPr id="443" name="Google Shape;443;p50" descr="Additional filters that students would point out during the class discussion. Arrows are pointing to the &quot;Resource Type&quot; filter, the &quot;Publication Year&quot; filter, and the &quot;Campus Libraries&quot; filter."/>
          <p:cNvPicPr preferRelativeResize="0"/>
          <p:nvPr/>
        </p:nvPicPr>
        <p:blipFill>
          <a:blip r:embed="rId3">
            <a:alphaModFix/>
          </a:blip>
          <a:stretch>
            <a:fillRect/>
          </a:stretch>
        </p:blipFill>
        <p:spPr>
          <a:xfrm>
            <a:off x="3002550" y="185650"/>
            <a:ext cx="1664928" cy="4838697"/>
          </a:xfrm>
          <a:prstGeom prst="rect">
            <a:avLst/>
          </a:prstGeom>
          <a:noFill/>
          <a:ln>
            <a:noFill/>
          </a:ln>
        </p:spPr>
      </p:pic>
      <p:pic>
        <p:nvPicPr>
          <p:cNvPr id="444" name="Google Shape;444;p50" descr="Additional filters that students would point out during the class discussion. An arrow is pointing to the &quot;USMAI Institution&quot; filter."/>
          <p:cNvPicPr preferRelativeResize="0"/>
          <p:nvPr/>
        </p:nvPicPr>
        <p:blipFill>
          <a:blip r:embed="rId4">
            <a:alphaModFix/>
          </a:blip>
          <a:stretch>
            <a:fillRect/>
          </a:stretch>
        </p:blipFill>
        <p:spPr>
          <a:xfrm>
            <a:off x="6290601" y="491600"/>
            <a:ext cx="1855200" cy="3221199"/>
          </a:xfrm>
          <a:prstGeom prst="rect">
            <a:avLst/>
          </a:prstGeom>
          <a:noFill/>
          <a:ln>
            <a:noFill/>
          </a:ln>
        </p:spPr>
      </p:pic>
      <p:pic>
        <p:nvPicPr>
          <p:cNvPr id="445" name="Google Shape;445;p50" descr="Additional filters that students would point out during the class discussion. An arrow is pointing to the &quot;Physical + Print Resources&quot; filter."/>
          <p:cNvPicPr preferRelativeResize="0"/>
          <p:nvPr/>
        </p:nvPicPr>
        <p:blipFill rotWithShape="1">
          <a:blip r:embed="rId5">
            <a:alphaModFix/>
          </a:blip>
          <a:srcRect t="3027" b="38417"/>
          <a:stretch/>
        </p:blipFill>
        <p:spPr>
          <a:xfrm>
            <a:off x="476450" y="340675"/>
            <a:ext cx="1900025" cy="1886224"/>
          </a:xfrm>
          <a:prstGeom prst="rect">
            <a:avLst/>
          </a:prstGeom>
          <a:noFill/>
          <a:ln>
            <a:noFill/>
          </a:ln>
        </p:spPr>
      </p:pic>
      <p:cxnSp>
        <p:nvCxnSpPr>
          <p:cNvPr id="446" name="Google Shape;446;p50">
            <a:extLst>
              <a:ext uri="{C183D7F6-B498-43B3-948B-1728B52AA6E4}">
                <adec:decorative xmlns:adec="http://schemas.microsoft.com/office/drawing/2017/decorative" val="1"/>
              </a:ext>
            </a:extLst>
          </p:cNvPr>
          <p:cNvCxnSpPr/>
          <p:nvPr/>
        </p:nvCxnSpPr>
        <p:spPr>
          <a:xfrm rot="10800000">
            <a:off x="4620075" y="872475"/>
            <a:ext cx="407100" cy="540000"/>
          </a:xfrm>
          <a:prstGeom prst="straightConnector1">
            <a:avLst/>
          </a:prstGeom>
          <a:noFill/>
          <a:ln w="28575" cap="flat" cmpd="sng">
            <a:solidFill>
              <a:srgbClr val="FF00FF"/>
            </a:solidFill>
            <a:prstDash val="solid"/>
            <a:round/>
            <a:headEnd type="none" w="med" len="med"/>
            <a:tailEnd type="triangle" w="med" len="med"/>
          </a:ln>
        </p:spPr>
      </p:cxnSp>
      <p:cxnSp>
        <p:nvCxnSpPr>
          <p:cNvPr id="447" name="Google Shape;447;p50">
            <a:extLst>
              <a:ext uri="{C183D7F6-B498-43B3-948B-1728B52AA6E4}">
                <adec:decorative xmlns:adec="http://schemas.microsoft.com/office/drawing/2017/decorative" val="1"/>
              </a:ext>
            </a:extLst>
          </p:cNvPr>
          <p:cNvCxnSpPr/>
          <p:nvPr/>
        </p:nvCxnSpPr>
        <p:spPr>
          <a:xfrm flipH="1">
            <a:off x="1686825" y="980500"/>
            <a:ext cx="1071900" cy="398700"/>
          </a:xfrm>
          <a:prstGeom prst="straightConnector1">
            <a:avLst/>
          </a:prstGeom>
          <a:noFill/>
          <a:ln w="28575" cap="flat" cmpd="sng">
            <a:solidFill>
              <a:srgbClr val="FF00FF"/>
            </a:solidFill>
            <a:prstDash val="solid"/>
            <a:round/>
            <a:headEnd type="none" w="med" len="med"/>
            <a:tailEnd type="triangle" w="med" len="med"/>
          </a:ln>
        </p:spPr>
      </p:cxnSp>
      <p:cxnSp>
        <p:nvCxnSpPr>
          <p:cNvPr id="448" name="Google Shape;448;p50">
            <a:extLst>
              <a:ext uri="{C183D7F6-B498-43B3-948B-1728B52AA6E4}">
                <adec:decorative xmlns:adec="http://schemas.microsoft.com/office/drawing/2017/decorative" val="1"/>
              </a:ext>
            </a:extLst>
          </p:cNvPr>
          <p:cNvCxnSpPr/>
          <p:nvPr/>
        </p:nvCxnSpPr>
        <p:spPr>
          <a:xfrm rot="10800000" flipH="1">
            <a:off x="6040900" y="1686650"/>
            <a:ext cx="365700" cy="399000"/>
          </a:xfrm>
          <a:prstGeom prst="straightConnector1">
            <a:avLst/>
          </a:prstGeom>
          <a:noFill/>
          <a:ln w="28575" cap="flat" cmpd="sng">
            <a:solidFill>
              <a:srgbClr val="FF00FF"/>
            </a:solidFill>
            <a:prstDash val="solid"/>
            <a:round/>
            <a:headEnd type="none" w="med" len="med"/>
            <a:tailEnd type="triangle" w="med" len="med"/>
          </a:ln>
        </p:spPr>
      </p:cxnSp>
      <p:cxnSp>
        <p:nvCxnSpPr>
          <p:cNvPr id="449" name="Google Shape;449;p50">
            <a:extLst>
              <a:ext uri="{C183D7F6-B498-43B3-948B-1728B52AA6E4}">
                <adec:decorative xmlns:adec="http://schemas.microsoft.com/office/drawing/2017/decorative" val="1"/>
              </a:ext>
            </a:extLst>
          </p:cNvPr>
          <p:cNvCxnSpPr/>
          <p:nvPr/>
        </p:nvCxnSpPr>
        <p:spPr>
          <a:xfrm flipH="1">
            <a:off x="4154825" y="2085650"/>
            <a:ext cx="1528800" cy="240900"/>
          </a:xfrm>
          <a:prstGeom prst="straightConnector1">
            <a:avLst/>
          </a:prstGeom>
          <a:noFill/>
          <a:ln w="28575" cap="flat" cmpd="sng">
            <a:solidFill>
              <a:srgbClr val="FF00FF"/>
            </a:solidFill>
            <a:prstDash val="solid"/>
            <a:round/>
            <a:headEnd type="none" w="med" len="med"/>
            <a:tailEnd type="triangle" w="med" len="med"/>
          </a:ln>
        </p:spPr>
      </p:cxnSp>
      <p:cxnSp>
        <p:nvCxnSpPr>
          <p:cNvPr id="450" name="Google Shape;450;p50">
            <a:extLst>
              <a:ext uri="{C183D7F6-B498-43B3-948B-1728B52AA6E4}">
                <adec:decorative xmlns:adec="http://schemas.microsoft.com/office/drawing/2017/decorative" val="1"/>
              </a:ext>
            </a:extLst>
          </p:cNvPr>
          <p:cNvCxnSpPr/>
          <p:nvPr/>
        </p:nvCxnSpPr>
        <p:spPr>
          <a:xfrm flipH="1">
            <a:off x="3847325" y="3174175"/>
            <a:ext cx="2110500" cy="963900"/>
          </a:xfrm>
          <a:prstGeom prst="straightConnector1">
            <a:avLst/>
          </a:prstGeom>
          <a:noFill/>
          <a:ln w="28575" cap="flat" cmpd="sng">
            <a:solidFill>
              <a:srgbClr val="FF00FF"/>
            </a:solidFill>
            <a:prstDash val="solid"/>
            <a:round/>
            <a:headEnd type="none" w="med" len="med"/>
            <a:tailEnd type="triangle" w="med" len="med"/>
          </a:ln>
        </p:spPr>
      </p:cxnSp>
      <p:pic>
        <p:nvPicPr>
          <p:cNvPr id="451" name="Google Shape;451;p50" descr="Additional filters that students would point out during the class discussion. An arrow is pointing to the &quot;Language&quot; filter."/>
          <p:cNvPicPr preferRelativeResize="0"/>
          <p:nvPr/>
        </p:nvPicPr>
        <p:blipFill>
          <a:blip r:embed="rId6">
            <a:alphaModFix/>
          </a:blip>
          <a:stretch>
            <a:fillRect/>
          </a:stretch>
        </p:blipFill>
        <p:spPr>
          <a:xfrm>
            <a:off x="251700" y="2326541"/>
            <a:ext cx="2224075" cy="1669736"/>
          </a:xfrm>
          <a:prstGeom prst="rect">
            <a:avLst/>
          </a:prstGeom>
          <a:noFill/>
          <a:ln>
            <a:noFill/>
          </a:ln>
        </p:spPr>
      </p:pic>
      <p:cxnSp>
        <p:nvCxnSpPr>
          <p:cNvPr id="452" name="Google Shape;452;p50">
            <a:extLst>
              <a:ext uri="{C183D7F6-B498-43B3-948B-1728B52AA6E4}">
                <adec:decorative xmlns:adec="http://schemas.microsoft.com/office/drawing/2017/decorative" val="1"/>
              </a:ext>
            </a:extLst>
          </p:cNvPr>
          <p:cNvCxnSpPr/>
          <p:nvPr/>
        </p:nvCxnSpPr>
        <p:spPr>
          <a:xfrm flipH="1">
            <a:off x="1012775" y="2085650"/>
            <a:ext cx="1610400" cy="416700"/>
          </a:xfrm>
          <a:prstGeom prst="straightConnector1">
            <a:avLst/>
          </a:prstGeom>
          <a:noFill/>
          <a:ln w="28575" cap="flat" cmpd="sng">
            <a:solidFill>
              <a:srgbClr val="FF00FF"/>
            </a:solidFill>
            <a:prstDash val="solid"/>
            <a:round/>
            <a:headEnd type="none" w="med" len="med"/>
            <a:tailEnd type="triangle" w="med" len="med"/>
          </a:ln>
        </p:spPr>
      </p:cxnSp>
      <p:sp>
        <p:nvSpPr>
          <p:cNvPr id="2" name="Title 1">
            <a:extLst>
              <a:ext uri="{FF2B5EF4-FFF2-40B4-BE49-F238E27FC236}">
                <a16:creationId xmlns:a16="http://schemas.microsoft.com/office/drawing/2014/main" id="{F11C949A-F30C-577F-FC35-528037776A8D}"/>
              </a:ext>
            </a:extLst>
          </p:cNvPr>
          <p:cNvSpPr>
            <a:spLocks noGrp="1"/>
          </p:cNvSpPr>
          <p:nvPr>
            <p:ph type="title" idx="4294967295"/>
          </p:nvPr>
        </p:nvSpPr>
        <p:spPr>
          <a:xfrm>
            <a:off x="311700" y="-572700"/>
            <a:ext cx="8520600" cy="572700"/>
          </a:xfrm>
        </p:spPr>
        <p:txBody>
          <a:bodyPr spcFirstLastPara="1" wrap="square" lIns="91425" tIns="91425" rIns="91425" bIns="91425" anchor="b" anchorCtr="0">
            <a:normAutofit fontScale="90000"/>
          </a:bodyPr>
          <a:lstStyle/>
          <a:p>
            <a:r>
              <a:rPr lang="en-US" dirty="0"/>
              <a:t>Filters students mentioned during class discussions (Part 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5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4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4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4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5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4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56"/>
        <p:cNvGrpSpPr/>
        <p:nvPr/>
      </p:nvGrpSpPr>
      <p:grpSpPr>
        <a:xfrm>
          <a:off x="0" y="0"/>
          <a:ext cx="0" cy="0"/>
          <a:chOff x="0" y="0"/>
          <a:chExt cx="0" cy="0"/>
        </a:xfrm>
      </p:grpSpPr>
      <p:sp>
        <p:nvSpPr>
          <p:cNvPr id="2" name="Title 1">
            <a:extLst>
              <a:ext uri="{FF2B5EF4-FFF2-40B4-BE49-F238E27FC236}">
                <a16:creationId xmlns:a16="http://schemas.microsoft.com/office/drawing/2014/main" id="{27998B72-A3E7-5F7B-CAEF-DC40C25F1D24}"/>
              </a:ext>
            </a:extLst>
          </p:cNvPr>
          <p:cNvSpPr>
            <a:spLocks noGrp="1"/>
          </p:cNvSpPr>
          <p:nvPr>
            <p:ph type="title" idx="4294967295"/>
          </p:nvPr>
        </p:nvSpPr>
        <p:spPr>
          <a:xfrm>
            <a:off x="311700" y="-572700"/>
            <a:ext cx="8520600" cy="572700"/>
          </a:xfrm>
        </p:spPr>
        <p:txBody>
          <a:bodyPr spcFirstLastPara="1" wrap="square" lIns="91425" tIns="91425" rIns="91425" bIns="91425" anchor="b" anchorCtr="0">
            <a:normAutofit fontScale="90000"/>
          </a:bodyPr>
          <a:lstStyle/>
          <a:p>
            <a:r>
              <a:rPr lang="en-US" dirty="0"/>
              <a:t>Current lesson plan structure</a:t>
            </a:r>
          </a:p>
        </p:txBody>
      </p:sp>
      <p:graphicFrame>
        <p:nvGraphicFramePr>
          <p:cNvPr id="457" name="Google Shape;457;p51"/>
          <p:cNvGraphicFramePr/>
          <p:nvPr>
            <p:extLst>
              <p:ext uri="{D42A27DB-BD31-4B8C-83A1-F6EECF244321}">
                <p14:modId xmlns:p14="http://schemas.microsoft.com/office/powerpoint/2010/main" val="2895106961"/>
              </p:ext>
            </p:extLst>
          </p:nvPr>
        </p:nvGraphicFramePr>
        <p:xfrm>
          <a:off x="2402431" y="173510"/>
          <a:ext cx="4524075" cy="4617025"/>
        </p:xfrm>
        <a:graphic>
          <a:graphicData uri="http://schemas.openxmlformats.org/drawingml/2006/table">
            <a:tbl>
              <a:tblPr firstRow="1">
                <a:noFill/>
                <a:tableStyleId>{6FD4FA42-8824-4237-ADC5-59971BDA641C}</a:tableStyleId>
              </a:tblPr>
              <a:tblGrid>
                <a:gridCol w="4524075">
                  <a:extLst>
                    <a:ext uri="{9D8B030D-6E8A-4147-A177-3AD203B41FA5}">
                      <a16:colId xmlns:a16="http://schemas.microsoft.com/office/drawing/2014/main" val="20000"/>
                    </a:ext>
                  </a:extLst>
                </a:gridCol>
              </a:tblGrid>
              <a:tr h="659575">
                <a:tc>
                  <a:txBody>
                    <a:bodyPr/>
                    <a:lstStyle/>
                    <a:p>
                      <a:pPr marL="0" lvl="0" indent="0" algn="l" rtl="0">
                        <a:spcBef>
                          <a:spcPts val="0"/>
                        </a:spcBef>
                        <a:spcAft>
                          <a:spcPts val="0"/>
                        </a:spcAft>
                        <a:buNone/>
                      </a:pPr>
                      <a:r>
                        <a:rPr lang="en-US" b="1" dirty="0"/>
                        <a:t>Lesson Plan Structure (Current)</a:t>
                      </a:r>
                      <a:endParaRPr b="1" dirty="0"/>
                    </a:p>
                  </a:txBody>
                  <a:tcPr marL="91425" marR="91425" marT="91425" marB="91425">
                    <a:solidFill>
                      <a:schemeClr val="bg1"/>
                    </a:solidFill>
                  </a:tcPr>
                </a:tc>
                <a:extLst>
                  <a:ext uri="{0D108BD9-81ED-4DB2-BD59-A6C34878D82A}">
                    <a16:rowId xmlns:a16="http://schemas.microsoft.com/office/drawing/2014/main" val="1760685902"/>
                  </a:ext>
                </a:extLst>
              </a:tr>
              <a:tr h="659575">
                <a:tc>
                  <a:txBody>
                    <a:bodyPr/>
                    <a:lstStyle/>
                    <a:p>
                      <a:pPr marL="0" lvl="0" indent="0" algn="l" rtl="0">
                        <a:spcBef>
                          <a:spcPts val="0"/>
                        </a:spcBef>
                        <a:spcAft>
                          <a:spcPts val="0"/>
                        </a:spcAft>
                        <a:buNone/>
                      </a:pPr>
                      <a:r>
                        <a:rPr lang="en"/>
                        <a:t>Welcome and intro to Libraries</a:t>
                      </a:r>
                      <a:endParaRPr/>
                    </a:p>
                  </a:txBody>
                  <a:tcPr marL="91425" marR="91425" marT="91425" marB="91425">
                    <a:solidFill>
                      <a:srgbClr val="F4CCCC"/>
                    </a:solidFill>
                  </a:tcPr>
                </a:tc>
                <a:extLst>
                  <a:ext uri="{0D108BD9-81ED-4DB2-BD59-A6C34878D82A}">
                    <a16:rowId xmlns:a16="http://schemas.microsoft.com/office/drawing/2014/main" val="10000"/>
                  </a:ext>
                </a:extLst>
              </a:tr>
              <a:tr h="659575">
                <a:tc>
                  <a:txBody>
                    <a:bodyPr/>
                    <a:lstStyle/>
                    <a:p>
                      <a:pPr marL="0" lvl="0" indent="0" algn="l" rtl="0">
                        <a:spcBef>
                          <a:spcPts val="0"/>
                        </a:spcBef>
                        <a:spcAft>
                          <a:spcPts val="0"/>
                        </a:spcAft>
                        <a:buNone/>
                      </a:pPr>
                      <a:r>
                        <a:rPr lang="en"/>
                        <a:t>Catalog exploration &amp; discussion</a:t>
                      </a:r>
                      <a:endParaRPr/>
                    </a:p>
                  </a:txBody>
                  <a:tcPr marL="91425" marR="91425" marT="91425" marB="91425">
                    <a:solidFill>
                      <a:srgbClr val="D9EAD3"/>
                    </a:solidFill>
                  </a:tcPr>
                </a:tc>
                <a:extLst>
                  <a:ext uri="{0D108BD9-81ED-4DB2-BD59-A6C34878D82A}">
                    <a16:rowId xmlns:a16="http://schemas.microsoft.com/office/drawing/2014/main" val="10001"/>
                  </a:ext>
                </a:extLst>
              </a:tr>
              <a:tr h="659575">
                <a:tc>
                  <a:txBody>
                    <a:bodyPr/>
                    <a:lstStyle/>
                    <a:p>
                      <a:pPr marL="0" lvl="0" indent="0" algn="l" rtl="0">
                        <a:spcBef>
                          <a:spcPts val="0"/>
                        </a:spcBef>
                        <a:spcAft>
                          <a:spcPts val="0"/>
                        </a:spcAft>
                        <a:buNone/>
                      </a:pPr>
                      <a:r>
                        <a:rPr lang="en"/>
                        <a:t>Introduction to information literacy concept </a:t>
                      </a:r>
                      <a:endParaRPr/>
                    </a:p>
                  </a:txBody>
                  <a:tcPr marL="91425" marR="91425" marT="91425" marB="91425">
                    <a:solidFill>
                      <a:srgbClr val="FCE5CD"/>
                    </a:solidFill>
                  </a:tcPr>
                </a:tc>
                <a:extLst>
                  <a:ext uri="{0D108BD9-81ED-4DB2-BD59-A6C34878D82A}">
                    <a16:rowId xmlns:a16="http://schemas.microsoft.com/office/drawing/2014/main" val="10002"/>
                  </a:ext>
                </a:extLst>
              </a:tr>
              <a:tr h="659575">
                <a:tc>
                  <a:txBody>
                    <a:bodyPr/>
                    <a:lstStyle/>
                    <a:p>
                      <a:pPr marL="0" lvl="0" indent="0" algn="l" rtl="0">
                        <a:spcBef>
                          <a:spcPts val="0"/>
                        </a:spcBef>
                        <a:spcAft>
                          <a:spcPts val="0"/>
                        </a:spcAft>
                        <a:buClr>
                          <a:schemeClr val="dk1"/>
                        </a:buClr>
                        <a:buSzPts val="1100"/>
                        <a:buFont typeface="Arial"/>
                        <a:buNone/>
                      </a:pPr>
                      <a:r>
                        <a:rPr lang="en" dirty="0">
                          <a:solidFill>
                            <a:schemeClr val="dk1"/>
                          </a:solidFill>
                        </a:rPr>
                        <a:t>Choice of active learning activity</a:t>
                      </a:r>
                      <a:endParaRPr dirty="0"/>
                    </a:p>
                  </a:txBody>
                  <a:tcPr marL="91425" marR="91425" marT="91425" marB="91425">
                    <a:solidFill>
                      <a:srgbClr val="FFF2CC"/>
                    </a:solidFill>
                  </a:tcPr>
                </a:tc>
                <a:extLst>
                  <a:ext uri="{0D108BD9-81ED-4DB2-BD59-A6C34878D82A}">
                    <a16:rowId xmlns:a16="http://schemas.microsoft.com/office/drawing/2014/main" val="10003"/>
                  </a:ext>
                </a:extLst>
              </a:tr>
              <a:tr h="659575">
                <a:tc>
                  <a:txBody>
                    <a:bodyPr/>
                    <a:lstStyle/>
                    <a:p>
                      <a:pPr marL="0" lvl="0" indent="0" algn="l" rtl="0">
                        <a:spcBef>
                          <a:spcPts val="0"/>
                        </a:spcBef>
                        <a:spcAft>
                          <a:spcPts val="0"/>
                        </a:spcAft>
                        <a:buNone/>
                      </a:pPr>
                      <a:r>
                        <a:rPr lang="en"/>
                        <a:t>Return to catalog to implement concept</a:t>
                      </a:r>
                      <a:endParaRPr/>
                    </a:p>
                  </a:txBody>
                  <a:tcPr marL="91425" marR="91425" marT="91425" marB="91425">
                    <a:solidFill>
                      <a:srgbClr val="D9EAD3"/>
                    </a:solidFill>
                  </a:tcPr>
                </a:tc>
                <a:extLst>
                  <a:ext uri="{0D108BD9-81ED-4DB2-BD59-A6C34878D82A}">
                    <a16:rowId xmlns:a16="http://schemas.microsoft.com/office/drawing/2014/main" val="10004"/>
                  </a:ext>
                </a:extLst>
              </a:tr>
              <a:tr h="659575">
                <a:tc>
                  <a:txBody>
                    <a:bodyPr/>
                    <a:lstStyle/>
                    <a:p>
                      <a:pPr marL="0" lvl="0" indent="0" algn="l" rtl="0">
                        <a:spcBef>
                          <a:spcPts val="0"/>
                        </a:spcBef>
                        <a:spcAft>
                          <a:spcPts val="0"/>
                        </a:spcAft>
                        <a:buNone/>
                      </a:pPr>
                      <a:r>
                        <a:rPr lang="en" dirty="0"/>
                        <a:t>Free search, 1:1 check-ins</a:t>
                      </a:r>
                      <a:endParaRPr dirty="0"/>
                    </a:p>
                  </a:txBody>
                  <a:tcPr marL="91425" marR="91425" marT="91425" marB="91425">
                    <a:solidFill>
                      <a:srgbClr val="C9DAF8"/>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p52"/>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a:t>How It’s Been Going</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7"/>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fontScale="90000"/>
          </a:bodyPr>
          <a:lstStyle/>
          <a:p>
            <a:pPr marL="0" lvl="0" indent="0" algn="ctr" rtl="0">
              <a:spcBef>
                <a:spcPts val="0"/>
              </a:spcBef>
              <a:spcAft>
                <a:spcPts val="0"/>
              </a:spcAft>
              <a:buNone/>
            </a:pPr>
            <a:r>
              <a:rPr lang="en" b="1" dirty="0"/>
              <a:t>Reflection Moment: </a:t>
            </a:r>
            <a:endParaRPr b="1" dirty="0"/>
          </a:p>
          <a:p>
            <a:pPr marL="0" lvl="0" indent="0" algn="ctr" rtl="0">
              <a:spcBef>
                <a:spcPts val="0"/>
              </a:spcBef>
              <a:spcAft>
                <a:spcPts val="0"/>
              </a:spcAft>
              <a:buNone/>
            </a:pPr>
            <a:r>
              <a:rPr lang="en" dirty="0"/>
              <a:t>Think about a piece of your library instruction that you would like to change. </a:t>
            </a:r>
            <a:endParaRPr dirty="0"/>
          </a:p>
          <a:p>
            <a:pPr marL="0" lvl="0" indent="0" algn="ctr" rtl="0">
              <a:spcBef>
                <a:spcPts val="0"/>
              </a:spcBef>
              <a:spcAft>
                <a:spcPts val="0"/>
              </a:spcAft>
              <a:buNone/>
            </a:pPr>
            <a:endParaRPr dirty="0"/>
          </a:p>
          <a:p>
            <a:pPr marL="0" lvl="0" indent="0" algn="ctr" rtl="0">
              <a:spcBef>
                <a:spcPts val="0"/>
              </a:spcBef>
              <a:spcAft>
                <a:spcPts val="0"/>
              </a:spcAft>
              <a:buNone/>
            </a:pPr>
            <a:r>
              <a:rPr lang="en" dirty="0"/>
              <a:t>What is motivating that change?</a:t>
            </a:r>
            <a:endParaRP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5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Future Work</a:t>
            </a:r>
            <a:endParaRPr/>
          </a:p>
        </p:txBody>
      </p:sp>
      <p:sp>
        <p:nvSpPr>
          <p:cNvPr id="468" name="Google Shape;468;p5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81000" algn="l" rtl="0">
              <a:spcBef>
                <a:spcPts val="0"/>
              </a:spcBef>
              <a:spcAft>
                <a:spcPts val="0"/>
              </a:spcAft>
              <a:buClr>
                <a:schemeClr val="dk1"/>
              </a:buClr>
              <a:buSzPts val="2400"/>
              <a:buChar char="●"/>
            </a:pPr>
            <a:r>
              <a:rPr lang="en" sz="2400">
                <a:solidFill>
                  <a:schemeClr val="dk1"/>
                </a:solidFill>
              </a:rPr>
              <a:t>Continue to monitor changes to UMD’s Primo interface.</a:t>
            </a:r>
            <a:endParaRPr sz="2400">
              <a:solidFill>
                <a:schemeClr val="dk1"/>
              </a:solidFill>
            </a:endParaRPr>
          </a:p>
          <a:p>
            <a:pPr marL="914400" lvl="1" indent="-355600" algn="l" rtl="0">
              <a:spcBef>
                <a:spcPts val="0"/>
              </a:spcBef>
              <a:spcAft>
                <a:spcPts val="0"/>
              </a:spcAft>
              <a:buClr>
                <a:schemeClr val="dk1"/>
              </a:buClr>
              <a:buSzPts val="2000"/>
              <a:buChar char="○"/>
            </a:pPr>
            <a:r>
              <a:rPr lang="en" sz="2000">
                <a:solidFill>
                  <a:schemeClr val="dk1"/>
                </a:solidFill>
              </a:rPr>
              <a:t>Features conducive to explaining key research concepts, include in future iterations of lesson plan</a:t>
            </a:r>
            <a:endParaRPr sz="2000">
              <a:solidFill>
                <a:schemeClr val="dk1"/>
              </a:solidFill>
            </a:endParaRPr>
          </a:p>
          <a:p>
            <a:pPr marL="457200" lvl="0" indent="-381000" algn="l" rtl="0">
              <a:spcBef>
                <a:spcPts val="0"/>
              </a:spcBef>
              <a:spcAft>
                <a:spcPts val="0"/>
              </a:spcAft>
              <a:buClr>
                <a:schemeClr val="dk1"/>
              </a:buClr>
              <a:buSzPts val="2400"/>
              <a:buChar char="●"/>
            </a:pPr>
            <a:r>
              <a:rPr lang="en" sz="2400">
                <a:solidFill>
                  <a:schemeClr val="dk1"/>
                </a:solidFill>
              </a:rPr>
              <a:t>Currently doing an instructor survey on ENGL101 students’ source quality and research behavior post-Primo.</a:t>
            </a:r>
            <a:endParaRPr sz="2400">
              <a:solidFill>
                <a:schemeClr val="dk1"/>
              </a:solidFill>
            </a:endParaRPr>
          </a:p>
          <a:p>
            <a:pPr marL="457200" lvl="0" indent="-381000" algn="l" rtl="0">
              <a:spcBef>
                <a:spcPts val="0"/>
              </a:spcBef>
              <a:spcAft>
                <a:spcPts val="0"/>
              </a:spcAft>
              <a:buClr>
                <a:schemeClr val="dk1"/>
              </a:buClr>
              <a:buSzPts val="2400"/>
              <a:buChar char="●"/>
            </a:pPr>
            <a:r>
              <a:rPr lang="en" sz="2400">
                <a:solidFill>
                  <a:schemeClr val="dk1"/>
                </a:solidFill>
              </a:rPr>
              <a:t>Students mention Primo more often than they mentioned Academic Search Ultimate in their assessment.</a:t>
            </a:r>
            <a:endParaRPr sz="2400">
              <a:solidFill>
                <a:schemeClr val="dk1"/>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3" name="Google Shape;473;p5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Our Takeaways</a:t>
            </a:r>
            <a:endParaRPr/>
          </a:p>
        </p:txBody>
      </p:sp>
      <p:sp>
        <p:nvSpPr>
          <p:cNvPr id="474" name="Google Shape;474;p5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10000"/>
          </a:bodyPr>
          <a:lstStyle/>
          <a:p>
            <a:pPr marL="457200" lvl="0" indent="-342900" algn="l" rtl="0">
              <a:spcBef>
                <a:spcPts val="0"/>
              </a:spcBef>
              <a:spcAft>
                <a:spcPts val="0"/>
              </a:spcAft>
              <a:buClr>
                <a:schemeClr val="dk1"/>
              </a:buClr>
              <a:buSzPts val="1800"/>
              <a:buChar char="●"/>
            </a:pPr>
            <a:r>
              <a:rPr lang="en" b="1">
                <a:solidFill>
                  <a:schemeClr val="dk1"/>
                </a:solidFill>
              </a:rPr>
              <a:t>Relinquishing control</a:t>
            </a:r>
            <a:endParaRPr b="1">
              <a:solidFill>
                <a:schemeClr val="dk1"/>
              </a:solidFill>
            </a:endParaRPr>
          </a:p>
          <a:p>
            <a:pPr marL="914400" lvl="1" indent="-342900" algn="l" rtl="0">
              <a:spcBef>
                <a:spcPts val="0"/>
              </a:spcBef>
              <a:spcAft>
                <a:spcPts val="0"/>
              </a:spcAft>
              <a:buClr>
                <a:schemeClr val="dk1"/>
              </a:buClr>
              <a:buSzPts val="1800"/>
              <a:buChar char="○"/>
            </a:pPr>
            <a:r>
              <a:rPr lang="en" sz="1800">
                <a:solidFill>
                  <a:schemeClr val="dk1"/>
                </a:solidFill>
              </a:rPr>
              <a:t>Letting go of control and allowing students to control demonstrations allow more organic conversation.</a:t>
            </a:r>
            <a:endParaRPr b="1">
              <a:solidFill>
                <a:schemeClr val="dk1"/>
              </a:solidFill>
            </a:endParaRPr>
          </a:p>
          <a:p>
            <a:pPr marL="457200" lvl="0" indent="-342900" algn="l" rtl="0">
              <a:spcBef>
                <a:spcPts val="0"/>
              </a:spcBef>
              <a:spcAft>
                <a:spcPts val="0"/>
              </a:spcAft>
              <a:buClr>
                <a:schemeClr val="dk1"/>
              </a:buClr>
              <a:buSzPts val="1800"/>
              <a:buChar char="●"/>
            </a:pPr>
            <a:r>
              <a:rPr lang="en" b="1">
                <a:solidFill>
                  <a:schemeClr val="dk1"/>
                </a:solidFill>
              </a:rPr>
              <a:t>Disruption as opportunity</a:t>
            </a:r>
            <a:endParaRPr b="1">
              <a:solidFill>
                <a:schemeClr val="dk1"/>
              </a:solidFill>
            </a:endParaRPr>
          </a:p>
          <a:p>
            <a:pPr marL="914400" lvl="1" indent="-342900" algn="l" rtl="0">
              <a:spcBef>
                <a:spcPts val="0"/>
              </a:spcBef>
              <a:spcAft>
                <a:spcPts val="0"/>
              </a:spcAft>
              <a:buClr>
                <a:schemeClr val="dk1"/>
              </a:buClr>
              <a:buSzPts val="1800"/>
              <a:buChar char="○"/>
            </a:pPr>
            <a:r>
              <a:rPr lang="en" sz="1800">
                <a:solidFill>
                  <a:schemeClr val="dk1"/>
                </a:solidFill>
              </a:rPr>
              <a:t>Existing, disparate problems can align and create solutions for each other. </a:t>
            </a:r>
            <a:endParaRPr sz="1800">
              <a:solidFill>
                <a:schemeClr val="dk1"/>
              </a:solidFill>
            </a:endParaRPr>
          </a:p>
          <a:p>
            <a:pPr marL="457200" lvl="0" indent="-342900" algn="l" rtl="0">
              <a:spcBef>
                <a:spcPts val="0"/>
              </a:spcBef>
              <a:spcAft>
                <a:spcPts val="0"/>
              </a:spcAft>
              <a:buClr>
                <a:schemeClr val="dk1"/>
              </a:buClr>
              <a:buSzPts val="1800"/>
              <a:buChar char="●"/>
            </a:pPr>
            <a:r>
              <a:rPr lang="en" b="1">
                <a:solidFill>
                  <a:schemeClr val="dk1"/>
                </a:solidFill>
              </a:rPr>
              <a:t>Making changes to long-standing programs</a:t>
            </a:r>
            <a:endParaRPr b="1">
              <a:solidFill>
                <a:schemeClr val="dk1"/>
              </a:solidFill>
            </a:endParaRPr>
          </a:p>
          <a:p>
            <a:pPr marL="914400" lvl="1" indent="-342900" algn="l" rtl="0">
              <a:spcBef>
                <a:spcPts val="0"/>
              </a:spcBef>
              <a:spcAft>
                <a:spcPts val="0"/>
              </a:spcAft>
              <a:buClr>
                <a:schemeClr val="dk1"/>
              </a:buClr>
              <a:buSzPts val="1800"/>
              <a:buChar char="○"/>
            </a:pPr>
            <a:r>
              <a:rPr lang="en" sz="1800">
                <a:solidFill>
                  <a:schemeClr val="dk1"/>
                </a:solidFill>
              </a:rPr>
              <a:t>Letting go of things that don’t serve our program anymore</a:t>
            </a:r>
            <a:endParaRPr>
              <a:solidFill>
                <a:schemeClr val="dk1"/>
              </a:solidFill>
            </a:endParaRPr>
          </a:p>
          <a:p>
            <a:pPr marL="914400" lvl="1" indent="-342900" algn="l" rtl="0">
              <a:spcBef>
                <a:spcPts val="0"/>
              </a:spcBef>
              <a:spcAft>
                <a:spcPts val="0"/>
              </a:spcAft>
              <a:buClr>
                <a:schemeClr val="dk1"/>
              </a:buClr>
              <a:buSzPts val="1800"/>
              <a:buChar char="○"/>
            </a:pPr>
            <a:r>
              <a:rPr lang="en" sz="1800">
                <a:solidFill>
                  <a:schemeClr val="dk1"/>
                </a:solidFill>
              </a:rPr>
              <a:t>Periodically review your instruction materials in conversation with your curricular needs.</a:t>
            </a:r>
            <a:endParaRPr sz="1800">
              <a:solidFill>
                <a:schemeClr val="dk1"/>
              </a:solidFill>
            </a:endParaRPr>
          </a:p>
          <a:p>
            <a:pPr marL="914400" lvl="1" indent="-342900" algn="l" rtl="0">
              <a:spcBef>
                <a:spcPts val="0"/>
              </a:spcBef>
              <a:spcAft>
                <a:spcPts val="0"/>
              </a:spcAft>
              <a:buClr>
                <a:schemeClr val="dk1"/>
              </a:buClr>
              <a:buSzPts val="1800"/>
              <a:buChar char="○"/>
            </a:pPr>
            <a:r>
              <a:rPr lang="en" sz="1800">
                <a:solidFill>
                  <a:schemeClr val="dk1"/>
                </a:solidFill>
              </a:rPr>
              <a:t>Try out a change - roadblocks may not be as firm as you think</a:t>
            </a:r>
            <a:endParaRPr sz="1800">
              <a:solidFill>
                <a:schemeClr val="dk1"/>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78"/>
        <p:cNvGrpSpPr/>
        <p:nvPr/>
      </p:nvGrpSpPr>
      <p:grpSpPr>
        <a:xfrm>
          <a:off x="0" y="0"/>
          <a:ext cx="0" cy="0"/>
          <a:chOff x="0" y="0"/>
          <a:chExt cx="0" cy="0"/>
        </a:xfrm>
      </p:grpSpPr>
      <p:sp>
        <p:nvSpPr>
          <p:cNvPr id="479" name="Google Shape;479;p55"/>
          <p:cNvSpPr txBox="1">
            <a:spLocks noGrp="1"/>
          </p:cNvSpPr>
          <p:nvPr>
            <p:ph type="title"/>
          </p:nvPr>
        </p:nvSpPr>
        <p:spPr>
          <a:xfrm>
            <a:off x="311700" y="1991725"/>
            <a:ext cx="8520600" cy="841800"/>
          </a:xfrm>
          <a:prstGeom prst="rect">
            <a:avLst/>
          </a:prstGeom>
        </p:spPr>
        <p:txBody>
          <a:bodyPr spcFirstLastPara="1" wrap="square" lIns="91425" tIns="91425" rIns="91425" bIns="91425" anchor="ctr" anchorCtr="0">
            <a:normAutofit fontScale="90000"/>
          </a:bodyPr>
          <a:lstStyle/>
          <a:p>
            <a:pPr marL="0" lvl="0" indent="0" algn="ctr" rtl="0">
              <a:spcBef>
                <a:spcPts val="0"/>
              </a:spcBef>
              <a:spcAft>
                <a:spcPts val="0"/>
              </a:spcAft>
              <a:buNone/>
            </a:pPr>
            <a:r>
              <a:rPr lang="en" b="1"/>
              <a:t>Reflection Moment:</a:t>
            </a:r>
            <a:endParaRPr b="1"/>
          </a:p>
          <a:p>
            <a:pPr marL="0" lvl="0" indent="0" algn="ctr" rtl="0">
              <a:spcBef>
                <a:spcPts val="0"/>
              </a:spcBef>
              <a:spcAft>
                <a:spcPts val="0"/>
              </a:spcAft>
              <a:buNone/>
            </a:pPr>
            <a:r>
              <a:rPr lang="en"/>
              <a:t>Think about one of the obstacles to making your instructional change. </a:t>
            </a:r>
            <a:endParaRPr/>
          </a:p>
          <a:p>
            <a:pPr marL="0" lvl="0" indent="0" algn="ctr" rtl="0">
              <a:spcBef>
                <a:spcPts val="0"/>
              </a:spcBef>
              <a:spcAft>
                <a:spcPts val="0"/>
              </a:spcAft>
              <a:buNone/>
            </a:pPr>
            <a:endParaRPr/>
          </a:p>
          <a:p>
            <a:pPr marL="0" lvl="0" indent="0" algn="ctr" rtl="0">
              <a:spcBef>
                <a:spcPts val="0"/>
              </a:spcBef>
              <a:spcAft>
                <a:spcPts val="0"/>
              </a:spcAft>
              <a:buNone/>
            </a:pPr>
            <a:r>
              <a:rPr lang="en"/>
              <a:t>What is one way you could navigate around that obstacle or turn it into an opportunity?</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sp>
        <p:nvSpPr>
          <p:cNvPr id="484" name="Google Shape;484;p5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Thank You and Acknowledgements</a:t>
            </a:r>
            <a:endParaRPr/>
          </a:p>
        </p:txBody>
      </p:sp>
      <p:sp>
        <p:nvSpPr>
          <p:cNvPr id="485" name="Google Shape;485;p5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solidFill>
                  <a:schemeClr val="dk1"/>
                </a:solidFill>
              </a:rPr>
              <a:t>Thank you to the following people who also worked on this project:</a:t>
            </a:r>
            <a:endParaRPr>
              <a:solidFill>
                <a:schemeClr val="dk1"/>
              </a:solidFill>
            </a:endParaRPr>
          </a:p>
          <a:p>
            <a:pPr marL="457200" lvl="0" indent="-342900" algn="l" rtl="0">
              <a:spcBef>
                <a:spcPts val="1200"/>
              </a:spcBef>
              <a:spcAft>
                <a:spcPts val="0"/>
              </a:spcAft>
              <a:buClr>
                <a:schemeClr val="dk1"/>
              </a:buClr>
              <a:buSzPts val="1800"/>
              <a:buChar char="●"/>
            </a:pPr>
            <a:r>
              <a:rPr lang="en">
                <a:solidFill>
                  <a:schemeClr val="dk1"/>
                </a:solidFill>
              </a:rPr>
              <a:t>Yasmin Bromir</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Benjamin Henry</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Emily Irvine</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Lexi Kadis</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Maddy Mikovits</a:t>
            </a:r>
            <a:endParaRPr>
              <a:solidFill>
                <a:schemeClr val="dk1"/>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pic>
        <p:nvPicPr>
          <p:cNvPr id="490" name="Google Shape;490;p57">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0" y="0"/>
            <a:ext cx="9143997" cy="5143490"/>
          </a:xfrm>
          <a:prstGeom prst="rect">
            <a:avLst/>
          </a:prstGeom>
          <a:noFill/>
          <a:ln>
            <a:noFill/>
          </a:ln>
        </p:spPr>
      </p:pic>
      <p:sp>
        <p:nvSpPr>
          <p:cNvPr id="491" name="Google Shape;491;p57"/>
          <p:cNvSpPr txBox="1">
            <a:spLocks noGrp="1"/>
          </p:cNvSpPr>
          <p:nvPr>
            <p:ph type="title" idx="4294967295"/>
          </p:nvPr>
        </p:nvSpPr>
        <p:spPr>
          <a:xfrm>
            <a:off x="721800" y="619650"/>
            <a:ext cx="7700400" cy="8466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300" b="1" i="0" u="none" strike="noStrike" kern="0" cap="none" spc="0" normalizeH="0" baseline="0" noProof="0" dirty="0">
                <a:ln>
                  <a:noFill/>
                </a:ln>
                <a:solidFill>
                  <a:srgbClr val="000000"/>
                </a:solidFill>
                <a:effectLst/>
                <a:uLnTx/>
                <a:uFillTx/>
                <a:latin typeface="Source Sans 3"/>
                <a:ea typeface="Source Sans 3"/>
                <a:cs typeface="Source Sans 3"/>
                <a:sym typeface="Source Sans 3"/>
              </a:rPr>
              <a:t>Questions?</a:t>
            </a:r>
          </a:p>
        </p:txBody>
      </p:sp>
      <p:sp>
        <p:nvSpPr>
          <p:cNvPr id="492" name="Google Shape;492;p57"/>
          <p:cNvSpPr txBox="1"/>
          <p:nvPr/>
        </p:nvSpPr>
        <p:spPr>
          <a:xfrm>
            <a:off x="532500" y="1640625"/>
            <a:ext cx="6085500" cy="421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b="1">
                <a:solidFill>
                  <a:schemeClr val="dk1"/>
                </a:solidFill>
              </a:rPr>
              <a:t>Amber Pierdinock-Weed (she/her), </a:t>
            </a:r>
            <a:endParaRPr sz="1800" b="1">
              <a:solidFill>
                <a:schemeClr val="dk1"/>
              </a:solidFill>
            </a:endParaRPr>
          </a:p>
          <a:p>
            <a:pPr marL="0" lvl="0" indent="0" algn="l" rtl="0">
              <a:lnSpc>
                <a:spcPct val="115000"/>
              </a:lnSpc>
              <a:spcBef>
                <a:spcPts val="1200"/>
              </a:spcBef>
              <a:spcAft>
                <a:spcPts val="0"/>
              </a:spcAft>
              <a:buNone/>
            </a:pPr>
            <a:r>
              <a:rPr lang="en" sz="1800">
                <a:solidFill>
                  <a:schemeClr val="dk1"/>
                </a:solidFill>
              </a:rPr>
              <a:t>Teaching and Learning Librarian, apierdin@umd.edu</a:t>
            </a:r>
            <a:endParaRPr sz="180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sz="1800" b="1">
                <a:solidFill>
                  <a:schemeClr val="dk1"/>
                </a:solidFill>
              </a:rPr>
              <a:t>Benjamin Shaw (he/him), </a:t>
            </a:r>
            <a:endParaRPr sz="1800" b="1">
              <a:solidFill>
                <a:schemeClr val="dk1"/>
              </a:solidFill>
            </a:endParaRPr>
          </a:p>
          <a:p>
            <a:pPr marL="0" lvl="0" indent="0" algn="l" rtl="0">
              <a:lnSpc>
                <a:spcPct val="115000"/>
              </a:lnSpc>
              <a:spcBef>
                <a:spcPts val="1200"/>
              </a:spcBef>
              <a:spcAft>
                <a:spcPts val="1200"/>
              </a:spcAft>
              <a:buClr>
                <a:schemeClr val="dk1"/>
              </a:buClr>
              <a:buSzPts val="1100"/>
              <a:buFont typeface="Arial"/>
              <a:buNone/>
            </a:pPr>
            <a:r>
              <a:rPr lang="en" sz="1800">
                <a:solidFill>
                  <a:schemeClr val="dk1"/>
                </a:solidFill>
              </a:rPr>
              <a:t>Teaching and Learning Librarian, bshaw1@umd.edu</a:t>
            </a:r>
            <a:endParaRPr sz="180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Background</a:t>
            </a:r>
            <a:endParaRPr/>
          </a:p>
        </p:txBody>
      </p:sp>
      <p:sp>
        <p:nvSpPr>
          <p:cNvPr id="94" name="Google Shape;94;p18"/>
          <p:cNvSpPr txBox="1">
            <a:spLocks noGrp="1"/>
          </p:cNvSpPr>
          <p:nvPr>
            <p:ph type="body" idx="1"/>
          </p:nvPr>
        </p:nvSpPr>
        <p:spPr>
          <a:xfrm>
            <a:off x="311700" y="101772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Clr>
                <a:schemeClr val="dk1"/>
              </a:buClr>
              <a:buSzPts val="1800"/>
              <a:buChar char="●"/>
            </a:pPr>
            <a:r>
              <a:rPr lang="en" b="1">
                <a:solidFill>
                  <a:schemeClr val="dk1"/>
                </a:solidFill>
              </a:rPr>
              <a:t>University of Maryland, College Park</a:t>
            </a:r>
            <a:endParaRPr>
              <a:solidFill>
                <a:schemeClr val="dk1"/>
              </a:solidFill>
            </a:endParaRPr>
          </a:p>
          <a:p>
            <a:pPr marL="914400" lvl="1" indent="-330200" algn="l" rtl="0">
              <a:spcBef>
                <a:spcPts val="0"/>
              </a:spcBef>
              <a:spcAft>
                <a:spcPts val="0"/>
              </a:spcAft>
              <a:buClr>
                <a:schemeClr val="dk1"/>
              </a:buClr>
              <a:buSzPts val="1600"/>
              <a:buChar char="○"/>
            </a:pPr>
            <a:r>
              <a:rPr lang="en" sz="1600">
                <a:solidFill>
                  <a:schemeClr val="dk1"/>
                </a:solidFill>
              </a:rPr>
              <a:t>Public university, R1, Maryland’s largest university</a:t>
            </a:r>
            <a:endParaRPr sz="1600">
              <a:solidFill>
                <a:schemeClr val="dk1"/>
              </a:solidFill>
            </a:endParaRPr>
          </a:p>
          <a:p>
            <a:pPr marL="914400" lvl="1" indent="-330200" algn="l" rtl="0">
              <a:spcBef>
                <a:spcPts val="0"/>
              </a:spcBef>
              <a:spcAft>
                <a:spcPts val="0"/>
              </a:spcAft>
              <a:buClr>
                <a:schemeClr val="dk1"/>
              </a:buClr>
              <a:buSzPts val="1600"/>
              <a:buChar char="○"/>
            </a:pPr>
            <a:r>
              <a:rPr lang="en" sz="1600">
                <a:solidFill>
                  <a:schemeClr val="dk1"/>
                </a:solidFill>
              </a:rPr>
              <a:t>30,000 undergraduates, 9,800 graduate students</a:t>
            </a:r>
            <a:endParaRPr sz="1600">
              <a:solidFill>
                <a:schemeClr val="dk1"/>
              </a:solidFill>
            </a:endParaRPr>
          </a:p>
          <a:p>
            <a:pPr marL="457200" lvl="0" indent="-342900" algn="l" rtl="0">
              <a:spcBef>
                <a:spcPts val="0"/>
              </a:spcBef>
              <a:spcAft>
                <a:spcPts val="0"/>
              </a:spcAft>
              <a:buClr>
                <a:schemeClr val="dk1"/>
              </a:buClr>
              <a:buSzPts val="1800"/>
              <a:buChar char="●"/>
            </a:pPr>
            <a:r>
              <a:rPr lang="en" b="1">
                <a:solidFill>
                  <a:schemeClr val="dk1"/>
                </a:solidFill>
              </a:rPr>
              <a:t>Teaching &amp; Learning Services</a:t>
            </a:r>
            <a:r>
              <a:rPr lang="en">
                <a:solidFill>
                  <a:schemeClr val="dk1"/>
                </a:solidFill>
              </a:rPr>
              <a:t> is an instruction-focused unit with 3 faculty librarians and 2 GAs. </a:t>
            </a:r>
            <a:endParaRPr>
              <a:solidFill>
                <a:schemeClr val="dk1"/>
              </a:solidFill>
            </a:endParaRPr>
          </a:p>
          <a:p>
            <a:pPr marL="914400" lvl="1" indent="-330200" algn="l" rtl="0">
              <a:spcBef>
                <a:spcPts val="0"/>
              </a:spcBef>
              <a:spcAft>
                <a:spcPts val="0"/>
              </a:spcAft>
              <a:buClr>
                <a:schemeClr val="dk1"/>
              </a:buClr>
              <a:buSzPts val="1600"/>
              <a:buChar char="○"/>
            </a:pPr>
            <a:r>
              <a:rPr lang="en" sz="1600">
                <a:solidFill>
                  <a:schemeClr val="dk1"/>
                </a:solidFill>
              </a:rPr>
              <a:t>Partnership with ENGL101 Program (teach ~180-190 ENGL101 instruction sessions per year)</a:t>
            </a:r>
            <a:endParaRPr sz="1600">
              <a:solidFill>
                <a:schemeClr val="dk1"/>
              </a:solidFill>
            </a:endParaRPr>
          </a:p>
          <a:p>
            <a:pPr marL="914400" lvl="1" indent="-330200" algn="l" rtl="0">
              <a:spcBef>
                <a:spcPts val="0"/>
              </a:spcBef>
              <a:spcAft>
                <a:spcPts val="0"/>
              </a:spcAft>
              <a:buClr>
                <a:schemeClr val="dk1"/>
              </a:buClr>
              <a:buSzPts val="1600"/>
              <a:buChar char="○"/>
            </a:pPr>
            <a:r>
              <a:rPr lang="en" sz="1600">
                <a:solidFill>
                  <a:schemeClr val="dk1"/>
                </a:solidFill>
              </a:rPr>
              <a:t>Oversee three-semester teacher-training program and mentorship program for MLIS students. (Research &amp; Teaching Fellowship)</a:t>
            </a:r>
            <a:endParaRPr sz="1600">
              <a:solidFill>
                <a:schemeClr val="dk1"/>
              </a:solidFill>
            </a:endParaRPr>
          </a:p>
          <a:p>
            <a:pPr marL="914400" lvl="1" indent="-330200" algn="l" rtl="0">
              <a:spcBef>
                <a:spcPts val="0"/>
              </a:spcBef>
              <a:spcAft>
                <a:spcPts val="0"/>
              </a:spcAft>
              <a:buClr>
                <a:schemeClr val="dk1"/>
              </a:buClr>
              <a:buSzPts val="1600"/>
              <a:buChar char="○"/>
            </a:pPr>
            <a:r>
              <a:rPr lang="en" sz="1600">
                <a:solidFill>
                  <a:schemeClr val="dk1"/>
                </a:solidFill>
              </a:rPr>
              <a:t>Support other librarians with teaching duties – lesson planning, materials development, assessment, internal workshops, instruction tools, etc.</a:t>
            </a:r>
            <a:endParaRPr sz="1600">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2" name="Title 1">
            <a:extLst>
              <a:ext uri="{FF2B5EF4-FFF2-40B4-BE49-F238E27FC236}">
                <a16:creationId xmlns:a16="http://schemas.microsoft.com/office/drawing/2014/main" id="{E1C0A8FD-2793-9901-8085-68DD1506DA70}"/>
              </a:ext>
            </a:extLst>
          </p:cNvPr>
          <p:cNvSpPr>
            <a:spLocks noGrp="1"/>
          </p:cNvSpPr>
          <p:nvPr>
            <p:ph type="title"/>
          </p:nvPr>
        </p:nvSpPr>
        <p:spPr>
          <a:xfrm>
            <a:off x="311700" y="-572700"/>
            <a:ext cx="8520600" cy="572700"/>
          </a:xfrm>
        </p:spPr>
        <p:txBody>
          <a:bodyPr spcFirstLastPara="1" wrap="square" lIns="91425" tIns="91425" rIns="91425" bIns="91425" anchor="b" anchorCtr="0">
            <a:normAutofit fontScale="90000"/>
          </a:bodyPr>
          <a:lstStyle/>
          <a:p>
            <a:r>
              <a:rPr lang="en-US" dirty="0"/>
              <a:t>ENGL101 and TLS Relationship</a:t>
            </a:r>
          </a:p>
        </p:txBody>
      </p:sp>
      <p:grpSp>
        <p:nvGrpSpPr>
          <p:cNvPr id="99" name="Google Shape;99;p19" descr="ENGL101. Bullets read: embedded librarian into syllabus. Gives TLS access to course materials (course assignments, syllabus, textbook).&#10;">
            <a:extLst>
              <a:ext uri="{C183D7F6-B498-43B3-948B-1728B52AA6E4}">
                <adec:decorative xmlns:adec="http://schemas.microsoft.com/office/drawing/2017/decorative" val="0"/>
              </a:ext>
            </a:extLst>
          </p:cNvPr>
          <p:cNvGrpSpPr/>
          <p:nvPr/>
        </p:nvGrpSpPr>
        <p:grpSpPr>
          <a:xfrm>
            <a:off x="524233" y="1326131"/>
            <a:ext cx="3105325" cy="2491207"/>
            <a:chOff x="2832600" y="1686400"/>
            <a:chExt cx="1649400" cy="1769700"/>
          </a:xfrm>
        </p:grpSpPr>
        <p:sp>
          <p:nvSpPr>
            <p:cNvPr id="100" name="Google Shape;100;p19"/>
            <p:cNvSpPr/>
            <p:nvPr/>
          </p:nvSpPr>
          <p:spPr>
            <a:xfrm flipH="1">
              <a:off x="2832600" y="1686400"/>
              <a:ext cx="1649400" cy="1769700"/>
            </a:xfrm>
            <a:prstGeom prst="snip1Rect">
              <a:avLst>
                <a:gd name="adj" fmla="val 0"/>
              </a:avLst>
            </a:prstGeom>
            <a:solidFill>
              <a:srgbClr val="A729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9"/>
            <p:cNvSpPr txBox="1"/>
            <p:nvPr/>
          </p:nvSpPr>
          <p:spPr>
            <a:xfrm>
              <a:off x="2966450" y="1795520"/>
              <a:ext cx="1383000" cy="14760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2200" b="1" dirty="0">
                  <a:solidFill>
                    <a:schemeClr val="lt1"/>
                  </a:solidFill>
                  <a:latin typeface="Roboto"/>
                  <a:ea typeface="Roboto"/>
                  <a:cs typeface="Roboto"/>
                  <a:sym typeface="Roboto"/>
                </a:rPr>
                <a:t>ENGL101</a:t>
              </a:r>
              <a:endParaRPr sz="2200" b="1" dirty="0">
                <a:solidFill>
                  <a:schemeClr val="lt1"/>
                </a:solidFill>
                <a:latin typeface="Roboto"/>
                <a:ea typeface="Roboto"/>
                <a:cs typeface="Roboto"/>
                <a:sym typeface="Roboto"/>
              </a:endParaRPr>
            </a:p>
            <a:p>
              <a:pPr marL="0" lvl="0" indent="0" algn="ctr" rtl="0">
                <a:lnSpc>
                  <a:spcPct val="115000"/>
                </a:lnSpc>
                <a:spcBef>
                  <a:spcPts val="0"/>
                </a:spcBef>
                <a:spcAft>
                  <a:spcPts val="0"/>
                </a:spcAft>
                <a:buNone/>
              </a:pPr>
              <a:endParaRPr sz="800" dirty="0">
                <a:solidFill>
                  <a:schemeClr val="lt1"/>
                </a:solidFill>
                <a:latin typeface="Roboto"/>
                <a:ea typeface="Roboto"/>
                <a:cs typeface="Roboto"/>
                <a:sym typeface="Roboto"/>
              </a:endParaRPr>
            </a:p>
            <a:p>
              <a:pPr marL="457200" lvl="0" indent="-317500" algn="l" rtl="0">
                <a:lnSpc>
                  <a:spcPct val="115000"/>
                </a:lnSpc>
                <a:spcBef>
                  <a:spcPts val="0"/>
                </a:spcBef>
                <a:spcAft>
                  <a:spcPts val="0"/>
                </a:spcAft>
                <a:buClr>
                  <a:schemeClr val="lt1"/>
                </a:buClr>
                <a:buSzPts val="1400"/>
                <a:buFont typeface="Roboto"/>
                <a:buChar char="●"/>
              </a:pPr>
              <a:r>
                <a:rPr lang="en" dirty="0">
                  <a:solidFill>
                    <a:schemeClr val="lt1"/>
                  </a:solidFill>
                  <a:latin typeface="Roboto"/>
                  <a:ea typeface="Roboto"/>
                  <a:cs typeface="Roboto"/>
                  <a:sym typeface="Roboto"/>
                </a:rPr>
                <a:t>Embedded Library into syllabus</a:t>
              </a:r>
              <a:endParaRPr dirty="0">
                <a:solidFill>
                  <a:schemeClr val="lt1"/>
                </a:solidFill>
                <a:latin typeface="Roboto"/>
                <a:ea typeface="Roboto"/>
                <a:cs typeface="Roboto"/>
                <a:sym typeface="Roboto"/>
              </a:endParaRPr>
            </a:p>
            <a:p>
              <a:pPr marL="457200" lvl="0" indent="-317500" algn="l" rtl="0">
                <a:lnSpc>
                  <a:spcPct val="115000"/>
                </a:lnSpc>
                <a:spcBef>
                  <a:spcPts val="0"/>
                </a:spcBef>
                <a:spcAft>
                  <a:spcPts val="0"/>
                </a:spcAft>
                <a:buClr>
                  <a:schemeClr val="lt1"/>
                </a:buClr>
                <a:buSzPts val="1400"/>
                <a:buFont typeface="Roboto"/>
                <a:buChar char="●"/>
              </a:pPr>
              <a:r>
                <a:rPr lang="en" dirty="0">
                  <a:solidFill>
                    <a:schemeClr val="lt1"/>
                  </a:solidFill>
                  <a:latin typeface="Roboto"/>
                  <a:ea typeface="Roboto"/>
                  <a:cs typeface="Roboto"/>
                  <a:sym typeface="Roboto"/>
                </a:rPr>
                <a:t>Gives TLS access to course materials (course assignments, syllabus, textbook)</a:t>
              </a:r>
              <a:endParaRPr sz="1300" dirty="0">
                <a:solidFill>
                  <a:srgbClr val="FFFFFF"/>
                </a:solidFill>
                <a:latin typeface="Roboto"/>
                <a:ea typeface="Roboto"/>
                <a:cs typeface="Roboto"/>
                <a:sym typeface="Roboto"/>
              </a:endParaRPr>
            </a:p>
          </p:txBody>
        </p:sp>
      </p:grpSp>
      <p:grpSp>
        <p:nvGrpSpPr>
          <p:cNvPr id="102" name="Google Shape;102;p19" descr="TLS. Bullets read: Teach a large number of one-shot sessions for ENGL101. Research and Teaching Fellows teach the majority of the one-shot sessions (which enables us to teach at the volume that we do).">
            <a:extLst>
              <a:ext uri="{C183D7F6-B498-43B3-948B-1728B52AA6E4}">
                <adec:decorative xmlns:adec="http://schemas.microsoft.com/office/drawing/2017/decorative" val="0"/>
              </a:ext>
            </a:extLst>
          </p:cNvPr>
          <p:cNvGrpSpPr/>
          <p:nvPr/>
        </p:nvGrpSpPr>
        <p:grpSpPr>
          <a:xfrm>
            <a:off x="5503125" y="1194778"/>
            <a:ext cx="3105325" cy="2753933"/>
            <a:chOff x="4767092" y="1687481"/>
            <a:chExt cx="1649400" cy="1553700"/>
          </a:xfrm>
        </p:grpSpPr>
        <p:sp>
          <p:nvSpPr>
            <p:cNvPr id="103" name="Google Shape;103;p19"/>
            <p:cNvSpPr/>
            <p:nvPr/>
          </p:nvSpPr>
          <p:spPr>
            <a:xfrm rot="10800000" flipH="1">
              <a:off x="4767092" y="1687481"/>
              <a:ext cx="1649400" cy="1553700"/>
            </a:xfrm>
            <a:prstGeom prst="snip1Rect">
              <a:avLst>
                <a:gd name="adj" fmla="val 0"/>
              </a:avLst>
            </a:prstGeom>
            <a:solidFill>
              <a:srgbClr val="A729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9"/>
            <p:cNvSpPr txBox="1"/>
            <p:nvPr/>
          </p:nvSpPr>
          <p:spPr>
            <a:xfrm>
              <a:off x="4900297" y="1745725"/>
              <a:ext cx="1383000" cy="1476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200" b="1">
                  <a:solidFill>
                    <a:schemeClr val="lt1"/>
                  </a:solidFill>
                  <a:latin typeface="Roboto"/>
                  <a:ea typeface="Roboto"/>
                  <a:cs typeface="Roboto"/>
                  <a:sym typeface="Roboto"/>
                </a:rPr>
                <a:t>TLS</a:t>
              </a:r>
              <a:endParaRPr sz="2200" b="1">
                <a:solidFill>
                  <a:schemeClr val="lt1"/>
                </a:solidFill>
                <a:latin typeface="Roboto"/>
                <a:ea typeface="Roboto"/>
                <a:cs typeface="Roboto"/>
                <a:sym typeface="Roboto"/>
              </a:endParaRPr>
            </a:p>
            <a:p>
              <a:pPr marL="0" lvl="0" indent="0" algn="ctr" rtl="0">
                <a:lnSpc>
                  <a:spcPct val="115000"/>
                </a:lnSpc>
                <a:spcBef>
                  <a:spcPts val="0"/>
                </a:spcBef>
                <a:spcAft>
                  <a:spcPts val="0"/>
                </a:spcAft>
                <a:buNone/>
              </a:pPr>
              <a:endParaRPr sz="1300">
                <a:solidFill>
                  <a:schemeClr val="lt1"/>
                </a:solidFill>
                <a:latin typeface="Roboto"/>
                <a:ea typeface="Roboto"/>
                <a:cs typeface="Roboto"/>
                <a:sym typeface="Roboto"/>
              </a:endParaRPr>
            </a:p>
            <a:p>
              <a:pPr marL="457200" lvl="0" indent="-311150" algn="l" rtl="0">
                <a:lnSpc>
                  <a:spcPct val="115000"/>
                </a:lnSpc>
                <a:spcBef>
                  <a:spcPts val="0"/>
                </a:spcBef>
                <a:spcAft>
                  <a:spcPts val="0"/>
                </a:spcAft>
                <a:buClr>
                  <a:schemeClr val="lt1"/>
                </a:buClr>
                <a:buSzPts val="1300"/>
                <a:buChar char="●"/>
              </a:pPr>
              <a:r>
                <a:rPr lang="en" sz="1300">
                  <a:solidFill>
                    <a:schemeClr val="lt1"/>
                  </a:solidFill>
                  <a:latin typeface="Roboto"/>
                  <a:ea typeface="Roboto"/>
                  <a:cs typeface="Roboto"/>
                  <a:sym typeface="Roboto"/>
                </a:rPr>
                <a:t>Teach a large number of one-shot sessions for ENGL101</a:t>
              </a:r>
              <a:endParaRPr sz="1300">
                <a:solidFill>
                  <a:schemeClr val="lt1"/>
                </a:solidFill>
                <a:latin typeface="Roboto"/>
                <a:ea typeface="Roboto"/>
                <a:cs typeface="Roboto"/>
                <a:sym typeface="Roboto"/>
              </a:endParaRPr>
            </a:p>
            <a:p>
              <a:pPr marL="457200" lvl="0" indent="-311150" algn="l" rtl="0">
                <a:lnSpc>
                  <a:spcPct val="115000"/>
                </a:lnSpc>
                <a:spcBef>
                  <a:spcPts val="0"/>
                </a:spcBef>
                <a:spcAft>
                  <a:spcPts val="0"/>
                </a:spcAft>
                <a:buClr>
                  <a:schemeClr val="lt1"/>
                </a:buClr>
                <a:buSzPts val="1300"/>
                <a:buFont typeface="Roboto"/>
                <a:buChar char="●"/>
              </a:pPr>
              <a:r>
                <a:rPr lang="en" sz="1300">
                  <a:solidFill>
                    <a:schemeClr val="lt1"/>
                  </a:solidFill>
                  <a:latin typeface="Roboto"/>
                  <a:ea typeface="Roboto"/>
                  <a:cs typeface="Roboto"/>
                  <a:sym typeface="Roboto"/>
                </a:rPr>
                <a:t>Research and Teaching Fellows teach the majority of the one-shot sessions (which enables us to teach the volume that we do).</a:t>
              </a:r>
              <a:endParaRPr>
                <a:solidFill>
                  <a:srgbClr val="FFFFFF"/>
                </a:solidFill>
                <a:latin typeface="Roboto"/>
                <a:ea typeface="Roboto"/>
                <a:cs typeface="Roboto"/>
                <a:sym typeface="Roboto"/>
              </a:endParaRPr>
            </a:p>
          </p:txBody>
        </p:sp>
      </p:grpSp>
      <p:sp>
        <p:nvSpPr>
          <p:cNvPr id="105" name="Google Shape;105;p19">
            <a:extLst>
              <a:ext uri="{C183D7F6-B498-43B3-948B-1728B52AA6E4}">
                <adec:decorative xmlns:adec="http://schemas.microsoft.com/office/drawing/2017/decorative" val="1"/>
              </a:ext>
            </a:extLst>
          </p:cNvPr>
          <p:cNvSpPr/>
          <p:nvPr/>
        </p:nvSpPr>
        <p:spPr>
          <a:xfrm>
            <a:off x="3500575" y="0"/>
            <a:ext cx="2595600" cy="1155600"/>
          </a:xfrm>
          <a:prstGeom prst="curvedDownArrow">
            <a:avLst>
              <a:gd name="adj1" fmla="val 25000"/>
              <a:gd name="adj2" fmla="val 50000"/>
              <a:gd name="adj3" fmla="val 25000"/>
            </a:avLst>
          </a:prstGeom>
          <a:solidFill>
            <a:srgbClr val="A7291E"/>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6" name="Google Shape;106;p19">
            <a:extLst>
              <a:ext uri="{C183D7F6-B498-43B3-948B-1728B52AA6E4}">
                <adec:decorative xmlns:adec="http://schemas.microsoft.com/office/drawing/2017/decorative" val="1"/>
              </a:ext>
            </a:extLst>
          </p:cNvPr>
          <p:cNvSpPr/>
          <p:nvPr/>
        </p:nvSpPr>
        <p:spPr>
          <a:xfrm rot="-10568169">
            <a:off x="3139538" y="3864150"/>
            <a:ext cx="2595500" cy="1155536"/>
          </a:xfrm>
          <a:prstGeom prst="curvedDownArrow">
            <a:avLst>
              <a:gd name="adj1" fmla="val 25000"/>
              <a:gd name="adj2" fmla="val 50000"/>
              <a:gd name="adj3" fmla="val 25000"/>
            </a:avLst>
          </a:prstGeom>
          <a:solidFill>
            <a:srgbClr val="A7291E"/>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673AB7"/>
        </a:solidFill>
        <a:effectLst/>
      </p:bgPr>
    </p:bg>
    <p:spTree>
      <p:nvGrpSpPr>
        <p:cNvPr id="1" name="Shape 110"/>
        <p:cNvGrpSpPr/>
        <p:nvPr/>
      </p:nvGrpSpPr>
      <p:grpSpPr>
        <a:xfrm>
          <a:off x="0" y="0"/>
          <a:ext cx="0" cy="0"/>
          <a:chOff x="0" y="0"/>
          <a:chExt cx="0" cy="0"/>
        </a:xfrm>
      </p:grpSpPr>
      <p:grpSp>
        <p:nvGrpSpPr>
          <p:cNvPr id="2" name="Group 1" descr="Cycle for the Research and Teaching Fellowship. Students at the point of implementing the new lesson plan had only 1 semester of work with the Fellowship and had just begun learning how to teach one-shot sessions.">
            <a:extLst>
              <a:ext uri="{FF2B5EF4-FFF2-40B4-BE49-F238E27FC236}">
                <a16:creationId xmlns:a16="http://schemas.microsoft.com/office/drawing/2014/main" id="{5648D326-CD5C-D1E7-BD73-74D897A022EB}"/>
              </a:ext>
            </a:extLst>
          </p:cNvPr>
          <p:cNvGrpSpPr/>
          <p:nvPr/>
        </p:nvGrpSpPr>
        <p:grpSpPr>
          <a:xfrm>
            <a:off x="-217975" y="967350"/>
            <a:ext cx="8981125" cy="3969850"/>
            <a:chOff x="-217975" y="967350"/>
            <a:chExt cx="8981125" cy="3969850"/>
          </a:xfrm>
        </p:grpSpPr>
        <p:sp>
          <p:nvSpPr>
            <p:cNvPr id="112" name="Google Shape;112;p20">
              <a:extLst>
                <a:ext uri="{C183D7F6-B498-43B3-948B-1728B52AA6E4}">
                  <adec:decorative xmlns:adec="http://schemas.microsoft.com/office/drawing/2017/decorative" val="1"/>
                </a:ext>
              </a:extLst>
            </p:cNvPr>
            <p:cNvSpPr/>
            <p:nvPr/>
          </p:nvSpPr>
          <p:spPr>
            <a:xfrm>
              <a:off x="7230975" y="4830100"/>
              <a:ext cx="194400" cy="107100"/>
            </a:xfrm>
            <a:prstGeom prst="rect">
              <a:avLst/>
            </a:prstGeom>
            <a:solidFill>
              <a:srgbClr val="00BCD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0">
              <a:extLst>
                <a:ext uri="{C183D7F6-B498-43B3-948B-1728B52AA6E4}">
                  <adec:decorative xmlns:adec="http://schemas.microsoft.com/office/drawing/2017/decorative" val="1"/>
                </a:ext>
              </a:extLst>
            </p:cNvPr>
            <p:cNvSpPr/>
            <p:nvPr/>
          </p:nvSpPr>
          <p:spPr>
            <a:xfrm>
              <a:off x="7230975" y="4630075"/>
              <a:ext cx="194400" cy="107100"/>
            </a:xfrm>
            <a:prstGeom prst="rect">
              <a:avLst/>
            </a:prstGeom>
            <a:solidFill>
              <a:srgbClr val="CFE2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20">
              <a:extLst>
                <a:ext uri="{C183D7F6-B498-43B3-948B-1728B52AA6E4}">
                  <adec:decorative xmlns:adec="http://schemas.microsoft.com/office/drawing/2017/decorative" val="0"/>
                </a:ext>
              </a:extLst>
            </p:cNvPr>
            <p:cNvSpPr txBox="1"/>
            <p:nvPr/>
          </p:nvSpPr>
          <p:spPr>
            <a:xfrm>
              <a:off x="7377750" y="4603900"/>
              <a:ext cx="1385400" cy="333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900" b="1">
                  <a:solidFill>
                    <a:schemeClr val="dk1"/>
                  </a:solidFill>
                  <a:latin typeface="Karla"/>
                  <a:ea typeface="Karla"/>
                  <a:cs typeface="Karla"/>
                  <a:sym typeface="Karla"/>
                </a:rPr>
                <a:t>OPTIONAL</a:t>
              </a:r>
              <a:endParaRPr sz="900" b="1">
                <a:solidFill>
                  <a:schemeClr val="dk1"/>
                </a:solidFill>
                <a:latin typeface="Karla"/>
                <a:ea typeface="Karla"/>
                <a:cs typeface="Karla"/>
                <a:sym typeface="Karla"/>
              </a:endParaRPr>
            </a:p>
            <a:p>
              <a:pPr marL="0" lvl="0" indent="0" algn="l" rtl="0">
                <a:spcBef>
                  <a:spcPts val="500"/>
                </a:spcBef>
                <a:spcAft>
                  <a:spcPts val="0"/>
                </a:spcAft>
                <a:buNone/>
              </a:pPr>
              <a:r>
                <a:rPr lang="en" sz="900" b="1">
                  <a:solidFill>
                    <a:schemeClr val="dk1"/>
                  </a:solidFill>
                  <a:latin typeface="Karla"/>
                  <a:ea typeface="Karla"/>
                  <a:cs typeface="Karla"/>
                  <a:sym typeface="Karla"/>
                </a:rPr>
                <a:t>REQUIRED</a:t>
              </a:r>
              <a:endParaRPr sz="900" b="1">
                <a:solidFill>
                  <a:schemeClr val="dk1"/>
                </a:solidFill>
                <a:latin typeface="Karla"/>
                <a:ea typeface="Karla"/>
                <a:cs typeface="Karla"/>
                <a:sym typeface="Karla"/>
              </a:endParaRPr>
            </a:p>
          </p:txBody>
        </p:sp>
        <p:sp>
          <p:nvSpPr>
            <p:cNvPr id="115" name="Google Shape;115;p20">
              <a:extLst>
                <a:ext uri="{C183D7F6-B498-43B3-948B-1728B52AA6E4}">
                  <adec:decorative xmlns:adec="http://schemas.microsoft.com/office/drawing/2017/decorative" val="1"/>
                </a:ext>
              </a:extLst>
            </p:cNvPr>
            <p:cNvSpPr/>
            <p:nvPr/>
          </p:nvSpPr>
          <p:spPr>
            <a:xfrm>
              <a:off x="4721075" y="2442875"/>
              <a:ext cx="832500" cy="2200500"/>
            </a:xfrm>
            <a:prstGeom prst="rect">
              <a:avLst/>
            </a:prstGeom>
            <a:solidFill>
              <a:srgbClr val="00BCD4">
                <a:alpha val="33080"/>
              </a:srgbClr>
            </a:solidFill>
            <a:ln w="9525"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0">
              <a:extLst>
                <a:ext uri="{C183D7F6-B498-43B3-948B-1728B52AA6E4}">
                  <adec:decorative xmlns:adec="http://schemas.microsoft.com/office/drawing/2017/decorative" val="1"/>
                </a:ext>
              </a:extLst>
            </p:cNvPr>
            <p:cNvSpPr/>
            <p:nvPr/>
          </p:nvSpPr>
          <p:spPr>
            <a:xfrm>
              <a:off x="2800350" y="1411300"/>
              <a:ext cx="832500" cy="2221500"/>
            </a:xfrm>
            <a:prstGeom prst="rect">
              <a:avLst/>
            </a:prstGeom>
            <a:solidFill>
              <a:srgbClr val="00BCD4">
                <a:alpha val="33080"/>
              </a:srgbClr>
            </a:solidFill>
            <a:ln w="9525"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0">
              <a:extLst>
                <a:ext uri="{C183D7F6-B498-43B3-948B-1728B52AA6E4}">
                  <adec:decorative xmlns:adec="http://schemas.microsoft.com/office/drawing/2017/decorative" val="1"/>
                </a:ext>
              </a:extLst>
            </p:cNvPr>
            <p:cNvSpPr/>
            <p:nvPr/>
          </p:nvSpPr>
          <p:spPr>
            <a:xfrm>
              <a:off x="734513" y="1594400"/>
              <a:ext cx="3309900" cy="588600"/>
            </a:xfrm>
            <a:prstGeom prst="rightArrow">
              <a:avLst>
                <a:gd name="adj1" fmla="val 50000"/>
                <a:gd name="adj2" fmla="val 50000"/>
              </a:avLst>
            </a:prstGeom>
            <a:solidFill>
              <a:srgbClr val="F3F3F3">
                <a:alpha val="83080"/>
              </a:srgbClr>
            </a:solidFill>
            <a:ln w="9525"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0">
              <a:extLst>
                <a:ext uri="{C183D7F6-B498-43B3-948B-1728B52AA6E4}">
                  <adec:decorative xmlns:adec="http://schemas.microsoft.com/office/drawing/2017/decorative" val="1"/>
                </a:ext>
              </a:extLst>
            </p:cNvPr>
            <p:cNvSpPr/>
            <p:nvPr/>
          </p:nvSpPr>
          <p:spPr>
            <a:xfrm>
              <a:off x="2655738" y="2636563"/>
              <a:ext cx="3309900" cy="588600"/>
            </a:xfrm>
            <a:prstGeom prst="rightArrow">
              <a:avLst>
                <a:gd name="adj1" fmla="val 50000"/>
                <a:gd name="adj2" fmla="val 50000"/>
              </a:avLst>
            </a:prstGeom>
            <a:solidFill>
              <a:srgbClr val="F3F3F3">
                <a:alpha val="78460"/>
              </a:srgbClr>
            </a:solidFill>
            <a:ln w="9525"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0">
              <a:extLst>
                <a:ext uri="{C183D7F6-B498-43B3-948B-1728B52AA6E4}">
                  <adec:decorative xmlns:adec="http://schemas.microsoft.com/office/drawing/2017/decorative" val="1"/>
                </a:ext>
              </a:extLst>
            </p:cNvPr>
            <p:cNvSpPr/>
            <p:nvPr/>
          </p:nvSpPr>
          <p:spPr>
            <a:xfrm>
              <a:off x="4585363" y="3582275"/>
              <a:ext cx="3165600" cy="588600"/>
            </a:xfrm>
            <a:prstGeom prst="rightArrow">
              <a:avLst>
                <a:gd name="adj1" fmla="val 50000"/>
                <a:gd name="adj2" fmla="val 50000"/>
              </a:avLst>
            </a:prstGeom>
            <a:solidFill>
              <a:srgbClr val="F3F3F3">
                <a:alpha val="79230"/>
              </a:srgbClr>
            </a:solidFill>
            <a:ln w="9525"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20">
              <a:extLst>
                <a:ext uri="{C183D7F6-B498-43B3-948B-1728B52AA6E4}">
                  <adec:decorative xmlns:adec="http://schemas.microsoft.com/office/drawing/2017/decorative" val="0"/>
                </a:ext>
              </a:extLst>
            </p:cNvPr>
            <p:cNvSpPr txBox="1"/>
            <p:nvPr/>
          </p:nvSpPr>
          <p:spPr>
            <a:xfrm>
              <a:off x="2163588" y="2733000"/>
              <a:ext cx="3525900" cy="395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rgbClr val="666666"/>
                  </a:solidFill>
                  <a:latin typeface="Karla"/>
                  <a:ea typeface="Karla"/>
                  <a:cs typeface="Karla"/>
                  <a:sym typeface="Karla"/>
                </a:rPr>
                <a:t>               spring	        fall             spring</a:t>
              </a:r>
              <a:endParaRPr b="1">
                <a:solidFill>
                  <a:srgbClr val="666666"/>
                </a:solidFill>
                <a:latin typeface="Karla"/>
                <a:ea typeface="Karla"/>
                <a:cs typeface="Karla"/>
                <a:sym typeface="Karla"/>
              </a:endParaRPr>
            </a:p>
          </p:txBody>
        </p:sp>
        <p:sp>
          <p:nvSpPr>
            <p:cNvPr id="121" name="Google Shape;121;p20">
              <a:extLst>
                <a:ext uri="{C183D7F6-B498-43B3-948B-1728B52AA6E4}">
                  <adec:decorative xmlns:adec="http://schemas.microsoft.com/office/drawing/2017/decorative" val="0"/>
                </a:ext>
              </a:extLst>
            </p:cNvPr>
            <p:cNvSpPr txBox="1"/>
            <p:nvPr/>
          </p:nvSpPr>
          <p:spPr>
            <a:xfrm>
              <a:off x="4113613" y="3678725"/>
              <a:ext cx="3525900" cy="395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rgbClr val="666666"/>
                  </a:solidFill>
                  <a:latin typeface="Karla"/>
                  <a:ea typeface="Karla"/>
                  <a:cs typeface="Karla"/>
                  <a:sym typeface="Karla"/>
                </a:rPr>
                <a:t>              spring	        fall            spring</a:t>
              </a:r>
              <a:endParaRPr b="1">
                <a:solidFill>
                  <a:srgbClr val="666666"/>
                </a:solidFill>
                <a:latin typeface="Karla"/>
                <a:ea typeface="Karla"/>
                <a:cs typeface="Karla"/>
                <a:sym typeface="Karla"/>
              </a:endParaRPr>
            </a:p>
          </p:txBody>
        </p:sp>
        <p:sp>
          <p:nvSpPr>
            <p:cNvPr id="122" name="Google Shape;122;p20">
              <a:extLst>
                <a:ext uri="{C183D7F6-B498-43B3-948B-1728B52AA6E4}">
                  <adec:decorative xmlns:adec="http://schemas.microsoft.com/office/drawing/2017/decorative" val="0"/>
                </a:ext>
              </a:extLst>
            </p:cNvPr>
            <p:cNvSpPr txBox="1"/>
            <p:nvPr/>
          </p:nvSpPr>
          <p:spPr>
            <a:xfrm>
              <a:off x="3632875" y="3748025"/>
              <a:ext cx="952500" cy="2571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rgbClr val="666666"/>
                  </a:solidFill>
                  <a:latin typeface="Montserrat"/>
                  <a:ea typeface="Montserrat"/>
                  <a:cs typeface="Montserrat"/>
                  <a:sym typeface="Montserrat"/>
                </a:rPr>
                <a:t>2025</a:t>
              </a:r>
              <a:endParaRPr b="1">
                <a:solidFill>
                  <a:srgbClr val="666666"/>
                </a:solidFill>
                <a:latin typeface="Montserrat"/>
                <a:ea typeface="Montserrat"/>
                <a:cs typeface="Montserrat"/>
                <a:sym typeface="Montserrat"/>
              </a:endParaRPr>
            </a:p>
          </p:txBody>
        </p:sp>
        <p:sp>
          <p:nvSpPr>
            <p:cNvPr id="123" name="Google Shape;123;p20">
              <a:extLst>
                <a:ext uri="{C183D7F6-B498-43B3-948B-1728B52AA6E4}">
                  <adec:decorative xmlns:adec="http://schemas.microsoft.com/office/drawing/2017/decorative" val="0"/>
                </a:ext>
              </a:extLst>
            </p:cNvPr>
            <p:cNvSpPr txBox="1"/>
            <p:nvPr/>
          </p:nvSpPr>
          <p:spPr>
            <a:xfrm>
              <a:off x="1923899" y="2159271"/>
              <a:ext cx="694800" cy="2721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b="1">
                  <a:solidFill>
                    <a:srgbClr val="E91E63"/>
                  </a:solidFill>
                  <a:latin typeface="Karla"/>
                  <a:ea typeface="Karla"/>
                  <a:cs typeface="Karla"/>
                  <a:sym typeface="Karla"/>
                </a:rPr>
                <a:t>HIRING</a:t>
              </a:r>
              <a:endParaRPr sz="1000" b="1">
                <a:solidFill>
                  <a:srgbClr val="E91E63"/>
                </a:solidFill>
              </a:endParaRPr>
            </a:p>
          </p:txBody>
        </p:sp>
        <p:sp>
          <p:nvSpPr>
            <p:cNvPr id="124" name="Google Shape;124;p20">
              <a:extLst>
                <a:ext uri="{C183D7F6-B498-43B3-948B-1728B52AA6E4}">
                  <adec:decorative xmlns:adec="http://schemas.microsoft.com/office/drawing/2017/decorative" val="0"/>
                </a:ext>
              </a:extLst>
            </p:cNvPr>
            <p:cNvSpPr txBox="1"/>
            <p:nvPr/>
          </p:nvSpPr>
          <p:spPr>
            <a:xfrm>
              <a:off x="1703250" y="2783738"/>
              <a:ext cx="952500" cy="2571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rgbClr val="666666"/>
                  </a:solidFill>
                  <a:latin typeface="Montserrat"/>
                  <a:ea typeface="Montserrat"/>
                  <a:cs typeface="Montserrat"/>
                  <a:sym typeface="Montserrat"/>
                </a:rPr>
                <a:t>2024</a:t>
              </a:r>
              <a:endParaRPr b="1">
                <a:solidFill>
                  <a:srgbClr val="666666"/>
                </a:solidFill>
                <a:latin typeface="Montserrat"/>
                <a:ea typeface="Montserrat"/>
                <a:cs typeface="Montserrat"/>
                <a:sym typeface="Montserrat"/>
              </a:endParaRPr>
            </a:p>
          </p:txBody>
        </p:sp>
        <p:sp>
          <p:nvSpPr>
            <p:cNvPr id="125" name="Google Shape;125;p20">
              <a:extLst>
                <a:ext uri="{C183D7F6-B498-43B3-948B-1728B52AA6E4}">
                  <adec:decorative xmlns:adec="http://schemas.microsoft.com/office/drawing/2017/decorative" val="0"/>
                </a:ext>
              </a:extLst>
            </p:cNvPr>
            <p:cNvSpPr txBox="1"/>
            <p:nvPr/>
          </p:nvSpPr>
          <p:spPr>
            <a:xfrm>
              <a:off x="-217975" y="1760150"/>
              <a:ext cx="952500" cy="2571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rgbClr val="666666"/>
                  </a:solidFill>
                  <a:latin typeface="Montserrat"/>
                  <a:ea typeface="Montserrat"/>
                  <a:cs typeface="Montserrat"/>
                  <a:sym typeface="Montserrat"/>
                </a:rPr>
                <a:t>2023</a:t>
              </a:r>
              <a:endParaRPr b="1">
                <a:solidFill>
                  <a:srgbClr val="666666"/>
                </a:solidFill>
                <a:latin typeface="Montserrat"/>
                <a:ea typeface="Montserrat"/>
                <a:cs typeface="Montserrat"/>
                <a:sym typeface="Montserrat"/>
              </a:endParaRPr>
            </a:p>
          </p:txBody>
        </p:sp>
        <p:sp>
          <p:nvSpPr>
            <p:cNvPr id="126" name="Google Shape;126;p20">
              <a:extLst>
                <a:ext uri="{C183D7F6-B498-43B3-948B-1728B52AA6E4}">
                  <adec:decorative xmlns:adec="http://schemas.microsoft.com/office/drawing/2017/decorative" val="0"/>
                </a:ext>
              </a:extLst>
            </p:cNvPr>
            <p:cNvSpPr txBox="1"/>
            <p:nvPr/>
          </p:nvSpPr>
          <p:spPr>
            <a:xfrm>
              <a:off x="2754200" y="967350"/>
              <a:ext cx="952500" cy="395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00" dirty="0">
                  <a:solidFill>
                    <a:srgbClr val="666666"/>
                  </a:solidFill>
                  <a:latin typeface="Karla"/>
                  <a:ea typeface="Karla"/>
                  <a:cs typeface="Karla"/>
                  <a:sym typeface="Karla"/>
                </a:rPr>
                <a:t> PEER</a:t>
              </a:r>
              <a:endParaRPr sz="900" dirty="0">
                <a:solidFill>
                  <a:srgbClr val="666666"/>
                </a:solidFill>
                <a:latin typeface="Karla"/>
                <a:ea typeface="Karla"/>
                <a:cs typeface="Karla"/>
                <a:sym typeface="Karla"/>
              </a:endParaRPr>
            </a:p>
            <a:p>
              <a:pPr marL="0" lvl="0" indent="0" algn="ctr" rtl="0">
                <a:spcBef>
                  <a:spcPts val="0"/>
                </a:spcBef>
                <a:spcAft>
                  <a:spcPts val="0"/>
                </a:spcAft>
                <a:buNone/>
              </a:pPr>
              <a:r>
                <a:rPr lang="en" sz="900" dirty="0">
                  <a:solidFill>
                    <a:srgbClr val="666666"/>
                  </a:solidFill>
                  <a:latin typeface="Karla"/>
                  <a:ea typeface="Karla"/>
                  <a:cs typeface="Karla"/>
                  <a:sym typeface="Karla"/>
                </a:rPr>
                <a:t>MENTORSHIP</a:t>
              </a:r>
              <a:endParaRPr sz="900" dirty="0">
                <a:solidFill>
                  <a:srgbClr val="666666"/>
                </a:solidFill>
                <a:latin typeface="Karla"/>
                <a:ea typeface="Karla"/>
                <a:cs typeface="Karla"/>
                <a:sym typeface="Karla"/>
              </a:endParaRPr>
            </a:p>
          </p:txBody>
        </p:sp>
        <p:sp>
          <p:nvSpPr>
            <p:cNvPr id="127" name="Google Shape;127;p20">
              <a:extLst>
                <a:ext uri="{C183D7F6-B498-43B3-948B-1728B52AA6E4}">
                  <adec:decorative xmlns:adec="http://schemas.microsoft.com/office/drawing/2017/decorative" val="0"/>
                </a:ext>
              </a:extLst>
            </p:cNvPr>
            <p:cNvSpPr txBox="1"/>
            <p:nvPr/>
          </p:nvSpPr>
          <p:spPr>
            <a:xfrm>
              <a:off x="4644900" y="2017250"/>
              <a:ext cx="952500" cy="395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00">
                  <a:solidFill>
                    <a:srgbClr val="666666"/>
                  </a:solidFill>
                  <a:latin typeface="Karla"/>
                  <a:ea typeface="Karla"/>
                  <a:cs typeface="Karla"/>
                  <a:sym typeface="Karla"/>
                </a:rPr>
                <a:t> PEER</a:t>
              </a:r>
              <a:endParaRPr sz="900">
                <a:solidFill>
                  <a:srgbClr val="666666"/>
                </a:solidFill>
                <a:latin typeface="Karla"/>
                <a:ea typeface="Karla"/>
                <a:cs typeface="Karla"/>
                <a:sym typeface="Karla"/>
              </a:endParaRPr>
            </a:p>
            <a:p>
              <a:pPr marL="0" lvl="0" indent="0" algn="ctr" rtl="0">
                <a:spcBef>
                  <a:spcPts val="0"/>
                </a:spcBef>
                <a:spcAft>
                  <a:spcPts val="0"/>
                </a:spcAft>
                <a:buNone/>
              </a:pPr>
              <a:r>
                <a:rPr lang="en" sz="900">
                  <a:solidFill>
                    <a:srgbClr val="666666"/>
                  </a:solidFill>
                  <a:latin typeface="Karla"/>
                  <a:ea typeface="Karla"/>
                  <a:cs typeface="Karla"/>
                  <a:sym typeface="Karla"/>
                </a:rPr>
                <a:t>MENTORSHIP</a:t>
              </a:r>
              <a:endParaRPr sz="900">
                <a:solidFill>
                  <a:srgbClr val="666666"/>
                </a:solidFill>
                <a:latin typeface="Karla"/>
                <a:ea typeface="Karla"/>
                <a:cs typeface="Karla"/>
                <a:sym typeface="Karla"/>
              </a:endParaRPr>
            </a:p>
          </p:txBody>
        </p:sp>
        <p:grpSp>
          <p:nvGrpSpPr>
            <p:cNvPr id="128" name="Google Shape;128;p20">
              <a:extLst>
                <a:ext uri="{C183D7F6-B498-43B3-948B-1728B52AA6E4}">
                  <adec:decorative xmlns:adec="http://schemas.microsoft.com/office/drawing/2017/decorative" val="1"/>
                </a:ext>
              </a:extLst>
            </p:cNvPr>
            <p:cNvGrpSpPr/>
            <p:nvPr/>
          </p:nvGrpSpPr>
          <p:grpSpPr>
            <a:xfrm>
              <a:off x="2910081" y="2116338"/>
              <a:ext cx="640747" cy="307302"/>
              <a:chOff x="2927681" y="2137538"/>
              <a:chExt cx="640747" cy="307302"/>
            </a:xfrm>
          </p:grpSpPr>
          <p:grpSp>
            <p:nvGrpSpPr>
              <p:cNvPr id="129" name="Google Shape;129;p20"/>
              <p:cNvGrpSpPr/>
              <p:nvPr/>
            </p:nvGrpSpPr>
            <p:grpSpPr>
              <a:xfrm>
                <a:off x="2927681" y="2137538"/>
                <a:ext cx="125647" cy="307302"/>
                <a:chOff x="4071800" y="2269925"/>
                <a:chExt cx="172925" cy="502950"/>
              </a:xfrm>
            </p:grpSpPr>
            <p:sp>
              <p:nvSpPr>
                <p:cNvPr id="130" name="Google Shape;130;p20"/>
                <p:cNvSpPr/>
                <p:nvPr/>
              </p:nvSpPr>
              <p:spPr>
                <a:xfrm>
                  <a:off x="4118075" y="2269925"/>
                  <a:ext cx="80375" cy="91350"/>
                </a:xfrm>
                <a:custGeom>
                  <a:avLst/>
                  <a:gdLst/>
                  <a:ahLst/>
                  <a:cxnLst/>
                  <a:rect l="l" t="t" r="r" b="b"/>
                  <a:pathLst>
                    <a:path w="3215" h="3654" fill="none" extrusionOk="0">
                      <a:moveTo>
                        <a:pt x="0" y="1657"/>
                      </a:moveTo>
                      <a:lnTo>
                        <a:pt x="0" y="1657"/>
                      </a:lnTo>
                      <a:lnTo>
                        <a:pt x="0" y="1462"/>
                      </a:lnTo>
                      <a:lnTo>
                        <a:pt x="24" y="1291"/>
                      </a:lnTo>
                      <a:lnTo>
                        <a:pt x="73" y="1121"/>
                      </a:lnTo>
                      <a:lnTo>
                        <a:pt x="122" y="975"/>
                      </a:lnTo>
                      <a:lnTo>
                        <a:pt x="195" y="829"/>
                      </a:lnTo>
                      <a:lnTo>
                        <a:pt x="268" y="682"/>
                      </a:lnTo>
                      <a:lnTo>
                        <a:pt x="365" y="561"/>
                      </a:lnTo>
                      <a:lnTo>
                        <a:pt x="463" y="439"/>
                      </a:lnTo>
                      <a:lnTo>
                        <a:pt x="585" y="341"/>
                      </a:lnTo>
                      <a:lnTo>
                        <a:pt x="706" y="244"/>
                      </a:lnTo>
                      <a:lnTo>
                        <a:pt x="853" y="171"/>
                      </a:lnTo>
                      <a:lnTo>
                        <a:pt x="974" y="122"/>
                      </a:lnTo>
                      <a:lnTo>
                        <a:pt x="1120" y="74"/>
                      </a:lnTo>
                      <a:lnTo>
                        <a:pt x="1291" y="25"/>
                      </a:lnTo>
                      <a:lnTo>
                        <a:pt x="1437" y="0"/>
                      </a:lnTo>
                      <a:lnTo>
                        <a:pt x="1608" y="0"/>
                      </a:lnTo>
                      <a:lnTo>
                        <a:pt x="1608" y="0"/>
                      </a:lnTo>
                      <a:lnTo>
                        <a:pt x="1778" y="0"/>
                      </a:lnTo>
                      <a:lnTo>
                        <a:pt x="1924" y="25"/>
                      </a:lnTo>
                      <a:lnTo>
                        <a:pt x="2095" y="74"/>
                      </a:lnTo>
                      <a:lnTo>
                        <a:pt x="2241" y="122"/>
                      </a:lnTo>
                      <a:lnTo>
                        <a:pt x="2363" y="171"/>
                      </a:lnTo>
                      <a:lnTo>
                        <a:pt x="2509" y="244"/>
                      </a:lnTo>
                      <a:lnTo>
                        <a:pt x="2630" y="341"/>
                      </a:lnTo>
                      <a:lnTo>
                        <a:pt x="2752" y="439"/>
                      </a:lnTo>
                      <a:lnTo>
                        <a:pt x="2850" y="561"/>
                      </a:lnTo>
                      <a:lnTo>
                        <a:pt x="2947" y="682"/>
                      </a:lnTo>
                      <a:lnTo>
                        <a:pt x="3020" y="829"/>
                      </a:lnTo>
                      <a:lnTo>
                        <a:pt x="3093" y="975"/>
                      </a:lnTo>
                      <a:lnTo>
                        <a:pt x="3142" y="1121"/>
                      </a:lnTo>
                      <a:lnTo>
                        <a:pt x="3191" y="1291"/>
                      </a:lnTo>
                      <a:lnTo>
                        <a:pt x="3215" y="1462"/>
                      </a:lnTo>
                      <a:lnTo>
                        <a:pt x="3215" y="1657"/>
                      </a:lnTo>
                      <a:lnTo>
                        <a:pt x="3215" y="1657"/>
                      </a:lnTo>
                      <a:lnTo>
                        <a:pt x="3215" y="1827"/>
                      </a:lnTo>
                      <a:lnTo>
                        <a:pt x="3191" y="2022"/>
                      </a:lnTo>
                      <a:lnTo>
                        <a:pt x="3142" y="2217"/>
                      </a:lnTo>
                      <a:lnTo>
                        <a:pt x="3093" y="2387"/>
                      </a:lnTo>
                      <a:lnTo>
                        <a:pt x="3020" y="2558"/>
                      </a:lnTo>
                      <a:lnTo>
                        <a:pt x="2947" y="2728"/>
                      </a:lnTo>
                      <a:lnTo>
                        <a:pt x="2850" y="2874"/>
                      </a:lnTo>
                      <a:lnTo>
                        <a:pt x="2752" y="3020"/>
                      </a:lnTo>
                      <a:lnTo>
                        <a:pt x="2630" y="3167"/>
                      </a:lnTo>
                      <a:lnTo>
                        <a:pt x="2509" y="3288"/>
                      </a:lnTo>
                      <a:lnTo>
                        <a:pt x="2363" y="3386"/>
                      </a:lnTo>
                      <a:lnTo>
                        <a:pt x="2241" y="3483"/>
                      </a:lnTo>
                      <a:lnTo>
                        <a:pt x="2095" y="3556"/>
                      </a:lnTo>
                      <a:lnTo>
                        <a:pt x="1924" y="3605"/>
                      </a:lnTo>
                      <a:lnTo>
                        <a:pt x="1778" y="3629"/>
                      </a:lnTo>
                      <a:lnTo>
                        <a:pt x="1608" y="3654"/>
                      </a:lnTo>
                      <a:lnTo>
                        <a:pt x="1608" y="3654"/>
                      </a:lnTo>
                      <a:lnTo>
                        <a:pt x="1437" y="3629"/>
                      </a:lnTo>
                      <a:lnTo>
                        <a:pt x="1291" y="3605"/>
                      </a:lnTo>
                      <a:lnTo>
                        <a:pt x="1120" y="3556"/>
                      </a:lnTo>
                      <a:lnTo>
                        <a:pt x="974" y="3483"/>
                      </a:lnTo>
                      <a:lnTo>
                        <a:pt x="853" y="3386"/>
                      </a:lnTo>
                      <a:lnTo>
                        <a:pt x="706" y="3288"/>
                      </a:lnTo>
                      <a:lnTo>
                        <a:pt x="585" y="3167"/>
                      </a:lnTo>
                      <a:lnTo>
                        <a:pt x="463" y="3020"/>
                      </a:lnTo>
                      <a:lnTo>
                        <a:pt x="365" y="2874"/>
                      </a:lnTo>
                      <a:lnTo>
                        <a:pt x="268" y="2728"/>
                      </a:lnTo>
                      <a:lnTo>
                        <a:pt x="195" y="2558"/>
                      </a:lnTo>
                      <a:lnTo>
                        <a:pt x="122" y="2387"/>
                      </a:lnTo>
                      <a:lnTo>
                        <a:pt x="73" y="2217"/>
                      </a:lnTo>
                      <a:lnTo>
                        <a:pt x="24" y="2022"/>
                      </a:lnTo>
                      <a:lnTo>
                        <a:pt x="0" y="1827"/>
                      </a:lnTo>
                      <a:lnTo>
                        <a:pt x="0" y="1657"/>
                      </a:lnTo>
                      <a:lnTo>
                        <a:pt x="0" y="1657"/>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0"/>
                <p:cNvSpPr/>
                <p:nvPr/>
              </p:nvSpPr>
              <p:spPr>
                <a:xfrm>
                  <a:off x="4071800" y="2372825"/>
                  <a:ext cx="172925" cy="400050"/>
                </a:xfrm>
                <a:custGeom>
                  <a:avLst/>
                  <a:gdLst/>
                  <a:ahLst/>
                  <a:cxnLst/>
                  <a:rect l="l" t="t" r="r" b="b"/>
                  <a:pathLst>
                    <a:path w="6917" h="16002" fill="none" extrusionOk="0">
                      <a:moveTo>
                        <a:pt x="4189" y="0"/>
                      </a:moveTo>
                      <a:lnTo>
                        <a:pt x="4189" y="0"/>
                      </a:lnTo>
                      <a:lnTo>
                        <a:pt x="4019" y="98"/>
                      </a:lnTo>
                      <a:lnTo>
                        <a:pt x="3848" y="147"/>
                      </a:lnTo>
                      <a:lnTo>
                        <a:pt x="3653" y="195"/>
                      </a:lnTo>
                      <a:lnTo>
                        <a:pt x="3459" y="220"/>
                      </a:lnTo>
                      <a:lnTo>
                        <a:pt x="3459" y="220"/>
                      </a:lnTo>
                      <a:lnTo>
                        <a:pt x="3264" y="195"/>
                      </a:lnTo>
                      <a:lnTo>
                        <a:pt x="3069" y="147"/>
                      </a:lnTo>
                      <a:lnTo>
                        <a:pt x="2898" y="98"/>
                      </a:lnTo>
                      <a:lnTo>
                        <a:pt x="2728" y="0"/>
                      </a:lnTo>
                      <a:lnTo>
                        <a:pt x="2728" y="0"/>
                      </a:lnTo>
                      <a:lnTo>
                        <a:pt x="2533" y="49"/>
                      </a:lnTo>
                      <a:lnTo>
                        <a:pt x="2338" y="122"/>
                      </a:lnTo>
                      <a:lnTo>
                        <a:pt x="2168" y="195"/>
                      </a:lnTo>
                      <a:lnTo>
                        <a:pt x="2022" y="293"/>
                      </a:lnTo>
                      <a:lnTo>
                        <a:pt x="1705" y="488"/>
                      </a:lnTo>
                      <a:lnTo>
                        <a:pt x="1437" y="755"/>
                      </a:lnTo>
                      <a:lnTo>
                        <a:pt x="1169" y="1072"/>
                      </a:lnTo>
                      <a:lnTo>
                        <a:pt x="950" y="1413"/>
                      </a:lnTo>
                      <a:lnTo>
                        <a:pt x="755" y="1803"/>
                      </a:lnTo>
                      <a:lnTo>
                        <a:pt x="585" y="2217"/>
                      </a:lnTo>
                      <a:lnTo>
                        <a:pt x="439" y="2704"/>
                      </a:lnTo>
                      <a:lnTo>
                        <a:pt x="317" y="3191"/>
                      </a:lnTo>
                      <a:lnTo>
                        <a:pt x="219" y="3727"/>
                      </a:lnTo>
                      <a:lnTo>
                        <a:pt x="146" y="4311"/>
                      </a:lnTo>
                      <a:lnTo>
                        <a:pt x="73" y="4896"/>
                      </a:lnTo>
                      <a:lnTo>
                        <a:pt x="24" y="5529"/>
                      </a:lnTo>
                      <a:lnTo>
                        <a:pt x="0" y="6187"/>
                      </a:lnTo>
                      <a:lnTo>
                        <a:pt x="0" y="6869"/>
                      </a:lnTo>
                      <a:lnTo>
                        <a:pt x="0" y="6869"/>
                      </a:lnTo>
                      <a:lnTo>
                        <a:pt x="24" y="7015"/>
                      </a:lnTo>
                      <a:lnTo>
                        <a:pt x="49" y="7161"/>
                      </a:lnTo>
                      <a:lnTo>
                        <a:pt x="98" y="7307"/>
                      </a:lnTo>
                      <a:lnTo>
                        <a:pt x="171" y="7404"/>
                      </a:lnTo>
                      <a:lnTo>
                        <a:pt x="244" y="7502"/>
                      </a:lnTo>
                      <a:lnTo>
                        <a:pt x="317" y="7575"/>
                      </a:lnTo>
                      <a:lnTo>
                        <a:pt x="414" y="7624"/>
                      </a:lnTo>
                      <a:lnTo>
                        <a:pt x="487" y="7624"/>
                      </a:lnTo>
                      <a:lnTo>
                        <a:pt x="487" y="7624"/>
                      </a:lnTo>
                      <a:lnTo>
                        <a:pt x="633" y="7624"/>
                      </a:lnTo>
                      <a:lnTo>
                        <a:pt x="731" y="7575"/>
                      </a:lnTo>
                      <a:lnTo>
                        <a:pt x="804" y="7502"/>
                      </a:lnTo>
                      <a:lnTo>
                        <a:pt x="877" y="7404"/>
                      </a:lnTo>
                      <a:lnTo>
                        <a:pt x="926" y="7307"/>
                      </a:lnTo>
                      <a:lnTo>
                        <a:pt x="950" y="7161"/>
                      </a:lnTo>
                      <a:lnTo>
                        <a:pt x="974" y="6869"/>
                      </a:lnTo>
                      <a:lnTo>
                        <a:pt x="974" y="6869"/>
                      </a:lnTo>
                      <a:lnTo>
                        <a:pt x="999" y="6503"/>
                      </a:lnTo>
                      <a:lnTo>
                        <a:pt x="1023" y="6089"/>
                      </a:lnTo>
                      <a:lnTo>
                        <a:pt x="1145" y="5091"/>
                      </a:lnTo>
                      <a:lnTo>
                        <a:pt x="1291" y="4092"/>
                      </a:lnTo>
                      <a:lnTo>
                        <a:pt x="1364" y="3654"/>
                      </a:lnTo>
                      <a:lnTo>
                        <a:pt x="1461" y="3288"/>
                      </a:lnTo>
                      <a:lnTo>
                        <a:pt x="1461" y="3288"/>
                      </a:lnTo>
                      <a:lnTo>
                        <a:pt x="1413" y="3094"/>
                      </a:lnTo>
                      <a:lnTo>
                        <a:pt x="1388" y="2899"/>
                      </a:lnTo>
                      <a:lnTo>
                        <a:pt x="1388" y="2704"/>
                      </a:lnTo>
                      <a:lnTo>
                        <a:pt x="1413" y="2533"/>
                      </a:lnTo>
                      <a:lnTo>
                        <a:pt x="1437" y="2387"/>
                      </a:lnTo>
                      <a:lnTo>
                        <a:pt x="1510" y="2241"/>
                      </a:lnTo>
                      <a:lnTo>
                        <a:pt x="1583" y="2119"/>
                      </a:lnTo>
                      <a:lnTo>
                        <a:pt x="1656" y="2046"/>
                      </a:lnTo>
                      <a:lnTo>
                        <a:pt x="1656" y="2046"/>
                      </a:lnTo>
                      <a:lnTo>
                        <a:pt x="1583" y="2144"/>
                      </a:lnTo>
                      <a:lnTo>
                        <a:pt x="1534" y="2290"/>
                      </a:lnTo>
                      <a:lnTo>
                        <a:pt x="1486" y="2485"/>
                      </a:lnTo>
                      <a:lnTo>
                        <a:pt x="1486" y="2680"/>
                      </a:lnTo>
                      <a:lnTo>
                        <a:pt x="1510" y="2874"/>
                      </a:lnTo>
                      <a:lnTo>
                        <a:pt x="1559" y="3069"/>
                      </a:lnTo>
                      <a:lnTo>
                        <a:pt x="1608" y="3167"/>
                      </a:lnTo>
                      <a:lnTo>
                        <a:pt x="1681" y="3264"/>
                      </a:lnTo>
                      <a:lnTo>
                        <a:pt x="1754" y="3337"/>
                      </a:lnTo>
                      <a:lnTo>
                        <a:pt x="1851" y="3410"/>
                      </a:lnTo>
                      <a:lnTo>
                        <a:pt x="1851" y="3410"/>
                      </a:lnTo>
                      <a:lnTo>
                        <a:pt x="1900" y="3775"/>
                      </a:lnTo>
                      <a:lnTo>
                        <a:pt x="1924" y="3970"/>
                      </a:lnTo>
                      <a:lnTo>
                        <a:pt x="1949" y="4190"/>
                      </a:lnTo>
                      <a:lnTo>
                        <a:pt x="1924" y="4433"/>
                      </a:lnTo>
                      <a:lnTo>
                        <a:pt x="1900" y="4725"/>
                      </a:lnTo>
                      <a:lnTo>
                        <a:pt x="1827" y="5018"/>
                      </a:lnTo>
                      <a:lnTo>
                        <a:pt x="1705" y="5383"/>
                      </a:lnTo>
                      <a:lnTo>
                        <a:pt x="1705" y="5383"/>
                      </a:lnTo>
                      <a:lnTo>
                        <a:pt x="1510" y="5894"/>
                      </a:lnTo>
                      <a:lnTo>
                        <a:pt x="1364" y="6381"/>
                      </a:lnTo>
                      <a:lnTo>
                        <a:pt x="1267" y="6820"/>
                      </a:lnTo>
                      <a:lnTo>
                        <a:pt x="1218" y="7210"/>
                      </a:lnTo>
                      <a:lnTo>
                        <a:pt x="1169" y="7599"/>
                      </a:lnTo>
                      <a:lnTo>
                        <a:pt x="1169" y="7989"/>
                      </a:lnTo>
                      <a:lnTo>
                        <a:pt x="1194" y="8793"/>
                      </a:lnTo>
                      <a:lnTo>
                        <a:pt x="1194" y="8793"/>
                      </a:lnTo>
                      <a:lnTo>
                        <a:pt x="1242" y="9962"/>
                      </a:lnTo>
                      <a:lnTo>
                        <a:pt x="1291" y="11131"/>
                      </a:lnTo>
                      <a:lnTo>
                        <a:pt x="1315" y="13201"/>
                      </a:lnTo>
                      <a:lnTo>
                        <a:pt x="1340" y="14686"/>
                      </a:lnTo>
                      <a:lnTo>
                        <a:pt x="1340" y="15271"/>
                      </a:lnTo>
                      <a:lnTo>
                        <a:pt x="1340" y="15271"/>
                      </a:lnTo>
                      <a:lnTo>
                        <a:pt x="1364" y="15490"/>
                      </a:lnTo>
                      <a:lnTo>
                        <a:pt x="1413" y="15661"/>
                      </a:lnTo>
                      <a:lnTo>
                        <a:pt x="1486" y="15782"/>
                      </a:lnTo>
                      <a:lnTo>
                        <a:pt x="1583" y="15880"/>
                      </a:lnTo>
                      <a:lnTo>
                        <a:pt x="1656" y="15953"/>
                      </a:lnTo>
                      <a:lnTo>
                        <a:pt x="1729" y="15977"/>
                      </a:lnTo>
                      <a:lnTo>
                        <a:pt x="1827" y="16002"/>
                      </a:lnTo>
                      <a:lnTo>
                        <a:pt x="1827" y="16002"/>
                      </a:lnTo>
                      <a:lnTo>
                        <a:pt x="1949" y="16002"/>
                      </a:lnTo>
                      <a:lnTo>
                        <a:pt x="2070" y="15953"/>
                      </a:lnTo>
                      <a:lnTo>
                        <a:pt x="2168" y="15904"/>
                      </a:lnTo>
                      <a:lnTo>
                        <a:pt x="2241" y="15831"/>
                      </a:lnTo>
                      <a:lnTo>
                        <a:pt x="2314" y="15758"/>
                      </a:lnTo>
                      <a:lnTo>
                        <a:pt x="2387" y="15636"/>
                      </a:lnTo>
                      <a:lnTo>
                        <a:pt x="2411" y="15490"/>
                      </a:lnTo>
                      <a:lnTo>
                        <a:pt x="2460" y="15344"/>
                      </a:lnTo>
                      <a:lnTo>
                        <a:pt x="3142" y="8525"/>
                      </a:lnTo>
                      <a:lnTo>
                        <a:pt x="3142" y="8525"/>
                      </a:lnTo>
                      <a:lnTo>
                        <a:pt x="3142" y="8427"/>
                      </a:lnTo>
                      <a:lnTo>
                        <a:pt x="3191" y="8257"/>
                      </a:lnTo>
                      <a:lnTo>
                        <a:pt x="3239" y="8159"/>
                      </a:lnTo>
                      <a:lnTo>
                        <a:pt x="3288" y="8062"/>
                      </a:lnTo>
                      <a:lnTo>
                        <a:pt x="3361" y="7989"/>
                      </a:lnTo>
                      <a:lnTo>
                        <a:pt x="3459" y="7965"/>
                      </a:lnTo>
                      <a:lnTo>
                        <a:pt x="3459" y="7965"/>
                      </a:lnTo>
                      <a:lnTo>
                        <a:pt x="3556" y="7989"/>
                      </a:lnTo>
                      <a:lnTo>
                        <a:pt x="3629" y="8062"/>
                      </a:lnTo>
                      <a:lnTo>
                        <a:pt x="3678" y="8159"/>
                      </a:lnTo>
                      <a:lnTo>
                        <a:pt x="3726" y="8257"/>
                      </a:lnTo>
                      <a:lnTo>
                        <a:pt x="3775" y="8427"/>
                      </a:lnTo>
                      <a:lnTo>
                        <a:pt x="3775" y="8525"/>
                      </a:lnTo>
                      <a:lnTo>
                        <a:pt x="4457" y="15344"/>
                      </a:lnTo>
                      <a:lnTo>
                        <a:pt x="4457" y="15344"/>
                      </a:lnTo>
                      <a:lnTo>
                        <a:pt x="4506" y="15490"/>
                      </a:lnTo>
                      <a:lnTo>
                        <a:pt x="4530" y="15636"/>
                      </a:lnTo>
                      <a:lnTo>
                        <a:pt x="4603" y="15758"/>
                      </a:lnTo>
                      <a:lnTo>
                        <a:pt x="4676" y="15831"/>
                      </a:lnTo>
                      <a:lnTo>
                        <a:pt x="4749" y="15904"/>
                      </a:lnTo>
                      <a:lnTo>
                        <a:pt x="4847" y="15953"/>
                      </a:lnTo>
                      <a:lnTo>
                        <a:pt x="4969" y="16002"/>
                      </a:lnTo>
                      <a:lnTo>
                        <a:pt x="5090" y="16002"/>
                      </a:lnTo>
                      <a:lnTo>
                        <a:pt x="5090" y="16002"/>
                      </a:lnTo>
                      <a:lnTo>
                        <a:pt x="5188" y="15977"/>
                      </a:lnTo>
                      <a:lnTo>
                        <a:pt x="5261" y="15953"/>
                      </a:lnTo>
                      <a:lnTo>
                        <a:pt x="5334" y="15880"/>
                      </a:lnTo>
                      <a:lnTo>
                        <a:pt x="5431" y="15782"/>
                      </a:lnTo>
                      <a:lnTo>
                        <a:pt x="5504" y="15661"/>
                      </a:lnTo>
                      <a:lnTo>
                        <a:pt x="5553" y="15490"/>
                      </a:lnTo>
                      <a:lnTo>
                        <a:pt x="5577" y="15271"/>
                      </a:lnTo>
                      <a:lnTo>
                        <a:pt x="5577" y="15271"/>
                      </a:lnTo>
                      <a:lnTo>
                        <a:pt x="5577" y="14686"/>
                      </a:lnTo>
                      <a:lnTo>
                        <a:pt x="5602" y="13201"/>
                      </a:lnTo>
                      <a:lnTo>
                        <a:pt x="5626" y="11131"/>
                      </a:lnTo>
                      <a:lnTo>
                        <a:pt x="5675" y="9962"/>
                      </a:lnTo>
                      <a:lnTo>
                        <a:pt x="5724" y="8793"/>
                      </a:lnTo>
                      <a:lnTo>
                        <a:pt x="5724" y="8793"/>
                      </a:lnTo>
                      <a:lnTo>
                        <a:pt x="5748" y="7989"/>
                      </a:lnTo>
                      <a:lnTo>
                        <a:pt x="5748" y="7599"/>
                      </a:lnTo>
                      <a:lnTo>
                        <a:pt x="5699" y="7210"/>
                      </a:lnTo>
                      <a:lnTo>
                        <a:pt x="5650" y="6820"/>
                      </a:lnTo>
                      <a:lnTo>
                        <a:pt x="5553" y="6381"/>
                      </a:lnTo>
                      <a:lnTo>
                        <a:pt x="5407" y="5894"/>
                      </a:lnTo>
                      <a:lnTo>
                        <a:pt x="5212" y="5383"/>
                      </a:lnTo>
                      <a:lnTo>
                        <a:pt x="5212" y="5383"/>
                      </a:lnTo>
                      <a:lnTo>
                        <a:pt x="5090" y="5018"/>
                      </a:lnTo>
                      <a:lnTo>
                        <a:pt x="5017" y="4725"/>
                      </a:lnTo>
                      <a:lnTo>
                        <a:pt x="4993" y="4433"/>
                      </a:lnTo>
                      <a:lnTo>
                        <a:pt x="4969" y="4190"/>
                      </a:lnTo>
                      <a:lnTo>
                        <a:pt x="4993" y="3970"/>
                      </a:lnTo>
                      <a:lnTo>
                        <a:pt x="5017" y="3775"/>
                      </a:lnTo>
                      <a:lnTo>
                        <a:pt x="5066" y="3410"/>
                      </a:lnTo>
                      <a:lnTo>
                        <a:pt x="5066" y="3410"/>
                      </a:lnTo>
                      <a:lnTo>
                        <a:pt x="5163" y="3337"/>
                      </a:lnTo>
                      <a:lnTo>
                        <a:pt x="5236" y="3264"/>
                      </a:lnTo>
                      <a:lnTo>
                        <a:pt x="5310" y="3167"/>
                      </a:lnTo>
                      <a:lnTo>
                        <a:pt x="5358" y="3069"/>
                      </a:lnTo>
                      <a:lnTo>
                        <a:pt x="5407" y="2874"/>
                      </a:lnTo>
                      <a:lnTo>
                        <a:pt x="5431" y="2680"/>
                      </a:lnTo>
                      <a:lnTo>
                        <a:pt x="5431" y="2485"/>
                      </a:lnTo>
                      <a:lnTo>
                        <a:pt x="5383" y="2290"/>
                      </a:lnTo>
                      <a:lnTo>
                        <a:pt x="5334" y="2144"/>
                      </a:lnTo>
                      <a:lnTo>
                        <a:pt x="5261" y="2046"/>
                      </a:lnTo>
                      <a:lnTo>
                        <a:pt x="5261" y="2046"/>
                      </a:lnTo>
                      <a:lnTo>
                        <a:pt x="5334" y="2119"/>
                      </a:lnTo>
                      <a:lnTo>
                        <a:pt x="5407" y="2241"/>
                      </a:lnTo>
                      <a:lnTo>
                        <a:pt x="5480" y="2387"/>
                      </a:lnTo>
                      <a:lnTo>
                        <a:pt x="5504" y="2533"/>
                      </a:lnTo>
                      <a:lnTo>
                        <a:pt x="5529" y="2704"/>
                      </a:lnTo>
                      <a:lnTo>
                        <a:pt x="5529" y="2899"/>
                      </a:lnTo>
                      <a:lnTo>
                        <a:pt x="5504" y="3094"/>
                      </a:lnTo>
                      <a:lnTo>
                        <a:pt x="5456" y="3288"/>
                      </a:lnTo>
                      <a:lnTo>
                        <a:pt x="5456" y="3288"/>
                      </a:lnTo>
                      <a:lnTo>
                        <a:pt x="5553" y="3654"/>
                      </a:lnTo>
                      <a:lnTo>
                        <a:pt x="5626" y="4092"/>
                      </a:lnTo>
                      <a:lnTo>
                        <a:pt x="5772" y="5091"/>
                      </a:lnTo>
                      <a:lnTo>
                        <a:pt x="5894" y="6089"/>
                      </a:lnTo>
                      <a:lnTo>
                        <a:pt x="5918" y="6503"/>
                      </a:lnTo>
                      <a:lnTo>
                        <a:pt x="5943" y="6869"/>
                      </a:lnTo>
                      <a:lnTo>
                        <a:pt x="5943" y="6869"/>
                      </a:lnTo>
                      <a:lnTo>
                        <a:pt x="5967" y="7161"/>
                      </a:lnTo>
                      <a:lnTo>
                        <a:pt x="5991" y="7307"/>
                      </a:lnTo>
                      <a:lnTo>
                        <a:pt x="6040" y="7404"/>
                      </a:lnTo>
                      <a:lnTo>
                        <a:pt x="6113" y="7502"/>
                      </a:lnTo>
                      <a:lnTo>
                        <a:pt x="6186" y="7575"/>
                      </a:lnTo>
                      <a:lnTo>
                        <a:pt x="6284" y="7624"/>
                      </a:lnTo>
                      <a:lnTo>
                        <a:pt x="6430" y="7624"/>
                      </a:lnTo>
                      <a:lnTo>
                        <a:pt x="6430" y="7624"/>
                      </a:lnTo>
                      <a:lnTo>
                        <a:pt x="6503" y="7624"/>
                      </a:lnTo>
                      <a:lnTo>
                        <a:pt x="6600" y="7575"/>
                      </a:lnTo>
                      <a:lnTo>
                        <a:pt x="6673" y="7502"/>
                      </a:lnTo>
                      <a:lnTo>
                        <a:pt x="6746" y="7404"/>
                      </a:lnTo>
                      <a:lnTo>
                        <a:pt x="6820" y="7307"/>
                      </a:lnTo>
                      <a:lnTo>
                        <a:pt x="6868" y="7161"/>
                      </a:lnTo>
                      <a:lnTo>
                        <a:pt x="6893" y="7015"/>
                      </a:lnTo>
                      <a:lnTo>
                        <a:pt x="6917" y="6869"/>
                      </a:lnTo>
                      <a:lnTo>
                        <a:pt x="6917" y="6869"/>
                      </a:lnTo>
                      <a:lnTo>
                        <a:pt x="6917" y="6187"/>
                      </a:lnTo>
                      <a:lnTo>
                        <a:pt x="6893" y="5529"/>
                      </a:lnTo>
                      <a:lnTo>
                        <a:pt x="6844" y="4896"/>
                      </a:lnTo>
                      <a:lnTo>
                        <a:pt x="6771" y="4311"/>
                      </a:lnTo>
                      <a:lnTo>
                        <a:pt x="6698" y="3727"/>
                      </a:lnTo>
                      <a:lnTo>
                        <a:pt x="6600" y="3191"/>
                      </a:lnTo>
                      <a:lnTo>
                        <a:pt x="6479" y="2704"/>
                      </a:lnTo>
                      <a:lnTo>
                        <a:pt x="6332" y="2217"/>
                      </a:lnTo>
                      <a:lnTo>
                        <a:pt x="6162" y="1803"/>
                      </a:lnTo>
                      <a:lnTo>
                        <a:pt x="5967" y="1413"/>
                      </a:lnTo>
                      <a:lnTo>
                        <a:pt x="5748" y="1072"/>
                      </a:lnTo>
                      <a:lnTo>
                        <a:pt x="5480" y="755"/>
                      </a:lnTo>
                      <a:lnTo>
                        <a:pt x="5212" y="488"/>
                      </a:lnTo>
                      <a:lnTo>
                        <a:pt x="4895" y="293"/>
                      </a:lnTo>
                      <a:lnTo>
                        <a:pt x="4749" y="195"/>
                      </a:lnTo>
                      <a:lnTo>
                        <a:pt x="4579" y="122"/>
                      </a:lnTo>
                      <a:lnTo>
                        <a:pt x="4384" y="49"/>
                      </a:lnTo>
                      <a:lnTo>
                        <a:pt x="4189" y="0"/>
                      </a:lnTo>
                      <a:lnTo>
                        <a:pt x="4189" y="0"/>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2" name="Google Shape;132;p20"/>
              <p:cNvGrpSpPr/>
              <p:nvPr/>
            </p:nvGrpSpPr>
            <p:grpSpPr>
              <a:xfrm>
                <a:off x="3099381" y="2137538"/>
                <a:ext cx="125647" cy="307302"/>
                <a:chOff x="4071800" y="2269925"/>
                <a:chExt cx="172925" cy="502950"/>
              </a:xfrm>
            </p:grpSpPr>
            <p:sp>
              <p:nvSpPr>
                <p:cNvPr id="133" name="Google Shape;133;p20"/>
                <p:cNvSpPr/>
                <p:nvPr/>
              </p:nvSpPr>
              <p:spPr>
                <a:xfrm>
                  <a:off x="4118075" y="2269925"/>
                  <a:ext cx="80375" cy="91350"/>
                </a:xfrm>
                <a:custGeom>
                  <a:avLst/>
                  <a:gdLst/>
                  <a:ahLst/>
                  <a:cxnLst/>
                  <a:rect l="l" t="t" r="r" b="b"/>
                  <a:pathLst>
                    <a:path w="3215" h="3654" fill="none" extrusionOk="0">
                      <a:moveTo>
                        <a:pt x="0" y="1657"/>
                      </a:moveTo>
                      <a:lnTo>
                        <a:pt x="0" y="1657"/>
                      </a:lnTo>
                      <a:lnTo>
                        <a:pt x="0" y="1462"/>
                      </a:lnTo>
                      <a:lnTo>
                        <a:pt x="24" y="1291"/>
                      </a:lnTo>
                      <a:lnTo>
                        <a:pt x="73" y="1121"/>
                      </a:lnTo>
                      <a:lnTo>
                        <a:pt x="122" y="975"/>
                      </a:lnTo>
                      <a:lnTo>
                        <a:pt x="195" y="829"/>
                      </a:lnTo>
                      <a:lnTo>
                        <a:pt x="268" y="682"/>
                      </a:lnTo>
                      <a:lnTo>
                        <a:pt x="365" y="561"/>
                      </a:lnTo>
                      <a:lnTo>
                        <a:pt x="463" y="439"/>
                      </a:lnTo>
                      <a:lnTo>
                        <a:pt x="585" y="341"/>
                      </a:lnTo>
                      <a:lnTo>
                        <a:pt x="706" y="244"/>
                      </a:lnTo>
                      <a:lnTo>
                        <a:pt x="853" y="171"/>
                      </a:lnTo>
                      <a:lnTo>
                        <a:pt x="974" y="122"/>
                      </a:lnTo>
                      <a:lnTo>
                        <a:pt x="1120" y="74"/>
                      </a:lnTo>
                      <a:lnTo>
                        <a:pt x="1291" y="25"/>
                      </a:lnTo>
                      <a:lnTo>
                        <a:pt x="1437" y="0"/>
                      </a:lnTo>
                      <a:lnTo>
                        <a:pt x="1608" y="0"/>
                      </a:lnTo>
                      <a:lnTo>
                        <a:pt x="1608" y="0"/>
                      </a:lnTo>
                      <a:lnTo>
                        <a:pt x="1778" y="0"/>
                      </a:lnTo>
                      <a:lnTo>
                        <a:pt x="1924" y="25"/>
                      </a:lnTo>
                      <a:lnTo>
                        <a:pt x="2095" y="74"/>
                      </a:lnTo>
                      <a:lnTo>
                        <a:pt x="2241" y="122"/>
                      </a:lnTo>
                      <a:lnTo>
                        <a:pt x="2363" y="171"/>
                      </a:lnTo>
                      <a:lnTo>
                        <a:pt x="2509" y="244"/>
                      </a:lnTo>
                      <a:lnTo>
                        <a:pt x="2630" y="341"/>
                      </a:lnTo>
                      <a:lnTo>
                        <a:pt x="2752" y="439"/>
                      </a:lnTo>
                      <a:lnTo>
                        <a:pt x="2850" y="561"/>
                      </a:lnTo>
                      <a:lnTo>
                        <a:pt x="2947" y="682"/>
                      </a:lnTo>
                      <a:lnTo>
                        <a:pt x="3020" y="829"/>
                      </a:lnTo>
                      <a:lnTo>
                        <a:pt x="3093" y="975"/>
                      </a:lnTo>
                      <a:lnTo>
                        <a:pt x="3142" y="1121"/>
                      </a:lnTo>
                      <a:lnTo>
                        <a:pt x="3191" y="1291"/>
                      </a:lnTo>
                      <a:lnTo>
                        <a:pt x="3215" y="1462"/>
                      </a:lnTo>
                      <a:lnTo>
                        <a:pt x="3215" y="1657"/>
                      </a:lnTo>
                      <a:lnTo>
                        <a:pt x="3215" y="1657"/>
                      </a:lnTo>
                      <a:lnTo>
                        <a:pt x="3215" y="1827"/>
                      </a:lnTo>
                      <a:lnTo>
                        <a:pt x="3191" y="2022"/>
                      </a:lnTo>
                      <a:lnTo>
                        <a:pt x="3142" y="2217"/>
                      </a:lnTo>
                      <a:lnTo>
                        <a:pt x="3093" y="2387"/>
                      </a:lnTo>
                      <a:lnTo>
                        <a:pt x="3020" y="2558"/>
                      </a:lnTo>
                      <a:lnTo>
                        <a:pt x="2947" y="2728"/>
                      </a:lnTo>
                      <a:lnTo>
                        <a:pt x="2850" y="2874"/>
                      </a:lnTo>
                      <a:lnTo>
                        <a:pt x="2752" y="3020"/>
                      </a:lnTo>
                      <a:lnTo>
                        <a:pt x="2630" y="3167"/>
                      </a:lnTo>
                      <a:lnTo>
                        <a:pt x="2509" y="3288"/>
                      </a:lnTo>
                      <a:lnTo>
                        <a:pt x="2363" y="3386"/>
                      </a:lnTo>
                      <a:lnTo>
                        <a:pt x="2241" y="3483"/>
                      </a:lnTo>
                      <a:lnTo>
                        <a:pt x="2095" y="3556"/>
                      </a:lnTo>
                      <a:lnTo>
                        <a:pt x="1924" y="3605"/>
                      </a:lnTo>
                      <a:lnTo>
                        <a:pt x="1778" y="3629"/>
                      </a:lnTo>
                      <a:lnTo>
                        <a:pt x="1608" y="3654"/>
                      </a:lnTo>
                      <a:lnTo>
                        <a:pt x="1608" y="3654"/>
                      </a:lnTo>
                      <a:lnTo>
                        <a:pt x="1437" y="3629"/>
                      </a:lnTo>
                      <a:lnTo>
                        <a:pt x="1291" y="3605"/>
                      </a:lnTo>
                      <a:lnTo>
                        <a:pt x="1120" y="3556"/>
                      </a:lnTo>
                      <a:lnTo>
                        <a:pt x="974" y="3483"/>
                      </a:lnTo>
                      <a:lnTo>
                        <a:pt x="853" y="3386"/>
                      </a:lnTo>
                      <a:lnTo>
                        <a:pt x="706" y="3288"/>
                      </a:lnTo>
                      <a:lnTo>
                        <a:pt x="585" y="3167"/>
                      </a:lnTo>
                      <a:lnTo>
                        <a:pt x="463" y="3020"/>
                      </a:lnTo>
                      <a:lnTo>
                        <a:pt x="365" y="2874"/>
                      </a:lnTo>
                      <a:lnTo>
                        <a:pt x="268" y="2728"/>
                      </a:lnTo>
                      <a:lnTo>
                        <a:pt x="195" y="2558"/>
                      </a:lnTo>
                      <a:lnTo>
                        <a:pt x="122" y="2387"/>
                      </a:lnTo>
                      <a:lnTo>
                        <a:pt x="73" y="2217"/>
                      </a:lnTo>
                      <a:lnTo>
                        <a:pt x="24" y="2022"/>
                      </a:lnTo>
                      <a:lnTo>
                        <a:pt x="0" y="1827"/>
                      </a:lnTo>
                      <a:lnTo>
                        <a:pt x="0" y="1657"/>
                      </a:lnTo>
                      <a:lnTo>
                        <a:pt x="0" y="1657"/>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0"/>
                <p:cNvSpPr/>
                <p:nvPr/>
              </p:nvSpPr>
              <p:spPr>
                <a:xfrm>
                  <a:off x="4071800" y="2372825"/>
                  <a:ext cx="172925" cy="400050"/>
                </a:xfrm>
                <a:custGeom>
                  <a:avLst/>
                  <a:gdLst/>
                  <a:ahLst/>
                  <a:cxnLst/>
                  <a:rect l="l" t="t" r="r" b="b"/>
                  <a:pathLst>
                    <a:path w="6917" h="16002" fill="none" extrusionOk="0">
                      <a:moveTo>
                        <a:pt x="4189" y="0"/>
                      </a:moveTo>
                      <a:lnTo>
                        <a:pt x="4189" y="0"/>
                      </a:lnTo>
                      <a:lnTo>
                        <a:pt x="4019" y="98"/>
                      </a:lnTo>
                      <a:lnTo>
                        <a:pt x="3848" y="147"/>
                      </a:lnTo>
                      <a:lnTo>
                        <a:pt x="3653" y="195"/>
                      </a:lnTo>
                      <a:lnTo>
                        <a:pt x="3459" y="220"/>
                      </a:lnTo>
                      <a:lnTo>
                        <a:pt x="3459" y="220"/>
                      </a:lnTo>
                      <a:lnTo>
                        <a:pt x="3264" y="195"/>
                      </a:lnTo>
                      <a:lnTo>
                        <a:pt x="3069" y="147"/>
                      </a:lnTo>
                      <a:lnTo>
                        <a:pt x="2898" y="98"/>
                      </a:lnTo>
                      <a:lnTo>
                        <a:pt x="2728" y="0"/>
                      </a:lnTo>
                      <a:lnTo>
                        <a:pt x="2728" y="0"/>
                      </a:lnTo>
                      <a:lnTo>
                        <a:pt x="2533" y="49"/>
                      </a:lnTo>
                      <a:lnTo>
                        <a:pt x="2338" y="122"/>
                      </a:lnTo>
                      <a:lnTo>
                        <a:pt x="2168" y="195"/>
                      </a:lnTo>
                      <a:lnTo>
                        <a:pt x="2022" y="293"/>
                      </a:lnTo>
                      <a:lnTo>
                        <a:pt x="1705" y="488"/>
                      </a:lnTo>
                      <a:lnTo>
                        <a:pt x="1437" y="755"/>
                      </a:lnTo>
                      <a:lnTo>
                        <a:pt x="1169" y="1072"/>
                      </a:lnTo>
                      <a:lnTo>
                        <a:pt x="950" y="1413"/>
                      </a:lnTo>
                      <a:lnTo>
                        <a:pt x="755" y="1803"/>
                      </a:lnTo>
                      <a:lnTo>
                        <a:pt x="585" y="2217"/>
                      </a:lnTo>
                      <a:lnTo>
                        <a:pt x="439" y="2704"/>
                      </a:lnTo>
                      <a:lnTo>
                        <a:pt x="317" y="3191"/>
                      </a:lnTo>
                      <a:lnTo>
                        <a:pt x="219" y="3727"/>
                      </a:lnTo>
                      <a:lnTo>
                        <a:pt x="146" y="4311"/>
                      </a:lnTo>
                      <a:lnTo>
                        <a:pt x="73" y="4896"/>
                      </a:lnTo>
                      <a:lnTo>
                        <a:pt x="24" y="5529"/>
                      </a:lnTo>
                      <a:lnTo>
                        <a:pt x="0" y="6187"/>
                      </a:lnTo>
                      <a:lnTo>
                        <a:pt x="0" y="6869"/>
                      </a:lnTo>
                      <a:lnTo>
                        <a:pt x="0" y="6869"/>
                      </a:lnTo>
                      <a:lnTo>
                        <a:pt x="24" y="7015"/>
                      </a:lnTo>
                      <a:lnTo>
                        <a:pt x="49" y="7161"/>
                      </a:lnTo>
                      <a:lnTo>
                        <a:pt x="98" y="7307"/>
                      </a:lnTo>
                      <a:lnTo>
                        <a:pt x="171" y="7404"/>
                      </a:lnTo>
                      <a:lnTo>
                        <a:pt x="244" y="7502"/>
                      </a:lnTo>
                      <a:lnTo>
                        <a:pt x="317" y="7575"/>
                      </a:lnTo>
                      <a:lnTo>
                        <a:pt x="414" y="7624"/>
                      </a:lnTo>
                      <a:lnTo>
                        <a:pt x="487" y="7624"/>
                      </a:lnTo>
                      <a:lnTo>
                        <a:pt x="487" y="7624"/>
                      </a:lnTo>
                      <a:lnTo>
                        <a:pt x="633" y="7624"/>
                      </a:lnTo>
                      <a:lnTo>
                        <a:pt x="731" y="7575"/>
                      </a:lnTo>
                      <a:lnTo>
                        <a:pt x="804" y="7502"/>
                      </a:lnTo>
                      <a:lnTo>
                        <a:pt x="877" y="7404"/>
                      </a:lnTo>
                      <a:lnTo>
                        <a:pt x="926" y="7307"/>
                      </a:lnTo>
                      <a:lnTo>
                        <a:pt x="950" y="7161"/>
                      </a:lnTo>
                      <a:lnTo>
                        <a:pt x="974" y="6869"/>
                      </a:lnTo>
                      <a:lnTo>
                        <a:pt x="974" y="6869"/>
                      </a:lnTo>
                      <a:lnTo>
                        <a:pt x="999" y="6503"/>
                      </a:lnTo>
                      <a:lnTo>
                        <a:pt x="1023" y="6089"/>
                      </a:lnTo>
                      <a:lnTo>
                        <a:pt x="1145" y="5091"/>
                      </a:lnTo>
                      <a:lnTo>
                        <a:pt x="1291" y="4092"/>
                      </a:lnTo>
                      <a:lnTo>
                        <a:pt x="1364" y="3654"/>
                      </a:lnTo>
                      <a:lnTo>
                        <a:pt x="1461" y="3288"/>
                      </a:lnTo>
                      <a:lnTo>
                        <a:pt x="1461" y="3288"/>
                      </a:lnTo>
                      <a:lnTo>
                        <a:pt x="1413" y="3094"/>
                      </a:lnTo>
                      <a:lnTo>
                        <a:pt x="1388" y="2899"/>
                      </a:lnTo>
                      <a:lnTo>
                        <a:pt x="1388" y="2704"/>
                      </a:lnTo>
                      <a:lnTo>
                        <a:pt x="1413" y="2533"/>
                      </a:lnTo>
                      <a:lnTo>
                        <a:pt x="1437" y="2387"/>
                      </a:lnTo>
                      <a:lnTo>
                        <a:pt x="1510" y="2241"/>
                      </a:lnTo>
                      <a:lnTo>
                        <a:pt x="1583" y="2119"/>
                      </a:lnTo>
                      <a:lnTo>
                        <a:pt x="1656" y="2046"/>
                      </a:lnTo>
                      <a:lnTo>
                        <a:pt x="1656" y="2046"/>
                      </a:lnTo>
                      <a:lnTo>
                        <a:pt x="1583" y="2144"/>
                      </a:lnTo>
                      <a:lnTo>
                        <a:pt x="1534" y="2290"/>
                      </a:lnTo>
                      <a:lnTo>
                        <a:pt x="1486" y="2485"/>
                      </a:lnTo>
                      <a:lnTo>
                        <a:pt x="1486" y="2680"/>
                      </a:lnTo>
                      <a:lnTo>
                        <a:pt x="1510" y="2874"/>
                      </a:lnTo>
                      <a:lnTo>
                        <a:pt x="1559" y="3069"/>
                      </a:lnTo>
                      <a:lnTo>
                        <a:pt x="1608" y="3167"/>
                      </a:lnTo>
                      <a:lnTo>
                        <a:pt x="1681" y="3264"/>
                      </a:lnTo>
                      <a:lnTo>
                        <a:pt x="1754" y="3337"/>
                      </a:lnTo>
                      <a:lnTo>
                        <a:pt x="1851" y="3410"/>
                      </a:lnTo>
                      <a:lnTo>
                        <a:pt x="1851" y="3410"/>
                      </a:lnTo>
                      <a:lnTo>
                        <a:pt x="1900" y="3775"/>
                      </a:lnTo>
                      <a:lnTo>
                        <a:pt x="1924" y="3970"/>
                      </a:lnTo>
                      <a:lnTo>
                        <a:pt x="1949" y="4190"/>
                      </a:lnTo>
                      <a:lnTo>
                        <a:pt x="1924" y="4433"/>
                      </a:lnTo>
                      <a:lnTo>
                        <a:pt x="1900" y="4725"/>
                      </a:lnTo>
                      <a:lnTo>
                        <a:pt x="1827" y="5018"/>
                      </a:lnTo>
                      <a:lnTo>
                        <a:pt x="1705" y="5383"/>
                      </a:lnTo>
                      <a:lnTo>
                        <a:pt x="1705" y="5383"/>
                      </a:lnTo>
                      <a:lnTo>
                        <a:pt x="1510" y="5894"/>
                      </a:lnTo>
                      <a:lnTo>
                        <a:pt x="1364" y="6381"/>
                      </a:lnTo>
                      <a:lnTo>
                        <a:pt x="1267" y="6820"/>
                      </a:lnTo>
                      <a:lnTo>
                        <a:pt x="1218" y="7210"/>
                      </a:lnTo>
                      <a:lnTo>
                        <a:pt x="1169" y="7599"/>
                      </a:lnTo>
                      <a:lnTo>
                        <a:pt x="1169" y="7989"/>
                      </a:lnTo>
                      <a:lnTo>
                        <a:pt x="1194" y="8793"/>
                      </a:lnTo>
                      <a:lnTo>
                        <a:pt x="1194" y="8793"/>
                      </a:lnTo>
                      <a:lnTo>
                        <a:pt x="1242" y="9962"/>
                      </a:lnTo>
                      <a:lnTo>
                        <a:pt x="1291" y="11131"/>
                      </a:lnTo>
                      <a:lnTo>
                        <a:pt x="1315" y="13201"/>
                      </a:lnTo>
                      <a:lnTo>
                        <a:pt x="1340" y="14686"/>
                      </a:lnTo>
                      <a:lnTo>
                        <a:pt x="1340" y="15271"/>
                      </a:lnTo>
                      <a:lnTo>
                        <a:pt x="1340" y="15271"/>
                      </a:lnTo>
                      <a:lnTo>
                        <a:pt x="1364" y="15490"/>
                      </a:lnTo>
                      <a:lnTo>
                        <a:pt x="1413" y="15661"/>
                      </a:lnTo>
                      <a:lnTo>
                        <a:pt x="1486" y="15782"/>
                      </a:lnTo>
                      <a:lnTo>
                        <a:pt x="1583" y="15880"/>
                      </a:lnTo>
                      <a:lnTo>
                        <a:pt x="1656" y="15953"/>
                      </a:lnTo>
                      <a:lnTo>
                        <a:pt x="1729" y="15977"/>
                      </a:lnTo>
                      <a:lnTo>
                        <a:pt x="1827" y="16002"/>
                      </a:lnTo>
                      <a:lnTo>
                        <a:pt x="1827" y="16002"/>
                      </a:lnTo>
                      <a:lnTo>
                        <a:pt x="1949" y="16002"/>
                      </a:lnTo>
                      <a:lnTo>
                        <a:pt x="2070" y="15953"/>
                      </a:lnTo>
                      <a:lnTo>
                        <a:pt x="2168" y="15904"/>
                      </a:lnTo>
                      <a:lnTo>
                        <a:pt x="2241" y="15831"/>
                      </a:lnTo>
                      <a:lnTo>
                        <a:pt x="2314" y="15758"/>
                      </a:lnTo>
                      <a:lnTo>
                        <a:pt x="2387" y="15636"/>
                      </a:lnTo>
                      <a:lnTo>
                        <a:pt x="2411" y="15490"/>
                      </a:lnTo>
                      <a:lnTo>
                        <a:pt x="2460" y="15344"/>
                      </a:lnTo>
                      <a:lnTo>
                        <a:pt x="3142" y="8525"/>
                      </a:lnTo>
                      <a:lnTo>
                        <a:pt x="3142" y="8525"/>
                      </a:lnTo>
                      <a:lnTo>
                        <a:pt x="3142" y="8427"/>
                      </a:lnTo>
                      <a:lnTo>
                        <a:pt x="3191" y="8257"/>
                      </a:lnTo>
                      <a:lnTo>
                        <a:pt x="3239" y="8159"/>
                      </a:lnTo>
                      <a:lnTo>
                        <a:pt x="3288" y="8062"/>
                      </a:lnTo>
                      <a:lnTo>
                        <a:pt x="3361" y="7989"/>
                      </a:lnTo>
                      <a:lnTo>
                        <a:pt x="3459" y="7965"/>
                      </a:lnTo>
                      <a:lnTo>
                        <a:pt x="3459" y="7965"/>
                      </a:lnTo>
                      <a:lnTo>
                        <a:pt x="3556" y="7989"/>
                      </a:lnTo>
                      <a:lnTo>
                        <a:pt x="3629" y="8062"/>
                      </a:lnTo>
                      <a:lnTo>
                        <a:pt x="3678" y="8159"/>
                      </a:lnTo>
                      <a:lnTo>
                        <a:pt x="3726" y="8257"/>
                      </a:lnTo>
                      <a:lnTo>
                        <a:pt x="3775" y="8427"/>
                      </a:lnTo>
                      <a:lnTo>
                        <a:pt x="3775" y="8525"/>
                      </a:lnTo>
                      <a:lnTo>
                        <a:pt x="4457" y="15344"/>
                      </a:lnTo>
                      <a:lnTo>
                        <a:pt x="4457" y="15344"/>
                      </a:lnTo>
                      <a:lnTo>
                        <a:pt x="4506" y="15490"/>
                      </a:lnTo>
                      <a:lnTo>
                        <a:pt x="4530" y="15636"/>
                      </a:lnTo>
                      <a:lnTo>
                        <a:pt x="4603" y="15758"/>
                      </a:lnTo>
                      <a:lnTo>
                        <a:pt x="4676" y="15831"/>
                      </a:lnTo>
                      <a:lnTo>
                        <a:pt x="4749" y="15904"/>
                      </a:lnTo>
                      <a:lnTo>
                        <a:pt x="4847" y="15953"/>
                      </a:lnTo>
                      <a:lnTo>
                        <a:pt x="4969" y="16002"/>
                      </a:lnTo>
                      <a:lnTo>
                        <a:pt x="5090" y="16002"/>
                      </a:lnTo>
                      <a:lnTo>
                        <a:pt x="5090" y="16002"/>
                      </a:lnTo>
                      <a:lnTo>
                        <a:pt x="5188" y="15977"/>
                      </a:lnTo>
                      <a:lnTo>
                        <a:pt x="5261" y="15953"/>
                      </a:lnTo>
                      <a:lnTo>
                        <a:pt x="5334" y="15880"/>
                      </a:lnTo>
                      <a:lnTo>
                        <a:pt x="5431" y="15782"/>
                      </a:lnTo>
                      <a:lnTo>
                        <a:pt x="5504" y="15661"/>
                      </a:lnTo>
                      <a:lnTo>
                        <a:pt x="5553" y="15490"/>
                      </a:lnTo>
                      <a:lnTo>
                        <a:pt x="5577" y="15271"/>
                      </a:lnTo>
                      <a:lnTo>
                        <a:pt x="5577" y="15271"/>
                      </a:lnTo>
                      <a:lnTo>
                        <a:pt x="5577" y="14686"/>
                      </a:lnTo>
                      <a:lnTo>
                        <a:pt x="5602" y="13201"/>
                      </a:lnTo>
                      <a:lnTo>
                        <a:pt x="5626" y="11131"/>
                      </a:lnTo>
                      <a:lnTo>
                        <a:pt x="5675" y="9962"/>
                      </a:lnTo>
                      <a:lnTo>
                        <a:pt x="5724" y="8793"/>
                      </a:lnTo>
                      <a:lnTo>
                        <a:pt x="5724" y="8793"/>
                      </a:lnTo>
                      <a:lnTo>
                        <a:pt x="5748" y="7989"/>
                      </a:lnTo>
                      <a:lnTo>
                        <a:pt x="5748" y="7599"/>
                      </a:lnTo>
                      <a:lnTo>
                        <a:pt x="5699" y="7210"/>
                      </a:lnTo>
                      <a:lnTo>
                        <a:pt x="5650" y="6820"/>
                      </a:lnTo>
                      <a:lnTo>
                        <a:pt x="5553" y="6381"/>
                      </a:lnTo>
                      <a:lnTo>
                        <a:pt x="5407" y="5894"/>
                      </a:lnTo>
                      <a:lnTo>
                        <a:pt x="5212" y="5383"/>
                      </a:lnTo>
                      <a:lnTo>
                        <a:pt x="5212" y="5383"/>
                      </a:lnTo>
                      <a:lnTo>
                        <a:pt x="5090" y="5018"/>
                      </a:lnTo>
                      <a:lnTo>
                        <a:pt x="5017" y="4725"/>
                      </a:lnTo>
                      <a:lnTo>
                        <a:pt x="4993" y="4433"/>
                      </a:lnTo>
                      <a:lnTo>
                        <a:pt x="4969" y="4190"/>
                      </a:lnTo>
                      <a:lnTo>
                        <a:pt x="4993" y="3970"/>
                      </a:lnTo>
                      <a:lnTo>
                        <a:pt x="5017" y="3775"/>
                      </a:lnTo>
                      <a:lnTo>
                        <a:pt x="5066" y="3410"/>
                      </a:lnTo>
                      <a:lnTo>
                        <a:pt x="5066" y="3410"/>
                      </a:lnTo>
                      <a:lnTo>
                        <a:pt x="5163" y="3337"/>
                      </a:lnTo>
                      <a:lnTo>
                        <a:pt x="5236" y="3264"/>
                      </a:lnTo>
                      <a:lnTo>
                        <a:pt x="5310" y="3167"/>
                      </a:lnTo>
                      <a:lnTo>
                        <a:pt x="5358" y="3069"/>
                      </a:lnTo>
                      <a:lnTo>
                        <a:pt x="5407" y="2874"/>
                      </a:lnTo>
                      <a:lnTo>
                        <a:pt x="5431" y="2680"/>
                      </a:lnTo>
                      <a:lnTo>
                        <a:pt x="5431" y="2485"/>
                      </a:lnTo>
                      <a:lnTo>
                        <a:pt x="5383" y="2290"/>
                      </a:lnTo>
                      <a:lnTo>
                        <a:pt x="5334" y="2144"/>
                      </a:lnTo>
                      <a:lnTo>
                        <a:pt x="5261" y="2046"/>
                      </a:lnTo>
                      <a:lnTo>
                        <a:pt x="5261" y="2046"/>
                      </a:lnTo>
                      <a:lnTo>
                        <a:pt x="5334" y="2119"/>
                      </a:lnTo>
                      <a:lnTo>
                        <a:pt x="5407" y="2241"/>
                      </a:lnTo>
                      <a:lnTo>
                        <a:pt x="5480" y="2387"/>
                      </a:lnTo>
                      <a:lnTo>
                        <a:pt x="5504" y="2533"/>
                      </a:lnTo>
                      <a:lnTo>
                        <a:pt x="5529" y="2704"/>
                      </a:lnTo>
                      <a:lnTo>
                        <a:pt x="5529" y="2899"/>
                      </a:lnTo>
                      <a:lnTo>
                        <a:pt x="5504" y="3094"/>
                      </a:lnTo>
                      <a:lnTo>
                        <a:pt x="5456" y="3288"/>
                      </a:lnTo>
                      <a:lnTo>
                        <a:pt x="5456" y="3288"/>
                      </a:lnTo>
                      <a:lnTo>
                        <a:pt x="5553" y="3654"/>
                      </a:lnTo>
                      <a:lnTo>
                        <a:pt x="5626" y="4092"/>
                      </a:lnTo>
                      <a:lnTo>
                        <a:pt x="5772" y="5091"/>
                      </a:lnTo>
                      <a:lnTo>
                        <a:pt x="5894" y="6089"/>
                      </a:lnTo>
                      <a:lnTo>
                        <a:pt x="5918" y="6503"/>
                      </a:lnTo>
                      <a:lnTo>
                        <a:pt x="5943" y="6869"/>
                      </a:lnTo>
                      <a:lnTo>
                        <a:pt x="5943" y="6869"/>
                      </a:lnTo>
                      <a:lnTo>
                        <a:pt x="5967" y="7161"/>
                      </a:lnTo>
                      <a:lnTo>
                        <a:pt x="5991" y="7307"/>
                      </a:lnTo>
                      <a:lnTo>
                        <a:pt x="6040" y="7404"/>
                      </a:lnTo>
                      <a:lnTo>
                        <a:pt x="6113" y="7502"/>
                      </a:lnTo>
                      <a:lnTo>
                        <a:pt x="6186" y="7575"/>
                      </a:lnTo>
                      <a:lnTo>
                        <a:pt x="6284" y="7624"/>
                      </a:lnTo>
                      <a:lnTo>
                        <a:pt x="6430" y="7624"/>
                      </a:lnTo>
                      <a:lnTo>
                        <a:pt x="6430" y="7624"/>
                      </a:lnTo>
                      <a:lnTo>
                        <a:pt x="6503" y="7624"/>
                      </a:lnTo>
                      <a:lnTo>
                        <a:pt x="6600" y="7575"/>
                      </a:lnTo>
                      <a:lnTo>
                        <a:pt x="6673" y="7502"/>
                      </a:lnTo>
                      <a:lnTo>
                        <a:pt x="6746" y="7404"/>
                      </a:lnTo>
                      <a:lnTo>
                        <a:pt x="6820" y="7307"/>
                      </a:lnTo>
                      <a:lnTo>
                        <a:pt x="6868" y="7161"/>
                      </a:lnTo>
                      <a:lnTo>
                        <a:pt x="6893" y="7015"/>
                      </a:lnTo>
                      <a:lnTo>
                        <a:pt x="6917" y="6869"/>
                      </a:lnTo>
                      <a:lnTo>
                        <a:pt x="6917" y="6869"/>
                      </a:lnTo>
                      <a:lnTo>
                        <a:pt x="6917" y="6187"/>
                      </a:lnTo>
                      <a:lnTo>
                        <a:pt x="6893" y="5529"/>
                      </a:lnTo>
                      <a:lnTo>
                        <a:pt x="6844" y="4896"/>
                      </a:lnTo>
                      <a:lnTo>
                        <a:pt x="6771" y="4311"/>
                      </a:lnTo>
                      <a:lnTo>
                        <a:pt x="6698" y="3727"/>
                      </a:lnTo>
                      <a:lnTo>
                        <a:pt x="6600" y="3191"/>
                      </a:lnTo>
                      <a:lnTo>
                        <a:pt x="6479" y="2704"/>
                      </a:lnTo>
                      <a:lnTo>
                        <a:pt x="6332" y="2217"/>
                      </a:lnTo>
                      <a:lnTo>
                        <a:pt x="6162" y="1803"/>
                      </a:lnTo>
                      <a:lnTo>
                        <a:pt x="5967" y="1413"/>
                      </a:lnTo>
                      <a:lnTo>
                        <a:pt x="5748" y="1072"/>
                      </a:lnTo>
                      <a:lnTo>
                        <a:pt x="5480" y="755"/>
                      </a:lnTo>
                      <a:lnTo>
                        <a:pt x="5212" y="488"/>
                      </a:lnTo>
                      <a:lnTo>
                        <a:pt x="4895" y="293"/>
                      </a:lnTo>
                      <a:lnTo>
                        <a:pt x="4749" y="195"/>
                      </a:lnTo>
                      <a:lnTo>
                        <a:pt x="4579" y="122"/>
                      </a:lnTo>
                      <a:lnTo>
                        <a:pt x="4384" y="49"/>
                      </a:lnTo>
                      <a:lnTo>
                        <a:pt x="4189" y="0"/>
                      </a:lnTo>
                      <a:lnTo>
                        <a:pt x="4189" y="0"/>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 name="Google Shape;135;p20"/>
              <p:cNvGrpSpPr/>
              <p:nvPr/>
            </p:nvGrpSpPr>
            <p:grpSpPr>
              <a:xfrm>
                <a:off x="3271081" y="2137538"/>
                <a:ext cx="125647" cy="307302"/>
                <a:chOff x="4071800" y="2269925"/>
                <a:chExt cx="172925" cy="502950"/>
              </a:xfrm>
            </p:grpSpPr>
            <p:sp>
              <p:nvSpPr>
                <p:cNvPr id="136" name="Google Shape;136;p20"/>
                <p:cNvSpPr/>
                <p:nvPr/>
              </p:nvSpPr>
              <p:spPr>
                <a:xfrm>
                  <a:off x="4118075" y="2269925"/>
                  <a:ext cx="80375" cy="91350"/>
                </a:xfrm>
                <a:custGeom>
                  <a:avLst/>
                  <a:gdLst/>
                  <a:ahLst/>
                  <a:cxnLst/>
                  <a:rect l="l" t="t" r="r" b="b"/>
                  <a:pathLst>
                    <a:path w="3215" h="3654" fill="none" extrusionOk="0">
                      <a:moveTo>
                        <a:pt x="0" y="1657"/>
                      </a:moveTo>
                      <a:lnTo>
                        <a:pt x="0" y="1657"/>
                      </a:lnTo>
                      <a:lnTo>
                        <a:pt x="0" y="1462"/>
                      </a:lnTo>
                      <a:lnTo>
                        <a:pt x="24" y="1291"/>
                      </a:lnTo>
                      <a:lnTo>
                        <a:pt x="73" y="1121"/>
                      </a:lnTo>
                      <a:lnTo>
                        <a:pt x="122" y="975"/>
                      </a:lnTo>
                      <a:lnTo>
                        <a:pt x="195" y="829"/>
                      </a:lnTo>
                      <a:lnTo>
                        <a:pt x="268" y="682"/>
                      </a:lnTo>
                      <a:lnTo>
                        <a:pt x="365" y="561"/>
                      </a:lnTo>
                      <a:lnTo>
                        <a:pt x="463" y="439"/>
                      </a:lnTo>
                      <a:lnTo>
                        <a:pt x="585" y="341"/>
                      </a:lnTo>
                      <a:lnTo>
                        <a:pt x="706" y="244"/>
                      </a:lnTo>
                      <a:lnTo>
                        <a:pt x="853" y="171"/>
                      </a:lnTo>
                      <a:lnTo>
                        <a:pt x="974" y="122"/>
                      </a:lnTo>
                      <a:lnTo>
                        <a:pt x="1120" y="74"/>
                      </a:lnTo>
                      <a:lnTo>
                        <a:pt x="1291" y="25"/>
                      </a:lnTo>
                      <a:lnTo>
                        <a:pt x="1437" y="0"/>
                      </a:lnTo>
                      <a:lnTo>
                        <a:pt x="1608" y="0"/>
                      </a:lnTo>
                      <a:lnTo>
                        <a:pt x="1608" y="0"/>
                      </a:lnTo>
                      <a:lnTo>
                        <a:pt x="1778" y="0"/>
                      </a:lnTo>
                      <a:lnTo>
                        <a:pt x="1924" y="25"/>
                      </a:lnTo>
                      <a:lnTo>
                        <a:pt x="2095" y="74"/>
                      </a:lnTo>
                      <a:lnTo>
                        <a:pt x="2241" y="122"/>
                      </a:lnTo>
                      <a:lnTo>
                        <a:pt x="2363" y="171"/>
                      </a:lnTo>
                      <a:lnTo>
                        <a:pt x="2509" y="244"/>
                      </a:lnTo>
                      <a:lnTo>
                        <a:pt x="2630" y="341"/>
                      </a:lnTo>
                      <a:lnTo>
                        <a:pt x="2752" y="439"/>
                      </a:lnTo>
                      <a:lnTo>
                        <a:pt x="2850" y="561"/>
                      </a:lnTo>
                      <a:lnTo>
                        <a:pt x="2947" y="682"/>
                      </a:lnTo>
                      <a:lnTo>
                        <a:pt x="3020" y="829"/>
                      </a:lnTo>
                      <a:lnTo>
                        <a:pt x="3093" y="975"/>
                      </a:lnTo>
                      <a:lnTo>
                        <a:pt x="3142" y="1121"/>
                      </a:lnTo>
                      <a:lnTo>
                        <a:pt x="3191" y="1291"/>
                      </a:lnTo>
                      <a:lnTo>
                        <a:pt x="3215" y="1462"/>
                      </a:lnTo>
                      <a:lnTo>
                        <a:pt x="3215" y="1657"/>
                      </a:lnTo>
                      <a:lnTo>
                        <a:pt x="3215" y="1657"/>
                      </a:lnTo>
                      <a:lnTo>
                        <a:pt x="3215" y="1827"/>
                      </a:lnTo>
                      <a:lnTo>
                        <a:pt x="3191" y="2022"/>
                      </a:lnTo>
                      <a:lnTo>
                        <a:pt x="3142" y="2217"/>
                      </a:lnTo>
                      <a:lnTo>
                        <a:pt x="3093" y="2387"/>
                      </a:lnTo>
                      <a:lnTo>
                        <a:pt x="3020" y="2558"/>
                      </a:lnTo>
                      <a:lnTo>
                        <a:pt x="2947" y="2728"/>
                      </a:lnTo>
                      <a:lnTo>
                        <a:pt x="2850" y="2874"/>
                      </a:lnTo>
                      <a:lnTo>
                        <a:pt x="2752" y="3020"/>
                      </a:lnTo>
                      <a:lnTo>
                        <a:pt x="2630" y="3167"/>
                      </a:lnTo>
                      <a:lnTo>
                        <a:pt x="2509" y="3288"/>
                      </a:lnTo>
                      <a:lnTo>
                        <a:pt x="2363" y="3386"/>
                      </a:lnTo>
                      <a:lnTo>
                        <a:pt x="2241" y="3483"/>
                      </a:lnTo>
                      <a:lnTo>
                        <a:pt x="2095" y="3556"/>
                      </a:lnTo>
                      <a:lnTo>
                        <a:pt x="1924" y="3605"/>
                      </a:lnTo>
                      <a:lnTo>
                        <a:pt x="1778" y="3629"/>
                      </a:lnTo>
                      <a:lnTo>
                        <a:pt x="1608" y="3654"/>
                      </a:lnTo>
                      <a:lnTo>
                        <a:pt x="1608" y="3654"/>
                      </a:lnTo>
                      <a:lnTo>
                        <a:pt x="1437" y="3629"/>
                      </a:lnTo>
                      <a:lnTo>
                        <a:pt x="1291" y="3605"/>
                      </a:lnTo>
                      <a:lnTo>
                        <a:pt x="1120" y="3556"/>
                      </a:lnTo>
                      <a:lnTo>
                        <a:pt x="974" y="3483"/>
                      </a:lnTo>
                      <a:lnTo>
                        <a:pt x="853" y="3386"/>
                      </a:lnTo>
                      <a:lnTo>
                        <a:pt x="706" y="3288"/>
                      </a:lnTo>
                      <a:lnTo>
                        <a:pt x="585" y="3167"/>
                      </a:lnTo>
                      <a:lnTo>
                        <a:pt x="463" y="3020"/>
                      </a:lnTo>
                      <a:lnTo>
                        <a:pt x="365" y="2874"/>
                      </a:lnTo>
                      <a:lnTo>
                        <a:pt x="268" y="2728"/>
                      </a:lnTo>
                      <a:lnTo>
                        <a:pt x="195" y="2558"/>
                      </a:lnTo>
                      <a:lnTo>
                        <a:pt x="122" y="2387"/>
                      </a:lnTo>
                      <a:lnTo>
                        <a:pt x="73" y="2217"/>
                      </a:lnTo>
                      <a:lnTo>
                        <a:pt x="24" y="2022"/>
                      </a:lnTo>
                      <a:lnTo>
                        <a:pt x="0" y="1827"/>
                      </a:lnTo>
                      <a:lnTo>
                        <a:pt x="0" y="1657"/>
                      </a:lnTo>
                      <a:lnTo>
                        <a:pt x="0" y="1657"/>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0"/>
                <p:cNvSpPr/>
                <p:nvPr/>
              </p:nvSpPr>
              <p:spPr>
                <a:xfrm>
                  <a:off x="4071800" y="2372825"/>
                  <a:ext cx="172925" cy="400050"/>
                </a:xfrm>
                <a:custGeom>
                  <a:avLst/>
                  <a:gdLst/>
                  <a:ahLst/>
                  <a:cxnLst/>
                  <a:rect l="l" t="t" r="r" b="b"/>
                  <a:pathLst>
                    <a:path w="6917" h="16002" fill="none" extrusionOk="0">
                      <a:moveTo>
                        <a:pt x="4189" y="0"/>
                      </a:moveTo>
                      <a:lnTo>
                        <a:pt x="4189" y="0"/>
                      </a:lnTo>
                      <a:lnTo>
                        <a:pt x="4019" y="98"/>
                      </a:lnTo>
                      <a:lnTo>
                        <a:pt x="3848" y="147"/>
                      </a:lnTo>
                      <a:lnTo>
                        <a:pt x="3653" y="195"/>
                      </a:lnTo>
                      <a:lnTo>
                        <a:pt x="3459" y="220"/>
                      </a:lnTo>
                      <a:lnTo>
                        <a:pt x="3459" y="220"/>
                      </a:lnTo>
                      <a:lnTo>
                        <a:pt x="3264" y="195"/>
                      </a:lnTo>
                      <a:lnTo>
                        <a:pt x="3069" y="147"/>
                      </a:lnTo>
                      <a:lnTo>
                        <a:pt x="2898" y="98"/>
                      </a:lnTo>
                      <a:lnTo>
                        <a:pt x="2728" y="0"/>
                      </a:lnTo>
                      <a:lnTo>
                        <a:pt x="2728" y="0"/>
                      </a:lnTo>
                      <a:lnTo>
                        <a:pt x="2533" y="49"/>
                      </a:lnTo>
                      <a:lnTo>
                        <a:pt x="2338" y="122"/>
                      </a:lnTo>
                      <a:lnTo>
                        <a:pt x="2168" y="195"/>
                      </a:lnTo>
                      <a:lnTo>
                        <a:pt x="2022" y="293"/>
                      </a:lnTo>
                      <a:lnTo>
                        <a:pt x="1705" y="488"/>
                      </a:lnTo>
                      <a:lnTo>
                        <a:pt x="1437" y="755"/>
                      </a:lnTo>
                      <a:lnTo>
                        <a:pt x="1169" y="1072"/>
                      </a:lnTo>
                      <a:lnTo>
                        <a:pt x="950" y="1413"/>
                      </a:lnTo>
                      <a:lnTo>
                        <a:pt x="755" y="1803"/>
                      </a:lnTo>
                      <a:lnTo>
                        <a:pt x="585" y="2217"/>
                      </a:lnTo>
                      <a:lnTo>
                        <a:pt x="439" y="2704"/>
                      </a:lnTo>
                      <a:lnTo>
                        <a:pt x="317" y="3191"/>
                      </a:lnTo>
                      <a:lnTo>
                        <a:pt x="219" y="3727"/>
                      </a:lnTo>
                      <a:lnTo>
                        <a:pt x="146" y="4311"/>
                      </a:lnTo>
                      <a:lnTo>
                        <a:pt x="73" y="4896"/>
                      </a:lnTo>
                      <a:lnTo>
                        <a:pt x="24" y="5529"/>
                      </a:lnTo>
                      <a:lnTo>
                        <a:pt x="0" y="6187"/>
                      </a:lnTo>
                      <a:lnTo>
                        <a:pt x="0" y="6869"/>
                      </a:lnTo>
                      <a:lnTo>
                        <a:pt x="0" y="6869"/>
                      </a:lnTo>
                      <a:lnTo>
                        <a:pt x="24" y="7015"/>
                      </a:lnTo>
                      <a:lnTo>
                        <a:pt x="49" y="7161"/>
                      </a:lnTo>
                      <a:lnTo>
                        <a:pt x="98" y="7307"/>
                      </a:lnTo>
                      <a:lnTo>
                        <a:pt x="171" y="7404"/>
                      </a:lnTo>
                      <a:lnTo>
                        <a:pt x="244" y="7502"/>
                      </a:lnTo>
                      <a:lnTo>
                        <a:pt x="317" y="7575"/>
                      </a:lnTo>
                      <a:lnTo>
                        <a:pt x="414" y="7624"/>
                      </a:lnTo>
                      <a:lnTo>
                        <a:pt x="487" y="7624"/>
                      </a:lnTo>
                      <a:lnTo>
                        <a:pt x="487" y="7624"/>
                      </a:lnTo>
                      <a:lnTo>
                        <a:pt x="633" y="7624"/>
                      </a:lnTo>
                      <a:lnTo>
                        <a:pt x="731" y="7575"/>
                      </a:lnTo>
                      <a:lnTo>
                        <a:pt x="804" y="7502"/>
                      </a:lnTo>
                      <a:lnTo>
                        <a:pt x="877" y="7404"/>
                      </a:lnTo>
                      <a:lnTo>
                        <a:pt x="926" y="7307"/>
                      </a:lnTo>
                      <a:lnTo>
                        <a:pt x="950" y="7161"/>
                      </a:lnTo>
                      <a:lnTo>
                        <a:pt x="974" y="6869"/>
                      </a:lnTo>
                      <a:lnTo>
                        <a:pt x="974" y="6869"/>
                      </a:lnTo>
                      <a:lnTo>
                        <a:pt x="999" y="6503"/>
                      </a:lnTo>
                      <a:lnTo>
                        <a:pt x="1023" y="6089"/>
                      </a:lnTo>
                      <a:lnTo>
                        <a:pt x="1145" y="5091"/>
                      </a:lnTo>
                      <a:lnTo>
                        <a:pt x="1291" y="4092"/>
                      </a:lnTo>
                      <a:lnTo>
                        <a:pt x="1364" y="3654"/>
                      </a:lnTo>
                      <a:lnTo>
                        <a:pt x="1461" y="3288"/>
                      </a:lnTo>
                      <a:lnTo>
                        <a:pt x="1461" y="3288"/>
                      </a:lnTo>
                      <a:lnTo>
                        <a:pt x="1413" y="3094"/>
                      </a:lnTo>
                      <a:lnTo>
                        <a:pt x="1388" y="2899"/>
                      </a:lnTo>
                      <a:lnTo>
                        <a:pt x="1388" y="2704"/>
                      </a:lnTo>
                      <a:lnTo>
                        <a:pt x="1413" y="2533"/>
                      </a:lnTo>
                      <a:lnTo>
                        <a:pt x="1437" y="2387"/>
                      </a:lnTo>
                      <a:lnTo>
                        <a:pt x="1510" y="2241"/>
                      </a:lnTo>
                      <a:lnTo>
                        <a:pt x="1583" y="2119"/>
                      </a:lnTo>
                      <a:lnTo>
                        <a:pt x="1656" y="2046"/>
                      </a:lnTo>
                      <a:lnTo>
                        <a:pt x="1656" y="2046"/>
                      </a:lnTo>
                      <a:lnTo>
                        <a:pt x="1583" y="2144"/>
                      </a:lnTo>
                      <a:lnTo>
                        <a:pt x="1534" y="2290"/>
                      </a:lnTo>
                      <a:lnTo>
                        <a:pt x="1486" y="2485"/>
                      </a:lnTo>
                      <a:lnTo>
                        <a:pt x="1486" y="2680"/>
                      </a:lnTo>
                      <a:lnTo>
                        <a:pt x="1510" y="2874"/>
                      </a:lnTo>
                      <a:lnTo>
                        <a:pt x="1559" y="3069"/>
                      </a:lnTo>
                      <a:lnTo>
                        <a:pt x="1608" y="3167"/>
                      </a:lnTo>
                      <a:lnTo>
                        <a:pt x="1681" y="3264"/>
                      </a:lnTo>
                      <a:lnTo>
                        <a:pt x="1754" y="3337"/>
                      </a:lnTo>
                      <a:lnTo>
                        <a:pt x="1851" y="3410"/>
                      </a:lnTo>
                      <a:lnTo>
                        <a:pt x="1851" y="3410"/>
                      </a:lnTo>
                      <a:lnTo>
                        <a:pt x="1900" y="3775"/>
                      </a:lnTo>
                      <a:lnTo>
                        <a:pt x="1924" y="3970"/>
                      </a:lnTo>
                      <a:lnTo>
                        <a:pt x="1949" y="4190"/>
                      </a:lnTo>
                      <a:lnTo>
                        <a:pt x="1924" y="4433"/>
                      </a:lnTo>
                      <a:lnTo>
                        <a:pt x="1900" y="4725"/>
                      </a:lnTo>
                      <a:lnTo>
                        <a:pt x="1827" y="5018"/>
                      </a:lnTo>
                      <a:lnTo>
                        <a:pt x="1705" y="5383"/>
                      </a:lnTo>
                      <a:lnTo>
                        <a:pt x="1705" y="5383"/>
                      </a:lnTo>
                      <a:lnTo>
                        <a:pt x="1510" y="5894"/>
                      </a:lnTo>
                      <a:lnTo>
                        <a:pt x="1364" y="6381"/>
                      </a:lnTo>
                      <a:lnTo>
                        <a:pt x="1267" y="6820"/>
                      </a:lnTo>
                      <a:lnTo>
                        <a:pt x="1218" y="7210"/>
                      </a:lnTo>
                      <a:lnTo>
                        <a:pt x="1169" y="7599"/>
                      </a:lnTo>
                      <a:lnTo>
                        <a:pt x="1169" y="7989"/>
                      </a:lnTo>
                      <a:lnTo>
                        <a:pt x="1194" y="8793"/>
                      </a:lnTo>
                      <a:lnTo>
                        <a:pt x="1194" y="8793"/>
                      </a:lnTo>
                      <a:lnTo>
                        <a:pt x="1242" y="9962"/>
                      </a:lnTo>
                      <a:lnTo>
                        <a:pt x="1291" y="11131"/>
                      </a:lnTo>
                      <a:lnTo>
                        <a:pt x="1315" y="13201"/>
                      </a:lnTo>
                      <a:lnTo>
                        <a:pt x="1340" y="14686"/>
                      </a:lnTo>
                      <a:lnTo>
                        <a:pt x="1340" y="15271"/>
                      </a:lnTo>
                      <a:lnTo>
                        <a:pt x="1340" y="15271"/>
                      </a:lnTo>
                      <a:lnTo>
                        <a:pt x="1364" y="15490"/>
                      </a:lnTo>
                      <a:lnTo>
                        <a:pt x="1413" y="15661"/>
                      </a:lnTo>
                      <a:lnTo>
                        <a:pt x="1486" y="15782"/>
                      </a:lnTo>
                      <a:lnTo>
                        <a:pt x="1583" y="15880"/>
                      </a:lnTo>
                      <a:lnTo>
                        <a:pt x="1656" y="15953"/>
                      </a:lnTo>
                      <a:lnTo>
                        <a:pt x="1729" y="15977"/>
                      </a:lnTo>
                      <a:lnTo>
                        <a:pt x="1827" y="16002"/>
                      </a:lnTo>
                      <a:lnTo>
                        <a:pt x="1827" y="16002"/>
                      </a:lnTo>
                      <a:lnTo>
                        <a:pt x="1949" y="16002"/>
                      </a:lnTo>
                      <a:lnTo>
                        <a:pt x="2070" y="15953"/>
                      </a:lnTo>
                      <a:lnTo>
                        <a:pt x="2168" y="15904"/>
                      </a:lnTo>
                      <a:lnTo>
                        <a:pt x="2241" y="15831"/>
                      </a:lnTo>
                      <a:lnTo>
                        <a:pt x="2314" y="15758"/>
                      </a:lnTo>
                      <a:lnTo>
                        <a:pt x="2387" y="15636"/>
                      </a:lnTo>
                      <a:lnTo>
                        <a:pt x="2411" y="15490"/>
                      </a:lnTo>
                      <a:lnTo>
                        <a:pt x="2460" y="15344"/>
                      </a:lnTo>
                      <a:lnTo>
                        <a:pt x="3142" y="8525"/>
                      </a:lnTo>
                      <a:lnTo>
                        <a:pt x="3142" y="8525"/>
                      </a:lnTo>
                      <a:lnTo>
                        <a:pt x="3142" y="8427"/>
                      </a:lnTo>
                      <a:lnTo>
                        <a:pt x="3191" y="8257"/>
                      </a:lnTo>
                      <a:lnTo>
                        <a:pt x="3239" y="8159"/>
                      </a:lnTo>
                      <a:lnTo>
                        <a:pt x="3288" y="8062"/>
                      </a:lnTo>
                      <a:lnTo>
                        <a:pt x="3361" y="7989"/>
                      </a:lnTo>
                      <a:lnTo>
                        <a:pt x="3459" y="7965"/>
                      </a:lnTo>
                      <a:lnTo>
                        <a:pt x="3459" y="7965"/>
                      </a:lnTo>
                      <a:lnTo>
                        <a:pt x="3556" y="7989"/>
                      </a:lnTo>
                      <a:lnTo>
                        <a:pt x="3629" y="8062"/>
                      </a:lnTo>
                      <a:lnTo>
                        <a:pt x="3678" y="8159"/>
                      </a:lnTo>
                      <a:lnTo>
                        <a:pt x="3726" y="8257"/>
                      </a:lnTo>
                      <a:lnTo>
                        <a:pt x="3775" y="8427"/>
                      </a:lnTo>
                      <a:lnTo>
                        <a:pt x="3775" y="8525"/>
                      </a:lnTo>
                      <a:lnTo>
                        <a:pt x="4457" y="15344"/>
                      </a:lnTo>
                      <a:lnTo>
                        <a:pt x="4457" y="15344"/>
                      </a:lnTo>
                      <a:lnTo>
                        <a:pt x="4506" y="15490"/>
                      </a:lnTo>
                      <a:lnTo>
                        <a:pt x="4530" y="15636"/>
                      </a:lnTo>
                      <a:lnTo>
                        <a:pt x="4603" y="15758"/>
                      </a:lnTo>
                      <a:lnTo>
                        <a:pt x="4676" y="15831"/>
                      </a:lnTo>
                      <a:lnTo>
                        <a:pt x="4749" y="15904"/>
                      </a:lnTo>
                      <a:lnTo>
                        <a:pt x="4847" y="15953"/>
                      </a:lnTo>
                      <a:lnTo>
                        <a:pt x="4969" y="16002"/>
                      </a:lnTo>
                      <a:lnTo>
                        <a:pt x="5090" y="16002"/>
                      </a:lnTo>
                      <a:lnTo>
                        <a:pt x="5090" y="16002"/>
                      </a:lnTo>
                      <a:lnTo>
                        <a:pt x="5188" y="15977"/>
                      </a:lnTo>
                      <a:lnTo>
                        <a:pt x="5261" y="15953"/>
                      </a:lnTo>
                      <a:lnTo>
                        <a:pt x="5334" y="15880"/>
                      </a:lnTo>
                      <a:lnTo>
                        <a:pt x="5431" y="15782"/>
                      </a:lnTo>
                      <a:lnTo>
                        <a:pt x="5504" y="15661"/>
                      </a:lnTo>
                      <a:lnTo>
                        <a:pt x="5553" y="15490"/>
                      </a:lnTo>
                      <a:lnTo>
                        <a:pt x="5577" y="15271"/>
                      </a:lnTo>
                      <a:lnTo>
                        <a:pt x="5577" y="15271"/>
                      </a:lnTo>
                      <a:lnTo>
                        <a:pt x="5577" y="14686"/>
                      </a:lnTo>
                      <a:lnTo>
                        <a:pt x="5602" y="13201"/>
                      </a:lnTo>
                      <a:lnTo>
                        <a:pt x="5626" y="11131"/>
                      </a:lnTo>
                      <a:lnTo>
                        <a:pt x="5675" y="9962"/>
                      </a:lnTo>
                      <a:lnTo>
                        <a:pt x="5724" y="8793"/>
                      </a:lnTo>
                      <a:lnTo>
                        <a:pt x="5724" y="8793"/>
                      </a:lnTo>
                      <a:lnTo>
                        <a:pt x="5748" y="7989"/>
                      </a:lnTo>
                      <a:lnTo>
                        <a:pt x="5748" y="7599"/>
                      </a:lnTo>
                      <a:lnTo>
                        <a:pt x="5699" y="7210"/>
                      </a:lnTo>
                      <a:lnTo>
                        <a:pt x="5650" y="6820"/>
                      </a:lnTo>
                      <a:lnTo>
                        <a:pt x="5553" y="6381"/>
                      </a:lnTo>
                      <a:lnTo>
                        <a:pt x="5407" y="5894"/>
                      </a:lnTo>
                      <a:lnTo>
                        <a:pt x="5212" y="5383"/>
                      </a:lnTo>
                      <a:lnTo>
                        <a:pt x="5212" y="5383"/>
                      </a:lnTo>
                      <a:lnTo>
                        <a:pt x="5090" y="5018"/>
                      </a:lnTo>
                      <a:lnTo>
                        <a:pt x="5017" y="4725"/>
                      </a:lnTo>
                      <a:lnTo>
                        <a:pt x="4993" y="4433"/>
                      </a:lnTo>
                      <a:lnTo>
                        <a:pt x="4969" y="4190"/>
                      </a:lnTo>
                      <a:lnTo>
                        <a:pt x="4993" y="3970"/>
                      </a:lnTo>
                      <a:lnTo>
                        <a:pt x="5017" y="3775"/>
                      </a:lnTo>
                      <a:lnTo>
                        <a:pt x="5066" y="3410"/>
                      </a:lnTo>
                      <a:lnTo>
                        <a:pt x="5066" y="3410"/>
                      </a:lnTo>
                      <a:lnTo>
                        <a:pt x="5163" y="3337"/>
                      </a:lnTo>
                      <a:lnTo>
                        <a:pt x="5236" y="3264"/>
                      </a:lnTo>
                      <a:lnTo>
                        <a:pt x="5310" y="3167"/>
                      </a:lnTo>
                      <a:lnTo>
                        <a:pt x="5358" y="3069"/>
                      </a:lnTo>
                      <a:lnTo>
                        <a:pt x="5407" y="2874"/>
                      </a:lnTo>
                      <a:lnTo>
                        <a:pt x="5431" y="2680"/>
                      </a:lnTo>
                      <a:lnTo>
                        <a:pt x="5431" y="2485"/>
                      </a:lnTo>
                      <a:lnTo>
                        <a:pt x="5383" y="2290"/>
                      </a:lnTo>
                      <a:lnTo>
                        <a:pt x="5334" y="2144"/>
                      </a:lnTo>
                      <a:lnTo>
                        <a:pt x="5261" y="2046"/>
                      </a:lnTo>
                      <a:lnTo>
                        <a:pt x="5261" y="2046"/>
                      </a:lnTo>
                      <a:lnTo>
                        <a:pt x="5334" y="2119"/>
                      </a:lnTo>
                      <a:lnTo>
                        <a:pt x="5407" y="2241"/>
                      </a:lnTo>
                      <a:lnTo>
                        <a:pt x="5480" y="2387"/>
                      </a:lnTo>
                      <a:lnTo>
                        <a:pt x="5504" y="2533"/>
                      </a:lnTo>
                      <a:lnTo>
                        <a:pt x="5529" y="2704"/>
                      </a:lnTo>
                      <a:lnTo>
                        <a:pt x="5529" y="2899"/>
                      </a:lnTo>
                      <a:lnTo>
                        <a:pt x="5504" y="3094"/>
                      </a:lnTo>
                      <a:lnTo>
                        <a:pt x="5456" y="3288"/>
                      </a:lnTo>
                      <a:lnTo>
                        <a:pt x="5456" y="3288"/>
                      </a:lnTo>
                      <a:lnTo>
                        <a:pt x="5553" y="3654"/>
                      </a:lnTo>
                      <a:lnTo>
                        <a:pt x="5626" y="4092"/>
                      </a:lnTo>
                      <a:lnTo>
                        <a:pt x="5772" y="5091"/>
                      </a:lnTo>
                      <a:lnTo>
                        <a:pt x="5894" y="6089"/>
                      </a:lnTo>
                      <a:lnTo>
                        <a:pt x="5918" y="6503"/>
                      </a:lnTo>
                      <a:lnTo>
                        <a:pt x="5943" y="6869"/>
                      </a:lnTo>
                      <a:lnTo>
                        <a:pt x="5943" y="6869"/>
                      </a:lnTo>
                      <a:lnTo>
                        <a:pt x="5967" y="7161"/>
                      </a:lnTo>
                      <a:lnTo>
                        <a:pt x="5991" y="7307"/>
                      </a:lnTo>
                      <a:lnTo>
                        <a:pt x="6040" y="7404"/>
                      </a:lnTo>
                      <a:lnTo>
                        <a:pt x="6113" y="7502"/>
                      </a:lnTo>
                      <a:lnTo>
                        <a:pt x="6186" y="7575"/>
                      </a:lnTo>
                      <a:lnTo>
                        <a:pt x="6284" y="7624"/>
                      </a:lnTo>
                      <a:lnTo>
                        <a:pt x="6430" y="7624"/>
                      </a:lnTo>
                      <a:lnTo>
                        <a:pt x="6430" y="7624"/>
                      </a:lnTo>
                      <a:lnTo>
                        <a:pt x="6503" y="7624"/>
                      </a:lnTo>
                      <a:lnTo>
                        <a:pt x="6600" y="7575"/>
                      </a:lnTo>
                      <a:lnTo>
                        <a:pt x="6673" y="7502"/>
                      </a:lnTo>
                      <a:lnTo>
                        <a:pt x="6746" y="7404"/>
                      </a:lnTo>
                      <a:lnTo>
                        <a:pt x="6820" y="7307"/>
                      </a:lnTo>
                      <a:lnTo>
                        <a:pt x="6868" y="7161"/>
                      </a:lnTo>
                      <a:lnTo>
                        <a:pt x="6893" y="7015"/>
                      </a:lnTo>
                      <a:lnTo>
                        <a:pt x="6917" y="6869"/>
                      </a:lnTo>
                      <a:lnTo>
                        <a:pt x="6917" y="6869"/>
                      </a:lnTo>
                      <a:lnTo>
                        <a:pt x="6917" y="6187"/>
                      </a:lnTo>
                      <a:lnTo>
                        <a:pt x="6893" y="5529"/>
                      </a:lnTo>
                      <a:lnTo>
                        <a:pt x="6844" y="4896"/>
                      </a:lnTo>
                      <a:lnTo>
                        <a:pt x="6771" y="4311"/>
                      </a:lnTo>
                      <a:lnTo>
                        <a:pt x="6698" y="3727"/>
                      </a:lnTo>
                      <a:lnTo>
                        <a:pt x="6600" y="3191"/>
                      </a:lnTo>
                      <a:lnTo>
                        <a:pt x="6479" y="2704"/>
                      </a:lnTo>
                      <a:lnTo>
                        <a:pt x="6332" y="2217"/>
                      </a:lnTo>
                      <a:lnTo>
                        <a:pt x="6162" y="1803"/>
                      </a:lnTo>
                      <a:lnTo>
                        <a:pt x="5967" y="1413"/>
                      </a:lnTo>
                      <a:lnTo>
                        <a:pt x="5748" y="1072"/>
                      </a:lnTo>
                      <a:lnTo>
                        <a:pt x="5480" y="755"/>
                      </a:lnTo>
                      <a:lnTo>
                        <a:pt x="5212" y="488"/>
                      </a:lnTo>
                      <a:lnTo>
                        <a:pt x="4895" y="293"/>
                      </a:lnTo>
                      <a:lnTo>
                        <a:pt x="4749" y="195"/>
                      </a:lnTo>
                      <a:lnTo>
                        <a:pt x="4579" y="122"/>
                      </a:lnTo>
                      <a:lnTo>
                        <a:pt x="4384" y="49"/>
                      </a:lnTo>
                      <a:lnTo>
                        <a:pt x="4189" y="0"/>
                      </a:lnTo>
                      <a:lnTo>
                        <a:pt x="4189" y="0"/>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 name="Google Shape;138;p20"/>
              <p:cNvGrpSpPr/>
              <p:nvPr/>
            </p:nvGrpSpPr>
            <p:grpSpPr>
              <a:xfrm>
                <a:off x="3442781" y="2137538"/>
                <a:ext cx="125647" cy="307302"/>
                <a:chOff x="4071800" y="2269925"/>
                <a:chExt cx="172925" cy="502950"/>
              </a:xfrm>
            </p:grpSpPr>
            <p:sp>
              <p:nvSpPr>
                <p:cNvPr id="139" name="Google Shape;139;p20"/>
                <p:cNvSpPr/>
                <p:nvPr/>
              </p:nvSpPr>
              <p:spPr>
                <a:xfrm>
                  <a:off x="4118075" y="2269925"/>
                  <a:ext cx="80375" cy="91350"/>
                </a:xfrm>
                <a:custGeom>
                  <a:avLst/>
                  <a:gdLst/>
                  <a:ahLst/>
                  <a:cxnLst/>
                  <a:rect l="l" t="t" r="r" b="b"/>
                  <a:pathLst>
                    <a:path w="3215" h="3654" fill="none" extrusionOk="0">
                      <a:moveTo>
                        <a:pt x="0" y="1657"/>
                      </a:moveTo>
                      <a:lnTo>
                        <a:pt x="0" y="1657"/>
                      </a:lnTo>
                      <a:lnTo>
                        <a:pt x="0" y="1462"/>
                      </a:lnTo>
                      <a:lnTo>
                        <a:pt x="24" y="1291"/>
                      </a:lnTo>
                      <a:lnTo>
                        <a:pt x="73" y="1121"/>
                      </a:lnTo>
                      <a:lnTo>
                        <a:pt x="122" y="975"/>
                      </a:lnTo>
                      <a:lnTo>
                        <a:pt x="195" y="829"/>
                      </a:lnTo>
                      <a:lnTo>
                        <a:pt x="268" y="682"/>
                      </a:lnTo>
                      <a:lnTo>
                        <a:pt x="365" y="561"/>
                      </a:lnTo>
                      <a:lnTo>
                        <a:pt x="463" y="439"/>
                      </a:lnTo>
                      <a:lnTo>
                        <a:pt x="585" y="341"/>
                      </a:lnTo>
                      <a:lnTo>
                        <a:pt x="706" y="244"/>
                      </a:lnTo>
                      <a:lnTo>
                        <a:pt x="853" y="171"/>
                      </a:lnTo>
                      <a:lnTo>
                        <a:pt x="974" y="122"/>
                      </a:lnTo>
                      <a:lnTo>
                        <a:pt x="1120" y="74"/>
                      </a:lnTo>
                      <a:lnTo>
                        <a:pt x="1291" y="25"/>
                      </a:lnTo>
                      <a:lnTo>
                        <a:pt x="1437" y="0"/>
                      </a:lnTo>
                      <a:lnTo>
                        <a:pt x="1608" y="0"/>
                      </a:lnTo>
                      <a:lnTo>
                        <a:pt x="1608" y="0"/>
                      </a:lnTo>
                      <a:lnTo>
                        <a:pt x="1778" y="0"/>
                      </a:lnTo>
                      <a:lnTo>
                        <a:pt x="1924" y="25"/>
                      </a:lnTo>
                      <a:lnTo>
                        <a:pt x="2095" y="74"/>
                      </a:lnTo>
                      <a:lnTo>
                        <a:pt x="2241" y="122"/>
                      </a:lnTo>
                      <a:lnTo>
                        <a:pt x="2363" y="171"/>
                      </a:lnTo>
                      <a:lnTo>
                        <a:pt x="2509" y="244"/>
                      </a:lnTo>
                      <a:lnTo>
                        <a:pt x="2630" y="341"/>
                      </a:lnTo>
                      <a:lnTo>
                        <a:pt x="2752" y="439"/>
                      </a:lnTo>
                      <a:lnTo>
                        <a:pt x="2850" y="561"/>
                      </a:lnTo>
                      <a:lnTo>
                        <a:pt x="2947" y="682"/>
                      </a:lnTo>
                      <a:lnTo>
                        <a:pt x="3020" y="829"/>
                      </a:lnTo>
                      <a:lnTo>
                        <a:pt x="3093" y="975"/>
                      </a:lnTo>
                      <a:lnTo>
                        <a:pt x="3142" y="1121"/>
                      </a:lnTo>
                      <a:lnTo>
                        <a:pt x="3191" y="1291"/>
                      </a:lnTo>
                      <a:lnTo>
                        <a:pt x="3215" y="1462"/>
                      </a:lnTo>
                      <a:lnTo>
                        <a:pt x="3215" y="1657"/>
                      </a:lnTo>
                      <a:lnTo>
                        <a:pt x="3215" y="1657"/>
                      </a:lnTo>
                      <a:lnTo>
                        <a:pt x="3215" y="1827"/>
                      </a:lnTo>
                      <a:lnTo>
                        <a:pt x="3191" y="2022"/>
                      </a:lnTo>
                      <a:lnTo>
                        <a:pt x="3142" y="2217"/>
                      </a:lnTo>
                      <a:lnTo>
                        <a:pt x="3093" y="2387"/>
                      </a:lnTo>
                      <a:lnTo>
                        <a:pt x="3020" y="2558"/>
                      </a:lnTo>
                      <a:lnTo>
                        <a:pt x="2947" y="2728"/>
                      </a:lnTo>
                      <a:lnTo>
                        <a:pt x="2850" y="2874"/>
                      </a:lnTo>
                      <a:lnTo>
                        <a:pt x="2752" y="3020"/>
                      </a:lnTo>
                      <a:lnTo>
                        <a:pt x="2630" y="3167"/>
                      </a:lnTo>
                      <a:lnTo>
                        <a:pt x="2509" y="3288"/>
                      </a:lnTo>
                      <a:lnTo>
                        <a:pt x="2363" y="3386"/>
                      </a:lnTo>
                      <a:lnTo>
                        <a:pt x="2241" y="3483"/>
                      </a:lnTo>
                      <a:lnTo>
                        <a:pt x="2095" y="3556"/>
                      </a:lnTo>
                      <a:lnTo>
                        <a:pt x="1924" y="3605"/>
                      </a:lnTo>
                      <a:lnTo>
                        <a:pt x="1778" y="3629"/>
                      </a:lnTo>
                      <a:lnTo>
                        <a:pt x="1608" y="3654"/>
                      </a:lnTo>
                      <a:lnTo>
                        <a:pt x="1608" y="3654"/>
                      </a:lnTo>
                      <a:lnTo>
                        <a:pt x="1437" y="3629"/>
                      </a:lnTo>
                      <a:lnTo>
                        <a:pt x="1291" y="3605"/>
                      </a:lnTo>
                      <a:lnTo>
                        <a:pt x="1120" y="3556"/>
                      </a:lnTo>
                      <a:lnTo>
                        <a:pt x="974" y="3483"/>
                      </a:lnTo>
                      <a:lnTo>
                        <a:pt x="853" y="3386"/>
                      </a:lnTo>
                      <a:lnTo>
                        <a:pt x="706" y="3288"/>
                      </a:lnTo>
                      <a:lnTo>
                        <a:pt x="585" y="3167"/>
                      </a:lnTo>
                      <a:lnTo>
                        <a:pt x="463" y="3020"/>
                      </a:lnTo>
                      <a:lnTo>
                        <a:pt x="365" y="2874"/>
                      </a:lnTo>
                      <a:lnTo>
                        <a:pt x="268" y="2728"/>
                      </a:lnTo>
                      <a:lnTo>
                        <a:pt x="195" y="2558"/>
                      </a:lnTo>
                      <a:lnTo>
                        <a:pt x="122" y="2387"/>
                      </a:lnTo>
                      <a:lnTo>
                        <a:pt x="73" y="2217"/>
                      </a:lnTo>
                      <a:lnTo>
                        <a:pt x="24" y="2022"/>
                      </a:lnTo>
                      <a:lnTo>
                        <a:pt x="0" y="1827"/>
                      </a:lnTo>
                      <a:lnTo>
                        <a:pt x="0" y="1657"/>
                      </a:lnTo>
                      <a:lnTo>
                        <a:pt x="0" y="1657"/>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0"/>
                <p:cNvSpPr/>
                <p:nvPr/>
              </p:nvSpPr>
              <p:spPr>
                <a:xfrm>
                  <a:off x="4071800" y="2372825"/>
                  <a:ext cx="172925" cy="400050"/>
                </a:xfrm>
                <a:custGeom>
                  <a:avLst/>
                  <a:gdLst/>
                  <a:ahLst/>
                  <a:cxnLst/>
                  <a:rect l="l" t="t" r="r" b="b"/>
                  <a:pathLst>
                    <a:path w="6917" h="16002" fill="none" extrusionOk="0">
                      <a:moveTo>
                        <a:pt x="4189" y="0"/>
                      </a:moveTo>
                      <a:lnTo>
                        <a:pt x="4189" y="0"/>
                      </a:lnTo>
                      <a:lnTo>
                        <a:pt x="4019" y="98"/>
                      </a:lnTo>
                      <a:lnTo>
                        <a:pt x="3848" y="147"/>
                      </a:lnTo>
                      <a:lnTo>
                        <a:pt x="3653" y="195"/>
                      </a:lnTo>
                      <a:lnTo>
                        <a:pt x="3459" y="220"/>
                      </a:lnTo>
                      <a:lnTo>
                        <a:pt x="3459" y="220"/>
                      </a:lnTo>
                      <a:lnTo>
                        <a:pt x="3264" y="195"/>
                      </a:lnTo>
                      <a:lnTo>
                        <a:pt x="3069" y="147"/>
                      </a:lnTo>
                      <a:lnTo>
                        <a:pt x="2898" y="98"/>
                      </a:lnTo>
                      <a:lnTo>
                        <a:pt x="2728" y="0"/>
                      </a:lnTo>
                      <a:lnTo>
                        <a:pt x="2728" y="0"/>
                      </a:lnTo>
                      <a:lnTo>
                        <a:pt x="2533" y="49"/>
                      </a:lnTo>
                      <a:lnTo>
                        <a:pt x="2338" y="122"/>
                      </a:lnTo>
                      <a:lnTo>
                        <a:pt x="2168" y="195"/>
                      </a:lnTo>
                      <a:lnTo>
                        <a:pt x="2022" y="293"/>
                      </a:lnTo>
                      <a:lnTo>
                        <a:pt x="1705" y="488"/>
                      </a:lnTo>
                      <a:lnTo>
                        <a:pt x="1437" y="755"/>
                      </a:lnTo>
                      <a:lnTo>
                        <a:pt x="1169" y="1072"/>
                      </a:lnTo>
                      <a:lnTo>
                        <a:pt x="950" y="1413"/>
                      </a:lnTo>
                      <a:lnTo>
                        <a:pt x="755" y="1803"/>
                      </a:lnTo>
                      <a:lnTo>
                        <a:pt x="585" y="2217"/>
                      </a:lnTo>
                      <a:lnTo>
                        <a:pt x="439" y="2704"/>
                      </a:lnTo>
                      <a:lnTo>
                        <a:pt x="317" y="3191"/>
                      </a:lnTo>
                      <a:lnTo>
                        <a:pt x="219" y="3727"/>
                      </a:lnTo>
                      <a:lnTo>
                        <a:pt x="146" y="4311"/>
                      </a:lnTo>
                      <a:lnTo>
                        <a:pt x="73" y="4896"/>
                      </a:lnTo>
                      <a:lnTo>
                        <a:pt x="24" y="5529"/>
                      </a:lnTo>
                      <a:lnTo>
                        <a:pt x="0" y="6187"/>
                      </a:lnTo>
                      <a:lnTo>
                        <a:pt x="0" y="6869"/>
                      </a:lnTo>
                      <a:lnTo>
                        <a:pt x="0" y="6869"/>
                      </a:lnTo>
                      <a:lnTo>
                        <a:pt x="24" y="7015"/>
                      </a:lnTo>
                      <a:lnTo>
                        <a:pt x="49" y="7161"/>
                      </a:lnTo>
                      <a:lnTo>
                        <a:pt x="98" y="7307"/>
                      </a:lnTo>
                      <a:lnTo>
                        <a:pt x="171" y="7404"/>
                      </a:lnTo>
                      <a:lnTo>
                        <a:pt x="244" y="7502"/>
                      </a:lnTo>
                      <a:lnTo>
                        <a:pt x="317" y="7575"/>
                      </a:lnTo>
                      <a:lnTo>
                        <a:pt x="414" y="7624"/>
                      </a:lnTo>
                      <a:lnTo>
                        <a:pt x="487" y="7624"/>
                      </a:lnTo>
                      <a:lnTo>
                        <a:pt x="487" y="7624"/>
                      </a:lnTo>
                      <a:lnTo>
                        <a:pt x="633" y="7624"/>
                      </a:lnTo>
                      <a:lnTo>
                        <a:pt x="731" y="7575"/>
                      </a:lnTo>
                      <a:lnTo>
                        <a:pt x="804" y="7502"/>
                      </a:lnTo>
                      <a:lnTo>
                        <a:pt x="877" y="7404"/>
                      </a:lnTo>
                      <a:lnTo>
                        <a:pt x="926" y="7307"/>
                      </a:lnTo>
                      <a:lnTo>
                        <a:pt x="950" y="7161"/>
                      </a:lnTo>
                      <a:lnTo>
                        <a:pt x="974" y="6869"/>
                      </a:lnTo>
                      <a:lnTo>
                        <a:pt x="974" y="6869"/>
                      </a:lnTo>
                      <a:lnTo>
                        <a:pt x="999" y="6503"/>
                      </a:lnTo>
                      <a:lnTo>
                        <a:pt x="1023" y="6089"/>
                      </a:lnTo>
                      <a:lnTo>
                        <a:pt x="1145" y="5091"/>
                      </a:lnTo>
                      <a:lnTo>
                        <a:pt x="1291" y="4092"/>
                      </a:lnTo>
                      <a:lnTo>
                        <a:pt x="1364" y="3654"/>
                      </a:lnTo>
                      <a:lnTo>
                        <a:pt x="1461" y="3288"/>
                      </a:lnTo>
                      <a:lnTo>
                        <a:pt x="1461" y="3288"/>
                      </a:lnTo>
                      <a:lnTo>
                        <a:pt x="1413" y="3094"/>
                      </a:lnTo>
                      <a:lnTo>
                        <a:pt x="1388" y="2899"/>
                      </a:lnTo>
                      <a:lnTo>
                        <a:pt x="1388" y="2704"/>
                      </a:lnTo>
                      <a:lnTo>
                        <a:pt x="1413" y="2533"/>
                      </a:lnTo>
                      <a:lnTo>
                        <a:pt x="1437" y="2387"/>
                      </a:lnTo>
                      <a:lnTo>
                        <a:pt x="1510" y="2241"/>
                      </a:lnTo>
                      <a:lnTo>
                        <a:pt x="1583" y="2119"/>
                      </a:lnTo>
                      <a:lnTo>
                        <a:pt x="1656" y="2046"/>
                      </a:lnTo>
                      <a:lnTo>
                        <a:pt x="1656" y="2046"/>
                      </a:lnTo>
                      <a:lnTo>
                        <a:pt x="1583" y="2144"/>
                      </a:lnTo>
                      <a:lnTo>
                        <a:pt x="1534" y="2290"/>
                      </a:lnTo>
                      <a:lnTo>
                        <a:pt x="1486" y="2485"/>
                      </a:lnTo>
                      <a:lnTo>
                        <a:pt x="1486" y="2680"/>
                      </a:lnTo>
                      <a:lnTo>
                        <a:pt x="1510" y="2874"/>
                      </a:lnTo>
                      <a:lnTo>
                        <a:pt x="1559" y="3069"/>
                      </a:lnTo>
                      <a:lnTo>
                        <a:pt x="1608" y="3167"/>
                      </a:lnTo>
                      <a:lnTo>
                        <a:pt x="1681" y="3264"/>
                      </a:lnTo>
                      <a:lnTo>
                        <a:pt x="1754" y="3337"/>
                      </a:lnTo>
                      <a:lnTo>
                        <a:pt x="1851" y="3410"/>
                      </a:lnTo>
                      <a:lnTo>
                        <a:pt x="1851" y="3410"/>
                      </a:lnTo>
                      <a:lnTo>
                        <a:pt x="1900" y="3775"/>
                      </a:lnTo>
                      <a:lnTo>
                        <a:pt x="1924" y="3970"/>
                      </a:lnTo>
                      <a:lnTo>
                        <a:pt x="1949" y="4190"/>
                      </a:lnTo>
                      <a:lnTo>
                        <a:pt x="1924" y="4433"/>
                      </a:lnTo>
                      <a:lnTo>
                        <a:pt x="1900" y="4725"/>
                      </a:lnTo>
                      <a:lnTo>
                        <a:pt x="1827" y="5018"/>
                      </a:lnTo>
                      <a:lnTo>
                        <a:pt x="1705" y="5383"/>
                      </a:lnTo>
                      <a:lnTo>
                        <a:pt x="1705" y="5383"/>
                      </a:lnTo>
                      <a:lnTo>
                        <a:pt x="1510" y="5894"/>
                      </a:lnTo>
                      <a:lnTo>
                        <a:pt x="1364" y="6381"/>
                      </a:lnTo>
                      <a:lnTo>
                        <a:pt x="1267" y="6820"/>
                      </a:lnTo>
                      <a:lnTo>
                        <a:pt x="1218" y="7210"/>
                      </a:lnTo>
                      <a:lnTo>
                        <a:pt x="1169" y="7599"/>
                      </a:lnTo>
                      <a:lnTo>
                        <a:pt x="1169" y="7989"/>
                      </a:lnTo>
                      <a:lnTo>
                        <a:pt x="1194" y="8793"/>
                      </a:lnTo>
                      <a:lnTo>
                        <a:pt x="1194" y="8793"/>
                      </a:lnTo>
                      <a:lnTo>
                        <a:pt x="1242" y="9962"/>
                      </a:lnTo>
                      <a:lnTo>
                        <a:pt x="1291" y="11131"/>
                      </a:lnTo>
                      <a:lnTo>
                        <a:pt x="1315" y="13201"/>
                      </a:lnTo>
                      <a:lnTo>
                        <a:pt x="1340" y="14686"/>
                      </a:lnTo>
                      <a:lnTo>
                        <a:pt x="1340" y="15271"/>
                      </a:lnTo>
                      <a:lnTo>
                        <a:pt x="1340" y="15271"/>
                      </a:lnTo>
                      <a:lnTo>
                        <a:pt x="1364" y="15490"/>
                      </a:lnTo>
                      <a:lnTo>
                        <a:pt x="1413" y="15661"/>
                      </a:lnTo>
                      <a:lnTo>
                        <a:pt x="1486" y="15782"/>
                      </a:lnTo>
                      <a:lnTo>
                        <a:pt x="1583" y="15880"/>
                      </a:lnTo>
                      <a:lnTo>
                        <a:pt x="1656" y="15953"/>
                      </a:lnTo>
                      <a:lnTo>
                        <a:pt x="1729" y="15977"/>
                      </a:lnTo>
                      <a:lnTo>
                        <a:pt x="1827" y="16002"/>
                      </a:lnTo>
                      <a:lnTo>
                        <a:pt x="1827" y="16002"/>
                      </a:lnTo>
                      <a:lnTo>
                        <a:pt x="1949" y="16002"/>
                      </a:lnTo>
                      <a:lnTo>
                        <a:pt x="2070" y="15953"/>
                      </a:lnTo>
                      <a:lnTo>
                        <a:pt x="2168" y="15904"/>
                      </a:lnTo>
                      <a:lnTo>
                        <a:pt x="2241" y="15831"/>
                      </a:lnTo>
                      <a:lnTo>
                        <a:pt x="2314" y="15758"/>
                      </a:lnTo>
                      <a:lnTo>
                        <a:pt x="2387" y="15636"/>
                      </a:lnTo>
                      <a:lnTo>
                        <a:pt x="2411" y="15490"/>
                      </a:lnTo>
                      <a:lnTo>
                        <a:pt x="2460" y="15344"/>
                      </a:lnTo>
                      <a:lnTo>
                        <a:pt x="3142" y="8525"/>
                      </a:lnTo>
                      <a:lnTo>
                        <a:pt x="3142" y="8525"/>
                      </a:lnTo>
                      <a:lnTo>
                        <a:pt x="3142" y="8427"/>
                      </a:lnTo>
                      <a:lnTo>
                        <a:pt x="3191" y="8257"/>
                      </a:lnTo>
                      <a:lnTo>
                        <a:pt x="3239" y="8159"/>
                      </a:lnTo>
                      <a:lnTo>
                        <a:pt x="3288" y="8062"/>
                      </a:lnTo>
                      <a:lnTo>
                        <a:pt x="3361" y="7989"/>
                      </a:lnTo>
                      <a:lnTo>
                        <a:pt x="3459" y="7965"/>
                      </a:lnTo>
                      <a:lnTo>
                        <a:pt x="3459" y="7965"/>
                      </a:lnTo>
                      <a:lnTo>
                        <a:pt x="3556" y="7989"/>
                      </a:lnTo>
                      <a:lnTo>
                        <a:pt x="3629" y="8062"/>
                      </a:lnTo>
                      <a:lnTo>
                        <a:pt x="3678" y="8159"/>
                      </a:lnTo>
                      <a:lnTo>
                        <a:pt x="3726" y="8257"/>
                      </a:lnTo>
                      <a:lnTo>
                        <a:pt x="3775" y="8427"/>
                      </a:lnTo>
                      <a:lnTo>
                        <a:pt x="3775" y="8525"/>
                      </a:lnTo>
                      <a:lnTo>
                        <a:pt x="4457" y="15344"/>
                      </a:lnTo>
                      <a:lnTo>
                        <a:pt x="4457" y="15344"/>
                      </a:lnTo>
                      <a:lnTo>
                        <a:pt x="4506" y="15490"/>
                      </a:lnTo>
                      <a:lnTo>
                        <a:pt x="4530" y="15636"/>
                      </a:lnTo>
                      <a:lnTo>
                        <a:pt x="4603" y="15758"/>
                      </a:lnTo>
                      <a:lnTo>
                        <a:pt x="4676" y="15831"/>
                      </a:lnTo>
                      <a:lnTo>
                        <a:pt x="4749" y="15904"/>
                      </a:lnTo>
                      <a:lnTo>
                        <a:pt x="4847" y="15953"/>
                      </a:lnTo>
                      <a:lnTo>
                        <a:pt x="4969" y="16002"/>
                      </a:lnTo>
                      <a:lnTo>
                        <a:pt x="5090" y="16002"/>
                      </a:lnTo>
                      <a:lnTo>
                        <a:pt x="5090" y="16002"/>
                      </a:lnTo>
                      <a:lnTo>
                        <a:pt x="5188" y="15977"/>
                      </a:lnTo>
                      <a:lnTo>
                        <a:pt x="5261" y="15953"/>
                      </a:lnTo>
                      <a:lnTo>
                        <a:pt x="5334" y="15880"/>
                      </a:lnTo>
                      <a:lnTo>
                        <a:pt x="5431" y="15782"/>
                      </a:lnTo>
                      <a:lnTo>
                        <a:pt x="5504" y="15661"/>
                      </a:lnTo>
                      <a:lnTo>
                        <a:pt x="5553" y="15490"/>
                      </a:lnTo>
                      <a:lnTo>
                        <a:pt x="5577" y="15271"/>
                      </a:lnTo>
                      <a:lnTo>
                        <a:pt x="5577" y="15271"/>
                      </a:lnTo>
                      <a:lnTo>
                        <a:pt x="5577" y="14686"/>
                      </a:lnTo>
                      <a:lnTo>
                        <a:pt x="5602" y="13201"/>
                      </a:lnTo>
                      <a:lnTo>
                        <a:pt x="5626" y="11131"/>
                      </a:lnTo>
                      <a:lnTo>
                        <a:pt x="5675" y="9962"/>
                      </a:lnTo>
                      <a:lnTo>
                        <a:pt x="5724" y="8793"/>
                      </a:lnTo>
                      <a:lnTo>
                        <a:pt x="5724" y="8793"/>
                      </a:lnTo>
                      <a:lnTo>
                        <a:pt x="5748" y="7989"/>
                      </a:lnTo>
                      <a:lnTo>
                        <a:pt x="5748" y="7599"/>
                      </a:lnTo>
                      <a:lnTo>
                        <a:pt x="5699" y="7210"/>
                      </a:lnTo>
                      <a:lnTo>
                        <a:pt x="5650" y="6820"/>
                      </a:lnTo>
                      <a:lnTo>
                        <a:pt x="5553" y="6381"/>
                      </a:lnTo>
                      <a:lnTo>
                        <a:pt x="5407" y="5894"/>
                      </a:lnTo>
                      <a:lnTo>
                        <a:pt x="5212" y="5383"/>
                      </a:lnTo>
                      <a:lnTo>
                        <a:pt x="5212" y="5383"/>
                      </a:lnTo>
                      <a:lnTo>
                        <a:pt x="5090" y="5018"/>
                      </a:lnTo>
                      <a:lnTo>
                        <a:pt x="5017" y="4725"/>
                      </a:lnTo>
                      <a:lnTo>
                        <a:pt x="4993" y="4433"/>
                      </a:lnTo>
                      <a:lnTo>
                        <a:pt x="4969" y="4190"/>
                      </a:lnTo>
                      <a:lnTo>
                        <a:pt x="4993" y="3970"/>
                      </a:lnTo>
                      <a:lnTo>
                        <a:pt x="5017" y="3775"/>
                      </a:lnTo>
                      <a:lnTo>
                        <a:pt x="5066" y="3410"/>
                      </a:lnTo>
                      <a:lnTo>
                        <a:pt x="5066" y="3410"/>
                      </a:lnTo>
                      <a:lnTo>
                        <a:pt x="5163" y="3337"/>
                      </a:lnTo>
                      <a:lnTo>
                        <a:pt x="5236" y="3264"/>
                      </a:lnTo>
                      <a:lnTo>
                        <a:pt x="5310" y="3167"/>
                      </a:lnTo>
                      <a:lnTo>
                        <a:pt x="5358" y="3069"/>
                      </a:lnTo>
                      <a:lnTo>
                        <a:pt x="5407" y="2874"/>
                      </a:lnTo>
                      <a:lnTo>
                        <a:pt x="5431" y="2680"/>
                      </a:lnTo>
                      <a:lnTo>
                        <a:pt x="5431" y="2485"/>
                      </a:lnTo>
                      <a:lnTo>
                        <a:pt x="5383" y="2290"/>
                      </a:lnTo>
                      <a:lnTo>
                        <a:pt x="5334" y="2144"/>
                      </a:lnTo>
                      <a:lnTo>
                        <a:pt x="5261" y="2046"/>
                      </a:lnTo>
                      <a:lnTo>
                        <a:pt x="5261" y="2046"/>
                      </a:lnTo>
                      <a:lnTo>
                        <a:pt x="5334" y="2119"/>
                      </a:lnTo>
                      <a:lnTo>
                        <a:pt x="5407" y="2241"/>
                      </a:lnTo>
                      <a:lnTo>
                        <a:pt x="5480" y="2387"/>
                      </a:lnTo>
                      <a:lnTo>
                        <a:pt x="5504" y="2533"/>
                      </a:lnTo>
                      <a:lnTo>
                        <a:pt x="5529" y="2704"/>
                      </a:lnTo>
                      <a:lnTo>
                        <a:pt x="5529" y="2899"/>
                      </a:lnTo>
                      <a:lnTo>
                        <a:pt x="5504" y="3094"/>
                      </a:lnTo>
                      <a:lnTo>
                        <a:pt x="5456" y="3288"/>
                      </a:lnTo>
                      <a:lnTo>
                        <a:pt x="5456" y="3288"/>
                      </a:lnTo>
                      <a:lnTo>
                        <a:pt x="5553" y="3654"/>
                      </a:lnTo>
                      <a:lnTo>
                        <a:pt x="5626" y="4092"/>
                      </a:lnTo>
                      <a:lnTo>
                        <a:pt x="5772" y="5091"/>
                      </a:lnTo>
                      <a:lnTo>
                        <a:pt x="5894" y="6089"/>
                      </a:lnTo>
                      <a:lnTo>
                        <a:pt x="5918" y="6503"/>
                      </a:lnTo>
                      <a:lnTo>
                        <a:pt x="5943" y="6869"/>
                      </a:lnTo>
                      <a:lnTo>
                        <a:pt x="5943" y="6869"/>
                      </a:lnTo>
                      <a:lnTo>
                        <a:pt x="5967" y="7161"/>
                      </a:lnTo>
                      <a:lnTo>
                        <a:pt x="5991" y="7307"/>
                      </a:lnTo>
                      <a:lnTo>
                        <a:pt x="6040" y="7404"/>
                      </a:lnTo>
                      <a:lnTo>
                        <a:pt x="6113" y="7502"/>
                      </a:lnTo>
                      <a:lnTo>
                        <a:pt x="6186" y="7575"/>
                      </a:lnTo>
                      <a:lnTo>
                        <a:pt x="6284" y="7624"/>
                      </a:lnTo>
                      <a:lnTo>
                        <a:pt x="6430" y="7624"/>
                      </a:lnTo>
                      <a:lnTo>
                        <a:pt x="6430" y="7624"/>
                      </a:lnTo>
                      <a:lnTo>
                        <a:pt x="6503" y="7624"/>
                      </a:lnTo>
                      <a:lnTo>
                        <a:pt x="6600" y="7575"/>
                      </a:lnTo>
                      <a:lnTo>
                        <a:pt x="6673" y="7502"/>
                      </a:lnTo>
                      <a:lnTo>
                        <a:pt x="6746" y="7404"/>
                      </a:lnTo>
                      <a:lnTo>
                        <a:pt x="6820" y="7307"/>
                      </a:lnTo>
                      <a:lnTo>
                        <a:pt x="6868" y="7161"/>
                      </a:lnTo>
                      <a:lnTo>
                        <a:pt x="6893" y="7015"/>
                      </a:lnTo>
                      <a:lnTo>
                        <a:pt x="6917" y="6869"/>
                      </a:lnTo>
                      <a:lnTo>
                        <a:pt x="6917" y="6869"/>
                      </a:lnTo>
                      <a:lnTo>
                        <a:pt x="6917" y="6187"/>
                      </a:lnTo>
                      <a:lnTo>
                        <a:pt x="6893" y="5529"/>
                      </a:lnTo>
                      <a:lnTo>
                        <a:pt x="6844" y="4896"/>
                      </a:lnTo>
                      <a:lnTo>
                        <a:pt x="6771" y="4311"/>
                      </a:lnTo>
                      <a:lnTo>
                        <a:pt x="6698" y="3727"/>
                      </a:lnTo>
                      <a:lnTo>
                        <a:pt x="6600" y="3191"/>
                      </a:lnTo>
                      <a:lnTo>
                        <a:pt x="6479" y="2704"/>
                      </a:lnTo>
                      <a:lnTo>
                        <a:pt x="6332" y="2217"/>
                      </a:lnTo>
                      <a:lnTo>
                        <a:pt x="6162" y="1803"/>
                      </a:lnTo>
                      <a:lnTo>
                        <a:pt x="5967" y="1413"/>
                      </a:lnTo>
                      <a:lnTo>
                        <a:pt x="5748" y="1072"/>
                      </a:lnTo>
                      <a:lnTo>
                        <a:pt x="5480" y="755"/>
                      </a:lnTo>
                      <a:lnTo>
                        <a:pt x="5212" y="488"/>
                      </a:lnTo>
                      <a:lnTo>
                        <a:pt x="4895" y="293"/>
                      </a:lnTo>
                      <a:lnTo>
                        <a:pt x="4749" y="195"/>
                      </a:lnTo>
                      <a:lnTo>
                        <a:pt x="4579" y="122"/>
                      </a:lnTo>
                      <a:lnTo>
                        <a:pt x="4384" y="49"/>
                      </a:lnTo>
                      <a:lnTo>
                        <a:pt x="4189" y="0"/>
                      </a:lnTo>
                      <a:lnTo>
                        <a:pt x="4189" y="0"/>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41" name="Google Shape;141;p20">
              <a:extLst>
                <a:ext uri="{C183D7F6-B498-43B3-948B-1728B52AA6E4}">
                  <adec:decorative xmlns:adec="http://schemas.microsoft.com/office/drawing/2017/decorative" val="1"/>
                </a:ext>
              </a:extLst>
            </p:cNvPr>
            <p:cNvGrpSpPr/>
            <p:nvPr/>
          </p:nvGrpSpPr>
          <p:grpSpPr>
            <a:xfrm>
              <a:off x="2910081" y="3176938"/>
              <a:ext cx="640747" cy="307302"/>
              <a:chOff x="2927681" y="2137538"/>
              <a:chExt cx="640747" cy="307302"/>
            </a:xfrm>
          </p:grpSpPr>
          <p:grpSp>
            <p:nvGrpSpPr>
              <p:cNvPr id="142" name="Google Shape;142;p20"/>
              <p:cNvGrpSpPr/>
              <p:nvPr/>
            </p:nvGrpSpPr>
            <p:grpSpPr>
              <a:xfrm>
                <a:off x="2927681" y="2137538"/>
                <a:ext cx="125647" cy="307302"/>
                <a:chOff x="4071800" y="2269925"/>
                <a:chExt cx="172925" cy="502950"/>
              </a:xfrm>
            </p:grpSpPr>
            <p:sp>
              <p:nvSpPr>
                <p:cNvPr id="143" name="Google Shape;143;p20"/>
                <p:cNvSpPr/>
                <p:nvPr/>
              </p:nvSpPr>
              <p:spPr>
                <a:xfrm>
                  <a:off x="4118075" y="2269925"/>
                  <a:ext cx="80375" cy="91350"/>
                </a:xfrm>
                <a:custGeom>
                  <a:avLst/>
                  <a:gdLst/>
                  <a:ahLst/>
                  <a:cxnLst/>
                  <a:rect l="l" t="t" r="r" b="b"/>
                  <a:pathLst>
                    <a:path w="3215" h="3654" fill="none" extrusionOk="0">
                      <a:moveTo>
                        <a:pt x="0" y="1657"/>
                      </a:moveTo>
                      <a:lnTo>
                        <a:pt x="0" y="1657"/>
                      </a:lnTo>
                      <a:lnTo>
                        <a:pt x="0" y="1462"/>
                      </a:lnTo>
                      <a:lnTo>
                        <a:pt x="24" y="1291"/>
                      </a:lnTo>
                      <a:lnTo>
                        <a:pt x="73" y="1121"/>
                      </a:lnTo>
                      <a:lnTo>
                        <a:pt x="122" y="975"/>
                      </a:lnTo>
                      <a:lnTo>
                        <a:pt x="195" y="829"/>
                      </a:lnTo>
                      <a:lnTo>
                        <a:pt x="268" y="682"/>
                      </a:lnTo>
                      <a:lnTo>
                        <a:pt x="365" y="561"/>
                      </a:lnTo>
                      <a:lnTo>
                        <a:pt x="463" y="439"/>
                      </a:lnTo>
                      <a:lnTo>
                        <a:pt x="585" y="341"/>
                      </a:lnTo>
                      <a:lnTo>
                        <a:pt x="706" y="244"/>
                      </a:lnTo>
                      <a:lnTo>
                        <a:pt x="853" y="171"/>
                      </a:lnTo>
                      <a:lnTo>
                        <a:pt x="974" y="122"/>
                      </a:lnTo>
                      <a:lnTo>
                        <a:pt x="1120" y="74"/>
                      </a:lnTo>
                      <a:lnTo>
                        <a:pt x="1291" y="25"/>
                      </a:lnTo>
                      <a:lnTo>
                        <a:pt x="1437" y="0"/>
                      </a:lnTo>
                      <a:lnTo>
                        <a:pt x="1608" y="0"/>
                      </a:lnTo>
                      <a:lnTo>
                        <a:pt x="1608" y="0"/>
                      </a:lnTo>
                      <a:lnTo>
                        <a:pt x="1778" y="0"/>
                      </a:lnTo>
                      <a:lnTo>
                        <a:pt x="1924" y="25"/>
                      </a:lnTo>
                      <a:lnTo>
                        <a:pt x="2095" y="74"/>
                      </a:lnTo>
                      <a:lnTo>
                        <a:pt x="2241" y="122"/>
                      </a:lnTo>
                      <a:lnTo>
                        <a:pt x="2363" y="171"/>
                      </a:lnTo>
                      <a:lnTo>
                        <a:pt x="2509" y="244"/>
                      </a:lnTo>
                      <a:lnTo>
                        <a:pt x="2630" y="341"/>
                      </a:lnTo>
                      <a:lnTo>
                        <a:pt x="2752" y="439"/>
                      </a:lnTo>
                      <a:lnTo>
                        <a:pt x="2850" y="561"/>
                      </a:lnTo>
                      <a:lnTo>
                        <a:pt x="2947" y="682"/>
                      </a:lnTo>
                      <a:lnTo>
                        <a:pt x="3020" y="829"/>
                      </a:lnTo>
                      <a:lnTo>
                        <a:pt x="3093" y="975"/>
                      </a:lnTo>
                      <a:lnTo>
                        <a:pt x="3142" y="1121"/>
                      </a:lnTo>
                      <a:lnTo>
                        <a:pt x="3191" y="1291"/>
                      </a:lnTo>
                      <a:lnTo>
                        <a:pt x="3215" y="1462"/>
                      </a:lnTo>
                      <a:lnTo>
                        <a:pt x="3215" y="1657"/>
                      </a:lnTo>
                      <a:lnTo>
                        <a:pt x="3215" y="1657"/>
                      </a:lnTo>
                      <a:lnTo>
                        <a:pt x="3215" y="1827"/>
                      </a:lnTo>
                      <a:lnTo>
                        <a:pt x="3191" y="2022"/>
                      </a:lnTo>
                      <a:lnTo>
                        <a:pt x="3142" y="2217"/>
                      </a:lnTo>
                      <a:lnTo>
                        <a:pt x="3093" y="2387"/>
                      </a:lnTo>
                      <a:lnTo>
                        <a:pt x="3020" y="2558"/>
                      </a:lnTo>
                      <a:lnTo>
                        <a:pt x="2947" y="2728"/>
                      </a:lnTo>
                      <a:lnTo>
                        <a:pt x="2850" y="2874"/>
                      </a:lnTo>
                      <a:lnTo>
                        <a:pt x="2752" y="3020"/>
                      </a:lnTo>
                      <a:lnTo>
                        <a:pt x="2630" y="3167"/>
                      </a:lnTo>
                      <a:lnTo>
                        <a:pt x="2509" y="3288"/>
                      </a:lnTo>
                      <a:lnTo>
                        <a:pt x="2363" y="3386"/>
                      </a:lnTo>
                      <a:lnTo>
                        <a:pt x="2241" y="3483"/>
                      </a:lnTo>
                      <a:lnTo>
                        <a:pt x="2095" y="3556"/>
                      </a:lnTo>
                      <a:lnTo>
                        <a:pt x="1924" y="3605"/>
                      </a:lnTo>
                      <a:lnTo>
                        <a:pt x="1778" y="3629"/>
                      </a:lnTo>
                      <a:lnTo>
                        <a:pt x="1608" y="3654"/>
                      </a:lnTo>
                      <a:lnTo>
                        <a:pt x="1608" y="3654"/>
                      </a:lnTo>
                      <a:lnTo>
                        <a:pt x="1437" y="3629"/>
                      </a:lnTo>
                      <a:lnTo>
                        <a:pt x="1291" y="3605"/>
                      </a:lnTo>
                      <a:lnTo>
                        <a:pt x="1120" y="3556"/>
                      </a:lnTo>
                      <a:lnTo>
                        <a:pt x="974" y="3483"/>
                      </a:lnTo>
                      <a:lnTo>
                        <a:pt x="853" y="3386"/>
                      </a:lnTo>
                      <a:lnTo>
                        <a:pt x="706" y="3288"/>
                      </a:lnTo>
                      <a:lnTo>
                        <a:pt x="585" y="3167"/>
                      </a:lnTo>
                      <a:lnTo>
                        <a:pt x="463" y="3020"/>
                      </a:lnTo>
                      <a:lnTo>
                        <a:pt x="365" y="2874"/>
                      </a:lnTo>
                      <a:lnTo>
                        <a:pt x="268" y="2728"/>
                      </a:lnTo>
                      <a:lnTo>
                        <a:pt x="195" y="2558"/>
                      </a:lnTo>
                      <a:lnTo>
                        <a:pt x="122" y="2387"/>
                      </a:lnTo>
                      <a:lnTo>
                        <a:pt x="73" y="2217"/>
                      </a:lnTo>
                      <a:lnTo>
                        <a:pt x="24" y="2022"/>
                      </a:lnTo>
                      <a:lnTo>
                        <a:pt x="0" y="1827"/>
                      </a:lnTo>
                      <a:lnTo>
                        <a:pt x="0" y="1657"/>
                      </a:lnTo>
                      <a:lnTo>
                        <a:pt x="0" y="1657"/>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0"/>
                <p:cNvSpPr/>
                <p:nvPr/>
              </p:nvSpPr>
              <p:spPr>
                <a:xfrm>
                  <a:off x="4071800" y="2372825"/>
                  <a:ext cx="172925" cy="400050"/>
                </a:xfrm>
                <a:custGeom>
                  <a:avLst/>
                  <a:gdLst/>
                  <a:ahLst/>
                  <a:cxnLst/>
                  <a:rect l="l" t="t" r="r" b="b"/>
                  <a:pathLst>
                    <a:path w="6917" h="16002" fill="none" extrusionOk="0">
                      <a:moveTo>
                        <a:pt x="4189" y="0"/>
                      </a:moveTo>
                      <a:lnTo>
                        <a:pt x="4189" y="0"/>
                      </a:lnTo>
                      <a:lnTo>
                        <a:pt x="4019" y="98"/>
                      </a:lnTo>
                      <a:lnTo>
                        <a:pt x="3848" y="147"/>
                      </a:lnTo>
                      <a:lnTo>
                        <a:pt x="3653" y="195"/>
                      </a:lnTo>
                      <a:lnTo>
                        <a:pt x="3459" y="220"/>
                      </a:lnTo>
                      <a:lnTo>
                        <a:pt x="3459" y="220"/>
                      </a:lnTo>
                      <a:lnTo>
                        <a:pt x="3264" y="195"/>
                      </a:lnTo>
                      <a:lnTo>
                        <a:pt x="3069" y="147"/>
                      </a:lnTo>
                      <a:lnTo>
                        <a:pt x="2898" y="98"/>
                      </a:lnTo>
                      <a:lnTo>
                        <a:pt x="2728" y="0"/>
                      </a:lnTo>
                      <a:lnTo>
                        <a:pt x="2728" y="0"/>
                      </a:lnTo>
                      <a:lnTo>
                        <a:pt x="2533" y="49"/>
                      </a:lnTo>
                      <a:lnTo>
                        <a:pt x="2338" y="122"/>
                      </a:lnTo>
                      <a:lnTo>
                        <a:pt x="2168" y="195"/>
                      </a:lnTo>
                      <a:lnTo>
                        <a:pt x="2022" y="293"/>
                      </a:lnTo>
                      <a:lnTo>
                        <a:pt x="1705" y="488"/>
                      </a:lnTo>
                      <a:lnTo>
                        <a:pt x="1437" y="755"/>
                      </a:lnTo>
                      <a:lnTo>
                        <a:pt x="1169" y="1072"/>
                      </a:lnTo>
                      <a:lnTo>
                        <a:pt x="950" y="1413"/>
                      </a:lnTo>
                      <a:lnTo>
                        <a:pt x="755" y="1803"/>
                      </a:lnTo>
                      <a:lnTo>
                        <a:pt x="585" y="2217"/>
                      </a:lnTo>
                      <a:lnTo>
                        <a:pt x="439" y="2704"/>
                      </a:lnTo>
                      <a:lnTo>
                        <a:pt x="317" y="3191"/>
                      </a:lnTo>
                      <a:lnTo>
                        <a:pt x="219" y="3727"/>
                      </a:lnTo>
                      <a:lnTo>
                        <a:pt x="146" y="4311"/>
                      </a:lnTo>
                      <a:lnTo>
                        <a:pt x="73" y="4896"/>
                      </a:lnTo>
                      <a:lnTo>
                        <a:pt x="24" y="5529"/>
                      </a:lnTo>
                      <a:lnTo>
                        <a:pt x="0" y="6187"/>
                      </a:lnTo>
                      <a:lnTo>
                        <a:pt x="0" y="6869"/>
                      </a:lnTo>
                      <a:lnTo>
                        <a:pt x="0" y="6869"/>
                      </a:lnTo>
                      <a:lnTo>
                        <a:pt x="24" y="7015"/>
                      </a:lnTo>
                      <a:lnTo>
                        <a:pt x="49" y="7161"/>
                      </a:lnTo>
                      <a:lnTo>
                        <a:pt x="98" y="7307"/>
                      </a:lnTo>
                      <a:lnTo>
                        <a:pt x="171" y="7404"/>
                      </a:lnTo>
                      <a:lnTo>
                        <a:pt x="244" y="7502"/>
                      </a:lnTo>
                      <a:lnTo>
                        <a:pt x="317" y="7575"/>
                      </a:lnTo>
                      <a:lnTo>
                        <a:pt x="414" y="7624"/>
                      </a:lnTo>
                      <a:lnTo>
                        <a:pt x="487" y="7624"/>
                      </a:lnTo>
                      <a:lnTo>
                        <a:pt x="487" y="7624"/>
                      </a:lnTo>
                      <a:lnTo>
                        <a:pt x="633" y="7624"/>
                      </a:lnTo>
                      <a:lnTo>
                        <a:pt x="731" y="7575"/>
                      </a:lnTo>
                      <a:lnTo>
                        <a:pt x="804" y="7502"/>
                      </a:lnTo>
                      <a:lnTo>
                        <a:pt x="877" y="7404"/>
                      </a:lnTo>
                      <a:lnTo>
                        <a:pt x="926" y="7307"/>
                      </a:lnTo>
                      <a:lnTo>
                        <a:pt x="950" y="7161"/>
                      </a:lnTo>
                      <a:lnTo>
                        <a:pt x="974" y="6869"/>
                      </a:lnTo>
                      <a:lnTo>
                        <a:pt x="974" y="6869"/>
                      </a:lnTo>
                      <a:lnTo>
                        <a:pt x="999" y="6503"/>
                      </a:lnTo>
                      <a:lnTo>
                        <a:pt x="1023" y="6089"/>
                      </a:lnTo>
                      <a:lnTo>
                        <a:pt x="1145" y="5091"/>
                      </a:lnTo>
                      <a:lnTo>
                        <a:pt x="1291" y="4092"/>
                      </a:lnTo>
                      <a:lnTo>
                        <a:pt x="1364" y="3654"/>
                      </a:lnTo>
                      <a:lnTo>
                        <a:pt x="1461" y="3288"/>
                      </a:lnTo>
                      <a:lnTo>
                        <a:pt x="1461" y="3288"/>
                      </a:lnTo>
                      <a:lnTo>
                        <a:pt x="1413" y="3094"/>
                      </a:lnTo>
                      <a:lnTo>
                        <a:pt x="1388" y="2899"/>
                      </a:lnTo>
                      <a:lnTo>
                        <a:pt x="1388" y="2704"/>
                      </a:lnTo>
                      <a:lnTo>
                        <a:pt x="1413" y="2533"/>
                      </a:lnTo>
                      <a:lnTo>
                        <a:pt x="1437" y="2387"/>
                      </a:lnTo>
                      <a:lnTo>
                        <a:pt x="1510" y="2241"/>
                      </a:lnTo>
                      <a:lnTo>
                        <a:pt x="1583" y="2119"/>
                      </a:lnTo>
                      <a:lnTo>
                        <a:pt x="1656" y="2046"/>
                      </a:lnTo>
                      <a:lnTo>
                        <a:pt x="1656" y="2046"/>
                      </a:lnTo>
                      <a:lnTo>
                        <a:pt x="1583" y="2144"/>
                      </a:lnTo>
                      <a:lnTo>
                        <a:pt x="1534" y="2290"/>
                      </a:lnTo>
                      <a:lnTo>
                        <a:pt x="1486" y="2485"/>
                      </a:lnTo>
                      <a:lnTo>
                        <a:pt x="1486" y="2680"/>
                      </a:lnTo>
                      <a:lnTo>
                        <a:pt x="1510" y="2874"/>
                      </a:lnTo>
                      <a:lnTo>
                        <a:pt x="1559" y="3069"/>
                      </a:lnTo>
                      <a:lnTo>
                        <a:pt x="1608" y="3167"/>
                      </a:lnTo>
                      <a:lnTo>
                        <a:pt x="1681" y="3264"/>
                      </a:lnTo>
                      <a:lnTo>
                        <a:pt x="1754" y="3337"/>
                      </a:lnTo>
                      <a:lnTo>
                        <a:pt x="1851" y="3410"/>
                      </a:lnTo>
                      <a:lnTo>
                        <a:pt x="1851" y="3410"/>
                      </a:lnTo>
                      <a:lnTo>
                        <a:pt x="1900" y="3775"/>
                      </a:lnTo>
                      <a:lnTo>
                        <a:pt x="1924" y="3970"/>
                      </a:lnTo>
                      <a:lnTo>
                        <a:pt x="1949" y="4190"/>
                      </a:lnTo>
                      <a:lnTo>
                        <a:pt x="1924" y="4433"/>
                      </a:lnTo>
                      <a:lnTo>
                        <a:pt x="1900" y="4725"/>
                      </a:lnTo>
                      <a:lnTo>
                        <a:pt x="1827" y="5018"/>
                      </a:lnTo>
                      <a:lnTo>
                        <a:pt x="1705" y="5383"/>
                      </a:lnTo>
                      <a:lnTo>
                        <a:pt x="1705" y="5383"/>
                      </a:lnTo>
                      <a:lnTo>
                        <a:pt x="1510" y="5894"/>
                      </a:lnTo>
                      <a:lnTo>
                        <a:pt x="1364" y="6381"/>
                      </a:lnTo>
                      <a:lnTo>
                        <a:pt x="1267" y="6820"/>
                      </a:lnTo>
                      <a:lnTo>
                        <a:pt x="1218" y="7210"/>
                      </a:lnTo>
                      <a:lnTo>
                        <a:pt x="1169" y="7599"/>
                      </a:lnTo>
                      <a:lnTo>
                        <a:pt x="1169" y="7989"/>
                      </a:lnTo>
                      <a:lnTo>
                        <a:pt x="1194" y="8793"/>
                      </a:lnTo>
                      <a:lnTo>
                        <a:pt x="1194" y="8793"/>
                      </a:lnTo>
                      <a:lnTo>
                        <a:pt x="1242" y="9962"/>
                      </a:lnTo>
                      <a:lnTo>
                        <a:pt x="1291" y="11131"/>
                      </a:lnTo>
                      <a:lnTo>
                        <a:pt x="1315" y="13201"/>
                      </a:lnTo>
                      <a:lnTo>
                        <a:pt x="1340" y="14686"/>
                      </a:lnTo>
                      <a:lnTo>
                        <a:pt x="1340" y="15271"/>
                      </a:lnTo>
                      <a:lnTo>
                        <a:pt x="1340" y="15271"/>
                      </a:lnTo>
                      <a:lnTo>
                        <a:pt x="1364" y="15490"/>
                      </a:lnTo>
                      <a:lnTo>
                        <a:pt x="1413" y="15661"/>
                      </a:lnTo>
                      <a:lnTo>
                        <a:pt x="1486" y="15782"/>
                      </a:lnTo>
                      <a:lnTo>
                        <a:pt x="1583" y="15880"/>
                      </a:lnTo>
                      <a:lnTo>
                        <a:pt x="1656" y="15953"/>
                      </a:lnTo>
                      <a:lnTo>
                        <a:pt x="1729" y="15977"/>
                      </a:lnTo>
                      <a:lnTo>
                        <a:pt x="1827" y="16002"/>
                      </a:lnTo>
                      <a:lnTo>
                        <a:pt x="1827" y="16002"/>
                      </a:lnTo>
                      <a:lnTo>
                        <a:pt x="1949" y="16002"/>
                      </a:lnTo>
                      <a:lnTo>
                        <a:pt x="2070" y="15953"/>
                      </a:lnTo>
                      <a:lnTo>
                        <a:pt x="2168" y="15904"/>
                      </a:lnTo>
                      <a:lnTo>
                        <a:pt x="2241" y="15831"/>
                      </a:lnTo>
                      <a:lnTo>
                        <a:pt x="2314" y="15758"/>
                      </a:lnTo>
                      <a:lnTo>
                        <a:pt x="2387" y="15636"/>
                      </a:lnTo>
                      <a:lnTo>
                        <a:pt x="2411" y="15490"/>
                      </a:lnTo>
                      <a:lnTo>
                        <a:pt x="2460" y="15344"/>
                      </a:lnTo>
                      <a:lnTo>
                        <a:pt x="3142" y="8525"/>
                      </a:lnTo>
                      <a:lnTo>
                        <a:pt x="3142" y="8525"/>
                      </a:lnTo>
                      <a:lnTo>
                        <a:pt x="3142" y="8427"/>
                      </a:lnTo>
                      <a:lnTo>
                        <a:pt x="3191" y="8257"/>
                      </a:lnTo>
                      <a:lnTo>
                        <a:pt x="3239" y="8159"/>
                      </a:lnTo>
                      <a:lnTo>
                        <a:pt x="3288" y="8062"/>
                      </a:lnTo>
                      <a:lnTo>
                        <a:pt x="3361" y="7989"/>
                      </a:lnTo>
                      <a:lnTo>
                        <a:pt x="3459" y="7965"/>
                      </a:lnTo>
                      <a:lnTo>
                        <a:pt x="3459" y="7965"/>
                      </a:lnTo>
                      <a:lnTo>
                        <a:pt x="3556" y="7989"/>
                      </a:lnTo>
                      <a:lnTo>
                        <a:pt x="3629" y="8062"/>
                      </a:lnTo>
                      <a:lnTo>
                        <a:pt x="3678" y="8159"/>
                      </a:lnTo>
                      <a:lnTo>
                        <a:pt x="3726" y="8257"/>
                      </a:lnTo>
                      <a:lnTo>
                        <a:pt x="3775" y="8427"/>
                      </a:lnTo>
                      <a:lnTo>
                        <a:pt x="3775" y="8525"/>
                      </a:lnTo>
                      <a:lnTo>
                        <a:pt x="4457" y="15344"/>
                      </a:lnTo>
                      <a:lnTo>
                        <a:pt x="4457" y="15344"/>
                      </a:lnTo>
                      <a:lnTo>
                        <a:pt x="4506" y="15490"/>
                      </a:lnTo>
                      <a:lnTo>
                        <a:pt x="4530" y="15636"/>
                      </a:lnTo>
                      <a:lnTo>
                        <a:pt x="4603" y="15758"/>
                      </a:lnTo>
                      <a:lnTo>
                        <a:pt x="4676" y="15831"/>
                      </a:lnTo>
                      <a:lnTo>
                        <a:pt x="4749" y="15904"/>
                      </a:lnTo>
                      <a:lnTo>
                        <a:pt x="4847" y="15953"/>
                      </a:lnTo>
                      <a:lnTo>
                        <a:pt x="4969" y="16002"/>
                      </a:lnTo>
                      <a:lnTo>
                        <a:pt x="5090" y="16002"/>
                      </a:lnTo>
                      <a:lnTo>
                        <a:pt x="5090" y="16002"/>
                      </a:lnTo>
                      <a:lnTo>
                        <a:pt x="5188" y="15977"/>
                      </a:lnTo>
                      <a:lnTo>
                        <a:pt x="5261" y="15953"/>
                      </a:lnTo>
                      <a:lnTo>
                        <a:pt x="5334" y="15880"/>
                      </a:lnTo>
                      <a:lnTo>
                        <a:pt x="5431" y="15782"/>
                      </a:lnTo>
                      <a:lnTo>
                        <a:pt x="5504" y="15661"/>
                      </a:lnTo>
                      <a:lnTo>
                        <a:pt x="5553" y="15490"/>
                      </a:lnTo>
                      <a:lnTo>
                        <a:pt x="5577" y="15271"/>
                      </a:lnTo>
                      <a:lnTo>
                        <a:pt x="5577" y="15271"/>
                      </a:lnTo>
                      <a:lnTo>
                        <a:pt x="5577" y="14686"/>
                      </a:lnTo>
                      <a:lnTo>
                        <a:pt x="5602" y="13201"/>
                      </a:lnTo>
                      <a:lnTo>
                        <a:pt x="5626" y="11131"/>
                      </a:lnTo>
                      <a:lnTo>
                        <a:pt x="5675" y="9962"/>
                      </a:lnTo>
                      <a:lnTo>
                        <a:pt x="5724" y="8793"/>
                      </a:lnTo>
                      <a:lnTo>
                        <a:pt x="5724" y="8793"/>
                      </a:lnTo>
                      <a:lnTo>
                        <a:pt x="5748" y="7989"/>
                      </a:lnTo>
                      <a:lnTo>
                        <a:pt x="5748" y="7599"/>
                      </a:lnTo>
                      <a:lnTo>
                        <a:pt x="5699" y="7210"/>
                      </a:lnTo>
                      <a:lnTo>
                        <a:pt x="5650" y="6820"/>
                      </a:lnTo>
                      <a:lnTo>
                        <a:pt x="5553" y="6381"/>
                      </a:lnTo>
                      <a:lnTo>
                        <a:pt x="5407" y="5894"/>
                      </a:lnTo>
                      <a:lnTo>
                        <a:pt x="5212" y="5383"/>
                      </a:lnTo>
                      <a:lnTo>
                        <a:pt x="5212" y="5383"/>
                      </a:lnTo>
                      <a:lnTo>
                        <a:pt x="5090" y="5018"/>
                      </a:lnTo>
                      <a:lnTo>
                        <a:pt x="5017" y="4725"/>
                      </a:lnTo>
                      <a:lnTo>
                        <a:pt x="4993" y="4433"/>
                      </a:lnTo>
                      <a:lnTo>
                        <a:pt x="4969" y="4190"/>
                      </a:lnTo>
                      <a:lnTo>
                        <a:pt x="4993" y="3970"/>
                      </a:lnTo>
                      <a:lnTo>
                        <a:pt x="5017" y="3775"/>
                      </a:lnTo>
                      <a:lnTo>
                        <a:pt x="5066" y="3410"/>
                      </a:lnTo>
                      <a:lnTo>
                        <a:pt x="5066" y="3410"/>
                      </a:lnTo>
                      <a:lnTo>
                        <a:pt x="5163" y="3337"/>
                      </a:lnTo>
                      <a:lnTo>
                        <a:pt x="5236" y="3264"/>
                      </a:lnTo>
                      <a:lnTo>
                        <a:pt x="5310" y="3167"/>
                      </a:lnTo>
                      <a:lnTo>
                        <a:pt x="5358" y="3069"/>
                      </a:lnTo>
                      <a:lnTo>
                        <a:pt x="5407" y="2874"/>
                      </a:lnTo>
                      <a:lnTo>
                        <a:pt x="5431" y="2680"/>
                      </a:lnTo>
                      <a:lnTo>
                        <a:pt x="5431" y="2485"/>
                      </a:lnTo>
                      <a:lnTo>
                        <a:pt x="5383" y="2290"/>
                      </a:lnTo>
                      <a:lnTo>
                        <a:pt x="5334" y="2144"/>
                      </a:lnTo>
                      <a:lnTo>
                        <a:pt x="5261" y="2046"/>
                      </a:lnTo>
                      <a:lnTo>
                        <a:pt x="5261" y="2046"/>
                      </a:lnTo>
                      <a:lnTo>
                        <a:pt x="5334" y="2119"/>
                      </a:lnTo>
                      <a:lnTo>
                        <a:pt x="5407" y="2241"/>
                      </a:lnTo>
                      <a:lnTo>
                        <a:pt x="5480" y="2387"/>
                      </a:lnTo>
                      <a:lnTo>
                        <a:pt x="5504" y="2533"/>
                      </a:lnTo>
                      <a:lnTo>
                        <a:pt x="5529" y="2704"/>
                      </a:lnTo>
                      <a:lnTo>
                        <a:pt x="5529" y="2899"/>
                      </a:lnTo>
                      <a:lnTo>
                        <a:pt x="5504" y="3094"/>
                      </a:lnTo>
                      <a:lnTo>
                        <a:pt x="5456" y="3288"/>
                      </a:lnTo>
                      <a:lnTo>
                        <a:pt x="5456" y="3288"/>
                      </a:lnTo>
                      <a:lnTo>
                        <a:pt x="5553" y="3654"/>
                      </a:lnTo>
                      <a:lnTo>
                        <a:pt x="5626" y="4092"/>
                      </a:lnTo>
                      <a:lnTo>
                        <a:pt x="5772" y="5091"/>
                      </a:lnTo>
                      <a:lnTo>
                        <a:pt x="5894" y="6089"/>
                      </a:lnTo>
                      <a:lnTo>
                        <a:pt x="5918" y="6503"/>
                      </a:lnTo>
                      <a:lnTo>
                        <a:pt x="5943" y="6869"/>
                      </a:lnTo>
                      <a:lnTo>
                        <a:pt x="5943" y="6869"/>
                      </a:lnTo>
                      <a:lnTo>
                        <a:pt x="5967" y="7161"/>
                      </a:lnTo>
                      <a:lnTo>
                        <a:pt x="5991" y="7307"/>
                      </a:lnTo>
                      <a:lnTo>
                        <a:pt x="6040" y="7404"/>
                      </a:lnTo>
                      <a:lnTo>
                        <a:pt x="6113" y="7502"/>
                      </a:lnTo>
                      <a:lnTo>
                        <a:pt x="6186" y="7575"/>
                      </a:lnTo>
                      <a:lnTo>
                        <a:pt x="6284" y="7624"/>
                      </a:lnTo>
                      <a:lnTo>
                        <a:pt x="6430" y="7624"/>
                      </a:lnTo>
                      <a:lnTo>
                        <a:pt x="6430" y="7624"/>
                      </a:lnTo>
                      <a:lnTo>
                        <a:pt x="6503" y="7624"/>
                      </a:lnTo>
                      <a:lnTo>
                        <a:pt x="6600" y="7575"/>
                      </a:lnTo>
                      <a:lnTo>
                        <a:pt x="6673" y="7502"/>
                      </a:lnTo>
                      <a:lnTo>
                        <a:pt x="6746" y="7404"/>
                      </a:lnTo>
                      <a:lnTo>
                        <a:pt x="6820" y="7307"/>
                      </a:lnTo>
                      <a:lnTo>
                        <a:pt x="6868" y="7161"/>
                      </a:lnTo>
                      <a:lnTo>
                        <a:pt x="6893" y="7015"/>
                      </a:lnTo>
                      <a:lnTo>
                        <a:pt x="6917" y="6869"/>
                      </a:lnTo>
                      <a:lnTo>
                        <a:pt x="6917" y="6869"/>
                      </a:lnTo>
                      <a:lnTo>
                        <a:pt x="6917" y="6187"/>
                      </a:lnTo>
                      <a:lnTo>
                        <a:pt x="6893" y="5529"/>
                      </a:lnTo>
                      <a:lnTo>
                        <a:pt x="6844" y="4896"/>
                      </a:lnTo>
                      <a:lnTo>
                        <a:pt x="6771" y="4311"/>
                      </a:lnTo>
                      <a:lnTo>
                        <a:pt x="6698" y="3727"/>
                      </a:lnTo>
                      <a:lnTo>
                        <a:pt x="6600" y="3191"/>
                      </a:lnTo>
                      <a:lnTo>
                        <a:pt x="6479" y="2704"/>
                      </a:lnTo>
                      <a:lnTo>
                        <a:pt x="6332" y="2217"/>
                      </a:lnTo>
                      <a:lnTo>
                        <a:pt x="6162" y="1803"/>
                      </a:lnTo>
                      <a:lnTo>
                        <a:pt x="5967" y="1413"/>
                      </a:lnTo>
                      <a:lnTo>
                        <a:pt x="5748" y="1072"/>
                      </a:lnTo>
                      <a:lnTo>
                        <a:pt x="5480" y="755"/>
                      </a:lnTo>
                      <a:lnTo>
                        <a:pt x="5212" y="488"/>
                      </a:lnTo>
                      <a:lnTo>
                        <a:pt x="4895" y="293"/>
                      </a:lnTo>
                      <a:lnTo>
                        <a:pt x="4749" y="195"/>
                      </a:lnTo>
                      <a:lnTo>
                        <a:pt x="4579" y="122"/>
                      </a:lnTo>
                      <a:lnTo>
                        <a:pt x="4384" y="49"/>
                      </a:lnTo>
                      <a:lnTo>
                        <a:pt x="4189" y="0"/>
                      </a:lnTo>
                      <a:lnTo>
                        <a:pt x="4189" y="0"/>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5" name="Google Shape;145;p20"/>
              <p:cNvGrpSpPr/>
              <p:nvPr/>
            </p:nvGrpSpPr>
            <p:grpSpPr>
              <a:xfrm>
                <a:off x="3099381" y="2137538"/>
                <a:ext cx="125647" cy="307302"/>
                <a:chOff x="4071800" y="2269925"/>
                <a:chExt cx="172925" cy="502950"/>
              </a:xfrm>
            </p:grpSpPr>
            <p:sp>
              <p:nvSpPr>
                <p:cNvPr id="146" name="Google Shape;146;p20"/>
                <p:cNvSpPr/>
                <p:nvPr/>
              </p:nvSpPr>
              <p:spPr>
                <a:xfrm>
                  <a:off x="4118075" y="2269925"/>
                  <a:ext cx="80375" cy="91350"/>
                </a:xfrm>
                <a:custGeom>
                  <a:avLst/>
                  <a:gdLst/>
                  <a:ahLst/>
                  <a:cxnLst/>
                  <a:rect l="l" t="t" r="r" b="b"/>
                  <a:pathLst>
                    <a:path w="3215" h="3654" fill="none" extrusionOk="0">
                      <a:moveTo>
                        <a:pt x="0" y="1657"/>
                      </a:moveTo>
                      <a:lnTo>
                        <a:pt x="0" y="1657"/>
                      </a:lnTo>
                      <a:lnTo>
                        <a:pt x="0" y="1462"/>
                      </a:lnTo>
                      <a:lnTo>
                        <a:pt x="24" y="1291"/>
                      </a:lnTo>
                      <a:lnTo>
                        <a:pt x="73" y="1121"/>
                      </a:lnTo>
                      <a:lnTo>
                        <a:pt x="122" y="975"/>
                      </a:lnTo>
                      <a:lnTo>
                        <a:pt x="195" y="829"/>
                      </a:lnTo>
                      <a:lnTo>
                        <a:pt x="268" y="682"/>
                      </a:lnTo>
                      <a:lnTo>
                        <a:pt x="365" y="561"/>
                      </a:lnTo>
                      <a:lnTo>
                        <a:pt x="463" y="439"/>
                      </a:lnTo>
                      <a:lnTo>
                        <a:pt x="585" y="341"/>
                      </a:lnTo>
                      <a:lnTo>
                        <a:pt x="706" y="244"/>
                      </a:lnTo>
                      <a:lnTo>
                        <a:pt x="853" y="171"/>
                      </a:lnTo>
                      <a:lnTo>
                        <a:pt x="974" y="122"/>
                      </a:lnTo>
                      <a:lnTo>
                        <a:pt x="1120" y="74"/>
                      </a:lnTo>
                      <a:lnTo>
                        <a:pt x="1291" y="25"/>
                      </a:lnTo>
                      <a:lnTo>
                        <a:pt x="1437" y="0"/>
                      </a:lnTo>
                      <a:lnTo>
                        <a:pt x="1608" y="0"/>
                      </a:lnTo>
                      <a:lnTo>
                        <a:pt x="1608" y="0"/>
                      </a:lnTo>
                      <a:lnTo>
                        <a:pt x="1778" y="0"/>
                      </a:lnTo>
                      <a:lnTo>
                        <a:pt x="1924" y="25"/>
                      </a:lnTo>
                      <a:lnTo>
                        <a:pt x="2095" y="74"/>
                      </a:lnTo>
                      <a:lnTo>
                        <a:pt x="2241" y="122"/>
                      </a:lnTo>
                      <a:lnTo>
                        <a:pt x="2363" y="171"/>
                      </a:lnTo>
                      <a:lnTo>
                        <a:pt x="2509" y="244"/>
                      </a:lnTo>
                      <a:lnTo>
                        <a:pt x="2630" y="341"/>
                      </a:lnTo>
                      <a:lnTo>
                        <a:pt x="2752" y="439"/>
                      </a:lnTo>
                      <a:lnTo>
                        <a:pt x="2850" y="561"/>
                      </a:lnTo>
                      <a:lnTo>
                        <a:pt x="2947" y="682"/>
                      </a:lnTo>
                      <a:lnTo>
                        <a:pt x="3020" y="829"/>
                      </a:lnTo>
                      <a:lnTo>
                        <a:pt x="3093" y="975"/>
                      </a:lnTo>
                      <a:lnTo>
                        <a:pt x="3142" y="1121"/>
                      </a:lnTo>
                      <a:lnTo>
                        <a:pt x="3191" y="1291"/>
                      </a:lnTo>
                      <a:lnTo>
                        <a:pt x="3215" y="1462"/>
                      </a:lnTo>
                      <a:lnTo>
                        <a:pt x="3215" y="1657"/>
                      </a:lnTo>
                      <a:lnTo>
                        <a:pt x="3215" y="1657"/>
                      </a:lnTo>
                      <a:lnTo>
                        <a:pt x="3215" y="1827"/>
                      </a:lnTo>
                      <a:lnTo>
                        <a:pt x="3191" y="2022"/>
                      </a:lnTo>
                      <a:lnTo>
                        <a:pt x="3142" y="2217"/>
                      </a:lnTo>
                      <a:lnTo>
                        <a:pt x="3093" y="2387"/>
                      </a:lnTo>
                      <a:lnTo>
                        <a:pt x="3020" y="2558"/>
                      </a:lnTo>
                      <a:lnTo>
                        <a:pt x="2947" y="2728"/>
                      </a:lnTo>
                      <a:lnTo>
                        <a:pt x="2850" y="2874"/>
                      </a:lnTo>
                      <a:lnTo>
                        <a:pt x="2752" y="3020"/>
                      </a:lnTo>
                      <a:lnTo>
                        <a:pt x="2630" y="3167"/>
                      </a:lnTo>
                      <a:lnTo>
                        <a:pt x="2509" y="3288"/>
                      </a:lnTo>
                      <a:lnTo>
                        <a:pt x="2363" y="3386"/>
                      </a:lnTo>
                      <a:lnTo>
                        <a:pt x="2241" y="3483"/>
                      </a:lnTo>
                      <a:lnTo>
                        <a:pt x="2095" y="3556"/>
                      </a:lnTo>
                      <a:lnTo>
                        <a:pt x="1924" y="3605"/>
                      </a:lnTo>
                      <a:lnTo>
                        <a:pt x="1778" y="3629"/>
                      </a:lnTo>
                      <a:lnTo>
                        <a:pt x="1608" y="3654"/>
                      </a:lnTo>
                      <a:lnTo>
                        <a:pt x="1608" y="3654"/>
                      </a:lnTo>
                      <a:lnTo>
                        <a:pt x="1437" y="3629"/>
                      </a:lnTo>
                      <a:lnTo>
                        <a:pt x="1291" y="3605"/>
                      </a:lnTo>
                      <a:lnTo>
                        <a:pt x="1120" y="3556"/>
                      </a:lnTo>
                      <a:lnTo>
                        <a:pt x="974" y="3483"/>
                      </a:lnTo>
                      <a:lnTo>
                        <a:pt x="853" y="3386"/>
                      </a:lnTo>
                      <a:lnTo>
                        <a:pt x="706" y="3288"/>
                      </a:lnTo>
                      <a:lnTo>
                        <a:pt x="585" y="3167"/>
                      </a:lnTo>
                      <a:lnTo>
                        <a:pt x="463" y="3020"/>
                      </a:lnTo>
                      <a:lnTo>
                        <a:pt x="365" y="2874"/>
                      </a:lnTo>
                      <a:lnTo>
                        <a:pt x="268" y="2728"/>
                      </a:lnTo>
                      <a:lnTo>
                        <a:pt x="195" y="2558"/>
                      </a:lnTo>
                      <a:lnTo>
                        <a:pt x="122" y="2387"/>
                      </a:lnTo>
                      <a:lnTo>
                        <a:pt x="73" y="2217"/>
                      </a:lnTo>
                      <a:lnTo>
                        <a:pt x="24" y="2022"/>
                      </a:lnTo>
                      <a:lnTo>
                        <a:pt x="0" y="1827"/>
                      </a:lnTo>
                      <a:lnTo>
                        <a:pt x="0" y="1657"/>
                      </a:lnTo>
                      <a:lnTo>
                        <a:pt x="0" y="1657"/>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0"/>
                <p:cNvSpPr/>
                <p:nvPr/>
              </p:nvSpPr>
              <p:spPr>
                <a:xfrm>
                  <a:off x="4071800" y="2372825"/>
                  <a:ext cx="172925" cy="400050"/>
                </a:xfrm>
                <a:custGeom>
                  <a:avLst/>
                  <a:gdLst/>
                  <a:ahLst/>
                  <a:cxnLst/>
                  <a:rect l="l" t="t" r="r" b="b"/>
                  <a:pathLst>
                    <a:path w="6917" h="16002" fill="none" extrusionOk="0">
                      <a:moveTo>
                        <a:pt x="4189" y="0"/>
                      </a:moveTo>
                      <a:lnTo>
                        <a:pt x="4189" y="0"/>
                      </a:lnTo>
                      <a:lnTo>
                        <a:pt x="4019" y="98"/>
                      </a:lnTo>
                      <a:lnTo>
                        <a:pt x="3848" y="147"/>
                      </a:lnTo>
                      <a:lnTo>
                        <a:pt x="3653" y="195"/>
                      </a:lnTo>
                      <a:lnTo>
                        <a:pt x="3459" y="220"/>
                      </a:lnTo>
                      <a:lnTo>
                        <a:pt x="3459" y="220"/>
                      </a:lnTo>
                      <a:lnTo>
                        <a:pt x="3264" y="195"/>
                      </a:lnTo>
                      <a:lnTo>
                        <a:pt x="3069" y="147"/>
                      </a:lnTo>
                      <a:lnTo>
                        <a:pt x="2898" y="98"/>
                      </a:lnTo>
                      <a:lnTo>
                        <a:pt x="2728" y="0"/>
                      </a:lnTo>
                      <a:lnTo>
                        <a:pt x="2728" y="0"/>
                      </a:lnTo>
                      <a:lnTo>
                        <a:pt x="2533" y="49"/>
                      </a:lnTo>
                      <a:lnTo>
                        <a:pt x="2338" y="122"/>
                      </a:lnTo>
                      <a:lnTo>
                        <a:pt x="2168" y="195"/>
                      </a:lnTo>
                      <a:lnTo>
                        <a:pt x="2022" y="293"/>
                      </a:lnTo>
                      <a:lnTo>
                        <a:pt x="1705" y="488"/>
                      </a:lnTo>
                      <a:lnTo>
                        <a:pt x="1437" y="755"/>
                      </a:lnTo>
                      <a:lnTo>
                        <a:pt x="1169" y="1072"/>
                      </a:lnTo>
                      <a:lnTo>
                        <a:pt x="950" y="1413"/>
                      </a:lnTo>
                      <a:lnTo>
                        <a:pt x="755" y="1803"/>
                      </a:lnTo>
                      <a:lnTo>
                        <a:pt x="585" y="2217"/>
                      </a:lnTo>
                      <a:lnTo>
                        <a:pt x="439" y="2704"/>
                      </a:lnTo>
                      <a:lnTo>
                        <a:pt x="317" y="3191"/>
                      </a:lnTo>
                      <a:lnTo>
                        <a:pt x="219" y="3727"/>
                      </a:lnTo>
                      <a:lnTo>
                        <a:pt x="146" y="4311"/>
                      </a:lnTo>
                      <a:lnTo>
                        <a:pt x="73" y="4896"/>
                      </a:lnTo>
                      <a:lnTo>
                        <a:pt x="24" y="5529"/>
                      </a:lnTo>
                      <a:lnTo>
                        <a:pt x="0" y="6187"/>
                      </a:lnTo>
                      <a:lnTo>
                        <a:pt x="0" y="6869"/>
                      </a:lnTo>
                      <a:lnTo>
                        <a:pt x="0" y="6869"/>
                      </a:lnTo>
                      <a:lnTo>
                        <a:pt x="24" y="7015"/>
                      </a:lnTo>
                      <a:lnTo>
                        <a:pt x="49" y="7161"/>
                      </a:lnTo>
                      <a:lnTo>
                        <a:pt x="98" y="7307"/>
                      </a:lnTo>
                      <a:lnTo>
                        <a:pt x="171" y="7404"/>
                      </a:lnTo>
                      <a:lnTo>
                        <a:pt x="244" y="7502"/>
                      </a:lnTo>
                      <a:lnTo>
                        <a:pt x="317" y="7575"/>
                      </a:lnTo>
                      <a:lnTo>
                        <a:pt x="414" y="7624"/>
                      </a:lnTo>
                      <a:lnTo>
                        <a:pt x="487" y="7624"/>
                      </a:lnTo>
                      <a:lnTo>
                        <a:pt x="487" y="7624"/>
                      </a:lnTo>
                      <a:lnTo>
                        <a:pt x="633" y="7624"/>
                      </a:lnTo>
                      <a:lnTo>
                        <a:pt x="731" y="7575"/>
                      </a:lnTo>
                      <a:lnTo>
                        <a:pt x="804" y="7502"/>
                      </a:lnTo>
                      <a:lnTo>
                        <a:pt x="877" y="7404"/>
                      </a:lnTo>
                      <a:lnTo>
                        <a:pt x="926" y="7307"/>
                      </a:lnTo>
                      <a:lnTo>
                        <a:pt x="950" y="7161"/>
                      </a:lnTo>
                      <a:lnTo>
                        <a:pt x="974" y="6869"/>
                      </a:lnTo>
                      <a:lnTo>
                        <a:pt x="974" y="6869"/>
                      </a:lnTo>
                      <a:lnTo>
                        <a:pt x="999" y="6503"/>
                      </a:lnTo>
                      <a:lnTo>
                        <a:pt x="1023" y="6089"/>
                      </a:lnTo>
                      <a:lnTo>
                        <a:pt x="1145" y="5091"/>
                      </a:lnTo>
                      <a:lnTo>
                        <a:pt x="1291" y="4092"/>
                      </a:lnTo>
                      <a:lnTo>
                        <a:pt x="1364" y="3654"/>
                      </a:lnTo>
                      <a:lnTo>
                        <a:pt x="1461" y="3288"/>
                      </a:lnTo>
                      <a:lnTo>
                        <a:pt x="1461" y="3288"/>
                      </a:lnTo>
                      <a:lnTo>
                        <a:pt x="1413" y="3094"/>
                      </a:lnTo>
                      <a:lnTo>
                        <a:pt x="1388" y="2899"/>
                      </a:lnTo>
                      <a:lnTo>
                        <a:pt x="1388" y="2704"/>
                      </a:lnTo>
                      <a:lnTo>
                        <a:pt x="1413" y="2533"/>
                      </a:lnTo>
                      <a:lnTo>
                        <a:pt x="1437" y="2387"/>
                      </a:lnTo>
                      <a:lnTo>
                        <a:pt x="1510" y="2241"/>
                      </a:lnTo>
                      <a:lnTo>
                        <a:pt x="1583" y="2119"/>
                      </a:lnTo>
                      <a:lnTo>
                        <a:pt x="1656" y="2046"/>
                      </a:lnTo>
                      <a:lnTo>
                        <a:pt x="1656" y="2046"/>
                      </a:lnTo>
                      <a:lnTo>
                        <a:pt x="1583" y="2144"/>
                      </a:lnTo>
                      <a:lnTo>
                        <a:pt x="1534" y="2290"/>
                      </a:lnTo>
                      <a:lnTo>
                        <a:pt x="1486" y="2485"/>
                      </a:lnTo>
                      <a:lnTo>
                        <a:pt x="1486" y="2680"/>
                      </a:lnTo>
                      <a:lnTo>
                        <a:pt x="1510" y="2874"/>
                      </a:lnTo>
                      <a:lnTo>
                        <a:pt x="1559" y="3069"/>
                      </a:lnTo>
                      <a:lnTo>
                        <a:pt x="1608" y="3167"/>
                      </a:lnTo>
                      <a:lnTo>
                        <a:pt x="1681" y="3264"/>
                      </a:lnTo>
                      <a:lnTo>
                        <a:pt x="1754" y="3337"/>
                      </a:lnTo>
                      <a:lnTo>
                        <a:pt x="1851" y="3410"/>
                      </a:lnTo>
                      <a:lnTo>
                        <a:pt x="1851" y="3410"/>
                      </a:lnTo>
                      <a:lnTo>
                        <a:pt x="1900" y="3775"/>
                      </a:lnTo>
                      <a:lnTo>
                        <a:pt x="1924" y="3970"/>
                      </a:lnTo>
                      <a:lnTo>
                        <a:pt x="1949" y="4190"/>
                      </a:lnTo>
                      <a:lnTo>
                        <a:pt x="1924" y="4433"/>
                      </a:lnTo>
                      <a:lnTo>
                        <a:pt x="1900" y="4725"/>
                      </a:lnTo>
                      <a:lnTo>
                        <a:pt x="1827" y="5018"/>
                      </a:lnTo>
                      <a:lnTo>
                        <a:pt x="1705" y="5383"/>
                      </a:lnTo>
                      <a:lnTo>
                        <a:pt x="1705" y="5383"/>
                      </a:lnTo>
                      <a:lnTo>
                        <a:pt x="1510" y="5894"/>
                      </a:lnTo>
                      <a:lnTo>
                        <a:pt x="1364" y="6381"/>
                      </a:lnTo>
                      <a:lnTo>
                        <a:pt x="1267" y="6820"/>
                      </a:lnTo>
                      <a:lnTo>
                        <a:pt x="1218" y="7210"/>
                      </a:lnTo>
                      <a:lnTo>
                        <a:pt x="1169" y="7599"/>
                      </a:lnTo>
                      <a:lnTo>
                        <a:pt x="1169" y="7989"/>
                      </a:lnTo>
                      <a:lnTo>
                        <a:pt x="1194" y="8793"/>
                      </a:lnTo>
                      <a:lnTo>
                        <a:pt x="1194" y="8793"/>
                      </a:lnTo>
                      <a:lnTo>
                        <a:pt x="1242" y="9962"/>
                      </a:lnTo>
                      <a:lnTo>
                        <a:pt x="1291" y="11131"/>
                      </a:lnTo>
                      <a:lnTo>
                        <a:pt x="1315" y="13201"/>
                      </a:lnTo>
                      <a:lnTo>
                        <a:pt x="1340" y="14686"/>
                      </a:lnTo>
                      <a:lnTo>
                        <a:pt x="1340" y="15271"/>
                      </a:lnTo>
                      <a:lnTo>
                        <a:pt x="1340" y="15271"/>
                      </a:lnTo>
                      <a:lnTo>
                        <a:pt x="1364" y="15490"/>
                      </a:lnTo>
                      <a:lnTo>
                        <a:pt x="1413" y="15661"/>
                      </a:lnTo>
                      <a:lnTo>
                        <a:pt x="1486" y="15782"/>
                      </a:lnTo>
                      <a:lnTo>
                        <a:pt x="1583" y="15880"/>
                      </a:lnTo>
                      <a:lnTo>
                        <a:pt x="1656" y="15953"/>
                      </a:lnTo>
                      <a:lnTo>
                        <a:pt x="1729" y="15977"/>
                      </a:lnTo>
                      <a:lnTo>
                        <a:pt x="1827" y="16002"/>
                      </a:lnTo>
                      <a:lnTo>
                        <a:pt x="1827" y="16002"/>
                      </a:lnTo>
                      <a:lnTo>
                        <a:pt x="1949" y="16002"/>
                      </a:lnTo>
                      <a:lnTo>
                        <a:pt x="2070" y="15953"/>
                      </a:lnTo>
                      <a:lnTo>
                        <a:pt x="2168" y="15904"/>
                      </a:lnTo>
                      <a:lnTo>
                        <a:pt x="2241" y="15831"/>
                      </a:lnTo>
                      <a:lnTo>
                        <a:pt x="2314" y="15758"/>
                      </a:lnTo>
                      <a:lnTo>
                        <a:pt x="2387" y="15636"/>
                      </a:lnTo>
                      <a:lnTo>
                        <a:pt x="2411" y="15490"/>
                      </a:lnTo>
                      <a:lnTo>
                        <a:pt x="2460" y="15344"/>
                      </a:lnTo>
                      <a:lnTo>
                        <a:pt x="3142" y="8525"/>
                      </a:lnTo>
                      <a:lnTo>
                        <a:pt x="3142" y="8525"/>
                      </a:lnTo>
                      <a:lnTo>
                        <a:pt x="3142" y="8427"/>
                      </a:lnTo>
                      <a:lnTo>
                        <a:pt x="3191" y="8257"/>
                      </a:lnTo>
                      <a:lnTo>
                        <a:pt x="3239" y="8159"/>
                      </a:lnTo>
                      <a:lnTo>
                        <a:pt x="3288" y="8062"/>
                      </a:lnTo>
                      <a:lnTo>
                        <a:pt x="3361" y="7989"/>
                      </a:lnTo>
                      <a:lnTo>
                        <a:pt x="3459" y="7965"/>
                      </a:lnTo>
                      <a:lnTo>
                        <a:pt x="3459" y="7965"/>
                      </a:lnTo>
                      <a:lnTo>
                        <a:pt x="3556" y="7989"/>
                      </a:lnTo>
                      <a:lnTo>
                        <a:pt x="3629" y="8062"/>
                      </a:lnTo>
                      <a:lnTo>
                        <a:pt x="3678" y="8159"/>
                      </a:lnTo>
                      <a:lnTo>
                        <a:pt x="3726" y="8257"/>
                      </a:lnTo>
                      <a:lnTo>
                        <a:pt x="3775" y="8427"/>
                      </a:lnTo>
                      <a:lnTo>
                        <a:pt x="3775" y="8525"/>
                      </a:lnTo>
                      <a:lnTo>
                        <a:pt x="4457" y="15344"/>
                      </a:lnTo>
                      <a:lnTo>
                        <a:pt x="4457" y="15344"/>
                      </a:lnTo>
                      <a:lnTo>
                        <a:pt x="4506" y="15490"/>
                      </a:lnTo>
                      <a:lnTo>
                        <a:pt x="4530" y="15636"/>
                      </a:lnTo>
                      <a:lnTo>
                        <a:pt x="4603" y="15758"/>
                      </a:lnTo>
                      <a:lnTo>
                        <a:pt x="4676" y="15831"/>
                      </a:lnTo>
                      <a:lnTo>
                        <a:pt x="4749" y="15904"/>
                      </a:lnTo>
                      <a:lnTo>
                        <a:pt x="4847" y="15953"/>
                      </a:lnTo>
                      <a:lnTo>
                        <a:pt x="4969" y="16002"/>
                      </a:lnTo>
                      <a:lnTo>
                        <a:pt x="5090" y="16002"/>
                      </a:lnTo>
                      <a:lnTo>
                        <a:pt x="5090" y="16002"/>
                      </a:lnTo>
                      <a:lnTo>
                        <a:pt x="5188" y="15977"/>
                      </a:lnTo>
                      <a:lnTo>
                        <a:pt x="5261" y="15953"/>
                      </a:lnTo>
                      <a:lnTo>
                        <a:pt x="5334" y="15880"/>
                      </a:lnTo>
                      <a:lnTo>
                        <a:pt x="5431" y="15782"/>
                      </a:lnTo>
                      <a:lnTo>
                        <a:pt x="5504" y="15661"/>
                      </a:lnTo>
                      <a:lnTo>
                        <a:pt x="5553" y="15490"/>
                      </a:lnTo>
                      <a:lnTo>
                        <a:pt x="5577" y="15271"/>
                      </a:lnTo>
                      <a:lnTo>
                        <a:pt x="5577" y="15271"/>
                      </a:lnTo>
                      <a:lnTo>
                        <a:pt x="5577" y="14686"/>
                      </a:lnTo>
                      <a:lnTo>
                        <a:pt x="5602" y="13201"/>
                      </a:lnTo>
                      <a:lnTo>
                        <a:pt x="5626" y="11131"/>
                      </a:lnTo>
                      <a:lnTo>
                        <a:pt x="5675" y="9962"/>
                      </a:lnTo>
                      <a:lnTo>
                        <a:pt x="5724" y="8793"/>
                      </a:lnTo>
                      <a:lnTo>
                        <a:pt x="5724" y="8793"/>
                      </a:lnTo>
                      <a:lnTo>
                        <a:pt x="5748" y="7989"/>
                      </a:lnTo>
                      <a:lnTo>
                        <a:pt x="5748" y="7599"/>
                      </a:lnTo>
                      <a:lnTo>
                        <a:pt x="5699" y="7210"/>
                      </a:lnTo>
                      <a:lnTo>
                        <a:pt x="5650" y="6820"/>
                      </a:lnTo>
                      <a:lnTo>
                        <a:pt x="5553" y="6381"/>
                      </a:lnTo>
                      <a:lnTo>
                        <a:pt x="5407" y="5894"/>
                      </a:lnTo>
                      <a:lnTo>
                        <a:pt x="5212" y="5383"/>
                      </a:lnTo>
                      <a:lnTo>
                        <a:pt x="5212" y="5383"/>
                      </a:lnTo>
                      <a:lnTo>
                        <a:pt x="5090" y="5018"/>
                      </a:lnTo>
                      <a:lnTo>
                        <a:pt x="5017" y="4725"/>
                      </a:lnTo>
                      <a:lnTo>
                        <a:pt x="4993" y="4433"/>
                      </a:lnTo>
                      <a:lnTo>
                        <a:pt x="4969" y="4190"/>
                      </a:lnTo>
                      <a:lnTo>
                        <a:pt x="4993" y="3970"/>
                      </a:lnTo>
                      <a:lnTo>
                        <a:pt x="5017" y="3775"/>
                      </a:lnTo>
                      <a:lnTo>
                        <a:pt x="5066" y="3410"/>
                      </a:lnTo>
                      <a:lnTo>
                        <a:pt x="5066" y="3410"/>
                      </a:lnTo>
                      <a:lnTo>
                        <a:pt x="5163" y="3337"/>
                      </a:lnTo>
                      <a:lnTo>
                        <a:pt x="5236" y="3264"/>
                      </a:lnTo>
                      <a:lnTo>
                        <a:pt x="5310" y="3167"/>
                      </a:lnTo>
                      <a:lnTo>
                        <a:pt x="5358" y="3069"/>
                      </a:lnTo>
                      <a:lnTo>
                        <a:pt x="5407" y="2874"/>
                      </a:lnTo>
                      <a:lnTo>
                        <a:pt x="5431" y="2680"/>
                      </a:lnTo>
                      <a:lnTo>
                        <a:pt x="5431" y="2485"/>
                      </a:lnTo>
                      <a:lnTo>
                        <a:pt x="5383" y="2290"/>
                      </a:lnTo>
                      <a:lnTo>
                        <a:pt x="5334" y="2144"/>
                      </a:lnTo>
                      <a:lnTo>
                        <a:pt x="5261" y="2046"/>
                      </a:lnTo>
                      <a:lnTo>
                        <a:pt x="5261" y="2046"/>
                      </a:lnTo>
                      <a:lnTo>
                        <a:pt x="5334" y="2119"/>
                      </a:lnTo>
                      <a:lnTo>
                        <a:pt x="5407" y="2241"/>
                      </a:lnTo>
                      <a:lnTo>
                        <a:pt x="5480" y="2387"/>
                      </a:lnTo>
                      <a:lnTo>
                        <a:pt x="5504" y="2533"/>
                      </a:lnTo>
                      <a:lnTo>
                        <a:pt x="5529" y="2704"/>
                      </a:lnTo>
                      <a:lnTo>
                        <a:pt x="5529" y="2899"/>
                      </a:lnTo>
                      <a:lnTo>
                        <a:pt x="5504" y="3094"/>
                      </a:lnTo>
                      <a:lnTo>
                        <a:pt x="5456" y="3288"/>
                      </a:lnTo>
                      <a:lnTo>
                        <a:pt x="5456" y="3288"/>
                      </a:lnTo>
                      <a:lnTo>
                        <a:pt x="5553" y="3654"/>
                      </a:lnTo>
                      <a:lnTo>
                        <a:pt x="5626" y="4092"/>
                      </a:lnTo>
                      <a:lnTo>
                        <a:pt x="5772" y="5091"/>
                      </a:lnTo>
                      <a:lnTo>
                        <a:pt x="5894" y="6089"/>
                      </a:lnTo>
                      <a:lnTo>
                        <a:pt x="5918" y="6503"/>
                      </a:lnTo>
                      <a:lnTo>
                        <a:pt x="5943" y="6869"/>
                      </a:lnTo>
                      <a:lnTo>
                        <a:pt x="5943" y="6869"/>
                      </a:lnTo>
                      <a:lnTo>
                        <a:pt x="5967" y="7161"/>
                      </a:lnTo>
                      <a:lnTo>
                        <a:pt x="5991" y="7307"/>
                      </a:lnTo>
                      <a:lnTo>
                        <a:pt x="6040" y="7404"/>
                      </a:lnTo>
                      <a:lnTo>
                        <a:pt x="6113" y="7502"/>
                      </a:lnTo>
                      <a:lnTo>
                        <a:pt x="6186" y="7575"/>
                      </a:lnTo>
                      <a:lnTo>
                        <a:pt x="6284" y="7624"/>
                      </a:lnTo>
                      <a:lnTo>
                        <a:pt x="6430" y="7624"/>
                      </a:lnTo>
                      <a:lnTo>
                        <a:pt x="6430" y="7624"/>
                      </a:lnTo>
                      <a:lnTo>
                        <a:pt x="6503" y="7624"/>
                      </a:lnTo>
                      <a:lnTo>
                        <a:pt x="6600" y="7575"/>
                      </a:lnTo>
                      <a:lnTo>
                        <a:pt x="6673" y="7502"/>
                      </a:lnTo>
                      <a:lnTo>
                        <a:pt x="6746" y="7404"/>
                      </a:lnTo>
                      <a:lnTo>
                        <a:pt x="6820" y="7307"/>
                      </a:lnTo>
                      <a:lnTo>
                        <a:pt x="6868" y="7161"/>
                      </a:lnTo>
                      <a:lnTo>
                        <a:pt x="6893" y="7015"/>
                      </a:lnTo>
                      <a:lnTo>
                        <a:pt x="6917" y="6869"/>
                      </a:lnTo>
                      <a:lnTo>
                        <a:pt x="6917" y="6869"/>
                      </a:lnTo>
                      <a:lnTo>
                        <a:pt x="6917" y="6187"/>
                      </a:lnTo>
                      <a:lnTo>
                        <a:pt x="6893" y="5529"/>
                      </a:lnTo>
                      <a:lnTo>
                        <a:pt x="6844" y="4896"/>
                      </a:lnTo>
                      <a:lnTo>
                        <a:pt x="6771" y="4311"/>
                      </a:lnTo>
                      <a:lnTo>
                        <a:pt x="6698" y="3727"/>
                      </a:lnTo>
                      <a:lnTo>
                        <a:pt x="6600" y="3191"/>
                      </a:lnTo>
                      <a:lnTo>
                        <a:pt x="6479" y="2704"/>
                      </a:lnTo>
                      <a:lnTo>
                        <a:pt x="6332" y="2217"/>
                      </a:lnTo>
                      <a:lnTo>
                        <a:pt x="6162" y="1803"/>
                      </a:lnTo>
                      <a:lnTo>
                        <a:pt x="5967" y="1413"/>
                      </a:lnTo>
                      <a:lnTo>
                        <a:pt x="5748" y="1072"/>
                      </a:lnTo>
                      <a:lnTo>
                        <a:pt x="5480" y="755"/>
                      </a:lnTo>
                      <a:lnTo>
                        <a:pt x="5212" y="488"/>
                      </a:lnTo>
                      <a:lnTo>
                        <a:pt x="4895" y="293"/>
                      </a:lnTo>
                      <a:lnTo>
                        <a:pt x="4749" y="195"/>
                      </a:lnTo>
                      <a:lnTo>
                        <a:pt x="4579" y="122"/>
                      </a:lnTo>
                      <a:lnTo>
                        <a:pt x="4384" y="49"/>
                      </a:lnTo>
                      <a:lnTo>
                        <a:pt x="4189" y="0"/>
                      </a:lnTo>
                      <a:lnTo>
                        <a:pt x="4189" y="0"/>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 name="Google Shape;148;p20"/>
              <p:cNvGrpSpPr/>
              <p:nvPr/>
            </p:nvGrpSpPr>
            <p:grpSpPr>
              <a:xfrm>
                <a:off x="3271081" y="2137538"/>
                <a:ext cx="125647" cy="307302"/>
                <a:chOff x="4071800" y="2269925"/>
                <a:chExt cx="172925" cy="502950"/>
              </a:xfrm>
            </p:grpSpPr>
            <p:sp>
              <p:nvSpPr>
                <p:cNvPr id="149" name="Google Shape;149;p20"/>
                <p:cNvSpPr/>
                <p:nvPr/>
              </p:nvSpPr>
              <p:spPr>
                <a:xfrm>
                  <a:off x="4118075" y="2269925"/>
                  <a:ext cx="80375" cy="91350"/>
                </a:xfrm>
                <a:custGeom>
                  <a:avLst/>
                  <a:gdLst/>
                  <a:ahLst/>
                  <a:cxnLst/>
                  <a:rect l="l" t="t" r="r" b="b"/>
                  <a:pathLst>
                    <a:path w="3215" h="3654" fill="none" extrusionOk="0">
                      <a:moveTo>
                        <a:pt x="0" y="1657"/>
                      </a:moveTo>
                      <a:lnTo>
                        <a:pt x="0" y="1657"/>
                      </a:lnTo>
                      <a:lnTo>
                        <a:pt x="0" y="1462"/>
                      </a:lnTo>
                      <a:lnTo>
                        <a:pt x="24" y="1291"/>
                      </a:lnTo>
                      <a:lnTo>
                        <a:pt x="73" y="1121"/>
                      </a:lnTo>
                      <a:lnTo>
                        <a:pt x="122" y="975"/>
                      </a:lnTo>
                      <a:lnTo>
                        <a:pt x="195" y="829"/>
                      </a:lnTo>
                      <a:lnTo>
                        <a:pt x="268" y="682"/>
                      </a:lnTo>
                      <a:lnTo>
                        <a:pt x="365" y="561"/>
                      </a:lnTo>
                      <a:lnTo>
                        <a:pt x="463" y="439"/>
                      </a:lnTo>
                      <a:lnTo>
                        <a:pt x="585" y="341"/>
                      </a:lnTo>
                      <a:lnTo>
                        <a:pt x="706" y="244"/>
                      </a:lnTo>
                      <a:lnTo>
                        <a:pt x="853" y="171"/>
                      </a:lnTo>
                      <a:lnTo>
                        <a:pt x="974" y="122"/>
                      </a:lnTo>
                      <a:lnTo>
                        <a:pt x="1120" y="74"/>
                      </a:lnTo>
                      <a:lnTo>
                        <a:pt x="1291" y="25"/>
                      </a:lnTo>
                      <a:lnTo>
                        <a:pt x="1437" y="0"/>
                      </a:lnTo>
                      <a:lnTo>
                        <a:pt x="1608" y="0"/>
                      </a:lnTo>
                      <a:lnTo>
                        <a:pt x="1608" y="0"/>
                      </a:lnTo>
                      <a:lnTo>
                        <a:pt x="1778" y="0"/>
                      </a:lnTo>
                      <a:lnTo>
                        <a:pt x="1924" y="25"/>
                      </a:lnTo>
                      <a:lnTo>
                        <a:pt x="2095" y="74"/>
                      </a:lnTo>
                      <a:lnTo>
                        <a:pt x="2241" y="122"/>
                      </a:lnTo>
                      <a:lnTo>
                        <a:pt x="2363" y="171"/>
                      </a:lnTo>
                      <a:lnTo>
                        <a:pt x="2509" y="244"/>
                      </a:lnTo>
                      <a:lnTo>
                        <a:pt x="2630" y="341"/>
                      </a:lnTo>
                      <a:lnTo>
                        <a:pt x="2752" y="439"/>
                      </a:lnTo>
                      <a:lnTo>
                        <a:pt x="2850" y="561"/>
                      </a:lnTo>
                      <a:lnTo>
                        <a:pt x="2947" y="682"/>
                      </a:lnTo>
                      <a:lnTo>
                        <a:pt x="3020" y="829"/>
                      </a:lnTo>
                      <a:lnTo>
                        <a:pt x="3093" y="975"/>
                      </a:lnTo>
                      <a:lnTo>
                        <a:pt x="3142" y="1121"/>
                      </a:lnTo>
                      <a:lnTo>
                        <a:pt x="3191" y="1291"/>
                      </a:lnTo>
                      <a:lnTo>
                        <a:pt x="3215" y="1462"/>
                      </a:lnTo>
                      <a:lnTo>
                        <a:pt x="3215" y="1657"/>
                      </a:lnTo>
                      <a:lnTo>
                        <a:pt x="3215" y="1657"/>
                      </a:lnTo>
                      <a:lnTo>
                        <a:pt x="3215" y="1827"/>
                      </a:lnTo>
                      <a:lnTo>
                        <a:pt x="3191" y="2022"/>
                      </a:lnTo>
                      <a:lnTo>
                        <a:pt x="3142" y="2217"/>
                      </a:lnTo>
                      <a:lnTo>
                        <a:pt x="3093" y="2387"/>
                      </a:lnTo>
                      <a:lnTo>
                        <a:pt x="3020" y="2558"/>
                      </a:lnTo>
                      <a:lnTo>
                        <a:pt x="2947" y="2728"/>
                      </a:lnTo>
                      <a:lnTo>
                        <a:pt x="2850" y="2874"/>
                      </a:lnTo>
                      <a:lnTo>
                        <a:pt x="2752" y="3020"/>
                      </a:lnTo>
                      <a:lnTo>
                        <a:pt x="2630" y="3167"/>
                      </a:lnTo>
                      <a:lnTo>
                        <a:pt x="2509" y="3288"/>
                      </a:lnTo>
                      <a:lnTo>
                        <a:pt x="2363" y="3386"/>
                      </a:lnTo>
                      <a:lnTo>
                        <a:pt x="2241" y="3483"/>
                      </a:lnTo>
                      <a:lnTo>
                        <a:pt x="2095" y="3556"/>
                      </a:lnTo>
                      <a:lnTo>
                        <a:pt x="1924" y="3605"/>
                      </a:lnTo>
                      <a:lnTo>
                        <a:pt x="1778" y="3629"/>
                      </a:lnTo>
                      <a:lnTo>
                        <a:pt x="1608" y="3654"/>
                      </a:lnTo>
                      <a:lnTo>
                        <a:pt x="1608" y="3654"/>
                      </a:lnTo>
                      <a:lnTo>
                        <a:pt x="1437" y="3629"/>
                      </a:lnTo>
                      <a:lnTo>
                        <a:pt x="1291" y="3605"/>
                      </a:lnTo>
                      <a:lnTo>
                        <a:pt x="1120" y="3556"/>
                      </a:lnTo>
                      <a:lnTo>
                        <a:pt x="974" y="3483"/>
                      </a:lnTo>
                      <a:lnTo>
                        <a:pt x="853" y="3386"/>
                      </a:lnTo>
                      <a:lnTo>
                        <a:pt x="706" y="3288"/>
                      </a:lnTo>
                      <a:lnTo>
                        <a:pt x="585" y="3167"/>
                      </a:lnTo>
                      <a:lnTo>
                        <a:pt x="463" y="3020"/>
                      </a:lnTo>
                      <a:lnTo>
                        <a:pt x="365" y="2874"/>
                      </a:lnTo>
                      <a:lnTo>
                        <a:pt x="268" y="2728"/>
                      </a:lnTo>
                      <a:lnTo>
                        <a:pt x="195" y="2558"/>
                      </a:lnTo>
                      <a:lnTo>
                        <a:pt x="122" y="2387"/>
                      </a:lnTo>
                      <a:lnTo>
                        <a:pt x="73" y="2217"/>
                      </a:lnTo>
                      <a:lnTo>
                        <a:pt x="24" y="2022"/>
                      </a:lnTo>
                      <a:lnTo>
                        <a:pt x="0" y="1827"/>
                      </a:lnTo>
                      <a:lnTo>
                        <a:pt x="0" y="1657"/>
                      </a:lnTo>
                      <a:lnTo>
                        <a:pt x="0" y="1657"/>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0"/>
                <p:cNvSpPr/>
                <p:nvPr/>
              </p:nvSpPr>
              <p:spPr>
                <a:xfrm>
                  <a:off x="4071800" y="2372825"/>
                  <a:ext cx="172925" cy="400050"/>
                </a:xfrm>
                <a:custGeom>
                  <a:avLst/>
                  <a:gdLst/>
                  <a:ahLst/>
                  <a:cxnLst/>
                  <a:rect l="l" t="t" r="r" b="b"/>
                  <a:pathLst>
                    <a:path w="6917" h="16002" fill="none" extrusionOk="0">
                      <a:moveTo>
                        <a:pt x="4189" y="0"/>
                      </a:moveTo>
                      <a:lnTo>
                        <a:pt x="4189" y="0"/>
                      </a:lnTo>
                      <a:lnTo>
                        <a:pt x="4019" y="98"/>
                      </a:lnTo>
                      <a:lnTo>
                        <a:pt x="3848" y="147"/>
                      </a:lnTo>
                      <a:lnTo>
                        <a:pt x="3653" y="195"/>
                      </a:lnTo>
                      <a:lnTo>
                        <a:pt x="3459" y="220"/>
                      </a:lnTo>
                      <a:lnTo>
                        <a:pt x="3459" y="220"/>
                      </a:lnTo>
                      <a:lnTo>
                        <a:pt x="3264" y="195"/>
                      </a:lnTo>
                      <a:lnTo>
                        <a:pt x="3069" y="147"/>
                      </a:lnTo>
                      <a:lnTo>
                        <a:pt x="2898" y="98"/>
                      </a:lnTo>
                      <a:lnTo>
                        <a:pt x="2728" y="0"/>
                      </a:lnTo>
                      <a:lnTo>
                        <a:pt x="2728" y="0"/>
                      </a:lnTo>
                      <a:lnTo>
                        <a:pt x="2533" y="49"/>
                      </a:lnTo>
                      <a:lnTo>
                        <a:pt x="2338" y="122"/>
                      </a:lnTo>
                      <a:lnTo>
                        <a:pt x="2168" y="195"/>
                      </a:lnTo>
                      <a:lnTo>
                        <a:pt x="2022" y="293"/>
                      </a:lnTo>
                      <a:lnTo>
                        <a:pt x="1705" y="488"/>
                      </a:lnTo>
                      <a:lnTo>
                        <a:pt x="1437" y="755"/>
                      </a:lnTo>
                      <a:lnTo>
                        <a:pt x="1169" y="1072"/>
                      </a:lnTo>
                      <a:lnTo>
                        <a:pt x="950" y="1413"/>
                      </a:lnTo>
                      <a:lnTo>
                        <a:pt x="755" y="1803"/>
                      </a:lnTo>
                      <a:lnTo>
                        <a:pt x="585" y="2217"/>
                      </a:lnTo>
                      <a:lnTo>
                        <a:pt x="439" y="2704"/>
                      </a:lnTo>
                      <a:lnTo>
                        <a:pt x="317" y="3191"/>
                      </a:lnTo>
                      <a:lnTo>
                        <a:pt x="219" y="3727"/>
                      </a:lnTo>
                      <a:lnTo>
                        <a:pt x="146" y="4311"/>
                      </a:lnTo>
                      <a:lnTo>
                        <a:pt x="73" y="4896"/>
                      </a:lnTo>
                      <a:lnTo>
                        <a:pt x="24" y="5529"/>
                      </a:lnTo>
                      <a:lnTo>
                        <a:pt x="0" y="6187"/>
                      </a:lnTo>
                      <a:lnTo>
                        <a:pt x="0" y="6869"/>
                      </a:lnTo>
                      <a:lnTo>
                        <a:pt x="0" y="6869"/>
                      </a:lnTo>
                      <a:lnTo>
                        <a:pt x="24" y="7015"/>
                      </a:lnTo>
                      <a:lnTo>
                        <a:pt x="49" y="7161"/>
                      </a:lnTo>
                      <a:lnTo>
                        <a:pt x="98" y="7307"/>
                      </a:lnTo>
                      <a:lnTo>
                        <a:pt x="171" y="7404"/>
                      </a:lnTo>
                      <a:lnTo>
                        <a:pt x="244" y="7502"/>
                      </a:lnTo>
                      <a:lnTo>
                        <a:pt x="317" y="7575"/>
                      </a:lnTo>
                      <a:lnTo>
                        <a:pt x="414" y="7624"/>
                      </a:lnTo>
                      <a:lnTo>
                        <a:pt x="487" y="7624"/>
                      </a:lnTo>
                      <a:lnTo>
                        <a:pt x="487" y="7624"/>
                      </a:lnTo>
                      <a:lnTo>
                        <a:pt x="633" y="7624"/>
                      </a:lnTo>
                      <a:lnTo>
                        <a:pt x="731" y="7575"/>
                      </a:lnTo>
                      <a:lnTo>
                        <a:pt x="804" y="7502"/>
                      </a:lnTo>
                      <a:lnTo>
                        <a:pt x="877" y="7404"/>
                      </a:lnTo>
                      <a:lnTo>
                        <a:pt x="926" y="7307"/>
                      </a:lnTo>
                      <a:lnTo>
                        <a:pt x="950" y="7161"/>
                      </a:lnTo>
                      <a:lnTo>
                        <a:pt x="974" y="6869"/>
                      </a:lnTo>
                      <a:lnTo>
                        <a:pt x="974" y="6869"/>
                      </a:lnTo>
                      <a:lnTo>
                        <a:pt x="999" y="6503"/>
                      </a:lnTo>
                      <a:lnTo>
                        <a:pt x="1023" y="6089"/>
                      </a:lnTo>
                      <a:lnTo>
                        <a:pt x="1145" y="5091"/>
                      </a:lnTo>
                      <a:lnTo>
                        <a:pt x="1291" y="4092"/>
                      </a:lnTo>
                      <a:lnTo>
                        <a:pt x="1364" y="3654"/>
                      </a:lnTo>
                      <a:lnTo>
                        <a:pt x="1461" y="3288"/>
                      </a:lnTo>
                      <a:lnTo>
                        <a:pt x="1461" y="3288"/>
                      </a:lnTo>
                      <a:lnTo>
                        <a:pt x="1413" y="3094"/>
                      </a:lnTo>
                      <a:lnTo>
                        <a:pt x="1388" y="2899"/>
                      </a:lnTo>
                      <a:lnTo>
                        <a:pt x="1388" y="2704"/>
                      </a:lnTo>
                      <a:lnTo>
                        <a:pt x="1413" y="2533"/>
                      </a:lnTo>
                      <a:lnTo>
                        <a:pt x="1437" y="2387"/>
                      </a:lnTo>
                      <a:lnTo>
                        <a:pt x="1510" y="2241"/>
                      </a:lnTo>
                      <a:lnTo>
                        <a:pt x="1583" y="2119"/>
                      </a:lnTo>
                      <a:lnTo>
                        <a:pt x="1656" y="2046"/>
                      </a:lnTo>
                      <a:lnTo>
                        <a:pt x="1656" y="2046"/>
                      </a:lnTo>
                      <a:lnTo>
                        <a:pt x="1583" y="2144"/>
                      </a:lnTo>
                      <a:lnTo>
                        <a:pt x="1534" y="2290"/>
                      </a:lnTo>
                      <a:lnTo>
                        <a:pt x="1486" y="2485"/>
                      </a:lnTo>
                      <a:lnTo>
                        <a:pt x="1486" y="2680"/>
                      </a:lnTo>
                      <a:lnTo>
                        <a:pt x="1510" y="2874"/>
                      </a:lnTo>
                      <a:lnTo>
                        <a:pt x="1559" y="3069"/>
                      </a:lnTo>
                      <a:lnTo>
                        <a:pt x="1608" y="3167"/>
                      </a:lnTo>
                      <a:lnTo>
                        <a:pt x="1681" y="3264"/>
                      </a:lnTo>
                      <a:lnTo>
                        <a:pt x="1754" y="3337"/>
                      </a:lnTo>
                      <a:lnTo>
                        <a:pt x="1851" y="3410"/>
                      </a:lnTo>
                      <a:lnTo>
                        <a:pt x="1851" y="3410"/>
                      </a:lnTo>
                      <a:lnTo>
                        <a:pt x="1900" y="3775"/>
                      </a:lnTo>
                      <a:lnTo>
                        <a:pt x="1924" y="3970"/>
                      </a:lnTo>
                      <a:lnTo>
                        <a:pt x="1949" y="4190"/>
                      </a:lnTo>
                      <a:lnTo>
                        <a:pt x="1924" y="4433"/>
                      </a:lnTo>
                      <a:lnTo>
                        <a:pt x="1900" y="4725"/>
                      </a:lnTo>
                      <a:lnTo>
                        <a:pt x="1827" y="5018"/>
                      </a:lnTo>
                      <a:lnTo>
                        <a:pt x="1705" y="5383"/>
                      </a:lnTo>
                      <a:lnTo>
                        <a:pt x="1705" y="5383"/>
                      </a:lnTo>
                      <a:lnTo>
                        <a:pt x="1510" y="5894"/>
                      </a:lnTo>
                      <a:lnTo>
                        <a:pt x="1364" y="6381"/>
                      </a:lnTo>
                      <a:lnTo>
                        <a:pt x="1267" y="6820"/>
                      </a:lnTo>
                      <a:lnTo>
                        <a:pt x="1218" y="7210"/>
                      </a:lnTo>
                      <a:lnTo>
                        <a:pt x="1169" y="7599"/>
                      </a:lnTo>
                      <a:lnTo>
                        <a:pt x="1169" y="7989"/>
                      </a:lnTo>
                      <a:lnTo>
                        <a:pt x="1194" y="8793"/>
                      </a:lnTo>
                      <a:lnTo>
                        <a:pt x="1194" y="8793"/>
                      </a:lnTo>
                      <a:lnTo>
                        <a:pt x="1242" y="9962"/>
                      </a:lnTo>
                      <a:lnTo>
                        <a:pt x="1291" y="11131"/>
                      </a:lnTo>
                      <a:lnTo>
                        <a:pt x="1315" y="13201"/>
                      </a:lnTo>
                      <a:lnTo>
                        <a:pt x="1340" y="14686"/>
                      </a:lnTo>
                      <a:lnTo>
                        <a:pt x="1340" y="15271"/>
                      </a:lnTo>
                      <a:lnTo>
                        <a:pt x="1340" y="15271"/>
                      </a:lnTo>
                      <a:lnTo>
                        <a:pt x="1364" y="15490"/>
                      </a:lnTo>
                      <a:lnTo>
                        <a:pt x="1413" y="15661"/>
                      </a:lnTo>
                      <a:lnTo>
                        <a:pt x="1486" y="15782"/>
                      </a:lnTo>
                      <a:lnTo>
                        <a:pt x="1583" y="15880"/>
                      </a:lnTo>
                      <a:lnTo>
                        <a:pt x="1656" y="15953"/>
                      </a:lnTo>
                      <a:lnTo>
                        <a:pt x="1729" y="15977"/>
                      </a:lnTo>
                      <a:lnTo>
                        <a:pt x="1827" y="16002"/>
                      </a:lnTo>
                      <a:lnTo>
                        <a:pt x="1827" y="16002"/>
                      </a:lnTo>
                      <a:lnTo>
                        <a:pt x="1949" y="16002"/>
                      </a:lnTo>
                      <a:lnTo>
                        <a:pt x="2070" y="15953"/>
                      </a:lnTo>
                      <a:lnTo>
                        <a:pt x="2168" y="15904"/>
                      </a:lnTo>
                      <a:lnTo>
                        <a:pt x="2241" y="15831"/>
                      </a:lnTo>
                      <a:lnTo>
                        <a:pt x="2314" y="15758"/>
                      </a:lnTo>
                      <a:lnTo>
                        <a:pt x="2387" y="15636"/>
                      </a:lnTo>
                      <a:lnTo>
                        <a:pt x="2411" y="15490"/>
                      </a:lnTo>
                      <a:lnTo>
                        <a:pt x="2460" y="15344"/>
                      </a:lnTo>
                      <a:lnTo>
                        <a:pt x="3142" y="8525"/>
                      </a:lnTo>
                      <a:lnTo>
                        <a:pt x="3142" y="8525"/>
                      </a:lnTo>
                      <a:lnTo>
                        <a:pt x="3142" y="8427"/>
                      </a:lnTo>
                      <a:lnTo>
                        <a:pt x="3191" y="8257"/>
                      </a:lnTo>
                      <a:lnTo>
                        <a:pt x="3239" y="8159"/>
                      </a:lnTo>
                      <a:lnTo>
                        <a:pt x="3288" y="8062"/>
                      </a:lnTo>
                      <a:lnTo>
                        <a:pt x="3361" y="7989"/>
                      </a:lnTo>
                      <a:lnTo>
                        <a:pt x="3459" y="7965"/>
                      </a:lnTo>
                      <a:lnTo>
                        <a:pt x="3459" y="7965"/>
                      </a:lnTo>
                      <a:lnTo>
                        <a:pt x="3556" y="7989"/>
                      </a:lnTo>
                      <a:lnTo>
                        <a:pt x="3629" y="8062"/>
                      </a:lnTo>
                      <a:lnTo>
                        <a:pt x="3678" y="8159"/>
                      </a:lnTo>
                      <a:lnTo>
                        <a:pt x="3726" y="8257"/>
                      </a:lnTo>
                      <a:lnTo>
                        <a:pt x="3775" y="8427"/>
                      </a:lnTo>
                      <a:lnTo>
                        <a:pt x="3775" y="8525"/>
                      </a:lnTo>
                      <a:lnTo>
                        <a:pt x="4457" y="15344"/>
                      </a:lnTo>
                      <a:lnTo>
                        <a:pt x="4457" y="15344"/>
                      </a:lnTo>
                      <a:lnTo>
                        <a:pt x="4506" y="15490"/>
                      </a:lnTo>
                      <a:lnTo>
                        <a:pt x="4530" y="15636"/>
                      </a:lnTo>
                      <a:lnTo>
                        <a:pt x="4603" y="15758"/>
                      </a:lnTo>
                      <a:lnTo>
                        <a:pt x="4676" y="15831"/>
                      </a:lnTo>
                      <a:lnTo>
                        <a:pt x="4749" y="15904"/>
                      </a:lnTo>
                      <a:lnTo>
                        <a:pt x="4847" y="15953"/>
                      </a:lnTo>
                      <a:lnTo>
                        <a:pt x="4969" y="16002"/>
                      </a:lnTo>
                      <a:lnTo>
                        <a:pt x="5090" y="16002"/>
                      </a:lnTo>
                      <a:lnTo>
                        <a:pt x="5090" y="16002"/>
                      </a:lnTo>
                      <a:lnTo>
                        <a:pt x="5188" y="15977"/>
                      </a:lnTo>
                      <a:lnTo>
                        <a:pt x="5261" y="15953"/>
                      </a:lnTo>
                      <a:lnTo>
                        <a:pt x="5334" y="15880"/>
                      </a:lnTo>
                      <a:lnTo>
                        <a:pt x="5431" y="15782"/>
                      </a:lnTo>
                      <a:lnTo>
                        <a:pt x="5504" y="15661"/>
                      </a:lnTo>
                      <a:lnTo>
                        <a:pt x="5553" y="15490"/>
                      </a:lnTo>
                      <a:lnTo>
                        <a:pt x="5577" y="15271"/>
                      </a:lnTo>
                      <a:lnTo>
                        <a:pt x="5577" y="15271"/>
                      </a:lnTo>
                      <a:lnTo>
                        <a:pt x="5577" y="14686"/>
                      </a:lnTo>
                      <a:lnTo>
                        <a:pt x="5602" y="13201"/>
                      </a:lnTo>
                      <a:lnTo>
                        <a:pt x="5626" y="11131"/>
                      </a:lnTo>
                      <a:lnTo>
                        <a:pt x="5675" y="9962"/>
                      </a:lnTo>
                      <a:lnTo>
                        <a:pt x="5724" y="8793"/>
                      </a:lnTo>
                      <a:lnTo>
                        <a:pt x="5724" y="8793"/>
                      </a:lnTo>
                      <a:lnTo>
                        <a:pt x="5748" y="7989"/>
                      </a:lnTo>
                      <a:lnTo>
                        <a:pt x="5748" y="7599"/>
                      </a:lnTo>
                      <a:lnTo>
                        <a:pt x="5699" y="7210"/>
                      </a:lnTo>
                      <a:lnTo>
                        <a:pt x="5650" y="6820"/>
                      </a:lnTo>
                      <a:lnTo>
                        <a:pt x="5553" y="6381"/>
                      </a:lnTo>
                      <a:lnTo>
                        <a:pt x="5407" y="5894"/>
                      </a:lnTo>
                      <a:lnTo>
                        <a:pt x="5212" y="5383"/>
                      </a:lnTo>
                      <a:lnTo>
                        <a:pt x="5212" y="5383"/>
                      </a:lnTo>
                      <a:lnTo>
                        <a:pt x="5090" y="5018"/>
                      </a:lnTo>
                      <a:lnTo>
                        <a:pt x="5017" y="4725"/>
                      </a:lnTo>
                      <a:lnTo>
                        <a:pt x="4993" y="4433"/>
                      </a:lnTo>
                      <a:lnTo>
                        <a:pt x="4969" y="4190"/>
                      </a:lnTo>
                      <a:lnTo>
                        <a:pt x="4993" y="3970"/>
                      </a:lnTo>
                      <a:lnTo>
                        <a:pt x="5017" y="3775"/>
                      </a:lnTo>
                      <a:lnTo>
                        <a:pt x="5066" y="3410"/>
                      </a:lnTo>
                      <a:lnTo>
                        <a:pt x="5066" y="3410"/>
                      </a:lnTo>
                      <a:lnTo>
                        <a:pt x="5163" y="3337"/>
                      </a:lnTo>
                      <a:lnTo>
                        <a:pt x="5236" y="3264"/>
                      </a:lnTo>
                      <a:lnTo>
                        <a:pt x="5310" y="3167"/>
                      </a:lnTo>
                      <a:lnTo>
                        <a:pt x="5358" y="3069"/>
                      </a:lnTo>
                      <a:lnTo>
                        <a:pt x="5407" y="2874"/>
                      </a:lnTo>
                      <a:lnTo>
                        <a:pt x="5431" y="2680"/>
                      </a:lnTo>
                      <a:lnTo>
                        <a:pt x="5431" y="2485"/>
                      </a:lnTo>
                      <a:lnTo>
                        <a:pt x="5383" y="2290"/>
                      </a:lnTo>
                      <a:lnTo>
                        <a:pt x="5334" y="2144"/>
                      </a:lnTo>
                      <a:lnTo>
                        <a:pt x="5261" y="2046"/>
                      </a:lnTo>
                      <a:lnTo>
                        <a:pt x="5261" y="2046"/>
                      </a:lnTo>
                      <a:lnTo>
                        <a:pt x="5334" y="2119"/>
                      </a:lnTo>
                      <a:lnTo>
                        <a:pt x="5407" y="2241"/>
                      </a:lnTo>
                      <a:lnTo>
                        <a:pt x="5480" y="2387"/>
                      </a:lnTo>
                      <a:lnTo>
                        <a:pt x="5504" y="2533"/>
                      </a:lnTo>
                      <a:lnTo>
                        <a:pt x="5529" y="2704"/>
                      </a:lnTo>
                      <a:lnTo>
                        <a:pt x="5529" y="2899"/>
                      </a:lnTo>
                      <a:lnTo>
                        <a:pt x="5504" y="3094"/>
                      </a:lnTo>
                      <a:lnTo>
                        <a:pt x="5456" y="3288"/>
                      </a:lnTo>
                      <a:lnTo>
                        <a:pt x="5456" y="3288"/>
                      </a:lnTo>
                      <a:lnTo>
                        <a:pt x="5553" y="3654"/>
                      </a:lnTo>
                      <a:lnTo>
                        <a:pt x="5626" y="4092"/>
                      </a:lnTo>
                      <a:lnTo>
                        <a:pt x="5772" y="5091"/>
                      </a:lnTo>
                      <a:lnTo>
                        <a:pt x="5894" y="6089"/>
                      </a:lnTo>
                      <a:lnTo>
                        <a:pt x="5918" y="6503"/>
                      </a:lnTo>
                      <a:lnTo>
                        <a:pt x="5943" y="6869"/>
                      </a:lnTo>
                      <a:lnTo>
                        <a:pt x="5943" y="6869"/>
                      </a:lnTo>
                      <a:lnTo>
                        <a:pt x="5967" y="7161"/>
                      </a:lnTo>
                      <a:lnTo>
                        <a:pt x="5991" y="7307"/>
                      </a:lnTo>
                      <a:lnTo>
                        <a:pt x="6040" y="7404"/>
                      </a:lnTo>
                      <a:lnTo>
                        <a:pt x="6113" y="7502"/>
                      </a:lnTo>
                      <a:lnTo>
                        <a:pt x="6186" y="7575"/>
                      </a:lnTo>
                      <a:lnTo>
                        <a:pt x="6284" y="7624"/>
                      </a:lnTo>
                      <a:lnTo>
                        <a:pt x="6430" y="7624"/>
                      </a:lnTo>
                      <a:lnTo>
                        <a:pt x="6430" y="7624"/>
                      </a:lnTo>
                      <a:lnTo>
                        <a:pt x="6503" y="7624"/>
                      </a:lnTo>
                      <a:lnTo>
                        <a:pt x="6600" y="7575"/>
                      </a:lnTo>
                      <a:lnTo>
                        <a:pt x="6673" y="7502"/>
                      </a:lnTo>
                      <a:lnTo>
                        <a:pt x="6746" y="7404"/>
                      </a:lnTo>
                      <a:lnTo>
                        <a:pt x="6820" y="7307"/>
                      </a:lnTo>
                      <a:lnTo>
                        <a:pt x="6868" y="7161"/>
                      </a:lnTo>
                      <a:lnTo>
                        <a:pt x="6893" y="7015"/>
                      </a:lnTo>
                      <a:lnTo>
                        <a:pt x="6917" y="6869"/>
                      </a:lnTo>
                      <a:lnTo>
                        <a:pt x="6917" y="6869"/>
                      </a:lnTo>
                      <a:lnTo>
                        <a:pt x="6917" y="6187"/>
                      </a:lnTo>
                      <a:lnTo>
                        <a:pt x="6893" y="5529"/>
                      </a:lnTo>
                      <a:lnTo>
                        <a:pt x="6844" y="4896"/>
                      </a:lnTo>
                      <a:lnTo>
                        <a:pt x="6771" y="4311"/>
                      </a:lnTo>
                      <a:lnTo>
                        <a:pt x="6698" y="3727"/>
                      </a:lnTo>
                      <a:lnTo>
                        <a:pt x="6600" y="3191"/>
                      </a:lnTo>
                      <a:lnTo>
                        <a:pt x="6479" y="2704"/>
                      </a:lnTo>
                      <a:lnTo>
                        <a:pt x="6332" y="2217"/>
                      </a:lnTo>
                      <a:lnTo>
                        <a:pt x="6162" y="1803"/>
                      </a:lnTo>
                      <a:lnTo>
                        <a:pt x="5967" y="1413"/>
                      </a:lnTo>
                      <a:lnTo>
                        <a:pt x="5748" y="1072"/>
                      </a:lnTo>
                      <a:lnTo>
                        <a:pt x="5480" y="755"/>
                      </a:lnTo>
                      <a:lnTo>
                        <a:pt x="5212" y="488"/>
                      </a:lnTo>
                      <a:lnTo>
                        <a:pt x="4895" y="293"/>
                      </a:lnTo>
                      <a:lnTo>
                        <a:pt x="4749" y="195"/>
                      </a:lnTo>
                      <a:lnTo>
                        <a:pt x="4579" y="122"/>
                      </a:lnTo>
                      <a:lnTo>
                        <a:pt x="4384" y="49"/>
                      </a:lnTo>
                      <a:lnTo>
                        <a:pt x="4189" y="0"/>
                      </a:lnTo>
                      <a:lnTo>
                        <a:pt x="4189" y="0"/>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1" name="Google Shape;151;p20"/>
              <p:cNvGrpSpPr/>
              <p:nvPr/>
            </p:nvGrpSpPr>
            <p:grpSpPr>
              <a:xfrm>
                <a:off x="3442781" y="2137538"/>
                <a:ext cx="125647" cy="307302"/>
                <a:chOff x="4071800" y="2269925"/>
                <a:chExt cx="172925" cy="502950"/>
              </a:xfrm>
            </p:grpSpPr>
            <p:sp>
              <p:nvSpPr>
                <p:cNvPr id="152" name="Google Shape;152;p20"/>
                <p:cNvSpPr/>
                <p:nvPr/>
              </p:nvSpPr>
              <p:spPr>
                <a:xfrm>
                  <a:off x="4118075" y="2269925"/>
                  <a:ext cx="80375" cy="91350"/>
                </a:xfrm>
                <a:custGeom>
                  <a:avLst/>
                  <a:gdLst/>
                  <a:ahLst/>
                  <a:cxnLst/>
                  <a:rect l="l" t="t" r="r" b="b"/>
                  <a:pathLst>
                    <a:path w="3215" h="3654" fill="none" extrusionOk="0">
                      <a:moveTo>
                        <a:pt x="0" y="1657"/>
                      </a:moveTo>
                      <a:lnTo>
                        <a:pt x="0" y="1657"/>
                      </a:lnTo>
                      <a:lnTo>
                        <a:pt x="0" y="1462"/>
                      </a:lnTo>
                      <a:lnTo>
                        <a:pt x="24" y="1291"/>
                      </a:lnTo>
                      <a:lnTo>
                        <a:pt x="73" y="1121"/>
                      </a:lnTo>
                      <a:lnTo>
                        <a:pt x="122" y="975"/>
                      </a:lnTo>
                      <a:lnTo>
                        <a:pt x="195" y="829"/>
                      </a:lnTo>
                      <a:lnTo>
                        <a:pt x="268" y="682"/>
                      </a:lnTo>
                      <a:lnTo>
                        <a:pt x="365" y="561"/>
                      </a:lnTo>
                      <a:lnTo>
                        <a:pt x="463" y="439"/>
                      </a:lnTo>
                      <a:lnTo>
                        <a:pt x="585" y="341"/>
                      </a:lnTo>
                      <a:lnTo>
                        <a:pt x="706" y="244"/>
                      </a:lnTo>
                      <a:lnTo>
                        <a:pt x="853" y="171"/>
                      </a:lnTo>
                      <a:lnTo>
                        <a:pt x="974" y="122"/>
                      </a:lnTo>
                      <a:lnTo>
                        <a:pt x="1120" y="74"/>
                      </a:lnTo>
                      <a:lnTo>
                        <a:pt x="1291" y="25"/>
                      </a:lnTo>
                      <a:lnTo>
                        <a:pt x="1437" y="0"/>
                      </a:lnTo>
                      <a:lnTo>
                        <a:pt x="1608" y="0"/>
                      </a:lnTo>
                      <a:lnTo>
                        <a:pt x="1608" y="0"/>
                      </a:lnTo>
                      <a:lnTo>
                        <a:pt x="1778" y="0"/>
                      </a:lnTo>
                      <a:lnTo>
                        <a:pt x="1924" y="25"/>
                      </a:lnTo>
                      <a:lnTo>
                        <a:pt x="2095" y="74"/>
                      </a:lnTo>
                      <a:lnTo>
                        <a:pt x="2241" y="122"/>
                      </a:lnTo>
                      <a:lnTo>
                        <a:pt x="2363" y="171"/>
                      </a:lnTo>
                      <a:lnTo>
                        <a:pt x="2509" y="244"/>
                      </a:lnTo>
                      <a:lnTo>
                        <a:pt x="2630" y="341"/>
                      </a:lnTo>
                      <a:lnTo>
                        <a:pt x="2752" y="439"/>
                      </a:lnTo>
                      <a:lnTo>
                        <a:pt x="2850" y="561"/>
                      </a:lnTo>
                      <a:lnTo>
                        <a:pt x="2947" y="682"/>
                      </a:lnTo>
                      <a:lnTo>
                        <a:pt x="3020" y="829"/>
                      </a:lnTo>
                      <a:lnTo>
                        <a:pt x="3093" y="975"/>
                      </a:lnTo>
                      <a:lnTo>
                        <a:pt x="3142" y="1121"/>
                      </a:lnTo>
                      <a:lnTo>
                        <a:pt x="3191" y="1291"/>
                      </a:lnTo>
                      <a:lnTo>
                        <a:pt x="3215" y="1462"/>
                      </a:lnTo>
                      <a:lnTo>
                        <a:pt x="3215" y="1657"/>
                      </a:lnTo>
                      <a:lnTo>
                        <a:pt x="3215" y="1657"/>
                      </a:lnTo>
                      <a:lnTo>
                        <a:pt x="3215" y="1827"/>
                      </a:lnTo>
                      <a:lnTo>
                        <a:pt x="3191" y="2022"/>
                      </a:lnTo>
                      <a:lnTo>
                        <a:pt x="3142" y="2217"/>
                      </a:lnTo>
                      <a:lnTo>
                        <a:pt x="3093" y="2387"/>
                      </a:lnTo>
                      <a:lnTo>
                        <a:pt x="3020" y="2558"/>
                      </a:lnTo>
                      <a:lnTo>
                        <a:pt x="2947" y="2728"/>
                      </a:lnTo>
                      <a:lnTo>
                        <a:pt x="2850" y="2874"/>
                      </a:lnTo>
                      <a:lnTo>
                        <a:pt x="2752" y="3020"/>
                      </a:lnTo>
                      <a:lnTo>
                        <a:pt x="2630" y="3167"/>
                      </a:lnTo>
                      <a:lnTo>
                        <a:pt x="2509" y="3288"/>
                      </a:lnTo>
                      <a:lnTo>
                        <a:pt x="2363" y="3386"/>
                      </a:lnTo>
                      <a:lnTo>
                        <a:pt x="2241" y="3483"/>
                      </a:lnTo>
                      <a:lnTo>
                        <a:pt x="2095" y="3556"/>
                      </a:lnTo>
                      <a:lnTo>
                        <a:pt x="1924" y="3605"/>
                      </a:lnTo>
                      <a:lnTo>
                        <a:pt x="1778" y="3629"/>
                      </a:lnTo>
                      <a:lnTo>
                        <a:pt x="1608" y="3654"/>
                      </a:lnTo>
                      <a:lnTo>
                        <a:pt x="1608" y="3654"/>
                      </a:lnTo>
                      <a:lnTo>
                        <a:pt x="1437" y="3629"/>
                      </a:lnTo>
                      <a:lnTo>
                        <a:pt x="1291" y="3605"/>
                      </a:lnTo>
                      <a:lnTo>
                        <a:pt x="1120" y="3556"/>
                      </a:lnTo>
                      <a:lnTo>
                        <a:pt x="974" y="3483"/>
                      </a:lnTo>
                      <a:lnTo>
                        <a:pt x="853" y="3386"/>
                      </a:lnTo>
                      <a:lnTo>
                        <a:pt x="706" y="3288"/>
                      </a:lnTo>
                      <a:lnTo>
                        <a:pt x="585" y="3167"/>
                      </a:lnTo>
                      <a:lnTo>
                        <a:pt x="463" y="3020"/>
                      </a:lnTo>
                      <a:lnTo>
                        <a:pt x="365" y="2874"/>
                      </a:lnTo>
                      <a:lnTo>
                        <a:pt x="268" y="2728"/>
                      </a:lnTo>
                      <a:lnTo>
                        <a:pt x="195" y="2558"/>
                      </a:lnTo>
                      <a:lnTo>
                        <a:pt x="122" y="2387"/>
                      </a:lnTo>
                      <a:lnTo>
                        <a:pt x="73" y="2217"/>
                      </a:lnTo>
                      <a:lnTo>
                        <a:pt x="24" y="2022"/>
                      </a:lnTo>
                      <a:lnTo>
                        <a:pt x="0" y="1827"/>
                      </a:lnTo>
                      <a:lnTo>
                        <a:pt x="0" y="1657"/>
                      </a:lnTo>
                      <a:lnTo>
                        <a:pt x="0" y="1657"/>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0"/>
                <p:cNvSpPr/>
                <p:nvPr/>
              </p:nvSpPr>
              <p:spPr>
                <a:xfrm>
                  <a:off x="4071800" y="2372825"/>
                  <a:ext cx="172925" cy="400050"/>
                </a:xfrm>
                <a:custGeom>
                  <a:avLst/>
                  <a:gdLst/>
                  <a:ahLst/>
                  <a:cxnLst/>
                  <a:rect l="l" t="t" r="r" b="b"/>
                  <a:pathLst>
                    <a:path w="6917" h="16002" fill="none" extrusionOk="0">
                      <a:moveTo>
                        <a:pt x="4189" y="0"/>
                      </a:moveTo>
                      <a:lnTo>
                        <a:pt x="4189" y="0"/>
                      </a:lnTo>
                      <a:lnTo>
                        <a:pt x="4019" y="98"/>
                      </a:lnTo>
                      <a:lnTo>
                        <a:pt x="3848" y="147"/>
                      </a:lnTo>
                      <a:lnTo>
                        <a:pt x="3653" y="195"/>
                      </a:lnTo>
                      <a:lnTo>
                        <a:pt x="3459" y="220"/>
                      </a:lnTo>
                      <a:lnTo>
                        <a:pt x="3459" y="220"/>
                      </a:lnTo>
                      <a:lnTo>
                        <a:pt x="3264" y="195"/>
                      </a:lnTo>
                      <a:lnTo>
                        <a:pt x="3069" y="147"/>
                      </a:lnTo>
                      <a:lnTo>
                        <a:pt x="2898" y="98"/>
                      </a:lnTo>
                      <a:lnTo>
                        <a:pt x="2728" y="0"/>
                      </a:lnTo>
                      <a:lnTo>
                        <a:pt x="2728" y="0"/>
                      </a:lnTo>
                      <a:lnTo>
                        <a:pt x="2533" y="49"/>
                      </a:lnTo>
                      <a:lnTo>
                        <a:pt x="2338" y="122"/>
                      </a:lnTo>
                      <a:lnTo>
                        <a:pt x="2168" y="195"/>
                      </a:lnTo>
                      <a:lnTo>
                        <a:pt x="2022" y="293"/>
                      </a:lnTo>
                      <a:lnTo>
                        <a:pt x="1705" y="488"/>
                      </a:lnTo>
                      <a:lnTo>
                        <a:pt x="1437" y="755"/>
                      </a:lnTo>
                      <a:lnTo>
                        <a:pt x="1169" y="1072"/>
                      </a:lnTo>
                      <a:lnTo>
                        <a:pt x="950" y="1413"/>
                      </a:lnTo>
                      <a:lnTo>
                        <a:pt x="755" y="1803"/>
                      </a:lnTo>
                      <a:lnTo>
                        <a:pt x="585" y="2217"/>
                      </a:lnTo>
                      <a:lnTo>
                        <a:pt x="439" y="2704"/>
                      </a:lnTo>
                      <a:lnTo>
                        <a:pt x="317" y="3191"/>
                      </a:lnTo>
                      <a:lnTo>
                        <a:pt x="219" y="3727"/>
                      </a:lnTo>
                      <a:lnTo>
                        <a:pt x="146" y="4311"/>
                      </a:lnTo>
                      <a:lnTo>
                        <a:pt x="73" y="4896"/>
                      </a:lnTo>
                      <a:lnTo>
                        <a:pt x="24" y="5529"/>
                      </a:lnTo>
                      <a:lnTo>
                        <a:pt x="0" y="6187"/>
                      </a:lnTo>
                      <a:lnTo>
                        <a:pt x="0" y="6869"/>
                      </a:lnTo>
                      <a:lnTo>
                        <a:pt x="0" y="6869"/>
                      </a:lnTo>
                      <a:lnTo>
                        <a:pt x="24" y="7015"/>
                      </a:lnTo>
                      <a:lnTo>
                        <a:pt x="49" y="7161"/>
                      </a:lnTo>
                      <a:lnTo>
                        <a:pt x="98" y="7307"/>
                      </a:lnTo>
                      <a:lnTo>
                        <a:pt x="171" y="7404"/>
                      </a:lnTo>
                      <a:lnTo>
                        <a:pt x="244" y="7502"/>
                      </a:lnTo>
                      <a:lnTo>
                        <a:pt x="317" y="7575"/>
                      </a:lnTo>
                      <a:lnTo>
                        <a:pt x="414" y="7624"/>
                      </a:lnTo>
                      <a:lnTo>
                        <a:pt x="487" y="7624"/>
                      </a:lnTo>
                      <a:lnTo>
                        <a:pt x="487" y="7624"/>
                      </a:lnTo>
                      <a:lnTo>
                        <a:pt x="633" y="7624"/>
                      </a:lnTo>
                      <a:lnTo>
                        <a:pt x="731" y="7575"/>
                      </a:lnTo>
                      <a:lnTo>
                        <a:pt x="804" y="7502"/>
                      </a:lnTo>
                      <a:lnTo>
                        <a:pt x="877" y="7404"/>
                      </a:lnTo>
                      <a:lnTo>
                        <a:pt x="926" y="7307"/>
                      </a:lnTo>
                      <a:lnTo>
                        <a:pt x="950" y="7161"/>
                      </a:lnTo>
                      <a:lnTo>
                        <a:pt x="974" y="6869"/>
                      </a:lnTo>
                      <a:lnTo>
                        <a:pt x="974" y="6869"/>
                      </a:lnTo>
                      <a:lnTo>
                        <a:pt x="999" y="6503"/>
                      </a:lnTo>
                      <a:lnTo>
                        <a:pt x="1023" y="6089"/>
                      </a:lnTo>
                      <a:lnTo>
                        <a:pt x="1145" y="5091"/>
                      </a:lnTo>
                      <a:lnTo>
                        <a:pt x="1291" y="4092"/>
                      </a:lnTo>
                      <a:lnTo>
                        <a:pt x="1364" y="3654"/>
                      </a:lnTo>
                      <a:lnTo>
                        <a:pt x="1461" y="3288"/>
                      </a:lnTo>
                      <a:lnTo>
                        <a:pt x="1461" y="3288"/>
                      </a:lnTo>
                      <a:lnTo>
                        <a:pt x="1413" y="3094"/>
                      </a:lnTo>
                      <a:lnTo>
                        <a:pt x="1388" y="2899"/>
                      </a:lnTo>
                      <a:lnTo>
                        <a:pt x="1388" y="2704"/>
                      </a:lnTo>
                      <a:lnTo>
                        <a:pt x="1413" y="2533"/>
                      </a:lnTo>
                      <a:lnTo>
                        <a:pt x="1437" y="2387"/>
                      </a:lnTo>
                      <a:lnTo>
                        <a:pt x="1510" y="2241"/>
                      </a:lnTo>
                      <a:lnTo>
                        <a:pt x="1583" y="2119"/>
                      </a:lnTo>
                      <a:lnTo>
                        <a:pt x="1656" y="2046"/>
                      </a:lnTo>
                      <a:lnTo>
                        <a:pt x="1656" y="2046"/>
                      </a:lnTo>
                      <a:lnTo>
                        <a:pt x="1583" y="2144"/>
                      </a:lnTo>
                      <a:lnTo>
                        <a:pt x="1534" y="2290"/>
                      </a:lnTo>
                      <a:lnTo>
                        <a:pt x="1486" y="2485"/>
                      </a:lnTo>
                      <a:lnTo>
                        <a:pt x="1486" y="2680"/>
                      </a:lnTo>
                      <a:lnTo>
                        <a:pt x="1510" y="2874"/>
                      </a:lnTo>
                      <a:lnTo>
                        <a:pt x="1559" y="3069"/>
                      </a:lnTo>
                      <a:lnTo>
                        <a:pt x="1608" y="3167"/>
                      </a:lnTo>
                      <a:lnTo>
                        <a:pt x="1681" y="3264"/>
                      </a:lnTo>
                      <a:lnTo>
                        <a:pt x="1754" y="3337"/>
                      </a:lnTo>
                      <a:lnTo>
                        <a:pt x="1851" y="3410"/>
                      </a:lnTo>
                      <a:lnTo>
                        <a:pt x="1851" y="3410"/>
                      </a:lnTo>
                      <a:lnTo>
                        <a:pt x="1900" y="3775"/>
                      </a:lnTo>
                      <a:lnTo>
                        <a:pt x="1924" y="3970"/>
                      </a:lnTo>
                      <a:lnTo>
                        <a:pt x="1949" y="4190"/>
                      </a:lnTo>
                      <a:lnTo>
                        <a:pt x="1924" y="4433"/>
                      </a:lnTo>
                      <a:lnTo>
                        <a:pt x="1900" y="4725"/>
                      </a:lnTo>
                      <a:lnTo>
                        <a:pt x="1827" y="5018"/>
                      </a:lnTo>
                      <a:lnTo>
                        <a:pt x="1705" y="5383"/>
                      </a:lnTo>
                      <a:lnTo>
                        <a:pt x="1705" y="5383"/>
                      </a:lnTo>
                      <a:lnTo>
                        <a:pt x="1510" y="5894"/>
                      </a:lnTo>
                      <a:lnTo>
                        <a:pt x="1364" y="6381"/>
                      </a:lnTo>
                      <a:lnTo>
                        <a:pt x="1267" y="6820"/>
                      </a:lnTo>
                      <a:lnTo>
                        <a:pt x="1218" y="7210"/>
                      </a:lnTo>
                      <a:lnTo>
                        <a:pt x="1169" y="7599"/>
                      </a:lnTo>
                      <a:lnTo>
                        <a:pt x="1169" y="7989"/>
                      </a:lnTo>
                      <a:lnTo>
                        <a:pt x="1194" y="8793"/>
                      </a:lnTo>
                      <a:lnTo>
                        <a:pt x="1194" y="8793"/>
                      </a:lnTo>
                      <a:lnTo>
                        <a:pt x="1242" y="9962"/>
                      </a:lnTo>
                      <a:lnTo>
                        <a:pt x="1291" y="11131"/>
                      </a:lnTo>
                      <a:lnTo>
                        <a:pt x="1315" y="13201"/>
                      </a:lnTo>
                      <a:lnTo>
                        <a:pt x="1340" y="14686"/>
                      </a:lnTo>
                      <a:lnTo>
                        <a:pt x="1340" y="15271"/>
                      </a:lnTo>
                      <a:lnTo>
                        <a:pt x="1340" y="15271"/>
                      </a:lnTo>
                      <a:lnTo>
                        <a:pt x="1364" y="15490"/>
                      </a:lnTo>
                      <a:lnTo>
                        <a:pt x="1413" y="15661"/>
                      </a:lnTo>
                      <a:lnTo>
                        <a:pt x="1486" y="15782"/>
                      </a:lnTo>
                      <a:lnTo>
                        <a:pt x="1583" y="15880"/>
                      </a:lnTo>
                      <a:lnTo>
                        <a:pt x="1656" y="15953"/>
                      </a:lnTo>
                      <a:lnTo>
                        <a:pt x="1729" y="15977"/>
                      </a:lnTo>
                      <a:lnTo>
                        <a:pt x="1827" y="16002"/>
                      </a:lnTo>
                      <a:lnTo>
                        <a:pt x="1827" y="16002"/>
                      </a:lnTo>
                      <a:lnTo>
                        <a:pt x="1949" y="16002"/>
                      </a:lnTo>
                      <a:lnTo>
                        <a:pt x="2070" y="15953"/>
                      </a:lnTo>
                      <a:lnTo>
                        <a:pt x="2168" y="15904"/>
                      </a:lnTo>
                      <a:lnTo>
                        <a:pt x="2241" y="15831"/>
                      </a:lnTo>
                      <a:lnTo>
                        <a:pt x="2314" y="15758"/>
                      </a:lnTo>
                      <a:lnTo>
                        <a:pt x="2387" y="15636"/>
                      </a:lnTo>
                      <a:lnTo>
                        <a:pt x="2411" y="15490"/>
                      </a:lnTo>
                      <a:lnTo>
                        <a:pt x="2460" y="15344"/>
                      </a:lnTo>
                      <a:lnTo>
                        <a:pt x="3142" y="8525"/>
                      </a:lnTo>
                      <a:lnTo>
                        <a:pt x="3142" y="8525"/>
                      </a:lnTo>
                      <a:lnTo>
                        <a:pt x="3142" y="8427"/>
                      </a:lnTo>
                      <a:lnTo>
                        <a:pt x="3191" y="8257"/>
                      </a:lnTo>
                      <a:lnTo>
                        <a:pt x="3239" y="8159"/>
                      </a:lnTo>
                      <a:lnTo>
                        <a:pt x="3288" y="8062"/>
                      </a:lnTo>
                      <a:lnTo>
                        <a:pt x="3361" y="7989"/>
                      </a:lnTo>
                      <a:lnTo>
                        <a:pt x="3459" y="7965"/>
                      </a:lnTo>
                      <a:lnTo>
                        <a:pt x="3459" y="7965"/>
                      </a:lnTo>
                      <a:lnTo>
                        <a:pt x="3556" y="7989"/>
                      </a:lnTo>
                      <a:lnTo>
                        <a:pt x="3629" y="8062"/>
                      </a:lnTo>
                      <a:lnTo>
                        <a:pt x="3678" y="8159"/>
                      </a:lnTo>
                      <a:lnTo>
                        <a:pt x="3726" y="8257"/>
                      </a:lnTo>
                      <a:lnTo>
                        <a:pt x="3775" y="8427"/>
                      </a:lnTo>
                      <a:lnTo>
                        <a:pt x="3775" y="8525"/>
                      </a:lnTo>
                      <a:lnTo>
                        <a:pt x="4457" y="15344"/>
                      </a:lnTo>
                      <a:lnTo>
                        <a:pt x="4457" y="15344"/>
                      </a:lnTo>
                      <a:lnTo>
                        <a:pt x="4506" y="15490"/>
                      </a:lnTo>
                      <a:lnTo>
                        <a:pt x="4530" y="15636"/>
                      </a:lnTo>
                      <a:lnTo>
                        <a:pt x="4603" y="15758"/>
                      </a:lnTo>
                      <a:lnTo>
                        <a:pt x="4676" y="15831"/>
                      </a:lnTo>
                      <a:lnTo>
                        <a:pt x="4749" y="15904"/>
                      </a:lnTo>
                      <a:lnTo>
                        <a:pt x="4847" y="15953"/>
                      </a:lnTo>
                      <a:lnTo>
                        <a:pt x="4969" y="16002"/>
                      </a:lnTo>
                      <a:lnTo>
                        <a:pt x="5090" y="16002"/>
                      </a:lnTo>
                      <a:lnTo>
                        <a:pt x="5090" y="16002"/>
                      </a:lnTo>
                      <a:lnTo>
                        <a:pt x="5188" y="15977"/>
                      </a:lnTo>
                      <a:lnTo>
                        <a:pt x="5261" y="15953"/>
                      </a:lnTo>
                      <a:lnTo>
                        <a:pt x="5334" y="15880"/>
                      </a:lnTo>
                      <a:lnTo>
                        <a:pt x="5431" y="15782"/>
                      </a:lnTo>
                      <a:lnTo>
                        <a:pt x="5504" y="15661"/>
                      </a:lnTo>
                      <a:lnTo>
                        <a:pt x="5553" y="15490"/>
                      </a:lnTo>
                      <a:lnTo>
                        <a:pt x="5577" y="15271"/>
                      </a:lnTo>
                      <a:lnTo>
                        <a:pt x="5577" y="15271"/>
                      </a:lnTo>
                      <a:lnTo>
                        <a:pt x="5577" y="14686"/>
                      </a:lnTo>
                      <a:lnTo>
                        <a:pt x="5602" y="13201"/>
                      </a:lnTo>
                      <a:lnTo>
                        <a:pt x="5626" y="11131"/>
                      </a:lnTo>
                      <a:lnTo>
                        <a:pt x="5675" y="9962"/>
                      </a:lnTo>
                      <a:lnTo>
                        <a:pt x="5724" y="8793"/>
                      </a:lnTo>
                      <a:lnTo>
                        <a:pt x="5724" y="8793"/>
                      </a:lnTo>
                      <a:lnTo>
                        <a:pt x="5748" y="7989"/>
                      </a:lnTo>
                      <a:lnTo>
                        <a:pt x="5748" y="7599"/>
                      </a:lnTo>
                      <a:lnTo>
                        <a:pt x="5699" y="7210"/>
                      </a:lnTo>
                      <a:lnTo>
                        <a:pt x="5650" y="6820"/>
                      </a:lnTo>
                      <a:lnTo>
                        <a:pt x="5553" y="6381"/>
                      </a:lnTo>
                      <a:lnTo>
                        <a:pt x="5407" y="5894"/>
                      </a:lnTo>
                      <a:lnTo>
                        <a:pt x="5212" y="5383"/>
                      </a:lnTo>
                      <a:lnTo>
                        <a:pt x="5212" y="5383"/>
                      </a:lnTo>
                      <a:lnTo>
                        <a:pt x="5090" y="5018"/>
                      </a:lnTo>
                      <a:lnTo>
                        <a:pt x="5017" y="4725"/>
                      </a:lnTo>
                      <a:lnTo>
                        <a:pt x="4993" y="4433"/>
                      </a:lnTo>
                      <a:lnTo>
                        <a:pt x="4969" y="4190"/>
                      </a:lnTo>
                      <a:lnTo>
                        <a:pt x="4993" y="3970"/>
                      </a:lnTo>
                      <a:lnTo>
                        <a:pt x="5017" y="3775"/>
                      </a:lnTo>
                      <a:lnTo>
                        <a:pt x="5066" y="3410"/>
                      </a:lnTo>
                      <a:lnTo>
                        <a:pt x="5066" y="3410"/>
                      </a:lnTo>
                      <a:lnTo>
                        <a:pt x="5163" y="3337"/>
                      </a:lnTo>
                      <a:lnTo>
                        <a:pt x="5236" y="3264"/>
                      </a:lnTo>
                      <a:lnTo>
                        <a:pt x="5310" y="3167"/>
                      </a:lnTo>
                      <a:lnTo>
                        <a:pt x="5358" y="3069"/>
                      </a:lnTo>
                      <a:lnTo>
                        <a:pt x="5407" y="2874"/>
                      </a:lnTo>
                      <a:lnTo>
                        <a:pt x="5431" y="2680"/>
                      </a:lnTo>
                      <a:lnTo>
                        <a:pt x="5431" y="2485"/>
                      </a:lnTo>
                      <a:lnTo>
                        <a:pt x="5383" y="2290"/>
                      </a:lnTo>
                      <a:lnTo>
                        <a:pt x="5334" y="2144"/>
                      </a:lnTo>
                      <a:lnTo>
                        <a:pt x="5261" y="2046"/>
                      </a:lnTo>
                      <a:lnTo>
                        <a:pt x="5261" y="2046"/>
                      </a:lnTo>
                      <a:lnTo>
                        <a:pt x="5334" y="2119"/>
                      </a:lnTo>
                      <a:lnTo>
                        <a:pt x="5407" y="2241"/>
                      </a:lnTo>
                      <a:lnTo>
                        <a:pt x="5480" y="2387"/>
                      </a:lnTo>
                      <a:lnTo>
                        <a:pt x="5504" y="2533"/>
                      </a:lnTo>
                      <a:lnTo>
                        <a:pt x="5529" y="2704"/>
                      </a:lnTo>
                      <a:lnTo>
                        <a:pt x="5529" y="2899"/>
                      </a:lnTo>
                      <a:lnTo>
                        <a:pt x="5504" y="3094"/>
                      </a:lnTo>
                      <a:lnTo>
                        <a:pt x="5456" y="3288"/>
                      </a:lnTo>
                      <a:lnTo>
                        <a:pt x="5456" y="3288"/>
                      </a:lnTo>
                      <a:lnTo>
                        <a:pt x="5553" y="3654"/>
                      </a:lnTo>
                      <a:lnTo>
                        <a:pt x="5626" y="4092"/>
                      </a:lnTo>
                      <a:lnTo>
                        <a:pt x="5772" y="5091"/>
                      </a:lnTo>
                      <a:lnTo>
                        <a:pt x="5894" y="6089"/>
                      </a:lnTo>
                      <a:lnTo>
                        <a:pt x="5918" y="6503"/>
                      </a:lnTo>
                      <a:lnTo>
                        <a:pt x="5943" y="6869"/>
                      </a:lnTo>
                      <a:lnTo>
                        <a:pt x="5943" y="6869"/>
                      </a:lnTo>
                      <a:lnTo>
                        <a:pt x="5967" y="7161"/>
                      </a:lnTo>
                      <a:lnTo>
                        <a:pt x="5991" y="7307"/>
                      </a:lnTo>
                      <a:lnTo>
                        <a:pt x="6040" y="7404"/>
                      </a:lnTo>
                      <a:lnTo>
                        <a:pt x="6113" y="7502"/>
                      </a:lnTo>
                      <a:lnTo>
                        <a:pt x="6186" y="7575"/>
                      </a:lnTo>
                      <a:lnTo>
                        <a:pt x="6284" y="7624"/>
                      </a:lnTo>
                      <a:lnTo>
                        <a:pt x="6430" y="7624"/>
                      </a:lnTo>
                      <a:lnTo>
                        <a:pt x="6430" y="7624"/>
                      </a:lnTo>
                      <a:lnTo>
                        <a:pt x="6503" y="7624"/>
                      </a:lnTo>
                      <a:lnTo>
                        <a:pt x="6600" y="7575"/>
                      </a:lnTo>
                      <a:lnTo>
                        <a:pt x="6673" y="7502"/>
                      </a:lnTo>
                      <a:lnTo>
                        <a:pt x="6746" y="7404"/>
                      </a:lnTo>
                      <a:lnTo>
                        <a:pt x="6820" y="7307"/>
                      </a:lnTo>
                      <a:lnTo>
                        <a:pt x="6868" y="7161"/>
                      </a:lnTo>
                      <a:lnTo>
                        <a:pt x="6893" y="7015"/>
                      </a:lnTo>
                      <a:lnTo>
                        <a:pt x="6917" y="6869"/>
                      </a:lnTo>
                      <a:lnTo>
                        <a:pt x="6917" y="6869"/>
                      </a:lnTo>
                      <a:lnTo>
                        <a:pt x="6917" y="6187"/>
                      </a:lnTo>
                      <a:lnTo>
                        <a:pt x="6893" y="5529"/>
                      </a:lnTo>
                      <a:lnTo>
                        <a:pt x="6844" y="4896"/>
                      </a:lnTo>
                      <a:lnTo>
                        <a:pt x="6771" y="4311"/>
                      </a:lnTo>
                      <a:lnTo>
                        <a:pt x="6698" y="3727"/>
                      </a:lnTo>
                      <a:lnTo>
                        <a:pt x="6600" y="3191"/>
                      </a:lnTo>
                      <a:lnTo>
                        <a:pt x="6479" y="2704"/>
                      </a:lnTo>
                      <a:lnTo>
                        <a:pt x="6332" y="2217"/>
                      </a:lnTo>
                      <a:lnTo>
                        <a:pt x="6162" y="1803"/>
                      </a:lnTo>
                      <a:lnTo>
                        <a:pt x="5967" y="1413"/>
                      </a:lnTo>
                      <a:lnTo>
                        <a:pt x="5748" y="1072"/>
                      </a:lnTo>
                      <a:lnTo>
                        <a:pt x="5480" y="755"/>
                      </a:lnTo>
                      <a:lnTo>
                        <a:pt x="5212" y="488"/>
                      </a:lnTo>
                      <a:lnTo>
                        <a:pt x="4895" y="293"/>
                      </a:lnTo>
                      <a:lnTo>
                        <a:pt x="4749" y="195"/>
                      </a:lnTo>
                      <a:lnTo>
                        <a:pt x="4579" y="122"/>
                      </a:lnTo>
                      <a:lnTo>
                        <a:pt x="4384" y="49"/>
                      </a:lnTo>
                      <a:lnTo>
                        <a:pt x="4189" y="0"/>
                      </a:lnTo>
                      <a:lnTo>
                        <a:pt x="4189" y="0"/>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54" name="Google Shape;154;p20">
              <a:extLst>
                <a:ext uri="{C183D7F6-B498-43B3-948B-1728B52AA6E4}">
                  <adec:decorative xmlns:adec="http://schemas.microsoft.com/office/drawing/2017/decorative" val="1"/>
                </a:ext>
              </a:extLst>
            </p:cNvPr>
            <p:cNvGrpSpPr/>
            <p:nvPr/>
          </p:nvGrpSpPr>
          <p:grpSpPr>
            <a:xfrm>
              <a:off x="4816956" y="3201825"/>
              <a:ext cx="640747" cy="307302"/>
              <a:chOff x="2927681" y="2137538"/>
              <a:chExt cx="640747" cy="307302"/>
            </a:xfrm>
          </p:grpSpPr>
          <p:grpSp>
            <p:nvGrpSpPr>
              <p:cNvPr id="155" name="Google Shape;155;p20"/>
              <p:cNvGrpSpPr/>
              <p:nvPr/>
            </p:nvGrpSpPr>
            <p:grpSpPr>
              <a:xfrm>
                <a:off x="2927681" y="2137538"/>
                <a:ext cx="125647" cy="307302"/>
                <a:chOff x="4071800" y="2269925"/>
                <a:chExt cx="172925" cy="502950"/>
              </a:xfrm>
            </p:grpSpPr>
            <p:sp>
              <p:nvSpPr>
                <p:cNvPr id="156" name="Google Shape;156;p20"/>
                <p:cNvSpPr/>
                <p:nvPr/>
              </p:nvSpPr>
              <p:spPr>
                <a:xfrm>
                  <a:off x="4118075" y="2269925"/>
                  <a:ext cx="80375" cy="91350"/>
                </a:xfrm>
                <a:custGeom>
                  <a:avLst/>
                  <a:gdLst/>
                  <a:ahLst/>
                  <a:cxnLst/>
                  <a:rect l="l" t="t" r="r" b="b"/>
                  <a:pathLst>
                    <a:path w="3215" h="3654" fill="none" extrusionOk="0">
                      <a:moveTo>
                        <a:pt x="0" y="1657"/>
                      </a:moveTo>
                      <a:lnTo>
                        <a:pt x="0" y="1657"/>
                      </a:lnTo>
                      <a:lnTo>
                        <a:pt x="0" y="1462"/>
                      </a:lnTo>
                      <a:lnTo>
                        <a:pt x="24" y="1291"/>
                      </a:lnTo>
                      <a:lnTo>
                        <a:pt x="73" y="1121"/>
                      </a:lnTo>
                      <a:lnTo>
                        <a:pt x="122" y="975"/>
                      </a:lnTo>
                      <a:lnTo>
                        <a:pt x="195" y="829"/>
                      </a:lnTo>
                      <a:lnTo>
                        <a:pt x="268" y="682"/>
                      </a:lnTo>
                      <a:lnTo>
                        <a:pt x="365" y="561"/>
                      </a:lnTo>
                      <a:lnTo>
                        <a:pt x="463" y="439"/>
                      </a:lnTo>
                      <a:lnTo>
                        <a:pt x="585" y="341"/>
                      </a:lnTo>
                      <a:lnTo>
                        <a:pt x="706" y="244"/>
                      </a:lnTo>
                      <a:lnTo>
                        <a:pt x="853" y="171"/>
                      </a:lnTo>
                      <a:lnTo>
                        <a:pt x="974" y="122"/>
                      </a:lnTo>
                      <a:lnTo>
                        <a:pt x="1120" y="74"/>
                      </a:lnTo>
                      <a:lnTo>
                        <a:pt x="1291" y="25"/>
                      </a:lnTo>
                      <a:lnTo>
                        <a:pt x="1437" y="0"/>
                      </a:lnTo>
                      <a:lnTo>
                        <a:pt x="1608" y="0"/>
                      </a:lnTo>
                      <a:lnTo>
                        <a:pt x="1608" y="0"/>
                      </a:lnTo>
                      <a:lnTo>
                        <a:pt x="1778" y="0"/>
                      </a:lnTo>
                      <a:lnTo>
                        <a:pt x="1924" y="25"/>
                      </a:lnTo>
                      <a:lnTo>
                        <a:pt x="2095" y="74"/>
                      </a:lnTo>
                      <a:lnTo>
                        <a:pt x="2241" y="122"/>
                      </a:lnTo>
                      <a:lnTo>
                        <a:pt x="2363" y="171"/>
                      </a:lnTo>
                      <a:lnTo>
                        <a:pt x="2509" y="244"/>
                      </a:lnTo>
                      <a:lnTo>
                        <a:pt x="2630" y="341"/>
                      </a:lnTo>
                      <a:lnTo>
                        <a:pt x="2752" y="439"/>
                      </a:lnTo>
                      <a:lnTo>
                        <a:pt x="2850" y="561"/>
                      </a:lnTo>
                      <a:lnTo>
                        <a:pt x="2947" y="682"/>
                      </a:lnTo>
                      <a:lnTo>
                        <a:pt x="3020" y="829"/>
                      </a:lnTo>
                      <a:lnTo>
                        <a:pt x="3093" y="975"/>
                      </a:lnTo>
                      <a:lnTo>
                        <a:pt x="3142" y="1121"/>
                      </a:lnTo>
                      <a:lnTo>
                        <a:pt x="3191" y="1291"/>
                      </a:lnTo>
                      <a:lnTo>
                        <a:pt x="3215" y="1462"/>
                      </a:lnTo>
                      <a:lnTo>
                        <a:pt x="3215" y="1657"/>
                      </a:lnTo>
                      <a:lnTo>
                        <a:pt x="3215" y="1657"/>
                      </a:lnTo>
                      <a:lnTo>
                        <a:pt x="3215" y="1827"/>
                      </a:lnTo>
                      <a:lnTo>
                        <a:pt x="3191" y="2022"/>
                      </a:lnTo>
                      <a:lnTo>
                        <a:pt x="3142" y="2217"/>
                      </a:lnTo>
                      <a:lnTo>
                        <a:pt x="3093" y="2387"/>
                      </a:lnTo>
                      <a:lnTo>
                        <a:pt x="3020" y="2558"/>
                      </a:lnTo>
                      <a:lnTo>
                        <a:pt x="2947" y="2728"/>
                      </a:lnTo>
                      <a:lnTo>
                        <a:pt x="2850" y="2874"/>
                      </a:lnTo>
                      <a:lnTo>
                        <a:pt x="2752" y="3020"/>
                      </a:lnTo>
                      <a:lnTo>
                        <a:pt x="2630" y="3167"/>
                      </a:lnTo>
                      <a:lnTo>
                        <a:pt x="2509" y="3288"/>
                      </a:lnTo>
                      <a:lnTo>
                        <a:pt x="2363" y="3386"/>
                      </a:lnTo>
                      <a:lnTo>
                        <a:pt x="2241" y="3483"/>
                      </a:lnTo>
                      <a:lnTo>
                        <a:pt x="2095" y="3556"/>
                      </a:lnTo>
                      <a:lnTo>
                        <a:pt x="1924" y="3605"/>
                      </a:lnTo>
                      <a:lnTo>
                        <a:pt x="1778" y="3629"/>
                      </a:lnTo>
                      <a:lnTo>
                        <a:pt x="1608" y="3654"/>
                      </a:lnTo>
                      <a:lnTo>
                        <a:pt x="1608" y="3654"/>
                      </a:lnTo>
                      <a:lnTo>
                        <a:pt x="1437" y="3629"/>
                      </a:lnTo>
                      <a:lnTo>
                        <a:pt x="1291" y="3605"/>
                      </a:lnTo>
                      <a:lnTo>
                        <a:pt x="1120" y="3556"/>
                      </a:lnTo>
                      <a:lnTo>
                        <a:pt x="974" y="3483"/>
                      </a:lnTo>
                      <a:lnTo>
                        <a:pt x="853" y="3386"/>
                      </a:lnTo>
                      <a:lnTo>
                        <a:pt x="706" y="3288"/>
                      </a:lnTo>
                      <a:lnTo>
                        <a:pt x="585" y="3167"/>
                      </a:lnTo>
                      <a:lnTo>
                        <a:pt x="463" y="3020"/>
                      </a:lnTo>
                      <a:lnTo>
                        <a:pt x="365" y="2874"/>
                      </a:lnTo>
                      <a:lnTo>
                        <a:pt x="268" y="2728"/>
                      </a:lnTo>
                      <a:lnTo>
                        <a:pt x="195" y="2558"/>
                      </a:lnTo>
                      <a:lnTo>
                        <a:pt x="122" y="2387"/>
                      </a:lnTo>
                      <a:lnTo>
                        <a:pt x="73" y="2217"/>
                      </a:lnTo>
                      <a:lnTo>
                        <a:pt x="24" y="2022"/>
                      </a:lnTo>
                      <a:lnTo>
                        <a:pt x="0" y="1827"/>
                      </a:lnTo>
                      <a:lnTo>
                        <a:pt x="0" y="1657"/>
                      </a:lnTo>
                      <a:lnTo>
                        <a:pt x="0" y="1657"/>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0"/>
                <p:cNvSpPr/>
                <p:nvPr/>
              </p:nvSpPr>
              <p:spPr>
                <a:xfrm>
                  <a:off x="4071800" y="2372825"/>
                  <a:ext cx="172925" cy="400050"/>
                </a:xfrm>
                <a:custGeom>
                  <a:avLst/>
                  <a:gdLst/>
                  <a:ahLst/>
                  <a:cxnLst/>
                  <a:rect l="l" t="t" r="r" b="b"/>
                  <a:pathLst>
                    <a:path w="6917" h="16002" fill="none" extrusionOk="0">
                      <a:moveTo>
                        <a:pt x="4189" y="0"/>
                      </a:moveTo>
                      <a:lnTo>
                        <a:pt x="4189" y="0"/>
                      </a:lnTo>
                      <a:lnTo>
                        <a:pt x="4019" y="98"/>
                      </a:lnTo>
                      <a:lnTo>
                        <a:pt x="3848" y="147"/>
                      </a:lnTo>
                      <a:lnTo>
                        <a:pt x="3653" y="195"/>
                      </a:lnTo>
                      <a:lnTo>
                        <a:pt x="3459" y="220"/>
                      </a:lnTo>
                      <a:lnTo>
                        <a:pt x="3459" y="220"/>
                      </a:lnTo>
                      <a:lnTo>
                        <a:pt x="3264" y="195"/>
                      </a:lnTo>
                      <a:lnTo>
                        <a:pt x="3069" y="147"/>
                      </a:lnTo>
                      <a:lnTo>
                        <a:pt x="2898" y="98"/>
                      </a:lnTo>
                      <a:lnTo>
                        <a:pt x="2728" y="0"/>
                      </a:lnTo>
                      <a:lnTo>
                        <a:pt x="2728" y="0"/>
                      </a:lnTo>
                      <a:lnTo>
                        <a:pt x="2533" y="49"/>
                      </a:lnTo>
                      <a:lnTo>
                        <a:pt x="2338" y="122"/>
                      </a:lnTo>
                      <a:lnTo>
                        <a:pt x="2168" y="195"/>
                      </a:lnTo>
                      <a:lnTo>
                        <a:pt x="2022" y="293"/>
                      </a:lnTo>
                      <a:lnTo>
                        <a:pt x="1705" y="488"/>
                      </a:lnTo>
                      <a:lnTo>
                        <a:pt x="1437" y="755"/>
                      </a:lnTo>
                      <a:lnTo>
                        <a:pt x="1169" y="1072"/>
                      </a:lnTo>
                      <a:lnTo>
                        <a:pt x="950" y="1413"/>
                      </a:lnTo>
                      <a:lnTo>
                        <a:pt x="755" y="1803"/>
                      </a:lnTo>
                      <a:lnTo>
                        <a:pt x="585" y="2217"/>
                      </a:lnTo>
                      <a:lnTo>
                        <a:pt x="439" y="2704"/>
                      </a:lnTo>
                      <a:lnTo>
                        <a:pt x="317" y="3191"/>
                      </a:lnTo>
                      <a:lnTo>
                        <a:pt x="219" y="3727"/>
                      </a:lnTo>
                      <a:lnTo>
                        <a:pt x="146" y="4311"/>
                      </a:lnTo>
                      <a:lnTo>
                        <a:pt x="73" y="4896"/>
                      </a:lnTo>
                      <a:lnTo>
                        <a:pt x="24" y="5529"/>
                      </a:lnTo>
                      <a:lnTo>
                        <a:pt x="0" y="6187"/>
                      </a:lnTo>
                      <a:lnTo>
                        <a:pt x="0" y="6869"/>
                      </a:lnTo>
                      <a:lnTo>
                        <a:pt x="0" y="6869"/>
                      </a:lnTo>
                      <a:lnTo>
                        <a:pt x="24" y="7015"/>
                      </a:lnTo>
                      <a:lnTo>
                        <a:pt x="49" y="7161"/>
                      </a:lnTo>
                      <a:lnTo>
                        <a:pt x="98" y="7307"/>
                      </a:lnTo>
                      <a:lnTo>
                        <a:pt x="171" y="7404"/>
                      </a:lnTo>
                      <a:lnTo>
                        <a:pt x="244" y="7502"/>
                      </a:lnTo>
                      <a:lnTo>
                        <a:pt x="317" y="7575"/>
                      </a:lnTo>
                      <a:lnTo>
                        <a:pt x="414" y="7624"/>
                      </a:lnTo>
                      <a:lnTo>
                        <a:pt x="487" y="7624"/>
                      </a:lnTo>
                      <a:lnTo>
                        <a:pt x="487" y="7624"/>
                      </a:lnTo>
                      <a:lnTo>
                        <a:pt x="633" y="7624"/>
                      </a:lnTo>
                      <a:lnTo>
                        <a:pt x="731" y="7575"/>
                      </a:lnTo>
                      <a:lnTo>
                        <a:pt x="804" y="7502"/>
                      </a:lnTo>
                      <a:lnTo>
                        <a:pt x="877" y="7404"/>
                      </a:lnTo>
                      <a:lnTo>
                        <a:pt x="926" y="7307"/>
                      </a:lnTo>
                      <a:lnTo>
                        <a:pt x="950" y="7161"/>
                      </a:lnTo>
                      <a:lnTo>
                        <a:pt x="974" y="6869"/>
                      </a:lnTo>
                      <a:lnTo>
                        <a:pt x="974" y="6869"/>
                      </a:lnTo>
                      <a:lnTo>
                        <a:pt x="999" y="6503"/>
                      </a:lnTo>
                      <a:lnTo>
                        <a:pt x="1023" y="6089"/>
                      </a:lnTo>
                      <a:lnTo>
                        <a:pt x="1145" y="5091"/>
                      </a:lnTo>
                      <a:lnTo>
                        <a:pt x="1291" y="4092"/>
                      </a:lnTo>
                      <a:lnTo>
                        <a:pt x="1364" y="3654"/>
                      </a:lnTo>
                      <a:lnTo>
                        <a:pt x="1461" y="3288"/>
                      </a:lnTo>
                      <a:lnTo>
                        <a:pt x="1461" y="3288"/>
                      </a:lnTo>
                      <a:lnTo>
                        <a:pt x="1413" y="3094"/>
                      </a:lnTo>
                      <a:lnTo>
                        <a:pt x="1388" y="2899"/>
                      </a:lnTo>
                      <a:lnTo>
                        <a:pt x="1388" y="2704"/>
                      </a:lnTo>
                      <a:lnTo>
                        <a:pt x="1413" y="2533"/>
                      </a:lnTo>
                      <a:lnTo>
                        <a:pt x="1437" y="2387"/>
                      </a:lnTo>
                      <a:lnTo>
                        <a:pt x="1510" y="2241"/>
                      </a:lnTo>
                      <a:lnTo>
                        <a:pt x="1583" y="2119"/>
                      </a:lnTo>
                      <a:lnTo>
                        <a:pt x="1656" y="2046"/>
                      </a:lnTo>
                      <a:lnTo>
                        <a:pt x="1656" y="2046"/>
                      </a:lnTo>
                      <a:lnTo>
                        <a:pt x="1583" y="2144"/>
                      </a:lnTo>
                      <a:lnTo>
                        <a:pt x="1534" y="2290"/>
                      </a:lnTo>
                      <a:lnTo>
                        <a:pt x="1486" y="2485"/>
                      </a:lnTo>
                      <a:lnTo>
                        <a:pt x="1486" y="2680"/>
                      </a:lnTo>
                      <a:lnTo>
                        <a:pt x="1510" y="2874"/>
                      </a:lnTo>
                      <a:lnTo>
                        <a:pt x="1559" y="3069"/>
                      </a:lnTo>
                      <a:lnTo>
                        <a:pt x="1608" y="3167"/>
                      </a:lnTo>
                      <a:lnTo>
                        <a:pt x="1681" y="3264"/>
                      </a:lnTo>
                      <a:lnTo>
                        <a:pt x="1754" y="3337"/>
                      </a:lnTo>
                      <a:lnTo>
                        <a:pt x="1851" y="3410"/>
                      </a:lnTo>
                      <a:lnTo>
                        <a:pt x="1851" y="3410"/>
                      </a:lnTo>
                      <a:lnTo>
                        <a:pt x="1900" y="3775"/>
                      </a:lnTo>
                      <a:lnTo>
                        <a:pt x="1924" y="3970"/>
                      </a:lnTo>
                      <a:lnTo>
                        <a:pt x="1949" y="4190"/>
                      </a:lnTo>
                      <a:lnTo>
                        <a:pt x="1924" y="4433"/>
                      </a:lnTo>
                      <a:lnTo>
                        <a:pt x="1900" y="4725"/>
                      </a:lnTo>
                      <a:lnTo>
                        <a:pt x="1827" y="5018"/>
                      </a:lnTo>
                      <a:lnTo>
                        <a:pt x="1705" y="5383"/>
                      </a:lnTo>
                      <a:lnTo>
                        <a:pt x="1705" y="5383"/>
                      </a:lnTo>
                      <a:lnTo>
                        <a:pt x="1510" y="5894"/>
                      </a:lnTo>
                      <a:lnTo>
                        <a:pt x="1364" y="6381"/>
                      </a:lnTo>
                      <a:lnTo>
                        <a:pt x="1267" y="6820"/>
                      </a:lnTo>
                      <a:lnTo>
                        <a:pt x="1218" y="7210"/>
                      </a:lnTo>
                      <a:lnTo>
                        <a:pt x="1169" y="7599"/>
                      </a:lnTo>
                      <a:lnTo>
                        <a:pt x="1169" y="7989"/>
                      </a:lnTo>
                      <a:lnTo>
                        <a:pt x="1194" y="8793"/>
                      </a:lnTo>
                      <a:lnTo>
                        <a:pt x="1194" y="8793"/>
                      </a:lnTo>
                      <a:lnTo>
                        <a:pt x="1242" y="9962"/>
                      </a:lnTo>
                      <a:lnTo>
                        <a:pt x="1291" y="11131"/>
                      </a:lnTo>
                      <a:lnTo>
                        <a:pt x="1315" y="13201"/>
                      </a:lnTo>
                      <a:lnTo>
                        <a:pt x="1340" y="14686"/>
                      </a:lnTo>
                      <a:lnTo>
                        <a:pt x="1340" y="15271"/>
                      </a:lnTo>
                      <a:lnTo>
                        <a:pt x="1340" y="15271"/>
                      </a:lnTo>
                      <a:lnTo>
                        <a:pt x="1364" y="15490"/>
                      </a:lnTo>
                      <a:lnTo>
                        <a:pt x="1413" y="15661"/>
                      </a:lnTo>
                      <a:lnTo>
                        <a:pt x="1486" y="15782"/>
                      </a:lnTo>
                      <a:lnTo>
                        <a:pt x="1583" y="15880"/>
                      </a:lnTo>
                      <a:lnTo>
                        <a:pt x="1656" y="15953"/>
                      </a:lnTo>
                      <a:lnTo>
                        <a:pt x="1729" y="15977"/>
                      </a:lnTo>
                      <a:lnTo>
                        <a:pt x="1827" y="16002"/>
                      </a:lnTo>
                      <a:lnTo>
                        <a:pt x="1827" y="16002"/>
                      </a:lnTo>
                      <a:lnTo>
                        <a:pt x="1949" y="16002"/>
                      </a:lnTo>
                      <a:lnTo>
                        <a:pt x="2070" y="15953"/>
                      </a:lnTo>
                      <a:lnTo>
                        <a:pt x="2168" y="15904"/>
                      </a:lnTo>
                      <a:lnTo>
                        <a:pt x="2241" y="15831"/>
                      </a:lnTo>
                      <a:lnTo>
                        <a:pt x="2314" y="15758"/>
                      </a:lnTo>
                      <a:lnTo>
                        <a:pt x="2387" y="15636"/>
                      </a:lnTo>
                      <a:lnTo>
                        <a:pt x="2411" y="15490"/>
                      </a:lnTo>
                      <a:lnTo>
                        <a:pt x="2460" y="15344"/>
                      </a:lnTo>
                      <a:lnTo>
                        <a:pt x="3142" y="8525"/>
                      </a:lnTo>
                      <a:lnTo>
                        <a:pt x="3142" y="8525"/>
                      </a:lnTo>
                      <a:lnTo>
                        <a:pt x="3142" y="8427"/>
                      </a:lnTo>
                      <a:lnTo>
                        <a:pt x="3191" y="8257"/>
                      </a:lnTo>
                      <a:lnTo>
                        <a:pt x="3239" y="8159"/>
                      </a:lnTo>
                      <a:lnTo>
                        <a:pt x="3288" y="8062"/>
                      </a:lnTo>
                      <a:lnTo>
                        <a:pt x="3361" y="7989"/>
                      </a:lnTo>
                      <a:lnTo>
                        <a:pt x="3459" y="7965"/>
                      </a:lnTo>
                      <a:lnTo>
                        <a:pt x="3459" y="7965"/>
                      </a:lnTo>
                      <a:lnTo>
                        <a:pt x="3556" y="7989"/>
                      </a:lnTo>
                      <a:lnTo>
                        <a:pt x="3629" y="8062"/>
                      </a:lnTo>
                      <a:lnTo>
                        <a:pt x="3678" y="8159"/>
                      </a:lnTo>
                      <a:lnTo>
                        <a:pt x="3726" y="8257"/>
                      </a:lnTo>
                      <a:lnTo>
                        <a:pt x="3775" y="8427"/>
                      </a:lnTo>
                      <a:lnTo>
                        <a:pt x="3775" y="8525"/>
                      </a:lnTo>
                      <a:lnTo>
                        <a:pt x="4457" y="15344"/>
                      </a:lnTo>
                      <a:lnTo>
                        <a:pt x="4457" y="15344"/>
                      </a:lnTo>
                      <a:lnTo>
                        <a:pt x="4506" y="15490"/>
                      </a:lnTo>
                      <a:lnTo>
                        <a:pt x="4530" y="15636"/>
                      </a:lnTo>
                      <a:lnTo>
                        <a:pt x="4603" y="15758"/>
                      </a:lnTo>
                      <a:lnTo>
                        <a:pt x="4676" y="15831"/>
                      </a:lnTo>
                      <a:lnTo>
                        <a:pt x="4749" y="15904"/>
                      </a:lnTo>
                      <a:lnTo>
                        <a:pt x="4847" y="15953"/>
                      </a:lnTo>
                      <a:lnTo>
                        <a:pt x="4969" y="16002"/>
                      </a:lnTo>
                      <a:lnTo>
                        <a:pt x="5090" y="16002"/>
                      </a:lnTo>
                      <a:lnTo>
                        <a:pt x="5090" y="16002"/>
                      </a:lnTo>
                      <a:lnTo>
                        <a:pt x="5188" y="15977"/>
                      </a:lnTo>
                      <a:lnTo>
                        <a:pt x="5261" y="15953"/>
                      </a:lnTo>
                      <a:lnTo>
                        <a:pt x="5334" y="15880"/>
                      </a:lnTo>
                      <a:lnTo>
                        <a:pt x="5431" y="15782"/>
                      </a:lnTo>
                      <a:lnTo>
                        <a:pt x="5504" y="15661"/>
                      </a:lnTo>
                      <a:lnTo>
                        <a:pt x="5553" y="15490"/>
                      </a:lnTo>
                      <a:lnTo>
                        <a:pt x="5577" y="15271"/>
                      </a:lnTo>
                      <a:lnTo>
                        <a:pt x="5577" y="15271"/>
                      </a:lnTo>
                      <a:lnTo>
                        <a:pt x="5577" y="14686"/>
                      </a:lnTo>
                      <a:lnTo>
                        <a:pt x="5602" y="13201"/>
                      </a:lnTo>
                      <a:lnTo>
                        <a:pt x="5626" y="11131"/>
                      </a:lnTo>
                      <a:lnTo>
                        <a:pt x="5675" y="9962"/>
                      </a:lnTo>
                      <a:lnTo>
                        <a:pt x="5724" y="8793"/>
                      </a:lnTo>
                      <a:lnTo>
                        <a:pt x="5724" y="8793"/>
                      </a:lnTo>
                      <a:lnTo>
                        <a:pt x="5748" y="7989"/>
                      </a:lnTo>
                      <a:lnTo>
                        <a:pt x="5748" y="7599"/>
                      </a:lnTo>
                      <a:lnTo>
                        <a:pt x="5699" y="7210"/>
                      </a:lnTo>
                      <a:lnTo>
                        <a:pt x="5650" y="6820"/>
                      </a:lnTo>
                      <a:lnTo>
                        <a:pt x="5553" y="6381"/>
                      </a:lnTo>
                      <a:lnTo>
                        <a:pt x="5407" y="5894"/>
                      </a:lnTo>
                      <a:lnTo>
                        <a:pt x="5212" y="5383"/>
                      </a:lnTo>
                      <a:lnTo>
                        <a:pt x="5212" y="5383"/>
                      </a:lnTo>
                      <a:lnTo>
                        <a:pt x="5090" y="5018"/>
                      </a:lnTo>
                      <a:lnTo>
                        <a:pt x="5017" y="4725"/>
                      </a:lnTo>
                      <a:lnTo>
                        <a:pt x="4993" y="4433"/>
                      </a:lnTo>
                      <a:lnTo>
                        <a:pt x="4969" y="4190"/>
                      </a:lnTo>
                      <a:lnTo>
                        <a:pt x="4993" y="3970"/>
                      </a:lnTo>
                      <a:lnTo>
                        <a:pt x="5017" y="3775"/>
                      </a:lnTo>
                      <a:lnTo>
                        <a:pt x="5066" y="3410"/>
                      </a:lnTo>
                      <a:lnTo>
                        <a:pt x="5066" y="3410"/>
                      </a:lnTo>
                      <a:lnTo>
                        <a:pt x="5163" y="3337"/>
                      </a:lnTo>
                      <a:lnTo>
                        <a:pt x="5236" y="3264"/>
                      </a:lnTo>
                      <a:lnTo>
                        <a:pt x="5310" y="3167"/>
                      </a:lnTo>
                      <a:lnTo>
                        <a:pt x="5358" y="3069"/>
                      </a:lnTo>
                      <a:lnTo>
                        <a:pt x="5407" y="2874"/>
                      </a:lnTo>
                      <a:lnTo>
                        <a:pt x="5431" y="2680"/>
                      </a:lnTo>
                      <a:lnTo>
                        <a:pt x="5431" y="2485"/>
                      </a:lnTo>
                      <a:lnTo>
                        <a:pt x="5383" y="2290"/>
                      </a:lnTo>
                      <a:lnTo>
                        <a:pt x="5334" y="2144"/>
                      </a:lnTo>
                      <a:lnTo>
                        <a:pt x="5261" y="2046"/>
                      </a:lnTo>
                      <a:lnTo>
                        <a:pt x="5261" y="2046"/>
                      </a:lnTo>
                      <a:lnTo>
                        <a:pt x="5334" y="2119"/>
                      </a:lnTo>
                      <a:lnTo>
                        <a:pt x="5407" y="2241"/>
                      </a:lnTo>
                      <a:lnTo>
                        <a:pt x="5480" y="2387"/>
                      </a:lnTo>
                      <a:lnTo>
                        <a:pt x="5504" y="2533"/>
                      </a:lnTo>
                      <a:lnTo>
                        <a:pt x="5529" y="2704"/>
                      </a:lnTo>
                      <a:lnTo>
                        <a:pt x="5529" y="2899"/>
                      </a:lnTo>
                      <a:lnTo>
                        <a:pt x="5504" y="3094"/>
                      </a:lnTo>
                      <a:lnTo>
                        <a:pt x="5456" y="3288"/>
                      </a:lnTo>
                      <a:lnTo>
                        <a:pt x="5456" y="3288"/>
                      </a:lnTo>
                      <a:lnTo>
                        <a:pt x="5553" y="3654"/>
                      </a:lnTo>
                      <a:lnTo>
                        <a:pt x="5626" y="4092"/>
                      </a:lnTo>
                      <a:lnTo>
                        <a:pt x="5772" y="5091"/>
                      </a:lnTo>
                      <a:lnTo>
                        <a:pt x="5894" y="6089"/>
                      </a:lnTo>
                      <a:lnTo>
                        <a:pt x="5918" y="6503"/>
                      </a:lnTo>
                      <a:lnTo>
                        <a:pt x="5943" y="6869"/>
                      </a:lnTo>
                      <a:lnTo>
                        <a:pt x="5943" y="6869"/>
                      </a:lnTo>
                      <a:lnTo>
                        <a:pt x="5967" y="7161"/>
                      </a:lnTo>
                      <a:lnTo>
                        <a:pt x="5991" y="7307"/>
                      </a:lnTo>
                      <a:lnTo>
                        <a:pt x="6040" y="7404"/>
                      </a:lnTo>
                      <a:lnTo>
                        <a:pt x="6113" y="7502"/>
                      </a:lnTo>
                      <a:lnTo>
                        <a:pt x="6186" y="7575"/>
                      </a:lnTo>
                      <a:lnTo>
                        <a:pt x="6284" y="7624"/>
                      </a:lnTo>
                      <a:lnTo>
                        <a:pt x="6430" y="7624"/>
                      </a:lnTo>
                      <a:lnTo>
                        <a:pt x="6430" y="7624"/>
                      </a:lnTo>
                      <a:lnTo>
                        <a:pt x="6503" y="7624"/>
                      </a:lnTo>
                      <a:lnTo>
                        <a:pt x="6600" y="7575"/>
                      </a:lnTo>
                      <a:lnTo>
                        <a:pt x="6673" y="7502"/>
                      </a:lnTo>
                      <a:lnTo>
                        <a:pt x="6746" y="7404"/>
                      </a:lnTo>
                      <a:lnTo>
                        <a:pt x="6820" y="7307"/>
                      </a:lnTo>
                      <a:lnTo>
                        <a:pt x="6868" y="7161"/>
                      </a:lnTo>
                      <a:lnTo>
                        <a:pt x="6893" y="7015"/>
                      </a:lnTo>
                      <a:lnTo>
                        <a:pt x="6917" y="6869"/>
                      </a:lnTo>
                      <a:lnTo>
                        <a:pt x="6917" y="6869"/>
                      </a:lnTo>
                      <a:lnTo>
                        <a:pt x="6917" y="6187"/>
                      </a:lnTo>
                      <a:lnTo>
                        <a:pt x="6893" y="5529"/>
                      </a:lnTo>
                      <a:lnTo>
                        <a:pt x="6844" y="4896"/>
                      </a:lnTo>
                      <a:lnTo>
                        <a:pt x="6771" y="4311"/>
                      </a:lnTo>
                      <a:lnTo>
                        <a:pt x="6698" y="3727"/>
                      </a:lnTo>
                      <a:lnTo>
                        <a:pt x="6600" y="3191"/>
                      </a:lnTo>
                      <a:lnTo>
                        <a:pt x="6479" y="2704"/>
                      </a:lnTo>
                      <a:lnTo>
                        <a:pt x="6332" y="2217"/>
                      </a:lnTo>
                      <a:lnTo>
                        <a:pt x="6162" y="1803"/>
                      </a:lnTo>
                      <a:lnTo>
                        <a:pt x="5967" y="1413"/>
                      </a:lnTo>
                      <a:lnTo>
                        <a:pt x="5748" y="1072"/>
                      </a:lnTo>
                      <a:lnTo>
                        <a:pt x="5480" y="755"/>
                      </a:lnTo>
                      <a:lnTo>
                        <a:pt x="5212" y="488"/>
                      </a:lnTo>
                      <a:lnTo>
                        <a:pt x="4895" y="293"/>
                      </a:lnTo>
                      <a:lnTo>
                        <a:pt x="4749" y="195"/>
                      </a:lnTo>
                      <a:lnTo>
                        <a:pt x="4579" y="122"/>
                      </a:lnTo>
                      <a:lnTo>
                        <a:pt x="4384" y="49"/>
                      </a:lnTo>
                      <a:lnTo>
                        <a:pt x="4189" y="0"/>
                      </a:lnTo>
                      <a:lnTo>
                        <a:pt x="4189" y="0"/>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 name="Google Shape;158;p20"/>
              <p:cNvGrpSpPr/>
              <p:nvPr/>
            </p:nvGrpSpPr>
            <p:grpSpPr>
              <a:xfrm>
                <a:off x="3099381" y="2137538"/>
                <a:ext cx="125647" cy="307302"/>
                <a:chOff x="4071800" y="2269925"/>
                <a:chExt cx="172925" cy="502950"/>
              </a:xfrm>
            </p:grpSpPr>
            <p:sp>
              <p:nvSpPr>
                <p:cNvPr id="159" name="Google Shape;159;p20"/>
                <p:cNvSpPr/>
                <p:nvPr/>
              </p:nvSpPr>
              <p:spPr>
                <a:xfrm>
                  <a:off x="4118075" y="2269925"/>
                  <a:ext cx="80375" cy="91350"/>
                </a:xfrm>
                <a:custGeom>
                  <a:avLst/>
                  <a:gdLst/>
                  <a:ahLst/>
                  <a:cxnLst/>
                  <a:rect l="l" t="t" r="r" b="b"/>
                  <a:pathLst>
                    <a:path w="3215" h="3654" fill="none" extrusionOk="0">
                      <a:moveTo>
                        <a:pt x="0" y="1657"/>
                      </a:moveTo>
                      <a:lnTo>
                        <a:pt x="0" y="1657"/>
                      </a:lnTo>
                      <a:lnTo>
                        <a:pt x="0" y="1462"/>
                      </a:lnTo>
                      <a:lnTo>
                        <a:pt x="24" y="1291"/>
                      </a:lnTo>
                      <a:lnTo>
                        <a:pt x="73" y="1121"/>
                      </a:lnTo>
                      <a:lnTo>
                        <a:pt x="122" y="975"/>
                      </a:lnTo>
                      <a:lnTo>
                        <a:pt x="195" y="829"/>
                      </a:lnTo>
                      <a:lnTo>
                        <a:pt x="268" y="682"/>
                      </a:lnTo>
                      <a:lnTo>
                        <a:pt x="365" y="561"/>
                      </a:lnTo>
                      <a:lnTo>
                        <a:pt x="463" y="439"/>
                      </a:lnTo>
                      <a:lnTo>
                        <a:pt x="585" y="341"/>
                      </a:lnTo>
                      <a:lnTo>
                        <a:pt x="706" y="244"/>
                      </a:lnTo>
                      <a:lnTo>
                        <a:pt x="853" y="171"/>
                      </a:lnTo>
                      <a:lnTo>
                        <a:pt x="974" y="122"/>
                      </a:lnTo>
                      <a:lnTo>
                        <a:pt x="1120" y="74"/>
                      </a:lnTo>
                      <a:lnTo>
                        <a:pt x="1291" y="25"/>
                      </a:lnTo>
                      <a:lnTo>
                        <a:pt x="1437" y="0"/>
                      </a:lnTo>
                      <a:lnTo>
                        <a:pt x="1608" y="0"/>
                      </a:lnTo>
                      <a:lnTo>
                        <a:pt x="1608" y="0"/>
                      </a:lnTo>
                      <a:lnTo>
                        <a:pt x="1778" y="0"/>
                      </a:lnTo>
                      <a:lnTo>
                        <a:pt x="1924" y="25"/>
                      </a:lnTo>
                      <a:lnTo>
                        <a:pt x="2095" y="74"/>
                      </a:lnTo>
                      <a:lnTo>
                        <a:pt x="2241" y="122"/>
                      </a:lnTo>
                      <a:lnTo>
                        <a:pt x="2363" y="171"/>
                      </a:lnTo>
                      <a:lnTo>
                        <a:pt x="2509" y="244"/>
                      </a:lnTo>
                      <a:lnTo>
                        <a:pt x="2630" y="341"/>
                      </a:lnTo>
                      <a:lnTo>
                        <a:pt x="2752" y="439"/>
                      </a:lnTo>
                      <a:lnTo>
                        <a:pt x="2850" y="561"/>
                      </a:lnTo>
                      <a:lnTo>
                        <a:pt x="2947" y="682"/>
                      </a:lnTo>
                      <a:lnTo>
                        <a:pt x="3020" y="829"/>
                      </a:lnTo>
                      <a:lnTo>
                        <a:pt x="3093" y="975"/>
                      </a:lnTo>
                      <a:lnTo>
                        <a:pt x="3142" y="1121"/>
                      </a:lnTo>
                      <a:lnTo>
                        <a:pt x="3191" y="1291"/>
                      </a:lnTo>
                      <a:lnTo>
                        <a:pt x="3215" y="1462"/>
                      </a:lnTo>
                      <a:lnTo>
                        <a:pt x="3215" y="1657"/>
                      </a:lnTo>
                      <a:lnTo>
                        <a:pt x="3215" y="1657"/>
                      </a:lnTo>
                      <a:lnTo>
                        <a:pt x="3215" y="1827"/>
                      </a:lnTo>
                      <a:lnTo>
                        <a:pt x="3191" y="2022"/>
                      </a:lnTo>
                      <a:lnTo>
                        <a:pt x="3142" y="2217"/>
                      </a:lnTo>
                      <a:lnTo>
                        <a:pt x="3093" y="2387"/>
                      </a:lnTo>
                      <a:lnTo>
                        <a:pt x="3020" y="2558"/>
                      </a:lnTo>
                      <a:lnTo>
                        <a:pt x="2947" y="2728"/>
                      </a:lnTo>
                      <a:lnTo>
                        <a:pt x="2850" y="2874"/>
                      </a:lnTo>
                      <a:lnTo>
                        <a:pt x="2752" y="3020"/>
                      </a:lnTo>
                      <a:lnTo>
                        <a:pt x="2630" y="3167"/>
                      </a:lnTo>
                      <a:lnTo>
                        <a:pt x="2509" y="3288"/>
                      </a:lnTo>
                      <a:lnTo>
                        <a:pt x="2363" y="3386"/>
                      </a:lnTo>
                      <a:lnTo>
                        <a:pt x="2241" y="3483"/>
                      </a:lnTo>
                      <a:lnTo>
                        <a:pt x="2095" y="3556"/>
                      </a:lnTo>
                      <a:lnTo>
                        <a:pt x="1924" y="3605"/>
                      </a:lnTo>
                      <a:lnTo>
                        <a:pt x="1778" y="3629"/>
                      </a:lnTo>
                      <a:lnTo>
                        <a:pt x="1608" y="3654"/>
                      </a:lnTo>
                      <a:lnTo>
                        <a:pt x="1608" y="3654"/>
                      </a:lnTo>
                      <a:lnTo>
                        <a:pt x="1437" y="3629"/>
                      </a:lnTo>
                      <a:lnTo>
                        <a:pt x="1291" y="3605"/>
                      </a:lnTo>
                      <a:lnTo>
                        <a:pt x="1120" y="3556"/>
                      </a:lnTo>
                      <a:lnTo>
                        <a:pt x="974" y="3483"/>
                      </a:lnTo>
                      <a:lnTo>
                        <a:pt x="853" y="3386"/>
                      </a:lnTo>
                      <a:lnTo>
                        <a:pt x="706" y="3288"/>
                      </a:lnTo>
                      <a:lnTo>
                        <a:pt x="585" y="3167"/>
                      </a:lnTo>
                      <a:lnTo>
                        <a:pt x="463" y="3020"/>
                      </a:lnTo>
                      <a:lnTo>
                        <a:pt x="365" y="2874"/>
                      </a:lnTo>
                      <a:lnTo>
                        <a:pt x="268" y="2728"/>
                      </a:lnTo>
                      <a:lnTo>
                        <a:pt x="195" y="2558"/>
                      </a:lnTo>
                      <a:lnTo>
                        <a:pt x="122" y="2387"/>
                      </a:lnTo>
                      <a:lnTo>
                        <a:pt x="73" y="2217"/>
                      </a:lnTo>
                      <a:lnTo>
                        <a:pt x="24" y="2022"/>
                      </a:lnTo>
                      <a:lnTo>
                        <a:pt x="0" y="1827"/>
                      </a:lnTo>
                      <a:lnTo>
                        <a:pt x="0" y="1657"/>
                      </a:lnTo>
                      <a:lnTo>
                        <a:pt x="0" y="1657"/>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0"/>
                <p:cNvSpPr/>
                <p:nvPr/>
              </p:nvSpPr>
              <p:spPr>
                <a:xfrm>
                  <a:off x="4071800" y="2372825"/>
                  <a:ext cx="172925" cy="400050"/>
                </a:xfrm>
                <a:custGeom>
                  <a:avLst/>
                  <a:gdLst/>
                  <a:ahLst/>
                  <a:cxnLst/>
                  <a:rect l="l" t="t" r="r" b="b"/>
                  <a:pathLst>
                    <a:path w="6917" h="16002" fill="none" extrusionOk="0">
                      <a:moveTo>
                        <a:pt x="4189" y="0"/>
                      </a:moveTo>
                      <a:lnTo>
                        <a:pt x="4189" y="0"/>
                      </a:lnTo>
                      <a:lnTo>
                        <a:pt x="4019" y="98"/>
                      </a:lnTo>
                      <a:lnTo>
                        <a:pt x="3848" y="147"/>
                      </a:lnTo>
                      <a:lnTo>
                        <a:pt x="3653" y="195"/>
                      </a:lnTo>
                      <a:lnTo>
                        <a:pt x="3459" y="220"/>
                      </a:lnTo>
                      <a:lnTo>
                        <a:pt x="3459" y="220"/>
                      </a:lnTo>
                      <a:lnTo>
                        <a:pt x="3264" y="195"/>
                      </a:lnTo>
                      <a:lnTo>
                        <a:pt x="3069" y="147"/>
                      </a:lnTo>
                      <a:lnTo>
                        <a:pt x="2898" y="98"/>
                      </a:lnTo>
                      <a:lnTo>
                        <a:pt x="2728" y="0"/>
                      </a:lnTo>
                      <a:lnTo>
                        <a:pt x="2728" y="0"/>
                      </a:lnTo>
                      <a:lnTo>
                        <a:pt x="2533" y="49"/>
                      </a:lnTo>
                      <a:lnTo>
                        <a:pt x="2338" y="122"/>
                      </a:lnTo>
                      <a:lnTo>
                        <a:pt x="2168" y="195"/>
                      </a:lnTo>
                      <a:lnTo>
                        <a:pt x="2022" y="293"/>
                      </a:lnTo>
                      <a:lnTo>
                        <a:pt x="1705" y="488"/>
                      </a:lnTo>
                      <a:lnTo>
                        <a:pt x="1437" y="755"/>
                      </a:lnTo>
                      <a:lnTo>
                        <a:pt x="1169" y="1072"/>
                      </a:lnTo>
                      <a:lnTo>
                        <a:pt x="950" y="1413"/>
                      </a:lnTo>
                      <a:lnTo>
                        <a:pt x="755" y="1803"/>
                      </a:lnTo>
                      <a:lnTo>
                        <a:pt x="585" y="2217"/>
                      </a:lnTo>
                      <a:lnTo>
                        <a:pt x="439" y="2704"/>
                      </a:lnTo>
                      <a:lnTo>
                        <a:pt x="317" y="3191"/>
                      </a:lnTo>
                      <a:lnTo>
                        <a:pt x="219" y="3727"/>
                      </a:lnTo>
                      <a:lnTo>
                        <a:pt x="146" y="4311"/>
                      </a:lnTo>
                      <a:lnTo>
                        <a:pt x="73" y="4896"/>
                      </a:lnTo>
                      <a:lnTo>
                        <a:pt x="24" y="5529"/>
                      </a:lnTo>
                      <a:lnTo>
                        <a:pt x="0" y="6187"/>
                      </a:lnTo>
                      <a:lnTo>
                        <a:pt x="0" y="6869"/>
                      </a:lnTo>
                      <a:lnTo>
                        <a:pt x="0" y="6869"/>
                      </a:lnTo>
                      <a:lnTo>
                        <a:pt x="24" y="7015"/>
                      </a:lnTo>
                      <a:lnTo>
                        <a:pt x="49" y="7161"/>
                      </a:lnTo>
                      <a:lnTo>
                        <a:pt x="98" y="7307"/>
                      </a:lnTo>
                      <a:lnTo>
                        <a:pt x="171" y="7404"/>
                      </a:lnTo>
                      <a:lnTo>
                        <a:pt x="244" y="7502"/>
                      </a:lnTo>
                      <a:lnTo>
                        <a:pt x="317" y="7575"/>
                      </a:lnTo>
                      <a:lnTo>
                        <a:pt x="414" y="7624"/>
                      </a:lnTo>
                      <a:lnTo>
                        <a:pt x="487" y="7624"/>
                      </a:lnTo>
                      <a:lnTo>
                        <a:pt x="487" y="7624"/>
                      </a:lnTo>
                      <a:lnTo>
                        <a:pt x="633" y="7624"/>
                      </a:lnTo>
                      <a:lnTo>
                        <a:pt x="731" y="7575"/>
                      </a:lnTo>
                      <a:lnTo>
                        <a:pt x="804" y="7502"/>
                      </a:lnTo>
                      <a:lnTo>
                        <a:pt x="877" y="7404"/>
                      </a:lnTo>
                      <a:lnTo>
                        <a:pt x="926" y="7307"/>
                      </a:lnTo>
                      <a:lnTo>
                        <a:pt x="950" y="7161"/>
                      </a:lnTo>
                      <a:lnTo>
                        <a:pt x="974" y="6869"/>
                      </a:lnTo>
                      <a:lnTo>
                        <a:pt x="974" y="6869"/>
                      </a:lnTo>
                      <a:lnTo>
                        <a:pt x="999" y="6503"/>
                      </a:lnTo>
                      <a:lnTo>
                        <a:pt x="1023" y="6089"/>
                      </a:lnTo>
                      <a:lnTo>
                        <a:pt x="1145" y="5091"/>
                      </a:lnTo>
                      <a:lnTo>
                        <a:pt x="1291" y="4092"/>
                      </a:lnTo>
                      <a:lnTo>
                        <a:pt x="1364" y="3654"/>
                      </a:lnTo>
                      <a:lnTo>
                        <a:pt x="1461" y="3288"/>
                      </a:lnTo>
                      <a:lnTo>
                        <a:pt x="1461" y="3288"/>
                      </a:lnTo>
                      <a:lnTo>
                        <a:pt x="1413" y="3094"/>
                      </a:lnTo>
                      <a:lnTo>
                        <a:pt x="1388" y="2899"/>
                      </a:lnTo>
                      <a:lnTo>
                        <a:pt x="1388" y="2704"/>
                      </a:lnTo>
                      <a:lnTo>
                        <a:pt x="1413" y="2533"/>
                      </a:lnTo>
                      <a:lnTo>
                        <a:pt x="1437" y="2387"/>
                      </a:lnTo>
                      <a:lnTo>
                        <a:pt x="1510" y="2241"/>
                      </a:lnTo>
                      <a:lnTo>
                        <a:pt x="1583" y="2119"/>
                      </a:lnTo>
                      <a:lnTo>
                        <a:pt x="1656" y="2046"/>
                      </a:lnTo>
                      <a:lnTo>
                        <a:pt x="1656" y="2046"/>
                      </a:lnTo>
                      <a:lnTo>
                        <a:pt x="1583" y="2144"/>
                      </a:lnTo>
                      <a:lnTo>
                        <a:pt x="1534" y="2290"/>
                      </a:lnTo>
                      <a:lnTo>
                        <a:pt x="1486" y="2485"/>
                      </a:lnTo>
                      <a:lnTo>
                        <a:pt x="1486" y="2680"/>
                      </a:lnTo>
                      <a:lnTo>
                        <a:pt x="1510" y="2874"/>
                      </a:lnTo>
                      <a:lnTo>
                        <a:pt x="1559" y="3069"/>
                      </a:lnTo>
                      <a:lnTo>
                        <a:pt x="1608" y="3167"/>
                      </a:lnTo>
                      <a:lnTo>
                        <a:pt x="1681" y="3264"/>
                      </a:lnTo>
                      <a:lnTo>
                        <a:pt x="1754" y="3337"/>
                      </a:lnTo>
                      <a:lnTo>
                        <a:pt x="1851" y="3410"/>
                      </a:lnTo>
                      <a:lnTo>
                        <a:pt x="1851" y="3410"/>
                      </a:lnTo>
                      <a:lnTo>
                        <a:pt x="1900" y="3775"/>
                      </a:lnTo>
                      <a:lnTo>
                        <a:pt x="1924" y="3970"/>
                      </a:lnTo>
                      <a:lnTo>
                        <a:pt x="1949" y="4190"/>
                      </a:lnTo>
                      <a:lnTo>
                        <a:pt x="1924" y="4433"/>
                      </a:lnTo>
                      <a:lnTo>
                        <a:pt x="1900" y="4725"/>
                      </a:lnTo>
                      <a:lnTo>
                        <a:pt x="1827" y="5018"/>
                      </a:lnTo>
                      <a:lnTo>
                        <a:pt x="1705" y="5383"/>
                      </a:lnTo>
                      <a:lnTo>
                        <a:pt x="1705" y="5383"/>
                      </a:lnTo>
                      <a:lnTo>
                        <a:pt x="1510" y="5894"/>
                      </a:lnTo>
                      <a:lnTo>
                        <a:pt x="1364" y="6381"/>
                      </a:lnTo>
                      <a:lnTo>
                        <a:pt x="1267" y="6820"/>
                      </a:lnTo>
                      <a:lnTo>
                        <a:pt x="1218" y="7210"/>
                      </a:lnTo>
                      <a:lnTo>
                        <a:pt x="1169" y="7599"/>
                      </a:lnTo>
                      <a:lnTo>
                        <a:pt x="1169" y="7989"/>
                      </a:lnTo>
                      <a:lnTo>
                        <a:pt x="1194" y="8793"/>
                      </a:lnTo>
                      <a:lnTo>
                        <a:pt x="1194" y="8793"/>
                      </a:lnTo>
                      <a:lnTo>
                        <a:pt x="1242" y="9962"/>
                      </a:lnTo>
                      <a:lnTo>
                        <a:pt x="1291" y="11131"/>
                      </a:lnTo>
                      <a:lnTo>
                        <a:pt x="1315" y="13201"/>
                      </a:lnTo>
                      <a:lnTo>
                        <a:pt x="1340" y="14686"/>
                      </a:lnTo>
                      <a:lnTo>
                        <a:pt x="1340" y="15271"/>
                      </a:lnTo>
                      <a:lnTo>
                        <a:pt x="1340" y="15271"/>
                      </a:lnTo>
                      <a:lnTo>
                        <a:pt x="1364" y="15490"/>
                      </a:lnTo>
                      <a:lnTo>
                        <a:pt x="1413" y="15661"/>
                      </a:lnTo>
                      <a:lnTo>
                        <a:pt x="1486" y="15782"/>
                      </a:lnTo>
                      <a:lnTo>
                        <a:pt x="1583" y="15880"/>
                      </a:lnTo>
                      <a:lnTo>
                        <a:pt x="1656" y="15953"/>
                      </a:lnTo>
                      <a:lnTo>
                        <a:pt x="1729" y="15977"/>
                      </a:lnTo>
                      <a:lnTo>
                        <a:pt x="1827" y="16002"/>
                      </a:lnTo>
                      <a:lnTo>
                        <a:pt x="1827" y="16002"/>
                      </a:lnTo>
                      <a:lnTo>
                        <a:pt x="1949" y="16002"/>
                      </a:lnTo>
                      <a:lnTo>
                        <a:pt x="2070" y="15953"/>
                      </a:lnTo>
                      <a:lnTo>
                        <a:pt x="2168" y="15904"/>
                      </a:lnTo>
                      <a:lnTo>
                        <a:pt x="2241" y="15831"/>
                      </a:lnTo>
                      <a:lnTo>
                        <a:pt x="2314" y="15758"/>
                      </a:lnTo>
                      <a:lnTo>
                        <a:pt x="2387" y="15636"/>
                      </a:lnTo>
                      <a:lnTo>
                        <a:pt x="2411" y="15490"/>
                      </a:lnTo>
                      <a:lnTo>
                        <a:pt x="2460" y="15344"/>
                      </a:lnTo>
                      <a:lnTo>
                        <a:pt x="3142" y="8525"/>
                      </a:lnTo>
                      <a:lnTo>
                        <a:pt x="3142" y="8525"/>
                      </a:lnTo>
                      <a:lnTo>
                        <a:pt x="3142" y="8427"/>
                      </a:lnTo>
                      <a:lnTo>
                        <a:pt x="3191" y="8257"/>
                      </a:lnTo>
                      <a:lnTo>
                        <a:pt x="3239" y="8159"/>
                      </a:lnTo>
                      <a:lnTo>
                        <a:pt x="3288" y="8062"/>
                      </a:lnTo>
                      <a:lnTo>
                        <a:pt x="3361" y="7989"/>
                      </a:lnTo>
                      <a:lnTo>
                        <a:pt x="3459" y="7965"/>
                      </a:lnTo>
                      <a:lnTo>
                        <a:pt x="3459" y="7965"/>
                      </a:lnTo>
                      <a:lnTo>
                        <a:pt x="3556" y="7989"/>
                      </a:lnTo>
                      <a:lnTo>
                        <a:pt x="3629" y="8062"/>
                      </a:lnTo>
                      <a:lnTo>
                        <a:pt x="3678" y="8159"/>
                      </a:lnTo>
                      <a:lnTo>
                        <a:pt x="3726" y="8257"/>
                      </a:lnTo>
                      <a:lnTo>
                        <a:pt x="3775" y="8427"/>
                      </a:lnTo>
                      <a:lnTo>
                        <a:pt x="3775" y="8525"/>
                      </a:lnTo>
                      <a:lnTo>
                        <a:pt x="4457" y="15344"/>
                      </a:lnTo>
                      <a:lnTo>
                        <a:pt x="4457" y="15344"/>
                      </a:lnTo>
                      <a:lnTo>
                        <a:pt x="4506" y="15490"/>
                      </a:lnTo>
                      <a:lnTo>
                        <a:pt x="4530" y="15636"/>
                      </a:lnTo>
                      <a:lnTo>
                        <a:pt x="4603" y="15758"/>
                      </a:lnTo>
                      <a:lnTo>
                        <a:pt x="4676" y="15831"/>
                      </a:lnTo>
                      <a:lnTo>
                        <a:pt x="4749" y="15904"/>
                      </a:lnTo>
                      <a:lnTo>
                        <a:pt x="4847" y="15953"/>
                      </a:lnTo>
                      <a:lnTo>
                        <a:pt x="4969" y="16002"/>
                      </a:lnTo>
                      <a:lnTo>
                        <a:pt x="5090" y="16002"/>
                      </a:lnTo>
                      <a:lnTo>
                        <a:pt x="5090" y="16002"/>
                      </a:lnTo>
                      <a:lnTo>
                        <a:pt x="5188" y="15977"/>
                      </a:lnTo>
                      <a:lnTo>
                        <a:pt x="5261" y="15953"/>
                      </a:lnTo>
                      <a:lnTo>
                        <a:pt x="5334" y="15880"/>
                      </a:lnTo>
                      <a:lnTo>
                        <a:pt x="5431" y="15782"/>
                      </a:lnTo>
                      <a:lnTo>
                        <a:pt x="5504" y="15661"/>
                      </a:lnTo>
                      <a:lnTo>
                        <a:pt x="5553" y="15490"/>
                      </a:lnTo>
                      <a:lnTo>
                        <a:pt x="5577" y="15271"/>
                      </a:lnTo>
                      <a:lnTo>
                        <a:pt x="5577" y="15271"/>
                      </a:lnTo>
                      <a:lnTo>
                        <a:pt x="5577" y="14686"/>
                      </a:lnTo>
                      <a:lnTo>
                        <a:pt x="5602" y="13201"/>
                      </a:lnTo>
                      <a:lnTo>
                        <a:pt x="5626" y="11131"/>
                      </a:lnTo>
                      <a:lnTo>
                        <a:pt x="5675" y="9962"/>
                      </a:lnTo>
                      <a:lnTo>
                        <a:pt x="5724" y="8793"/>
                      </a:lnTo>
                      <a:lnTo>
                        <a:pt x="5724" y="8793"/>
                      </a:lnTo>
                      <a:lnTo>
                        <a:pt x="5748" y="7989"/>
                      </a:lnTo>
                      <a:lnTo>
                        <a:pt x="5748" y="7599"/>
                      </a:lnTo>
                      <a:lnTo>
                        <a:pt x="5699" y="7210"/>
                      </a:lnTo>
                      <a:lnTo>
                        <a:pt x="5650" y="6820"/>
                      </a:lnTo>
                      <a:lnTo>
                        <a:pt x="5553" y="6381"/>
                      </a:lnTo>
                      <a:lnTo>
                        <a:pt x="5407" y="5894"/>
                      </a:lnTo>
                      <a:lnTo>
                        <a:pt x="5212" y="5383"/>
                      </a:lnTo>
                      <a:lnTo>
                        <a:pt x="5212" y="5383"/>
                      </a:lnTo>
                      <a:lnTo>
                        <a:pt x="5090" y="5018"/>
                      </a:lnTo>
                      <a:lnTo>
                        <a:pt x="5017" y="4725"/>
                      </a:lnTo>
                      <a:lnTo>
                        <a:pt x="4993" y="4433"/>
                      </a:lnTo>
                      <a:lnTo>
                        <a:pt x="4969" y="4190"/>
                      </a:lnTo>
                      <a:lnTo>
                        <a:pt x="4993" y="3970"/>
                      </a:lnTo>
                      <a:lnTo>
                        <a:pt x="5017" y="3775"/>
                      </a:lnTo>
                      <a:lnTo>
                        <a:pt x="5066" y="3410"/>
                      </a:lnTo>
                      <a:lnTo>
                        <a:pt x="5066" y="3410"/>
                      </a:lnTo>
                      <a:lnTo>
                        <a:pt x="5163" y="3337"/>
                      </a:lnTo>
                      <a:lnTo>
                        <a:pt x="5236" y="3264"/>
                      </a:lnTo>
                      <a:lnTo>
                        <a:pt x="5310" y="3167"/>
                      </a:lnTo>
                      <a:lnTo>
                        <a:pt x="5358" y="3069"/>
                      </a:lnTo>
                      <a:lnTo>
                        <a:pt x="5407" y="2874"/>
                      </a:lnTo>
                      <a:lnTo>
                        <a:pt x="5431" y="2680"/>
                      </a:lnTo>
                      <a:lnTo>
                        <a:pt x="5431" y="2485"/>
                      </a:lnTo>
                      <a:lnTo>
                        <a:pt x="5383" y="2290"/>
                      </a:lnTo>
                      <a:lnTo>
                        <a:pt x="5334" y="2144"/>
                      </a:lnTo>
                      <a:lnTo>
                        <a:pt x="5261" y="2046"/>
                      </a:lnTo>
                      <a:lnTo>
                        <a:pt x="5261" y="2046"/>
                      </a:lnTo>
                      <a:lnTo>
                        <a:pt x="5334" y="2119"/>
                      </a:lnTo>
                      <a:lnTo>
                        <a:pt x="5407" y="2241"/>
                      </a:lnTo>
                      <a:lnTo>
                        <a:pt x="5480" y="2387"/>
                      </a:lnTo>
                      <a:lnTo>
                        <a:pt x="5504" y="2533"/>
                      </a:lnTo>
                      <a:lnTo>
                        <a:pt x="5529" y="2704"/>
                      </a:lnTo>
                      <a:lnTo>
                        <a:pt x="5529" y="2899"/>
                      </a:lnTo>
                      <a:lnTo>
                        <a:pt x="5504" y="3094"/>
                      </a:lnTo>
                      <a:lnTo>
                        <a:pt x="5456" y="3288"/>
                      </a:lnTo>
                      <a:lnTo>
                        <a:pt x="5456" y="3288"/>
                      </a:lnTo>
                      <a:lnTo>
                        <a:pt x="5553" y="3654"/>
                      </a:lnTo>
                      <a:lnTo>
                        <a:pt x="5626" y="4092"/>
                      </a:lnTo>
                      <a:lnTo>
                        <a:pt x="5772" y="5091"/>
                      </a:lnTo>
                      <a:lnTo>
                        <a:pt x="5894" y="6089"/>
                      </a:lnTo>
                      <a:lnTo>
                        <a:pt x="5918" y="6503"/>
                      </a:lnTo>
                      <a:lnTo>
                        <a:pt x="5943" y="6869"/>
                      </a:lnTo>
                      <a:lnTo>
                        <a:pt x="5943" y="6869"/>
                      </a:lnTo>
                      <a:lnTo>
                        <a:pt x="5967" y="7161"/>
                      </a:lnTo>
                      <a:lnTo>
                        <a:pt x="5991" y="7307"/>
                      </a:lnTo>
                      <a:lnTo>
                        <a:pt x="6040" y="7404"/>
                      </a:lnTo>
                      <a:lnTo>
                        <a:pt x="6113" y="7502"/>
                      </a:lnTo>
                      <a:lnTo>
                        <a:pt x="6186" y="7575"/>
                      </a:lnTo>
                      <a:lnTo>
                        <a:pt x="6284" y="7624"/>
                      </a:lnTo>
                      <a:lnTo>
                        <a:pt x="6430" y="7624"/>
                      </a:lnTo>
                      <a:lnTo>
                        <a:pt x="6430" y="7624"/>
                      </a:lnTo>
                      <a:lnTo>
                        <a:pt x="6503" y="7624"/>
                      </a:lnTo>
                      <a:lnTo>
                        <a:pt x="6600" y="7575"/>
                      </a:lnTo>
                      <a:lnTo>
                        <a:pt x="6673" y="7502"/>
                      </a:lnTo>
                      <a:lnTo>
                        <a:pt x="6746" y="7404"/>
                      </a:lnTo>
                      <a:lnTo>
                        <a:pt x="6820" y="7307"/>
                      </a:lnTo>
                      <a:lnTo>
                        <a:pt x="6868" y="7161"/>
                      </a:lnTo>
                      <a:lnTo>
                        <a:pt x="6893" y="7015"/>
                      </a:lnTo>
                      <a:lnTo>
                        <a:pt x="6917" y="6869"/>
                      </a:lnTo>
                      <a:lnTo>
                        <a:pt x="6917" y="6869"/>
                      </a:lnTo>
                      <a:lnTo>
                        <a:pt x="6917" y="6187"/>
                      </a:lnTo>
                      <a:lnTo>
                        <a:pt x="6893" y="5529"/>
                      </a:lnTo>
                      <a:lnTo>
                        <a:pt x="6844" y="4896"/>
                      </a:lnTo>
                      <a:lnTo>
                        <a:pt x="6771" y="4311"/>
                      </a:lnTo>
                      <a:lnTo>
                        <a:pt x="6698" y="3727"/>
                      </a:lnTo>
                      <a:lnTo>
                        <a:pt x="6600" y="3191"/>
                      </a:lnTo>
                      <a:lnTo>
                        <a:pt x="6479" y="2704"/>
                      </a:lnTo>
                      <a:lnTo>
                        <a:pt x="6332" y="2217"/>
                      </a:lnTo>
                      <a:lnTo>
                        <a:pt x="6162" y="1803"/>
                      </a:lnTo>
                      <a:lnTo>
                        <a:pt x="5967" y="1413"/>
                      </a:lnTo>
                      <a:lnTo>
                        <a:pt x="5748" y="1072"/>
                      </a:lnTo>
                      <a:lnTo>
                        <a:pt x="5480" y="755"/>
                      </a:lnTo>
                      <a:lnTo>
                        <a:pt x="5212" y="488"/>
                      </a:lnTo>
                      <a:lnTo>
                        <a:pt x="4895" y="293"/>
                      </a:lnTo>
                      <a:lnTo>
                        <a:pt x="4749" y="195"/>
                      </a:lnTo>
                      <a:lnTo>
                        <a:pt x="4579" y="122"/>
                      </a:lnTo>
                      <a:lnTo>
                        <a:pt x="4384" y="49"/>
                      </a:lnTo>
                      <a:lnTo>
                        <a:pt x="4189" y="0"/>
                      </a:lnTo>
                      <a:lnTo>
                        <a:pt x="4189" y="0"/>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1" name="Google Shape;161;p20"/>
              <p:cNvGrpSpPr/>
              <p:nvPr/>
            </p:nvGrpSpPr>
            <p:grpSpPr>
              <a:xfrm>
                <a:off x="3271081" y="2137538"/>
                <a:ext cx="125647" cy="307302"/>
                <a:chOff x="4071800" y="2269925"/>
                <a:chExt cx="172925" cy="502950"/>
              </a:xfrm>
            </p:grpSpPr>
            <p:sp>
              <p:nvSpPr>
                <p:cNvPr id="162" name="Google Shape;162;p20"/>
                <p:cNvSpPr/>
                <p:nvPr/>
              </p:nvSpPr>
              <p:spPr>
                <a:xfrm>
                  <a:off x="4118075" y="2269925"/>
                  <a:ext cx="80375" cy="91350"/>
                </a:xfrm>
                <a:custGeom>
                  <a:avLst/>
                  <a:gdLst/>
                  <a:ahLst/>
                  <a:cxnLst/>
                  <a:rect l="l" t="t" r="r" b="b"/>
                  <a:pathLst>
                    <a:path w="3215" h="3654" fill="none" extrusionOk="0">
                      <a:moveTo>
                        <a:pt x="0" y="1657"/>
                      </a:moveTo>
                      <a:lnTo>
                        <a:pt x="0" y="1657"/>
                      </a:lnTo>
                      <a:lnTo>
                        <a:pt x="0" y="1462"/>
                      </a:lnTo>
                      <a:lnTo>
                        <a:pt x="24" y="1291"/>
                      </a:lnTo>
                      <a:lnTo>
                        <a:pt x="73" y="1121"/>
                      </a:lnTo>
                      <a:lnTo>
                        <a:pt x="122" y="975"/>
                      </a:lnTo>
                      <a:lnTo>
                        <a:pt x="195" y="829"/>
                      </a:lnTo>
                      <a:lnTo>
                        <a:pt x="268" y="682"/>
                      </a:lnTo>
                      <a:lnTo>
                        <a:pt x="365" y="561"/>
                      </a:lnTo>
                      <a:lnTo>
                        <a:pt x="463" y="439"/>
                      </a:lnTo>
                      <a:lnTo>
                        <a:pt x="585" y="341"/>
                      </a:lnTo>
                      <a:lnTo>
                        <a:pt x="706" y="244"/>
                      </a:lnTo>
                      <a:lnTo>
                        <a:pt x="853" y="171"/>
                      </a:lnTo>
                      <a:lnTo>
                        <a:pt x="974" y="122"/>
                      </a:lnTo>
                      <a:lnTo>
                        <a:pt x="1120" y="74"/>
                      </a:lnTo>
                      <a:lnTo>
                        <a:pt x="1291" y="25"/>
                      </a:lnTo>
                      <a:lnTo>
                        <a:pt x="1437" y="0"/>
                      </a:lnTo>
                      <a:lnTo>
                        <a:pt x="1608" y="0"/>
                      </a:lnTo>
                      <a:lnTo>
                        <a:pt x="1608" y="0"/>
                      </a:lnTo>
                      <a:lnTo>
                        <a:pt x="1778" y="0"/>
                      </a:lnTo>
                      <a:lnTo>
                        <a:pt x="1924" y="25"/>
                      </a:lnTo>
                      <a:lnTo>
                        <a:pt x="2095" y="74"/>
                      </a:lnTo>
                      <a:lnTo>
                        <a:pt x="2241" y="122"/>
                      </a:lnTo>
                      <a:lnTo>
                        <a:pt x="2363" y="171"/>
                      </a:lnTo>
                      <a:lnTo>
                        <a:pt x="2509" y="244"/>
                      </a:lnTo>
                      <a:lnTo>
                        <a:pt x="2630" y="341"/>
                      </a:lnTo>
                      <a:lnTo>
                        <a:pt x="2752" y="439"/>
                      </a:lnTo>
                      <a:lnTo>
                        <a:pt x="2850" y="561"/>
                      </a:lnTo>
                      <a:lnTo>
                        <a:pt x="2947" y="682"/>
                      </a:lnTo>
                      <a:lnTo>
                        <a:pt x="3020" y="829"/>
                      </a:lnTo>
                      <a:lnTo>
                        <a:pt x="3093" y="975"/>
                      </a:lnTo>
                      <a:lnTo>
                        <a:pt x="3142" y="1121"/>
                      </a:lnTo>
                      <a:lnTo>
                        <a:pt x="3191" y="1291"/>
                      </a:lnTo>
                      <a:lnTo>
                        <a:pt x="3215" y="1462"/>
                      </a:lnTo>
                      <a:lnTo>
                        <a:pt x="3215" y="1657"/>
                      </a:lnTo>
                      <a:lnTo>
                        <a:pt x="3215" y="1657"/>
                      </a:lnTo>
                      <a:lnTo>
                        <a:pt x="3215" y="1827"/>
                      </a:lnTo>
                      <a:lnTo>
                        <a:pt x="3191" y="2022"/>
                      </a:lnTo>
                      <a:lnTo>
                        <a:pt x="3142" y="2217"/>
                      </a:lnTo>
                      <a:lnTo>
                        <a:pt x="3093" y="2387"/>
                      </a:lnTo>
                      <a:lnTo>
                        <a:pt x="3020" y="2558"/>
                      </a:lnTo>
                      <a:lnTo>
                        <a:pt x="2947" y="2728"/>
                      </a:lnTo>
                      <a:lnTo>
                        <a:pt x="2850" y="2874"/>
                      </a:lnTo>
                      <a:lnTo>
                        <a:pt x="2752" y="3020"/>
                      </a:lnTo>
                      <a:lnTo>
                        <a:pt x="2630" y="3167"/>
                      </a:lnTo>
                      <a:lnTo>
                        <a:pt x="2509" y="3288"/>
                      </a:lnTo>
                      <a:lnTo>
                        <a:pt x="2363" y="3386"/>
                      </a:lnTo>
                      <a:lnTo>
                        <a:pt x="2241" y="3483"/>
                      </a:lnTo>
                      <a:lnTo>
                        <a:pt x="2095" y="3556"/>
                      </a:lnTo>
                      <a:lnTo>
                        <a:pt x="1924" y="3605"/>
                      </a:lnTo>
                      <a:lnTo>
                        <a:pt x="1778" y="3629"/>
                      </a:lnTo>
                      <a:lnTo>
                        <a:pt x="1608" y="3654"/>
                      </a:lnTo>
                      <a:lnTo>
                        <a:pt x="1608" y="3654"/>
                      </a:lnTo>
                      <a:lnTo>
                        <a:pt x="1437" y="3629"/>
                      </a:lnTo>
                      <a:lnTo>
                        <a:pt x="1291" y="3605"/>
                      </a:lnTo>
                      <a:lnTo>
                        <a:pt x="1120" y="3556"/>
                      </a:lnTo>
                      <a:lnTo>
                        <a:pt x="974" y="3483"/>
                      </a:lnTo>
                      <a:lnTo>
                        <a:pt x="853" y="3386"/>
                      </a:lnTo>
                      <a:lnTo>
                        <a:pt x="706" y="3288"/>
                      </a:lnTo>
                      <a:lnTo>
                        <a:pt x="585" y="3167"/>
                      </a:lnTo>
                      <a:lnTo>
                        <a:pt x="463" y="3020"/>
                      </a:lnTo>
                      <a:lnTo>
                        <a:pt x="365" y="2874"/>
                      </a:lnTo>
                      <a:lnTo>
                        <a:pt x="268" y="2728"/>
                      </a:lnTo>
                      <a:lnTo>
                        <a:pt x="195" y="2558"/>
                      </a:lnTo>
                      <a:lnTo>
                        <a:pt x="122" y="2387"/>
                      </a:lnTo>
                      <a:lnTo>
                        <a:pt x="73" y="2217"/>
                      </a:lnTo>
                      <a:lnTo>
                        <a:pt x="24" y="2022"/>
                      </a:lnTo>
                      <a:lnTo>
                        <a:pt x="0" y="1827"/>
                      </a:lnTo>
                      <a:lnTo>
                        <a:pt x="0" y="1657"/>
                      </a:lnTo>
                      <a:lnTo>
                        <a:pt x="0" y="1657"/>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0"/>
                <p:cNvSpPr/>
                <p:nvPr/>
              </p:nvSpPr>
              <p:spPr>
                <a:xfrm>
                  <a:off x="4071800" y="2372825"/>
                  <a:ext cx="172925" cy="400050"/>
                </a:xfrm>
                <a:custGeom>
                  <a:avLst/>
                  <a:gdLst/>
                  <a:ahLst/>
                  <a:cxnLst/>
                  <a:rect l="l" t="t" r="r" b="b"/>
                  <a:pathLst>
                    <a:path w="6917" h="16002" fill="none" extrusionOk="0">
                      <a:moveTo>
                        <a:pt x="4189" y="0"/>
                      </a:moveTo>
                      <a:lnTo>
                        <a:pt x="4189" y="0"/>
                      </a:lnTo>
                      <a:lnTo>
                        <a:pt x="4019" y="98"/>
                      </a:lnTo>
                      <a:lnTo>
                        <a:pt x="3848" y="147"/>
                      </a:lnTo>
                      <a:lnTo>
                        <a:pt x="3653" y="195"/>
                      </a:lnTo>
                      <a:lnTo>
                        <a:pt x="3459" y="220"/>
                      </a:lnTo>
                      <a:lnTo>
                        <a:pt x="3459" y="220"/>
                      </a:lnTo>
                      <a:lnTo>
                        <a:pt x="3264" y="195"/>
                      </a:lnTo>
                      <a:lnTo>
                        <a:pt x="3069" y="147"/>
                      </a:lnTo>
                      <a:lnTo>
                        <a:pt x="2898" y="98"/>
                      </a:lnTo>
                      <a:lnTo>
                        <a:pt x="2728" y="0"/>
                      </a:lnTo>
                      <a:lnTo>
                        <a:pt x="2728" y="0"/>
                      </a:lnTo>
                      <a:lnTo>
                        <a:pt x="2533" y="49"/>
                      </a:lnTo>
                      <a:lnTo>
                        <a:pt x="2338" y="122"/>
                      </a:lnTo>
                      <a:lnTo>
                        <a:pt x="2168" y="195"/>
                      </a:lnTo>
                      <a:lnTo>
                        <a:pt x="2022" y="293"/>
                      </a:lnTo>
                      <a:lnTo>
                        <a:pt x="1705" y="488"/>
                      </a:lnTo>
                      <a:lnTo>
                        <a:pt x="1437" y="755"/>
                      </a:lnTo>
                      <a:lnTo>
                        <a:pt x="1169" y="1072"/>
                      </a:lnTo>
                      <a:lnTo>
                        <a:pt x="950" y="1413"/>
                      </a:lnTo>
                      <a:lnTo>
                        <a:pt x="755" y="1803"/>
                      </a:lnTo>
                      <a:lnTo>
                        <a:pt x="585" y="2217"/>
                      </a:lnTo>
                      <a:lnTo>
                        <a:pt x="439" y="2704"/>
                      </a:lnTo>
                      <a:lnTo>
                        <a:pt x="317" y="3191"/>
                      </a:lnTo>
                      <a:lnTo>
                        <a:pt x="219" y="3727"/>
                      </a:lnTo>
                      <a:lnTo>
                        <a:pt x="146" y="4311"/>
                      </a:lnTo>
                      <a:lnTo>
                        <a:pt x="73" y="4896"/>
                      </a:lnTo>
                      <a:lnTo>
                        <a:pt x="24" y="5529"/>
                      </a:lnTo>
                      <a:lnTo>
                        <a:pt x="0" y="6187"/>
                      </a:lnTo>
                      <a:lnTo>
                        <a:pt x="0" y="6869"/>
                      </a:lnTo>
                      <a:lnTo>
                        <a:pt x="0" y="6869"/>
                      </a:lnTo>
                      <a:lnTo>
                        <a:pt x="24" y="7015"/>
                      </a:lnTo>
                      <a:lnTo>
                        <a:pt x="49" y="7161"/>
                      </a:lnTo>
                      <a:lnTo>
                        <a:pt x="98" y="7307"/>
                      </a:lnTo>
                      <a:lnTo>
                        <a:pt x="171" y="7404"/>
                      </a:lnTo>
                      <a:lnTo>
                        <a:pt x="244" y="7502"/>
                      </a:lnTo>
                      <a:lnTo>
                        <a:pt x="317" y="7575"/>
                      </a:lnTo>
                      <a:lnTo>
                        <a:pt x="414" y="7624"/>
                      </a:lnTo>
                      <a:lnTo>
                        <a:pt x="487" y="7624"/>
                      </a:lnTo>
                      <a:lnTo>
                        <a:pt x="487" y="7624"/>
                      </a:lnTo>
                      <a:lnTo>
                        <a:pt x="633" y="7624"/>
                      </a:lnTo>
                      <a:lnTo>
                        <a:pt x="731" y="7575"/>
                      </a:lnTo>
                      <a:lnTo>
                        <a:pt x="804" y="7502"/>
                      </a:lnTo>
                      <a:lnTo>
                        <a:pt x="877" y="7404"/>
                      </a:lnTo>
                      <a:lnTo>
                        <a:pt x="926" y="7307"/>
                      </a:lnTo>
                      <a:lnTo>
                        <a:pt x="950" y="7161"/>
                      </a:lnTo>
                      <a:lnTo>
                        <a:pt x="974" y="6869"/>
                      </a:lnTo>
                      <a:lnTo>
                        <a:pt x="974" y="6869"/>
                      </a:lnTo>
                      <a:lnTo>
                        <a:pt x="999" y="6503"/>
                      </a:lnTo>
                      <a:lnTo>
                        <a:pt x="1023" y="6089"/>
                      </a:lnTo>
                      <a:lnTo>
                        <a:pt x="1145" y="5091"/>
                      </a:lnTo>
                      <a:lnTo>
                        <a:pt x="1291" y="4092"/>
                      </a:lnTo>
                      <a:lnTo>
                        <a:pt x="1364" y="3654"/>
                      </a:lnTo>
                      <a:lnTo>
                        <a:pt x="1461" y="3288"/>
                      </a:lnTo>
                      <a:lnTo>
                        <a:pt x="1461" y="3288"/>
                      </a:lnTo>
                      <a:lnTo>
                        <a:pt x="1413" y="3094"/>
                      </a:lnTo>
                      <a:lnTo>
                        <a:pt x="1388" y="2899"/>
                      </a:lnTo>
                      <a:lnTo>
                        <a:pt x="1388" y="2704"/>
                      </a:lnTo>
                      <a:lnTo>
                        <a:pt x="1413" y="2533"/>
                      </a:lnTo>
                      <a:lnTo>
                        <a:pt x="1437" y="2387"/>
                      </a:lnTo>
                      <a:lnTo>
                        <a:pt x="1510" y="2241"/>
                      </a:lnTo>
                      <a:lnTo>
                        <a:pt x="1583" y="2119"/>
                      </a:lnTo>
                      <a:lnTo>
                        <a:pt x="1656" y="2046"/>
                      </a:lnTo>
                      <a:lnTo>
                        <a:pt x="1656" y="2046"/>
                      </a:lnTo>
                      <a:lnTo>
                        <a:pt x="1583" y="2144"/>
                      </a:lnTo>
                      <a:lnTo>
                        <a:pt x="1534" y="2290"/>
                      </a:lnTo>
                      <a:lnTo>
                        <a:pt x="1486" y="2485"/>
                      </a:lnTo>
                      <a:lnTo>
                        <a:pt x="1486" y="2680"/>
                      </a:lnTo>
                      <a:lnTo>
                        <a:pt x="1510" y="2874"/>
                      </a:lnTo>
                      <a:lnTo>
                        <a:pt x="1559" y="3069"/>
                      </a:lnTo>
                      <a:lnTo>
                        <a:pt x="1608" y="3167"/>
                      </a:lnTo>
                      <a:lnTo>
                        <a:pt x="1681" y="3264"/>
                      </a:lnTo>
                      <a:lnTo>
                        <a:pt x="1754" y="3337"/>
                      </a:lnTo>
                      <a:lnTo>
                        <a:pt x="1851" y="3410"/>
                      </a:lnTo>
                      <a:lnTo>
                        <a:pt x="1851" y="3410"/>
                      </a:lnTo>
                      <a:lnTo>
                        <a:pt x="1900" y="3775"/>
                      </a:lnTo>
                      <a:lnTo>
                        <a:pt x="1924" y="3970"/>
                      </a:lnTo>
                      <a:lnTo>
                        <a:pt x="1949" y="4190"/>
                      </a:lnTo>
                      <a:lnTo>
                        <a:pt x="1924" y="4433"/>
                      </a:lnTo>
                      <a:lnTo>
                        <a:pt x="1900" y="4725"/>
                      </a:lnTo>
                      <a:lnTo>
                        <a:pt x="1827" y="5018"/>
                      </a:lnTo>
                      <a:lnTo>
                        <a:pt x="1705" y="5383"/>
                      </a:lnTo>
                      <a:lnTo>
                        <a:pt x="1705" y="5383"/>
                      </a:lnTo>
                      <a:lnTo>
                        <a:pt x="1510" y="5894"/>
                      </a:lnTo>
                      <a:lnTo>
                        <a:pt x="1364" y="6381"/>
                      </a:lnTo>
                      <a:lnTo>
                        <a:pt x="1267" y="6820"/>
                      </a:lnTo>
                      <a:lnTo>
                        <a:pt x="1218" y="7210"/>
                      </a:lnTo>
                      <a:lnTo>
                        <a:pt x="1169" y="7599"/>
                      </a:lnTo>
                      <a:lnTo>
                        <a:pt x="1169" y="7989"/>
                      </a:lnTo>
                      <a:lnTo>
                        <a:pt x="1194" y="8793"/>
                      </a:lnTo>
                      <a:lnTo>
                        <a:pt x="1194" y="8793"/>
                      </a:lnTo>
                      <a:lnTo>
                        <a:pt x="1242" y="9962"/>
                      </a:lnTo>
                      <a:lnTo>
                        <a:pt x="1291" y="11131"/>
                      </a:lnTo>
                      <a:lnTo>
                        <a:pt x="1315" y="13201"/>
                      </a:lnTo>
                      <a:lnTo>
                        <a:pt x="1340" y="14686"/>
                      </a:lnTo>
                      <a:lnTo>
                        <a:pt x="1340" y="15271"/>
                      </a:lnTo>
                      <a:lnTo>
                        <a:pt x="1340" y="15271"/>
                      </a:lnTo>
                      <a:lnTo>
                        <a:pt x="1364" y="15490"/>
                      </a:lnTo>
                      <a:lnTo>
                        <a:pt x="1413" y="15661"/>
                      </a:lnTo>
                      <a:lnTo>
                        <a:pt x="1486" y="15782"/>
                      </a:lnTo>
                      <a:lnTo>
                        <a:pt x="1583" y="15880"/>
                      </a:lnTo>
                      <a:lnTo>
                        <a:pt x="1656" y="15953"/>
                      </a:lnTo>
                      <a:lnTo>
                        <a:pt x="1729" y="15977"/>
                      </a:lnTo>
                      <a:lnTo>
                        <a:pt x="1827" y="16002"/>
                      </a:lnTo>
                      <a:lnTo>
                        <a:pt x="1827" y="16002"/>
                      </a:lnTo>
                      <a:lnTo>
                        <a:pt x="1949" y="16002"/>
                      </a:lnTo>
                      <a:lnTo>
                        <a:pt x="2070" y="15953"/>
                      </a:lnTo>
                      <a:lnTo>
                        <a:pt x="2168" y="15904"/>
                      </a:lnTo>
                      <a:lnTo>
                        <a:pt x="2241" y="15831"/>
                      </a:lnTo>
                      <a:lnTo>
                        <a:pt x="2314" y="15758"/>
                      </a:lnTo>
                      <a:lnTo>
                        <a:pt x="2387" y="15636"/>
                      </a:lnTo>
                      <a:lnTo>
                        <a:pt x="2411" y="15490"/>
                      </a:lnTo>
                      <a:lnTo>
                        <a:pt x="2460" y="15344"/>
                      </a:lnTo>
                      <a:lnTo>
                        <a:pt x="3142" y="8525"/>
                      </a:lnTo>
                      <a:lnTo>
                        <a:pt x="3142" y="8525"/>
                      </a:lnTo>
                      <a:lnTo>
                        <a:pt x="3142" y="8427"/>
                      </a:lnTo>
                      <a:lnTo>
                        <a:pt x="3191" y="8257"/>
                      </a:lnTo>
                      <a:lnTo>
                        <a:pt x="3239" y="8159"/>
                      </a:lnTo>
                      <a:lnTo>
                        <a:pt x="3288" y="8062"/>
                      </a:lnTo>
                      <a:lnTo>
                        <a:pt x="3361" y="7989"/>
                      </a:lnTo>
                      <a:lnTo>
                        <a:pt x="3459" y="7965"/>
                      </a:lnTo>
                      <a:lnTo>
                        <a:pt x="3459" y="7965"/>
                      </a:lnTo>
                      <a:lnTo>
                        <a:pt x="3556" y="7989"/>
                      </a:lnTo>
                      <a:lnTo>
                        <a:pt x="3629" y="8062"/>
                      </a:lnTo>
                      <a:lnTo>
                        <a:pt x="3678" y="8159"/>
                      </a:lnTo>
                      <a:lnTo>
                        <a:pt x="3726" y="8257"/>
                      </a:lnTo>
                      <a:lnTo>
                        <a:pt x="3775" y="8427"/>
                      </a:lnTo>
                      <a:lnTo>
                        <a:pt x="3775" y="8525"/>
                      </a:lnTo>
                      <a:lnTo>
                        <a:pt x="4457" y="15344"/>
                      </a:lnTo>
                      <a:lnTo>
                        <a:pt x="4457" y="15344"/>
                      </a:lnTo>
                      <a:lnTo>
                        <a:pt x="4506" y="15490"/>
                      </a:lnTo>
                      <a:lnTo>
                        <a:pt x="4530" y="15636"/>
                      </a:lnTo>
                      <a:lnTo>
                        <a:pt x="4603" y="15758"/>
                      </a:lnTo>
                      <a:lnTo>
                        <a:pt x="4676" y="15831"/>
                      </a:lnTo>
                      <a:lnTo>
                        <a:pt x="4749" y="15904"/>
                      </a:lnTo>
                      <a:lnTo>
                        <a:pt x="4847" y="15953"/>
                      </a:lnTo>
                      <a:lnTo>
                        <a:pt x="4969" y="16002"/>
                      </a:lnTo>
                      <a:lnTo>
                        <a:pt x="5090" y="16002"/>
                      </a:lnTo>
                      <a:lnTo>
                        <a:pt x="5090" y="16002"/>
                      </a:lnTo>
                      <a:lnTo>
                        <a:pt x="5188" y="15977"/>
                      </a:lnTo>
                      <a:lnTo>
                        <a:pt x="5261" y="15953"/>
                      </a:lnTo>
                      <a:lnTo>
                        <a:pt x="5334" y="15880"/>
                      </a:lnTo>
                      <a:lnTo>
                        <a:pt x="5431" y="15782"/>
                      </a:lnTo>
                      <a:lnTo>
                        <a:pt x="5504" y="15661"/>
                      </a:lnTo>
                      <a:lnTo>
                        <a:pt x="5553" y="15490"/>
                      </a:lnTo>
                      <a:lnTo>
                        <a:pt x="5577" y="15271"/>
                      </a:lnTo>
                      <a:lnTo>
                        <a:pt x="5577" y="15271"/>
                      </a:lnTo>
                      <a:lnTo>
                        <a:pt x="5577" y="14686"/>
                      </a:lnTo>
                      <a:lnTo>
                        <a:pt x="5602" y="13201"/>
                      </a:lnTo>
                      <a:lnTo>
                        <a:pt x="5626" y="11131"/>
                      </a:lnTo>
                      <a:lnTo>
                        <a:pt x="5675" y="9962"/>
                      </a:lnTo>
                      <a:lnTo>
                        <a:pt x="5724" y="8793"/>
                      </a:lnTo>
                      <a:lnTo>
                        <a:pt x="5724" y="8793"/>
                      </a:lnTo>
                      <a:lnTo>
                        <a:pt x="5748" y="7989"/>
                      </a:lnTo>
                      <a:lnTo>
                        <a:pt x="5748" y="7599"/>
                      </a:lnTo>
                      <a:lnTo>
                        <a:pt x="5699" y="7210"/>
                      </a:lnTo>
                      <a:lnTo>
                        <a:pt x="5650" y="6820"/>
                      </a:lnTo>
                      <a:lnTo>
                        <a:pt x="5553" y="6381"/>
                      </a:lnTo>
                      <a:lnTo>
                        <a:pt x="5407" y="5894"/>
                      </a:lnTo>
                      <a:lnTo>
                        <a:pt x="5212" y="5383"/>
                      </a:lnTo>
                      <a:lnTo>
                        <a:pt x="5212" y="5383"/>
                      </a:lnTo>
                      <a:lnTo>
                        <a:pt x="5090" y="5018"/>
                      </a:lnTo>
                      <a:lnTo>
                        <a:pt x="5017" y="4725"/>
                      </a:lnTo>
                      <a:lnTo>
                        <a:pt x="4993" y="4433"/>
                      </a:lnTo>
                      <a:lnTo>
                        <a:pt x="4969" y="4190"/>
                      </a:lnTo>
                      <a:lnTo>
                        <a:pt x="4993" y="3970"/>
                      </a:lnTo>
                      <a:lnTo>
                        <a:pt x="5017" y="3775"/>
                      </a:lnTo>
                      <a:lnTo>
                        <a:pt x="5066" y="3410"/>
                      </a:lnTo>
                      <a:lnTo>
                        <a:pt x="5066" y="3410"/>
                      </a:lnTo>
                      <a:lnTo>
                        <a:pt x="5163" y="3337"/>
                      </a:lnTo>
                      <a:lnTo>
                        <a:pt x="5236" y="3264"/>
                      </a:lnTo>
                      <a:lnTo>
                        <a:pt x="5310" y="3167"/>
                      </a:lnTo>
                      <a:lnTo>
                        <a:pt x="5358" y="3069"/>
                      </a:lnTo>
                      <a:lnTo>
                        <a:pt x="5407" y="2874"/>
                      </a:lnTo>
                      <a:lnTo>
                        <a:pt x="5431" y="2680"/>
                      </a:lnTo>
                      <a:lnTo>
                        <a:pt x="5431" y="2485"/>
                      </a:lnTo>
                      <a:lnTo>
                        <a:pt x="5383" y="2290"/>
                      </a:lnTo>
                      <a:lnTo>
                        <a:pt x="5334" y="2144"/>
                      </a:lnTo>
                      <a:lnTo>
                        <a:pt x="5261" y="2046"/>
                      </a:lnTo>
                      <a:lnTo>
                        <a:pt x="5261" y="2046"/>
                      </a:lnTo>
                      <a:lnTo>
                        <a:pt x="5334" y="2119"/>
                      </a:lnTo>
                      <a:lnTo>
                        <a:pt x="5407" y="2241"/>
                      </a:lnTo>
                      <a:lnTo>
                        <a:pt x="5480" y="2387"/>
                      </a:lnTo>
                      <a:lnTo>
                        <a:pt x="5504" y="2533"/>
                      </a:lnTo>
                      <a:lnTo>
                        <a:pt x="5529" y="2704"/>
                      </a:lnTo>
                      <a:lnTo>
                        <a:pt x="5529" y="2899"/>
                      </a:lnTo>
                      <a:lnTo>
                        <a:pt x="5504" y="3094"/>
                      </a:lnTo>
                      <a:lnTo>
                        <a:pt x="5456" y="3288"/>
                      </a:lnTo>
                      <a:lnTo>
                        <a:pt x="5456" y="3288"/>
                      </a:lnTo>
                      <a:lnTo>
                        <a:pt x="5553" y="3654"/>
                      </a:lnTo>
                      <a:lnTo>
                        <a:pt x="5626" y="4092"/>
                      </a:lnTo>
                      <a:lnTo>
                        <a:pt x="5772" y="5091"/>
                      </a:lnTo>
                      <a:lnTo>
                        <a:pt x="5894" y="6089"/>
                      </a:lnTo>
                      <a:lnTo>
                        <a:pt x="5918" y="6503"/>
                      </a:lnTo>
                      <a:lnTo>
                        <a:pt x="5943" y="6869"/>
                      </a:lnTo>
                      <a:lnTo>
                        <a:pt x="5943" y="6869"/>
                      </a:lnTo>
                      <a:lnTo>
                        <a:pt x="5967" y="7161"/>
                      </a:lnTo>
                      <a:lnTo>
                        <a:pt x="5991" y="7307"/>
                      </a:lnTo>
                      <a:lnTo>
                        <a:pt x="6040" y="7404"/>
                      </a:lnTo>
                      <a:lnTo>
                        <a:pt x="6113" y="7502"/>
                      </a:lnTo>
                      <a:lnTo>
                        <a:pt x="6186" y="7575"/>
                      </a:lnTo>
                      <a:lnTo>
                        <a:pt x="6284" y="7624"/>
                      </a:lnTo>
                      <a:lnTo>
                        <a:pt x="6430" y="7624"/>
                      </a:lnTo>
                      <a:lnTo>
                        <a:pt x="6430" y="7624"/>
                      </a:lnTo>
                      <a:lnTo>
                        <a:pt x="6503" y="7624"/>
                      </a:lnTo>
                      <a:lnTo>
                        <a:pt x="6600" y="7575"/>
                      </a:lnTo>
                      <a:lnTo>
                        <a:pt x="6673" y="7502"/>
                      </a:lnTo>
                      <a:lnTo>
                        <a:pt x="6746" y="7404"/>
                      </a:lnTo>
                      <a:lnTo>
                        <a:pt x="6820" y="7307"/>
                      </a:lnTo>
                      <a:lnTo>
                        <a:pt x="6868" y="7161"/>
                      </a:lnTo>
                      <a:lnTo>
                        <a:pt x="6893" y="7015"/>
                      </a:lnTo>
                      <a:lnTo>
                        <a:pt x="6917" y="6869"/>
                      </a:lnTo>
                      <a:lnTo>
                        <a:pt x="6917" y="6869"/>
                      </a:lnTo>
                      <a:lnTo>
                        <a:pt x="6917" y="6187"/>
                      </a:lnTo>
                      <a:lnTo>
                        <a:pt x="6893" y="5529"/>
                      </a:lnTo>
                      <a:lnTo>
                        <a:pt x="6844" y="4896"/>
                      </a:lnTo>
                      <a:lnTo>
                        <a:pt x="6771" y="4311"/>
                      </a:lnTo>
                      <a:lnTo>
                        <a:pt x="6698" y="3727"/>
                      </a:lnTo>
                      <a:lnTo>
                        <a:pt x="6600" y="3191"/>
                      </a:lnTo>
                      <a:lnTo>
                        <a:pt x="6479" y="2704"/>
                      </a:lnTo>
                      <a:lnTo>
                        <a:pt x="6332" y="2217"/>
                      </a:lnTo>
                      <a:lnTo>
                        <a:pt x="6162" y="1803"/>
                      </a:lnTo>
                      <a:lnTo>
                        <a:pt x="5967" y="1413"/>
                      </a:lnTo>
                      <a:lnTo>
                        <a:pt x="5748" y="1072"/>
                      </a:lnTo>
                      <a:lnTo>
                        <a:pt x="5480" y="755"/>
                      </a:lnTo>
                      <a:lnTo>
                        <a:pt x="5212" y="488"/>
                      </a:lnTo>
                      <a:lnTo>
                        <a:pt x="4895" y="293"/>
                      </a:lnTo>
                      <a:lnTo>
                        <a:pt x="4749" y="195"/>
                      </a:lnTo>
                      <a:lnTo>
                        <a:pt x="4579" y="122"/>
                      </a:lnTo>
                      <a:lnTo>
                        <a:pt x="4384" y="49"/>
                      </a:lnTo>
                      <a:lnTo>
                        <a:pt x="4189" y="0"/>
                      </a:lnTo>
                      <a:lnTo>
                        <a:pt x="4189" y="0"/>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4" name="Google Shape;164;p20"/>
              <p:cNvGrpSpPr/>
              <p:nvPr/>
            </p:nvGrpSpPr>
            <p:grpSpPr>
              <a:xfrm>
                <a:off x="3442781" y="2137538"/>
                <a:ext cx="125647" cy="307302"/>
                <a:chOff x="4071800" y="2269925"/>
                <a:chExt cx="172925" cy="502950"/>
              </a:xfrm>
            </p:grpSpPr>
            <p:sp>
              <p:nvSpPr>
                <p:cNvPr id="165" name="Google Shape;165;p20"/>
                <p:cNvSpPr/>
                <p:nvPr/>
              </p:nvSpPr>
              <p:spPr>
                <a:xfrm>
                  <a:off x="4118075" y="2269925"/>
                  <a:ext cx="80375" cy="91350"/>
                </a:xfrm>
                <a:custGeom>
                  <a:avLst/>
                  <a:gdLst/>
                  <a:ahLst/>
                  <a:cxnLst/>
                  <a:rect l="l" t="t" r="r" b="b"/>
                  <a:pathLst>
                    <a:path w="3215" h="3654" fill="none" extrusionOk="0">
                      <a:moveTo>
                        <a:pt x="0" y="1657"/>
                      </a:moveTo>
                      <a:lnTo>
                        <a:pt x="0" y="1657"/>
                      </a:lnTo>
                      <a:lnTo>
                        <a:pt x="0" y="1462"/>
                      </a:lnTo>
                      <a:lnTo>
                        <a:pt x="24" y="1291"/>
                      </a:lnTo>
                      <a:lnTo>
                        <a:pt x="73" y="1121"/>
                      </a:lnTo>
                      <a:lnTo>
                        <a:pt x="122" y="975"/>
                      </a:lnTo>
                      <a:lnTo>
                        <a:pt x="195" y="829"/>
                      </a:lnTo>
                      <a:lnTo>
                        <a:pt x="268" y="682"/>
                      </a:lnTo>
                      <a:lnTo>
                        <a:pt x="365" y="561"/>
                      </a:lnTo>
                      <a:lnTo>
                        <a:pt x="463" y="439"/>
                      </a:lnTo>
                      <a:lnTo>
                        <a:pt x="585" y="341"/>
                      </a:lnTo>
                      <a:lnTo>
                        <a:pt x="706" y="244"/>
                      </a:lnTo>
                      <a:lnTo>
                        <a:pt x="853" y="171"/>
                      </a:lnTo>
                      <a:lnTo>
                        <a:pt x="974" y="122"/>
                      </a:lnTo>
                      <a:lnTo>
                        <a:pt x="1120" y="74"/>
                      </a:lnTo>
                      <a:lnTo>
                        <a:pt x="1291" y="25"/>
                      </a:lnTo>
                      <a:lnTo>
                        <a:pt x="1437" y="0"/>
                      </a:lnTo>
                      <a:lnTo>
                        <a:pt x="1608" y="0"/>
                      </a:lnTo>
                      <a:lnTo>
                        <a:pt x="1608" y="0"/>
                      </a:lnTo>
                      <a:lnTo>
                        <a:pt x="1778" y="0"/>
                      </a:lnTo>
                      <a:lnTo>
                        <a:pt x="1924" y="25"/>
                      </a:lnTo>
                      <a:lnTo>
                        <a:pt x="2095" y="74"/>
                      </a:lnTo>
                      <a:lnTo>
                        <a:pt x="2241" y="122"/>
                      </a:lnTo>
                      <a:lnTo>
                        <a:pt x="2363" y="171"/>
                      </a:lnTo>
                      <a:lnTo>
                        <a:pt x="2509" y="244"/>
                      </a:lnTo>
                      <a:lnTo>
                        <a:pt x="2630" y="341"/>
                      </a:lnTo>
                      <a:lnTo>
                        <a:pt x="2752" y="439"/>
                      </a:lnTo>
                      <a:lnTo>
                        <a:pt x="2850" y="561"/>
                      </a:lnTo>
                      <a:lnTo>
                        <a:pt x="2947" y="682"/>
                      </a:lnTo>
                      <a:lnTo>
                        <a:pt x="3020" y="829"/>
                      </a:lnTo>
                      <a:lnTo>
                        <a:pt x="3093" y="975"/>
                      </a:lnTo>
                      <a:lnTo>
                        <a:pt x="3142" y="1121"/>
                      </a:lnTo>
                      <a:lnTo>
                        <a:pt x="3191" y="1291"/>
                      </a:lnTo>
                      <a:lnTo>
                        <a:pt x="3215" y="1462"/>
                      </a:lnTo>
                      <a:lnTo>
                        <a:pt x="3215" y="1657"/>
                      </a:lnTo>
                      <a:lnTo>
                        <a:pt x="3215" y="1657"/>
                      </a:lnTo>
                      <a:lnTo>
                        <a:pt x="3215" y="1827"/>
                      </a:lnTo>
                      <a:lnTo>
                        <a:pt x="3191" y="2022"/>
                      </a:lnTo>
                      <a:lnTo>
                        <a:pt x="3142" y="2217"/>
                      </a:lnTo>
                      <a:lnTo>
                        <a:pt x="3093" y="2387"/>
                      </a:lnTo>
                      <a:lnTo>
                        <a:pt x="3020" y="2558"/>
                      </a:lnTo>
                      <a:lnTo>
                        <a:pt x="2947" y="2728"/>
                      </a:lnTo>
                      <a:lnTo>
                        <a:pt x="2850" y="2874"/>
                      </a:lnTo>
                      <a:lnTo>
                        <a:pt x="2752" y="3020"/>
                      </a:lnTo>
                      <a:lnTo>
                        <a:pt x="2630" y="3167"/>
                      </a:lnTo>
                      <a:lnTo>
                        <a:pt x="2509" y="3288"/>
                      </a:lnTo>
                      <a:lnTo>
                        <a:pt x="2363" y="3386"/>
                      </a:lnTo>
                      <a:lnTo>
                        <a:pt x="2241" y="3483"/>
                      </a:lnTo>
                      <a:lnTo>
                        <a:pt x="2095" y="3556"/>
                      </a:lnTo>
                      <a:lnTo>
                        <a:pt x="1924" y="3605"/>
                      </a:lnTo>
                      <a:lnTo>
                        <a:pt x="1778" y="3629"/>
                      </a:lnTo>
                      <a:lnTo>
                        <a:pt x="1608" y="3654"/>
                      </a:lnTo>
                      <a:lnTo>
                        <a:pt x="1608" y="3654"/>
                      </a:lnTo>
                      <a:lnTo>
                        <a:pt x="1437" y="3629"/>
                      </a:lnTo>
                      <a:lnTo>
                        <a:pt x="1291" y="3605"/>
                      </a:lnTo>
                      <a:lnTo>
                        <a:pt x="1120" y="3556"/>
                      </a:lnTo>
                      <a:lnTo>
                        <a:pt x="974" y="3483"/>
                      </a:lnTo>
                      <a:lnTo>
                        <a:pt x="853" y="3386"/>
                      </a:lnTo>
                      <a:lnTo>
                        <a:pt x="706" y="3288"/>
                      </a:lnTo>
                      <a:lnTo>
                        <a:pt x="585" y="3167"/>
                      </a:lnTo>
                      <a:lnTo>
                        <a:pt x="463" y="3020"/>
                      </a:lnTo>
                      <a:lnTo>
                        <a:pt x="365" y="2874"/>
                      </a:lnTo>
                      <a:lnTo>
                        <a:pt x="268" y="2728"/>
                      </a:lnTo>
                      <a:lnTo>
                        <a:pt x="195" y="2558"/>
                      </a:lnTo>
                      <a:lnTo>
                        <a:pt x="122" y="2387"/>
                      </a:lnTo>
                      <a:lnTo>
                        <a:pt x="73" y="2217"/>
                      </a:lnTo>
                      <a:lnTo>
                        <a:pt x="24" y="2022"/>
                      </a:lnTo>
                      <a:lnTo>
                        <a:pt x="0" y="1827"/>
                      </a:lnTo>
                      <a:lnTo>
                        <a:pt x="0" y="1657"/>
                      </a:lnTo>
                      <a:lnTo>
                        <a:pt x="0" y="1657"/>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0"/>
                <p:cNvSpPr/>
                <p:nvPr/>
              </p:nvSpPr>
              <p:spPr>
                <a:xfrm>
                  <a:off x="4071800" y="2372825"/>
                  <a:ext cx="172925" cy="400050"/>
                </a:xfrm>
                <a:custGeom>
                  <a:avLst/>
                  <a:gdLst/>
                  <a:ahLst/>
                  <a:cxnLst/>
                  <a:rect l="l" t="t" r="r" b="b"/>
                  <a:pathLst>
                    <a:path w="6917" h="16002" fill="none" extrusionOk="0">
                      <a:moveTo>
                        <a:pt x="4189" y="0"/>
                      </a:moveTo>
                      <a:lnTo>
                        <a:pt x="4189" y="0"/>
                      </a:lnTo>
                      <a:lnTo>
                        <a:pt x="4019" y="98"/>
                      </a:lnTo>
                      <a:lnTo>
                        <a:pt x="3848" y="147"/>
                      </a:lnTo>
                      <a:lnTo>
                        <a:pt x="3653" y="195"/>
                      </a:lnTo>
                      <a:lnTo>
                        <a:pt x="3459" y="220"/>
                      </a:lnTo>
                      <a:lnTo>
                        <a:pt x="3459" y="220"/>
                      </a:lnTo>
                      <a:lnTo>
                        <a:pt x="3264" y="195"/>
                      </a:lnTo>
                      <a:lnTo>
                        <a:pt x="3069" y="147"/>
                      </a:lnTo>
                      <a:lnTo>
                        <a:pt x="2898" y="98"/>
                      </a:lnTo>
                      <a:lnTo>
                        <a:pt x="2728" y="0"/>
                      </a:lnTo>
                      <a:lnTo>
                        <a:pt x="2728" y="0"/>
                      </a:lnTo>
                      <a:lnTo>
                        <a:pt x="2533" y="49"/>
                      </a:lnTo>
                      <a:lnTo>
                        <a:pt x="2338" y="122"/>
                      </a:lnTo>
                      <a:lnTo>
                        <a:pt x="2168" y="195"/>
                      </a:lnTo>
                      <a:lnTo>
                        <a:pt x="2022" y="293"/>
                      </a:lnTo>
                      <a:lnTo>
                        <a:pt x="1705" y="488"/>
                      </a:lnTo>
                      <a:lnTo>
                        <a:pt x="1437" y="755"/>
                      </a:lnTo>
                      <a:lnTo>
                        <a:pt x="1169" y="1072"/>
                      </a:lnTo>
                      <a:lnTo>
                        <a:pt x="950" y="1413"/>
                      </a:lnTo>
                      <a:lnTo>
                        <a:pt x="755" y="1803"/>
                      </a:lnTo>
                      <a:lnTo>
                        <a:pt x="585" y="2217"/>
                      </a:lnTo>
                      <a:lnTo>
                        <a:pt x="439" y="2704"/>
                      </a:lnTo>
                      <a:lnTo>
                        <a:pt x="317" y="3191"/>
                      </a:lnTo>
                      <a:lnTo>
                        <a:pt x="219" y="3727"/>
                      </a:lnTo>
                      <a:lnTo>
                        <a:pt x="146" y="4311"/>
                      </a:lnTo>
                      <a:lnTo>
                        <a:pt x="73" y="4896"/>
                      </a:lnTo>
                      <a:lnTo>
                        <a:pt x="24" y="5529"/>
                      </a:lnTo>
                      <a:lnTo>
                        <a:pt x="0" y="6187"/>
                      </a:lnTo>
                      <a:lnTo>
                        <a:pt x="0" y="6869"/>
                      </a:lnTo>
                      <a:lnTo>
                        <a:pt x="0" y="6869"/>
                      </a:lnTo>
                      <a:lnTo>
                        <a:pt x="24" y="7015"/>
                      </a:lnTo>
                      <a:lnTo>
                        <a:pt x="49" y="7161"/>
                      </a:lnTo>
                      <a:lnTo>
                        <a:pt x="98" y="7307"/>
                      </a:lnTo>
                      <a:lnTo>
                        <a:pt x="171" y="7404"/>
                      </a:lnTo>
                      <a:lnTo>
                        <a:pt x="244" y="7502"/>
                      </a:lnTo>
                      <a:lnTo>
                        <a:pt x="317" y="7575"/>
                      </a:lnTo>
                      <a:lnTo>
                        <a:pt x="414" y="7624"/>
                      </a:lnTo>
                      <a:lnTo>
                        <a:pt x="487" y="7624"/>
                      </a:lnTo>
                      <a:lnTo>
                        <a:pt x="487" y="7624"/>
                      </a:lnTo>
                      <a:lnTo>
                        <a:pt x="633" y="7624"/>
                      </a:lnTo>
                      <a:lnTo>
                        <a:pt x="731" y="7575"/>
                      </a:lnTo>
                      <a:lnTo>
                        <a:pt x="804" y="7502"/>
                      </a:lnTo>
                      <a:lnTo>
                        <a:pt x="877" y="7404"/>
                      </a:lnTo>
                      <a:lnTo>
                        <a:pt x="926" y="7307"/>
                      </a:lnTo>
                      <a:lnTo>
                        <a:pt x="950" y="7161"/>
                      </a:lnTo>
                      <a:lnTo>
                        <a:pt x="974" y="6869"/>
                      </a:lnTo>
                      <a:lnTo>
                        <a:pt x="974" y="6869"/>
                      </a:lnTo>
                      <a:lnTo>
                        <a:pt x="999" y="6503"/>
                      </a:lnTo>
                      <a:lnTo>
                        <a:pt x="1023" y="6089"/>
                      </a:lnTo>
                      <a:lnTo>
                        <a:pt x="1145" y="5091"/>
                      </a:lnTo>
                      <a:lnTo>
                        <a:pt x="1291" y="4092"/>
                      </a:lnTo>
                      <a:lnTo>
                        <a:pt x="1364" y="3654"/>
                      </a:lnTo>
                      <a:lnTo>
                        <a:pt x="1461" y="3288"/>
                      </a:lnTo>
                      <a:lnTo>
                        <a:pt x="1461" y="3288"/>
                      </a:lnTo>
                      <a:lnTo>
                        <a:pt x="1413" y="3094"/>
                      </a:lnTo>
                      <a:lnTo>
                        <a:pt x="1388" y="2899"/>
                      </a:lnTo>
                      <a:lnTo>
                        <a:pt x="1388" y="2704"/>
                      </a:lnTo>
                      <a:lnTo>
                        <a:pt x="1413" y="2533"/>
                      </a:lnTo>
                      <a:lnTo>
                        <a:pt x="1437" y="2387"/>
                      </a:lnTo>
                      <a:lnTo>
                        <a:pt x="1510" y="2241"/>
                      </a:lnTo>
                      <a:lnTo>
                        <a:pt x="1583" y="2119"/>
                      </a:lnTo>
                      <a:lnTo>
                        <a:pt x="1656" y="2046"/>
                      </a:lnTo>
                      <a:lnTo>
                        <a:pt x="1656" y="2046"/>
                      </a:lnTo>
                      <a:lnTo>
                        <a:pt x="1583" y="2144"/>
                      </a:lnTo>
                      <a:lnTo>
                        <a:pt x="1534" y="2290"/>
                      </a:lnTo>
                      <a:lnTo>
                        <a:pt x="1486" y="2485"/>
                      </a:lnTo>
                      <a:lnTo>
                        <a:pt x="1486" y="2680"/>
                      </a:lnTo>
                      <a:lnTo>
                        <a:pt x="1510" y="2874"/>
                      </a:lnTo>
                      <a:lnTo>
                        <a:pt x="1559" y="3069"/>
                      </a:lnTo>
                      <a:lnTo>
                        <a:pt x="1608" y="3167"/>
                      </a:lnTo>
                      <a:lnTo>
                        <a:pt x="1681" y="3264"/>
                      </a:lnTo>
                      <a:lnTo>
                        <a:pt x="1754" y="3337"/>
                      </a:lnTo>
                      <a:lnTo>
                        <a:pt x="1851" y="3410"/>
                      </a:lnTo>
                      <a:lnTo>
                        <a:pt x="1851" y="3410"/>
                      </a:lnTo>
                      <a:lnTo>
                        <a:pt x="1900" y="3775"/>
                      </a:lnTo>
                      <a:lnTo>
                        <a:pt x="1924" y="3970"/>
                      </a:lnTo>
                      <a:lnTo>
                        <a:pt x="1949" y="4190"/>
                      </a:lnTo>
                      <a:lnTo>
                        <a:pt x="1924" y="4433"/>
                      </a:lnTo>
                      <a:lnTo>
                        <a:pt x="1900" y="4725"/>
                      </a:lnTo>
                      <a:lnTo>
                        <a:pt x="1827" y="5018"/>
                      </a:lnTo>
                      <a:lnTo>
                        <a:pt x="1705" y="5383"/>
                      </a:lnTo>
                      <a:lnTo>
                        <a:pt x="1705" y="5383"/>
                      </a:lnTo>
                      <a:lnTo>
                        <a:pt x="1510" y="5894"/>
                      </a:lnTo>
                      <a:lnTo>
                        <a:pt x="1364" y="6381"/>
                      </a:lnTo>
                      <a:lnTo>
                        <a:pt x="1267" y="6820"/>
                      </a:lnTo>
                      <a:lnTo>
                        <a:pt x="1218" y="7210"/>
                      </a:lnTo>
                      <a:lnTo>
                        <a:pt x="1169" y="7599"/>
                      </a:lnTo>
                      <a:lnTo>
                        <a:pt x="1169" y="7989"/>
                      </a:lnTo>
                      <a:lnTo>
                        <a:pt x="1194" y="8793"/>
                      </a:lnTo>
                      <a:lnTo>
                        <a:pt x="1194" y="8793"/>
                      </a:lnTo>
                      <a:lnTo>
                        <a:pt x="1242" y="9962"/>
                      </a:lnTo>
                      <a:lnTo>
                        <a:pt x="1291" y="11131"/>
                      </a:lnTo>
                      <a:lnTo>
                        <a:pt x="1315" y="13201"/>
                      </a:lnTo>
                      <a:lnTo>
                        <a:pt x="1340" y="14686"/>
                      </a:lnTo>
                      <a:lnTo>
                        <a:pt x="1340" y="15271"/>
                      </a:lnTo>
                      <a:lnTo>
                        <a:pt x="1340" y="15271"/>
                      </a:lnTo>
                      <a:lnTo>
                        <a:pt x="1364" y="15490"/>
                      </a:lnTo>
                      <a:lnTo>
                        <a:pt x="1413" y="15661"/>
                      </a:lnTo>
                      <a:lnTo>
                        <a:pt x="1486" y="15782"/>
                      </a:lnTo>
                      <a:lnTo>
                        <a:pt x="1583" y="15880"/>
                      </a:lnTo>
                      <a:lnTo>
                        <a:pt x="1656" y="15953"/>
                      </a:lnTo>
                      <a:lnTo>
                        <a:pt x="1729" y="15977"/>
                      </a:lnTo>
                      <a:lnTo>
                        <a:pt x="1827" y="16002"/>
                      </a:lnTo>
                      <a:lnTo>
                        <a:pt x="1827" y="16002"/>
                      </a:lnTo>
                      <a:lnTo>
                        <a:pt x="1949" y="16002"/>
                      </a:lnTo>
                      <a:lnTo>
                        <a:pt x="2070" y="15953"/>
                      </a:lnTo>
                      <a:lnTo>
                        <a:pt x="2168" y="15904"/>
                      </a:lnTo>
                      <a:lnTo>
                        <a:pt x="2241" y="15831"/>
                      </a:lnTo>
                      <a:lnTo>
                        <a:pt x="2314" y="15758"/>
                      </a:lnTo>
                      <a:lnTo>
                        <a:pt x="2387" y="15636"/>
                      </a:lnTo>
                      <a:lnTo>
                        <a:pt x="2411" y="15490"/>
                      </a:lnTo>
                      <a:lnTo>
                        <a:pt x="2460" y="15344"/>
                      </a:lnTo>
                      <a:lnTo>
                        <a:pt x="3142" y="8525"/>
                      </a:lnTo>
                      <a:lnTo>
                        <a:pt x="3142" y="8525"/>
                      </a:lnTo>
                      <a:lnTo>
                        <a:pt x="3142" y="8427"/>
                      </a:lnTo>
                      <a:lnTo>
                        <a:pt x="3191" y="8257"/>
                      </a:lnTo>
                      <a:lnTo>
                        <a:pt x="3239" y="8159"/>
                      </a:lnTo>
                      <a:lnTo>
                        <a:pt x="3288" y="8062"/>
                      </a:lnTo>
                      <a:lnTo>
                        <a:pt x="3361" y="7989"/>
                      </a:lnTo>
                      <a:lnTo>
                        <a:pt x="3459" y="7965"/>
                      </a:lnTo>
                      <a:lnTo>
                        <a:pt x="3459" y="7965"/>
                      </a:lnTo>
                      <a:lnTo>
                        <a:pt x="3556" y="7989"/>
                      </a:lnTo>
                      <a:lnTo>
                        <a:pt x="3629" y="8062"/>
                      </a:lnTo>
                      <a:lnTo>
                        <a:pt x="3678" y="8159"/>
                      </a:lnTo>
                      <a:lnTo>
                        <a:pt x="3726" y="8257"/>
                      </a:lnTo>
                      <a:lnTo>
                        <a:pt x="3775" y="8427"/>
                      </a:lnTo>
                      <a:lnTo>
                        <a:pt x="3775" y="8525"/>
                      </a:lnTo>
                      <a:lnTo>
                        <a:pt x="4457" y="15344"/>
                      </a:lnTo>
                      <a:lnTo>
                        <a:pt x="4457" y="15344"/>
                      </a:lnTo>
                      <a:lnTo>
                        <a:pt x="4506" y="15490"/>
                      </a:lnTo>
                      <a:lnTo>
                        <a:pt x="4530" y="15636"/>
                      </a:lnTo>
                      <a:lnTo>
                        <a:pt x="4603" y="15758"/>
                      </a:lnTo>
                      <a:lnTo>
                        <a:pt x="4676" y="15831"/>
                      </a:lnTo>
                      <a:lnTo>
                        <a:pt x="4749" y="15904"/>
                      </a:lnTo>
                      <a:lnTo>
                        <a:pt x="4847" y="15953"/>
                      </a:lnTo>
                      <a:lnTo>
                        <a:pt x="4969" y="16002"/>
                      </a:lnTo>
                      <a:lnTo>
                        <a:pt x="5090" y="16002"/>
                      </a:lnTo>
                      <a:lnTo>
                        <a:pt x="5090" y="16002"/>
                      </a:lnTo>
                      <a:lnTo>
                        <a:pt x="5188" y="15977"/>
                      </a:lnTo>
                      <a:lnTo>
                        <a:pt x="5261" y="15953"/>
                      </a:lnTo>
                      <a:lnTo>
                        <a:pt x="5334" y="15880"/>
                      </a:lnTo>
                      <a:lnTo>
                        <a:pt x="5431" y="15782"/>
                      </a:lnTo>
                      <a:lnTo>
                        <a:pt x="5504" y="15661"/>
                      </a:lnTo>
                      <a:lnTo>
                        <a:pt x="5553" y="15490"/>
                      </a:lnTo>
                      <a:lnTo>
                        <a:pt x="5577" y="15271"/>
                      </a:lnTo>
                      <a:lnTo>
                        <a:pt x="5577" y="15271"/>
                      </a:lnTo>
                      <a:lnTo>
                        <a:pt x="5577" y="14686"/>
                      </a:lnTo>
                      <a:lnTo>
                        <a:pt x="5602" y="13201"/>
                      </a:lnTo>
                      <a:lnTo>
                        <a:pt x="5626" y="11131"/>
                      </a:lnTo>
                      <a:lnTo>
                        <a:pt x="5675" y="9962"/>
                      </a:lnTo>
                      <a:lnTo>
                        <a:pt x="5724" y="8793"/>
                      </a:lnTo>
                      <a:lnTo>
                        <a:pt x="5724" y="8793"/>
                      </a:lnTo>
                      <a:lnTo>
                        <a:pt x="5748" y="7989"/>
                      </a:lnTo>
                      <a:lnTo>
                        <a:pt x="5748" y="7599"/>
                      </a:lnTo>
                      <a:lnTo>
                        <a:pt x="5699" y="7210"/>
                      </a:lnTo>
                      <a:lnTo>
                        <a:pt x="5650" y="6820"/>
                      </a:lnTo>
                      <a:lnTo>
                        <a:pt x="5553" y="6381"/>
                      </a:lnTo>
                      <a:lnTo>
                        <a:pt x="5407" y="5894"/>
                      </a:lnTo>
                      <a:lnTo>
                        <a:pt x="5212" y="5383"/>
                      </a:lnTo>
                      <a:lnTo>
                        <a:pt x="5212" y="5383"/>
                      </a:lnTo>
                      <a:lnTo>
                        <a:pt x="5090" y="5018"/>
                      </a:lnTo>
                      <a:lnTo>
                        <a:pt x="5017" y="4725"/>
                      </a:lnTo>
                      <a:lnTo>
                        <a:pt x="4993" y="4433"/>
                      </a:lnTo>
                      <a:lnTo>
                        <a:pt x="4969" y="4190"/>
                      </a:lnTo>
                      <a:lnTo>
                        <a:pt x="4993" y="3970"/>
                      </a:lnTo>
                      <a:lnTo>
                        <a:pt x="5017" y="3775"/>
                      </a:lnTo>
                      <a:lnTo>
                        <a:pt x="5066" y="3410"/>
                      </a:lnTo>
                      <a:lnTo>
                        <a:pt x="5066" y="3410"/>
                      </a:lnTo>
                      <a:lnTo>
                        <a:pt x="5163" y="3337"/>
                      </a:lnTo>
                      <a:lnTo>
                        <a:pt x="5236" y="3264"/>
                      </a:lnTo>
                      <a:lnTo>
                        <a:pt x="5310" y="3167"/>
                      </a:lnTo>
                      <a:lnTo>
                        <a:pt x="5358" y="3069"/>
                      </a:lnTo>
                      <a:lnTo>
                        <a:pt x="5407" y="2874"/>
                      </a:lnTo>
                      <a:lnTo>
                        <a:pt x="5431" y="2680"/>
                      </a:lnTo>
                      <a:lnTo>
                        <a:pt x="5431" y="2485"/>
                      </a:lnTo>
                      <a:lnTo>
                        <a:pt x="5383" y="2290"/>
                      </a:lnTo>
                      <a:lnTo>
                        <a:pt x="5334" y="2144"/>
                      </a:lnTo>
                      <a:lnTo>
                        <a:pt x="5261" y="2046"/>
                      </a:lnTo>
                      <a:lnTo>
                        <a:pt x="5261" y="2046"/>
                      </a:lnTo>
                      <a:lnTo>
                        <a:pt x="5334" y="2119"/>
                      </a:lnTo>
                      <a:lnTo>
                        <a:pt x="5407" y="2241"/>
                      </a:lnTo>
                      <a:lnTo>
                        <a:pt x="5480" y="2387"/>
                      </a:lnTo>
                      <a:lnTo>
                        <a:pt x="5504" y="2533"/>
                      </a:lnTo>
                      <a:lnTo>
                        <a:pt x="5529" y="2704"/>
                      </a:lnTo>
                      <a:lnTo>
                        <a:pt x="5529" y="2899"/>
                      </a:lnTo>
                      <a:lnTo>
                        <a:pt x="5504" y="3094"/>
                      </a:lnTo>
                      <a:lnTo>
                        <a:pt x="5456" y="3288"/>
                      </a:lnTo>
                      <a:lnTo>
                        <a:pt x="5456" y="3288"/>
                      </a:lnTo>
                      <a:lnTo>
                        <a:pt x="5553" y="3654"/>
                      </a:lnTo>
                      <a:lnTo>
                        <a:pt x="5626" y="4092"/>
                      </a:lnTo>
                      <a:lnTo>
                        <a:pt x="5772" y="5091"/>
                      </a:lnTo>
                      <a:lnTo>
                        <a:pt x="5894" y="6089"/>
                      </a:lnTo>
                      <a:lnTo>
                        <a:pt x="5918" y="6503"/>
                      </a:lnTo>
                      <a:lnTo>
                        <a:pt x="5943" y="6869"/>
                      </a:lnTo>
                      <a:lnTo>
                        <a:pt x="5943" y="6869"/>
                      </a:lnTo>
                      <a:lnTo>
                        <a:pt x="5967" y="7161"/>
                      </a:lnTo>
                      <a:lnTo>
                        <a:pt x="5991" y="7307"/>
                      </a:lnTo>
                      <a:lnTo>
                        <a:pt x="6040" y="7404"/>
                      </a:lnTo>
                      <a:lnTo>
                        <a:pt x="6113" y="7502"/>
                      </a:lnTo>
                      <a:lnTo>
                        <a:pt x="6186" y="7575"/>
                      </a:lnTo>
                      <a:lnTo>
                        <a:pt x="6284" y="7624"/>
                      </a:lnTo>
                      <a:lnTo>
                        <a:pt x="6430" y="7624"/>
                      </a:lnTo>
                      <a:lnTo>
                        <a:pt x="6430" y="7624"/>
                      </a:lnTo>
                      <a:lnTo>
                        <a:pt x="6503" y="7624"/>
                      </a:lnTo>
                      <a:lnTo>
                        <a:pt x="6600" y="7575"/>
                      </a:lnTo>
                      <a:lnTo>
                        <a:pt x="6673" y="7502"/>
                      </a:lnTo>
                      <a:lnTo>
                        <a:pt x="6746" y="7404"/>
                      </a:lnTo>
                      <a:lnTo>
                        <a:pt x="6820" y="7307"/>
                      </a:lnTo>
                      <a:lnTo>
                        <a:pt x="6868" y="7161"/>
                      </a:lnTo>
                      <a:lnTo>
                        <a:pt x="6893" y="7015"/>
                      </a:lnTo>
                      <a:lnTo>
                        <a:pt x="6917" y="6869"/>
                      </a:lnTo>
                      <a:lnTo>
                        <a:pt x="6917" y="6869"/>
                      </a:lnTo>
                      <a:lnTo>
                        <a:pt x="6917" y="6187"/>
                      </a:lnTo>
                      <a:lnTo>
                        <a:pt x="6893" y="5529"/>
                      </a:lnTo>
                      <a:lnTo>
                        <a:pt x="6844" y="4896"/>
                      </a:lnTo>
                      <a:lnTo>
                        <a:pt x="6771" y="4311"/>
                      </a:lnTo>
                      <a:lnTo>
                        <a:pt x="6698" y="3727"/>
                      </a:lnTo>
                      <a:lnTo>
                        <a:pt x="6600" y="3191"/>
                      </a:lnTo>
                      <a:lnTo>
                        <a:pt x="6479" y="2704"/>
                      </a:lnTo>
                      <a:lnTo>
                        <a:pt x="6332" y="2217"/>
                      </a:lnTo>
                      <a:lnTo>
                        <a:pt x="6162" y="1803"/>
                      </a:lnTo>
                      <a:lnTo>
                        <a:pt x="5967" y="1413"/>
                      </a:lnTo>
                      <a:lnTo>
                        <a:pt x="5748" y="1072"/>
                      </a:lnTo>
                      <a:lnTo>
                        <a:pt x="5480" y="755"/>
                      </a:lnTo>
                      <a:lnTo>
                        <a:pt x="5212" y="488"/>
                      </a:lnTo>
                      <a:lnTo>
                        <a:pt x="4895" y="293"/>
                      </a:lnTo>
                      <a:lnTo>
                        <a:pt x="4749" y="195"/>
                      </a:lnTo>
                      <a:lnTo>
                        <a:pt x="4579" y="122"/>
                      </a:lnTo>
                      <a:lnTo>
                        <a:pt x="4384" y="49"/>
                      </a:lnTo>
                      <a:lnTo>
                        <a:pt x="4189" y="0"/>
                      </a:lnTo>
                      <a:lnTo>
                        <a:pt x="4189" y="0"/>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67" name="Google Shape;167;p20">
              <a:extLst>
                <a:ext uri="{C183D7F6-B498-43B3-948B-1728B52AA6E4}">
                  <adec:decorative xmlns:adec="http://schemas.microsoft.com/office/drawing/2017/decorative" val="1"/>
                </a:ext>
              </a:extLst>
            </p:cNvPr>
            <p:cNvGrpSpPr/>
            <p:nvPr/>
          </p:nvGrpSpPr>
          <p:grpSpPr>
            <a:xfrm>
              <a:off x="4816956" y="4151738"/>
              <a:ext cx="640747" cy="307302"/>
              <a:chOff x="2927681" y="2137538"/>
              <a:chExt cx="640747" cy="307302"/>
            </a:xfrm>
          </p:grpSpPr>
          <p:grpSp>
            <p:nvGrpSpPr>
              <p:cNvPr id="168" name="Google Shape;168;p20"/>
              <p:cNvGrpSpPr/>
              <p:nvPr/>
            </p:nvGrpSpPr>
            <p:grpSpPr>
              <a:xfrm>
                <a:off x="2927681" y="2137538"/>
                <a:ext cx="125647" cy="307302"/>
                <a:chOff x="4071800" y="2269925"/>
                <a:chExt cx="172925" cy="502950"/>
              </a:xfrm>
            </p:grpSpPr>
            <p:sp>
              <p:nvSpPr>
                <p:cNvPr id="169" name="Google Shape;169;p20"/>
                <p:cNvSpPr/>
                <p:nvPr/>
              </p:nvSpPr>
              <p:spPr>
                <a:xfrm>
                  <a:off x="4118075" y="2269925"/>
                  <a:ext cx="80375" cy="91350"/>
                </a:xfrm>
                <a:custGeom>
                  <a:avLst/>
                  <a:gdLst/>
                  <a:ahLst/>
                  <a:cxnLst/>
                  <a:rect l="l" t="t" r="r" b="b"/>
                  <a:pathLst>
                    <a:path w="3215" h="3654" fill="none" extrusionOk="0">
                      <a:moveTo>
                        <a:pt x="0" y="1657"/>
                      </a:moveTo>
                      <a:lnTo>
                        <a:pt x="0" y="1657"/>
                      </a:lnTo>
                      <a:lnTo>
                        <a:pt x="0" y="1462"/>
                      </a:lnTo>
                      <a:lnTo>
                        <a:pt x="24" y="1291"/>
                      </a:lnTo>
                      <a:lnTo>
                        <a:pt x="73" y="1121"/>
                      </a:lnTo>
                      <a:lnTo>
                        <a:pt x="122" y="975"/>
                      </a:lnTo>
                      <a:lnTo>
                        <a:pt x="195" y="829"/>
                      </a:lnTo>
                      <a:lnTo>
                        <a:pt x="268" y="682"/>
                      </a:lnTo>
                      <a:lnTo>
                        <a:pt x="365" y="561"/>
                      </a:lnTo>
                      <a:lnTo>
                        <a:pt x="463" y="439"/>
                      </a:lnTo>
                      <a:lnTo>
                        <a:pt x="585" y="341"/>
                      </a:lnTo>
                      <a:lnTo>
                        <a:pt x="706" y="244"/>
                      </a:lnTo>
                      <a:lnTo>
                        <a:pt x="853" y="171"/>
                      </a:lnTo>
                      <a:lnTo>
                        <a:pt x="974" y="122"/>
                      </a:lnTo>
                      <a:lnTo>
                        <a:pt x="1120" y="74"/>
                      </a:lnTo>
                      <a:lnTo>
                        <a:pt x="1291" y="25"/>
                      </a:lnTo>
                      <a:lnTo>
                        <a:pt x="1437" y="0"/>
                      </a:lnTo>
                      <a:lnTo>
                        <a:pt x="1608" y="0"/>
                      </a:lnTo>
                      <a:lnTo>
                        <a:pt x="1608" y="0"/>
                      </a:lnTo>
                      <a:lnTo>
                        <a:pt x="1778" y="0"/>
                      </a:lnTo>
                      <a:lnTo>
                        <a:pt x="1924" y="25"/>
                      </a:lnTo>
                      <a:lnTo>
                        <a:pt x="2095" y="74"/>
                      </a:lnTo>
                      <a:lnTo>
                        <a:pt x="2241" y="122"/>
                      </a:lnTo>
                      <a:lnTo>
                        <a:pt x="2363" y="171"/>
                      </a:lnTo>
                      <a:lnTo>
                        <a:pt x="2509" y="244"/>
                      </a:lnTo>
                      <a:lnTo>
                        <a:pt x="2630" y="341"/>
                      </a:lnTo>
                      <a:lnTo>
                        <a:pt x="2752" y="439"/>
                      </a:lnTo>
                      <a:lnTo>
                        <a:pt x="2850" y="561"/>
                      </a:lnTo>
                      <a:lnTo>
                        <a:pt x="2947" y="682"/>
                      </a:lnTo>
                      <a:lnTo>
                        <a:pt x="3020" y="829"/>
                      </a:lnTo>
                      <a:lnTo>
                        <a:pt x="3093" y="975"/>
                      </a:lnTo>
                      <a:lnTo>
                        <a:pt x="3142" y="1121"/>
                      </a:lnTo>
                      <a:lnTo>
                        <a:pt x="3191" y="1291"/>
                      </a:lnTo>
                      <a:lnTo>
                        <a:pt x="3215" y="1462"/>
                      </a:lnTo>
                      <a:lnTo>
                        <a:pt x="3215" y="1657"/>
                      </a:lnTo>
                      <a:lnTo>
                        <a:pt x="3215" y="1657"/>
                      </a:lnTo>
                      <a:lnTo>
                        <a:pt x="3215" y="1827"/>
                      </a:lnTo>
                      <a:lnTo>
                        <a:pt x="3191" y="2022"/>
                      </a:lnTo>
                      <a:lnTo>
                        <a:pt x="3142" y="2217"/>
                      </a:lnTo>
                      <a:lnTo>
                        <a:pt x="3093" y="2387"/>
                      </a:lnTo>
                      <a:lnTo>
                        <a:pt x="3020" y="2558"/>
                      </a:lnTo>
                      <a:lnTo>
                        <a:pt x="2947" y="2728"/>
                      </a:lnTo>
                      <a:lnTo>
                        <a:pt x="2850" y="2874"/>
                      </a:lnTo>
                      <a:lnTo>
                        <a:pt x="2752" y="3020"/>
                      </a:lnTo>
                      <a:lnTo>
                        <a:pt x="2630" y="3167"/>
                      </a:lnTo>
                      <a:lnTo>
                        <a:pt x="2509" y="3288"/>
                      </a:lnTo>
                      <a:lnTo>
                        <a:pt x="2363" y="3386"/>
                      </a:lnTo>
                      <a:lnTo>
                        <a:pt x="2241" y="3483"/>
                      </a:lnTo>
                      <a:lnTo>
                        <a:pt x="2095" y="3556"/>
                      </a:lnTo>
                      <a:lnTo>
                        <a:pt x="1924" y="3605"/>
                      </a:lnTo>
                      <a:lnTo>
                        <a:pt x="1778" y="3629"/>
                      </a:lnTo>
                      <a:lnTo>
                        <a:pt x="1608" y="3654"/>
                      </a:lnTo>
                      <a:lnTo>
                        <a:pt x="1608" y="3654"/>
                      </a:lnTo>
                      <a:lnTo>
                        <a:pt x="1437" y="3629"/>
                      </a:lnTo>
                      <a:lnTo>
                        <a:pt x="1291" y="3605"/>
                      </a:lnTo>
                      <a:lnTo>
                        <a:pt x="1120" y="3556"/>
                      </a:lnTo>
                      <a:lnTo>
                        <a:pt x="974" y="3483"/>
                      </a:lnTo>
                      <a:lnTo>
                        <a:pt x="853" y="3386"/>
                      </a:lnTo>
                      <a:lnTo>
                        <a:pt x="706" y="3288"/>
                      </a:lnTo>
                      <a:lnTo>
                        <a:pt x="585" y="3167"/>
                      </a:lnTo>
                      <a:lnTo>
                        <a:pt x="463" y="3020"/>
                      </a:lnTo>
                      <a:lnTo>
                        <a:pt x="365" y="2874"/>
                      </a:lnTo>
                      <a:lnTo>
                        <a:pt x="268" y="2728"/>
                      </a:lnTo>
                      <a:lnTo>
                        <a:pt x="195" y="2558"/>
                      </a:lnTo>
                      <a:lnTo>
                        <a:pt x="122" y="2387"/>
                      </a:lnTo>
                      <a:lnTo>
                        <a:pt x="73" y="2217"/>
                      </a:lnTo>
                      <a:lnTo>
                        <a:pt x="24" y="2022"/>
                      </a:lnTo>
                      <a:lnTo>
                        <a:pt x="0" y="1827"/>
                      </a:lnTo>
                      <a:lnTo>
                        <a:pt x="0" y="1657"/>
                      </a:lnTo>
                      <a:lnTo>
                        <a:pt x="0" y="1657"/>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0"/>
                <p:cNvSpPr/>
                <p:nvPr/>
              </p:nvSpPr>
              <p:spPr>
                <a:xfrm>
                  <a:off x="4071800" y="2372825"/>
                  <a:ext cx="172925" cy="400050"/>
                </a:xfrm>
                <a:custGeom>
                  <a:avLst/>
                  <a:gdLst/>
                  <a:ahLst/>
                  <a:cxnLst/>
                  <a:rect l="l" t="t" r="r" b="b"/>
                  <a:pathLst>
                    <a:path w="6917" h="16002" fill="none" extrusionOk="0">
                      <a:moveTo>
                        <a:pt x="4189" y="0"/>
                      </a:moveTo>
                      <a:lnTo>
                        <a:pt x="4189" y="0"/>
                      </a:lnTo>
                      <a:lnTo>
                        <a:pt x="4019" y="98"/>
                      </a:lnTo>
                      <a:lnTo>
                        <a:pt x="3848" y="147"/>
                      </a:lnTo>
                      <a:lnTo>
                        <a:pt x="3653" y="195"/>
                      </a:lnTo>
                      <a:lnTo>
                        <a:pt x="3459" y="220"/>
                      </a:lnTo>
                      <a:lnTo>
                        <a:pt x="3459" y="220"/>
                      </a:lnTo>
                      <a:lnTo>
                        <a:pt x="3264" y="195"/>
                      </a:lnTo>
                      <a:lnTo>
                        <a:pt x="3069" y="147"/>
                      </a:lnTo>
                      <a:lnTo>
                        <a:pt x="2898" y="98"/>
                      </a:lnTo>
                      <a:lnTo>
                        <a:pt x="2728" y="0"/>
                      </a:lnTo>
                      <a:lnTo>
                        <a:pt x="2728" y="0"/>
                      </a:lnTo>
                      <a:lnTo>
                        <a:pt x="2533" y="49"/>
                      </a:lnTo>
                      <a:lnTo>
                        <a:pt x="2338" y="122"/>
                      </a:lnTo>
                      <a:lnTo>
                        <a:pt x="2168" y="195"/>
                      </a:lnTo>
                      <a:lnTo>
                        <a:pt x="2022" y="293"/>
                      </a:lnTo>
                      <a:lnTo>
                        <a:pt x="1705" y="488"/>
                      </a:lnTo>
                      <a:lnTo>
                        <a:pt x="1437" y="755"/>
                      </a:lnTo>
                      <a:lnTo>
                        <a:pt x="1169" y="1072"/>
                      </a:lnTo>
                      <a:lnTo>
                        <a:pt x="950" y="1413"/>
                      </a:lnTo>
                      <a:lnTo>
                        <a:pt x="755" y="1803"/>
                      </a:lnTo>
                      <a:lnTo>
                        <a:pt x="585" y="2217"/>
                      </a:lnTo>
                      <a:lnTo>
                        <a:pt x="439" y="2704"/>
                      </a:lnTo>
                      <a:lnTo>
                        <a:pt x="317" y="3191"/>
                      </a:lnTo>
                      <a:lnTo>
                        <a:pt x="219" y="3727"/>
                      </a:lnTo>
                      <a:lnTo>
                        <a:pt x="146" y="4311"/>
                      </a:lnTo>
                      <a:lnTo>
                        <a:pt x="73" y="4896"/>
                      </a:lnTo>
                      <a:lnTo>
                        <a:pt x="24" y="5529"/>
                      </a:lnTo>
                      <a:lnTo>
                        <a:pt x="0" y="6187"/>
                      </a:lnTo>
                      <a:lnTo>
                        <a:pt x="0" y="6869"/>
                      </a:lnTo>
                      <a:lnTo>
                        <a:pt x="0" y="6869"/>
                      </a:lnTo>
                      <a:lnTo>
                        <a:pt x="24" y="7015"/>
                      </a:lnTo>
                      <a:lnTo>
                        <a:pt x="49" y="7161"/>
                      </a:lnTo>
                      <a:lnTo>
                        <a:pt x="98" y="7307"/>
                      </a:lnTo>
                      <a:lnTo>
                        <a:pt x="171" y="7404"/>
                      </a:lnTo>
                      <a:lnTo>
                        <a:pt x="244" y="7502"/>
                      </a:lnTo>
                      <a:lnTo>
                        <a:pt x="317" y="7575"/>
                      </a:lnTo>
                      <a:lnTo>
                        <a:pt x="414" y="7624"/>
                      </a:lnTo>
                      <a:lnTo>
                        <a:pt x="487" y="7624"/>
                      </a:lnTo>
                      <a:lnTo>
                        <a:pt x="487" y="7624"/>
                      </a:lnTo>
                      <a:lnTo>
                        <a:pt x="633" y="7624"/>
                      </a:lnTo>
                      <a:lnTo>
                        <a:pt x="731" y="7575"/>
                      </a:lnTo>
                      <a:lnTo>
                        <a:pt x="804" y="7502"/>
                      </a:lnTo>
                      <a:lnTo>
                        <a:pt x="877" y="7404"/>
                      </a:lnTo>
                      <a:lnTo>
                        <a:pt x="926" y="7307"/>
                      </a:lnTo>
                      <a:lnTo>
                        <a:pt x="950" y="7161"/>
                      </a:lnTo>
                      <a:lnTo>
                        <a:pt x="974" y="6869"/>
                      </a:lnTo>
                      <a:lnTo>
                        <a:pt x="974" y="6869"/>
                      </a:lnTo>
                      <a:lnTo>
                        <a:pt x="999" y="6503"/>
                      </a:lnTo>
                      <a:lnTo>
                        <a:pt x="1023" y="6089"/>
                      </a:lnTo>
                      <a:lnTo>
                        <a:pt x="1145" y="5091"/>
                      </a:lnTo>
                      <a:lnTo>
                        <a:pt x="1291" y="4092"/>
                      </a:lnTo>
                      <a:lnTo>
                        <a:pt x="1364" y="3654"/>
                      </a:lnTo>
                      <a:lnTo>
                        <a:pt x="1461" y="3288"/>
                      </a:lnTo>
                      <a:lnTo>
                        <a:pt x="1461" y="3288"/>
                      </a:lnTo>
                      <a:lnTo>
                        <a:pt x="1413" y="3094"/>
                      </a:lnTo>
                      <a:lnTo>
                        <a:pt x="1388" y="2899"/>
                      </a:lnTo>
                      <a:lnTo>
                        <a:pt x="1388" y="2704"/>
                      </a:lnTo>
                      <a:lnTo>
                        <a:pt x="1413" y="2533"/>
                      </a:lnTo>
                      <a:lnTo>
                        <a:pt x="1437" y="2387"/>
                      </a:lnTo>
                      <a:lnTo>
                        <a:pt x="1510" y="2241"/>
                      </a:lnTo>
                      <a:lnTo>
                        <a:pt x="1583" y="2119"/>
                      </a:lnTo>
                      <a:lnTo>
                        <a:pt x="1656" y="2046"/>
                      </a:lnTo>
                      <a:lnTo>
                        <a:pt x="1656" y="2046"/>
                      </a:lnTo>
                      <a:lnTo>
                        <a:pt x="1583" y="2144"/>
                      </a:lnTo>
                      <a:lnTo>
                        <a:pt x="1534" y="2290"/>
                      </a:lnTo>
                      <a:lnTo>
                        <a:pt x="1486" y="2485"/>
                      </a:lnTo>
                      <a:lnTo>
                        <a:pt x="1486" y="2680"/>
                      </a:lnTo>
                      <a:lnTo>
                        <a:pt x="1510" y="2874"/>
                      </a:lnTo>
                      <a:lnTo>
                        <a:pt x="1559" y="3069"/>
                      </a:lnTo>
                      <a:lnTo>
                        <a:pt x="1608" y="3167"/>
                      </a:lnTo>
                      <a:lnTo>
                        <a:pt x="1681" y="3264"/>
                      </a:lnTo>
                      <a:lnTo>
                        <a:pt x="1754" y="3337"/>
                      </a:lnTo>
                      <a:lnTo>
                        <a:pt x="1851" y="3410"/>
                      </a:lnTo>
                      <a:lnTo>
                        <a:pt x="1851" y="3410"/>
                      </a:lnTo>
                      <a:lnTo>
                        <a:pt x="1900" y="3775"/>
                      </a:lnTo>
                      <a:lnTo>
                        <a:pt x="1924" y="3970"/>
                      </a:lnTo>
                      <a:lnTo>
                        <a:pt x="1949" y="4190"/>
                      </a:lnTo>
                      <a:lnTo>
                        <a:pt x="1924" y="4433"/>
                      </a:lnTo>
                      <a:lnTo>
                        <a:pt x="1900" y="4725"/>
                      </a:lnTo>
                      <a:lnTo>
                        <a:pt x="1827" y="5018"/>
                      </a:lnTo>
                      <a:lnTo>
                        <a:pt x="1705" y="5383"/>
                      </a:lnTo>
                      <a:lnTo>
                        <a:pt x="1705" y="5383"/>
                      </a:lnTo>
                      <a:lnTo>
                        <a:pt x="1510" y="5894"/>
                      </a:lnTo>
                      <a:lnTo>
                        <a:pt x="1364" y="6381"/>
                      </a:lnTo>
                      <a:lnTo>
                        <a:pt x="1267" y="6820"/>
                      </a:lnTo>
                      <a:lnTo>
                        <a:pt x="1218" y="7210"/>
                      </a:lnTo>
                      <a:lnTo>
                        <a:pt x="1169" y="7599"/>
                      </a:lnTo>
                      <a:lnTo>
                        <a:pt x="1169" y="7989"/>
                      </a:lnTo>
                      <a:lnTo>
                        <a:pt x="1194" y="8793"/>
                      </a:lnTo>
                      <a:lnTo>
                        <a:pt x="1194" y="8793"/>
                      </a:lnTo>
                      <a:lnTo>
                        <a:pt x="1242" y="9962"/>
                      </a:lnTo>
                      <a:lnTo>
                        <a:pt x="1291" y="11131"/>
                      </a:lnTo>
                      <a:lnTo>
                        <a:pt x="1315" y="13201"/>
                      </a:lnTo>
                      <a:lnTo>
                        <a:pt x="1340" y="14686"/>
                      </a:lnTo>
                      <a:lnTo>
                        <a:pt x="1340" y="15271"/>
                      </a:lnTo>
                      <a:lnTo>
                        <a:pt x="1340" y="15271"/>
                      </a:lnTo>
                      <a:lnTo>
                        <a:pt x="1364" y="15490"/>
                      </a:lnTo>
                      <a:lnTo>
                        <a:pt x="1413" y="15661"/>
                      </a:lnTo>
                      <a:lnTo>
                        <a:pt x="1486" y="15782"/>
                      </a:lnTo>
                      <a:lnTo>
                        <a:pt x="1583" y="15880"/>
                      </a:lnTo>
                      <a:lnTo>
                        <a:pt x="1656" y="15953"/>
                      </a:lnTo>
                      <a:lnTo>
                        <a:pt x="1729" y="15977"/>
                      </a:lnTo>
                      <a:lnTo>
                        <a:pt x="1827" y="16002"/>
                      </a:lnTo>
                      <a:lnTo>
                        <a:pt x="1827" y="16002"/>
                      </a:lnTo>
                      <a:lnTo>
                        <a:pt x="1949" y="16002"/>
                      </a:lnTo>
                      <a:lnTo>
                        <a:pt x="2070" y="15953"/>
                      </a:lnTo>
                      <a:lnTo>
                        <a:pt x="2168" y="15904"/>
                      </a:lnTo>
                      <a:lnTo>
                        <a:pt x="2241" y="15831"/>
                      </a:lnTo>
                      <a:lnTo>
                        <a:pt x="2314" y="15758"/>
                      </a:lnTo>
                      <a:lnTo>
                        <a:pt x="2387" y="15636"/>
                      </a:lnTo>
                      <a:lnTo>
                        <a:pt x="2411" y="15490"/>
                      </a:lnTo>
                      <a:lnTo>
                        <a:pt x="2460" y="15344"/>
                      </a:lnTo>
                      <a:lnTo>
                        <a:pt x="3142" y="8525"/>
                      </a:lnTo>
                      <a:lnTo>
                        <a:pt x="3142" y="8525"/>
                      </a:lnTo>
                      <a:lnTo>
                        <a:pt x="3142" y="8427"/>
                      </a:lnTo>
                      <a:lnTo>
                        <a:pt x="3191" y="8257"/>
                      </a:lnTo>
                      <a:lnTo>
                        <a:pt x="3239" y="8159"/>
                      </a:lnTo>
                      <a:lnTo>
                        <a:pt x="3288" y="8062"/>
                      </a:lnTo>
                      <a:lnTo>
                        <a:pt x="3361" y="7989"/>
                      </a:lnTo>
                      <a:lnTo>
                        <a:pt x="3459" y="7965"/>
                      </a:lnTo>
                      <a:lnTo>
                        <a:pt x="3459" y="7965"/>
                      </a:lnTo>
                      <a:lnTo>
                        <a:pt x="3556" y="7989"/>
                      </a:lnTo>
                      <a:lnTo>
                        <a:pt x="3629" y="8062"/>
                      </a:lnTo>
                      <a:lnTo>
                        <a:pt x="3678" y="8159"/>
                      </a:lnTo>
                      <a:lnTo>
                        <a:pt x="3726" y="8257"/>
                      </a:lnTo>
                      <a:lnTo>
                        <a:pt x="3775" y="8427"/>
                      </a:lnTo>
                      <a:lnTo>
                        <a:pt x="3775" y="8525"/>
                      </a:lnTo>
                      <a:lnTo>
                        <a:pt x="4457" y="15344"/>
                      </a:lnTo>
                      <a:lnTo>
                        <a:pt x="4457" y="15344"/>
                      </a:lnTo>
                      <a:lnTo>
                        <a:pt x="4506" y="15490"/>
                      </a:lnTo>
                      <a:lnTo>
                        <a:pt x="4530" y="15636"/>
                      </a:lnTo>
                      <a:lnTo>
                        <a:pt x="4603" y="15758"/>
                      </a:lnTo>
                      <a:lnTo>
                        <a:pt x="4676" y="15831"/>
                      </a:lnTo>
                      <a:lnTo>
                        <a:pt x="4749" y="15904"/>
                      </a:lnTo>
                      <a:lnTo>
                        <a:pt x="4847" y="15953"/>
                      </a:lnTo>
                      <a:lnTo>
                        <a:pt x="4969" y="16002"/>
                      </a:lnTo>
                      <a:lnTo>
                        <a:pt x="5090" y="16002"/>
                      </a:lnTo>
                      <a:lnTo>
                        <a:pt x="5090" y="16002"/>
                      </a:lnTo>
                      <a:lnTo>
                        <a:pt x="5188" y="15977"/>
                      </a:lnTo>
                      <a:lnTo>
                        <a:pt x="5261" y="15953"/>
                      </a:lnTo>
                      <a:lnTo>
                        <a:pt x="5334" y="15880"/>
                      </a:lnTo>
                      <a:lnTo>
                        <a:pt x="5431" y="15782"/>
                      </a:lnTo>
                      <a:lnTo>
                        <a:pt x="5504" y="15661"/>
                      </a:lnTo>
                      <a:lnTo>
                        <a:pt x="5553" y="15490"/>
                      </a:lnTo>
                      <a:lnTo>
                        <a:pt x="5577" y="15271"/>
                      </a:lnTo>
                      <a:lnTo>
                        <a:pt x="5577" y="15271"/>
                      </a:lnTo>
                      <a:lnTo>
                        <a:pt x="5577" y="14686"/>
                      </a:lnTo>
                      <a:lnTo>
                        <a:pt x="5602" y="13201"/>
                      </a:lnTo>
                      <a:lnTo>
                        <a:pt x="5626" y="11131"/>
                      </a:lnTo>
                      <a:lnTo>
                        <a:pt x="5675" y="9962"/>
                      </a:lnTo>
                      <a:lnTo>
                        <a:pt x="5724" y="8793"/>
                      </a:lnTo>
                      <a:lnTo>
                        <a:pt x="5724" y="8793"/>
                      </a:lnTo>
                      <a:lnTo>
                        <a:pt x="5748" y="7989"/>
                      </a:lnTo>
                      <a:lnTo>
                        <a:pt x="5748" y="7599"/>
                      </a:lnTo>
                      <a:lnTo>
                        <a:pt x="5699" y="7210"/>
                      </a:lnTo>
                      <a:lnTo>
                        <a:pt x="5650" y="6820"/>
                      </a:lnTo>
                      <a:lnTo>
                        <a:pt x="5553" y="6381"/>
                      </a:lnTo>
                      <a:lnTo>
                        <a:pt x="5407" y="5894"/>
                      </a:lnTo>
                      <a:lnTo>
                        <a:pt x="5212" y="5383"/>
                      </a:lnTo>
                      <a:lnTo>
                        <a:pt x="5212" y="5383"/>
                      </a:lnTo>
                      <a:lnTo>
                        <a:pt x="5090" y="5018"/>
                      </a:lnTo>
                      <a:lnTo>
                        <a:pt x="5017" y="4725"/>
                      </a:lnTo>
                      <a:lnTo>
                        <a:pt x="4993" y="4433"/>
                      </a:lnTo>
                      <a:lnTo>
                        <a:pt x="4969" y="4190"/>
                      </a:lnTo>
                      <a:lnTo>
                        <a:pt x="4993" y="3970"/>
                      </a:lnTo>
                      <a:lnTo>
                        <a:pt x="5017" y="3775"/>
                      </a:lnTo>
                      <a:lnTo>
                        <a:pt x="5066" y="3410"/>
                      </a:lnTo>
                      <a:lnTo>
                        <a:pt x="5066" y="3410"/>
                      </a:lnTo>
                      <a:lnTo>
                        <a:pt x="5163" y="3337"/>
                      </a:lnTo>
                      <a:lnTo>
                        <a:pt x="5236" y="3264"/>
                      </a:lnTo>
                      <a:lnTo>
                        <a:pt x="5310" y="3167"/>
                      </a:lnTo>
                      <a:lnTo>
                        <a:pt x="5358" y="3069"/>
                      </a:lnTo>
                      <a:lnTo>
                        <a:pt x="5407" y="2874"/>
                      </a:lnTo>
                      <a:lnTo>
                        <a:pt x="5431" y="2680"/>
                      </a:lnTo>
                      <a:lnTo>
                        <a:pt x="5431" y="2485"/>
                      </a:lnTo>
                      <a:lnTo>
                        <a:pt x="5383" y="2290"/>
                      </a:lnTo>
                      <a:lnTo>
                        <a:pt x="5334" y="2144"/>
                      </a:lnTo>
                      <a:lnTo>
                        <a:pt x="5261" y="2046"/>
                      </a:lnTo>
                      <a:lnTo>
                        <a:pt x="5261" y="2046"/>
                      </a:lnTo>
                      <a:lnTo>
                        <a:pt x="5334" y="2119"/>
                      </a:lnTo>
                      <a:lnTo>
                        <a:pt x="5407" y="2241"/>
                      </a:lnTo>
                      <a:lnTo>
                        <a:pt x="5480" y="2387"/>
                      </a:lnTo>
                      <a:lnTo>
                        <a:pt x="5504" y="2533"/>
                      </a:lnTo>
                      <a:lnTo>
                        <a:pt x="5529" y="2704"/>
                      </a:lnTo>
                      <a:lnTo>
                        <a:pt x="5529" y="2899"/>
                      </a:lnTo>
                      <a:lnTo>
                        <a:pt x="5504" y="3094"/>
                      </a:lnTo>
                      <a:lnTo>
                        <a:pt x="5456" y="3288"/>
                      </a:lnTo>
                      <a:lnTo>
                        <a:pt x="5456" y="3288"/>
                      </a:lnTo>
                      <a:lnTo>
                        <a:pt x="5553" y="3654"/>
                      </a:lnTo>
                      <a:lnTo>
                        <a:pt x="5626" y="4092"/>
                      </a:lnTo>
                      <a:lnTo>
                        <a:pt x="5772" y="5091"/>
                      </a:lnTo>
                      <a:lnTo>
                        <a:pt x="5894" y="6089"/>
                      </a:lnTo>
                      <a:lnTo>
                        <a:pt x="5918" y="6503"/>
                      </a:lnTo>
                      <a:lnTo>
                        <a:pt x="5943" y="6869"/>
                      </a:lnTo>
                      <a:lnTo>
                        <a:pt x="5943" y="6869"/>
                      </a:lnTo>
                      <a:lnTo>
                        <a:pt x="5967" y="7161"/>
                      </a:lnTo>
                      <a:lnTo>
                        <a:pt x="5991" y="7307"/>
                      </a:lnTo>
                      <a:lnTo>
                        <a:pt x="6040" y="7404"/>
                      </a:lnTo>
                      <a:lnTo>
                        <a:pt x="6113" y="7502"/>
                      </a:lnTo>
                      <a:lnTo>
                        <a:pt x="6186" y="7575"/>
                      </a:lnTo>
                      <a:lnTo>
                        <a:pt x="6284" y="7624"/>
                      </a:lnTo>
                      <a:lnTo>
                        <a:pt x="6430" y="7624"/>
                      </a:lnTo>
                      <a:lnTo>
                        <a:pt x="6430" y="7624"/>
                      </a:lnTo>
                      <a:lnTo>
                        <a:pt x="6503" y="7624"/>
                      </a:lnTo>
                      <a:lnTo>
                        <a:pt x="6600" y="7575"/>
                      </a:lnTo>
                      <a:lnTo>
                        <a:pt x="6673" y="7502"/>
                      </a:lnTo>
                      <a:lnTo>
                        <a:pt x="6746" y="7404"/>
                      </a:lnTo>
                      <a:lnTo>
                        <a:pt x="6820" y="7307"/>
                      </a:lnTo>
                      <a:lnTo>
                        <a:pt x="6868" y="7161"/>
                      </a:lnTo>
                      <a:lnTo>
                        <a:pt x="6893" y="7015"/>
                      </a:lnTo>
                      <a:lnTo>
                        <a:pt x="6917" y="6869"/>
                      </a:lnTo>
                      <a:lnTo>
                        <a:pt x="6917" y="6869"/>
                      </a:lnTo>
                      <a:lnTo>
                        <a:pt x="6917" y="6187"/>
                      </a:lnTo>
                      <a:lnTo>
                        <a:pt x="6893" y="5529"/>
                      </a:lnTo>
                      <a:lnTo>
                        <a:pt x="6844" y="4896"/>
                      </a:lnTo>
                      <a:lnTo>
                        <a:pt x="6771" y="4311"/>
                      </a:lnTo>
                      <a:lnTo>
                        <a:pt x="6698" y="3727"/>
                      </a:lnTo>
                      <a:lnTo>
                        <a:pt x="6600" y="3191"/>
                      </a:lnTo>
                      <a:lnTo>
                        <a:pt x="6479" y="2704"/>
                      </a:lnTo>
                      <a:lnTo>
                        <a:pt x="6332" y="2217"/>
                      </a:lnTo>
                      <a:lnTo>
                        <a:pt x="6162" y="1803"/>
                      </a:lnTo>
                      <a:lnTo>
                        <a:pt x="5967" y="1413"/>
                      </a:lnTo>
                      <a:lnTo>
                        <a:pt x="5748" y="1072"/>
                      </a:lnTo>
                      <a:lnTo>
                        <a:pt x="5480" y="755"/>
                      </a:lnTo>
                      <a:lnTo>
                        <a:pt x="5212" y="488"/>
                      </a:lnTo>
                      <a:lnTo>
                        <a:pt x="4895" y="293"/>
                      </a:lnTo>
                      <a:lnTo>
                        <a:pt x="4749" y="195"/>
                      </a:lnTo>
                      <a:lnTo>
                        <a:pt x="4579" y="122"/>
                      </a:lnTo>
                      <a:lnTo>
                        <a:pt x="4384" y="49"/>
                      </a:lnTo>
                      <a:lnTo>
                        <a:pt x="4189" y="0"/>
                      </a:lnTo>
                      <a:lnTo>
                        <a:pt x="4189" y="0"/>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1" name="Google Shape;171;p20"/>
              <p:cNvGrpSpPr/>
              <p:nvPr/>
            </p:nvGrpSpPr>
            <p:grpSpPr>
              <a:xfrm>
                <a:off x="3099381" y="2137538"/>
                <a:ext cx="125647" cy="307302"/>
                <a:chOff x="4071800" y="2269925"/>
                <a:chExt cx="172925" cy="502950"/>
              </a:xfrm>
            </p:grpSpPr>
            <p:sp>
              <p:nvSpPr>
                <p:cNvPr id="172" name="Google Shape;172;p20"/>
                <p:cNvSpPr/>
                <p:nvPr/>
              </p:nvSpPr>
              <p:spPr>
                <a:xfrm>
                  <a:off x="4118075" y="2269925"/>
                  <a:ext cx="80375" cy="91350"/>
                </a:xfrm>
                <a:custGeom>
                  <a:avLst/>
                  <a:gdLst/>
                  <a:ahLst/>
                  <a:cxnLst/>
                  <a:rect l="l" t="t" r="r" b="b"/>
                  <a:pathLst>
                    <a:path w="3215" h="3654" fill="none" extrusionOk="0">
                      <a:moveTo>
                        <a:pt x="0" y="1657"/>
                      </a:moveTo>
                      <a:lnTo>
                        <a:pt x="0" y="1657"/>
                      </a:lnTo>
                      <a:lnTo>
                        <a:pt x="0" y="1462"/>
                      </a:lnTo>
                      <a:lnTo>
                        <a:pt x="24" y="1291"/>
                      </a:lnTo>
                      <a:lnTo>
                        <a:pt x="73" y="1121"/>
                      </a:lnTo>
                      <a:lnTo>
                        <a:pt x="122" y="975"/>
                      </a:lnTo>
                      <a:lnTo>
                        <a:pt x="195" y="829"/>
                      </a:lnTo>
                      <a:lnTo>
                        <a:pt x="268" y="682"/>
                      </a:lnTo>
                      <a:lnTo>
                        <a:pt x="365" y="561"/>
                      </a:lnTo>
                      <a:lnTo>
                        <a:pt x="463" y="439"/>
                      </a:lnTo>
                      <a:lnTo>
                        <a:pt x="585" y="341"/>
                      </a:lnTo>
                      <a:lnTo>
                        <a:pt x="706" y="244"/>
                      </a:lnTo>
                      <a:lnTo>
                        <a:pt x="853" y="171"/>
                      </a:lnTo>
                      <a:lnTo>
                        <a:pt x="974" y="122"/>
                      </a:lnTo>
                      <a:lnTo>
                        <a:pt x="1120" y="74"/>
                      </a:lnTo>
                      <a:lnTo>
                        <a:pt x="1291" y="25"/>
                      </a:lnTo>
                      <a:lnTo>
                        <a:pt x="1437" y="0"/>
                      </a:lnTo>
                      <a:lnTo>
                        <a:pt x="1608" y="0"/>
                      </a:lnTo>
                      <a:lnTo>
                        <a:pt x="1608" y="0"/>
                      </a:lnTo>
                      <a:lnTo>
                        <a:pt x="1778" y="0"/>
                      </a:lnTo>
                      <a:lnTo>
                        <a:pt x="1924" y="25"/>
                      </a:lnTo>
                      <a:lnTo>
                        <a:pt x="2095" y="74"/>
                      </a:lnTo>
                      <a:lnTo>
                        <a:pt x="2241" y="122"/>
                      </a:lnTo>
                      <a:lnTo>
                        <a:pt x="2363" y="171"/>
                      </a:lnTo>
                      <a:lnTo>
                        <a:pt x="2509" y="244"/>
                      </a:lnTo>
                      <a:lnTo>
                        <a:pt x="2630" y="341"/>
                      </a:lnTo>
                      <a:lnTo>
                        <a:pt x="2752" y="439"/>
                      </a:lnTo>
                      <a:lnTo>
                        <a:pt x="2850" y="561"/>
                      </a:lnTo>
                      <a:lnTo>
                        <a:pt x="2947" y="682"/>
                      </a:lnTo>
                      <a:lnTo>
                        <a:pt x="3020" y="829"/>
                      </a:lnTo>
                      <a:lnTo>
                        <a:pt x="3093" y="975"/>
                      </a:lnTo>
                      <a:lnTo>
                        <a:pt x="3142" y="1121"/>
                      </a:lnTo>
                      <a:lnTo>
                        <a:pt x="3191" y="1291"/>
                      </a:lnTo>
                      <a:lnTo>
                        <a:pt x="3215" y="1462"/>
                      </a:lnTo>
                      <a:lnTo>
                        <a:pt x="3215" y="1657"/>
                      </a:lnTo>
                      <a:lnTo>
                        <a:pt x="3215" y="1657"/>
                      </a:lnTo>
                      <a:lnTo>
                        <a:pt x="3215" y="1827"/>
                      </a:lnTo>
                      <a:lnTo>
                        <a:pt x="3191" y="2022"/>
                      </a:lnTo>
                      <a:lnTo>
                        <a:pt x="3142" y="2217"/>
                      </a:lnTo>
                      <a:lnTo>
                        <a:pt x="3093" y="2387"/>
                      </a:lnTo>
                      <a:lnTo>
                        <a:pt x="3020" y="2558"/>
                      </a:lnTo>
                      <a:lnTo>
                        <a:pt x="2947" y="2728"/>
                      </a:lnTo>
                      <a:lnTo>
                        <a:pt x="2850" y="2874"/>
                      </a:lnTo>
                      <a:lnTo>
                        <a:pt x="2752" y="3020"/>
                      </a:lnTo>
                      <a:lnTo>
                        <a:pt x="2630" y="3167"/>
                      </a:lnTo>
                      <a:lnTo>
                        <a:pt x="2509" y="3288"/>
                      </a:lnTo>
                      <a:lnTo>
                        <a:pt x="2363" y="3386"/>
                      </a:lnTo>
                      <a:lnTo>
                        <a:pt x="2241" y="3483"/>
                      </a:lnTo>
                      <a:lnTo>
                        <a:pt x="2095" y="3556"/>
                      </a:lnTo>
                      <a:lnTo>
                        <a:pt x="1924" y="3605"/>
                      </a:lnTo>
                      <a:lnTo>
                        <a:pt x="1778" y="3629"/>
                      </a:lnTo>
                      <a:lnTo>
                        <a:pt x="1608" y="3654"/>
                      </a:lnTo>
                      <a:lnTo>
                        <a:pt x="1608" y="3654"/>
                      </a:lnTo>
                      <a:lnTo>
                        <a:pt x="1437" y="3629"/>
                      </a:lnTo>
                      <a:lnTo>
                        <a:pt x="1291" y="3605"/>
                      </a:lnTo>
                      <a:lnTo>
                        <a:pt x="1120" y="3556"/>
                      </a:lnTo>
                      <a:lnTo>
                        <a:pt x="974" y="3483"/>
                      </a:lnTo>
                      <a:lnTo>
                        <a:pt x="853" y="3386"/>
                      </a:lnTo>
                      <a:lnTo>
                        <a:pt x="706" y="3288"/>
                      </a:lnTo>
                      <a:lnTo>
                        <a:pt x="585" y="3167"/>
                      </a:lnTo>
                      <a:lnTo>
                        <a:pt x="463" y="3020"/>
                      </a:lnTo>
                      <a:lnTo>
                        <a:pt x="365" y="2874"/>
                      </a:lnTo>
                      <a:lnTo>
                        <a:pt x="268" y="2728"/>
                      </a:lnTo>
                      <a:lnTo>
                        <a:pt x="195" y="2558"/>
                      </a:lnTo>
                      <a:lnTo>
                        <a:pt x="122" y="2387"/>
                      </a:lnTo>
                      <a:lnTo>
                        <a:pt x="73" y="2217"/>
                      </a:lnTo>
                      <a:lnTo>
                        <a:pt x="24" y="2022"/>
                      </a:lnTo>
                      <a:lnTo>
                        <a:pt x="0" y="1827"/>
                      </a:lnTo>
                      <a:lnTo>
                        <a:pt x="0" y="1657"/>
                      </a:lnTo>
                      <a:lnTo>
                        <a:pt x="0" y="1657"/>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0"/>
                <p:cNvSpPr/>
                <p:nvPr/>
              </p:nvSpPr>
              <p:spPr>
                <a:xfrm>
                  <a:off x="4071800" y="2372825"/>
                  <a:ext cx="172925" cy="400050"/>
                </a:xfrm>
                <a:custGeom>
                  <a:avLst/>
                  <a:gdLst/>
                  <a:ahLst/>
                  <a:cxnLst/>
                  <a:rect l="l" t="t" r="r" b="b"/>
                  <a:pathLst>
                    <a:path w="6917" h="16002" fill="none" extrusionOk="0">
                      <a:moveTo>
                        <a:pt x="4189" y="0"/>
                      </a:moveTo>
                      <a:lnTo>
                        <a:pt x="4189" y="0"/>
                      </a:lnTo>
                      <a:lnTo>
                        <a:pt x="4019" y="98"/>
                      </a:lnTo>
                      <a:lnTo>
                        <a:pt x="3848" y="147"/>
                      </a:lnTo>
                      <a:lnTo>
                        <a:pt x="3653" y="195"/>
                      </a:lnTo>
                      <a:lnTo>
                        <a:pt x="3459" y="220"/>
                      </a:lnTo>
                      <a:lnTo>
                        <a:pt x="3459" y="220"/>
                      </a:lnTo>
                      <a:lnTo>
                        <a:pt x="3264" y="195"/>
                      </a:lnTo>
                      <a:lnTo>
                        <a:pt x="3069" y="147"/>
                      </a:lnTo>
                      <a:lnTo>
                        <a:pt x="2898" y="98"/>
                      </a:lnTo>
                      <a:lnTo>
                        <a:pt x="2728" y="0"/>
                      </a:lnTo>
                      <a:lnTo>
                        <a:pt x="2728" y="0"/>
                      </a:lnTo>
                      <a:lnTo>
                        <a:pt x="2533" y="49"/>
                      </a:lnTo>
                      <a:lnTo>
                        <a:pt x="2338" y="122"/>
                      </a:lnTo>
                      <a:lnTo>
                        <a:pt x="2168" y="195"/>
                      </a:lnTo>
                      <a:lnTo>
                        <a:pt x="2022" y="293"/>
                      </a:lnTo>
                      <a:lnTo>
                        <a:pt x="1705" y="488"/>
                      </a:lnTo>
                      <a:lnTo>
                        <a:pt x="1437" y="755"/>
                      </a:lnTo>
                      <a:lnTo>
                        <a:pt x="1169" y="1072"/>
                      </a:lnTo>
                      <a:lnTo>
                        <a:pt x="950" y="1413"/>
                      </a:lnTo>
                      <a:lnTo>
                        <a:pt x="755" y="1803"/>
                      </a:lnTo>
                      <a:lnTo>
                        <a:pt x="585" y="2217"/>
                      </a:lnTo>
                      <a:lnTo>
                        <a:pt x="439" y="2704"/>
                      </a:lnTo>
                      <a:lnTo>
                        <a:pt x="317" y="3191"/>
                      </a:lnTo>
                      <a:lnTo>
                        <a:pt x="219" y="3727"/>
                      </a:lnTo>
                      <a:lnTo>
                        <a:pt x="146" y="4311"/>
                      </a:lnTo>
                      <a:lnTo>
                        <a:pt x="73" y="4896"/>
                      </a:lnTo>
                      <a:lnTo>
                        <a:pt x="24" y="5529"/>
                      </a:lnTo>
                      <a:lnTo>
                        <a:pt x="0" y="6187"/>
                      </a:lnTo>
                      <a:lnTo>
                        <a:pt x="0" y="6869"/>
                      </a:lnTo>
                      <a:lnTo>
                        <a:pt x="0" y="6869"/>
                      </a:lnTo>
                      <a:lnTo>
                        <a:pt x="24" y="7015"/>
                      </a:lnTo>
                      <a:lnTo>
                        <a:pt x="49" y="7161"/>
                      </a:lnTo>
                      <a:lnTo>
                        <a:pt x="98" y="7307"/>
                      </a:lnTo>
                      <a:lnTo>
                        <a:pt x="171" y="7404"/>
                      </a:lnTo>
                      <a:lnTo>
                        <a:pt x="244" y="7502"/>
                      </a:lnTo>
                      <a:lnTo>
                        <a:pt x="317" y="7575"/>
                      </a:lnTo>
                      <a:lnTo>
                        <a:pt x="414" y="7624"/>
                      </a:lnTo>
                      <a:lnTo>
                        <a:pt x="487" y="7624"/>
                      </a:lnTo>
                      <a:lnTo>
                        <a:pt x="487" y="7624"/>
                      </a:lnTo>
                      <a:lnTo>
                        <a:pt x="633" y="7624"/>
                      </a:lnTo>
                      <a:lnTo>
                        <a:pt x="731" y="7575"/>
                      </a:lnTo>
                      <a:lnTo>
                        <a:pt x="804" y="7502"/>
                      </a:lnTo>
                      <a:lnTo>
                        <a:pt x="877" y="7404"/>
                      </a:lnTo>
                      <a:lnTo>
                        <a:pt x="926" y="7307"/>
                      </a:lnTo>
                      <a:lnTo>
                        <a:pt x="950" y="7161"/>
                      </a:lnTo>
                      <a:lnTo>
                        <a:pt x="974" y="6869"/>
                      </a:lnTo>
                      <a:lnTo>
                        <a:pt x="974" y="6869"/>
                      </a:lnTo>
                      <a:lnTo>
                        <a:pt x="999" y="6503"/>
                      </a:lnTo>
                      <a:lnTo>
                        <a:pt x="1023" y="6089"/>
                      </a:lnTo>
                      <a:lnTo>
                        <a:pt x="1145" y="5091"/>
                      </a:lnTo>
                      <a:lnTo>
                        <a:pt x="1291" y="4092"/>
                      </a:lnTo>
                      <a:lnTo>
                        <a:pt x="1364" y="3654"/>
                      </a:lnTo>
                      <a:lnTo>
                        <a:pt x="1461" y="3288"/>
                      </a:lnTo>
                      <a:lnTo>
                        <a:pt x="1461" y="3288"/>
                      </a:lnTo>
                      <a:lnTo>
                        <a:pt x="1413" y="3094"/>
                      </a:lnTo>
                      <a:lnTo>
                        <a:pt x="1388" y="2899"/>
                      </a:lnTo>
                      <a:lnTo>
                        <a:pt x="1388" y="2704"/>
                      </a:lnTo>
                      <a:lnTo>
                        <a:pt x="1413" y="2533"/>
                      </a:lnTo>
                      <a:lnTo>
                        <a:pt x="1437" y="2387"/>
                      </a:lnTo>
                      <a:lnTo>
                        <a:pt x="1510" y="2241"/>
                      </a:lnTo>
                      <a:lnTo>
                        <a:pt x="1583" y="2119"/>
                      </a:lnTo>
                      <a:lnTo>
                        <a:pt x="1656" y="2046"/>
                      </a:lnTo>
                      <a:lnTo>
                        <a:pt x="1656" y="2046"/>
                      </a:lnTo>
                      <a:lnTo>
                        <a:pt x="1583" y="2144"/>
                      </a:lnTo>
                      <a:lnTo>
                        <a:pt x="1534" y="2290"/>
                      </a:lnTo>
                      <a:lnTo>
                        <a:pt x="1486" y="2485"/>
                      </a:lnTo>
                      <a:lnTo>
                        <a:pt x="1486" y="2680"/>
                      </a:lnTo>
                      <a:lnTo>
                        <a:pt x="1510" y="2874"/>
                      </a:lnTo>
                      <a:lnTo>
                        <a:pt x="1559" y="3069"/>
                      </a:lnTo>
                      <a:lnTo>
                        <a:pt x="1608" y="3167"/>
                      </a:lnTo>
                      <a:lnTo>
                        <a:pt x="1681" y="3264"/>
                      </a:lnTo>
                      <a:lnTo>
                        <a:pt x="1754" y="3337"/>
                      </a:lnTo>
                      <a:lnTo>
                        <a:pt x="1851" y="3410"/>
                      </a:lnTo>
                      <a:lnTo>
                        <a:pt x="1851" y="3410"/>
                      </a:lnTo>
                      <a:lnTo>
                        <a:pt x="1900" y="3775"/>
                      </a:lnTo>
                      <a:lnTo>
                        <a:pt x="1924" y="3970"/>
                      </a:lnTo>
                      <a:lnTo>
                        <a:pt x="1949" y="4190"/>
                      </a:lnTo>
                      <a:lnTo>
                        <a:pt x="1924" y="4433"/>
                      </a:lnTo>
                      <a:lnTo>
                        <a:pt x="1900" y="4725"/>
                      </a:lnTo>
                      <a:lnTo>
                        <a:pt x="1827" y="5018"/>
                      </a:lnTo>
                      <a:lnTo>
                        <a:pt x="1705" y="5383"/>
                      </a:lnTo>
                      <a:lnTo>
                        <a:pt x="1705" y="5383"/>
                      </a:lnTo>
                      <a:lnTo>
                        <a:pt x="1510" y="5894"/>
                      </a:lnTo>
                      <a:lnTo>
                        <a:pt x="1364" y="6381"/>
                      </a:lnTo>
                      <a:lnTo>
                        <a:pt x="1267" y="6820"/>
                      </a:lnTo>
                      <a:lnTo>
                        <a:pt x="1218" y="7210"/>
                      </a:lnTo>
                      <a:lnTo>
                        <a:pt x="1169" y="7599"/>
                      </a:lnTo>
                      <a:lnTo>
                        <a:pt x="1169" y="7989"/>
                      </a:lnTo>
                      <a:lnTo>
                        <a:pt x="1194" y="8793"/>
                      </a:lnTo>
                      <a:lnTo>
                        <a:pt x="1194" y="8793"/>
                      </a:lnTo>
                      <a:lnTo>
                        <a:pt x="1242" y="9962"/>
                      </a:lnTo>
                      <a:lnTo>
                        <a:pt x="1291" y="11131"/>
                      </a:lnTo>
                      <a:lnTo>
                        <a:pt x="1315" y="13201"/>
                      </a:lnTo>
                      <a:lnTo>
                        <a:pt x="1340" y="14686"/>
                      </a:lnTo>
                      <a:lnTo>
                        <a:pt x="1340" y="15271"/>
                      </a:lnTo>
                      <a:lnTo>
                        <a:pt x="1340" y="15271"/>
                      </a:lnTo>
                      <a:lnTo>
                        <a:pt x="1364" y="15490"/>
                      </a:lnTo>
                      <a:lnTo>
                        <a:pt x="1413" y="15661"/>
                      </a:lnTo>
                      <a:lnTo>
                        <a:pt x="1486" y="15782"/>
                      </a:lnTo>
                      <a:lnTo>
                        <a:pt x="1583" y="15880"/>
                      </a:lnTo>
                      <a:lnTo>
                        <a:pt x="1656" y="15953"/>
                      </a:lnTo>
                      <a:lnTo>
                        <a:pt x="1729" y="15977"/>
                      </a:lnTo>
                      <a:lnTo>
                        <a:pt x="1827" y="16002"/>
                      </a:lnTo>
                      <a:lnTo>
                        <a:pt x="1827" y="16002"/>
                      </a:lnTo>
                      <a:lnTo>
                        <a:pt x="1949" y="16002"/>
                      </a:lnTo>
                      <a:lnTo>
                        <a:pt x="2070" y="15953"/>
                      </a:lnTo>
                      <a:lnTo>
                        <a:pt x="2168" y="15904"/>
                      </a:lnTo>
                      <a:lnTo>
                        <a:pt x="2241" y="15831"/>
                      </a:lnTo>
                      <a:lnTo>
                        <a:pt x="2314" y="15758"/>
                      </a:lnTo>
                      <a:lnTo>
                        <a:pt x="2387" y="15636"/>
                      </a:lnTo>
                      <a:lnTo>
                        <a:pt x="2411" y="15490"/>
                      </a:lnTo>
                      <a:lnTo>
                        <a:pt x="2460" y="15344"/>
                      </a:lnTo>
                      <a:lnTo>
                        <a:pt x="3142" y="8525"/>
                      </a:lnTo>
                      <a:lnTo>
                        <a:pt x="3142" y="8525"/>
                      </a:lnTo>
                      <a:lnTo>
                        <a:pt x="3142" y="8427"/>
                      </a:lnTo>
                      <a:lnTo>
                        <a:pt x="3191" y="8257"/>
                      </a:lnTo>
                      <a:lnTo>
                        <a:pt x="3239" y="8159"/>
                      </a:lnTo>
                      <a:lnTo>
                        <a:pt x="3288" y="8062"/>
                      </a:lnTo>
                      <a:lnTo>
                        <a:pt x="3361" y="7989"/>
                      </a:lnTo>
                      <a:lnTo>
                        <a:pt x="3459" y="7965"/>
                      </a:lnTo>
                      <a:lnTo>
                        <a:pt x="3459" y="7965"/>
                      </a:lnTo>
                      <a:lnTo>
                        <a:pt x="3556" y="7989"/>
                      </a:lnTo>
                      <a:lnTo>
                        <a:pt x="3629" y="8062"/>
                      </a:lnTo>
                      <a:lnTo>
                        <a:pt x="3678" y="8159"/>
                      </a:lnTo>
                      <a:lnTo>
                        <a:pt x="3726" y="8257"/>
                      </a:lnTo>
                      <a:lnTo>
                        <a:pt x="3775" y="8427"/>
                      </a:lnTo>
                      <a:lnTo>
                        <a:pt x="3775" y="8525"/>
                      </a:lnTo>
                      <a:lnTo>
                        <a:pt x="4457" y="15344"/>
                      </a:lnTo>
                      <a:lnTo>
                        <a:pt x="4457" y="15344"/>
                      </a:lnTo>
                      <a:lnTo>
                        <a:pt x="4506" y="15490"/>
                      </a:lnTo>
                      <a:lnTo>
                        <a:pt x="4530" y="15636"/>
                      </a:lnTo>
                      <a:lnTo>
                        <a:pt x="4603" y="15758"/>
                      </a:lnTo>
                      <a:lnTo>
                        <a:pt x="4676" y="15831"/>
                      </a:lnTo>
                      <a:lnTo>
                        <a:pt x="4749" y="15904"/>
                      </a:lnTo>
                      <a:lnTo>
                        <a:pt x="4847" y="15953"/>
                      </a:lnTo>
                      <a:lnTo>
                        <a:pt x="4969" y="16002"/>
                      </a:lnTo>
                      <a:lnTo>
                        <a:pt x="5090" y="16002"/>
                      </a:lnTo>
                      <a:lnTo>
                        <a:pt x="5090" y="16002"/>
                      </a:lnTo>
                      <a:lnTo>
                        <a:pt x="5188" y="15977"/>
                      </a:lnTo>
                      <a:lnTo>
                        <a:pt x="5261" y="15953"/>
                      </a:lnTo>
                      <a:lnTo>
                        <a:pt x="5334" y="15880"/>
                      </a:lnTo>
                      <a:lnTo>
                        <a:pt x="5431" y="15782"/>
                      </a:lnTo>
                      <a:lnTo>
                        <a:pt x="5504" y="15661"/>
                      </a:lnTo>
                      <a:lnTo>
                        <a:pt x="5553" y="15490"/>
                      </a:lnTo>
                      <a:lnTo>
                        <a:pt x="5577" y="15271"/>
                      </a:lnTo>
                      <a:lnTo>
                        <a:pt x="5577" y="15271"/>
                      </a:lnTo>
                      <a:lnTo>
                        <a:pt x="5577" y="14686"/>
                      </a:lnTo>
                      <a:lnTo>
                        <a:pt x="5602" y="13201"/>
                      </a:lnTo>
                      <a:lnTo>
                        <a:pt x="5626" y="11131"/>
                      </a:lnTo>
                      <a:lnTo>
                        <a:pt x="5675" y="9962"/>
                      </a:lnTo>
                      <a:lnTo>
                        <a:pt x="5724" y="8793"/>
                      </a:lnTo>
                      <a:lnTo>
                        <a:pt x="5724" y="8793"/>
                      </a:lnTo>
                      <a:lnTo>
                        <a:pt x="5748" y="7989"/>
                      </a:lnTo>
                      <a:lnTo>
                        <a:pt x="5748" y="7599"/>
                      </a:lnTo>
                      <a:lnTo>
                        <a:pt x="5699" y="7210"/>
                      </a:lnTo>
                      <a:lnTo>
                        <a:pt x="5650" y="6820"/>
                      </a:lnTo>
                      <a:lnTo>
                        <a:pt x="5553" y="6381"/>
                      </a:lnTo>
                      <a:lnTo>
                        <a:pt x="5407" y="5894"/>
                      </a:lnTo>
                      <a:lnTo>
                        <a:pt x="5212" y="5383"/>
                      </a:lnTo>
                      <a:lnTo>
                        <a:pt x="5212" y="5383"/>
                      </a:lnTo>
                      <a:lnTo>
                        <a:pt x="5090" y="5018"/>
                      </a:lnTo>
                      <a:lnTo>
                        <a:pt x="5017" y="4725"/>
                      </a:lnTo>
                      <a:lnTo>
                        <a:pt x="4993" y="4433"/>
                      </a:lnTo>
                      <a:lnTo>
                        <a:pt x="4969" y="4190"/>
                      </a:lnTo>
                      <a:lnTo>
                        <a:pt x="4993" y="3970"/>
                      </a:lnTo>
                      <a:lnTo>
                        <a:pt x="5017" y="3775"/>
                      </a:lnTo>
                      <a:lnTo>
                        <a:pt x="5066" y="3410"/>
                      </a:lnTo>
                      <a:lnTo>
                        <a:pt x="5066" y="3410"/>
                      </a:lnTo>
                      <a:lnTo>
                        <a:pt x="5163" y="3337"/>
                      </a:lnTo>
                      <a:lnTo>
                        <a:pt x="5236" y="3264"/>
                      </a:lnTo>
                      <a:lnTo>
                        <a:pt x="5310" y="3167"/>
                      </a:lnTo>
                      <a:lnTo>
                        <a:pt x="5358" y="3069"/>
                      </a:lnTo>
                      <a:lnTo>
                        <a:pt x="5407" y="2874"/>
                      </a:lnTo>
                      <a:lnTo>
                        <a:pt x="5431" y="2680"/>
                      </a:lnTo>
                      <a:lnTo>
                        <a:pt x="5431" y="2485"/>
                      </a:lnTo>
                      <a:lnTo>
                        <a:pt x="5383" y="2290"/>
                      </a:lnTo>
                      <a:lnTo>
                        <a:pt x="5334" y="2144"/>
                      </a:lnTo>
                      <a:lnTo>
                        <a:pt x="5261" y="2046"/>
                      </a:lnTo>
                      <a:lnTo>
                        <a:pt x="5261" y="2046"/>
                      </a:lnTo>
                      <a:lnTo>
                        <a:pt x="5334" y="2119"/>
                      </a:lnTo>
                      <a:lnTo>
                        <a:pt x="5407" y="2241"/>
                      </a:lnTo>
                      <a:lnTo>
                        <a:pt x="5480" y="2387"/>
                      </a:lnTo>
                      <a:lnTo>
                        <a:pt x="5504" y="2533"/>
                      </a:lnTo>
                      <a:lnTo>
                        <a:pt x="5529" y="2704"/>
                      </a:lnTo>
                      <a:lnTo>
                        <a:pt x="5529" y="2899"/>
                      </a:lnTo>
                      <a:lnTo>
                        <a:pt x="5504" y="3094"/>
                      </a:lnTo>
                      <a:lnTo>
                        <a:pt x="5456" y="3288"/>
                      </a:lnTo>
                      <a:lnTo>
                        <a:pt x="5456" y="3288"/>
                      </a:lnTo>
                      <a:lnTo>
                        <a:pt x="5553" y="3654"/>
                      </a:lnTo>
                      <a:lnTo>
                        <a:pt x="5626" y="4092"/>
                      </a:lnTo>
                      <a:lnTo>
                        <a:pt x="5772" y="5091"/>
                      </a:lnTo>
                      <a:lnTo>
                        <a:pt x="5894" y="6089"/>
                      </a:lnTo>
                      <a:lnTo>
                        <a:pt x="5918" y="6503"/>
                      </a:lnTo>
                      <a:lnTo>
                        <a:pt x="5943" y="6869"/>
                      </a:lnTo>
                      <a:lnTo>
                        <a:pt x="5943" y="6869"/>
                      </a:lnTo>
                      <a:lnTo>
                        <a:pt x="5967" y="7161"/>
                      </a:lnTo>
                      <a:lnTo>
                        <a:pt x="5991" y="7307"/>
                      </a:lnTo>
                      <a:lnTo>
                        <a:pt x="6040" y="7404"/>
                      </a:lnTo>
                      <a:lnTo>
                        <a:pt x="6113" y="7502"/>
                      </a:lnTo>
                      <a:lnTo>
                        <a:pt x="6186" y="7575"/>
                      </a:lnTo>
                      <a:lnTo>
                        <a:pt x="6284" y="7624"/>
                      </a:lnTo>
                      <a:lnTo>
                        <a:pt x="6430" y="7624"/>
                      </a:lnTo>
                      <a:lnTo>
                        <a:pt x="6430" y="7624"/>
                      </a:lnTo>
                      <a:lnTo>
                        <a:pt x="6503" y="7624"/>
                      </a:lnTo>
                      <a:lnTo>
                        <a:pt x="6600" y="7575"/>
                      </a:lnTo>
                      <a:lnTo>
                        <a:pt x="6673" y="7502"/>
                      </a:lnTo>
                      <a:lnTo>
                        <a:pt x="6746" y="7404"/>
                      </a:lnTo>
                      <a:lnTo>
                        <a:pt x="6820" y="7307"/>
                      </a:lnTo>
                      <a:lnTo>
                        <a:pt x="6868" y="7161"/>
                      </a:lnTo>
                      <a:lnTo>
                        <a:pt x="6893" y="7015"/>
                      </a:lnTo>
                      <a:lnTo>
                        <a:pt x="6917" y="6869"/>
                      </a:lnTo>
                      <a:lnTo>
                        <a:pt x="6917" y="6869"/>
                      </a:lnTo>
                      <a:lnTo>
                        <a:pt x="6917" y="6187"/>
                      </a:lnTo>
                      <a:lnTo>
                        <a:pt x="6893" y="5529"/>
                      </a:lnTo>
                      <a:lnTo>
                        <a:pt x="6844" y="4896"/>
                      </a:lnTo>
                      <a:lnTo>
                        <a:pt x="6771" y="4311"/>
                      </a:lnTo>
                      <a:lnTo>
                        <a:pt x="6698" y="3727"/>
                      </a:lnTo>
                      <a:lnTo>
                        <a:pt x="6600" y="3191"/>
                      </a:lnTo>
                      <a:lnTo>
                        <a:pt x="6479" y="2704"/>
                      </a:lnTo>
                      <a:lnTo>
                        <a:pt x="6332" y="2217"/>
                      </a:lnTo>
                      <a:lnTo>
                        <a:pt x="6162" y="1803"/>
                      </a:lnTo>
                      <a:lnTo>
                        <a:pt x="5967" y="1413"/>
                      </a:lnTo>
                      <a:lnTo>
                        <a:pt x="5748" y="1072"/>
                      </a:lnTo>
                      <a:lnTo>
                        <a:pt x="5480" y="755"/>
                      </a:lnTo>
                      <a:lnTo>
                        <a:pt x="5212" y="488"/>
                      </a:lnTo>
                      <a:lnTo>
                        <a:pt x="4895" y="293"/>
                      </a:lnTo>
                      <a:lnTo>
                        <a:pt x="4749" y="195"/>
                      </a:lnTo>
                      <a:lnTo>
                        <a:pt x="4579" y="122"/>
                      </a:lnTo>
                      <a:lnTo>
                        <a:pt x="4384" y="49"/>
                      </a:lnTo>
                      <a:lnTo>
                        <a:pt x="4189" y="0"/>
                      </a:lnTo>
                      <a:lnTo>
                        <a:pt x="4189" y="0"/>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4" name="Google Shape;174;p20"/>
              <p:cNvGrpSpPr/>
              <p:nvPr/>
            </p:nvGrpSpPr>
            <p:grpSpPr>
              <a:xfrm>
                <a:off x="3271081" y="2137538"/>
                <a:ext cx="125647" cy="307302"/>
                <a:chOff x="4071800" y="2269925"/>
                <a:chExt cx="172925" cy="502950"/>
              </a:xfrm>
            </p:grpSpPr>
            <p:sp>
              <p:nvSpPr>
                <p:cNvPr id="175" name="Google Shape;175;p20"/>
                <p:cNvSpPr/>
                <p:nvPr/>
              </p:nvSpPr>
              <p:spPr>
                <a:xfrm>
                  <a:off x="4118075" y="2269925"/>
                  <a:ext cx="80375" cy="91350"/>
                </a:xfrm>
                <a:custGeom>
                  <a:avLst/>
                  <a:gdLst/>
                  <a:ahLst/>
                  <a:cxnLst/>
                  <a:rect l="l" t="t" r="r" b="b"/>
                  <a:pathLst>
                    <a:path w="3215" h="3654" fill="none" extrusionOk="0">
                      <a:moveTo>
                        <a:pt x="0" y="1657"/>
                      </a:moveTo>
                      <a:lnTo>
                        <a:pt x="0" y="1657"/>
                      </a:lnTo>
                      <a:lnTo>
                        <a:pt x="0" y="1462"/>
                      </a:lnTo>
                      <a:lnTo>
                        <a:pt x="24" y="1291"/>
                      </a:lnTo>
                      <a:lnTo>
                        <a:pt x="73" y="1121"/>
                      </a:lnTo>
                      <a:lnTo>
                        <a:pt x="122" y="975"/>
                      </a:lnTo>
                      <a:lnTo>
                        <a:pt x="195" y="829"/>
                      </a:lnTo>
                      <a:lnTo>
                        <a:pt x="268" y="682"/>
                      </a:lnTo>
                      <a:lnTo>
                        <a:pt x="365" y="561"/>
                      </a:lnTo>
                      <a:lnTo>
                        <a:pt x="463" y="439"/>
                      </a:lnTo>
                      <a:lnTo>
                        <a:pt x="585" y="341"/>
                      </a:lnTo>
                      <a:lnTo>
                        <a:pt x="706" y="244"/>
                      </a:lnTo>
                      <a:lnTo>
                        <a:pt x="853" y="171"/>
                      </a:lnTo>
                      <a:lnTo>
                        <a:pt x="974" y="122"/>
                      </a:lnTo>
                      <a:lnTo>
                        <a:pt x="1120" y="74"/>
                      </a:lnTo>
                      <a:lnTo>
                        <a:pt x="1291" y="25"/>
                      </a:lnTo>
                      <a:lnTo>
                        <a:pt x="1437" y="0"/>
                      </a:lnTo>
                      <a:lnTo>
                        <a:pt x="1608" y="0"/>
                      </a:lnTo>
                      <a:lnTo>
                        <a:pt x="1608" y="0"/>
                      </a:lnTo>
                      <a:lnTo>
                        <a:pt x="1778" y="0"/>
                      </a:lnTo>
                      <a:lnTo>
                        <a:pt x="1924" y="25"/>
                      </a:lnTo>
                      <a:lnTo>
                        <a:pt x="2095" y="74"/>
                      </a:lnTo>
                      <a:lnTo>
                        <a:pt x="2241" y="122"/>
                      </a:lnTo>
                      <a:lnTo>
                        <a:pt x="2363" y="171"/>
                      </a:lnTo>
                      <a:lnTo>
                        <a:pt x="2509" y="244"/>
                      </a:lnTo>
                      <a:lnTo>
                        <a:pt x="2630" y="341"/>
                      </a:lnTo>
                      <a:lnTo>
                        <a:pt x="2752" y="439"/>
                      </a:lnTo>
                      <a:lnTo>
                        <a:pt x="2850" y="561"/>
                      </a:lnTo>
                      <a:lnTo>
                        <a:pt x="2947" y="682"/>
                      </a:lnTo>
                      <a:lnTo>
                        <a:pt x="3020" y="829"/>
                      </a:lnTo>
                      <a:lnTo>
                        <a:pt x="3093" y="975"/>
                      </a:lnTo>
                      <a:lnTo>
                        <a:pt x="3142" y="1121"/>
                      </a:lnTo>
                      <a:lnTo>
                        <a:pt x="3191" y="1291"/>
                      </a:lnTo>
                      <a:lnTo>
                        <a:pt x="3215" y="1462"/>
                      </a:lnTo>
                      <a:lnTo>
                        <a:pt x="3215" y="1657"/>
                      </a:lnTo>
                      <a:lnTo>
                        <a:pt x="3215" y="1657"/>
                      </a:lnTo>
                      <a:lnTo>
                        <a:pt x="3215" y="1827"/>
                      </a:lnTo>
                      <a:lnTo>
                        <a:pt x="3191" y="2022"/>
                      </a:lnTo>
                      <a:lnTo>
                        <a:pt x="3142" y="2217"/>
                      </a:lnTo>
                      <a:lnTo>
                        <a:pt x="3093" y="2387"/>
                      </a:lnTo>
                      <a:lnTo>
                        <a:pt x="3020" y="2558"/>
                      </a:lnTo>
                      <a:lnTo>
                        <a:pt x="2947" y="2728"/>
                      </a:lnTo>
                      <a:lnTo>
                        <a:pt x="2850" y="2874"/>
                      </a:lnTo>
                      <a:lnTo>
                        <a:pt x="2752" y="3020"/>
                      </a:lnTo>
                      <a:lnTo>
                        <a:pt x="2630" y="3167"/>
                      </a:lnTo>
                      <a:lnTo>
                        <a:pt x="2509" y="3288"/>
                      </a:lnTo>
                      <a:lnTo>
                        <a:pt x="2363" y="3386"/>
                      </a:lnTo>
                      <a:lnTo>
                        <a:pt x="2241" y="3483"/>
                      </a:lnTo>
                      <a:lnTo>
                        <a:pt x="2095" y="3556"/>
                      </a:lnTo>
                      <a:lnTo>
                        <a:pt x="1924" y="3605"/>
                      </a:lnTo>
                      <a:lnTo>
                        <a:pt x="1778" y="3629"/>
                      </a:lnTo>
                      <a:lnTo>
                        <a:pt x="1608" y="3654"/>
                      </a:lnTo>
                      <a:lnTo>
                        <a:pt x="1608" y="3654"/>
                      </a:lnTo>
                      <a:lnTo>
                        <a:pt x="1437" y="3629"/>
                      </a:lnTo>
                      <a:lnTo>
                        <a:pt x="1291" y="3605"/>
                      </a:lnTo>
                      <a:lnTo>
                        <a:pt x="1120" y="3556"/>
                      </a:lnTo>
                      <a:lnTo>
                        <a:pt x="974" y="3483"/>
                      </a:lnTo>
                      <a:lnTo>
                        <a:pt x="853" y="3386"/>
                      </a:lnTo>
                      <a:lnTo>
                        <a:pt x="706" y="3288"/>
                      </a:lnTo>
                      <a:lnTo>
                        <a:pt x="585" y="3167"/>
                      </a:lnTo>
                      <a:lnTo>
                        <a:pt x="463" y="3020"/>
                      </a:lnTo>
                      <a:lnTo>
                        <a:pt x="365" y="2874"/>
                      </a:lnTo>
                      <a:lnTo>
                        <a:pt x="268" y="2728"/>
                      </a:lnTo>
                      <a:lnTo>
                        <a:pt x="195" y="2558"/>
                      </a:lnTo>
                      <a:lnTo>
                        <a:pt x="122" y="2387"/>
                      </a:lnTo>
                      <a:lnTo>
                        <a:pt x="73" y="2217"/>
                      </a:lnTo>
                      <a:lnTo>
                        <a:pt x="24" y="2022"/>
                      </a:lnTo>
                      <a:lnTo>
                        <a:pt x="0" y="1827"/>
                      </a:lnTo>
                      <a:lnTo>
                        <a:pt x="0" y="1657"/>
                      </a:lnTo>
                      <a:lnTo>
                        <a:pt x="0" y="1657"/>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0"/>
                <p:cNvSpPr/>
                <p:nvPr/>
              </p:nvSpPr>
              <p:spPr>
                <a:xfrm>
                  <a:off x="4071800" y="2372825"/>
                  <a:ext cx="172925" cy="400050"/>
                </a:xfrm>
                <a:custGeom>
                  <a:avLst/>
                  <a:gdLst/>
                  <a:ahLst/>
                  <a:cxnLst/>
                  <a:rect l="l" t="t" r="r" b="b"/>
                  <a:pathLst>
                    <a:path w="6917" h="16002" fill="none" extrusionOk="0">
                      <a:moveTo>
                        <a:pt x="4189" y="0"/>
                      </a:moveTo>
                      <a:lnTo>
                        <a:pt x="4189" y="0"/>
                      </a:lnTo>
                      <a:lnTo>
                        <a:pt x="4019" y="98"/>
                      </a:lnTo>
                      <a:lnTo>
                        <a:pt x="3848" y="147"/>
                      </a:lnTo>
                      <a:lnTo>
                        <a:pt x="3653" y="195"/>
                      </a:lnTo>
                      <a:lnTo>
                        <a:pt x="3459" y="220"/>
                      </a:lnTo>
                      <a:lnTo>
                        <a:pt x="3459" y="220"/>
                      </a:lnTo>
                      <a:lnTo>
                        <a:pt x="3264" y="195"/>
                      </a:lnTo>
                      <a:lnTo>
                        <a:pt x="3069" y="147"/>
                      </a:lnTo>
                      <a:lnTo>
                        <a:pt x="2898" y="98"/>
                      </a:lnTo>
                      <a:lnTo>
                        <a:pt x="2728" y="0"/>
                      </a:lnTo>
                      <a:lnTo>
                        <a:pt x="2728" y="0"/>
                      </a:lnTo>
                      <a:lnTo>
                        <a:pt x="2533" y="49"/>
                      </a:lnTo>
                      <a:lnTo>
                        <a:pt x="2338" y="122"/>
                      </a:lnTo>
                      <a:lnTo>
                        <a:pt x="2168" y="195"/>
                      </a:lnTo>
                      <a:lnTo>
                        <a:pt x="2022" y="293"/>
                      </a:lnTo>
                      <a:lnTo>
                        <a:pt x="1705" y="488"/>
                      </a:lnTo>
                      <a:lnTo>
                        <a:pt x="1437" y="755"/>
                      </a:lnTo>
                      <a:lnTo>
                        <a:pt x="1169" y="1072"/>
                      </a:lnTo>
                      <a:lnTo>
                        <a:pt x="950" y="1413"/>
                      </a:lnTo>
                      <a:lnTo>
                        <a:pt x="755" y="1803"/>
                      </a:lnTo>
                      <a:lnTo>
                        <a:pt x="585" y="2217"/>
                      </a:lnTo>
                      <a:lnTo>
                        <a:pt x="439" y="2704"/>
                      </a:lnTo>
                      <a:lnTo>
                        <a:pt x="317" y="3191"/>
                      </a:lnTo>
                      <a:lnTo>
                        <a:pt x="219" y="3727"/>
                      </a:lnTo>
                      <a:lnTo>
                        <a:pt x="146" y="4311"/>
                      </a:lnTo>
                      <a:lnTo>
                        <a:pt x="73" y="4896"/>
                      </a:lnTo>
                      <a:lnTo>
                        <a:pt x="24" y="5529"/>
                      </a:lnTo>
                      <a:lnTo>
                        <a:pt x="0" y="6187"/>
                      </a:lnTo>
                      <a:lnTo>
                        <a:pt x="0" y="6869"/>
                      </a:lnTo>
                      <a:lnTo>
                        <a:pt x="0" y="6869"/>
                      </a:lnTo>
                      <a:lnTo>
                        <a:pt x="24" y="7015"/>
                      </a:lnTo>
                      <a:lnTo>
                        <a:pt x="49" y="7161"/>
                      </a:lnTo>
                      <a:lnTo>
                        <a:pt x="98" y="7307"/>
                      </a:lnTo>
                      <a:lnTo>
                        <a:pt x="171" y="7404"/>
                      </a:lnTo>
                      <a:lnTo>
                        <a:pt x="244" y="7502"/>
                      </a:lnTo>
                      <a:lnTo>
                        <a:pt x="317" y="7575"/>
                      </a:lnTo>
                      <a:lnTo>
                        <a:pt x="414" y="7624"/>
                      </a:lnTo>
                      <a:lnTo>
                        <a:pt x="487" y="7624"/>
                      </a:lnTo>
                      <a:lnTo>
                        <a:pt x="487" y="7624"/>
                      </a:lnTo>
                      <a:lnTo>
                        <a:pt x="633" y="7624"/>
                      </a:lnTo>
                      <a:lnTo>
                        <a:pt x="731" y="7575"/>
                      </a:lnTo>
                      <a:lnTo>
                        <a:pt x="804" y="7502"/>
                      </a:lnTo>
                      <a:lnTo>
                        <a:pt x="877" y="7404"/>
                      </a:lnTo>
                      <a:lnTo>
                        <a:pt x="926" y="7307"/>
                      </a:lnTo>
                      <a:lnTo>
                        <a:pt x="950" y="7161"/>
                      </a:lnTo>
                      <a:lnTo>
                        <a:pt x="974" y="6869"/>
                      </a:lnTo>
                      <a:lnTo>
                        <a:pt x="974" y="6869"/>
                      </a:lnTo>
                      <a:lnTo>
                        <a:pt x="999" y="6503"/>
                      </a:lnTo>
                      <a:lnTo>
                        <a:pt x="1023" y="6089"/>
                      </a:lnTo>
                      <a:lnTo>
                        <a:pt x="1145" y="5091"/>
                      </a:lnTo>
                      <a:lnTo>
                        <a:pt x="1291" y="4092"/>
                      </a:lnTo>
                      <a:lnTo>
                        <a:pt x="1364" y="3654"/>
                      </a:lnTo>
                      <a:lnTo>
                        <a:pt x="1461" y="3288"/>
                      </a:lnTo>
                      <a:lnTo>
                        <a:pt x="1461" y="3288"/>
                      </a:lnTo>
                      <a:lnTo>
                        <a:pt x="1413" y="3094"/>
                      </a:lnTo>
                      <a:lnTo>
                        <a:pt x="1388" y="2899"/>
                      </a:lnTo>
                      <a:lnTo>
                        <a:pt x="1388" y="2704"/>
                      </a:lnTo>
                      <a:lnTo>
                        <a:pt x="1413" y="2533"/>
                      </a:lnTo>
                      <a:lnTo>
                        <a:pt x="1437" y="2387"/>
                      </a:lnTo>
                      <a:lnTo>
                        <a:pt x="1510" y="2241"/>
                      </a:lnTo>
                      <a:lnTo>
                        <a:pt x="1583" y="2119"/>
                      </a:lnTo>
                      <a:lnTo>
                        <a:pt x="1656" y="2046"/>
                      </a:lnTo>
                      <a:lnTo>
                        <a:pt x="1656" y="2046"/>
                      </a:lnTo>
                      <a:lnTo>
                        <a:pt x="1583" y="2144"/>
                      </a:lnTo>
                      <a:lnTo>
                        <a:pt x="1534" y="2290"/>
                      </a:lnTo>
                      <a:lnTo>
                        <a:pt x="1486" y="2485"/>
                      </a:lnTo>
                      <a:lnTo>
                        <a:pt x="1486" y="2680"/>
                      </a:lnTo>
                      <a:lnTo>
                        <a:pt x="1510" y="2874"/>
                      </a:lnTo>
                      <a:lnTo>
                        <a:pt x="1559" y="3069"/>
                      </a:lnTo>
                      <a:lnTo>
                        <a:pt x="1608" y="3167"/>
                      </a:lnTo>
                      <a:lnTo>
                        <a:pt x="1681" y="3264"/>
                      </a:lnTo>
                      <a:lnTo>
                        <a:pt x="1754" y="3337"/>
                      </a:lnTo>
                      <a:lnTo>
                        <a:pt x="1851" y="3410"/>
                      </a:lnTo>
                      <a:lnTo>
                        <a:pt x="1851" y="3410"/>
                      </a:lnTo>
                      <a:lnTo>
                        <a:pt x="1900" y="3775"/>
                      </a:lnTo>
                      <a:lnTo>
                        <a:pt x="1924" y="3970"/>
                      </a:lnTo>
                      <a:lnTo>
                        <a:pt x="1949" y="4190"/>
                      </a:lnTo>
                      <a:lnTo>
                        <a:pt x="1924" y="4433"/>
                      </a:lnTo>
                      <a:lnTo>
                        <a:pt x="1900" y="4725"/>
                      </a:lnTo>
                      <a:lnTo>
                        <a:pt x="1827" y="5018"/>
                      </a:lnTo>
                      <a:lnTo>
                        <a:pt x="1705" y="5383"/>
                      </a:lnTo>
                      <a:lnTo>
                        <a:pt x="1705" y="5383"/>
                      </a:lnTo>
                      <a:lnTo>
                        <a:pt x="1510" y="5894"/>
                      </a:lnTo>
                      <a:lnTo>
                        <a:pt x="1364" y="6381"/>
                      </a:lnTo>
                      <a:lnTo>
                        <a:pt x="1267" y="6820"/>
                      </a:lnTo>
                      <a:lnTo>
                        <a:pt x="1218" y="7210"/>
                      </a:lnTo>
                      <a:lnTo>
                        <a:pt x="1169" y="7599"/>
                      </a:lnTo>
                      <a:lnTo>
                        <a:pt x="1169" y="7989"/>
                      </a:lnTo>
                      <a:lnTo>
                        <a:pt x="1194" y="8793"/>
                      </a:lnTo>
                      <a:lnTo>
                        <a:pt x="1194" y="8793"/>
                      </a:lnTo>
                      <a:lnTo>
                        <a:pt x="1242" y="9962"/>
                      </a:lnTo>
                      <a:lnTo>
                        <a:pt x="1291" y="11131"/>
                      </a:lnTo>
                      <a:lnTo>
                        <a:pt x="1315" y="13201"/>
                      </a:lnTo>
                      <a:lnTo>
                        <a:pt x="1340" y="14686"/>
                      </a:lnTo>
                      <a:lnTo>
                        <a:pt x="1340" y="15271"/>
                      </a:lnTo>
                      <a:lnTo>
                        <a:pt x="1340" y="15271"/>
                      </a:lnTo>
                      <a:lnTo>
                        <a:pt x="1364" y="15490"/>
                      </a:lnTo>
                      <a:lnTo>
                        <a:pt x="1413" y="15661"/>
                      </a:lnTo>
                      <a:lnTo>
                        <a:pt x="1486" y="15782"/>
                      </a:lnTo>
                      <a:lnTo>
                        <a:pt x="1583" y="15880"/>
                      </a:lnTo>
                      <a:lnTo>
                        <a:pt x="1656" y="15953"/>
                      </a:lnTo>
                      <a:lnTo>
                        <a:pt x="1729" y="15977"/>
                      </a:lnTo>
                      <a:lnTo>
                        <a:pt x="1827" y="16002"/>
                      </a:lnTo>
                      <a:lnTo>
                        <a:pt x="1827" y="16002"/>
                      </a:lnTo>
                      <a:lnTo>
                        <a:pt x="1949" y="16002"/>
                      </a:lnTo>
                      <a:lnTo>
                        <a:pt x="2070" y="15953"/>
                      </a:lnTo>
                      <a:lnTo>
                        <a:pt x="2168" y="15904"/>
                      </a:lnTo>
                      <a:lnTo>
                        <a:pt x="2241" y="15831"/>
                      </a:lnTo>
                      <a:lnTo>
                        <a:pt x="2314" y="15758"/>
                      </a:lnTo>
                      <a:lnTo>
                        <a:pt x="2387" y="15636"/>
                      </a:lnTo>
                      <a:lnTo>
                        <a:pt x="2411" y="15490"/>
                      </a:lnTo>
                      <a:lnTo>
                        <a:pt x="2460" y="15344"/>
                      </a:lnTo>
                      <a:lnTo>
                        <a:pt x="3142" y="8525"/>
                      </a:lnTo>
                      <a:lnTo>
                        <a:pt x="3142" y="8525"/>
                      </a:lnTo>
                      <a:lnTo>
                        <a:pt x="3142" y="8427"/>
                      </a:lnTo>
                      <a:lnTo>
                        <a:pt x="3191" y="8257"/>
                      </a:lnTo>
                      <a:lnTo>
                        <a:pt x="3239" y="8159"/>
                      </a:lnTo>
                      <a:lnTo>
                        <a:pt x="3288" y="8062"/>
                      </a:lnTo>
                      <a:lnTo>
                        <a:pt x="3361" y="7989"/>
                      </a:lnTo>
                      <a:lnTo>
                        <a:pt x="3459" y="7965"/>
                      </a:lnTo>
                      <a:lnTo>
                        <a:pt x="3459" y="7965"/>
                      </a:lnTo>
                      <a:lnTo>
                        <a:pt x="3556" y="7989"/>
                      </a:lnTo>
                      <a:lnTo>
                        <a:pt x="3629" y="8062"/>
                      </a:lnTo>
                      <a:lnTo>
                        <a:pt x="3678" y="8159"/>
                      </a:lnTo>
                      <a:lnTo>
                        <a:pt x="3726" y="8257"/>
                      </a:lnTo>
                      <a:lnTo>
                        <a:pt x="3775" y="8427"/>
                      </a:lnTo>
                      <a:lnTo>
                        <a:pt x="3775" y="8525"/>
                      </a:lnTo>
                      <a:lnTo>
                        <a:pt x="4457" y="15344"/>
                      </a:lnTo>
                      <a:lnTo>
                        <a:pt x="4457" y="15344"/>
                      </a:lnTo>
                      <a:lnTo>
                        <a:pt x="4506" y="15490"/>
                      </a:lnTo>
                      <a:lnTo>
                        <a:pt x="4530" y="15636"/>
                      </a:lnTo>
                      <a:lnTo>
                        <a:pt x="4603" y="15758"/>
                      </a:lnTo>
                      <a:lnTo>
                        <a:pt x="4676" y="15831"/>
                      </a:lnTo>
                      <a:lnTo>
                        <a:pt x="4749" y="15904"/>
                      </a:lnTo>
                      <a:lnTo>
                        <a:pt x="4847" y="15953"/>
                      </a:lnTo>
                      <a:lnTo>
                        <a:pt x="4969" y="16002"/>
                      </a:lnTo>
                      <a:lnTo>
                        <a:pt x="5090" y="16002"/>
                      </a:lnTo>
                      <a:lnTo>
                        <a:pt x="5090" y="16002"/>
                      </a:lnTo>
                      <a:lnTo>
                        <a:pt x="5188" y="15977"/>
                      </a:lnTo>
                      <a:lnTo>
                        <a:pt x="5261" y="15953"/>
                      </a:lnTo>
                      <a:lnTo>
                        <a:pt x="5334" y="15880"/>
                      </a:lnTo>
                      <a:lnTo>
                        <a:pt x="5431" y="15782"/>
                      </a:lnTo>
                      <a:lnTo>
                        <a:pt x="5504" y="15661"/>
                      </a:lnTo>
                      <a:lnTo>
                        <a:pt x="5553" y="15490"/>
                      </a:lnTo>
                      <a:lnTo>
                        <a:pt x="5577" y="15271"/>
                      </a:lnTo>
                      <a:lnTo>
                        <a:pt x="5577" y="15271"/>
                      </a:lnTo>
                      <a:lnTo>
                        <a:pt x="5577" y="14686"/>
                      </a:lnTo>
                      <a:lnTo>
                        <a:pt x="5602" y="13201"/>
                      </a:lnTo>
                      <a:lnTo>
                        <a:pt x="5626" y="11131"/>
                      </a:lnTo>
                      <a:lnTo>
                        <a:pt x="5675" y="9962"/>
                      </a:lnTo>
                      <a:lnTo>
                        <a:pt x="5724" y="8793"/>
                      </a:lnTo>
                      <a:lnTo>
                        <a:pt x="5724" y="8793"/>
                      </a:lnTo>
                      <a:lnTo>
                        <a:pt x="5748" y="7989"/>
                      </a:lnTo>
                      <a:lnTo>
                        <a:pt x="5748" y="7599"/>
                      </a:lnTo>
                      <a:lnTo>
                        <a:pt x="5699" y="7210"/>
                      </a:lnTo>
                      <a:lnTo>
                        <a:pt x="5650" y="6820"/>
                      </a:lnTo>
                      <a:lnTo>
                        <a:pt x="5553" y="6381"/>
                      </a:lnTo>
                      <a:lnTo>
                        <a:pt x="5407" y="5894"/>
                      </a:lnTo>
                      <a:lnTo>
                        <a:pt x="5212" y="5383"/>
                      </a:lnTo>
                      <a:lnTo>
                        <a:pt x="5212" y="5383"/>
                      </a:lnTo>
                      <a:lnTo>
                        <a:pt x="5090" y="5018"/>
                      </a:lnTo>
                      <a:lnTo>
                        <a:pt x="5017" y="4725"/>
                      </a:lnTo>
                      <a:lnTo>
                        <a:pt x="4993" y="4433"/>
                      </a:lnTo>
                      <a:lnTo>
                        <a:pt x="4969" y="4190"/>
                      </a:lnTo>
                      <a:lnTo>
                        <a:pt x="4993" y="3970"/>
                      </a:lnTo>
                      <a:lnTo>
                        <a:pt x="5017" y="3775"/>
                      </a:lnTo>
                      <a:lnTo>
                        <a:pt x="5066" y="3410"/>
                      </a:lnTo>
                      <a:lnTo>
                        <a:pt x="5066" y="3410"/>
                      </a:lnTo>
                      <a:lnTo>
                        <a:pt x="5163" y="3337"/>
                      </a:lnTo>
                      <a:lnTo>
                        <a:pt x="5236" y="3264"/>
                      </a:lnTo>
                      <a:lnTo>
                        <a:pt x="5310" y="3167"/>
                      </a:lnTo>
                      <a:lnTo>
                        <a:pt x="5358" y="3069"/>
                      </a:lnTo>
                      <a:lnTo>
                        <a:pt x="5407" y="2874"/>
                      </a:lnTo>
                      <a:lnTo>
                        <a:pt x="5431" y="2680"/>
                      </a:lnTo>
                      <a:lnTo>
                        <a:pt x="5431" y="2485"/>
                      </a:lnTo>
                      <a:lnTo>
                        <a:pt x="5383" y="2290"/>
                      </a:lnTo>
                      <a:lnTo>
                        <a:pt x="5334" y="2144"/>
                      </a:lnTo>
                      <a:lnTo>
                        <a:pt x="5261" y="2046"/>
                      </a:lnTo>
                      <a:lnTo>
                        <a:pt x="5261" y="2046"/>
                      </a:lnTo>
                      <a:lnTo>
                        <a:pt x="5334" y="2119"/>
                      </a:lnTo>
                      <a:lnTo>
                        <a:pt x="5407" y="2241"/>
                      </a:lnTo>
                      <a:lnTo>
                        <a:pt x="5480" y="2387"/>
                      </a:lnTo>
                      <a:lnTo>
                        <a:pt x="5504" y="2533"/>
                      </a:lnTo>
                      <a:lnTo>
                        <a:pt x="5529" y="2704"/>
                      </a:lnTo>
                      <a:lnTo>
                        <a:pt x="5529" y="2899"/>
                      </a:lnTo>
                      <a:lnTo>
                        <a:pt x="5504" y="3094"/>
                      </a:lnTo>
                      <a:lnTo>
                        <a:pt x="5456" y="3288"/>
                      </a:lnTo>
                      <a:lnTo>
                        <a:pt x="5456" y="3288"/>
                      </a:lnTo>
                      <a:lnTo>
                        <a:pt x="5553" y="3654"/>
                      </a:lnTo>
                      <a:lnTo>
                        <a:pt x="5626" y="4092"/>
                      </a:lnTo>
                      <a:lnTo>
                        <a:pt x="5772" y="5091"/>
                      </a:lnTo>
                      <a:lnTo>
                        <a:pt x="5894" y="6089"/>
                      </a:lnTo>
                      <a:lnTo>
                        <a:pt x="5918" y="6503"/>
                      </a:lnTo>
                      <a:lnTo>
                        <a:pt x="5943" y="6869"/>
                      </a:lnTo>
                      <a:lnTo>
                        <a:pt x="5943" y="6869"/>
                      </a:lnTo>
                      <a:lnTo>
                        <a:pt x="5967" y="7161"/>
                      </a:lnTo>
                      <a:lnTo>
                        <a:pt x="5991" y="7307"/>
                      </a:lnTo>
                      <a:lnTo>
                        <a:pt x="6040" y="7404"/>
                      </a:lnTo>
                      <a:lnTo>
                        <a:pt x="6113" y="7502"/>
                      </a:lnTo>
                      <a:lnTo>
                        <a:pt x="6186" y="7575"/>
                      </a:lnTo>
                      <a:lnTo>
                        <a:pt x="6284" y="7624"/>
                      </a:lnTo>
                      <a:lnTo>
                        <a:pt x="6430" y="7624"/>
                      </a:lnTo>
                      <a:lnTo>
                        <a:pt x="6430" y="7624"/>
                      </a:lnTo>
                      <a:lnTo>
                        <a:pt x="6503" y="7624"/>
                      </a:lnTo>
                      <a:lnTo>
                        <a:pt x="6600" y="7575"/>
                      </a:lnTo>
                      <a:lnTo>
                        <a:pt x="6673" y="7502"/>
                      </a:lnTo>
                      <a:lnTo>
                        <a:pt x="6746" y="7404"/>
                      </a:lnTo>
                      <a:lnTo>
                        <a:pt x="6820" y="7307"/>
                      </a:lnTo>
                      <a:lnTo>
                        <a:pt x="6868" y="7161"/>
                      </a:lnTo>
                      <a:lnTo>
                        <a:pt x="6893" y="7015"/>
                      </a:lnTo>
                      <a:lnTo>
                        <a:pt x="6917" y="6869"/>
                      </a:lnTo>
                      <a:lnTo>
                        <a:pt x="6917" y="6869"/>
                      </a:lnTo>
                      <a:lnTo>
                        <a:pt x="6917" y="6187"/>
                      </a:lnTo>
                      <a:lnTo>
                        <a:pt x="6893" y="5529"/>
                      </a:lnTo>
                      <a:lnTo>
                        <a:pt x="6844" y="4896"/>
                      </a:lnTo>
                      <a:lnTo>
                        <a:pt x="6771" y="4311"/>
                      </a:lnTo>
                      <a:lnTo>
                        <a:pt x="6698" y="3727"/>
                      </a:lnTo>
                      <a:lnTo>
                        <a:pt x="6600" y="3191"/>
                      </a:lnTo>
                      <a:lnTo>
                        <a:pt x="6479" y="2704"/>
                      </a:lnTo>
                      <a:lnTo>
                        <a:pt x="6332" y="2217"/>
                      </a:lnTo>
                      <a:lnTo>
                        <a:pt x="6162" y="1803"/>
                      </a:lnTo>
                      <a:lnTo>
                        <a:pt x="5967" y="1413"/>
                      </a:lnTo>
                      <a:lnTo>
                        <a:pt x="5748" y="1072"/>
                      </a:lnTo>
                      <a:lnTo>
                        <a:pt x="5480" y="755"/>
                      </a:lnTo>
                      <a:lnTo>
                        <a:pt x="5212" y="488"/>
                      </a:lnTo>
                      <a:lnTo>
                        <a:pt x="4895" y="293"/>
                      </a:lnTo>
                      <a:lnTo>
                        <a:pt x="4749" y="195"/>
                      </a:lnTo>
                      <a:lnTo>
                        <a:pt x="4579" y="122"/>
                      </a:lnTo>
                      <a:lnTo>
                        <a:pt x="4384" y="49"/>
                      </a:lnTo>
                      <a:lnTo>
                        <a:pt x="4189" y="0"/>
                      </a:lnTo>
                      <a:lnTo>
                        <a:pt x="4189" y="0"/>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7" name="Google Shape;177;p20"/>
              <p:cNvGrpSpPr/>
              <p:nvPr/>
            </p:nvGrpSpPr>
            <p:grpSpPr>
              <a:xfrm>
                <a:off x="3442781" y="2137538"/>
                <a:ext cx="125647" cy="307302"/>
                <a:chOff x="4071800" y="2269925"/>
                <a:chExt cx="172925" cy="502950"/>
              </a:xfrm>
            </p:grpSpPr>
            <p:sp>
              <p:nvSpPr>
                <p:cNvPr id="178" name="Google Shape;178;p20"/>
                <p:cNvSpPr/>
                <p:nvPr/>
              </p:nvSpPr>
              <p:spPr>
                <a:xfrm>
                  <a:off x="4118075" y="2269925"/>
                  <a:ext cx="80375" cy="91350"/>
                </a:xfrm>
                <a:custGeom>
                  <a:avLst/>
                  <a:gdLst/>
                  <a:ahLst/>
                  <a:cxnLst/>
                  <a:rect l="l" t="t" r="r" b="b"/>
                  <a:pathLst>
                    <a:path w="3215" h="3654" fill="none" extrusionOk="0">
                      <a:moveTo>
                        <a:pt x="0" y="1657"/>
                      </a:moveTo>
                      <a:lnTo>
                        <a:pt x="0" y="1657"/>
                      </a:lnTo>
                      <a:lnTo>
                        <a:pt x="0" y="1462"/>
                      </a:lnTo>
                      <a:lnTo>
                        <a:pt x="24" y="1291"/>
                      </a:lnTo>
                      <a:lnTo>
                        <a:pt x="73" y="1121"/>
                      </a:lnTo>
                      <a:lnTo>
                        <a:pt x="122" y="975"/>
                      </a:lnTo>
                      <a:lnTo>
                        <a:pt x="195" y="829"/>
                      </a:lnTo>
                      <a:lnTo>
                        <a:pt x="268" y="682"/>
                      </a:lnTo>
                      <a:lnTo>
                        <a:pt x="365" y="561"/>
                      </a:lnTo>
                      <a:lnTo>
                        <a:pt x="463" y="439"/>
                      </a:lnTo>
                      <a:lnTo>
                        <a:pt x="585" y="341"/>
                      </a:lnTo>
                      <a:lnTo>
                        <a:pt x="706" y="244"/>
                      </a:lnTo>
                      <a:lnTo>
                        <a:pt x="853" y="171"/>
                      </a:lnTo>
                      <a:lnTo>
                        <a:pt x="974" y="122"/>
                      </a:lnTo>
                      <a:lnTo>
                        <a:pt x="1120" y="74"/>
                      </a:lnTo>
                      <a:lnTo>
                        <a:pt x="1291" y="25"/>
                      </a:lnTo>
                      <a:lnTo>
                        <a:pt x="1437" y="0"/>
                      </a:lnTo>
                      <a:lnTo>
                        <a:pt x="1608" y="0"/>
                      </a:lnTo>
                      <a:lnTo>
                        <a:pt x="1608" y="0"/>
                      </a:lnTo>
                      <a:lnTo>
                        <a:pt x="1778" y="0"/>
                      </a:lnTo>
                      <a:lnTo>
                        <a:pt x="1924" y="25"/>
                      </a:lnTo>
                      <a:lnTo>
                        <a:pt x="2095" y="74"/>
                      </a:lnTo>
                      <a:lnTo>
                        <a:pt x="2241" y="122"/>
                      </a:lnTo>
                      <a:lnTo>
                        <a:pt x="2363" y="171"/>
                      </a:lnTo>
                      <a:lnTo>
                        <a:pt x="2509" y="244"/>
                      </a:lnTo>
                      <a:lnTo>
                        <a:pt x="2630" y="341"/>
                      </a:lnTo>
                      <a:lnTo>
                        <a:pt x="2752" y="439"/>
                      </a:lnTo>
                      <a:lnTo>
                        <a:pt x="2850" y="561"/>
                      </a:lnTo>
                      <a:lnTo>
                        <a:pt x="2947" y="682"/>
                      </a:lnTo>
                      <a:lnTo>
                        <a:pt x="3020" y="829"/>
                      </a:lnTo>
                      <a:lnTo>
                        <a:pt x="3093" y="975"/>
                      </a:lnTo>
                      <a:lnTo>
                        <a:pt x="3142" y="1121"/>
                      </a:lnTo>
                      <a:lnTo>
                        <a:pt x="3191" y="1291"/>
                      </a:lnTo>
                      <a:lnTo>
                        <a:pt x="3215" y="1462"/>
                      </a:lnTo>
                      <a:lnTo>
                        <a:pt x="3215" y="1657"/>
                      </a:lnTo>
                      <a:lnTo>
                        <a:pt x="3215" y="1657"/>
                      </a:lnTo>
                      <a:lnTo>
                        <a:pt x="3215" y="1827"/>
                      </a:lnTo>
                      <a:lnTo>
                        <a:pt x="3191" y="2022"/>
                      </a:lnTo>
                      <a:lnTo>
                        <a:pt x="3142" y="2217"/>
                      </a:lnTo>
                      <a:lnTo>
                        <a:pt x="3093" y="2387"/>
                      </a:lnTo>
                      <a:lnTo>
                        <a:pt x="3020" y="2558"/>
                      </a:lnTo>
                      <a:lnTo>
                        <a:pt x="2947" y="2728"/>
                      </a:lnTo>
                      <a:lnTo>
                        <a:pt x="2850" y="2874"/>
                      </a:lnTo>
                      <a:lnTo>
                        <a:pt x="2752" y="3020"/>
                      </a:lnTo>
                      <a:lnTo>
                        <a:pt x="2630" y="3167"/>
                      </a:lnTo>
                      <a:lnTo>
                        <a:pt x="2509" y="3288"/>
                      </a:lnTo>
                      <a:lnTo>
                        <a:pt x="2363" y="3386"/>
                      </a:lnTo>
                      <a:lnTo>
                        <a:pt x="2241" y="3483"/>
                      </a:lnTo>
                      <a:lnTo>
                        <a:pt x="2095" y="3556"/>
                      </a:lnTo>
                      <a:lnTo>
                        <a:pt x="1924" y="3605"/>
                      </a:lnTo>
                      <a:lnTo>
                        <a:pt x="1778" y="3629"/>
                      </a:lnTo>
                      <a:lnTo>
                        <a:pt x="1608" y="3654"/>
                      </a:lnTo>
                      <a:lnTo>
                        <a:pt x="1608" y="3654"/>
                      </a:lnTo>
                      <a:lnTo>
                        <a:pt x="1437" y="3629"/>
                      </a:lnTo>
                      <a:lnTo>
                        <a:pt x="1291" y="3605"/>
                      </a:lnTo>
                      <a:lnTo>
                        <a:pt x="1120" y="3556"/>
                      </a:lnTo>
                      <a:lnTo>
                        <a:pt x="974" y="3483"/>
                      </a:lnTo>
                      <a:lnTo>
                        <a:pt x="853" y="3386"/>
                      </a:lnTo>
                      <a:lnTo>
                        <a:pt x="706" y="3288"/>
                      </a:lnTo>
                      <a:lnTo>
                        <a:pt x="585" y="3167"/>
                      </a:lnTo>
                      <a:lnTo>
                        <a:pt x="463" y="3020"/>
                      </a:lnTo>
                      <a:lnTo>
                        <a:pt x="365" y="2874"/>
                      </a:lnTo>
                      <a:lnTo>
                        <a:pt x="268" y="2728"/>
                      </a:lnTo>
                      <a:lnTo>
                        <a:pt x="195" y="2558"/>
                      </a:lnTo>
                      <a:lnTo>
                        <a:pt x="122" y="2387"/>
                      </a:lnTo>
                      <a:lnTo>
                        <a:pt x="73" y="2217"/>
                      </a:lnTo>
                      <a:lnTo>
                        <a:pt x="24" y="2022"/>
                      </a:lnTo>
                      <a:lnTo>
                        <a:pt x="0" y="1827"/>
                      </a:lnTo>
                      <a:lnTo>
                        <a:pt x="0" y="1657"/>
                      </a:lnTo>
                      <a:lnTo>
                        <a:pt x="0" y="1657"/>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0"/>
                <p:cNvSpPr/>
                <p:nvPr/>
              </p:nvSpPr>
              <p:spPr>
                <a:xfrm>
                  <a:off x="4071800" y="2372825"/>
                  <a:ext cx="172925" cy="400050"/>
                </a:xfrm>
                <a:custGeom>
                  <a:avLst/>
                  <a:gdLst/>
                  <a:ahLst/>
                  <a:cxnLst/>
                  <a:rect l="l" t="t" r="r" b="b"/>
                  <a:pathLst>
                    <a:path w="6917" h="16002" fill="none" extrusionOk="0">
                      <a:moveTo>
                        <a:pt x="4189" y="0"/>
                      </a:moveTo>
                      <a:lnTo>
                        <a:pt x="4189" y="0"/>
                      </a:lnTo>
                      <a:lnTo>
                        <a:pt x="4019" y="98"/>
                      </a:lnTo>
                      <a:lnTo>
                        <a:pt x="3848" y="147"/>
                      </a:lnTo>
                      <a:lnTo>
                        <a:pt x="3653" y="195"/>
                      </a:lnTo>
                      <a:lnTo>
                        <a:pt x="3459" y="220"/>
                      </a:lnTo>
                      <a:lnTo>
                        <a:pt x="3459" y="220"/>
                      </a:lnTo>
                      <a:lnTo>
                        <a:pt x="3264" y="195"/>
                      </a:lnTo>
                      <a:lnTo>
                        <a:pt x="3069" y="147"/>
                      </a:lnTo>
                      <a:lnTo>
                        <a:pt x="2898" y="98"/>
                      </a:lnTo>
                      <a:lnTo>
                        <a:pt x="2728" y="0"/>
                      </a:lnTo>
                      <a:lnTo>
                        <a:pt x="2728" y="0"/>
                      </a:lnTo>
                      <a:lnTo>
                        <a:pt x="2533" y="49"/>
                      </a:lnTo>
                      <a:lnTo>
                        <a:pt x="2338" y="122"/>
                      </a:lnTo>
                      <a:lnTo>
                        <a:pt x="2168" y="195"/>
                      </a:lnTo>
                      <a:lnTo>
                        <a:pt x="2022" y="293"/>
                      </a:lnTo>
                      <a:lnTo>
                        <a:pt x="1705" y="488"/>
                      </a:lnTo>
                      <a:lnTo>
                        <a:pt x="1437" y="755"/>
                      </a:lnTo>
                      <a:lnTo>
                        <a:pt x="1169" y="1072"/>
                      </a:lnTo>
                      <a:lnTo>
                        <a:pt x="950" y="1413"/>
                      </a:lnTo>
                      <a:lnTo>
                        <a:pt x="755" y="1803"/>
                      </a:lnTo>
                      <a:lnTo>
                        <a:pt x="585" y="2217"/>
                      </a:lnTo>
                      <a:lnTo>
                        <a:pt x="439" y="2704"/>
                      </a:lnTo>
                      <a:lnTo>
                        <a:pt x="317" y="3191"/>
                      </a:lnTo>
                      <a:lnTo>
                        <a:pt x="219" y="3727"/>
                      </a:lnTo>
                      <a:lnTo>
                        <a:pt x="146" y="4311"/>
                      </a:lnTo>
                      <a:lnTo>
                        <a:pt x="73" y="4896"/>
                      </a:lnTo>
                      <a:lnTo>
                        <a:pt x="24" y="5529"/>
                      </a:lnTo>
                      <a:lnTo>
                        <a:pt x="0" y="6187"/>
                      </a:lnTo>
                      <a:lnTo>
                        <a:pt x="0" y="6869"/>
                      </a:lnTo>
                      <a:lnTo>
                        <a:pt x="0" y="6869"/>
                      </a:lnTo>
                      <a:lnTo>
                        <a:pt x="24" y="7015"/>
                      </a:lnTo>
                      <a:lnTo>
                        <a:pt x="49" y="7161"/>
                      </a:lnTo>
                      <a:lnTo>
                        <a:pt x="98" y="7307"/>
                      </a:lnTo>
                      <a:lnTo>
                        <a:pt x="171" y="7404"/>
                      </a:lnTo>
                      <a:lnTo>
                        <a:pt x="244" y="7502"/>
                      </a:lnTo>
                      <a:lnTo>
                        <a:pt x="317" y="7575"/>
                      </a:lnTo>
                      <a:lnTo>
                        <a:pt x="414" y="7624"/>
                      </a:lnTo>
                      <a:lnTo>
                        <a:pt x="487" y="7624"/>
                      </a:lnTo>
                      <a:lnTo>
                        <a:pt x="487" y="7624"/>
                      </a:lnTo>
                      <a:lnTo>
                        <a:pt x="633" y="7624"/>
                      </a:lnTo>
                      <a:lnTo>
                        <a:pt x="731" y="7575"/>
                      </a:lnTo>
                      <a:lnTo>
                        <a:pt x="804" y="7502"/>
                      </a:lnTo>
                      <a:lnTo>
                        <a:pt x="877" y="7404"/>
                      </a:lnTo>
                      <a:lnTo>
                        <a:pt x="926" y="7307"/>
                      </a:lnTo>
                      <a:lnTo>
                        <a:pt x="950" y="7161"/>
                      </a:lnTo>
                      <a:lnTo>
                        <a:pt x="974" y="6869"/>
                      </a:lnTo>
                      <a:lnTo>
                        <a:pt x="974" y="6869"/>
                      </a:lnTo>
                      <a:lnTo>
                        <a:pt x="999" y="6503"/>
                      </a:lnTo>
                      <a:lnTo>
                        <a:pt x="1023" y="6089"/>
                      </a:lnTo>
                      <a:lnTo>
                        <a:pt x="1145" y="5091"/>
                      </a:lnTo>
                      <a:lnTo>
                        <a:pt x="1291" y="4092"/>
                      </a:lnTo>
                      <a:lnTo>
                        <a:pt x="1364" y="3654"/>
                      </a:lnTo>
                      <a:lnTo>
                        <a:pt x="1461" y="3288"/>
                      </a:lnTo>
                      <a:lnTo>
                        <a:pt x="1461" y="3288"/>
                      </a:lnTo>
                      <a:lnTo>
                        <a:pt x="1413" y="3094"/>
                      </a:lnTo>
                      <a:lnTo>
                        <a:pt x="1388" y="2899"/>
                      </a:lnTo>
                      <a:lnTo>
                        <a:pt x="1388" y="2704"/>
                      </a:lnTo>
                      <a:lnTo>
                        <a:pt x="1413" y="2533"/>
                      </a:lnTo>
                      <a:lnTo>
                        <a:pt x="1437" y="2387"/>
                      </a:lnTo>
                      <a:lnTo>
                        <a:pt x="1510" y="2241"/>
                      </a:lnTo>
                      <a:lnTo>
                        <a:pt x="1583" y="2119"/>
                      </a:lnTo>
                      <a:lnTo>
                        <a:pt x="1656" y="2046"/>
                      </a:lnTo>
                      <a:lnTo>
                        <a:pt x="1656" y="2046"/>
                      </a:lnTo>
                      <a:lnTo>
                        <a:pt x="1583" y="2144"/>
                      </a:lnTo>
                      <a:lnTo>
                        <a:pt x="1534" y="2290"/>
                      </a:lnTo>
                      <a:lnTo>
                        <a:pt x="1486" y="2485"/>
                      </a:lnTo>
                      <a:lnTo>
                        <a:pt x="1486" y="2680"/>
                      </a:lnTo>
                      <a:lnTo>
                        <a:pt x="1510" y="2874"/>
                      </a:lnTo>
                      <a:lnTo>
                        <a:pt x="1559" y="3069"/>
                      </a:lnTo>
                      <a:lnTo>
                        <a:pt x="1608" y="3167"/>
                      </a:lnTo>
                      <a:lnTo>
                        <a:pt x="1681" y="3264"/>
                      </a:lnTo>
                      <a:lnTo>
                        <a:pt x="1754" y="3337"/>
                      </a:lnTo>
                      <a:lnTo>
                        <a:pt x="1851" y="3410"/>
                      </a:lnTo>
                      <a:lnTo>
                        <a:pt x="1851" y="3410"/>
                      </a:lnTo>
                      <a:lnTo>
                        <a:pt x="1900" y="3775"/>
                      </a:lnTo>
                      <a:lnTo>
                        <a:pt x="1924" y="3970"/>
                      </a:lnTo>
                      <a:lnTo>
                        <a:pt x="1949" y="4190"/>
                      </a:lnTo>
                      <a:lnTo>
                        <a:pt x="1924" y="4433"/>
                      </a:lnTo>
                      <a:lnTo>
                        <a:pt x="1900" y="4725"/>
                      </a:lnTo>
                      <a:lnTo>
                        <a:pt x="1827" y="5018"/>
                      </a:lnTo>
                      <a:lnTo>
                        <a:pt x="1705" y="5383"/>
                      </a:lnTo>
                      <a:lnTo>
                        <a:pt x="1705" y="5383"/>
                      </a:lnTo>
                      <a:lnTo>
                        <a:pt x="1510" y="5894"/>
                      </a:lnTo>
                      <a:lnTo>
                        <a:pt x="1364" y="6381"/>
                      </a:lnTo>
                      <a:lnTo>
                        <a:pt x="1267" y="6820"/>
                      </a:lnTo>
                      <a:lnTo>
                        <a:pt x="1218" y="7210"/>
                      </a:lnTo>
                      <a:lnTo>
                        <a:pt x="1169" y="7599"/>
                      </a:lnTo>
                      <a:lnTo>
                        <a:pt x="1169" y="7989"/>
                      </a:lnTo>
                      <a:lnTo>
                        <a:pt x="1194" y="8793"/>
                      </a:lnTo>
                      <a:lnTo>
                        <a:pt x="1194" y="8793"/>
                      </a:lnTo>
                      <a:lnTo>
                        <a:pt x="1242" y="9962"/>
                      </a:lnTo>
                      <a:lnTo>
                        <a:pt x="1291" y="11131"/>
                      </a:lnTo>
                      <a:lnTo>
                        <a:pt x="1315" y="13201"/>
                      </a:lnTo>
                      <a:lnTo>
                        <a:pt x="1340" y="14686"/>
                      </a:lnTo>
                      <a:lnTo>
                        <a:pt x="1340" y="15271"/>
                      </a:lnTo>
                      <a:lnTo>
                        <a:pt x="1340" y="15271"/>
                      </a:lnTo>
                      <a:lnTo>
                        <a:pt x="1364" y="15490"/>
                      </a:lnTo>
                      <a:lnTo>
                        <a:pt x="1413" y="15661"/>
                      </a:lnTo>
                      <a:lnTo>
                        <a:pt x="1486" y="15782"/>
                      </a:lnTo>
                      <a:lnTo>
                        <a:pt x="1583" y="15880"/>
                      </a:lnTo>
                      <a:lnTo>
                        <a:pt x="1656" y="15953"/>
                      </a:lnTo>
                      <a:lnTo>
                        <a:pt x="1729" y="15977"/>
                      </a:lnTo>
                      <a:lnTo>
                        <a:pt x="1827" y="16002"/>
                      </a:lnTo>
                      <a:lnTo>
                        <a:pt x="1827" y="16002"/>
                      </a:lnTo>
                      <a:lnTo>
                        <a:pt x="1949" y="16002"/>
                      </a:lnTo>
                      <a:lnTo>
                        <a:pt x="2070" y="15953"/>
                      </a:lnTo>
                      <a:lnTo>
                        <a:pt x="2168" y="15904"/>
                      </a:lnTo>
                      <a:lnTo>
                        <a:pt x="2241" y="15831"/>
                      </a:lnTo>
                      <a:lnTo>
                        <a:pt x="2314" y="15758"/>
                      </a:lnTo>
                      <a:lnTo>
                        <a:pt x="2387" y="15636"/>
                      </a:lnTo>
                      <a:lnTo>
                        <a:pt x="2411" y="15490"/>
                      </a:lnTo>
                      <a:lnTo>
                        <a:pt x="2460" y="15344"/>
                      </a:lnTo>
                      <a:lnTo>
                        <a:pt x="3142" y="8525"/>
                      </a:lnTo>
                      <a:lnTo>
                        <a:pt x="3142" y="8525"/>
                      </a:lnTo>
                      <a:lnTo>
                        <a:pt x="3142" y="8427"/>
                      </a:lnTo>
                      <a:lnTo>
                        <a:pt x="3191" y="8257"/>
                      </a:lnTo>
                      <a:lnTo>
                        <a:pt x="3239" y="8159"/>
                      </a:lnTo>
                      <a:lnTo>
                        <a:pt x="3288" y="8062"/>
                      </a:lnTo>
                      <a:lnTo>
                        <a:pt x="3361" y="7989"/>
                      </a:lnTo>
                      <a:lnTo>
                        <a:pt x="3459" y="7965"/>
                      </a:lnTo>
                      <a:lnTo>
                        <a:pt x="3459" y="7965"/>
                      </a:lnTo>
                      <a:lnTo>
                        <a:pt x="3556" y="7989"/>
                      </a:lnTo>
                      <a:lnTo>
                        <a:pt x="3629" y="8062"/>
                      </a:lnTo>
                      <a:lnTo>
                        <a:pt x="3678" y="8159"/>
                      </a:lnTo>
                      <a:lnTo>
                        <a:pt x="3726" y="8257"/>
                      </a:lnTo>
                      <a:lnTo>
                        <a:pt x="3775" y="8427"/>
                      </a:lnTo>
                      <a:lnTo>
                        <a:pt x="3775" y="8525"/>
                      </a:lnTo>
                      <a:lnTo>
                        <a:pt x="4457" y="15344"/>
                      </a:lnTo>
                      <a:lnTo>
                        <a:pt x="4457" y="15344"/>
                      </a:lnTo>
                      <a:lnTo>
                        <a:pt x="4506" y="15490"/>
                      </a:lnTo>
                      <a:lnTo>
                        <a:pt x="4530" y="15636"/>
                      </a:lnTo>
                      <a:lnTo>
                        <a:pt x="4603" y="15758"/>
                      </a:lnTo>
                      <a:lnTo>
                        <a:pt x="4676" y="15831"/>
                      </a:lnTo>
                      <a:lnTo>
                        <a:pt x="4749" y="15904"/>
                      </a:lnTo>
                      <a:lnTo>
                        <a:pt x="4847" y="15953"/>
                      </a:lnTo>
                      <a:lnTo>
                        <a:pt x="4969" y="16002"/>
                      </a:lnTo>
                      <a:lnTo>
                        <a:pt x="5090" y="16002"/>
                      </a:lnTo>
                      <a:lnTo>
                        <a:pt x="5090" y="16002"/>
                      </a:lnTo>
                      <a:lnTo>
                        <a:pt x="5188" y="15977"/>
                      </a:lnTo>
                      <a:lnTo>
                        <a:pt x="5261" y="15953"/>
                      </a:lnTo>
                      <a:lnTo>
                        <a:pt x="5334" y="15880"/>
                      </a:lnTo>
                      <a:lnTo>
                        <a:pt x="5431" y="15782"/>
                      </a:lnTo>
                      <a:lnTo>
                        <a:pt x="5504" y="15661"/>
                      </a:lnTo>
                      <a:lnTo>
                        <a:pt x="5553" y="15490"/>
                      </a:lnTo>
                      <a:lnTo>
                        <a:pt x="5577" y="15271"/>
                      </a:lnTo>
                      <a:lnTo>
                        <a:pt x="5577" y="15271"/>
                      </a:lnTo>
                      <a:lnTo>
                        <a:pt x="5577" y="14686"/>
                      </a:lnTo>
                      <a:lnTo>
                        <a:pt x="5602" y="13201"/>
                      </a:lnTo>
                      <a:lnTo>
                        <a:pt x="5626" y="11131"/>
                      </a:lnTo>
                      <a:lnTo>
                        <a:pt x="5675" y="9962"/>
                      </a:lnTo>
                      <a:lnTo>
                        <a:pt x="5724" y="8793"/>
                      </a:lnTo>
                      <a:lnTo>
                        <a:pt x="5724" y="8793"/>
                      </a:lnTo>
                      <a:lnTo>
                        <a:pt x="5748" y="7989"/>
                      </a:lnTo>
                      <a:lnTo>
                        <a:pt x="5748" y="7599"/>
                      </a:lnTo>
                      <a:lnTo>
                        <a:pt x="5699" y="7210"/>
                      </a:lnTo>
                      <a:lnTo>
                        <a:pt x="5650" y="6820"/>
                      </a:lnTo>
                      <a:lnTo>
                        <a:pt x="5553" y="6381"/>
                      </a:lnTo>
                      <a:lnTo>
                        <a:pt x="5407" y="5894"/>
                      </a:lnTo>
                      <a:lnTo>
                        <a:pt x="5212" y="5383"/>
                      </a:lnTo>
                      <a:lnTo>
                        <a:pt x="5212" y="5383"/>
                      </a:lnTo>
                      <a:lnTo>
                        <a:pt x="5090" y="5018"/>
                      </a:lnTo>
                      <a:lnTo>
                        <a:pt x="5017" y="4725"/>
                      </a:lnTo>
                      <a:lnTo>
                        <a:pt x="4993" y="4433"/>
                      </a:lnTo>
                      <a:lnTo>
                        <a:pt x="4969" y="4190"/>
                      </a:lnTo>
                      <a:lnTo>
                        <a:pt x="4993" y="3970"/>
                      </a:lnTo>
                      <a:lnTo>
                        <a:pt x="5017" y="3775"/>
                      </a:lnTo>
                      <a:lnTo>
                        <a:pt x="5066" y="3410"/>
                      </a:lnTo>
                      <a:lnTo>
                        <a:pt x="5066" y="3410"/>
                      </a:lnTo>
                      <a:lnTo>
                        <a:pt x="5163" y="3337"/>
                      </a:lnTo>
                      <a:lnTo>
                        <a:pt x="5236" y="3264"/>
                      </a:lnTo>
                      <a:lnTo>
                        <a:pt x="5310" y="3167"/>
                      </a:lnTo>
                      <a:lnTo>
                        <a:pt x="5358" y="3069"/>
                      </a:lnTo>
                      <a:lnTo>
                        <a:pt x="5407" y="2874"/>
                      </a:lnTo>
                      <a:lnTo>
                        <a:pt x="5431" y="2680"/>
                      </a:lnTo>
                      <a:lnTo>
                        <a:pt x="5431" y="2485"/>
                      </a:lnTo>
                      <a:lnTo>
                        <a:pt x="5383" y="2290"/>
                      </a:lnTo>
                      <a:lnTo>
                        <a:pt x="5334" y="2144"/>
                      </a:lnTo>
                      <a:lnTo>
                        <a:pt x="5261" y="2046"/>
                      </a:lnTo>
                      <a:lnTo>
                        <a:pt x="5261" y="2046"/>
                      </a:lnTo>
                      <a:lnTo>
                        <a:pt x="5334" y="2119"/>
                      </a:lnTo>
                      <a:lnTo>
                        <a:pt x="5407" y="2241"/>
                      </a:lnTo>
                      <a:lnTo>
                        <a:pt x="5480" y="2387"/>
                      </a:lnTo>
                      <a:lnTo>
                        <a:pt x="5504" y="2533"/>
                      </a:lnTo>
                      <a:lnTo>
                        <a:pt x="5529" y="2704"/>
                      </a:lnTo>
                      <a:lnTo>
                        <a:pt x="5529" y="2899"/>
                      </a:lnTo>
                      <a:lnTo>
                        <a:pt x="5504" y="3094"/>
                      </a:lnTo>
                      <a:lnTo>
                        <a:pt x="5456" y="3288"/>
                      </a:lnTo>
                      <a:lnTo>
                        <a:pt x="5456" y="3288"/>
                      </a:lnTo>
                      <a:lnTo>
                        <a:pt x="5553" y="3654"/>
                      </a:lnTo>
                      <a:lnTo>
                        <a:pt x="5626" y="4092"/>
                      </a:lnTo>
                      <a:lnTo>
                        <a:pt x="5772" y="5091"/>
                      </a:lnTo>
                      <a:lnTo>
                        <a:pt x="5894" y="6089"/>
                      </a:lnTo>
                      <a:lnTo>
                        <a:pt x="5918" y="6503"/>
                      </a:lnTo>
                      <a:lnTo>
                        <a:pt x="5943" y="6869"/>
                      </a:lnTo>
                      <a:lnTo>
                        <a:pt x="5943" y="6869"/>
                      </a:lnTo>
                      <a:lnTo>
                        <a:pt x="5967" y="7161"/>
                      </a:lnTo>
                      <a:lnTo>
                        <a:pt x="5991" y="7307"/>
                      </a:lnTo>
                      <a:lnTo>
                        <a:pt x="6040" y="7404"/>
                      </a:lnTo>
                      <a:lnTo>
                        <a:pt x="6113" y="7502"/>
                      </a:lnTo>
                      <a:lnTo>
                        <a:pt x="6186" y="7575"/>
                      </a:lnTo>
                      <a:lnTo>
                        <a:pt x="6284" y="7624"/>
                      </a:lnTo>
                      <a:lnTo>
                        <a:pt x="6430" y="7624"/>
                      </a:lnTo>
                      <a:lnTo>
                        <a:pt x="6430" y="7624"/>
                      </a:lnTo>
                      <a:lnTo>
                        <a:pt x="6503" y="7624"/>
                      </a:lnTo>
                      <a:lnTo>
                        <a:pt x="6600" y="7575"/>
                      </a:lnTo>
                      <a:lnTo>
                        <a:pt x="6673" y="7502"/>
                      </a:lnTo>
                      <a:lnTo>
                        <a:pt x="6746" y="7404"/>
                      </a:lnTo>
                      <a:lnTo>
                        <a:pt x="6820" y="7307"/>
                      </a:lnTo>
                      <a:lnTo>
                        <a:pt x="6868" y="7161"/>
                      </a:lnTo>
                      <a:lnTo>
                        <a:pt x="6893" y="7015"/>
                      </a:lnTo>
                      <a:lnTo>
                        <a:pt x="6917" y="6869"/>
                      </a:lnTo>
                      <a:lnTo>
                        <a:pt x="6917" y="6869"/>
                      </a:lnTo>
                      <a:lnTo>
                        <a:pt x="6917" y="6187"/>
                      </a:lnTo>
                      <a:lnTo>
                        <a:pt x="6893" y="5529"/>
                      </a:lnTo>
                      <a:lnTo>
                        <a:pt x="6844" y="4896"/>
                      </a:lnTo>
                      <a:lnTo>
                        <a:pt x="6771" y="4311"/>
                      </a:lnTo>
                      <a:lnTo>
                        <a:pt x="6698" y="3727"/>
                      </a:lnTo>
                      <a:lnTo>
                        <a:pt x="6600" y="3191"/>
                      </a:lnTo>
                      <a:lnTo>
                        <a:pt x="6479" y="2704"/>
                      </a:lnTo>
                      <a:lnTo>
                        <a:pt x="6332" y="2217"/>
                      </a:lnTo>
                      <a:lnTo>
                        <a:pt x="6162" y="1803"/>
                      </a:lnTo>
                      <a:lnTo>
                        <a:pt x="5967" y="1413"/>
                      </a:lnTo>
                      <a:lnTo>
                        <a:pt x="5748" y="1072"/>
                      </a:lnTo>
                      <a:lnTo>
                        <a:pt x="5480" y="755"/>
                      </a:lnTo>
                      <a:lnTo>
                        <a:pt x="5212" y="488"/>
                      </a:lnTo>
                      <a:lnTo>
                        <a:pt x="4895" y="293"/>
                      </a:lnTo>
                      <a:lnTo>
                        <a:pt x="4749" y="195"/>
                      </a:lnTo>
                      <a:lnTo>
                        <a:pt x="4579" y="122"/>
                      </a:lnTo>
                      <a:lnTo>
                        <a:pt x="4384" y="49"/>
                      </a:lnTo>
                      <a:lnTo>
                        <a:pt x="4189" y="0"/>
                      </a:lnTo>
                      <a:lnTo>
                        <a:pt x="4189" y="0"/>
                      </a:lnTo>
                      <a:close/>
                    </a:path>
                  </a:pathLst>
                </a:custGeom>
                <a:solidFill>
                  <a:srgbClr val="666666"/>
                </a:solidFill>
                <a:ln w="12175" cap="rnd"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180" name="Google Shape;180;p20">
              <a:extLst>
                <a:ext uri="{C183D7F6-B498-43B3-948B-1728B52AA6E4}">
                  <adec:decorative xmlns:adec="http://schemas.microsoft.com/office/drawing/2017/decorative" val="1"/>
                </a:ext>
              </a:extLst>
            </p:cNvPr>
            <p:cNvCxnSpPr/>
            <p:nvPr/>
          </p:nvCxnSpPr>
          <p:spPr>
            <a:xfrm rot="10800000" flipH="1">
              <a:off x="2529325" y="1979275"/>
              <a:ext cx="164100" cy="270300"/>
            </a:xfrm>
            <a:prstGeom prst="straightConnector1">
              <a:avLst/>
            </a:prstGeom>
            <a:noFill/>
            <a:ln w="9525" cap="flat" cmpd="sng">
              <a:solidFill>
                <a:srgbClr val="666666"/>
              </a:solidFill>
              <a:prstDash val="dash"/>
              <a:round/>
              <a:headEnd type="none" w="med" len="med"/>
              <a:tailEnd type="none" w="med" len="med"/>
            </a:ln>
          </p:spPr>
        </p:cxnSp>
        <p:sp>
          <p:nvSpPr>
            <p:cNvPr id="181" name="Google Shape;181;p20">
              <a:extLst>
                <a:ext uri="{C183D7F6-B498-43B3-948B-1728B52AA6E4}">
                  <adec:decorative xmlns:adec="http://schemas.microsoft.com/office/drawing/2017/decorative" val="0"/>
                </a:ext>
              </a:extLst>
            </p:cNvPr>
            <p:cNvSpPr txBox="1"/>
            <p:nvPr/>
          </p:nvSpPr>
          <p:spPr>
            <a:xfrm>
              <a:off x="3885274" y="3212146"/>
              <a:ext cx="694800" cy="2721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b="1">
                  <a:solidFill>
                    <a:srgbClr val="E91E63"/>
                  </a:solidFill>
                  <a:latin typeface="Karla"/>
                  <a:ea typeface="Karla"/>
                  <a:cs typeface="Karla"/>
                  <a:sym typeface="Karla"/>
                </a:rPr>
                <a:t>HIRING</a:t>
              </a:r>
              <a:endParaRPr sz="1000" b="1">
                <a:solidFill>
                  <a:srgbClr val="E91E63"/>
                </a:solidFill>
              </a:endParaRPr>
            </a:p>
          </p:txBody>
        </p:sp>
        <p:cxnSp>
          <p:nvCxnSpPr>
            <p:cNvPr id="182" name="Google Shape;182;p20">
              <a:extLst>
                <a:ext uri="{C183D7F6-B498-43B3-948B-1728B52AA6E4}">
                  <adec:decorative xmlns:adec="http://schemas.microsoft.com/office/drawing/2017/decorative" val="1"/>
                </a:ext>
              </a:extLst>
            </p:cNvPr>
            <p:cNvCxnSpPr/>
            <p:nvPr/>
          </p:nvCxnSpPr>
          <p:spPr>
            <a:xfrm rot="10800000" flipH="1">
              <a:off x="4490700" y="3040850"/>
              <a:ext cx="152100" cy="261600"/>
            </a:xfrm>
            <a:prstGeom prst="straightConnector1">
              <a:avLst/>
            </a:prstGeom>
            <a:noFill/>
            <a:ln w="9525" cap="flat" cmpd="sng">
              <a:solidFill>
                <a:srgbClr val="666666"/>
              </a:solidFill>
              <a:prstDash val="dash"/>
              <a:round/>
              <a:headEnd type="none" w="med" len="med"/>
              <a:tailEnd type="none" w="med" len="med"/>
            </a:ln>
          </p:spPr>
        </p:cxnSp>
        <p:sp>
          <p:nvSpPr>
            <p:cNvPr id="183" name="Google Shape;183;p20">
              <a:extLst>
                <a:ext uri="{C183D7F6-B498-43B3-948B-1728B52AA6E4}">
                  <adec:decorative xmlns:adec="http://schemas.microsoft.com/office/drawing/2017/decorative" val="0"/>
                </a:ext>
              </a:extLst>
            </p:cNvPr>
            <p:cNvSpPr txBox="1"/>
            <p:nvPr/>
          </p:nvSpPr>
          <p:spPr>
            <a:xfrm>
              <a:off x="5917399" y="4143496"/>
              <a:ext cx="694800" cy="2721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b="1">
                  <a:solidFill>
                    <a:srgbClr val="E91E63"/>
                  </a:solidFill>
                  <a:latin typeface="Karla"/>
                  <a:ea typeface="Karla"/>
                  <a:cs typeface="Karla"/>
                  <a:sym typeface="Karla"/>
                </a:rPr>
                <a:t>HIRING</a:t>
              </a:r>
              <a:endParaRPr sz="1000" b="1">
                <a:solidFill>
                  <a:srgbClr val="E91E63"/>
                </a:solidFill>
              </a:endParaRPr>
            </a:p>
          </p:txBody>
        </p:sp>
        <p:cxnSp>
          <p:nvCxnSpPr>
            <p:cNvPr id="184" name="Google Shape;184;p20">
              <a:extLst>
                <a:ext uri="{C183D7F6-B498-43B3-948B-1728B52AA6E4}">
                  <adec:decorative xmlns:adec="http://schemas.microsoft.com/office/drawing/2017/decorative" val="1"/>
                </a:ext>
              </a:extLst>
            </p:cNvPr>
            <p:cNvCxnSpPr/>
            <p:nvPr/>
          </p:nvCxnSpPr>
          <p:spPr>
            <a:xfrm rot="10800000" flipH="1">
              <a:off x="6522825" y="3967400"/>
              <a:ext cx="146400" cy="266400"/>
            </a:xfrm>
            <a:prstGeom prst="straightConnector1">
              <a:avLst/>
            </a:prstGeom>
            <a:noFill/>
            <a:ln w="9525" cap="flat" cmpd="sng">
              <a:solidFill>
                <a:srgbClr val="666666"/>
              </a:solidFill>
              <a:prstDash val="dash"/>
              <a:round/>
              <a:headEnd type="none" w="med" len="med"/>
              <a:tailEnd type="none" w="med" len="med"/>
            </a:ln>
          </p:spPr>
        </p:cxnSp>
        <p:sp>
          <p:nvSpPr>
            <p:cNvPr id="185" name="Google Shape;185;p20">
              <a:extLst>
                <a:ext uri="{C183D7F6-B498-43B3-948B-1728B52AA6E4}">
                  <adec:decorative xmlns:adec="http://schemas.microsoft.com/office/drawing/2017/decorative" val="0"/>
                </a:ext>
              </a:extLst>
            </p:cNvPr>
            <p:cNvSpPr txBox="1"/>
            <p:nvPr/>
          </p:nvSpPr>
          <p:spPr>
            <a:xfrm>
              <a:off x="58774" y="2068371"/>
              <a:ext cx="694800" cy="2721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b="1" dirty="0">
                  <a:solidFill>
                    <a:srgbClr val="E91E63"/>
                  </a:solidFill>
                  <a:latin typeface="Karla"/>
                  <a:ea typeface="Karla"/>
                  <a:cs typeface="Karla"/>
                  <a:sym typeface="Karla"/>
                </a:rPr>
                <a:t>HIRING</a:t>
              </a:r>
              <a:endParaRPr sz="1000" b="1" dirty="0">
                <a:solidFill>
                  <a:srgbClr val="E91E63"/>
                </a:solidFill>
              </a:endParaRPr>
            </a:p>
          </p:txBody>
        </p:sp>
        <p:cxnSp>
          <p:nvCxnSpPr>
            <p:cNvPr id="186" name="Google Shape;186;p20">
              <a:extLst>
                <a:ext uri="{C183D7F6-B498-43B3-948B-1728B52AA6E4}">
                  <adec:decorative xmlns:adec="http://schemas.microsoft.com/office/drawing/2017/decorative" val="1"/>
                </a:ext>
              </a:extLst>
            </p:cNvPr>
            <p:cNvCxnSpPr/>
            <p:nvPr/>
          </p:nvCxnSpPr>
          <p:spPr>
            <a:xfrm rot="10800000" flipH="1">
              <a:off x="664200" y="1960075"/>
              <a:ext cx="157200" cy="198600"/>
            </a:xfrm>
            <a:prstGeom prst="straightConnector1">
              <a:avLst/>
            </a:prstGeom>
            <a:noFill/>
            <a:ln w="9525" cap="flat" cmpd="sng">
              <a:solidFill>
                <a:srgbClr val="666666"/>
              </a:solidFill>
              <a:prstDash val="dash"/>
              <a:round/>
              <a:headEnd type="none" w="med" len="med"/>
              <a:tailEnd type="none" w="med" len="med"/>
            </a:ln>
          </p:spPr>
        </p:cxnSp>
        <p:sp>
          <p:nvSpPr>
            <p:cNvPr id="187" name="Google Shape;187;p20">
              <a:extLst>
                <a:ext uri="{C183D7F6-B498-43B3-948B-1728B52AA6E4}">
                  <adec:decorative xmlns:adec="http://schemas.microsoft.com/office/drawing/2017/decorative" val="0"/>
                </a:ext>
              </a:extLst>
            </p:cNvPr>
            <p:cNvSpPr txBox="1"/>
            <p:nvPr/>
          </p:nvSpPr>
          <p:spPr>
            <a:xfrm>
              <a:off x="258588" y="1672675"/>
              <a:ext cx="3525900" cy="395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dirty="0">
                  <a:solidFill>
                    <a:srgbClr val="666666"/>
                  </a:solidFill>
                  <a:latin typeface="Karla"/>
                  <a:ea typeface="Karla"/>
                  <a:cs typeface="Karla"/>
                  <a:sym typeface="Karla"/>
                </a:rPr>
                <a:t>               spring	        fall             spring</a:t>
              </a:r>
              <a:endParaRPr b="1" dirty="0">
                <a:solidFill>
                  <a:srgbClr val="666666"/>
                </a:solidFill>
                <a:latin typeface="Karla"/>
                <a:ea typeface="Karla"/>
                <a:cs typeface="Karla"/>
                <a:sym typeface="Karla"/>
              </a:endParaRPr>
            </a:p>
          </p:txBody>
        </p:sp>
      </p:grpSp>
      <p:sp>
        <p:nvSpPr>
          <p:cNvPr id="3" name="Title 2">
            <a:extLst>
              <a:ext uri="{FF2B5EF4-FFF2-40B4-BE49-F238E27FC236}">
                <a16:creationId xmlns:a16="http://schemas.microsoft.com/office/drawing/2014/main" id="{85F086AA-C64A-F1A3-BB9F-13A33C68CFB3}"/>
              </a:ext>
            </a:extLst>
          </p:cNvPr>
          <p:cNvSpPr>
            <a:spLocks noGrp="1"/>
          </p:cNvSpPr>
          <p:nvPr>
            <p:ph type="title" idx="4294967295"/>
          </p:nvPr>
        </p:nvSpPr>
        <p:spPr/>
        <p:txBody>
          <a:bodyPr>
            <a:normAutofit fontScale="90000"/>
          </a:bodyPr>
          <a:lstStyle/>
          <a:p>
            <a:r>
              <a:rPr lang="en-US" dirty="0"/>
              <a:t>Context about the Research and Teaching Fellowship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21"/>
          <p:cNvSpPr txBox="1">
            <a:spLocks noGrp="1"/>
          </p:cNvSpPr>
          <p:nvPr>
            <p:ph type="title"/>
          </p:nvPr>
        </p:nvSpPr>
        <p:spPr>
          <a:xfrm>
            <a:off x="311700" y="10010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ENGL101 Assignments </a:t>
            </a:r>
            <a:endParaRPr/>
          </a:p>
        </p:txBody>
      </p:sp>
      <p:graphicFrame>
        <p:nvGraphicFramePr>
          <p:cNvPr id="193" name="Google Shape;193;p21"/>
          <p:cNvGraphicFramePr/>
          <p:nvPr>
            <p:extLst>
              <p:ext uri="{D42A27DB-BD31-4B8C-83A1-F6EECF244321}">
                <p14:modId xmlns:p14="http://schemas.microsoft.com/office/powerpoint/2010/main" val="3106700068"/>
              </p:ext>
            </p:extLst>
          </p:nvPr>
        </p:nvGraphicFramePr>
        <p:xfrm>
          <a:off x="354075" y="834500"/>
          <a:ext cx="8435850" cy="3474570"/>
        </p:xfrm>
        <a:graphic>
          <a:graphicData uri="http://schemas.openxmlformats.org/drawingml/2006/table">
            <a:tbl>
              <a:tblPr firstRow="1">
                <a:noFill/>
                <a:tableStyleId>{6FD4FA42-8824-4237-ADC5-59971BDA641C}</a:tableStyleId>
              </a:tblPr>
              <a:tblGrid>
                <a:gridCol w="2116875">
                  <a:extLst>
                    <a:ext uri="{9D8B030D-6E8A-4147-A177-3AD203B41FA5}">
                      <a16:colId xmlns:a16="http://schemas.microsoft.com/office/drawing/2014/main" val="20000"/>
                    </a:ext>
                  </a:extLst>
                </a:gridCol>
                <a:gridCol w="3507025">
                  <a:extLst>
                    <a:ext uri="{9D8B030D-6E8A-4147-A177-3AD203B41FA5}">
                      <a16:colId xmlns:a16="http://schemas.microsoft.com/office/drawing/2014/main" val="20001"/>
                    </a:ext>
                  </a:extLst>
                </a:gridCol>
                <a:gridCol w="2811950">
                  <a:extLst>
                    <a:ext uri="{9D8B030D-6E8A-4147-A177-3AD203B41FA5}">
                      <a16:colId xmlns:a16="http://schemas.microsoft.com/office/drawing/2014/main" val="20002"/>
                    </a:ext>
                  </a:extLst>
                </a:gridCol>
              </a:tblGrid>
              <a:tr h="381000">
                <a:tc>
                  <a:txBody>
                    <a:bodyPr/>
                    <a:lstStyle/>
                    <a:p>
                      <a:pPr marL="0" lvl="0" indent="0" algn="l" rtl="0">
                        <a:spcBef>
                          <a:spcPts val="0"/>
                        </a:spcBef>
                        <a:spcAft>
                          <a:spcPts val="0"/>
                        </a:spcAft>
                        <a:buNone/>
                      </a:pPr>
                      <a:r>
                        <a:rPr lang="en" b="1"/>
                        <a:t>Assignment</a:t>
                      </a:r>
                      <a:endParaRPr b="1"/>
                    </a:p>
                  </a:txBody>
                  <a:tcPr marL="91425" marR="91425" marT="91425" marB="91425"/>
                </a:tc>
                <a:tc>
                  <a:txBody>
                    <a:bodyPr/>
                    <a:lstStyle/>
                    <a:p>
                      <a:pPr marL="0" lvl="0" indent="0" algn="l" rtl="0">
                        <a:spcBef>
                          <a:spcPts val="0"/>
                        </a:spcBef>
                        <a:spcAft>
                          <a:spcPts val="0"/>
                        </a:spcAft>
                        <a:buNone/>
                      </a:pPr>
                      <a:r>
                        <a:rPr lang="en" b="1"/>
                        <a:t>Summary</a:t>
                      </a:r>
                      <a:endParaRPr b="1"/>
                    </a:p>
                  </a:txBody>
                  <a:tcPr marL="91425" marR="91425" marT="91425" marB="91425"/>
                </a:tc>
                <a:tc>
                  <a:txBody>
                    <a:bodyPr/>
                    <a:lstStyle/>
                    <a:p>
                      <a:pPr marL="0" lvl="0" indent="0" algn="l" rtl="0">
                        <a:spcBef>
                          <a:spcPts val="0"/>
                        </a:spcBef>
                        <a:spcAft>
                          <a:spcPts val="0"/>
                        </a:spcAft>
                        <a:buNone/>
                      </a:pPr>
                      <a:r>
                        <a:rPr lang="en" b="1"/>
                        <a:t>Library Support</a:t>
                      </a:r>
                      <a:endParaRPr b="1"/>
                    </a:p>
                  </a:txBody>
                  <a:tcPr marL="91425" marR="91425" marT="91425" marB="91425"/>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
                        <a:t>Research Mini Project A</a:t>
                      </a:r>
                      <a:endParaRPr/>
                    </a:p>
                  </a:txBody>
                  <a:tcPr marL="91425" marR="91425" marT="91425" marB="91425"/>
                </a:tc>
                <a:tc>
                  <a:txBody>
                    <a:bodyPr/>
                    <a:lstStyle/>
                    <a:p>
                      <a:pPr marL="0" lvl="0" indent="0" algn="l" rtl="0">
                        <a:spcBef>
                          <a:spcPts val="0"/>
                        </a:spcBef>
                        <a:spcAft>
                          <a:spcPts val="0"/>
                        </a:spcAft>
                        <a:buNone/>
                      </a:pPr>
                      <a:r>
                        <a:rPr lang="en"/>
                        <a:t>Students find 10 sources and conduct a source analysis; complete topic proposal</a:t>
                      </a:r>
                      <a:endParaRPr/>
                    </a:p>
                  </a:txBody>
                  <a:tcPr marL="91425" marR="91425" marT="91425" marB="91425"/>
                </a:tc>
                <a:tc>
                  <a:txBody>
                    <a:bodyPr/>
                    <a:lstStyle/>
                    <a:p>
                      <a:pPr marL="0" lvl="0" indent="0" algn="l" rtl="0">
                        <a:spcBef>
                          <a:spcPts val="0"/>
                        </a:spcBef>
                        <a:spcAft>
                          <a:spcPts val="0"/>
                        </a:spcAft>
                        <a:buNone/>
                      </a:pPr>
                      <a:r>
                        <a:rPr lang="en"/>
                        <a:t>Choosing a topic; developing keywords</a:t>
                      </a:r>
                      <a:endParaRPr/>
                    </a:p>
                  </a:txBody>
                  <a:tcPr marL="91425" marR="91425" marT="91425" marB="91425"/>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n"/>
                        <a:t>Research Mini Project B</a:t>
                      </a:r>
                      <a:endParaRPr/>
                    </a:p>
                  </a:txBody>
                  <a:tcPr marL="91425" marR="91425" marT="91425" marB="91425"/>
                </a:tc>
                <a:tc>
                  <a:txBody>
                    <a:bodyPr/>
                    <a:lstStyle/>
                    <a:p>
                      <a:pPr marL="0" lvl="0" indent="0" algn="l" rtl="0">
                        <a:spcBef>
                          <a:spcPts val="0"/>
                        </a:spcBef>
                        <a:spcAft>
                          <a:spcPts val="0"/>
                        </a:spcAft>
                        <a:buNone/>
                      </a:pPr>
                      <a:r>
                        <a:rPr lang="en"/>
                        <a:t>Students find additional sources and create a research matrix to identify gaps in the research and show connections between sources.</a:t>
                      </a:r>
                      <a:endParaRPr/>
                    </a:p>
                  </a:txBody>
                  <a:tcPr marL="91425" marR="91425" marT="91425" marB="91425"/>
                </a:tc>
                <a:tc>
                  <a:txBody>
                    <a:bodyPr/>
                    <a:lstStyle/>
                    <a:p>
                      <a:pPr marL="0" lvl="0" indent="0" algn="l" rtl="0">
                        <a:spcBef>
                          <a:spcPts val="0"/>
                        </a:spcBef>
                        <a:spcAft>
                          <a:spcPts val="0"/>
                        </a:spcAft>
                        <a:buNone/>
                      </a:pPr>
                      <a:r>
                        <a:rPr lang="en"/>
                        <a:t>Developing keywords; evaluating sources</a:t>
                      </a:r>
                      <a:endParaRPr/>
                    </a:p>
                  </a:txBody>
                  <a:tcPr marL="91425" marR="91425" marT="91425" marB="91425"/>
                </a:tc>
                <a:extLst>
                  <a:ext uri="{0D108BD9-81ED-4DB2-BD59-A6C34878D82A}">
                    <a16:rowId xmlns:a16="http://schemas.microsoft.com/office/drawing/2014/main" val="10002"/>
                  </a:ext>
                </a:extLst>
              </a:tr>
              <a:tr h="381000">
                <a:tc>
                  <a:txBody>
                    <a:bodyPr/>
                    <a:lstStyle/>
                    <a:p>
                      <a:pPr marL="0" lvl="0" indent="0" algn="l" rtl="0">
                        <a:spcBef>
                          <a:spcPts val="0"/>
                        </a:spcBef>
                        <a:spcAft>
                          <a:spcPts val="0"/>
                        </a:spcAft>
                        <a:buNone/>
                      </a:pPr>
                      <a:r>
                        <a:rPr lang="en"/>
                        <a:t>Inquiry Essay</a:t>
                      </a:r>
                      <a:endParaRPr/>
                    </a:p>
                  </a:txBody>
                  <a:tcPr marL="91425" marR="91425" marT="91425" marB="91425"/>
                </a:tc>
                <a:tc>
                  <a:txBody>
                    <a:bodyPr/>
                    <a:lstStyle/>
                    <a:p>
                      <a:pPr marL="0" lvl="0" indent="0" algn="l" rtl="0">
                        <a:spcBef>
                          <a:spcPts val="0"/>
                        </a:spcBef>
                        <a:spcAft>
                          <a:spcPts val="0"/>
                        </a:spcAft>
                        <a:buNone/>
                      </a:pPr>
                      <a:r>
                        <a:rPr lang="en"/>
                        <a:t>Essay focused on the importance of their topic and to consider how stakeholders view your topic</a:t>
                      </a:r>
                      <a:endParaRPr/>
                    </a:p>
                  </a:txBody>
                  <a:tcPr marL="91425" marR="91425" marT="91425" marB="91425"/>
                </a:tc>
                <a:tc>
                  <a:txBody>
                    <a:bodyPr/>
                    <a:lstStyle/>
                    <a:p>
                      <a:pPr marL="0" lvl="0" indent="0" algn="l" rtl="0">
                        <a:spcBef>
                          <a:spcPts val="0"/>
                        </a:spcBef>
                        <a:spcAft>
                          <a:spcPts val="0"/>
                        </a:spcAft>
                        <a:buNone/>
                      </a:pPr>
                      <a:r>
                        <a:rPr lang="en"/>
                        <a:t>Evaluating sources; 1:1 research time</a:t>
                      </a:r>
                      <a:endParaRPr/>
                    </a:p>
                  </a:txBody>
                  <a:tcPr marL="91425" marR="91425" marT="91425" marB="91425"/>
                </a:tc>
                <a:extLst>
                  <a:ext uri="{0D108BD9-81ED-4DB2-BD59-A6C34878D82A}">
                    <a16:rowId xmlns:a16="http://schemas.microsoft.com/office/drawing/2014/main" val="10003"/>
                  </a:ext>
                </a:extLst>
              </a:tr>
              <a:tr h="381000">
                <a:tc>
                  <a:txBody>
                    <a:bodyPr/>
                    <a:lstStyle/>
                    <a:p>
                      <a:pPr marL="0" lvl="0" indent="0" algn="l" rtl="0">
                        <a:spcBef>
                          <a:spcPts val="0"/>
                        </a:spcBef>
                        <a:spcAft>
                          <a:spcPts val="0"/>
                        </a:spcAft>
                        <a:buNone/>
                      </a:pPr>
                      <a:r>
                        <a:rPr lang="en"/>
                        <a:t>Position Paper</a:t>
                      </a:r>
                      <a:endParaRPr/>
                    </a:p>
                  </a:txBody>
                  <a:tcPr marL="91425" marR="91425" marT="91425" marB="91425"/>
                </a:tc>
                <a:tc>
                  <a:txBody>
                    <a:bodyPr/>
                    <a:lstStyle/>
                    <a:p>
                      <a:pPr marL="0" lvl="0" indent="0" algn="l" rtl="0">
                        <a:spcBef>
                          <a:spcPts val="0"/>
                        </a:spcBef>
                        <a:spcAft>
                          <a:spcPts val="0"/>
                        </a:spcAft>
                        <a:buNone/>
                      </a:pPr>
                      <a:r>
                        <a:rPr lang="en"/>
                        <a:t>Students argue for a position about their topic</a:t>
                      </a:r>
                      <a:endParaRPr/>
                    </a:p>
                  </a:txBody>
                  <a:tcPr marL="91425" marR="91425" marT="91425" marB="91425"/>
                </a:tc>
                <a:tc>
                  <a:txBody>
                    <a:bodyPr/>
                    <a:lstStyle/>
                    <a:p>
                      <a:pPr marL="0" lvl="0" indent="0" algn="l" rtl="0">
                        <a:spcBef>
                          <a:spcPts val="0"/>
                        </a:spcBef>
                        <a:spcAft>
                          <a:spcPts val="0"/>
                        </a:spcAft>
                        <a:buNone/>
                      </a:pPr>
                      <a:r>
                        <a:rPr lang="en" dirty="0"/>
                        <a:t>1:1 research time</a:t>
                      </a:r>
                      <a:endParaRPr dirty="0"/>
                    </a:p>
                  </a:txBody>
                  <a:tcPr marL="91425" marR="91425" marT="91425" marB="91425"/>
                </a:tc>
                <a:extLst>
                  <a:ext uri="{0D108BD9-81ED-4DB2-BD59-A6C34878D82A}">
                    <a16:rowId xmlns:a16="http://schemas.microsoft.com/office/drawing/2014/main" val="10004"/>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solidFill>
                  <a:schemeClr val="bg1"/>
                </a:solidFill>
              </a:rPr>
              <a:t>Typical ENGL101 One-Shot as of Spring 2024</a:t>
            </a:r>
            <a:endParaRPr dirty="0">
              <a:solidFill>
                <a:schemeClr val="bg1"/>
              </a:solidFill>
            </a:endParaRPr>
          </a:p>
        </p:txBody>
      </p:sp>
      <p:graphicFrame>
        <p:nvGraphicFramePr>
          <p:cNvPr id="200" name="Google Shape;200;p22"/>
          <p:cNvGraphicFramePr/>
          <p:nvPr>
            <p:extLst>
              <p:ext uri="{D42A27DB-BD31-4B8C-83A1-F6EECF244321}">
                <p14:modId xmlns:p14="http://schemas.microsoft.com/office/powerpoint/2010/main" val="3487821360"/>
              </p:ext>
            </p:extLst>
          </p:nvPr>
        </p:nvGraphicFramePr>
        <p:xfrm>
          <a:off x="311700" y="445025"/>
          <a:ext cx="3997525" cy="3677250"/>
        </p:xfrm>
        <a:graphic>
          <a:graphicData uri="http://schemas.openxmlformats.org/drawingml/2006/table">
            <a:tbl>
              <a:tblPr firstRow="1">
                <a:noFill/>
                <a:tableStyleId>{6FD4FA42-8824-4237-ADC5-59971BDA641C}</a:tableStyleId>
              </a:tblPr>
              <a:tblGrid>
                <a:gridCol w="3997525">
                  <a:extLst>
                    <a:ext uri="{9D8B030D-6E8A-4147-A177-3AD203B41FA5}">
                      <a16:colId xmlns:a16="http://schemas.microsoft.com/office/drawing/2014/main" val="20000"/>
                    </a:ext>
                  </a:extLst>
                </a:gridCol>
              </a:tblGrid>
              <a:tr h="474750">
                <a:tc>
                  <a:txBody>
                    <a:bodyPr/>
                    <a:lstStyle/>
                    <a:p>
                      <a:pPr marL="0" lvl="0" indent="0" algn="l" rtl="0">
                        <a:spcBef>
                          <a:spcPts val="0"/>
                        </a:spcBef>
                        <a:spcAft>
                          <a:spcPts val="0"/>
                        </a:spcAft>
                        <a:buNone/>
                      </a:pPr>
                      <a:r>
                        <a:rPr lang="en-US" dirty="0"/>
                        <a:t>One-Shot Structure (2024)</a:t>
                      </a:r>
                      <a:endParaRPr dirty="0"/>
                    </a:p>
                  </a:txBody>
                  <a:tcPr marL="91425" marR="91425" marT="91425" marB="91425">
                    <a:solidFill>
                      <a:schemeClr val="bg1"/>
                    </a:solidFill>
                  </a:tcPr>
                </a:tc>
                <a:extLst>
                  <a:ext uri="{0D108BD9-81ED-4DB2-BD59-A6C34878D82A}">
                    <a16:rowId xmlns:a16="http://schemas.microsoft.com/office/drawing/2014/main" val="4179518148"/>
                  </a:ext>
                </a:extLst>
              </a:tr>
              <a:tr h="474750">
                <a:tc>
                  <a:txBody>
                    <a:bodyPr/>
                    <a:lstStyle/>
                    <a:p>
                      <a:pPr marL="0" lvl="0" indent="0" algn="l" rtl="0">
                        <a:spcBef>
                          <a:spcPts val="0"/>
                        </a:spcBef>
                        <a:spcAft>
                          <a:spcPts val="0"/>
                        </a:spcAft>
                        <a:buNone/>
                      </a:pPr>
                      <a:r>
                        <a:rPr lang="en" dirty="0">
                          <a:solidFill>
                            <a:schemeClr val="dk1"/>
                          </a:solidFill>
                        </a:rPr>
                        <a:t>Welcome and intro to Libraries</a:t>
                      </a:r>
                      <a:endParaRPr dirty="0"/>
                    </a:p>
                  </a:txBody>
                  <a:tcPr marL="91425" marR="91425" marT="91425" marB="91425">
                    <a:solidFill>
                      <a:srgbClr val="F4CCCC"/>
                    </a:solidFill>
                  </a:tcPr>
                </a:tc>
                <a:extLst>
                  <a:ext uri="{0D108BD9-81ED-4DB2-BD59-A6C34878D82A}">
                    <a16:rowId xmlns:a16="http://schemas.microsoft.com/office/drawing/2014/main" val="10000"/>
                  </a:ext>
                </a:extLst>
              </a:tr>
              <a:tr h="944525">
                <a:tc>
                  <a:txBody>
                    <a:bodyPr/>
                    <a:lstStyle/>
                    <a:p>
                      <a:pPr marL="0" lvl="0" indent="0" algn="l" rtl="0">
                        <a:spcBef>
                          <a:spcPts val="0"/>
                        </a:spcBef>
                        <a:spcAft>
                          <a:spcPts val="0"/>
                        </a:spcAft>
                        <a:buNone/>
                      </a:pPr>
                      <a:r>
                        <a:rPr lang="en"/>
                        <a:t>Introduction to information literacy concept </a:t>
                      </a:r>
                      <a:endParaRPr/>
                    </a:p>
                  </a:txBody>
                  <a:tcPr marL="91425" marR="91425" marT="91425" marB="91425">
                    <a:solidFill>
                      <a:srgbClr val="FCE5CD"/>
                    </a:solidFill>
                  </a:tcPr>
                </a:tc>
                <a:extLst>
                  <a:ext uri="{0D108BD9-81ED-4DB2-BD59-A6C34878D82A}">
                    <a16:rowId xmlns:a16="http://schemas.microsoft.com/office/drawing/2014/main" val="10001"/>
                  </a:ext>
                </a:extLst>
              </a:tr>
              <a:tr h="751525">
                <a:tc>
                  <a:txBody>
                    <a:bodyPr/>
                    <a:lstStyle/>
                    <a:p>
                      <a:pPr marL="0" lvl="0" indent="0" algn="l" rtl="0">
                        <a:spcBef>
                          <a:spcPts val="0"/>
                        </a:spcBef>
                        <a:spcAft>
                          <a:spcPts val="0"/>
                        </a:spcAft>
                        <a:buNone/>
                      </a:pPr>
                      <a:r>
                        <a:rPr lang="en"/>
                        <a:t>Choice of active learning activity </a:t>
                      </a:r>
                      <a:endParaRPr/>
                    </a:p>
                  </a:txBody>
                  <a:tcPr marL="91425" marR="91425" marT="91425" marB="91425">
                    <a:solidFill>
                      <a:srgbClr val="FFF2CC"/>
                    </a:solidFill>
                  </a:tcPr>
                </a:tc>
                <a:extLst>
                  <a:ext uri="{0D108BD9-81ED-4DB2-BD59-A6C34878D82A}">
                    <a16:rowId xmlns:a16="http://schemas.microsoft.com/office/drawing/2014/main" val="10002"/>
                  </a:ext>
                </a:extLst>
              </a:tr>
              <a:tr h="476575">
                <a:tc>
                  <a:txBody>
                    <a:bodyPr/>
                    <a:lstStyle/>
                    <a:p>
                      <a:pPr marL="0" lvl="0" indent="0" algn="l" rtl="0">
                        <a:spcBef>
                          <a:spcPts val="0"/>
                        </a:spcBef>
                        <a:spcAft>
                          <a:spcPts val="0"/>
                        </a:spcAft>
                        <a:buNone/>
                      </a:pPr>
                      <a:r>
                        <a:rPr lang="en"/>
                        <a:t>Database demonstration</a:t>
                      </a:r>
                      <a:endParaRPr/>
                    </a:p>
                  </a:txBody>
                  <a:tcPr marL="91425" marR="91425" marT="91425" marB="91425">
                    <a:solidFill>
                      <a:srgbClr val="D9EAD3"/>
                    </a:solidFill>
                  </a:tcPr>
                </a:tc>
                <a:extLst>
                  <a:ext uri="{0D108BD9-81ED-4DB2-BD59-A6C34878D82A}">
                    <a16:rowId xmlns:a16="http://schemas.microsoft.com/office/drawing/2014/main" val="10003"/>
                  </a:ext>
                </a:extLst>
              </a:tr>
              <a:tr h="555125">
                <a:tc>
                  <a:txBody>
                    <a:bodyPr/>
                    <a:lstStyle/>
                    <a:p>
                      <a:pPr marL="0" lvl="0" indent="0" algn="l" rtl="0">
                        <a:spcBef>
                          <a:spcPts val="0"/>
                        </a:spcBef>
                        <a:spcAft>
                          <a:spcPts val="0"/>
                        </a:spcAft>
                        <a:buNone/>
                      </a:pPr>
                      <a:r>
                        <a:rPr lang="en" dirty="0"/>
                        <a:t>Free search, 1:1 check-ins</a:t>
                      </a:r>
                      <a:endParaRPr dirty="0"/>
                    </a:p>
                  </a:txBody>
                  <a:tcPr marL="91425" marR="91425" marT="91425" marB="91425">
                    <a:solidFill>
                      <a:srgbClr val="C9DAF8"/>
                    </a:solidFill>
                  </a:tcPr>
                </a:tc>
                <a:extLst>
                  <a:ext uri="{0D108BD9-81ED-4DB2-BD59-A6C34878D82A}">
                    <a16:rowId xmlns:a16="http://schemas.microsoft.com/office/drawing/2014/main" val="10004"/>
                  </a:ext>
                </a:extLst>
              </a:tr>
            </a:tbl>
          </a:graphicData>
        </a:graphic>
      </p:graphicFrame>
      <p:sp>
        <p:nvSpPr>
          <p:cNvPr id="199" name="Google Shape;199;p22"/>
          <p:cNvSpPr txBox="1">
            <a:spLocks noGrp="1"/>
          </p:cNvSpPr>
          <p:nvPr>
            <p:ph type="body" idx="1"/>
          </p:nvPr>
        </p:nvSpPr>
        <p:spPr>
          <a:xfrm>
            <a:off x="4813800" y="731958"/>
            <a:ext cx="40557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sz="100" dirty="0">
              <a:solidFill>
                <a:schemeClr val="dk1"/>
              </a:solidFill>
            </a:endParaRPr>
          </a:p>
          <a:p>
            <a:pPr marL="0" lvl="0" indent="0" algn="l" rtl="0">
              <a:spcBef>
                <a:spcPts val="1200"/>
              </a:spcBef>
              <a:spcAft>
                <a:spcPts val="0"/>
              </a:spcAft>
              <a:buNone/>
            </a:pPr>
            <a:r>
              <a:rPr lang="en" sz="1700" dirty="0">
                <a:solidFill>
                  <a:schemeClr val="dk1"/>
                </a:solidFill>
              </a:rPr>
              <a:t>How to get help in the Library.</a:t>
            </a:r>
            <a:endParaRPr sz="1700" dirty="0">
              <a:solidFill>
                <a:schemeClr val="dk1"/>
              </a:solidFill>
            </a:endParaRPr>
          </a:p>
          <a:p>
            <a:pPr marL="0" lvl="0" indent="0" algn="l" rtl="0">
              <a:spcBef>
                <a:spcPts val="1200"/>
              </a:spcBef>
              <a:spcAft>
                <a:spcPts val="0"/>
              </a:spcAft>
              <a:buNone/>
            </a:pPr>
            <a:r>
              <a:rPr lang="en" sz="1700" dirty="0">
                <a:solidFill>
                  <a:schemeClr val="dk1"/>
                </a:solidFill>
              </a:rPr>
              <a:t>(brainstorming topics, how keywords work, differences between types of sources)</a:t>
            </a:r>
            <a:endParaRPr sz="1700" dirty="0">
              <a:solidFill>
                <a:schemeClr val="dk1"/>
              </a:solidFill>
            </a:endParaRPr>
          </a:p>
          <a:p>
            <a:pPr marL="0" lvl="0" indent="0" algn="l" rtl="0">
              <a:lnSpc>
                <a:spcPct val="100000"/>
              </a:lnSpc>
              <a:spcBef>
                <a:spcPts val="1200"/>
              </a:spcBef>
              <a:spcAft>
                <a:spcPts val="0"/>
              </a:spcAft>
              <a:buNone/>
            </a:pPr>
            <a:r>
              <a:rPr lang="en" sz="1700" dirty="0">
                <a:solidFill>
                  <a:schemeClr val="dk1"/>
                </a:solidFill>
              </a:rPr>
              <a:t>(keyword generation, concept mapping, evaluating authority)</a:t>
            </a:r>
            <a:endParaRPr sz="1700" dirty="0">
              <a:solidFill>
                <a:schemeClr val="dk1"/>
              </a:solidFill>
            </a:endParaRPr>
          </a:p>
          <a:p>
            <a:pPr marL="0" lvl="0" indent="0" algn="l" rtl="0">
              <a:lnSpc>
                <a:spcPct val="100000"/>
              </a:lnSpc>
              <a:spcBef>
                <a:spcPts val="0"/>
              </a:spcBef>
              <a:spcAft>
                <a:spcPts val="0"/>
              </a:spcAft>
              <a:buNone/>
            </a:pPr>
            <a:endParaRPr sz="1400" dirty="0">
              <a:solidFill>
                <a:schemeClr val="dk1"/>
              </a:solidFill>
            </a:endParaRPr>
          </a:p>
          <a:p>
            <a:pPr marL="0" lvl="0" indent="0" algn="l" rtl="0">
              <a:lnSpc>
                <a:spcPct val="100000"/>
              </a:lnSpc>
              <a:spcBef>
                <a:spcPts val="0"/>
              </a:spcBef>
              <a:spcAft>
                <a:spcPts val="0"/>
              </a:spcAft>
              <a:buNone/>
            </a:pPr>
            <a:r>
              <a:rPr lang="en" sz="1700" dirty="0">
                <a:solidFill>
                  <a:schemeClr val="dk1"/>
                </a:solidFill>
              </a:rPr>
              <a:t>Academic Search Ultimate</a:t>
            </a:r>
            <a:endParaRPr sz="1700" dirty="0">
              <a:solidFill>
                <a:schemeClr val="dk1"/>
              </a:solidFill>
            </a:endParaRPr>
          </a:p>
        </p:txBody>
      </p:sp>
      <p:cxnSp>
        <p:nvCxnSpPr>
          <p:cNvPr id="201" name="Google Shape;201;p22">
            <a:extLst>
              <a:ext uri="{C183D7F6-B498-43B3-948B-1728B52AA6E4}">
                <adec:decorative xmlns:adec="http://schemas.microsoft.com/office/drawing/2017/decorative" val="1"/>
              </a:ext>
            </a:extLst>
          </p:cNvPr>
          <p:cNvCxnSpPr/>
          <p:nvPr/>
        </p:nvCxnSpPr>
        <p:spPr>
          <a:xfrm>
            <a:off x="4428625" y="1166073"/>
            <a:ext cx="373200" cy="0"/>
          </a:xfrm>
          <a:prstGeom prst="straightConnector1">
            <a:avLst/>
          </a:prstGeom>
          <a:noFill/>
          <a:ln w="28575" cap="flat" cmpd="sng">
            <a:solidFill>
              <a:srgbClr val="FF0000"/>
            </a:solidFill>
            <a:prstDash val="solid"/>
            <a:round/>
            <a:headEnd type="none" w="med" len="med"/>
            <a:tailEnd type="triangle" w="med" len="med"/>
          </a:ln>
        </p:spPr>
      </p:cxnSp>
      <p:cxnSp>
        <p:nvCxnSpPr>
          <p:cNvPr id="202" name="Google Shape;202;p22">
            <a:extLst>
              <a:ext uri="{C183D7F6-B498-43B3-948B-1728B52AA6E4}">
                <adec:decorative xmlns:adec="http://schemas.microsoft.com/office/drawing/2017/decorative" val="1"/>
              </a:ext>
            </a:extLst>
          </p:cNvPr>
          <p:cNvCxnSpPr/>
          <p:nvPr/>
        </p:nvCxnSpPr>
        <p:spPr>
          <a:xfrm>
            <a:off x="4428625" y="1834684"/>
            <a:ext cx="373200" cy="0"/>
          </a:xfrm>
          <a:prstGeom prst="straightConnector1">
            <a:avLst/>
          </a:prstGeom>
          <a:noFill/>
          <a:ln w="28575" cap="flat" cmpd="sng">
            <a:solidFill>
              <a:srgbClr val="FF9900"/>
            </a:solidFill>
            <a:prstDash val="solid"/>
            <a:round/>
            <a:headEnd type="none" w="med" len="med"/>
            <a:tailEnd type="triangle" w="med" len="med"/>
          </a:ln>
        </p:spPr>
      </p:cxnSp>
      <p:cxnSp>
        <p:nvCxnSpPr>
          <p:cNvPr id="203" name="Google Shape;203;p22">
            <a:extLst>
              <a:ext uri="{C183D7F6-B498-43B3-948B-1728B52AA6E4}">
                <adec:decorative xmlns:adec="http://schemas.microsoft.com/office/drawing/2017/decorative" val="1"/>
              </a:ext>
            </a:extLst>
          </p:cNvPr>
          <p:cNvCxnSpPr/>
          <p:nvPr/>
        </p:nvCxnSpPr>
        <p:spPr>
          <a:xfrm>
            <a:off x="4428625" y="2658599"/>
            <a:ext cx="373200" cy="0"/>
          </a:xfrm>
          <a:prstGeom prst="straightConnector1">
            <a:avLst/>
          </a:prstGeom>
          <a:noFill/>
          <a:ln w="28575" cap="flat" cmpd="sng">
            <a:solidFill>
              <a:srgbClr val="F1C232"/>
            </a:solidFill>
            <a:prstDash val="solid"/>
            <a:round/>
            <a:headEnd type="none" w="med" len="med"/>
            <a:tailEnd type="triangle" w="med" len="med"/>
          </a:ln>
        </p:spPr>
      </p:cxnSp>
      <p:cxnSp>
        <p:nvCxnSpPr>
          <p:cNvPr id="204" name="Google Shape;204;p22">
            <a:extLst>
              <a:ext uri="{C183D7F6-B498-43B3-948B-1728B52AA6E4}">
                <adec:decorative xmlns:adec="http://schemas.microsoft.com/office/drawing/2017/decorative" val="1"/>
              </a:ext>
            </a:extLst>
          </p:cNvPr>
          <p:cNvCxnSpPr/>
          <p:nvPr/>
        </p:nvCxnSpPr>
        <p:spPr>
          <a:xfrm>
            <a:off x="4428625" y="3341249"/>
            <a:ext cx="373200" cy="0"/>
          </a:xfrm>
          <a:prstGeom prst="straightConnector1">
            <a:avLst/>
          </a:prstGeom>
          <a:noFill/>
          <a:ln w="28575" cap="flat" cmpd="sng">
            <a:solidFill>
              <a:srgbClr val="38761D"/>
            </a:solidFill>
            <a:prstDash val="solid"/>
            <a:round/>
            <a:headEnd type="none" w="med" len="med"/>
            <a:tailEnd type="triangle" w="med" len="med"/>
          </a:ln>
        </p:spPr>
      </p:cxn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5775</Words>
  <Application>Microsoft Office PowerPoint</Application>
  <PresentationFormat>On-screen Show (16:9)</PresentationFormat>
  <Paragraphs>425</Paragraphs>
  <Slides>44</Slides>
  <Notes>44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44</vt:i4>
      </vt:variant>
    </vt:vector>
  </HeadingPairs>
  <TitlesOfParts>
    <vt:vector size="54" baseType="lpstr">
      <vt:lpstr>Roboto Thin</vt:lpstr>
      <vt:lpstr>Arial</vt:lpstr>
      <vt:lpstr>Montserrat</vt:lpstr>
      <vt:lpstr>Source Sans 3</vt:lpstr>
      <vt:lpstr>Roboto</vt:lpstr>
      <vt:lpstr>Calibri</vt:lpstr>
      <vt:lpstr>Source Sans Pro</vt:lpstr>
      <vt:lpstr>Roboto Medium</vt:lpstr>
      <vt:lpstr>Karla</vt:lpstr>
      <vt:lpstr>Simple Light</vt:lpstr>
      <vt:lpstr>Ready, Set, Primo!: Re-envisioning Existing Library Instruction Lesson Plans</vt:lpstr>
      <vt:lpstr>Major themes</vt:lpstr>
      <vt:lpstr>Today’s Agenda</vt:lpstr>
      <vt:lpstr>Reflection Moment:  Think about a piece of your library instruction that you would like to change.   What is motivating that change?</vt:lpstr>
      <vt:lpstr>Background</vt:lpstr>
      <vt:lpstr>ENGL101 and TLS Relationship</vt:lpstr>
      <vt:lpstr>Context about the Research and Teaching Fellowship</vt:lpstr>
      <vt:lpstr>ENGL101 Assignments </vt:lpstr>
      <vt:lpstr>Typical ENGL101 One-Shot as of Spring 2024</vt:lpstr>
      <vt:lpstr>Searching in Academic Search Ultimate</vt:lpstr>
      <vt:lpstr>Problems with Existing Database Demonstration</vt:lpstr>
      <vt:lpstr>We were already thinking about how to improve database demonstrations when…</vt:lpstr>
      <vt:lpstr>Summer 2024: Primo Migration</vt:lpstr>
      <vt:lpstr>How was TLS Responding to Primo?</vt:lpstr>
      <vt:lpstr>As we were developing instruction materials for the campus about Primo, we started to notice how many of its features were helpful for ENGL101 students.</vt:lpstr>
      <vt:lpstr>Helpful features for ENGL101 in Primo</vt:lpstr>
      <vt:lpstr>Strengths and weaknesses of Academic Search Ultimate and Primo</vt:lpstr>
      <vt:lpstr>Students’ previous methods of accessing Academic Search Ultimate</vt:lpstr>
      <vt:lpstr>Students’ current method of searching for sources</vt:lpstr>
      <vt:lpstr>Could Primo Solve Our Problems?</vt:lpstr>
      <vt:lpstr>What if we replaced database demonstrations with teaching students how to use Primo?</vt:lpstr>
      <vt:lpstr>Separate goals aligning</vt:lpstr>
      <vt:lpstr>Keep in mind, we were not teaching First-Year students how to use WorldCat (our previous discovery system). </vt:lpstr>
      <vt:lpstr>Would it be possible to not teach databases in ENGL101 one-shots?</vt:lpstr>
      <vt:lpstr>We had a LOT of conversations</vt:lpstr>
      <vt:lpstr>Expectations vs. reality</vt:lpstr>
      <vt:lpstr>Reflection Moment:  Think about that piece of library instruction you want to change.   What would be your obstacles to making this change?</vt:lpstr>
      <vt:lpstr>Process of Lesson Plan Design</vt:lpstr>
      <vt:lpstr>How do we teach our library catalog in a student-driven way?</vt:lpstr>
      <vt:lpstr>Old vs. new lesson plans</vt:lpstr>
      <vt:lpstr>Started with Backwards Design</vt:lpstr>
      <vt:lpstr>Early goals and how they manifested in the lesson plan</vt:lpstr>
      <vt:lpstr>Student Learning Outcomes</vt:lpstr>
      <vt:lpstr>Summary of Primo Lesson Plan</vt:lpstr>
      <vt:lpstr>Primo Worksheet and Lesson Plan</vt:lpstr>
      <vt:lpstr>Filters students mentioned during class discussion (part 1)</vt:lpstr>
      <vt:lpstr>Filters students mentioned during class discussions (Part 2)</vt:lpstr>
      <vt:lpstr>Current lesson plan structure</vt:lpstr>
      <vt:lpstr>How It’s Been Going</vt:lpstr>
      <vt:lpstr>Future Work</vt:lpstr>
      <vt:lpstr>Our Takeaways</vt:lpstr>
      <vt:lpstr>Reflection Moment: Think about one of the obstacles to making your instructional change.   What is one way you could navigate around that obstacle or turn it into an opportunity?</vt:lpstr>
      <vt:lpstr>Thank You and 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Amber Pierdinock-Weed</cp:lastModifiedBy>
  <cp:revision>1</cp:revision>
  <dcterms:modified xsi:type="dcterms:W3CDTF">2025-05-21T16:46:23Z</dcterms:modified>
</cp:coreProperties>
</file>