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1575DE0-B6B2-4301-9C9C-D4B08EE98F9E}">
  <a:tblStyle styleId="{B1575DE0-B6B2-4301-9C9C-D4B08EE98F9E}"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F72BF8CA-DF76-43DF-A922-97D6C8169801}"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F0F0F0"/>
          </a:solidFill>
        </a:fill>
      </a:tcStyle>
    </a:wholeTbl>
    <a:band1H>
      <a:tcStyle>
        <a:tcBdr/>
        <a:fill>
          <a:solidFill>
            <a:srgbClr val="E0E0E0"/>
          </a:solidFill>
        </a:fill>
      </a:tcStyle>
    </a:band1H>
    <a:band1V>
      <a:tcStyle>
        <a:tcBdr/>
        <a:fill>
          <a:solidFill>
            <a:srgbClr val="E0E0E0"/>
          </a:solidFill>
        </a:fill>
      </a:tcStyle>
    </a:band1V>
    <a:lastCol>
      <a:tcTxStyle b="on" i="off">
        <a:font>
          <a:latin typeface="Calibri"/>
          <a:ea typeface="Calibri"/>
          <a:cs typeface="Calibri"/>
        </a:font>
        <a:schemeClr val="lt1"/>
      </a:tcTxStyle>
      <a:tcStyle>
        <a:tcBdr/>
        <a:fill>
          <a:solidFill>
            <a:schemeClr val="accent3"/>
          </a:solidFill>
        </a:fill>
      </a:tcStyle>
    </a:lastCol>
    <a:firstCol>
      <a:tcTxStyle b="on" i="off">
        <a:font>
          <a:latin typeface="Calibri"/>
          <a:ea typeface="Calibri"/>
          <a:cs typeface="Calibri"/>
        </a:font>
        <a:schemeClr val="lt1"/>
      </a:tcTxStyle>
      <a:tcStyle>
        <a:tcBdr/>
        <a:fill>
          <a:solidFill>
            <a:schemeClr val="accent3"/>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3"/>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7" d="100"/>
          <a:sy n="97" d="100"/>
        </p:scale>
        <p:origin x="-200" y="-11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12862791"/>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loudoun.gov/DocumentCenter/View/122720" TargetMode="External"/><Relationship Id="rId4" Type="http://schemas.openxmlformats.org/officeDocument/2006/relationships/hyperlink" Target="https://sustainable.dc.gov/sites/default/files/dc/sites/sustainable/page_content/attachments/DCS-008%20Report%20508.3j.pdf" TargetMode="External"/><Relationship Id="rId5" Type="http://schemas.openxmlformats.org/officeDocument/2006/relationships/hyperlink" Target="http://www.fairfaxcounty.gov/demogrph/demrpts/report/fullrpt.pdf" TargetMode="External"/><Relationship Id="rId6" Type="http://schemas.openxmlformats.org/officeDocument/2006/relationships/hyperlink" Target="https://datausa.io/profile/geo/montgomery-county-md/%23demographics" TargetMode="External"/><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4" name="Shape 8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lang="en-US" dirty="0"/>
          </a:p>
        </p:txBody>
      </p:sp>
      <p:sp>
        <p:nvSpPr>
          <p:cNvPr id="85" name="Shape 8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en-US"/>
              <a:t>Rachel</a:t>
            </a:r>
          </a:p>
        </p:txBody>
      </p:sp>
      <p:sp>
        <p:nvSpPr>
          <p:cNvPr id="192" name="Shape 192"/>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01" name="Shape 20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marR="0" lvl="0" rtl="0">
              <a:spcBef>
                <a:spcPts val="0"/>
              </a:spcBef>
              <a:spcAft>
                <a:spcPts val="0"/>
              </a:spcAft>
              <a:buNone/>
            </a:pPr>
            <a:r>
              <a:rPr lang="en-US" sz="1250" dirty="0" err="1">
                <a:highlight>
                  <a:srgbClr val="FFFFFF"/>
                </a:highlight>
                <a:latin typeface="Arial"/>
                <a:ea typeface="Arial"/>
                <a:cs typeface="Arial"/>
                <a:sym typeface="Arial"/>
              </a:rPr>
              <a:t>Gobster</a:t>
            </a:r>
            <a:r>
              <a:rPr lang="en-US" sz="1250" dirty="0">
                <a:highlight>
                  <a:srgbClr val="FFFFFF"/>
                </a:highlight>
                <a:latin typeface="Arial"/>
                <a:ea typeface="Arial"/>
                <a:cs typeface="Arial"/>
                <a:sym typeface="Arial"/>
              </a:rPr>
              <a:t> used on-site interviewing at one park across with 911 responses: 71% White, 12% Black, 11 % Latino, 4% Asian, 2% other, and 1% missing data. Beyond this, however, the sample of 49 Blacks, 45 Latinos, and 16 Asians was too small to answer questions about minority groups. </a:t>
            </a:r>
            <a:endParaRPr dirty="0"/>
          </a:p>
        </p:txBody>
      </p:sp>
      <p:sp>
        <p:nvSpPr>
          <p:cNvPr id="209" name="Shape 209"/>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indent="387350" rtl="0">
              <a:lnSpc>
                <a:spcPct val="115000"/>
              </a:lnSpc>
              <a:spcBef>
                <a:spcPts val="0"/>
              </a:spcBef>
              <a:buClr>
                <a:schemeClr val="dk1"/>
              </a:buClr>
              <a:buSzPct val="78571"/>
              <a:buFont typeface="Arial"/>
              <a:buNone/>
            </a:pPr>
            <a:r>
              <a:rPr lang="en-US" sz="1400" dirty="0">
                <a:latin typeface="Arial"/>
                <a:ea typeface="Arial"/>
                <a:cs typeface="Arial"/>
                <a:sym typeface="Arial"/>
              </a:rPr>
              <a:t>Largest Non-English Speaking Groups:</a:t>
            </a:r>
          </a:p>
          <a:p>
            <a:pPr lvl="0" indent="387350" rtl="0">
              <a:lnSpc>
                <a:spcPct val="115000"/>
              </a:lnSpc>
              <a:spcBef>
                <a:spcPts val="0"/>
              </a:spcBef>
              <a:buClr>
                <a:schemeClr val="dk1"/>
              </a:buClr>
              <a:buSzPct val="78571"/>
              <a:buFont typeface="Arial"/>
              <a:buNone/>
            </a:pPr>
            <a:r>
              <a:rPr lang="en-US" sz="1400" dirty="0">
                <a:latin typeface="Arial"/>
                <a:ea typeface="Arial"/>
                <a:cs typeface="Arial"/>
                <a:sym typeface="Arial"/>
              </a:rPr>
              <a:t>% of total population | % of non-English groups</a:t>
            </a:r>
          </a:p>
          <a:p>
            <a:pPr lvl="0" indent="387350" rtl="0">
              <a:lnSpc>
                <a:spcPct val="115000"/>
              </a:lnSpc>
              <a:spcBef>
                <a:spcPts val="0"/>
              </a:spcBef>
              <a:buClr>
                <a:schemeClr val="dk1"/>
              </a:buClr>
              <a:buSzPct val="78571"/>
              <a:buFont typeface="Arial"/>
              <a:buNone/>
            </a:pPr>
            <a:r>
              <a:rPr lang="en-US" sz="1400" dirty="0">
                <a:latin typeface="Arial"/>
                <a:ea typeface="Arial"/>
                <a:cs typeface="Arial"/>
                <a:sym typeface="Arial"/>
              </a:rPr>
              <a:t>14.5% | 40.1% Hispanic</a:t>
            </a:r>
          </a:p>
          <a:p>
            <a:pPr lvl="0" indent="387350" rtl="0">
              <a:lnSpc>
                <a:spcPct val="115000"/>
              </a:lnSpc>
              <a:spcBef>
                <a:spcPts val="0"/>
              </a:spcBef>
              <a:buClr>
                <a:schemeClr val="dk1"/>
              </a:buClr>
              <a:buSzPct val="78571"/>
              <a:buFont typeface="Arial"/>
              <a:buNone/>
            </a:pPr>
            <a:r>
              <a:rPr lang="en-US" sz="1400" dirty="0">
                <a:latin typeface="Arial"/>
                <a:ea typeface="Arial"/>
                <a:cs typeface="Arial"/>
                <a:sym typeface="Arial"/>
              </a:rPr>
              <a:t>3.53% | 9.8% Chinese</a:t>
            </a:r>
          </a:p>
          <a:p>
            <a:pPr lvl="0" indent="387350" rtl="0">
              <a:lnSpc>
                <a:spcPct val="115000"/>
              </a:lnSpc>
              <a:spcBef>
                <a:spcPts val="0"/>
              </a:spcBef>
              <a:buClr>
                <a:schemeClr val="dk1"/>
              </a:buClr>
              <a:buSzPct val="78571"/>
              <a:buFont typeface="Arial"/>
              <a:buNone/>
            </a:pPr>
            <a:r>
              <a:rPr lang="en-US" sz="1400" dirty="0">
                <a:latin typeface="Arial"/>
                <a:ea typeface="Arial"/>
                <a:cs typeface="Arial"/>
                <a:sym typeface="Arial"/>
              </a:rPr>
              <a:t>2.9% | 8% African Languages</a:t>
            </a:r>
          </a:p>
          <a:p>
            <a:pPr lvl="0" indent="387350" rtl="0">
              <a:lnSpc>
                <a:spcPct val="115000"/>
              </a:lnSpc>
              <a:spcBef>
                <a:spcPts val="0"/>
              </a:spcBef>
              <a:buClr>
                <a:schemeClr val="dk1"/>
              </a:buClr>
              <a:buSzPct val="78571"/>
              <a:buFont typeface="Arial"/>
              <a:buNone/>
            </a:pPr>
            <a:endParaRPr sz="1400" dirty="0">
              <a:latin typeface="Arial"/>
              <a:ea typeface="Arial"/>
              <a:cs typeface="Arial"/>
              <a:sym typeface="Arial"/>
            </a:endParaRPr>
          </a:p>
        </p:txBody>
      </p:sp>
      <p:sp>
        <p:nvSpPr>
          <p:cNvPr id="228" name="Shape 228"/>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3" name="Shape 24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44" name="Shape 24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6" name="Shape 256"/>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lnSpc>
                <a:spcPct val="115000"/>
              </a:lnSpc>
              <a:spcBef>
                <a:spcPts val="0"/>
              </a:spcBef>
              <a:spcAft>
                <a:spcPts val="500"/>
              </a:spcAft>
              <a:buClr>
                <a:schemeClr val="dk1"/>
              </a:buClr>
              <a:buSzPct val="100000"/>
              <a:buFont typeface="Arial"/>
              <a:buNone/>
            </a:pPr>
            <a:r>
              <a:rPr lang="en-US" sz="1050" u="sng">
                <a:solidFill>
                  <a:srgbClr val="1155CC"/>
                </a:solidFill>
                <a:latin typeface="Arial"/>
                <a:ea typeface="Arial"/>
                <a:cs typeface="Arial"/>
                <a:sym typeface="Arial"/>
                <a:hlinkClick r:id="rId3"/>
              </a:rPr>
              <a:t>https://www.loudoun.gov/DocumentCenter/View/122720</a:t>
            </a:r>
          </a:p>
          <a:p>
            <a:pPr lvl="0" rtl="0">
              <a:lnSpc>
                <a:spcPct val="115000"/>
              </a:lnSpc>
              <a:spcBef>
                <a:spcPts val="0"/>
              </a:spcBef>
              <a:spcAft>
                <a:spcPts val="500"/>
              </a:spcAft>
              <a:buClr>
                <a:schemeClr val="dk1"/>
              </a:buClr>
              <a:buSzPct val="100000"/>
              <a:buFont typeface="Arial"/>
              <a:buNone/>
            </a:pPr>
            <a:r>
              <a:rPr lang="en-US" sz="1050" u="sng">
                <a:solidFill>
                  <a:srgbClr val="1155CC"/>
                </a:solidFill>
                <a:latin typeface="Arial"/>
                <a:ea typeface="Arial"/>
                <a:cs typeface="Arial"/>
                <a:sym typeface="Arial"/>
                <a:hlinkClick r:id="rId4"/>
              </a:rPr>
              <a:t>https://sustainable.dc.gov/sites/default/files/dc/sites/sustainable/page_content/attachments/DCS-008%20Report%20508.3j.pdf</a:t>
            </a:r>
          </a:p>
          <a:p>
            <a:pPr lvl="0" rtl="0">
              <a:lnSpc>
                <a:spcPct val="115000"/>
              </a:lnSpc>
              <a:spcBef>
                <a:spcPts val="0"/>
              </a:spcBef>
              <a:spcAft>
                <a:spcPts val="500"/>
              </a:spcAft>
              <a:buClr>
                <a:schemeClr val="dk1"/>
              </a:buClr>
              <a:buSzPct val="100000"/>
              <a:buFont typeface="Arial"/>
              <a:buNone/>
            </a:pPr>
            <a:r>
              <a:rPr lang="en-US" sz="1050" u="sng">
                <a:solidFill>
                  <a:srgbClr val="1155CC"/>
                </a:solidFill>
                <a:latin typeface="Arial"/>
                <a:ea typeface="Arial"/>
                <a:cs typeface="Arial"/>
                <a:sym typeface="Arial"/>
                <a:hlinkClick r:id="rId5"/>
              </a:rPr>
              <a:t>http://www.fairfaxcounty.gov/demogrph/demrpts/report/fullrpt.pdf</a:t>
            </a:r>
          </a:p>
          <a:p>
            <a:pPr lvl="0" rtl="0">
              <a:lnSpc>
                <a:spcPct val="115000"/>
              </a:lnSpc>
              <a:spcBef>
                <a:spcPts val="0"/>
              </a:spcBef>
              <a:spcAft>
                <a:spcPts val="500"/>
              </a:spcAft>
              <a:buClr>
                <a:schemeClr val="dk1"/>
              </a:buClr>
              <a:buSzPct val="100000"/>
              <a:buFont typeface="Arial"/>
              <a:buNone/>
            </a:pPr>
            <a:endParaRPr sz="1050">
              <a:solidFill>
                <a:srgbClr val="333333"/>
              </a:solidFill>
              <a:latin typeface="Arial"/>
              <a:ea typeface="Arial"/>
              <a:cs typeface="Arial"/>
              <a:sym typeface="Arial"/>
            </a:endParaRPr>
          </a:p>
          <a:p>
            <a:pPr lvl="0" rtl="0">
              <a:lnSpc>
                <a:spcPct val="115000"/>
              </a:lnSpc>
              <a:spcBef>
                <a:spcPts val="0"/>
              </a:spcBef>
              <a:spcAft>
                <a:spcPts val="500"/>
              </a:spcAft>
              <a:buClr>
                <a:schemeClr val="dk1"/>
              </a:buClr>
              <a:buSzPct val="100000"/>
              <a:buFont typeface="Arial"/>
              <a:buNone/>
            </a:pPr>
            <a:r>
              <a:rPr lang="en-US" sz="1050" u="sng">
                <a:solidFill>
                  <a:srgbClr val="1155CC"/>
                </a:solidFill>
                <a:latin typeface="Arial"/>
                <a:ea typeface="Arial"/>
                <a:cs typeface="Arial"/>
                <a:sym typeface="Arial"/>
                <a:hlinkClick r:id="rId6"/>
              </a:rPr>
              <a:t>https://datausa.io/profile/geo/montgomery-county-md/#demographics</a:t>
            </a:r>
          </a:p>
        </p:txBody>
      </p:sp>
      <p:sp>
        <p:nvSpPr>
          <p:cNvPr id="257" name="Shape 257"/>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marL="457200" lvl="0" indent="-298450" rtl="0">
              <a:lnSpc>
                <a:spcPct val="90000"/>
              </a:lnSpc>
              <a:spcBef>
                <a:spcPts val="1000"/>
              </a:spcBef>
              <a:spcAft>
                <a:spcPts val="2100"/>
              </a:spcAft>
              <a:buClr>
                <a:schemeClr val="dk1"/>
              </a:buClr>
              <a:buSzPct val="100000"/>
              <a:buChar char="•"/>
            </a:pPr>
            <a:r>
              <a:rPr lang="en-US" sz="1100"/>
              <a:t>https://siteresources.worldbank.org/EXTGOVACC/Resources/BehaviorChangeweb.pdf</a:t>
            </a:r>
          </a:p>
          <a:p>
            <a:pPr marL="457200" lvl="0" indent="-298450" rtl="0">
              <a:lnSpc>
                <a:spcPct val="90000"/>
              </a:lnSpc>
              <a:spcBef>
                <a:spcPts val="1000"/>
              </a:spcBef>
              <a:spcAft>
                <a:spcPts val="2100"/>
              </a:spcAft>
              <a:buClr>
                <a:schemeClr val="dk1"/>
              </a:buClr>
              <a:buSzPct val="100000"/>
              <a:buChar char="•"/>
            </a:pPr>
            <a:r>
              <a:rPr lang="en-US" sz="1100"/>
              <a:t>Political Factors → political climate may discourage immigrant and minority groups from participating/engaging with Montgomery Parks</a:t>
            </a:r>
          </a:p>
          <a:p>
            <a:pPr marL="914400" lvl="1" indent="-298450" rtl="0">
              <a:lnSpc>
                <a:spcPct val="90000"/>
              </a:lnSpc>
              <a:spcBef>
                <a:spcPts val="500"/>
              </a:spcBef>
              <a:spcAft>
                <a:spcPts val="2100"/>
              </a:spcAft>
              <a:buClr>
                <a:schemeClr val="dk1"/>
              </a:buClr>
              <a:buSzPct val="100000"/>
              <a:buChar char="•"/>
            </a:pPr>
            <a:r>
              <a:rPr lang="en-US" sz="1100"/>
              <a:t>Current Immigration politics</a:t>
            </a:r>
          </a:p>
          <a:p>
            <a:pPr marL="914400" lvl="1" indent="-298450" rtl="0">
              <a:lnSpc>
                <a:spcPct val="90000"/>
              </a:lnSpc>
              <a:spcBef>
                <a:spcPts val="1000"/>
              </a:spcBef>
              <a:spcAft>
                <a:spcPts val="2100"/>
              </a:spcAft>
              <a:buClr>
                <a:schemeClr val="dk1"/>
              </a:buClr>
              <a:buSzPct val="100000"/>
              <a:buChar char="•"/>
            </a:pPr>
            <a:r>
              <a:rPr lang="en-US" sz="1100"/>
              <a:t>Public trust in governmental agencies/police</a:t>
            </a:r>
          </a:p>
          <a:p>
            <a:pPr marL="457200" lvl="0" indent="-298450" rtl="0">
              <a:lnSpc>
                <a:spcPct val="90000"/>
              </a:lnSpc>
              <a:spcBef>
                <a:spcPts val="1000"/>
              </a:spcBef>
              <a:spcAft>
                <a:spcPts val="2100"/>
              </a:spcAft>
              <a:buClr>
                <a:schemeClr val="dk1"/>
              </a:buClr>
              <a:buSzPct val="100000"/>
              <a:buChar char="•"/>
            </a:pPr>
            <a:r>
              <a:rPr lang="en-US" sz="1100"/>
              <a:t>Economic Factors → mainly budget constraints</a:t>
            </a:r>
          </a:p>
          <a:p>
            <a:pPr marL="457200" lvl="0" indent="-298450" rtl="0">
              <a:lnSpc>
                <a:spcPct val="90000"/>
              </a:lnSpc>
              <a:spcBef>
                <a:spcPts val="1000"/>
              </a:spcBef>
              <a:spcAft>
                <a:spcPts val="2100"/>
              </a:spcAft>
              <a:buClr>
                <a:schemeClr val="dk1"/>
              </a:buClr>
              <a:buSzPct val="100000"/>
              <a:buChar char="•"/>
            </a:pPr>
            <a:r>
              <a:rPr lang="en-US" sz="1100"/>
              <a:t>Socio-Cultural Factors</a:t>
            </a:r>
          </a:p>
          <a:p>
            <a:pPr marL="914400" lvl="1" indent="-298450" rtl="0">
              <a:lnSpc>
                <a:spcPct val="90000"/>
              </a:lnSpc>
              <a:spcBef>
                <a:spcPts val="1000"/>
              </a:spcBef>
              <a:spcAft>
                <a:spcPts val="2100"/>
              </a:spcAft>
              <a:buClr>
                <a:schemeClr val="dk1"/>
              </a:buClr>
              <a:buSzPct val="100000"/>
              <a:buChar char="•"/>
            </a:pPr>
            <a:r>
              <a:rPr lang="en-US" sz="1100"/>
              <a:t>Certain immigrant groups are less likely to participate/engage with Montgomery Parks because of culture; Come from cultures where input on public works is not solicited</a:t>
            </a:r>
          </a:p>
          <a:p>
            <a:pPr marL="914400" lvl="1" indent="-298450" rtl="0">
              <a:lnSpc>
                <a:spcPct val="90000"/>
              </a:lnSpc>
              <a:spcBef>
                <a:spcPts val="1000"/>
              </a:spcBef>
              <a:spcAft>
                <a:spcPts val="2100"/>
              </a:spcAft>
              <a:buClr>
                <a:schemeClr val="dk1"/>
              </a:buClr>
              <a:buSzPct val="100000"/>
              <a:buChar char="•"/>
            </a:pPr>
            <a:r>
              <a:rPr lang="en-US" sz="1100"/>
              <a:t>It is not a priority for many groups</a:t>
            </a:r>
          </a:p>
          <a:p>
            <a:pPr marL="457200" lvl="0" indent="-298450" rtl="0">
              <a:lnSpc>
                <a:spcPct val="90000"/>
              </a:lnSpc>
              <a:spcBef>
                <a:spcPts val="1000"/>
              </a:spcBef>
              <a:spcAft>
                <a:spcPts val="2100"/>
              </a:spcAft>
              <a:buClr>
                <a:schemeClr val="dk1"/>
              </a:buClr>
              <a:buSzPct val="100000"/>
              <a:buChar char="•"/>
            </a:pPr>
            <a:r>
              <a:rPr lang="en-US" sz="1100"/>
              <a:t>Technological factors → Barriers to data and analytics,</a:t>
            </a:r>
          </a:p>
          <a:p>
            <a:pPr marL="914400" lvl="1" indent="-298450" rtl="0">
              <a:lnSpc>
                <a:spcPct val="90000"/>
              </a:lnSpc>
              <a:spcBef>
                <a:spcPts val="1000"/>
              </a:spcBef>
              <a:spcAft>
                <a:spcPts val="2100"/>
              </a:spcAft>
              <a:buClr>
                <a:schemeClr val="dk1"/>
              </a:buClr>
              <a:buSzPct val="100000"/>
              <a:buChar char="•"/>
            </a:pPr>
            <a:r>
              <a:rPr lang="en-US" sz="1100"/>
              <a:t>may not be able to get the information needed, even when solicited</a:t>
            </a:r>
          </a:p>
          <a:p>
            <a:pPr marL="914400" lvl="1" indent="-298450" rtl="0">
              <a:lnSpc>
                <a:spcPct val="90000"/>
              </a:lnSpc>
              <a:spcBef>
                <a:spcPts val="1000"/>
              </a:spcBef>
              <a:spcAft>
                <a:spcPts val="2100"/>
              </a:spcAft>
              <a:buClr>
                <a:schemeClr val="dk1"/>
              </a:buClr>
              <a:buSzPct val="100000"/>
              <a:buChar char="•"/>
            </a:pPr>
            <a:r>
              <a:rPr lang="en-US" sz="1100"/>
              <a:t>May not have the technology and skills to analyze data gathered</a:t>
            </a:r>
          </a:p>
          <a:p>
            <a:pPr lvl="0">
              <a:spcBef>
                <a:spcPts val="0"/>
              </a:spcBef>
              <a:buNone/>
            </a:pPr>
            <a:endParaRPr sz="1100"/>
          </a:p>
        </p:txBody>
      </p:sp>
      <p:sp>
        <p:nvSpPr>
          <p:cNvPr id="265" name="Shape 26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7" name="Shape 27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78" name="Shape 278"/>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9" name="Shape 289"/>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r>
              <a:rPr lang="en-US" b="1"/>
              <a:t>Joseph</a:t>
            </a:r>
          </a:p>
          <a:p>
            <a:pPr lvl="0">
              <a:spcBef>
                <a:spcPts val="0"/>
              </a:spcBef>
              <a:buNone/>
            </a:pPr>
            <a:endParaRPr/>
          </a:p>
          <a:p>
            <a:pPr lvl="0">
              <a:spcBef>
                <a:spcPts val="0"/>
              </a:spcBef>
              <a:buNone/>
            </a:pPr>
            <a:r>
              <a:rPr lang="en-US"/>
              <a:t>Speak on assumptions we have:</a:t>
            </a:r>
          </a:p>
          <a:p>
            <a:pPr marL="457200" lvl="0" indent="-228600" rtl="0">
              <a:spcBef>
                <a:spcPts val="0"/>
              </a:spcBef>
              <a:buChar char="-"/>
            </a:pPr>
            <a:r>
              <a:rPr lang="en-US"/>
              <a:t>assume these target populations want to be engaged, but do not know how</a:t>
            </a:r>
          </a:p>
          <a:p>
            <a:pPr marL="457200" lvl="0" indent="-381000" rtl="0">
              <a:spcBef>
                <a:spcPts val="0"/>
              </a:spcBef>
              <a:buClr>
                <a:schemeClr val="dk1"/>
              </a:buClr>
              <a:buSzPct val="100000"/>
              <a:buFont typeface="Calibri"/>
              <a:buChar char="•"/>
            </a:pPr>
            <a:r>
              <a:rPr lang="en-US" sz="2400"/>
              <a:t>“meet them where they are”</a:t>
            </a:r>
          </a:p>
          <a:p>
            <a:pPr lvl="0" rtl="0">
              <a:spcBef>
                <a:spcPts val="0"/>
              </a:spcBef>
              <a:buNone/>
            </a:pPr>
            <a:r>
              <a:rPr lang="en-US" sz="2400">
                <a:latin typeface="Arial"/>
                <a:ea typeface="Arial"/>
                <a:cs typeface="Arial"/>
                <a:sym typeface="Arial"/>
              </a:rPr>
              <a:t>Chinese:</a:t>
            </a:r>
          </a:p>
          <a:p>
            <a:pPr marL="457200" lvl="0" indent="-342900" rtl="0">
              <a:spcBef>
                <a:spcPts val="0"/>
              </a:spcBef>
              <a:buClr>
                <a:schemeClr val="dk1"/>
              </a:buClr>
              <a:buSzPct val="100000"/>
              <a:buChar char="•"/>
            </a:pPr>
            <a:r>
              <a:rPr lang="en-US" sz="1800">
                <a:latin typeface="Arial"/>
                <a:ea typeface="Arial"/>
                <a:cs typeface="Arial"/>
                <a:sym typeface="Arial"/>
              </a:rPr>
              <a:t>Provide translation of key documentation</a:t>
            </a:r>
          </a:p>
          <a:p>
            <a:pPr marL="457200" lvl="0" indent="-342900" rtl="0">
              <a:spcBef>
                <a:spcPts val="0"/>
              </a:spcBef>
              <a:buClr>
                <a:schemeClr val="dk1"/>
              </a:buClr>
              <a:buSzPct val="100000"/>
              <a:buChar char="•"/>
            </a:pPr>
            <a:r>
              <a:rPr lang="en-US" sz="1800">
                <a:latin typeface="Arial"/>
                <a:ea typeface="Arial"/>
                <a:cs typeface="Arial"/>
                <a:sym typeface="Arial"/>
              </a:rPr>
              <a:t>Targeted advertising to schools (including language schools), grocery stores, and rec centers</a:t>
            </a:r>
          </a:p>
          <a:p>
            <a:pPr lvl="0" rtl="0">
              <a:spcBef>
                <a:spcPts val="0"/>
              </a:spcBef>
              <a:buNone/>
            </a:pPr>
            <a:endParaRPr sz="2400">
              <a:latin typeface="Arial"/>
              <a:ea typeface="Arial"/>
              <a:cs typeface="Arial"/>
              <a:sym typeface="Arial"/>
            </a:endParaRPr>
          </a:p>
          <a:p>
            <a:pPr lvl="0" rtl="0">
              <a:spcBef>
                <a:spcPts val="0"/>
              </a:spcBef>
              <a:buNone/>
            </a:pPr>
            <a:r>
              <a:rPr lang="en-US" sz="2400">
                <a:latin typeface="Arial"/>
                <a:ea typeface="Arial"/>
                <a:cs typeface="Arial"/>
                <a:sym typeface="Arial"/>
              </a:rPr>
              <a:t>Latinx:</a:t>
            </a:r>
          </a:p>
          <a:p>
            <a:pPr marL="457200" lvl="0" indent="-342900" rtl="0">
              <a:spcBef>
                <a:spcPts val="0"/>
              </a:spcBef>
              <a:buClr>
                <a:schemeClr val="dk1"/>
              </a:buClr>
              <a:buSzPct val="100000"/>
              <a:buChar char="•"/>
            </a:pPr>
            <a:r>
              <a:rPr lang="en-US" sz="1800">
                <a:latin typeface="Arial"/>
                <a:ea typeface="Arial"/>
                <a:cs typeface="Arial"/>
                <a:sym typeface="Arial"/>
              </a:rPr>
              <a:t>Increase/expand translation of key documentation</a:t>
            </a:r>
          </a:p>
          <a:p>
            <a:pPr marL="457200" lvl="0" indent="-342900" rtl="0">
              <a:spcBef>
                <a:spcPts val="0"/>
              </a:spcBef>
              <a:buClr>
                <a:schemeClr val="dk1"/>
              </a:buClr>
              <a:buSzPct val="100000"/>
              <a:buChar char="•"/>
            </a:pPr>
            <a:r>
              <a:rPr lang="en-US" sz="1800">
                <a:latin typeface="Arial"/>
                <a:ea typeface="Arial"/>
                <a:cs typeface="Arial"/>
                <a:sym typeface="Arial"/>
              </a:rPr>
              <a:t>Targeted advertising: spanish language radio, tv, and news</a:t>
            </a:r>
          </a:p>
          <a:p>
            <a:pPr marL="457200" lvl="0" indent="-342900" rtl="0">
              <a:spcBef>
                <a:spcPts val="0"/>
              </a:spcBef>
              <a:buClr>
                <a:schemeClr val="dk1"/>
              </a:buClr>
              <a:buSzPct val="100000"/>
              <a:buChar char="•"/>
            </a:pPr>
            <a:r>
              <a:rPr lang="en-US" sz="1800">
                <a:latin typeface="Arial"/>
                <a:ea typeface="Arial"/>
                <a:cs typeface="Arial"/>
                <a:sym typeface="Arial"/>
              </a:rPr>
              <a:t>Targeted advertising: churches, schools, grocery stores</a:t>
            </a:r>
          </a:p>
          <a:p>
            <a:pPr lvl="0" rtl="0">
              <a:spcBef>
                <a:spcPts val="0"/>
              </a:spcBef>
              <a:buNone/>
            </a:pPr>
            <a:endParaRPr sz="2400">
              <a:latin typeface="Arial"/>
              <a:ea typeface="Arial"/>
              <a:cs typeface="Arial"/>
              <a:sym typeface="Arial"/>
            </a:endParaRPr>
          </a:p>
          <a:p>
            <a:pPr lvl="0" rtl="0">
              <a:spcBef>
                <a:spcPts val="0"/>
              </a:spcBef>
              <a:buNone/>
            </a:pPr>
            <a:r>
              <a:rPr lang="en-US" sz="2400">
                <a:latin typeface="Arial"/>
                <a:ea typeface="Arial"/>
                <a:cs typeface="Arial"/>
                <a:sym typeface="Arial"/>
              </a:rPr>
              <a:t>African Americans:</a:t>
            </a:r>
          </a:p>
          <a:p>
            <a:pPr marL="457200" lvl="0" indent="-342900" rtl="0">
              <a:spcBef>
                <a:spcPts val="0"/>
              </a:spcBef>
              <a:buClr>
                <a:schemeClr val="dk1"/>
              </a:buClr>
              <a:buSzPct val="100000"/>
              <a:buChar char="•"/>
            </a:pPr>
            <a:r>
              <a:rPr lang="en-US" sz="1800">
                <a:latin typeface="Arial"/>
                <a:ea typeface="Arial"/>
                <a:cs typeface="Arial"/>
                <a:sym typeface="Arial"/>
              </a:rPr>
              <a:t>Targeted advertising: churches, schools, rec centers</a:t>
            </a:r>
          </a:p>
          <a:p>
            <a:pPr marL="457200" lvl="0" indent="-342900" rtl="0">
              <a:spcBef>
                <a:spcPts val="0"/>
              </a:spcBef>
              <a:buClr>
                <a:schemeClr val="dk1"/>
              </a:buClr>
              <a:buSzPct val="100000"/>
              <a:buChar char="•"/>
            </a:pPr>
            <a:r>
              <a:rPr lang="en-US" sz="1800">
                <a:latin typeface="Arial"/>
                <a:ea typeface="Arial"/>
                <a:cs typeface="Arial"/>
                <a:sym typeface="Arial"/>
              </a:rPr>
              <a:t>Learn from and listen to population’s concerns; address past wrongs</a:t>
            </a:r>
          </a:p>
          <a:p>
            <a:pPr lvl="0" rtl="0">
              <a:spcBef>
                <a:spcPts val="0"/>
              </a:spcBef>
              <a:buNone/>
            </a:pPr>
            <a:endParaRPr sz="2400">
              <a:latin typeface="Arial"/>
              <a:ea typeface="Arial"/>
              <a:cs typeface="Arial"/>
              <a:sym typeface="Arial"/>
            </a:endParaRPr>
          </a:p>
          <a:p>
            <a:pPr lvl="0" rtl="0">
              <a:spcBef>
                <a:spcPts val="0"/>
              </a:spcBef>
              <a:buNone/>
            </a:pPr>
            <a:endParaRPr/>
          </a:p>
        </p:txBody>
      </p:sp>
      <p:sp>
        <p:nvSpPr>
          <p:cNvPr id="290" name="Shape 290"/>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7" name="Shape 29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98" name="Shape 298"/>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en-US"/>
              <a:t>We will start today by giving you a general project overview, for those of you who are just joining us, and then go into our analysis of the issue and the research we have found. We will conclude with our recommendations, the implementation plan, and the financial cost associated with it. </a:t>
            </a:r>
          </a:p>
        </p:txBody>
      </p:sp>
      <p:sp>
        <p:nvSpPr>
          <p:cNvPr id="99" name="Shape 99"/>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Shape 3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7" name="Shape 30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lang="en-US" b="1" dirty="0"/>
          </a:p>
        </p:txBody>
      </p:sp>
      <p:sp>
        <p:nvSpPr>
          <p:cNvPr id="308" name="Shape 308"/>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5" name="Shape 315"/>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b="1"/>
          </a:p>
        </p:txBody>
      </p:sp>
      <p:sp>
        <p:nvSpPr>
          <p:cNvPr id="316" name="Shape 316"/>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3" name="Shape 32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lang="en-US" b="1" dirty="0"/>
          </a:p>
        </p:txBody>
      </p:sp>
      <p:sp>
        <p:nvSpPr>
          <p:cNvPr id="324" name="Shape 32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2" name="Shape 332"/>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b="1"/>
          </a:p>
        </p:txBody>
      </p:sp>
      <p:sp>
        <p:nvSpPr>
          <p:cNvPr id="333" name="Shape 333"/>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0" name="Shape 34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lang="en-US" b="1" dirty="0"/>
          </a:p>
        </p:txBody>
      </p:sp>
      <p:sp>
        <p:nvSpPr>
          <p:cNvPr id="341" name="Shape 34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b="1"/>
          </a:p>
        </p:txBody>
      </p:sp>
      <p:sp>
        <p:nvSpPr>
          <p:cNvPr id="349" name="Shape 349"/>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Shape 3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6" name="Shape 356"/>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lang="en-US" b="1" dirty="0"/>
          </a:p>
        </p:txBody>
      </p:sp>
      <p:sp>
        <p:nvSpPr>
          <p:cNvPr id="357" name="Shape 357"/>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Shape 36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lang="en-US" b="1" dirty="0"/>
          </a:p>
        </p:txBody>
      </p:sp>
      <p:sp>
        <p:nvSpPr>
          <p:cNvPr id="365" name="Shape 36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Shape 37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76" name="Shape 376"/>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Shape 38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87" name="Shape 387"/>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r>
              <a:rPr lang="en-US"/>
              <a:t>Introduce each person, mention that we are all MBA students</a:t>
            </a:r>
          </a:p>
        </p:txBody>
      </p:sp>
      <p:sp>
        <p:nvSpPr>
          <p:cNvPr id="106" name="Shape 106"/>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Shape 39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Clr>
                <a:schemeClr val="dk1"/>
              </a:buClr>
              <a:buSzPct val="91666"/>
              <a:buFont typeface="Arial"/>
              <a:buNone/>
            </a:pPr>
            <a:endParaRPr/>
          </a:p>
        </p:txBody>
      </p:sp>
      <p:sp>
        <p:nvSpPr>
          <p:cNvPr id="394" name="Shape 394"/>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Shape 40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3" name="Shape 40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lang="en-US" b="1" dirty="0"/>
          </a:p>
        </p:txBody>
      </p:sp>
      <p:sp>
        <p:nvSpPr>
          <p:cNvPr id="404" name="Shape 40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Shape 41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1" name="Shape 41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lang="en-US" b="1" dirty="0"/>
          </a:p>
        </p:txBody>
      </p:sp>
      <p:sp>
        <p:nvSpPr>
          <p:cNvPr id="412" name="Shape 412"/>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Shape 41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0" name="Shape 42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lang="en-US" b="1" dirty="0"/>
          </a:p>
        </p:txBody>
      </p:sp>
      <p:sp>
        <p:nvSpPr>
          <p:cNvPr id="421" name="Shape 42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rtl="0">
              <a:lnSpc>
                <a:spcPct val="115000"/>
              </a:lnSpc>
              <a:spcBef>
                <a:spcPts val="0"/>
              </a:spcBef>
              <a:buClr>
                <a:schemeClr val="dk1"/>
              </a:buClr>
              <a:buSzPct val="78571"/>
              <a:buFont typeface="Arial"/>
              <a:buNone/>
            </a:pPr>
            <a:endParaRPr lang="en-US" sz="1400" dirty="0">
              <a:latin typeface="Helvetica Neue"/>
              <a:ea typeface="Helvetica Neue"/>
              <a:cs typeface="Helvetica Neue"/>
              <a:sym typeface="Helvetica Neue"/>
            </a:endParaRPr>
          </a:p>
        </p:txBody>
      </p:sp>
      <p:sp>
        <p:nvSpPr>
          <p:cNvPr id="128" name="Shape 128"/>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136" name="Shape 136"/>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lang="en-US" dirty="0"/>
          </a:p>
        </p:txBody>
      </p:sp>
      <p:sp>
        <p:nvSpPr>
          <p:cNvPr id="144" name="Shape 14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155" name="Shape 15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lgn="l" rtl="0">
              <a:lnSpc>
                <a:spcPct val="106000"/>
              </a:lnSpc>
              <a:spcBef>
                <a:spcPts val="0"/>
              </a:spcBef>
              <a:buClr>
                <a:schemeClr val="dk1"/>
              </a:buClr>
              <a:buSzPct val="25000"/>
              <a:buFont typeface="Noto Sans Symbols"/>
              <a:buNone/>
            </a:pPr>
            <a:r>
              <a:rPr lang="en-US" b="1">
                <a:latin typeface="Arial"/>
                <a:ea typeface="Arial"/>
                <a:cs typeface="Arial"/>
                <a:sym typeface="Arial"/>
              </a:rPr>
              <a:t>The </a:t>
            </a:r>
            <a:r>
              <a:rPr lang="en-US" b="1">
                <a:solidFill>
                  <a:srgbClr val="FF0000"/>
                </a:solidFill>
                <a:latin typeface="Arial"/>
                <a:ea typeface="Arial"/>
                <a:cs typeface="Arial"/>
                <a:sym typeface="Arial"/>
              </a:rPr>
              <a:t>goal</a:t>
            </a:r>
            <a:r>
              <a:rPr lang="en-US" b="1">
                <a:latin typeface="Arial"/>
                <a:ea typeface="Arial"/>
                <a:cs typeface="Arial"/>
                <a:sym typeface="Arial"/>
              </a:rPr>
              <a:t> of the project is to implement efficient, cost effective, and sustainable strategies for impactful outreach, into underrepresented communities, in order to maximize community involvement.</a:t>
            </a:r>
          </a:p>
          <a:p>
            <a:pPr lvl="0">
              <a:spcBef>
                <a:spcPts val="0"/>
              </a:spcBef>
              <a:buNone/>
            </a:pPr>
            <a:endParaRPr/>
          </a:p>
          <a:p>
            <a:pPr lvl="0">
              <a:spcBef>
                <a:spcPts val="0"/>
              </a:spcBef>
              <a:buNone/>
            </a:pPr>
            <a:endParaRPr/>
          </a:p>
          <a:p>
            <a:pPr lvl="0">
              <a:spcBef>
                <a:spcPts val="0"/>
              </a:spcBef>
              <a:buNone/>
            </a:pPr>
            <a:r>
              <a:rPr lang="en-US"/>
              <a:t>Catherine</a:t>
            </a:r>
          </a:p>
          <a:p>
            <a:pPr lvl="0">
              <a:spcBef>
                <a:spcPts val="0"/>
              </a:spcBef>
              <a:buNone/>
            </a:pPr>
            <a:r>
              <a:rPr lang="en-US"/>
              <a:t>In Scope:</a:t>
            </a:r>
          </a:p>
          <a:p>
            <a:pPr marL="457200" lvl="0" indent="-228600" rtl="0">
              <a:spcBef>
                <a:spcPts val="0"/>
              </a:spcBef>
              <a:buChar char="-"/>
            </a:pPr>
            <a:r>
              <a:rPr lang="en-US"/>
              <a:t>Analysis and Recommendations on 3 target populations best way to communicate and engage them in Parks department</a:t>
            </a:r>
          </a:p>
          <a:p>
            <a:pPr marL="914400" lvl="1" indent="-228600" rtl="0">
              <a:spcBef>
                <a:spcPts val="0"/>
              </a:spcBef>
              <a:buChar char="-"/>
            </a:pPr>
            <a:r>
              <a:rPr lang="en-US"/>
              <a:t>Includes possible partnerships, reaching out to ethnic media, </a:t>
            </a:r>
          </a:p>
          <a:p>
            <a:pPr marL="457200" lvl="0" indent="-228600" rtl="0">
              <a:spcBef>
                <a:spcPts val="0"/>
              </a:spcBef>
              <a:buChar char="-"/>
            </a:pPr>
            <a:r>
              <a:rPr lang="en-US"/>
              <a:t>Financial analysis of recommendations</a:t>
            </a:r>
          </a:p>
          <a:p>
            <a:pPr marL="914400" lvl="1" indent="-228600" rtl="0">
              <a:spcBef>
                <a:spcPts val="0"/>
              </a:spcBef>
              <a:buChar char="-"/>
            </a:pPr>
            <a:r>
              <a:rPr lang="en-US"/>
              <a:t>Cost of recommendations </a:t>
            </a:r>
          </a:p>
          <a:p>
            <a:pPr marL="457200" lvl="0" indent="-228600" rtl="0">
              <a:spcBef>
                <a:spcPts val="0"/>
              </a:spcBef>
              <a:buChar char="-"/>
            </a:pPr>
            <a:r>
              <a:rPr lang="en-US"/>
              <a:t>Execution &amp; potential next stops</a:t>
            </a:r>
          </a:p>
          <a:p>
            <a:pPr marL="914400" lvl="1" indent="-228600">
              <a:spcBef>
                <a:spcPts val="0"/>
              </a:spcBef>
              <a:buChar char="-"/>
            </a:pPr>
            <a:r>
              <a:rPr lang="en-US"/>
              <a:t>How they should start setting up </a:t>
            </a:r>
          </a:p>
          <a:p>
            <a:pPr lvl="0">
              <a:spcBef>
                <a:spcPts val="0"/>
              </a:spcBef>
              <a:buNone/>
            </a:pPr>
            <a:endParaRPr/>
          </a:p>
          <a:p>
            <a:pPr lvl="0">
              <a:spcBef>
                <a:spcPts val="0"/>
              </a:spcBef>
              <a:buNone/>
            </a:pPr>
            <a:r>
              <a:rPr lang="en-US"/>
              <a:t>Out of Scope:</a:t>
            </a:r>
          </a:p>
          <a:p>
            <a:pPr marL="457200" lvl="0" indent="-228600" rtl="0">
              <a:spcBef>
                <a:spcPts val="0"/>
              </a:spcBef>
              <a:buChar char="-"/>
            </a:pPr>
            <a:r>
              <a:rPr lang="en-US"/>
              <a:t>More than 3 target populations</a:t>
            </a:r>
          </a:p>
          <a:p>
            <a:pPr marL="457200" lvl="0" indent="-228600" rtl="0">
              <a:spcBef>
                <a:spcPts val="0"/>
              </a:spcBef>
              <a:buChar char="-"/>
            </a:pPr>
            <a:r>
              <a:rPr lang="en-US"/>
              <a:t>Actual hiring/distribution of resources</a:t>
            </a:r>
          </a:p>
          <a:p>
            <a:pPr marL="457200" lvl="0" indent="-228600">
              <a:spcBef>
                <a:spcPts val="0"/>
              </a:spcBef>
              <a:buChar char="-"/>
            </a:pPr>
            <a:r>
              <a:rPr lang="en-US"/>
              <a:t>How to maintain the relationship</a:t>
            </a:r>
          </a:p>
        </p:txBody>
      </p:sp>
      <p:sp>
        <p:nvSpPr>
          <p:cNvPr id="162" name="Shape 162"/>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181" name="Shape 18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3"/>
        <p:cNvGrpSpPr/>
        <p:nvPr/>
      </p:nvGrpSpPr>
      <p:grpSpPr>
        <a:xfrm>
          <a:off x="0" y="0"/>
          <a:ext cx="0" cy="0"/>
          <a:chOff x="0" y="0"/>
          <a:chExt cx="0" cy="0"/>
        </a:xfrm>
      </p:grpSpPr>
      <p:sp>
        <p:nvSpPr>
          <p:cNvPr id="14" name="Shape 14"/>
          <p:cNvSpPr txBox="1">
            <a:spLocks noGrp="1"/>
          </p:cNvSpPr>
          <p:nvPr>
            <p:ph type="ctrTitle"/>
          </p:nvPr>
        </p:nvSpPr>
        <p:spPr>
          <a:xfrm>
            <a:off x="415611" y="992766"/>
            <a:ext cx="11360700" cy="2736900"/>
          </a:xfrm>
          <a:prstGeom prst="rect">
            <a:avLst/>
          </a:prstGeom>
        </p:spPr>
        <p:txBody>
          <a:bodyPr lIns="121900" tIns="121900" rIns="121900" bIns="121900" anchor="b" anchorCtr="0"/>
          <a:lstStyle>
            <a:lvl1pPr lvl="0" algn="ctr">
              <a:spcBef>
                <a:spcPts val="0"/>
              </a:spcBef>
              <a:buSzPct val="100000"/>
              <a:defRPr sz="6900"/>
            </a:lvl1pPr>
            <a:lvl2pPr lvl="1" algn="ctr">
              <a:spcBef>
                <a:spcPts val="0"/>
              </a:spcBef>
              <a:buSzPct val="100000"/>
              <a:defRPr sz="6900"/>
            </a:lvl2pPr>
            <a:lvl3pPr lvl="2" algn="ctr">
              <a:spcBef>
                <a:spcPts val="0"/>
              </a:spcBef>
              <a:buSzPct val="100000"/>
              <a:defRPr sz="6900"/>
            </a:lvl3pPr>
            <a:lvl4pPr lvl="3" algn="ctr">
              <a:spcBef>
                <a:spcPts val="0"/>
              </a:spcBef>
              <a:buSzPct val="100000"/>
              <a:defRPr sz="6900"/>
            </a:lvl4pPr>
            <a:lvl5pPr lvl="4" algn="ctr">
              <a:spcBef>
                <a:spcPts val="0"/>
              </a:spcBef>
              <a:buSzPct val="100000"/>
              <a:defRPr sz="6900"/>
            </a:lvl5pPr>
            <a:lvl6pPr lvl="5" algn="ctr">
              <a:spcBef>
                <a:spcPts val="0"/>
              </a:spcBef>
              <a:buSzPct val="100000"/>
              <a:defRPr sz="6900"/>
            </a:lvl6pPr>
            <a:lvl7pPr lvl="6" algn="ctr">
              <a:spcBef>
                <a:spcPts val="0"/>
              </a:spcBef>
              <a:buSzPct val="100000"/>
              <a:defRPr sz="6900"/>
            </a:lvl7pPr>
            <a:lvl8pPr lvl="7" algn="ctr">
              <a:spcBef>
                <a:spcPts val="0"/>
              </a:spcBef>
              <a:buSzPct val="100000"/>
              <a:defRPr sz="6900"/>
            </a:lvl8pPr>
            <a:lvl9pPr lvl="8" algn="ctr">
              <a:spcBef>
                <a:spcPts val="0"/>
              </a:spcBef>
              <a:buSzPct val="100000"/>
              <a:defRPr sz="6900"/>
            </a:lvl9pPr>
          </a:lstStyle>
          <a:p>
            <a:endParaRPr/>
          </a:p>
        </p:txBody>
      </p:sp>
      <p:sp>
        <p:nvSpPr>
          <p:cNvPr id="15" name="Shape 15"/>
          <p:cNvSpPr txBox="1">
            <a:spLocks noGrp="1"/>
          </p:cNvSpPr>
          <p:nvPr>
            <p:ph type="subTitle" idx="1"/>
          </p:nvPr>
        </p:nvSpPr>
        <p:spPr>
          <a:xfrm>
            <a:off x="415600" y="3778833"/>
            <a:ext cx="11360700" cy="1056900"/>
          </a:xfrm>
          <a:prstGeom prst="rect">
            <a:avLst/>
          </a:prstGeom>
        </p:spPr>
        <p:txBody>
          <a:bodyPr lIns="121900" tIns="121900" rIns="121900" bIns="121900" anchor="t" anchorCtr="0"/>
          <a:lstStyle>
            <a:lvl1pPr lvl="0" algn="ctr">
              <a:lnSpc>
                <a:spcPct val="100000"/>
              </a:lnSpc>
              <a:spcBef>
                <a:spcPts val="0"/>
              </a:spcBef>
              <a:spcAft>
                <a:spcPts val="0"/>
              </a:spcAft>
              <a:buSzPct val="100000"/>
              <a:buNone/>
              <a:defRPr sz="3700"/>
            </a:lvl1pPr>
            <a:lvl2pPr lvl="1" algn="ctr">
              <a:lnSpc>
                <a:spcPct val="100000"/>
              </a:lnSpc>
              <a:spcBef>
                <a:spcPts val="0"/>
              </a:spcBef>
              <a:spcAft>
                <a:spcPts val="0"/>
              </a:spcAft>
              <a:buSzPct val="100000"/>
              <a:buNone/>
              <a:defRPr sz="3700"/>
            </a:lvl2pPr>
            <a:lvl3pPr lvl="2" algn="ctr">
              <a:lnSpc>
                <a:spcPct val="100000"/>
              </a:lnSpc>
              <a:spcBef>
                <a:spcPts val="0"/>
              </a:spcBef>
              <a:spcAft>
                <a:spcPts val="0"/>
              </a:spcAft>
              <a:buSzPct val="100000"/>
              <a:buNone/>
              <a:defRPr sz="3700"/>
            </a:lvl3pPr>
            <a:lvl4pPr lvl="3" algn="ctr">
              <a:lnSpc>
                <a:spcPct val="100000"/>
              </a:lnSpc>
              <a:spcBef>
                <a:spcPts val="0"/>
              </a:spcBef>
              <a:spcAft>
                <a:spcPts val="0"/>
              </a:spcAft>
              <a:buSzPct val="100000"/>
              <a:buNone/>
              <a:defRPr sz="3700"/>
            </a:lvl4pPr>
            <a:lvl5pPr lvl="4" algn="ctr">
              <a:lnSpc>
                <a:spcPct val="100000"/>
              </a:lnSpc>
              <a:spcBef>
                <a:spcPts val="0"/>
              </a:spcBef>
              <a:spcAft>
                <a:spcPts val="0"/>
              </a:spcAft>
              <a:buSzPct val="100000"/>
              <a:buNone/>
              <a:defRPr sz="3700"/>
            </a:lvl5pPr>
            <a:lvl6pPr lvl="5" algn="ctr">
              <a:lnSpc>
                <a:spcPct val="100000"/>
              </a:lnSpc>
              <a:spcBef>
                <a:spcPts val="0"/>
              </a:spcBef>
              <a:spcAft>
                <a:spcPts val="0"/>
              </a:spcAft>
              <a:buSzPct val="100000"/>
              <a:buNone/>
              <a:defRPr sz="3700"/>
            </a:lvl6pPr>
            <a:lvl7pPr lvl="6" algn="ctr">
              <a:lnSpc>
                <a:spcPct val="100000"/>
              </a:lnSpc>
              <a:spcBef>
                <a:spcPts val="0"/>
              </a:spcBef>
              <a:spcAft>
                <a:spcPts val="0"/>
              </a:spcAft>
              <a:buSzPct val="100000"/>
              <a:buNone/>
              <a:defRPr sz="3700"/>
            </a:lvl7pPr>
            <a:lvl8pPr lvl="7" algn="ctr">
              <a:lnSpc>
                <a:spcPct val="100000"/>
              </a:lnSpc>
              <a:spcBef>
                <a:spcPts val="0"/>
              </a:spcBef>
              <a:spcAft>
                <a:spcPts val="0"/>
              </a:spcAft>
              <a:buSzPct val="100000"/>
              <a:buNone/>
              <a:defRPr sz="3700"/>
            </a:lvl8pPr>
            <a:lvl9pPr lvl="8" algn="ctr">
              <a:lnSpc>
                <a:spcPct val="100000"/>
              </a:lnSpc>
              <a:spcBef>
                <a:spcPts val="0"/>
              </a:spcBef>
              <a:spcAft>
                <a:spcPts val="0"/>
              </a:spcAft>
              <a:buSzPct val="100000"/>
              <a:buNone/>
              <a:defRPr sz="3700"/>
            </a:lvl9pPr>
          </a:lstStyle>
          <a:p>
            <a:endParaRPr/>
          </a:p>
        </p:txBody>
      </p:sp>
      <p:sp>
        <p:nvSpPr>
          <p:cNvPr id="16" name="Shape 16"/>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15600" y="1474833"/>
            <a:ext cx="11360700" cy="2618100"/>
          </a:xfrm>
          <a:prstGeom prst="rect">
            <a:avLst/>
          </a:prstGeom>
        </p:spPr>
        <p:txBody>
          <a:bodyPr lIns="121900" tIns="121900" rIns="121900" bIns="121900" anchor="b" anchorCtr="0"/>
          <a:lstStyle>
            <a:lvl1pPr lvl="0" algn="ctr">
              <a:spcBef>
                <a:spcPts val="0"/>
              </a:spcBef>
              <a:buSzPct val="100000"/>
              <a:defRPr sz="16000"/>
            </a:lvl1pPr>
            <a:lvl2pPr lvl="1" algn="ctr">
              <a:spcBef>
                <a:spcPts val="0"/>
              </a:spcBef>
              <a:buSzPct val="100000"/>
              <a:defRPr sz="16000"/>
            </a:lvl2pPr>
            <a:lvl3pPr lvl="2" algn="ctr">
              <a:spcBef>
                <a:spcPts val="0"/>
              </a:spcBef>
              <a:buSzPct val="100000"/>
              <a:defRPr sz="16000"/>
            </a:lvl3pPr>
            <a:lvl4pPr lvl="3" algn="ctr">
              <a:spcBef>
                <a:spcPts val="0"/>
              </a:spcBef>
              <a:buSzPct val="100000"/>
              <a:defRPr sz="16000"/>
            </a:lvl4pPr>
            <a:lvl5pPr lvl="4" algn="ctr">
              <a:spcBef>
                <a:spcPts val="0"/>
              </a:spcBef>
              <a:buSzPct val="100000"/>
              <a:defRPr sz="16000"/>
            </a:lvl5pPr>
            <a:lvl6pPr lvl="5" algn="ctr">
              <a:spcBef>
                <a:spcPts val="0"/>
              </a:spcBef>
              <a:buSzPct val="100000"/>
              <a:defRPr sz="16000"/>
            </a:lvl6pPr>
            <a:lvl7pPr lvl="6" algn="ctr">
              <a:spcBef>
                <a:spcPts val="0"/>
              </a:spcBef>
              <a:buSzPct val="100000"/>
              <a:defRPr sz="16000"/>
            </a:lvl7pPr>
            <a:lvl8pPr lvl="7" algn="ctr">
              <a:spcBef>
                <a:spcPts val="0"/>
              </a:spcBef>
              <a:buSzPct val="100000"/>
              <a:defRPr sz="16000"/>
            </a:lvl8pPr>
            <a:lvl9pPr lvl="8" algn="ctr">
              <a:spcBef>
                <a:spcPts val="0"/>
              </a:spcBef>
              <a:buSzPct val="100000"/>
              <a:defRPr sz="16000"/>
            </a:lvl9pPr>
          </a:lstStyle>
          <a:p>
            <a:endParaRPr/>
          </a:p>
        </p:txBody>
      </p:sp>
      <p:sp>
        <p:nvSpPr>
          <p:cNvPr id="50" name="Shape 50"/>
          <p:cNvSpPr txBox="1">
            <a:spLocks noGrp="1"/>
          </p:cNvSpPr>
          <p:nvPr>
            <p:ph type="body" idx="1"/>
          </p:nvPr>
        </p:nvSpPr>
        <p:spPr>
          <a:xfrm>
            <a:off x="415600" y="4202966"/>
            <a:ext cx="11360700" cy="1734300"/>
          </a:xfrm>
          <a:prstGeom prst="rect">
            <a:avLst/>
          </a:prstGeom>
        </p:spPr>
        <p:txBody>
          <a:bodyPr lIns="121900" tIns="121900" rIns="121900" bIns="121900"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1" name="Shape 51"/>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2"/>
        <p:cNvGrpSpPr/>
        <p:nvPr/>
      </p:nvGrpSpPr>
      <p:grpSpPr>
        <a:xfrm>
          <a:off x="0" y="0"/>
          <a:ext cx="0" cy="0"/>
          <a:chOff x="0" y="0"/>
          <a:chExt cx="0" cy="0"/>
        </a:xfrm>
      </p:grpSpPr>
      <p:sp>
        <p:nvSpPr>
          <p:cNvPr id="53" name="Shape 53"/>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838200" y="365125"/>
            <a:ext cx="10515600" cy="1325700"/>
          </a:xfrm>
          <a:prstGeom prst="rect">
            <a:avLst/>
          </a:prstGeom>
          <a:noFill/>
          <a:ln>
            <a:noFill/>
          </a:ln>
        </p:spPr>
        <p:txBody>
          <a:bodyPr lIns="121900" tIns="121900" rIns="121900" bIns="121900"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56" name="Shape 56"/>
          <p:cNvSpPr txBox="1">
            <a:spLocks noGrp="1"/>
          </p:cNvSpPr>
          <p:nvPr>
            <p:ph type="body" idx="1"/>
          </p:nvPr>
        </p:nvSpPr>
        <p:spPr>
          <a:xfrm>
            <a:off x="838200" y="1825625"/>
            <a:ext cx="10515600" cy="4351200"/>
          </a:xfrm>
          <a:prstGeom prst="rect">
            <a:avLst/>
          </a:prstGeom>
          <a:noFill/>
          <a:ln>
            <a:noFill/>
          </a:ln>
        </p:spPr>
        <p:txBody>
          <a:bodyPr lIns="121900" tIns="121900" rIns="121900" bIns="121900"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ection Header">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831850" y="1709738"/>
            <a:ext cx="10515600" cy="2852700"/>
          </a:xfrm>
          <a:prstGeom prst="rect">
            <a:avLst/>
          </a:prstGeom>
          <a:noFill/>
          <a:ln>
            <a:noFill/>
          </a:ln>
        </p:spPr>
        <p:txBody>
          <a:bodyPr lIns="121900" tIns="121900" rIns="121900" bIns="121900" anchor="b" anchorCtr="0"/>
          <a:lstStyle>
            <a:lvl1pPr marL="0" marR="0" lvl="0" indent="0" algn="l" rtl="0">
              <a:lnSpc>
                <a:spcPct val="90000"/>
              </a:lnSpc>
              <a:spcBef>
                <a:spcPts val="0"/>
              </a:spcBef>
              <a:buClr>
                <a:schemeClr val="dk1"/>
              </a:buClr>
              <a:buFont typeface="Calibri"/>
              <a:buNone/>
              <a:defRPr sz="60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62" name="Shape 62"/>
          <p:cNvSpPr txBox="1">
            <a:spLocks noGrp="1"/>
          </p:cNvSpPr>
          <p:nvPr>
            <p:ph type="body" idx="1"/>
          </p:nvPr>
        </p:nvSpPr>
        <p:spPr>
          <a:xfrm>
            <a:off x="831850" y="4589462"/>
            <a:ext cx="10515600" cy="1500300"/>
          </a:xfrm>
          <a:prstGeom prst="rect">
            <a:avLst/>
          </a:prstGeom>
          <a:noFill/>
          <a:ln>
            <a:noFill/>
          </a:ln>
        </p:spPr>
        <p:txBody>
          <a:bodyPr lIns="121900" tIns="121900" rIns="121900" bIns="121900" anchor="t" anchorCtr="0"/>
          <a:lstStyle>
            <a:lvl1pPr marL="0" marR="0" lvl="0" indent="0" algn="l" rtl="0">
              <a:lnSpc>
                <a:spcPct val="90000"/>
              </a:lnSpc>
              <a:spcBef>
                <a:spcPts val="1000"/>
              </a:spcBef>
              <a:buClr>
                <a:srgbClr val="888888"/>
              </a:buClr>
              <a:buFont typeface="Arial"/>
              <a:buNone/>
              <a:defRPr sz="2400" b="0" i="0" u="none" strike="noStrike" cap="none">
                <a:solidFill>
                  <a:srgbClr val="888888"/>
                </a:solidFill>
                <a:latin typeface="Calibri"/>
                <a:ea typeface="Calibri"/>
                <a:cs typeface="Calibri"/>
                <a:sym typeface="Calibri"/>
              </a:defRPr>
            </a:lvl1pPr>
            <a:lvl2pPr marL="457200" marR="0" lvl="1" indent="0" algn="l" rtl="0">
              <a:lnSpc>
                <a:spcPct val="90000"/>
              </a:lnSpc>
              <a:spcBef>
                <a:spcPts val="500"/>
              </a:spcBef>
              <a:buClr>
                <a:srgbClr val="888888"/>
              </a:buClr>
              <a:buFont typeface="Arial"/>
              <a:buNone/>
              <a:defRPr sz="2000" b="0" i="0" u="none" strike="noStrike" cap="none">
                <a:solidFill>
                  <a:srgbClr val="888888"/>
                </a:solidFill>
                <a:latin typeface="Calibri"/>
                <a:ea typeface="Calibri"/>
                <a:cs typeface="Calibri"/>
                <a:sym typeface="Calibri"/>
              </a:defRPr>
            </a:lvl2pPr>
            <a:lvl3pPr marL="914400" marR="0" lvl="2" indent="0" algn="l" rtl="0">
              <a:lnSpc>
                <a:spcPct val="90000"/>
              </a:lnSpc>
              <a:spcBef>
                <a:spcPts val="500"/>
              </a:spcBef>
              <a:buClr>
                <a:srgbClr val="888888"/>
              </a:buClr>
              <a:buFont typeface="Arial"/>
              <a:buNone/>
              <a:defRPr sz="1800" b="0" i="0" u="none" strike="noStrike" cap="none">
                <a:solidFill>
                  <a:srgbClr val="888888"/>
                </a:solidFill>
                <a:latin typeface="Calibri"/>
                <a:ea typeface="Calibri"/>
                <a:cs typeface="Calibri"/>
                <a:sym typeface="Calibri"/>
              </a:defRPr>
            </a:lvl3pPr>
            <a:lvl4pPr marL="1371600" marR="0" lvl="3"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4pPr>
            <a:lvl5pPr marL="1828800" marR="0" lvl="4"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5pPr>
            <a:lvl6pPr marL="2286000" marR="0" lvl="5"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6pPr>
            <a:lvl7pPr marL="2743200" marR="0" lvl="6"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7pPr>
            <a:lvl8pPr marL="3200400" marR="0" lvl="7"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8pPr>
            <a:lvl9pPr marL="3657600" marR="0" lvl="8"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63" name="Shape 63"/>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838200" y="365125"/>
            <a:ext cx="10515600" cy="1325700"/>
          </a:xfrm>
          <a:prstGeom prst="rect">
            <a:avLst/>
          </a:prstGeom>
          <a:noFill/>
          <a:ln>
            <a:noFill/>
          </a:ln>
        </p:spPr>
        <p:txBody>
          <a:bodyPr lIns="121900" tIns="121900" rIns="121900" bIns="121900"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68" name="Shape 68"/>
          <p:cNvSpPr txBox="1">
            <a:spLocks noGrp="1"/>
          </p:cNvSpPr>
          <p:nvPr>
            <p:ph type="body" idx="1"/>
          </p:nvPr>
        </p:nvSpPr>
        <p:spPr>
          <a:xfrm>
            <a:off x="838200" y="1825625"/>
            <a:ext cx="5181600" cy="4351200"/>
          </a:xfrm>
          <a:prstGeom prst="rect">
            <a:avLst/>
          </a:prstGeom>
          <a:noFill/>
          <a:ln>
            <a:noFill/>
          </a:ln>
        </p:spPr>
        <p:txBody>
          <a:bodyPr lIns="121900" tIns="121900" rIns="121900" bIns="121900"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body" idx="2"/>
          </p:nvPr>
        </p:nvSpPr>
        <p:spPr>
          <a:xfrm>
            <a:off x="6172200" y="1825625"/>
            <a:ext cx="5181600" cy="4351200"/>
          </a:xfrm>
          <a:prstGeom prst="rect">
            <a:avLst/>
          </a:prstGeom>
          <a:noFill/>
          <a:ln>
            <a:noFill/>
          </a:ln>
        </p:spPr>
        <p:txBody>
          <a:bodyPr lIns="121900" tIns="121900" rIns="121900" bIns="121900"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Basic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533400" y="407988"/>
            <a:ext cx="11116800" cy="365100"/>
          </a:xfrm>
          <a:prstGeom prst="rect">
            <a:avLst/>
          </a:prstGeom>
          <a:noFill/>
          <a:ln>
            <a:noFill/>
          </a:ln>
        </p:spPr>
        <p:txBody>
          <a:bodyPr lIns="121900" tIns="121900" rIns="121900" bIns="121900"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75" name="Shape 75"/>
          <p:cNvSpPr txBox="1">
            <a:spLocks noGrp="1"/>
          </p:cNvSpPr>
          <p:nvPr>
            <p:ph type="body" idx="1"/>
          </p:nvPr>
        </p:nvSpPr>
        <p:spPr>
          <a:xfrm>
            <a:off x="533400" y="1119188"/>
            <a:ext cx="11116800" cy="4954500"/>
          </a:xfrm>
          <a:prstGeom prst="rect">
            <a:avLst/>
          </a:prstGeom>
          <a:noFill/>
          <a:ln>
            <a:noFill/>
          </a:ln>
        </p:spPr>
        <p:txBody>
          <a:bodyPr lIns="121900" tIns="121900" rIns="121900" bIns="121900" anchor="t" anchorCtr="0"/>
          <a:lstStyle>
            <a:lvl1pPr marL="177800" marR="0" lvl="0" indent="-88900" algn="l" rtl="0">
              <a:lnSpc>
                <a:spcPct val="100000"/>
              </a:lnSpc>
              <a:spcBef>
                <a:spcPts val="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1312" marR="0" lvl="1" indent="-92392" algn="l" rtl="0">
              <a:lnSpc>
                <a:spcPct val="100000"/>
              </a:lnSpc>
              <a:spcBef>
                <a:spcPts val="0"/>
              </a:spcBef>
              <a:buClr>
                <a:schemeClr val="dk1"/>
              </a:buClr>
              <a:buSzPct val="80000"/>
              <a:buFont typeface="Arial"/>
              <a:buChar char="•"/>
              <a:defRPr sz="1400" b="0" i="0" u="none" strike="noStrike" cap="none">
                <a:solidFill>
                  <a:schemeClr val="dk1"/>
                </a:solidFill>
                <a:latin typeface="Calibri"/>
                <a:ea typeface="Calibri"/>
                <a:cs typeface="Calibri"/>
                <a:sym typeface="Calibri"/>
              </a:defRPr>
            </a:lvl2pPr>
            <a:lvl3pPr marL="519112" marR="0" lvl="2" indent="-112712" algn="l" rtl="0">
              <a:lnSpc>
                <a:spcPct val="100000"/>
              </a:lnSpc>
              <a:spcBef>
                <a:spcPts val="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682625" marR="0" lvl="3" indent="-126365" algn="l" rtl="0">
              <a:lnSpc>
                <a:spcPct val="100000"/>
              </a:lnSpc>
              <a:spcBef>
                <a:spcPts val="500"/>
              </a:spcBef>
              <a:buClr>
                <a:schemeClr val="dk1"/>
              </a:buClr>
              <a:buSzPct val="80000"/>
              <a:buFont typeface="Arial"/>
              <a:buChar char="•"/>
              <a:defRPr sz="1200" b="0" i="0" u="none" strike="noStrike" cap="none">
                <a:solidFill>
                  <a:schemeClr val="dk1"/>
                </a:solidFill>
                <a:latin typeface="Calibri"/>
                <a:ea typeface="Calibri"/>
                <a:cs typeface="Calibri"/>
                <a:sym typeface="Calibri"/>
              </a:defRPr>
            </a:lvl4pPr>
            <a:lvl5pPr marL="860425" marR="0" lvl="4" indent="-73025" algn="l" rtl="0">
              <a:lnSpc>
                <a:spcPct val="10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sldNum" idx="12"/>
          </p:nvPr>
        </p:nvSpPr>
        <p:spPr>
          <a:xfrm>
            <a:off x="11409045" y="6333134"/>
            <a:ext cx="731700" cy="5250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solidFill>
                  <a:schemeClr val="dk1"/>
                </a:solidFill>
                <a:latin typeface="Calibri"/>
                <a:ea typeface="Calibri"/>
                <a:cs typeface="Calibri"/>
                <a:sym typeface="Calibri"/>
              </a:rPr>
              <a:t>‹#›</a:t>
            </a:fld>
            <a:endParaRPr lang="en-US">
              <a:solidFill>
                <a:schemeClr val="dk1"/>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Contents">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539750" y="1399032"/>
            <a:ext cx="6823200" cy="4882800"/>
          </a:xfrm>
          <a:prstGeom prst="rect">
            <a:avLst/>
          </a:prstGeom>
          <a:noFill/>
          <a:ln>
            <a:noFill/>
          </a:ln>
        </p:spPr>
        <p:txBody>
          <a:bodyPr lIns="121900" tIns="121900" rIns="121900" bIns="121900" anchor="t" anchorCtr="0"/>
          <a:lstStyle>
            <a:lvl1pPr marL="0" marR="0" lvl="0" indent="0" algn="l" rtl="0">
              <a:lnSpc>
                <a:spcPct val="100000"/>
              </a:lnSpc>
              <a:spcBef>
                <a:spcPts val="2200"/>
              </a:spcBef>
              <a:spcAft>
                <a:spcPts val="0"/>
              </a:spcAft>
              <a:buClr>
                <a:schemeClr val="dk2"/>
              </a:buClr>
              <a:buFont typeface="Arial"/>
              <a:buNone/>
              <a:defRPr sz="2000" b="0" i="0" u="none" strike="noStrike" cap="none">
                <a:solidFill>
                  <a:schemeClr val="dk2"/>
                </a:solidFill>
                <a:latin typeface="Calibri"/>
                <a:ea typeface="Calibri"/>
                <a:cs typeface="Calibri"/>
                <a:sym typeface="Calibri"/>
              </a:defRPr>
            </a:lvl1pPr>
            <a:lvl2pPr marL="174599" marR="0" lvl="1" indent="-47599" algn="l" rtl="0">
              <a:lnSpc>
                <a:spcPct val="100000"/>
              </a:lnSpc>
              <a:spcBef>
                <a:spcPts val="500"/>
              </a:spcBef>
              <a:spcAft>
                <a:spcPts val="0"/>
              </a:spcAft>
              <a:buClr>
                <a:schemeClr val="dk2"/>
              </a:buClr>
              <a:buSzPct val="100000"/>
              <a:buFont typeface="Arial"/>
              <a:buChar char="•"/>
              <a:defRPr sz="2000" b="0" i="0" u="none" strike="noStrike" cap="none">
                <a:solidFill>
                  <a:schemeClr val="dk2"/>
                </a:solidFill>
                <a:latin typeface="Calibri"/>
                <a:ea typeface="Calibri"/>
                <a:cs typeface="Calibri"/>
                <a:sym typeface="Calibri"/>
              </a:defRPr>
            </a:lvl2pPr>
            <a:lvl3pPr marL="1143000" marR="0" lvl="2" indent="-114300" algn="l" rtl="0">
              <a:lnSpc>
                <a:spcPct val="100000"/>
              </a:lnSpc>
              <a:spcBef>
                <a:spcPts val="500"/>
              </a:spcBef>
              <a:spcAft>
                <a:spcPts val="0"/>
              </a:spcAft>
              <a:buClr>
                <a:schemeClr val="dk2"/>
              </a:buClr>
              <a:buSzPct val="100000"/>
              <a:buFont typeface="Arial"/>
              <a:buChar char="•"/>
              <a:defRPr sz="1800" b="0" i="0" u="none" strike="noStrike" cap="none">
                <a:solidFill>
                  <a:schemeClr val="dk2"/>
                </a:solidFill>
                <a:latin typeface="Arial"/>
                <a:ea typeface="Arial"/>
                <a:cs typeface="Arial"/>
                <a:sym typeface="Arial"/>
              </a:defRPr>
            </a:lvl3pPr>
            <a:lvl4pPr marL="1600200" marR="0" lvl="3" indent="-114300" algn="l" rtl="0">
              <a:lnSpc>
                <a:spcPct val="100000"/>
              </a:lnSpc>
              <a:spcBef>
                <a:spcPts val="500"/>
              </a:spcBef>
              <a:spcAft>
                <a:spcPts val="0"/>
              </a:spcAft>
              <a:buClr>
                <a:schemeClr val="dk2"/>
              </a:buClr>
              <a:buSzPct val="100000"/>
              <a:buFont typeface="Arial"/>
              <a:buChar char="•"/>
              <a:defRPr sz="1800" b="0" i="0" u="none" strike="noStrike" cap="none">
                <a:solidFill>
                  <a:schemeClr val="dk2"/>
                </a:solidFill>
                <a:latin typeface="Calibri"/>
                <a:ea typeface="Calibri"/>
                <a:cs typeface="Calibri"/>
                <a:sym typeface="Calibri"/>
              </a:defRPr>
            </a:lvl4pPr>
            <a:lvl5pPr marL="2057400" marR="0" lvl="4" indent="-114300" algn="l" rtl="0">
              <a:lnSpc>
                <a:spcPct val="100000"/>
              </a:lnSpc>
              <a:spcBef>
                <a:spcPts val="500"/>
              </a:spcBef>
              <a:spcAft>
                <a:spcPts val="0"/>
              </a:spcAft>
              <a:buClr>
                <a:schemeClr val="dk2"/>
              </a:buClr>
              <a:buSzPct val="100000"/>
              <a:buFont typeface="Arial"/>
              <a:buChar char="•"/>
              <a:defRPr sz="1800" b="0" i="0" u="none" strike="noStrike" cap="none">
                <a:solidFill>
                  <a:schemeClr val="dk2"/>
                </a:solidFill>
                <a:latin typeface="Calibri"/>
                <a:ea typeface="Calibri"/>
                <a:cs typeface="Calibri"/>
                <a:sym typeface="Calibri"/>
              </a:defRPr>
            </a:lvl5pPr>
            <a:lvl6pPr marL="2514600" marR="0" lvl="5" indent="-114300" algn="l" rtl="0">
              <a:lnSpc>
                <a:spcPct val="100000"/>
              </a:lnSpc>
              <a:spcBef>
                <a:spcPts val="500"/>
              </a:spcBef>
              <a:spcAft>
                <a:spcPts val="0"/>
              </a:spcAft>
              <a:buClr>
                <a:schemeClr val="dk2"/>
              </a:buClr>
              <a:buSzPct val="100000"/>
              <a:buFont typeface="Arial"/>
              <a:buChar char="•"/>
              <a:defRPr sz="1800" b="0" i="0" u="none" strike="noStrike" cap="none">
                <a:solidFill>
                  <a:schemeClr val="dk2"/>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title"/>
          </p:nvPr>
        </p:nvSpPr>
        <p:spPr>
          <a:xfrm>
            <a:off x="515056" y="311781"/>
            <a:ext cx="11106900" cy="609300"/>
          </a:xfrm>
          <a:prstGeom prst="rect">
            <a:avLst/>
          </a:prstGeom>
          <a:noFill/>
          <a:ln>
            <a:noFill/>
          </a:ln>
        </p:spPr>
        <p:txBody>
          <a:bodyPr lIns="121900" tIns="121900" rIns="121900" bIns="121900" anchor="ctr" anchorCtr="0"/>
          <a:lstStyle>
            <a:lvl1pPr marL="0" marR="0" lvl="0" indent="0" algn="l" rtl="0">
              <a:lnSpc>
                <a:spcPct val="90000"/>
              </a:lnSpc>
              <a:spcBef>
                <a:spcPts val="0"/>
              </a:spcBef>
              <a:buClr>
                <a:srgbClr val="000000"/>
              </a:buClr>
              <a:buFont typeface="Calibri"/>
              <a:buNone/>
              <a:defRPr sz="4400" b="0" i="0" u="none" strike="noStrike" cap="none">
                <a:solidFill>
                  <a:srgbClr val="000000"/>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cxnSp>
        <p:nvCxnSpPr>
          <p:cNvPr id="80" name="Shape 80"/>
          <p:cNvCxnSpPr/>
          <p:nvPr/>
        </p:nvCxnSpPr>
        <p:spPr>
          <a:xfrm>
            <a:off x="535516" y="803275"/>
            <a:ext cx="11114700" cy="0"/>
          </a:xfrm>
          <a:prstGeom prst="straightConnector1">
            <a:avLst/>
          </a:prstGeom>
          <a:noFill/>
          <a:ln w="28575" cap="flat" cmpd="sng">
            <a:solidFill>
              <a:schemeClr val="accent1"/>
            </a:solidFill>
            <a:prstDash val="solid"/>
            <a:round/>
            <a:headEnd type="none" w="med" len="med"/>
            <a:tailEnd type="none" w="med" len="med"/>
          </a:ln>
        </p:spPr>
      </p:cxnSp>
      <p:sp>
        <p:nvSpPr>
          <p:cNvPr id="81" name="Shape 81"/>
          <p:cNvSpPr txBox="1">
            <a:spLocks noGrp="1"/>
          </p:cNvSpPr>
          <p:nvPr>
            <p:ph type="sldNum" idx="12"/>
          </p:nvPr>
        </p:nvSpPr>
        <p:spPr>
          <a:xfrm>
            <a:off x="11409045" y="6333134"/>
            <a:ext cx="731700" cy="5250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latin typeface="Calibri"/>
                <a:ea typeface="Calibri"/>
                <a:cs typeface="Calibri"/>
                <a:sym typeface="Calibri"/>
              </a:rPr>
              <a:t>‹#›</a:t>
            </a:fld>
            <a:endParaRPr lang="en-US">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15600" y="2867800"/>
            <a:ext cx="11360700" cy="1122300"/>
          </a:xfrm>
          <a:prstGeom prst="rect">
            <a:avLst/>
          </a:prstGeom>
        </p:spPr>
        <p:txBody>
          <a:bodyPr lIns="121900" tIns="121900" rIns="121900" bIns="121900"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9" name="Shape 19"/>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15600" y="593366"/>
            <a:ext cx="11360700" cy="7635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415600" y="1536633"/>
            <a:ext cx="11360700" cy="45552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415600" y="593366"/>
            <a:ext cx="11360700" cy="7635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415600" y="1536633"/>
            <a:ext cx="5333100" cy="4555200"/>
          </a:xfrm>
          <a:prstGeom prst="rect">
            <a:avLst/>
          </a:prstGeom>
        </p:spPr>
        <p:txBody>
          <a:bodyPr lIns="121900" tIns="121900" rIns="121900" bIns="121900" anchor="t" anchorCtr="0"/>
          <a:lstStyle>
            <a:lvl1pPr lvl="0">
              <a:spcBef>
                <a:spcPts val="0"/>
              </a:spcBef>
              <a:buSzPct val="100000"/>
              <a:defRPr sz="19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27" name="Shape 27"/>
          <p:cNvSpPr txBox="1">
            <a:spLocks noGrp="1"/>
          </p:cNvSpPr>
          <p:nvPr>
            <p:ph type="body" idx="2"/>
          </p:nvPr>
        </p:nvSpPr>
        <p:spPr>
          <a:xfrm>
            <a:off x="6443200" y="1536633"/>
            <a:ext cx="5333100" cy="4555200"/>
          </a:xfrm>
          <a:prstGeom prst="rect">
            <a:avLst/>
          </a:prstGeom>
        </p:spPr>
        <p:txBody>
          <a:bodyPr lIns="121900" tIns="121900" rIns="121900" bIns="121900" anchor="t" anchorCtr="0"/>
          <a:lstStyle>
            <a:lvl1pPr lvl="0">
              <a:spcBef>
                <a:spcPts val="0"/>
              </a:spcBef>
              <a:buSzPct val="100000"/>
              <a:defRPr sz="19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28" name="Shape 28"/>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415600" y="593366"/>
            <a:ext cx="11360700" cy="7635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15600" y="740800"/>
            <a:ext cx="3744000" cy="1007700"/>
          </a:xfrm>
          <a:prstGeom prst="rect">
            <a:avLst/>
          </a:prstGeom>
        </p:spPr>
        <p:txBody>
          <a:bodyPr lIns="121900" tIns="121900" rIns="121900" bIns="121900" anchor="b" anchorCtr="0"/>
          <a:lstStyle>
            <a:lvl1pPr lvl="0">
              <a:spcBef>
                <a:spcPts val="0"/>
              </a:spcBef>
              <a:buSzPct val="100000"/>
              <a:defRPr sz="3200"/>
            </a:lvl1pPr>
            <a:lvl2pPr lvl="1">
              <a:spcBef>
                <a:spcPts val="0"/>
              </a:spcBef>
              <a:buSzPct val="100000"/>
              <a:defRPr sz="3200"/>
            </a:lvl2pPr>
            <a:lvl3pPr lvl="2">
              <a:spcBef>
                <a:spcPts val="0"/>
              </a:spcBef>
              <a:buSzPct val="100000"/>
              <a:defRPr sz="3200"/>
            </a:lvl3pPr>
            <a:lvl4pPr lvl="3">
              <a:spcBef>
                <a:spcPts val="0"/>
              </a:spcBef>
              <a:buSzPct val="100000"/>
              <a:defRPr sz="3200"/>
            </a:lvl4pPr>
            <a:lvl5pPr lvl="4">
              <a:spcBef>
                <a:spcPts val="0"/>
              </a:spcBef>
              <a:buSzPct val="100000"/>
              <a:defRPr sz="3200"/>
            </a:lvl5pPr>
            <a:lvl6pPr lvl="5">
              <a:spcBef>
                <a:spcPts val="0"/>
              </a:spcBef>
              <a:buSzPct val="100000"/>
              <a:defRPr sz="3200"/>
            </a:lvl6pPr>
            <a:lvl7pPr lvl="6">
              <a:spcBef>
                <a:spcPts val="0"/>
              </a:spcBef>
              <a:buSzPct val="100000"/>
              <a:defRPr sz="3200"/>
            </a:lvl7pPr>
            <a:lvl8pPr lvl="7">
              <a:spcBef>
                <a:spcPts val="0"/>
              </a:spcBef>
              <a:buSzPct val="100000"/>
              <a:defRPr sz="3200"/>
            </a:lvl8pPr>
            <a:lvl9pPr lvl="8">
              <a:spcBef>
                <a:spcPts val="0"/>
              </a:spcBef>
              <a:buSzPct val="100000"/>
              <a:defRPr sz="3200"/>
            </a:lvl9pPr>
          </a:lstStyle>
          <a:p>
            <a:endParaRPr/>
          </a:p>
        </p:txBody>
      </p:sp>
      <p:sp>
        <p:nvSpPr>
          <p:cNvPr id="34" name="Shape 34"/>
          <p:cNvSpPr txBox="1">
            <a:spLocks noGrp="1"/>
          </p:cNvSpPr>
          <p:nvPr>
            <p:ph type="body" idx="1"/>
          </p:nvPr>
        </p:nvSpPr>
        <p:spPr>
          <a:xfrm>
            <a:off x="415600" y="1852800"/>
            <a:ext cx="3744000" cy="4239300"/>
          </a:xfrm>
          <a:prstGeom prst="rect">
            <a:avLst/>
          </a:prstGeom>
        </p:spPr>
        <p:txBody>
          <a:bodyPr lIns="121900" tIns="121900" rIns="121900" bIns="121900" anchor="t" anchorCtr="0"/>
          <a:lstStyle>
            <a:lvl1pPr lvl="0">
              <a:spcBef>
                <a:spcPts val="0"/>
              </a:spcBef>
              <a:buSzPct val="100000"/>
              <a:defRPr sz="16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35" name="Shape 35"/>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653666" y="600200"/>
            <a:ext cx="8490300" cy="5454300"/>
          </a:xfrm>
          <a:prstGeom prst="rect">
            <a:avLst/>
          </a:prstGeom>
        </p:spPr>
        <p:txBody>
          <a:bodyPr lIns="121900" tIns="121900" rIns="121900" bIns="121900" anchor="ctr" anchorCtr="0"/>
          <a:lstStyle>
            <a:lvl1pPr lvl="0">
              <a:spcBef>
                <a:spcPts val="0"/>
              </a:spcBef>
              <a:buSzPct val="100000"/>
              <a:defRPr sz="6400"/>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a:endParaRPr/>
          </a:p>
        </p:txBody>
      </p:sp>
      <p:sp>
        <p:nvSpPr>
          <p:cNvPr id="38" name="Shape 38"/>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6096000" y="-166"/>
            <a:ext cx="6096000" cy="6858000"/>
          </a:xfrm>
          <a:prstGeom prst="rect">
            <a:avLst/>
          </a:prstGeom>
          <a:solidFill>
            <a:schemeClr val="lt2"/>
          </a:solidFill>
          <a:ln>
            <a:noFill/>
          </a:ln>
        </p:spPr>
        <p:txBody>
          <a:bodyPr lIns="121900" tIns="121900" rIns="121900" bIns="121900" anchor="ctr" anchorCtr="0">
            <a:noAutofit/>
          </a:bodyPr>
          <a:lstStyle/>
          <a:p>
            <a:pPr lvl="0">
              <a:spcBef>
                <a:spcPts val="0"/>
              </a:spcBef>
              <a:buNone/>
            </a:pPr>
            <a:endParaRPr/>
          </a:p>
        </p:txBody>
      </p:sp>
      <p:sp>
        <p:nvSpPr>
          <p:cNvPr id="41" name="Shape 41"/>
          <p:cNvSpPr txBox="1">
            <a:spLocks noGrp="1"/>
          </p:cNvSpPr>
          <p:nvPr>
            <p:ph type="title"/>
          </p:nvPr>
        </p:nvSpPr>
        <p:spPr>
          <a:xfrm>
            <a:off x="354000" y="1644233"/>
            <a:ext cx="5393700" cy="1976400"/>
          </a:xfrm>
          <a:prstGeom prst="rect">
            <a:avLst/>
          </a:prstGeom>
        </p:spPr>
        <p:txBody>
          <a:bodyPr lIns="121900" tIns="121900" rIns="121900" bIns="121900" anchor="b" anchorCtr="0"/>
          <a:lstStyle>
            <a:lvl1pPr lvl="0" algn="ctr">
              <a:spcBef>
                <a:spcPts val="0"/>
              </a:spcBef>
              <a:buSzPct val="100000"/>
              <a:defRPr sz="5600"/>
            </a:lvl1pPr>
            <a:lvl2pPr lvl="1" algn="ctr">
              <a:spcBef>
                <a:spcPts val="0"/>
              </a:spcBef>
              <a:buSzPct val="100000"/>
              <a:defRPr sz="5600"/>
            </a:lvl2pPr>
            <a:lvl3pPr lvl="2" algn="ctr">
              <a:spcBef>
                <a:spcPts val="0"/>
              </a:spcBef>
              <a:buSzPct val="100000"/>
              <a:defRPr sz="5600"/>
            </a:lvl3pPr>
            <a:lvl4pPr lvl="3" algn="ctr">
              <a:spcBef>
                <a:spcPts val="0"/>
              </a:spcBef>
              <a:buSzPct val="100000"/>
              <a:defRPr sz="5600"/>
            </a:lvl4pPr>
            <a:lvl5pPr lvl="4" algn="ctr">
              <a:spcBef>
                <a:spcPts val="0"/>
              </a:spcBef>
              <a:buSzPct val="100000"/>
              <a:defRPr sz="5600"/>
            </a:lvl5pPr>
            <a:lvl6pPr lvl="5" algn="ctr">
              <a:spcBef>
                <a:spcPts val="0"/>
              </a:spcBef>
              <a:buSzPct val="100000"/>
              <a:defRPr sz="5600"/>
            </a:lvl6pPr>
            <a:lvl7pPr lvl="6" algn="ctr">
              <a:spcBef>
                <a:spcPts val="0"/>
              </a:spcBef>
              <a:buSzPct val="100000"/>
              <a:defRPr sz="5600"/>
            </a:lvl7pPr>
            <a:lvl8pPr lvl="7" algn="ctr">
              <a:spcBef>
                <a:spcPts val="0"/>
              </a:spcBef>
              <a:buSzPct val="100000"/>
              <a:defRPr sz="5600"/>
            </a:lvl8pPr>
            <a:lvl9pPr lvl="8" algn="ctr">
              <a:spcBef>
                <a:spcPts val="0"/>
              </a:spcBef>
              <a:buSzPct val="100000"/>
              <a:defRPr sz="5600"/>
            </a:lvl9pPr>
          </a:lstStyle>
          <a:p>
            <a:endParaRPr/>
          </a:p>
        </p:txBody>
      </p:sp>
      <p:sp>
        <p:nvSpPr>
          <p:cNvPr id="42" name="Shape 42"/>
          <p:cNvSpPr txBox="1">
            <a:spLocks noGrp="1"/>
          </p:cNvSpPr>
          <p:nvPr>
            <p:ph type="subTitle" idx="1"/>
          </p:nvPr>
        </p:nvSpPr>
        <p:spPr>
          <a:xfrm>
            <a:off x="354000" y="3737433"/>
            <a:ext cx="5393700" cy="1646700"/>
          </a:xfrm>
          <a:prstGeom prst="rect">
            <a:avLst/>
          </a:prstGeom>
        </p:spPr>
        <p:txBody>
          <a:bodyPr lIns="121900" tIns="121900" rIns="121900" bIns="121900"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43" name="Shape 43"/>
          <p:cNvSpPr txBox="1">
            <a:spLocks noGrp="1"/>
          </p:cNvSpPr>
          <p:nvPr>
            <p:ph type="body" idx="2"/>
          </p:nvPr>
        </p:nvSpPr>
        <p:spPr>
          <a:xfrm>
            <a:off x="6586000" y="965433"/>
            <a:ext cx="5115900" cy="4926900"/>
          </a:xfrm>
          <a:prstGeom prst="rect">
            <a:avLst/>
          </a:prstGeom>
        </p:spPr>
        <p:txBody>
          <a:bodyPr lIns="121900" tIns="121900" rIns="121900" bIns="121900"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4" name="Shape 44"/>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415600" y="5640766"/>
            <a:ext cx="7998300" cy="806700"/>
          </a:xfrm>
          <a:prstGeom prst="rect">
            <a:avLst/>
          </a:prstGeom>
        </p:spPr>
        <p:txBody>
          <a:bodyPr lIns="121900" tIns="121900" rIns="121900" bIns="121900" anchor="ctr" anchorCtr="0"/>
          <a:lstStyle>
            <a:lvl1pPr lvl="0">
              <a:lnSpc>
                <a:spcPct val="100000"/>
              </a:lnSpc>
              <a:spcBef>
                <a:spcPts val="0"/>
              </a:spcBef>
              <a:spcAft>
                <a:spcPts val="0"/>
              </a:spcAft>
              <a:buNone/>
              <a:defRPr/>
            </a:lvl1pPr>
          </a:lstStyle>
          <a:p>
            <a:endParaRPr/>
          </a:p>
        </p:txBody>
      </p:sp>
      <p:sp>
        <p:nvSpPr>
          <p:cNvPr id="47" name="Shape 47"/>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15600" y="593366"/>
            <a:ext cx="11360700" cy="763500"/>
          </a:xfrm>
          <a:prstGeom prst="rect">
            <a:avLst/>
          </a:prstGeom>
          <a:noFill/>
          <a:ln>
            <a:noFill/>
          </a:ln>
        </p:spPr>
        <p:txBody>
          <a:bodyPr lIns="121900" tIns="121900" rIns="121900" bIns="121900" anchor="t" anchorCtr="0"/>
          <a:lstStyle>
            <a:lvl1pPr lvl="0">
              <a:spcBef>
                <a:spcPts val="0"/>
              </a:spcBef>
              <a:buClr>
                <a:schemeClr val="dk1"/>
              </a:buClr>
              <a:buSzPct val="100000"/>
              <a:buNone/>
              <a:defRPr sz="3700">
                <a:solidFill>
                  <a:schemeClr val="dk1"/>
                </a:solidFill>
              </a:defRPr>
            </a:lvl1pPr>
            <a:lvl2pPr lvl="1">
              <a:spcBef>
                <a:spcPts val="0"/>
              </a:spcBef>
              <a:buClr>
                <a:schemeClr val="dk1"/>
              </a:buClr>
              <a:buSzPct val="100000"/>
              <a:buNone/>
              <a:defRPr sz="3700">
                <a:solidFill>
                  <a:schemeClr val="dk1"/>
                </a:solidFill>
              </a:defRPr>
            </a:lvl2pPr>
            <a:lvl3pPr lvl="2">
              <a:spcBef>
                <a:spcPts val="0"/>
              </a:spcBef>
              <a:buClr>
                <a:schemeClr val="dk1"/>
              </a:buClr>
              <a:buSzPct val="100000"/>
              <a:buNone/>
              <a:defRPr sz="3700">
                <a:solidFill>
                  <a:schemeClr val="dk1"/>
                </a:solidFill>
              </a:defRPr>
            </a:lvl3pPr>
            <a:lvl4pPr lvl="3">
              <a:spcBef>
                <a:spcPts val="0"/>
              </a:spcBef>
              <a:buClr>
                <a:schemeClr val="dk1"/>
              </a:buClr>
              <a:buSzPct val="100000"/>
              <a:buNone/>
              <a:defRPr sz="3700">
                <a:solidFill>
                  <a:schemeClr val="dk1"/>
                </a:solidFill>
              </a:defRPr>
            </a:lvl4pPr>
            <a:lvl5pPr lvl="4">
              <a:spcBef>
                <a:spcPts val="0"/>
              </a:spcBef>
              <a:buClr>
                <a:schemeClr val="dk1"/>
              </a:buClr>
              <a:buSzPct val="100000"/>
              <a:buNone/>
              <a:defRPr sz="3700">
                <a:solidFill>
                  <a:schemeClr val="dk1"/>
                </a:solidFill>
              </a:defRPr>
            </a:lvl5pPr>
            <a:lvl6pPr lvl="5">
              <a:spcBef>
                <a:spcPts val="0"/>
              </a:spcBef>
              <a:buClr>
                <a:schemeClr val="dk1"/>
              </a:buClr>
              <a:buSzPct val="100000"/>
              <a:buNone/>
              <a:defRPr sz="3700">
                <a:solidFill>
                  <a:schemeClr val="dk1"/>
                </a:solidFill>
              </a:defRPr>
            </a:lvl6pPr>
            <a:lvl7pPr lvl="6">
              <a:spcBef>
                <a:spcPts val="0"/>
              </a:spcBef>
              <a:buClr>
                <a:schemeClr val="dk1"/>
              </a:buClr>
              <a:buSzPct val="100000"/>
              <a:buNone/>
              <a:defRPr sz="3700">
                <a:solidFill>
                  <a:schemeClr val="dk1"/>
                </a:solidFill>
              </a:defRPr>
            </a:lvl7pPr>
            <a:lvl8pPr lvl="7">
              <a:spcBef>
                <a:spcPts val="0"/>
              </a:spcBef>
              <a:buClr>
                <a:schemeClr val="dk1"/>
              </a:buClr>
              <a:buSzPct val="100000"/>
              <a:buNone/>
              <a:defRPr sz="3700">
                <a:solidFill>
                  <a:schemeClr val="dk1"/>
                </a:solidFill>
              </a:defRPr>
            </a:lvl8pPr>
            <a:lvl9pPr lvl="8">
              <a:spcBef>
                <a:spcPts val="0"/>
              </a:spcBef>
              <a:buClr>
                <a:schemeClr val="dk1"/>
              </a:buClr>
              <a:buSzPct val="100000"/>
              <a:buNone/>
              <a:defRPr sz="3700">
                <a:solidFill>
                  <a:schemeClr val="dk1"/>
                </a:solidFill>
              </a:defRPr>
            </a:lvl9pPr>
          </a:lstStyle>
          <a:p>
            <a:endParaRPr/>
          </a:p>
        </p:txBody>
      </p:sp>
      <p:sp>
        <p:nvSpPr>
          <p:cNvPr id="11" name="Shape 11"/>
          <p:cNvSpPr txBox="1">
            <a:spLocks noGrp="1"/>
          </p:cNvSpPr>
          <p:nvPr>
            <p:ph type="body" idx="1"/>
          </p:nvPr>
        </p:nvSpPr>
        <p:spPr>
          <a:xfrm>
            <a:off x="415600" y="1536633"/>
            <a:ext cx="11360700" cy="4555200"/>
          </a:xfrm>
          <a:prstGeom prst="rect">
            <a:avLst/>
          </a:prstGeom>
          <a:noFill/>
          <a:ln>
            <a:noFill/>
          </a:ln>
        </p:spPr>
        <p:txBody>
          <a:bodyPr lIns="121900" tIns="121900" rIns="121900" bIns="121900" anchor="t" anchorCtr="0"/>
          <a:lstStyle>
            <a:lvl1pPr lvl="0">
              <a:lnSpc>
                <a:spcPct val="115000"/>
              </a:lnSpc>
              <a:spcBef>
                <a:spcPts val="0"/>
              </a:spcBef>
              <a:spcAft>
                <a:spcPts val="2100"/>
              </a:spcAft>
              <a:buClr>
                <a:schemeClr val="dk2"/>
              </a:buClr>
              <a:buSzPct val="100000"/>
              <a:defRPr sz="2400">
                <a:solidFill>
                  <a:schemeClr val="dk2"/>
                </a:solidFill>
              </a:defRPr>
            </a:lvl1pPr>
            <a:lvl2pPr lvl="1">
              <a:lnSpc>
                <a:spcPct val="115000"/>
              </a:lnSpc>
              <a:spcBef>
                <a:spcPts val="0"/>
              </a:spcBef>
              <a:spcAft>
                <a:spcPts val="2100"/>
              </a:spcAft>
              <a:buClr>
                <a:schemeClr val="dk2"/>
              </a:buClr>
              <a:buSzPct val="100000"/>
              <a:defRPr sz="1900">
                <a:solidFill>
                  <a:schemeClr val="dk2"/>
                </a:solidFill>
              </a:defRPr>
            </a:lvl2pPr>
            <a:lvl3pPr lvl="2">
              <a:lnSpc>
                <a:spcPct val="115000"/>
              </a:lnSpc>
              <a:spcBef>
                <a:spcPts val="0"/>
              </a:spcBef>
              <a:spcAft>
                <a:spcPts val="2100"/>
              </a:spcAft>
              <a:buClr>
                <a:schemeClr val="dk2"/>
              </a:buClr>
              <a:buSzPct val="100000"/>
              <a:defRPr sz="1900">
                <a:solidFill>
                  <a:schemeClr val="dk2"/>
                </a:solidFill>
              </a:defRPr>
            </a:lvl3pPr>
            <a:lvl4pPr lvl="3">
              <a:lnSpc>
                <a:spcPct val="115000"/>
              </a:lnSpc>
              <a:spcBef>
                <a:spcPts val="0"/>
              </a:spcBef>
              <a:spcAft>
                <a:spcPts val="2100"/>
              </a:spcAft>
              <a:buClr>
                <a:schemeClr val="dk2"/>
              </a:buClr>
              <a:buSzPct val="100000"/>
              <a:defRPr sz="1900">
                <a:solidFill>
                  <a:schemeClr val="dk2"/>
                </a:solidFill>
              </a:defRPr>
            </a:lvl4pPr>
            <a:lvl5pPr lvl="4">
              <a:lnSpc>
                <a:spcPct val="115000"/>
              </a:lnSpc>
              <a:spcBef>
                <a:spcPts val="0"/>
              </a:spcBef>
              <a:spcAft>
                <a:spcPts val="2100"/>
              </a:spcAft>
              <a:buClr>
                <a:schemeClr val="dk2"/>
              </a:buClr>
              <a:buSzPct val="100000"/>
              <a:defRPr sz="1900">
                <a:solidFill>
                  <a:schemeClr val="dk2"/>
                </a:solidFill>
              </a:defRPr>
            </a:lvl5pPr>
            <a:lvl6pPr lvl="5">
              <a:lnSpc>
                <a:spcPct val="115000"/>
              </a:lnSpc>
              <a:spcBef>
                <a:spcPts val="0"/>
              </a:spcBef>
              <a:spcAft>
                <a:spcPts val="2100"/>
              </a:spcAft>
              <a:buClr>
                <a:schemeClr val="dk2"/>
              </a:buClr>
              <a:buSzPct val="100000"/>
              <a:defRPr sz="1900">
                <a:solidFill>
                  <a:schemeClr val="dk2"/>
                </a:solidFill>
              </a:defRPr>
            </a:lvl6pPr>
            <a:lvl7pPr lvl="6">
              <a:lnSpc>
                <a:spcPct val="115000"/>
              </a:lnSpc>
              <a:spcBef>
                <a:spcPts val="0"/>
              </a:spcBef>
              <a:spcAft>
                <a:spcPts val="2100"/>
              </a:spcAft>
              <a:buClr>
                <a:schemeClr val="dk2"/>
              </a:buClr>
              <a:buSzPct val="100000"/>
              <a:defRPr sz="1900">
                <a:solidFill>
                  <a:schemeClr val="dk2"/>
                </a:solidFill>
              </a:defRPr>
            </a:lvl7pPr>
            <a:lvl8pPr lvl="7">
              <a:lnSpc>
                <a:spcPct val="115000"/>
              </a:lnSpc>
              <a:spcBef>
                <a:spcPts val="0"/>
              </a:spcBef>
              <a:spcAft>
                <a:spcPts val="2100"/>
              </a:spcAft>
              <a:buClr>
                <a:schemeClr val="dk2"/>
              </a:buClr>
              <a:buSzPct val="100000"/>
              <a:defRPr sz="1900">
                <a:solidFill>
                  <a:schemeClr val="dk2"/>
                </a:solidFill>
              </a:defRPr>
            </a:lvl8pPr>
            <a:lvl9pPr lvl="8">
              <a:lnSpc>
                <a:spcPct val="115000"/>
              </a:lnSpc>
              <a:spcBef>
                <a:spcPts val="0"/>
              </a:spcBef>
              <a:spcAft>
                <a:spcPts val="2100"/>
              </a:spcAft>
              <a:buClr>
                <a:schemeClr val="dk2"/>
              </a:buClr>
              <a:buSzPct val="100000"/>
              <a:defRPr sz="1900">
                <a:solidFill>
                  <a:schemeClr val="dk2"/>
                </a:solidFill>
              </a:defRPr>
            </a:lvl9pPr>
          </a:lstStyle>
          <a:p>
            <a:endParaRPr/>
          </a:p>
        </p:txBody>
      </p:sp>
      <p:sp>
        <p:nvSpPr>
          <p:cNvPr id="12" name="Shape 12"/>
          <p:cNvSpPr txBox="1">
            <a:spLocks noGrp="1"/>
          </p:cNvSpPr>
          <p:nvPr>
            <p:ph type="sldNum" idx="12"/>
          </p:nvPr>
        </p:nvSpPr>
        <p:spPr>
          <a:xfrm>
            <a:off x="11296610" y="6217622"/>
            <a:ext cx="731700" cy="524700"/>
          </a:xfrm>
          <a:prstGeom prst="rect">
            <a:avLst/>
          </a:prstGeom>
          <a:noFill/>
          <a:ln>
            <a:noFill/>
          </a:ln>
        </p:spPr>
        <p:txBody>
          <a:bodyPr lIns="121900" tIns="121900" rIns="121900" bIns="121900" anchor="ctr" anchorCtr="0">
            <a:noAutofit/>
          </a:bodyPr>
          <a:lstStyle/>
          <a:p>
            <a:pPr lvl="0" algn="r">
              <a:spcBef>
                <a:spcPts val="0"/>
              </a:spcBef>
              <a:buNone/>
            </a:pPr>
            <a:fld id="{00000000-1234-1234-1234-123412341234}" type="slidenum">
              <a:rPr lang="en-US" sz="1300">
                <a:solidFill>
                  <a:schemeClr val="dk2"/>
                </a:solidFill>
              </a:rPr>
              <a:t>‹#›</a:t>
            </a:fld>
            <a:endParaRPr lang="en-US" sz="13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1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1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g"/><Relationship Id="rId6" Type="http://schemas.openxmlformats.org/officeDocument/2006/relationships/image" Target="../media/image10.jp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0.xml"/><Relationship Id="rId3"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2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86"/>
        <p:cNvGrpSpPr/>
        <p:nvPr/>
      </p:nvGrpSpPr>
      <p:grpSpPr>
        <a:xfrm>
          <a:off x="0" y="0"/>
          <a:ext cx="0" cy="0"/>
          <a:chOff x="0" y="0"/>
          <a:chExt cx="0" cy="0"/>
        </a:xfrm>
      </p:grpSpPr>
      <p:sp>
        <p:nvSpPr>
          <p:cNvPr id="87" name="Shape 87"/>
          <p:cNvSpPr txBox="1">
            <a:spLocks noGrp="1"/>
          </p:cNvSpPr>
          <p:nvPr>
            <p:ph type="subTitle" idx="1"/>
          </p:nvPr>
        </p:nvSpPr>
        <p:spPr>
          <a:xfrm>
            <a:off x="52650" y="3539550"/>
            <a:ext cx="12086700" cy="1056900"/>
          </a:xfrm>
          <a:prstGeom prst="rect">
            <a:avLst/>
          </a:prstGeom>
          <a:noFill/>
          <a:ln>
            <a:noFill/>
          </a:ln>
        </p:spPr>
        <p:txBody>
          <a:bodyPr lIns="91425" tIns="45700" rIns="91425" bIns="45700" anchor="t" anchorCtr="0">
            <a:noAutofit/>
          </a:bodyPr>
          <a:lstStyle/>
          <a:p>
            <a:pPr marL="0" marR="0" lvl="0" indent="0" algn="ctr" rtl="0">
              <a:lnSpc>
                <a:spcPct val="90000"/>
              </a:lnSpc>
              <a:spcBef>
                <a:spcPts val="1000"/>
              </a:spcBef>
              <a:buClr>
                <a:schemeClr val="dk1"/>
              </a:buClr>
              <a:buSzPct val="25000"/>
              <a:buFont typeface="Arial"/>
              <a:buNone/>
            </a:pPr>
            <a:r>
              <a:rPr lang="en-US" sz="2400" i="1"/>
              <a:t> CJRT Consulting Team</a:t>
            </a:r>
          </a:p>
        </p:txBody>
      </p:sp>
      <p:pic>
        <p:nvPicPr>
          <p:cNvPr id="88" name="Shape 88"/>
          <p:cNvPicPr preferRelativeResize="0"/>
          <p:nvPr/>
        </p:nvPicPr>
        <p:blipFill>
          <a:blip r:embed="rId3">
            <a:alphaModFix/>
          </a:blip>
          <a:stretch>
            <a:fillRect/>
          </a:stretch>
        </p:blipFill>
        <p:spPr>
          <a:xfrm>
            <a:off x="393175" y="110550"/>
            <a:ext cx="1574399" cy="1574399"/>
          </a:xfrm>
          <a:prstGeom prst="rect">
            <a:avLst/>
          </a:prstGeom>
          <a:noFill/>
          <a:ln>
            <a:noFill/>
          </a:ln>
        </p:spPr>
      </p:pic>
      <p:sp>
        <p:nvSpPr>
          <p:cNvPr id="89" name="Shape 89"/>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1</a:t>
            </a:fld>
            <a:endParaRPr lang="en-US"/>
          </a:p>
        </p:txBody>
      </p:sp>
      <p:grpSp>
        <p:nvGrpSpPr>
          <p:cNvPr id="90" name="Shape 90"/>
          <p:cNvGrpSpPr/>
          <p:nvPr/>
        </p:nvGrpSpPr>
        <p:grpSpPr>
          <a:xfrm>
            <a:off x="0" y="4519162"/>
            <a:ext cx="12192000" cy="2338837"/>
            <a:chOff x="0" y="4519162"/>
            <a:chExt cx="12192000" cy="2338837"/>
          </a:xfrm>
        </p:grpSpPr>
        <p:pic>
          <p:nvPicPr>
            <p:cNvPr id="91" name="Shape 91" descr="Screen Shot 2017-07-17 at 3.57.19 PM.png"/>
            <p:cNvPicPr preferRelativeResize="0"/>
            <p:nvPr/>
          </p:nvPicPr>
          <p:blipFill>
            <a:blip r:embed="rId4">
              <a:alphaModFix/>
            </a:blip>
            <a:stretch>
              <a:fillRect/>
            </a:stretch>
          </p:blipFill>
          <p:spPr>
            <a:xfrm>
              <a:off x="0" y="4519175"/>
              <a:ext cx="3787908" cy="2338824"/>
            </a:xfrm>
            <a:prstGeom prst="rect">
              <a:avLst/>
            </a:prstGeom>
            <a:noFill/>
            <a:ln>
              <a:noFill/>
            </a:ln>
          </p:spPr>
        </p:pic>
        <p:pic>
          <p:nvPicPr>
            <p:cNvPr id="92" name="Shape 92"/>
            <p:cNvPicPr preferRelativeResize="0"/>
            <p:nvPr/>
          </p:nvPicPr>
          <p:blipFill>
            <a:blip r:embed="rId5">
              <a:alphaModFix/>
            </a:blip>
            <a:stretch>
              <a:fillRect/>
            </a:stretch>
          </p:blipFill>
          <p:spPr>
            <a:xfrm>
              <a:off x="2699224" y="4519175"/>
              <a:ext cx="3648026" cy="2338824"/>
            </a:xfrm>
            <a:prstGeom prst="rect">
              <a:avLst/>
            </a:prstGeom>
            <a:noFill/>
            <a:ln>
              <a:noFill/>
            </a:ln>
          </p:spPr>
        </p:pic>
        <p:pic>
          <p:nvPicPr>
            <p:cNvPr id="93" name="Shape 93"/>
            <p:cNvPicPr preferRelativeResize="0"/>
            <p:nvPr/>
          </p:nvPicPr>
          <p:blipFill>
            <a:blip r:embed="rId6">
              <a:alphaModFix/>
            </a:blip>
            <a:stretch>
              <a:fillRect/>
            </a:stretch>
          </p:blipFill>
          <p:spPr>
            <a:xfrm>
              <a:off x="6347252" y="4519162"/>
              <a:ext cx="3507551" cy="2338824"/>
            </a:xfrm>
            <a:prstGeom prst="rect">
              <a:avLst/>
            </a:prstGeom>
            <a:noFill/>
            <a:ln>
              <a:noFill/>
            </a:ln>
          </p:spPr>
        </p:pic>
        <p:pic>
          <p:nvPicPr>
            <p:cNvPr id="94" name="Shape 94"/>
            <p:cNvPicPr preferRelativeResize="0"/>
            <p:nvPr/>
          </p:nvPicPr>
          <p:blipFill>
            <a:blip r:embed="rId7">
              <a:alphaModFix/>
            </a:blip>
            <a:stretch>
              <a:fillRect/>
            </a:stretch>
          </p:blipFill>
          <p:spPr>
            <a:xfrm>
              <a:off x="9853175" y="4519175"/>
              <a:ext cx="2338825" cy="2338825"/>
            </a:xfrm>
            <a:prstGeom prst="rect">
              <a:avLst/>
            </a:prstGeom>
            <a:noFill/>
            <a:ln>
              <a:noFill/>
            </a:ln>
          </p:spPr>
        </p:pic>
      </p:grpSp>
      <p:sp>
        <p:nvSpPr>
          <p:cNvPr id="95" name="Shape 95"/>
          <p:cNvSpPr txBox="1">
            <a:spLocks noGrp="1"/>
          </p:cNvSpPr>
          <p:nvPr>
            <p:ph type="ctrTitle"/>
          </p:nvPr>
        </p:nvSpPr>
        <p:spPr>
          <a:xfrm>
            <a:off x="298375" y="484949"/>
            <a:ext cx="11360700" cy="3054600"/>
          </a:xfrm>
          <a:prstGeom prst="rect">
            <a:avLst/>
          </a:prstGeom>
          <a:noFill/>
          <a:ln>
            <a:noFill/>
          </a:ln>
        </p:spPr>
        <p:txBody>
          <a:bodyPr lIns="91425" tIns="45700" rIns="91425" bIns="45700" anchor="b" anchorCtr="0">
            <a:noAutofit/>
          </a:bodyPr>
          <a:lstStyle/>
          <a:p>
            <a:pPr marL="0" marR="0" lvl="0" indent="0" rtl="0">
              <a:lnSpc>
                <a:spcPct val="90000"/>
              </a:lnSpc>
              <a:spcBef>
                <a:spcPts val="0"/>
              </a:spcBef>
              <a:buClr>
                <a:srgbClr val="9A0100"/>
              </a:buClr>
              <a:buSzPct val="25000"/>
              <a:buFont typeface="Calibri"/>
              <a:buNone/>
            </a:pPr>
            <a:r>
              <a:rPr lang="en-US" sz="5800">
                <a:solidFill>
                  <a:srgbClr val="9A0100"/>
                </a:solidFill>
                <a:latin typeface="Calibri"/>
                <a:ea typeface="Calibri"/>
                <a:cs typeface="Calibri"/>
                <a:sym typeface="Calibri"/>
              </a:rPr>
              <a:t>Montgomery Parks Outreach Strategy &amp; Implementation Plan</a:t>
            </a:r>
          </a:p>
        </p:txBody>
      </p:sp>
      <p:pic>
        <p:nvPicPr>
          <p:cNvPr id="96" name="Shape 96"/>
          <p:cNvPicPr preferRelativeResize="0"/>
          <p:nvPr/>
        </p:nvPicPr>
        <p:blipFill>
          <a:blip r:embed="rId8">
            <a:alphaModFix/>
          </a:blip>
          <a:stretch>
            <a:fillRect/>
          </a:stretch>
        </p:blipFill>
        <p:spPr>
          <a:xfrm>
            <a:off x="7047575" y="322800"/>
            <a:ext cx="5091773" cy="114989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249900" y="365125"/>
            <a:ext cx="11103900" cy="7197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800" i="0" u="none" strike="noStrike" cap="none">
                <a:solidFill>
                  <a:srgbClr val="990000"/>
                </a:solidFill>
              </a:rPr>
              <a:t>Project </a:t>
            </a:r>
            <a:r>
              <a:rPr lang="en-US" sz="4800">
                <a:solidFill>
                  <a:srgbClr val="990000"/>
                </a:solidFill>
              </a:rPr>
              <a:t>Methodology: Primary Research</a:t>
            </a:r>
          </a:p>
        </p:txBody>
      </p:sp>
      <p:sp>
        <p:nvSpPr>
          <p:cNvPr id="195" name="Shape 195"/>
          <p:cNvSpPr txBox="1"/>
          <p:nvPr/>
        </p:nvSpPr>
        <p:spPr>
          <a:xfrm>
            <a:off x="1024950" y="1255250"/>
            <a:ext cx="10142100" cy="3517200"/>
          </a:xfrm>
          <a:prstGeom prst="rect">
            <a:avLst/>
          </a:prstGeom>
          <a:noFill/>
          <a:ln>
            <a:noFill/>
          </a:ln>
        </p:spPr>
        <p:txBody>
          <a:bodyPr lIns="91425" tIns="45700" rIns="91425" bIns="45700" anchor="t" anchorCtr="0">
            <a:noAutofit/>
          </a:bodyPr>
          <a:lstStyle/>
          <a:p>
            <a:pPr marL="166687" marR="0" lvl="0" indent="-280987" algn="l" rtl="0">
              <a:lnSpc>
                <a:spcPct val="100000"/>
              </a:lnSpc>
              <a:spcBef>
                <a:spcPts val="1200"/>
              </a:spcBef>
              <a:spcAft>
                <a:spcPts val="0"/>
              </a:spcAft>
              <a:buClr>
                <a:schemeClr val="dk1"/>
              </a:buClr>
              <a:buSzPct val="100000"/>
              <a:buFont typeface="Noto Sans Symbols"/>
              <a:buChar char="▪"/>
            </a:pPr>
            <a:r>
              <a:rPr lang="en-US" sz="3000">
                <a:solidFill>
                  <a:schemeClr val="dk1"/>
                </a:solidFill>
                <a:latin typeface="Calibri"/>
                <a:ea typeface="Calibri"/>
                <a:cs typeface="Calibri"/>
                <a:sym typeface="Calibri"/>
              </a:rPr>
              <a:t>Interviewed key stakeholders:</a:t>
            </a:r>
          </a:p>
          <a:p>
            <a:pPr marL="914400" marR="0" lvl="1" indent="-381000" algn="l" rtl="0">
              <a:lnSpc>
                <a:spcPct val="100000"/>
              </a:lnSpc>
              <a:spcBef>
                <a:spcPts val="1200"/>
              </a:spcBef>
              <a:spcAft>
                <a:spcPts val="0"/>
              </a:spcAft>
              <a:buClr>
                <a:schemeClr val="dk1"/>
              </a:buClr>
              <a:buSzPct val="100000"/>
              <a:buFont typeface="Calibri"/>
            </a:pPr>
            <a:r>
              <a:rPr lang="en-US" sz="2400">
                <a:solidFill>
                  <a:schemeClr val="dk1"/>
                </a:solidFill>
                <a:latin typeface="Calibri"/>
                <a:ea typeface="Calibri"/>
                <a:cs typeface="Calibri"/>
                <a:sym typeface="Calibri"/>
              </a:rPr>
              <a:t>Montgomery Parks staff</a:t>
            </a:r>
          </a:p>
          <a:p>
            <a:pPr marL="914400" marR="0" lvl="1" indent="-381000" algn="l" rtl="0">
              <a:lnSpc>
                <a:spcPct val="100000"/>
              </a:lnSpc>
              <a:spcBef>
                <a:spcPts val="1200"/>
              </a:spcBef>
              <a:spcAft>
                <a:spcPts val="0"/>
              </a:spcAft>
              <a:buClr>
                <a:schemeClr val="dk1"/>
              </a:buClr>
              <a:buSzPct val="100000"/>
              <a:buFont typeface="Calibri"/>
            </a:pPr>
            <a:r>
              <a:rPr lang="en-US" sz="2400">
                <a:solidFill>
                  <a:schemeClr val="dk1"/>
                </a:solidFill>
                <a:latin typeface="Calibri"/>
                <a:ea typeface="Calibri"/>
                <a:cs typeface="Calibri"/>
                <a:sym typeface="Calibri"/>
              </a:rPr>
              <a:t>Natali Fani-Gonzalez, Commissioner</a:t>
            </a:r>
          </a:p>
          <a:p>
            <a:pPr marL="914400" marR="0" lvl="1" indent="-381000" algn="l" rtl="0">
              <a:lnSpc>
                <a:spcPct val="100000"/>
              </a:lnSpc>
              <a:spcBef>
                <a:spcPts val="1200"/>
              </a:spcBef>
              <a:spcAft>
                <a:spcPts val="0"/>
              </a:spcAft>
              <a:buClr>
                <a:schemeClr val="dk1"/>
              </a:buClr>
              <a:buSzPct val="100000"/>
              <a:buFont typeface="Calibri"/>
            </a:pPr>
            <a:r>
              <a:rPr lang="en-US" sz="2400">
                <a:solidFill>
                  <a:schemeClr val="dk1"/>
                </a:solidFill>
                <a:latin typeface="Calibri"/>
                <a:ea typeface="Calibri"/>
                <a:cs typeface="Calibri"/>
                <a:sym typeface="Calibri"/>
              </a:rPr>
              <a:t>1 current and 1 former Montgomery County Council staff</a:t>
            </a:r>
          </a:p>
          <a:p>
            <a:pPr marL="166687" marR="0" lvl="0" indent="-280987" algn="l" rtl="0">
              <a:lnSpc>
                <a:spcPct val="100000"/>
              </a:lnSpc>
              <a:spcBef>
                <a:spcPts val="1200"/>
              </a:spcBef>
              <a:spcAft>
                <a:spcPts val="0"/>
              </a:spcAft>
              <a:buClr>
                <a:schemeClr val="dk1"/>
              </a:buClr>
              <a:buSzPct val="100000"/>
              <a:buFont typeface="Noto Sans Symbols"/>
              <a:buChar char="▪"/>
            </a:pPr>
            <a:r>
              <a:rPr lang="en-US" sz="3000">
                <a:solidFill>
                  <a:schemeClr val="dk1"/>
                </a:solidFill>
                <a:latin typeface="Calibri"/>
                <a:ea typeface="Calibri"/>
                <a:cs typeface="Calibri"/>
                <a:sym typeface="Calibri"/>
              </a:rPr>
              <a:t>Interviewed experts: </a:t>
            </a:r>
          </a:p>
          <a:p>
            <a:pPr marL="914400" marR="0" lvl="1" indent="-381000" algn="l" rtl="0">
              <a:lnSpc>
                <a:spcPct val="100000"/>
              </a:lnSpc>
              <a:spcBef>
                <a:spcPts val="1200"/>
              </a:spcBef>
              <a:spcAft>
                <a:spcPts val="0"/>
              </a:spcAft>
              <a:buClr>
                <a:schemeClr val="dk1"/>
              </a:buClr>
              <a:buSzPct val="100000"/>
              <a:buFont typeface="Noto Sans Symbols"/>
            </a:pPr>
            <a:r>
              <a:rPr lang="en-US" sz="2400">
                <a:solidFill>
                  <a:schemeClr val="dk1"/>
                </a:solidFill>
                <a:latin typeface="Calibri"/>
                <a:ea typeface="Calibri"/>
                <a:cs typeface="Calibri"/>
                <a:sym typeface="Calibri"/>
              </a:rPr>
              <a:t>4 community organizers</a:t>
            </a:r>
          </a:p>
          <a:p>
            <a:pPr marL="914400" lvl="1" indent="-381000" rtl="0">
              <a:lnSpc>
                <a:spcPct val="100000"/>
              </a:lnSpc>
              <a:spcBef>
                <a:spcPts val="1200"/>
              </a:spcBef>
              <a:spcAft>
                <a:spcPts val="0"/>
              </a:spcAft>
              <a:buClr>
                <a:schemeClr val="dk1"/>
              </a:buClr>
              <a:buSzPct val="100000"/>
              <a:buFont typeface="Calibri"/>
            </a:pPr>
            <a:r>
              <a:rPr lang="en-US" sz="2400">
                <a:solidFill>
                  <a:schemeClr val="dk1"/>
                </a:solidFill>
                <a:latin typeface="Calibri"/>
                <a:ea typeface="Calibri"/>
                <a:cs typeface="Calibri"/>
                <a:sym typeface="Calibri"/>
              </a:rPr>
              <a:t>4 K-16 student-career pipeline professionals </a:t>
            </a:r>
          </a:p>
          <a:p>
            <a:pPr marL="914400" marR="0" lvl="1" indent="-381000" algn="l" rtl="0">
              <a:lnSpc>
                <a:spcPct val="100000"/>
              </a:lnSpc>
              <a:spcBef>
                <a:spcPts val="1200"/>
              </a:spcBef>
              <a:spcAft>
                <a:spcPts val="0"/>
              </a:spcAft>
              <a:buClr>
                <a:schemeClr val="dk1"/>
              </a:buClr>
              <a:buSzPct val="100000"/>
              <a:buFont typeface="Noto Sans Symbols"/>
            </a:pPr>
            <a:r>
              <a:rPr lang="en-US" sz="2400">
                <a:solidFill>
                  <a:schemeClr val="dk1"/>
                </a:solidFill>
                <a:latin typeface="Calibri"/>
                <a:ea typeface="Calibri"/>
                <a:cs typeface="Calibri"/>
                <a:sym typeface="Calibri"/>
              </a:rPr>
              <a:t>2 Social Work faculty</a:t>
            </a:r>
          </a:p>
          <a:p>
            <a:pPr marL="914400" marR="0" lvl="1" indent="-381000" algn="l" rtl="0">
              <a:lnSpc>
                <a:spcPct val="100000"/>
              </a:lnSpc>
              <a:spcBef>
                <a:spcPts val="1200"/>
              </a:spcBef>
              <a:spcAft>
                <a:spcPts val="0"/>
              </a:spcAft>
              <a:buClr>
                <a:schemeClr val="dk1"/>
              </a:buClr>
              <a:buSzPct val="100000"/>
              <a:buFont typeface="Noto Sans Symbols"/>
            </a:pPr>
            <a:r>
              <a:rPr lang="en-US" sz="2400">
                <a:solidFill>
                  <a:schemeClr val="dk1"/>
                </a:solidFill>
                <a:latin typeface="Calibri"/>
                <a:ea typeface="Calibri"/>
                <a:cs typeface="Calibri"/>
                <a:sym typeface="Calibri"/>
              </a:rPr>
              <a:t>2 graduate students </a:t>
            </a:r>
          </a:p>
          <a:p>
            <a:pPr marR="0" lvl="0" algn="l" rtl="0">
              <a:lnSpc>
                <a:spcPct val="106000"/>
              </a:lnSpc>
              <a:spcBef>
                <a:spcPts val="1200"/>
              </a:spcBef>
              <a:spcAft>
                <a:spcPts val="0"/>
              </a:spcAft>
              <a:buNone/>
            </a:pPr>
            <a:endParaRPr sz="2000">
              <a:solidFill>
                <a:schemeClr val="dk1"/>
              </a:solidFill>
              <a:latin typeface="Calibri"/>
              <a:ea typeface="Calibri"/>
              <a:cs typeface="Calibri"/>
              <a:sym typeface="Calibri"/>
            </a:endParaRPr>
          </a:p>
        </p:txBody>
      </p:sp>
      <p:sp>
        <p:nvSpPr>
          <p:cNvPr id="196" name="Shape 196"/>
          <p:cNvSpPr txBox="1"/>
          <p:nvPr/>
        </p:nvSpPr>
        <p:spPr>
          <a:xfrm>
            <a:off x="6396099" y="2035600"/>
            <a:ext cx="5372100" cy="3779700"/>
          </a:xfrm>
          <a:prstGeom prst="rect">
            <a:avLst/>
          </a:prstGeom>
          <a:noFill/>
          <a:ln>
            <a:noFill/>
          </a:ln>
        </p:spPr>
        <p:txBody>
          <a:bodyPr lIns="91425" tIns="45700" rIns="91425" bIns="45700" anchor="t" anchorCtr="0">
            <a:noAutofit/>
          </a:bodyPr>
          <a:lstStyle/>
          <a:p>
            <a:pPr marR="0" lvl="0" algn="l" rtl="0">
              <a:lnSpc>
                <a:spcPct val="106000"/>
              </a:lnSpc>
              <a:spcBef>
                <a:spcPts val="1200"/>
              </a:spcBef>
              <a:spcAft>
                <a:spcPts val="0"/>
              </a:spcAft>
              <a:buNone/>
            </a:pPr>
            <a:endParaRPr>
              <a:latin typeface="Calibri"/>
              <a:ea typeface="Calibri"/>
              <a:cs typeface="Calibri"/>
              <a:sym typeface="Calibri"/>
            </a:endParaRPr>
          </a:p>
        </p:txBody>
      </p:sp>
      <p:sp>
        <p:nvSpPr>
          <p:cNvPr id="197" name="Shape 197"/>
          <p:cNvSpPr txBox="1">
            <a:spLocks noGrp="1"/>
          </p:cNvSpPr>
          <p:nvPr>
            <p:ph type="sldNum" idx="12"/>
          </p:nvPr>
        </p:nvSpPr>
        <p:spPr>
          <a:xfrm>
            <a:off x="11296610" y="6217622"/>
            <a:ext cx="731700" cy="524700"/>
          </a:xfrm>
          <a:prstGeom prst="rect">
            <a:avLst/>
          </a:prstGeom>
          <a:noFill/>
          <a:ln>
            <a:noFill/>
          </a:ln>
        </p:spPr>
        <p:txBody>
          <a:bodyPr lIns="91425" tIns="45700" rIns="91425" bIns="45700" anchor="ctr" anchorCtr="0">
            <a:noAutofit/>
          </a:bodyPr>
          <a:lstStyle/>
          <a:p>
            <a:pPr lvl="0" rtl="0">
              <a:spcBef>
                <a:spcPts val="0"/>
              </a:spcBef>
              <a:buNone/>
            </a:pPr>
            <a:fld id="{00000000-1234-1234-1234-123412341234}" type="slidenum">
              <a:rPr lang="en-US" sz="1300">
                <a:solidFill>
                  <a:schemeClr val="dk2"/>
                </a:solidFill>
                <a:latin typeface="Arial"/>
                <a:ea typeface="Arial"/>
                <a:cs typeface="Arial"/>
                <a:sym typeface="Arial"/>
              </a:rPr>
              <a:t>10</a:t>
            </a:fld>
            <a:endParaRPr lang="en-US" sz="1300">
              <a:solidFill>
                <a:schemeClr val="dk2"/>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11</a:t>
            </a:fld>
            <a:endParaRPr lang="en-US"/>
          </a:p>
        </p:txBody>
      </p:sp>
      <p:sp>
        <p:nvSpPr>
          <p:cNvPr id="204" name="Shape 204"/>
          <p:cNvSpPr txBox="1"/>
          <p:nvPr/>
        </p:nvSpPr>
        <p:spPr>
          <a:xfrm>
            <a:off x="1118775" y="1382900"/>
            <a:ext cx="10050000" cy="5032500"/>
          </a:xfrm>
          <a:prstGeom prst="rect">
            <a:avLst/>
          </a:prstGeom>
          <a:noFill/>
          <a:ln>
            <a:noFill/>
          </a:ln>
        </p:spPr>
        <p:txBody>
          <a:bodyPr lIns="91425" tIns="91425" rIns="91425" bIns="91425" anchor="ctr" anchorCtr="0">
            <a:noAutofit/>
          </a:bodyPr>
          <a:lstStyle/>
          <a:p>
            <a:pPr lvl="0" rtl="0">
              <a:lnSpc>
                <a:spcPct val="106000"/>
              </a:lnSpc>
              <a:spcBef>
                <a:spcPts val="1200"/>
              </a:spcBef>
              <a:buNone/>
            </a:pPr>
            <a:r>
              <a:rPr lang="en-US" sz="3000" b="1">
                <a:solidFill>
                  <a:srgbClr val="9A0100"/>
                </a:solidFill>
                <a:latin typeface="Calibri"/>
                <a:ea typeface="Calibri"/>
                <a:cs typeface="Calibri"/>
                <a:sym typeface="Calibri"/>
              </a:rPr>
              <a:t>Included...</a:t>
            </a:r>
          </a:p>
          <a:p>
            <a:pPr marL="166687" lvl="0" indent="-280987" rtl="0">
              <a:lnSpc>
                <a:spcPct val="106000"/>
              </a:lnSpc>
              <a:spcBef>
                <a:spcPts val="1200"/>
              </a:spcBef>
              <a:buClr>
                <a:schemeClr val="dk1"/>
              </a:buClr>
              <a:buSzPct val="100000"/>
              <a:buFont typeface="Calibri"/>
              <a:buChar char="▪"/>
            </a:pPr>
            <a:r>
              <a:rPr lang="en-US" sz="3000">
                <a:solidFill>
                  <a:schemeClr val="dk1"/>
                </a:solidFill>
                <a:latin typeface="Calibri"/>
                <a:ea typeface="Calibri"/>
                <a:cs typeface="Calibri"/>
                <a:sym typeface="Calibri"/>
              </a:rPr>
              <a:t>previous consultants work for key insights</a:t>
            </a:r>
          </a:p>
          <a:p>
            <a:pPr marL="166687" lvl="0" indent="-280987" rtl="0">
              <a:lnSpc>
                <a:spcPct val="106000"/>
              </a:lnSpc>
              <a:spcBef>
                <a:spcPts val="1200"/>
              </a:spcBef>
              <a:buClr>
                <a:schemeClr val="dk1"/>
              </a:buClr>
              <a:buSzPct val="100000"/>
              <a:buFont typeface="Calibri"/>
              <a:buChar char="▪"/>
            </a:pPr>
            <a:r>
              <a:rPr lang="en-US" sz="3000">
                <a:solidFill>
                  <a:schemeClr val="dk1"/>
                </a:solidFill>
                <a:latin typeface="Calibri"/>
                <a:ea typeface="Calibri"/>
                <a:cs typeface="Calibri"/>
                <a:sym typeface="Calibri"/>
              </a:rPr>
              <a:t>local, state, and national parks usage data</a:t>
            </a:r>
          </a:p>
          <a:p>
            <a:pPr marL="166687" lvl="0" indent="-280987" rtl="0">
              <a:lnSpc>
                <a:spcPct val="106000"/>
              </a:lnSpc>
              <a:spcBef>
                <a:spcPts val="1200"/>
              </a:spcBef>
              <a:buClr>
                <a:schemeClr val="dk1"/>
              </a:buClr>
              <a:buSzPct val="100000"/>
              <a:buFont typeface="Calibri"/>
              <a:buChar char="▪"/>
            </a:pPr>
            <a:r>
              <a:rPr lang="en-US" sz="3000">
                <a:solidFill>
                  <a:schemeClr val="dk1"/>
                </a:solidFill>
                <a:latin typeface="Calibri"/>
                <a:ea typeface="Calibri"/>
                <a:cs typeface="Calibri"/>
                <a:sym typeface="Calibri"/>
              </a:rPr>
              <a:t>existing research on ‘hard to reach’ and ‘expensive to reach’ best practices</a:t>
            </a:r>
          </a:p>
          <a:p>
            <a:pPr marL="166687" lvl="0" indent="-280987" rtl="0">
              <a:lnSpc>
                <a:spcPct val="106000"/>
              </a:lnSpc>
              <a:spcBef>
                <a:spcPts val="1200"/>
              </a:spcBef>
              <a:buClr>
                <a:schemeClr val="dk1"/>
              </a:buClr>
              <a:buSzPct val="100000"/>
              <a:buFont typeface="Calibri"/>
              <a:buChar char="▪"/>
            </a:pPr>
            <a:r>
              <a:rPr lang="en-US" sz="3000">
                <a:solidFill>
                  <a:schemeClr val="dk1"/>
                </a:solidFill>
                <a:latin typeface="Calibri"/>
                <a:ea typeface="Calibri"/>
                <a:cs typeface="Calibri"/>
                <a:sym typeface="Calibri"/>
              </a:rPr>
              <a:t>existing research on best practices for improving institutional cultural competency</a:t>
            </a:r>
          </a:p>
          <a:p>
            <a:pPr lvl="0" rtl="0">
              <a:lnSpc>
                <a:spcPct val="106000"/>
              </a:lnSpc>
              <a:spcBef>
                <a:spcPts val="1200"/>
              </a:spcBef>
              <a:buNone/>
            </a:pPr>
            <a:endParaRPr sz="1800">
              <a:solidFill>
                <a:schemeClr val="dk1"/>
              </a:solidFill>
              <a:latin typeface="Calibri"/>
              <a:ea typeface="Calibri"/>
              <a:cs typeface="Calibri"/>
              <a:sym typeface="Calibri"/>
            </a:endParaRPr>
          </a:p>
          <a:p>
            <a:pPr lvl="0" rtl="0">
              <a:lnSpc>
                <a:spcPct val="106000"/>
              </a:lnSpc>
              <a:spcBef>
                <a:spcPts val="1200"/>
              </a:spcBef>
              <a:buNone/>
            </a:pPr>
            <a:endParaRPr>
              <a:solidFill>
                <a:schemeClr val="dk1"/>
              </a:solidFill>
              <a:latin typeface="Calibri"/>
              <a:ea typeface="Calibri"/>
              <a:cs typeface="Calibri"/>
              <a:sym typeface="Calibri"/>
            </a:endParaRPr>
          </a:p>
        </p:txBody>
      </p:sp>
      <p:sp>
        <p:nvSpPr>
          <p:cNvPr id="205" name="Shape 205"/>
          <p:cNvSpPr txBox="1"/>
          <p:nvPr/>
        </p:nvSpPr>
        <p:spPr>
          <a:xfrm>
            <a:off x="142800" y="268100"/>
            <a:ext cx="11906400" cy="1114800"/>
          </a:xfrm>
          <a:prstGeom prst="rect">
            <a:avLst/>
          </a:prstGeom>
          <a:noFill/>
          <a:ln>
            <a:noFill/>
          </a:ln>
        </p:spPr>
        <p:txBody>
          <a:bodyPr lIns="91425" tIns="91425" rIns="91425" bIns="91425" anchor="t" anchorCtr="0">
            <a:noAutofit/>
          </a:bodyPr>
          <a:lstStyle/>
          <a:p>
            <a:pPr lvl="0" rtl="0">
              <a:lnSpc>
                <a:spcPct val="90000"/>
              </a:lnSpc>
              <a:spcBef>
                <a:spcPts val="0"/>
              </a:spcBef>
              <a:buNone/>
            </a:pPr>
            <a:r>
              <a:rPr lang="en-US" sz="4800">
                <a:solidFill>
                  <a:srgbClr val="990000"/>
                </a:solidFill>
              </a:rPr>
              <a:t>Project Methodology: Secondary Research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12</a:t>
            </a:fld>
            <a:endParaRPr lang="en-US"/>
          </a:p>
        </p:txBody>
      </p:sp>
      <p:sp>
        <p:nvSpPr>
          <p:cNvPr id="212" name="Shape 212"/>
          <p:cNvSpPr txBox="1"/>
          <p:nvPr/>
        </p:nvSpPr>
        <p:spPr>
          <a:xfrm>
            <a:off x="70800" y="-336475"/>
            <a:ext cx="6956400" cy="3000000"/>
          </a:xfrm>
          <a:prstGeom prst="rect">
            <a:avLst/>
          </a:prstGeom>
          <a:noFill/>
          <a:ln>
            <a:noFill/>
          </a:ln>
        </p:spPr>
        <p:txBody>
          <a:bodyPr lIns="91425" tIns="91425" rIns="91425" bIns="91425" anchor="ctr" anchorCtr="0">
            <a:noAutofit/>
          </a:bodyPr>
          <a:lstStyle/>
          <a:p>
            <a:pPr lvl="0" rtl="0">
              <a:lnSpc>
                <a:spcPct val="90000"/>
              </a:lnSpc>
              <a:spcBef>
                <a:spcPts val="0"/>
              </a:spcBef>
              <a:buNone/>
            </a:pPr>
            <a:r>
              <a:rPr lang="en-US" sz="4800">
                <a:solidFill>
                  <a:srgbClr val="9A0100"/>
                </a:solidFill>
              </a:rPr>
              <a:t>Minority Urban Park Use Trends &amp; Desires</a:t>
            </a:r>
          </a:p>
        </p:txBody>
      </p:sp>
      <p:sp>
        <p:nvSpPr>
          <p:cNvPr id="213" name="Shape 213"/>
          <p:cNvSpPr txBox="1"/>
          <p:nvPr/>
        </p:nvSpPr>
        <p:spPr>
          <a:xfrm>
            <a:off x="555284" y="2322487"/>
            <a:ext cx="3962278" cy="3248700"/>
          </a:xfrm>
          <a:prstGeom prst="rect">
            <a:avLst/>
          </a:prstGeom>
          <a:noFill/>
          <a:ln>
            <a:noFill/>
          </a:ln>
        </p:spPr>
        <p:txBody>
          <a:bodyPr lIns="91425" tIns="91425" rIns="91425" bIns="91425" anchor="t" anchorCtr="0">
            <a:noAutofit/>
          </a:bodyPr>
          <a:lstStyle/>
          <a:p>
            <a:pPr lvl="0">
              <a:spcBef>
                <a:spcPts val="0"/>
              </a:spcBef>
              <a:buNone/>
            </a:pPr>
            <a:r>
              <a:rPr lang="en-US" sz="1800"/>
              <a:t>Top Preferences for All Groups:</a:t>
            </a:r>
          </a:p>
          <a:p>
            <a:pPr marL="457200" lvl="0" indent="-342900" rtl="0">
              <a:spcBef>
                <a:spcPts val="0"/>
              </a:spcBef>
              <a:buSzPct val="100000"/>
              <a:buAutoNum type="arabicParenR"/>
            </a:pPr>
            <a:r>
              <a:rPr lang="en-US" sz="1800"/>
              <a:t>Social (family &amp; organized groups)</a:t>
            </a:r>
          </a:p>
          <a:p>
            <a:pPr marL="457200" lvl="0" indent="-342900" rtl="0">
              <a:spcBef>
                <a:spcPts val="0"/>
              </a:spcBef>
              <a:buSzPct val="100000"/>
              <a:buAutoNum type="arabicParenR"/>
            </a:pPr>
            <a:r>
              <a:rPr lang="en-US" sz="1800"/>
              <a:t>Food-related &amp; Exercise</a:t>
            </a:r>
          </a:p>
          <a:p>
            <a:pPr lvl="0" rtl="0">
              <a:spcBef>
                <a:spcPts val="0"/>
              </a:spcBef>
              <a:buNone/>
            </a:pPr>
            <a:endParaRPr sz="1800"/>
          </a:p>
          <a:p>
            <a:pPr lvl="0">
              <a:spcBef>
                <a:spcPts val="0"/>
              </a:spcBef>
              <a:buNone/>
            </a:pPr>
            <a:r>
              <a:rPr lang="en-US" sz="1800"/>
              <a:t>Educational and experiential events were the least popular reasons for utilizing urban parks and forests.</a:t>
            </a:r>
          </a:p>
        </p:txBody>
      </p:sp>
      <p:grpSp>
        <p:nvGrpSpPr>
          <p:cNvPr id="214" name="Shape 214"/>
          <p:cNvGrpSpPr/>
          <p:nvPr/>
        </p:nvGrpSpPr>
        <p:grpSpPr>
          <a:xfrm>
            <a:off x="5108225" y="369250"/>
            <a:ext cx="6710875" cy="5855825"/>
            <a:chOff x="4771075" y="465875"/>
            <a:chExt cx="6710875" cy="5855825"/>
          </a:xfrm>
        </p:grpSpPr>
        <p:sp>
          <p:nvSpPr>
            <p:cNvPr id="215" name="Shape 215"/>
            <p:cNvSpPr/>
            <p:nvPr/>
          </p:nvSpPr>
          <p:spPr>
            <a:xfrm>
              <a:off x="4771075" y="2481400"/>
              <a:ext cx="3827400" cy="3840300"/>
            </a:xfrm>
            <a:prstGeom prst="ellipse">
              <a:avLst/>
            </a:prstGeom>
            <a:no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solidFill>
                  <a:schemeClr val="accent5"/>
                </a:solidFill>
              </a:endParaRPr>
            </a:p>
            <a:p>
              <a:pPr marL="914400" lvl="0" indent="0">
                <a:spcBef>
                  <a:spcPts val="0"/>
                </a:spcBef>
                <a:buNone/>
              </a:pPr>
              <a:endParaRPr>
                <a:solidFill>
                  <a:schemeClr val="accent5"/>
                </a:solidFill>
              </a:endParaRPr>
            </a:p>
          </p:txBody>
        </p:sp>
        <p:sp>
          <p:nvSpPr>
            <p:cNvPr id="216" name="Shape 216"/>
            <p:cNvSpPr txBox="1"/>
            <p:nvPr/>
          </p:nvSpPr>
          <p:spPr>
            <a:xfrm>
              <a:off x="5511737" y="2973750"/>
              <a:ext cx="1168500" cy="910500"/>
            </a:xfrm>
            <a:prstGeom prst="rect">
              <a:avLst/>
            </a:prstGeom>
            <a:noFill/>
            <a:ln>
              <a:noFill/>
            </a:ln>
          </p:spPr>
          <p:txBody>
            <a:bodyPr lIns="91425" tIns="91425" rIns="91425" bIns="91425" anchor="ctr" anchorCtr="0">
              <a:noAutofit/>
            </a:bodyPr>
            <a:lstStyle/>
            <a:p>
              <a:pPr lvl="0" rtl="0">
                <a:spcBef>
                  <a:spcPts val="0"/>
                </a:spcBef>
                <a:buNone/>
              </a:pPr>
              <a:r>
                <a:rPr lang="en-US" sz="2000">
                  <a:solidFill>
                    <a:schemeClr val="accent5"/>
                  </a:solidFill>
                </a:rPr>
                <a:t>Latinx</a:t>
              </a:r>
            </a:p>
          </p:txBody>
        </p:sp>
        <p:sp>
          <p:nvSpPr>
            <p:cNvPr id="217" name="Shape 217"/>
            <p:cNvSpPr/>
            <p:nvPr/>
          </p:nvSpPr>
          <p:spPr>
            <a:xfrm>
              <a:off x="7519550" y="2340300"/>
              <a:ext cx="3962400" cy="3975600"/>
            </a:xfrm>
            <a:prstGeom prst="ellipse">
              <a:avLst/>
            </a:prstGeom>
            <a:no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marL="914400" lvl="0" indent="-228600" rtl="0">
                <a:spcBef>
                  <a:spcPts val="0"/>
                </a:spcBef>
                <a:buChar char="●"/>
              </a:pPr>
              <a:r>
                <a:rPr lang="en-US"/>
                <a:t>71% use </a:t>
              </a:r>
            </a:p>
            <a:p>
              <a:pPr marL="914400" lvl="0" indent="-228600" rtl="0">
                <a:spcBef>
                  <a:spcPts val="0"/>
                </a:spcBef>
                <a:buChar char="●"/>
              </a:pPr>
              <a:r>
                <a:rPr lang="en-US"/>
                <a:t>Use parks for ‘social relaxation’ </a:t>
              </a:r>
            </a:p>
            <a:p>
              <a:pPr marL="914400" lvl="0" indent="-228600">
                <a:spcBef>
                  <a:spcPts val="0"/>
                </a:spcBef>
                <a:buChar char="●"/>
              </a:pPr>
              <a:r>
                <a:rPr lang="en-US"/>
                <a:t>Less likely to exercise at parks</a:t>
              </a:r>
            </a:p>
            <a:p>
              <a:pPr lvl="0">
                <a:spcBef>
                  <a:spcPts val="0"/>
                </a:spcBef>
                <a:buNone/>
              </a:pPr>
              <a:endParaRPr/>
            </a:p>
          </p:txBody>
        </p:sp>
        <p:sp>
          <p:nvSpPr>
            <p:cNvPr id="218" name="Shape 218"/>
            <p:cNvSpPr/>
            <p:nvPr/>
          </p:nvSpPr>
          <p:spPr>
            <a:xfrm>
              <a:off x="6408400" y="465875"/>
              <a:ext cx="3474300" cy="3491700"/>
            </a:xfrm>
            <a:prstGeom prst="ellipse">
              <a:avLst/>
            </a:prstGeom>
            <a:no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a:solidFill>
                  <a:srgbClr val="741B47"/>
                </a:solidFill>
              </a:endParaRPr>
            </a:p>
            <a:p>
              <a:pPr marL="457200" lvl="0" indent="-228600" rtl="0">
                <a:spcBef>
                  <a:spcPts val="0"/>
                </a:spcBef>
                <a:buClr>
                  <a:srgbClr val="741B47"/>
                </a:buClr>
                <a:buChar char="●"/>
              </a:pPr>
              <a:r>
                <a:rPr lang="en-US">
                  <a:solidFill>
                    <a:srgbClr val="741B47"/>
                  </a:solidFill>
                </a:rPr>
                <a:t>61.3% use </a:t>
              </a:r>
            </a:p>
            <a:p>
              <a:pPr marL="457200" lvl="0" indent="-228600" rtl="0">
                <a:spcBef>
                  <a:spcPts val="0"/>
                </a:spcBef>
                <a:buClr>
                  <a:srgbClr val="741B47"/>
                </a:buClr>
                <a:buChar char="●"/>
              </a:pPr>
              <a:r>
                <a:rPr lang="en-US">
                  <a:solidFill>
                    <a:srgbClr val="741B47"/>
                  </a:solidFill>
                </a:rPr>
                <a:t>Avg 3+ hrs/visit</a:t>
              </a:r>
            </a:p>
            <a:p>
              <a:pPr marL="457200" lvl="0" indent="-228600" rtl="0">
                <a:spcBef>
                  <a:spcPts val="0"/>
                </a:spcBef>
                <a:buClr>
                  <a:srgbClr val="741B47"/>
                </a:buClr>
                <a:buChar char="●"/>
              </a:pPr>
              <a:r>
                <a:rPr lang="en-US">
                  <a:solidFill>
                    <a:srgbClr val="741B47"/>
                  </a:solidFill>
                </a:rPr>
                <a:t>Fear for safety may impact use</a:t>
              </a:r>
            </a:p>
            <a:p>
              <a:pPr lvl="0" rtl="0">
                <a:spcBef>
                  <a:spcPts val="0"/>
                </a:spcBef>
                <a:buNone/>
              </a:pPr>
              <a:endParaRPr/>
            </a:p>
            <a:p>
              <a:pPr lvl="0">
                <a:spcBef>
                  <a:spcPts val="0"/>
                </a:spcBef>
                <a:buNone/>
              </a:pPr>
              <a:endParaRPr>
                <a:solidFill>
                  <a:srgbClr val="351C75"/>
                </a:solidFill>
              </a:endParaRPr>
            </a:p>
            <a:p>
              <a:pPr lvl="0">
                <a:spcBef>
                  <a:spcPts val="0"/>
                </a:spcBef>
                <a:buNone/>
              </a:pPr>
              <a:endParaRPr>
                <a:solidFill>
                  <a:srgbClr val="351C75"/>
                </a:solidFill>
              </a:endParaRPr>
            </a:p>
          </p:txBody>
        </p:sp>
        <p:sp>
          <p:nvSpPr>
            <p:cNvPr id="219" name="Shape 219"/>
            <p:cNvSpPr txBox="1"/>
            <p:nvPr/>
          </p:nvSpPr>
          <p:spPr>
            <a:xfrm>
              <a:off x="6849050" y="4150850"/>
              <a:ext cx="1874400" cy="1517400"/>
            </a:xfrm>
            <a:prstGeom prst="rect">
              <a:avLst/>
            </a:prstGeom>
            <a:noFill/>
            <a:ln>
              <a:noFill/>
            </a:ln>
          </p:spPr>
          <p:txBody>
            <a:bodyPr lIns="91425" tIns="91425" rIns="91425" bIns="91425" anchor="t" anchorCtr="0">
              <a:noAutofit/>
            </a:bodyPr>
            <a:lstStyle/>
            <a:p>
              <a:pPr marL="914400" lvl="0" indent="-69850" rtl="0">
                <a:spcBef>
                  <a:spcPts val="0"/>
                </a:spcBef>
                <a:buClr>
                  <a:schemeClr val="dk1"/>
                </a:buClr>
                <a:buFont typeface="Arial"/>
                <a:buNone/>
              </a:pPr>
              <a:r>
                <a:rPr lang="en-US">
                  <a:solidFill>
                    <a:schemeClr val="dk1"/>
                  </a:solidFill>
                </a:rPr>
                <a:t>Avg 1-2 hrs/visit</a:t>
              </a:r>
            </a:p>
            <a:p>
              <a:pPr marL="914400" lvl="0" indent="-69850" rtl="0">
                <a:spcBef>
                  <a:spcPts val="0"/>
                </a:spcBef>
                <a:buClr>
                  <a:schemeClr val="dk1"/>
                </a:buClr>
                <a:buFont typeface="Arial"/>
                <a:buNone/>
              </a:pPr>
              <a:endParaRPr>
                <a:solidFill>
                  <a:schemeClr val="dk1"/>
                </a:solidFill>
              </a:endParaRPr>
            </a:p>
            <a:p>
              <a:pPr marL="914400" lvl="0" indent="-69850" rtl="0">
                <a:spcBef>
                  <a:spcPts val="0"/>
                </a:spcBef>
                <a:buClr>
                  <a:schemeClr val="dk1"/>
                </a:buClr>
                <a:buFont typeface="Arial"/>
                <a:buNone/>
              </a:pPr>
              <a:r>
                <a:rPr lang="en-US">
                  <a:solidFill>
                    <a:schemeClr val="dk1"/>
                  </a:solidFill>
                </a:rPr>
                <a:t>*10% come in groups of &lt;10 </a:t>
              </a:r>
            </a:p>
            <a:p>
              <a:pPr lvl="0">
                <a:spcBef>
                  <a:spcPts val="0"/>
                </a:spcBef>
                <a:buNone/>
              </a:pPr>
              <a:endParaRPr/>
            </a:p>
          </p:txBody>
        </p:sp>
        <p:sp>
          <p:nvSpPr>
            <p:cNvPr id="220" name="Shape 220"/>
            <p:cNvSpPr txBox="1"/>
            <p:nvPr/>
          </p:nvSpPr>
          <p:spPr>
            <a:xfrm>
              <a:off x="6764300" y="2760150"/>
              <a:ext cx="1731600" cy="1188900"/>
            </a:xfrm>
            <a:prstGeom prst="rect">
              <a:avLst/>
            </a:prstGeom>
            <a:noFill/>
            <a:ln>
              <a:noFill/>
            </a:ln>
          </p:spPr>
          <p:txBody>
            <a:bodyPr lIns="91425" tIns="91425" rIns="91425" bIns="91425" anchor="t" anchorCtr="0">
              <a:noAutofit/>
            </a:bodyPr>
            <a:lstStyle/>
            <a:p>
              <a:pPr lvl="0">
                <a:spcBef>
                  <a:spcPts val="0"/>
                </a:spcBef>
                <a:buClr>
                  <a:schemeClr val="dk1"/>
                </a:buClr>
                <a:buFont typeface="Arial"/>
                <a:buNone/>
              </a:pPr>
              <a:r>
                <a:rPr lang="en-US">
                  <a:solidFill>
                    <a:srgbClr val="351C75"/>
                  </a:solidFill>
                </a:rPr>
                <a:t>*groups ≳3</a:t>
              </a:r>
            </a:p>
            <a:p>
              <a:pPr lvl="0">
                <a:spcBef>
                  <a:spcPts val="0"/>
                </a:spcBef>
                <a:buClr>
                  <a:schemeClr val="dk1"/>
                </a:buClr>
                <a:buFont typeface="Arial"/>
                <a:buNone/>
              </a:pPr>
              <a:r>
                <a:rPr lang="en-US">
                  <a:solidFill>
                    <a:srgbClr val="351C75"/>
                  </a:solidFill>
                </a:rPr>
                <a:t>*group sports </a:t>
              </a:r>
            </a:p>
          </p:txBody>
        </p:sp>
        <p:sp>
          <p:nvSpPr>
            <p:cNvPr id="221" name="Shape 221"/>
            <p:cNvSpPr txBox="1"/>
            <p:nvPr/>
          </p:nvSpPr>
          <p:spPr>
            <a:xfrm>
              <a:off x="5116650" y="3753500"/>
              <a:ext cx="2511600" cy="2312100"/>
            </a:xfrm>
            <a:prstGeom prst="rect">
              <a:avLst/>
            </a:prstGeom>
            <a:noFill/>
            <a:ln>
              <a:noFill/>
            </a:ln>
          </p:spPr>
          <p:txBody>
            <a:bodyPr lIns="91425" tIns="91425" rIns="91425" bIns="91425" anchor="t" anchorCtr="0">
              <a:noAutofit/>
            </a:bodyPr>
            <a:lstStyle/>
            <a:p>
              <a:pPr marL="457200" lvl="0" indent="-228600" rtl="0">
                <a:spcBef>
                  <a:spcPts val="0"/>
                </a:spcBef>
                <a:buClr>
                  <a:schemeClr val="accent5"/>
                </a:buClr>
                <a:buChar char="●"/>
              </a:pPr>
              <a:r>
                <a:rPr lang="en-US">
                  <a:solidFill>
                    <a:schemeClr val="accent5"/>
                  </a:solidFill>
                </a:rPr>
                <a:t>79.6% use</a:t>
              </a:r>
            </a:p>
            <a:p>
              <a:pPr marL="457200" lvl="0" indent="-228600" rtl="0">
                <a:spcBef>
                  <a:spcPts val="0"/>
                </a:spcBef>
                <a:buClr>
                  <a:schemeClr val="accent5"/>
                </a:buClr>
                <a:buChar char="●"/>
              </a:pPr>
              <a:r>
                <a:rPr lang="en-US">
                  <a:solidFill>
                    <a:schemeClr val="accent5"/>
                  </a:solidFill>
                </a:rPr>
                <a:t>Most likely to exercise at parks</a:t>
              </a:r>
            </a:p>
            <a:p>
              <a:pPr marL="457200" lvl="0" indent="-228600" rtl="0">
                <a:spcBef>
                  <a:spcPts val="0"/>
                </a:spcBef>
                <a:buClr>
                  <a:schemeClr val="accent5"/>
                </a:buClr>
                <a:buChar char="●"/>
              </a:pPr>
              <a:r>
                <a:rPr lang="en-US">
                  <a:solidFill>
                    <a:schemeClr val="accent5"/>
                  </a:solidFill>
                </a:rPr>
                <a:t>Desire water-based &amp; </a:t>
              </a:r>
            </a:p>
            <a:p>
              <a:pPr lvl="0" indent="387350">
                <a:spcBef>
                  <a:spcPts val="0"/>
                </a:spcBef>
                <a:buClr>
                  <a:schemeClr val="dk1"/>
                </a:buClr>
                <a:buFont typeface="Arial"/>
                <a:buNone/>
              </a:pPr>
              <a:r>
                <a:rPr lang="en-US">
                  <a:solidFill>
                    <a:schemeClr val="accent5"/>
                  </a:solidFill>
                </a:rPr>
                <a:t>consumptive activities</a:t>
              </a:r>
            </a:p>
            <a:p>
              <a:pPr lvl="0">
                <a:spcBef>
                  <a:spcPts val="0"/>
                </a:spcBef>
                <a:buNone/>
              </a:pPr>
              <a:endParaRPr/>
            </a:p>
          </p:txBody>
        </p:sp>
      </p:grpSp>
      <p:sp>
        <p:nvSpPr>
          <p:cNvPr id="222" name="Shape 222"/>
          <p:cNvSpPr txBox="1"/>
          <p:nvPr/>
        </p:nvSpPr>
        <p:spPr>
          <a:xfrm>
            <a:off x="0" y="6148800"/>
            <a:ext cx="11876100" cy="365100"/>
          </a:xfrm>
          <a:prstGeom prst="rect">
            <a:avLst/>
          </a:prstGeom>
          <a:noFill/>
          <a:ln>
            <a:noFill/>
          </a:ln>
        </p:spPr>
        <p:txBody>
          <a:bodyPr lIns="91425" tIns="91425" rIns="91425" bIns="91425" anchor="t" anchorCtr="0">
            <a:noAutofit/>
          </a:bodyPr>
          <a:lstStyle/>
          <a:p>
            <a:pPr lvl="0">
              <a:spcBef>
                <a:spcPts val="0"/>
              </a:spcBef>
              <a:buNone/>
            </a:pPr>
            <a:r>
              <a:rPr lang="en-US" sz="1200">
                <a:solidFill>
                  <a:schemeClr val="dk1"/>
                </a:solidFill>
                <a:highlight>
                  <a:srgbClr val="FFFFFF"/>
                </a:highlight>
              </a:rPr>
              <a:t>Sources: Sasidharan, Willits &amp; Godbey. (2005). </a:t>
            </a:r>
            <a:r>
              <a:rPr lang="en-US" sz="1200">
                <a:solidFill>
                  <a:srgbClr val="333333"/>
                </a:solidFill>
              </a:rPr>
              <a:t>Cultural differences in urban recreation patterns: An examination of park usage and activity participation across six population subgroups. </a:t>
            </a:r>
            <a:r>
              <a:rPr lang="en-US" sz="1200" i="1">
                <a:solidFill>
                  <a:srgbClr val="333333"/>
                </a:solidFill>
              </a:rPr>
              <a:t>Managing Leisure, 10</a:t>
            </a:r>
            <a:r>
              <a:rPr lang="en-US" sz="1200">
                <a:solidFill>
                  <a:srgbClr val="333333"/>
                </a:solidFill>
              </a:rPr>
              <a:t>(1), 19-38.</a:t>
            </a:r>
          </a:p>
          <a:p>
            <a:pPr marR="0" lvl="0" rtl="0">
              <a:spcBef>
                <a:spcPts val="0"/>
              </a:spcBef>
              <a:spcAft>
                <a:spcPts val="0"/>
              </a:spcAft>
              <a:buClr>
                <a:schemeClr val="dk1"/>
              </a:buClr>
              <a:buSzPct val="91666"/>
              <a:buFont typeface="Arial"/>
              <a:buNone/>
            </a:pPr>
            <a:r>
              <a:rPr lang="en-US" sz="1200">
                <a:solidFill>
                  <a:schemeClr val="dk1"/>
                </a:solidFill>
                <a:highlight>
                  <a:srgbClr val="FFFFFF"/>
                </a:highlight>
                <a:latin typeface="Verdana"/>
                <a:ea typeface="Verdana"/>
                <a:cs typeface="Verdana"/>
                <a:sym typeface="Verdana"/>
              </a:rPr>
              <a:t>G</a:t>
            </a:r>
            <a:r>
              <a:rPr lang="en-US" sz="1200"/>
              <a:t>obster (2002) Managing urban parks for a racially and ethnically diverse clientele. </a:t>
            </a:r>
            <a:r>
              <a:rPr lang="en-US" sz="1200" i="1"/>
              <a:t>Leisure Sciences, 24</a:t>
            </a:r>
            <a:r>
              <a:rPr lang="en-US" sz="1200"/>
              <a:t>(2), 143-159, DOI: 10.1080/01490400252900121</a:t>
            </a:r>
          </a:p>
          <a:p>
            <a:pPr lvl="0">
              <a:spcBef>
                <a:spcPts val="0"/>
              </a:spcBef>
              <a:buNone/>
            </a:pPr>
            <a:endParaRPr sz="1200">
              <a:solidFill>
                <a:srgbClr val="333333"/>
              </a:solidFill>
            </a:endParaRPr>
          </a:p>
          <a:p>
            <a:pPr lvl="0">
              <a:spcBef>
                <a:spcPts val="0"/>
              </a:spcBef>
              <a:buNone/>
            </a:pPr>
            <a:endParaRPr sz="1500">
              <a:solidFill>
                <a:schemeClr val="dk1"/>
              </a:solidFill>
              <a:highlight>
                <a:srgbClr val="FFFFFF"/>
              </a:highlight>
            </a:endParaRPr>
          </a:p>
        </p:txBody>
      </p:sp>
      <p:sp>
        <p:nvSpPr>
          <p:cNvPr id="223" name="Shape 223"/>
          <p:cNvSpPr txBox="1"/>
          <p:nvPr/>
        </p:nvSpPr>
        <p:spPr>
          <a:xfrm>
            <a:off x="9894825" y="3160400"/>
            <a:ext cx="2391900" cy="910500"/>
          </a:xfrm>
          <a:prstGeom prst="rect">
            <a:avLst/>
          </a:prstGeom>
          <a:noFill/>
          <a:ln>
            <a:noFill/>
          </a:ln>
        </p:spPr>
        <p:txBody>
          <a:bodyPr lIns="91425" tIns="91425" rIns="91425" bIns="91425" anchor="t" anchorCtr="0">
            <a:noAutofit/>
          </a:bodyPr>
          <a:lstStyle/>
          <a:p>
            <a:pPr lvl="0" rtl="0">
              <a:spcBef>
                <a:spcPts val="0"/>
              </a:spcBef>
              <a:buNone/>
            </a:pPr>
            <a:r>
              <a:rPr lang="en-US" sz="2000">
                <a:solidFill>
                  <a:schemeClr val="dk1"/>
                </a:solidFill>
              </a:rPr>
              <a:t>Chinese</a:t>
            </a:r>
          </a:p>
          <a:p>
            <a:pPr lvl="0" rtl="0">
              <a:spcBef>
                <a:spcPts val="0"/>
              </a:spcBef>
              <a:buNone/>
            </a:pPr>
            <a:endParaRPr sz="2000"/>
          </a:p>
        </p:txBody>
      </p:sp>
      <p:sp>
        <p:nvSpPr>
          <p:cNvPr id="224" name="Shape 224"/>
          <p:cNvSpPr txBox="1"/>
          <p:nvPr/>
        </p:nvSpPr>
        <p:spPr>
          <a:xfrm>
            <a:off x="7502925" y="758200"/>
            <a:ext cx="2391900" cy="910500"/>
          </a:xfrm>
          <a:prstGeom prst="rect">
            <a:avLst/>
          </a:prstGeom>
          <a:noFill/>
          <a:ln>
            <a:noFill/>
          </a:ln>
        </p:spPr>
        <p:txBody>
          <a:bodyPr lIns="91425" tIns="91425" rIns="91425" bIns="91425" anchor="t" anchorCtr="0">
            <a:noAutofit/>
          </a:bodyPr>
          <a:lstStyle/>
          <a:p>
            <a:pPr lvl="0">
              <a:spcBef>
                <a:spcPts val="0"/>
              </a:spcBef>
              <a:buClr>
                <a:schemeClr val="dk1"/>
              </a:buClr>
              <a:buSzPct val="55000"/>
              <a:buFont typeface="Arial"/>
              <a:buNone/>
            </a:pPr>
            <a:r>
              <a:rPr lang="en-US" sz="2000">
                <a:solidFill>
                  <a:srgbClr val="741B47"/>
                </a:solidFill>
              </a:rPr>
              <a:t>Black American</a:t>
            </a:r>
          </a:p>
          <a:p>
            <a:pPr lvl="0">
              <a:spcBef>
                <a:spcPts val="0"/>
              </a:spcBef>
              <a:buNone/>
            </a:pPr>
            <a:endParaRPr sz="2000"/>
          </a:p>
        </p:txBody>
      </p:sp>
      <p:sp>
        <p:nvSpPr>
          <p:cNvPr id="225" name="Shape 225"/>
          <p:cNvSpPr txBox="1"/>
          <p:nvPr/>
        </p:nvSpPr>
        <p:spPr>
          <a:xfrm>
            <a:off x="7902200" y="3194750"/>
            <a:ext cx="1002000" cy="841800"/>
          </a:xfrm>
          <a:prstGeom prst="rect">
            <a:avLst/>
          </a:prstGeom>
          <a:noFill/>
          <a:ln>
            <a:noFill/>
          </a:ln>
        </p:spPr>
        <p:txBody>
          <a:bodyPr lIns="91425" tIns="91425" rIns="91425" bIns="91425" anchor="t" anchorCtr="0">
            <a:noAutofit/>
          </a:bodyPr>
          <a:lstStyle/>
          <a:p>
            <a:pPr lvl="0">
              <a:spcBef>
                <a:spcPts val="0"/>
              </a:spcBef>
              <a:buNone/>
            </a:pPr>
            <a:endParaRPr sz="1200"/>
          </a:p>
          <a:p>
            <a:pPr lvl="0">
              <a:spcBef>
                <a:spcPts val="0"/>
              </a:spcBef>
              <a:buNone/>
            </a:pPr>
            <a:r>
              <a:rPr lang="en-US" sz="1200"/>
              <a:t>social, food,</a:t>
            </a:r>
          </a:p>
          <a:p>
            <a:pPr lvl="0">
              <a:spcBef>
                <a:spcPts val="0"/>
              </a:spcBef>
              <a:buNone/>
            </a:pPr>
            <a:r>
              <a:rPr lang="en-US" sz="1200"/>
              <a:t>weekends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440175" y="-12000"/>
            <a:ext cx="11418900" cy="1325700"/>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800">
                <a:solidFill>
                  <a:srgbClr val="9A0100"/>
                </a:solidFill>
                <a:latin typeface="Arial"/>
                <a:ea typeface="Arial"/>
                <a:cs typeface="Arial"/>
                <a:sym typeface="Arial"/>
              </a:rPr>
              <a:t>Park Usage: Key Statistics</a:t>
            </a:r>
          </a:p>
        </p:txBody>
      </p:sp>
      <p:sp>
        <p:nvSpPr>
          <p:cNvPr id="231" name="Shape 231"/>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lvl="0" rtl="0">
              <a:spcBef>
                <a:spcPts val="0"/>
              </a:spcBef>
              <a:buClr>
                <a:srgbClr val="000000"/>
              </a:buClr>
              <a:buSzPct val="25000"/>
              <a:buFont typeface="Arial"/>
              <a:buNone/>
            </a:pPr>
            <a:fld id="{00000000-1234-1234-1234-123412341234}" type="slidenum">
              <a:rPr lang="en-US"/>
              <a:t>13</a:t>
            </a:fld>
            <a:endParaRPr lang="en-US"/>
          </a:p>
        </p:txBody>
      </p:sp>
      <p:sp>
        <p:nvSpPr>
          <p:cNvPr id="232" name="Shape 232"/>
          <p:cNvSpPr txBox="1"/>
          <p:nvPr/>
        </p:nvSpPr>
        <p:spPr>
          <a:xfrm>
            <a:off x="156900" y="1744800"/>
            <a:ext cx="5727000" cy="3368400"/>
          </a:xfrm>
          <a:prstGeom prst="rect">
            <a:avLst/>
          </a:prstGeom>
          <a:noFill/>
          <a:ln>
            <a:noFill/>
          </a:ln>
        </p:spPr>
        <p:txBody>
          <a:bodyPr lIns="91425" tIns="91425" rIns="91425" bIns="91425" anchor="t" anchorCtr="0">
            <a:noAutofit/>
          </a:bodyPr>
          <a:lstStyle/>
          <a:p>
            <a:pPr lvl="0" algn="ctr">
              <a:spcBef>
                <a:spcPts val="0"/>
              </a:spcBef>
              <a:buNone/>
            </a:pPr>
            <a:r>
              <a:rPr lang="en-US"/>
              <a:t>A 2011 study of the National Parks System usage found:</a:t>
            </a:r>
          </a:p>
          <a:p>
            <a:pPr lvl="0">
              <a:spcBef>
                <a:spcPts val="0"/>
              </a:spcBef>
              <a:buNone/>
            </a:pPr>
            <a:endParaRPr/>
          </a:p>
        </p:txBody>
      </p:sp>
      <p:pic>
        <p:nvPicPr>
          <p:cNvPr id="233" name="Shape 233"/>
          <p:cNvPicPr preferRelativeResize="0"/>
          <p:nvPr/>
        </p:nvPicPr>
        <p:blipFill rotWithShape="1">
          <a:blip r:embed="rId3">
            <a:alphaModFix/>
          </a:blip>
          <a:srcRect l="36253" t="44608" r="37218" b="33716"/>
          <a:stretch/>
        </p:blipFill>
        <p:spPr>
          <a:xfrm>
            <a:off x="440187" y="2155312"/>
            <a:ext cx="5160427" cy="2547374"/>
          </a:xfrm>
          <a:prstGeom prst="rect">
            <a:avLst/>
          </a:prstGeom>
          <a:noFill/>
          <a:ln>
            <a:noFill/>
          </a:ln>
        </p:spPr>
      </p:pic>
      <p:sp>
        <p:nvSpPr>
          <p:cNvPr id="234" name="Shape 234"/>
          <p:cNvSpPr txBox="1"/>
          <p:nvPr/>
        </p:nvSpPr>
        <p:spPr>
          <a:xfrm>
            <a:off x="5854325" y="1184175"/>
            <a:ext cx="6337800" cy="692400"/>
          </a:xfrm>
          <a:prstGeom prst="rect">
            <a:avLst/>
          </a:prstGeom>
          <a:noFill/>
          <a:ln>
            <a:noFill/>
          </a:ln>
        </p:spPr>
        <p:txBody>
          <a:bodyPr lIns="91425" tIns="91425" rIns="91425" bIns="91425" anchor="t" anchorCtr="0">
            <a:noAutofit/>
          </a:bodyPr>
          <a:lstStyle/>
          <a:p>
            <a:pPr lvl="0" algn="ctr">
              <a:spcBef>
                <a:spcPts val="0"/>
              </a:spcBef>
              <a:buNone/>
            </a:pPr>
            <a:r>
              <a:rPr lang="en-US" sz="3000">
                <a:solidFill>
                  <a:srgbClr val="9A0100"/>
                </a:solidFill>
                <a:latin typeface="Calibri"/>
                <a:ea typeface="Calibri"/>
                <a:cs typeface="Calibri"/>
                <a:sym typeface="Calibri"/>
              </a:rPr>
              <a:t>Montgomery Parks</a:t>
            </a:r>
          </a:p>
        </p:txBody>
      </p:sp>
      <p:sp>
        <p:nvSpPr>
          <p:cNvPr id="235" name="Shape 235"/>
          <p:cNvSpPr txBox="1"/>
          <p:nvPr/>
        </p:nvSpPr>
        <p:spPr>
          <a:xfrm>
            <a:off x="6020775" y="1824450"/>
            <a:ext cx="5916600" cy="3666300"/>
          </a:xfrm>
          <a:prstGeom prst="rect">
            <a:avLst/>
          </a:prstGeom>
          <a:noFill/>
          <a:ln>
            <a:noFill/>
          </a:ln>
        </p:spPr>
        <p:txBody>
          <a:bodyPr lIns="91425" tIns="91425" rIns="91425" bIns="91425" anchor="t" anchorCtr="0">
            <a:noAutofit/>
          </a:bodyPr>
          <a:lstStyle/>
          <a:p>
            <a:pPr marL="0" lvl="0" indent="0" rtl="0">
              <a:lnSpc>
                <a:spcPct val="115000"/>
              </a:lnSpc>
              <a:spcBef>
                <a:spcPts val="0"/>
              </a:spcBef>
              <a:buNone/>
            </a:pPr>
            <a:r>
              <a:rPr lang="en-US" sz="2400" b="1">
                <a:solidFill>
                  <a:schemeClr val="dk1"/>
                </a:solidFill>
              </a:rPr>
              <a:t>Key Insights:</a:t>
            </a:r>
          </a:p>
          <a:p>
            <a:pPr marL="0" lvl="0" indent="0" rtl="0">
              <a:lnSpc>
                <a:spcPct val="115000"/>
              </a:lnSpc>
              <a:spcBef>
                <a:spcPts val="0"/>
              </a:spcBef>
              <a:buNone/>
            </a:pPr>
            <a:endParaRPr>
              <a:solidFill>
                <a:schemeClr val="dk1"/>
              </a:solidFill>
            </a:endParaRPr>
          </a:p>
          <a:p>
            <a:pPr marL="457200" lvl="0" indent="-342900" rtl="0">
              <a:lnSpc>
                <a:spcPct val="115000"/>
              </a:lnSpc>
              <a:spcBef>
                <a:spcPts val="0"/>
              </a:spcBef>
              <a:buClr>
                <a:schemeClr val="dk1"/>
              </a:buClr>
              <a:buSzPct val="100000"/>
              <a:buChar char="●"/>
            </a:pPr>
            <a:r>
              <a:rPr lang="en-US" sz="1800">
                <a:solidFill>
                  <a:schemeClr val="dk1"/>
                </a:solidFill>
              </a:rPr>
              <a:t>91% of MC residents reported visiting a Montgomery Park at least once in 2009</a:t>
            </a:r>
          </a:p>
          <a:p>
            <a:pPr lvl="0" rtl="0">
              <a:lnSpc>
                <a:spcPct val="115000"/>
              </a:lnSpc>
              <a:spcBef>
                <a:spcPts val="0"/>
              </a:spcBef>
              <a:buNone/>
            </a:pPr>
            <a:endParaRPr sz="1800">
              <a:solidFill>
                <a:schemeClr val="dk1"/>
              </a:solidFill>
            </a:endParaRPr>
          </a:p>
          <a:p>
            <a:pPr marL="457200" lvl="0" indent="-342900" rtl="0">
              <a:lnSpc>
                <a:spcPct val="115000"/>
              </a:lnSpc>
              <a:spcBef>
                <a:spcPts val="0"/>
              </a:spcBef>
              <a:buClr>
                <a:schemeClr val="dk1"/>
              </a:buClr>
              <a:buSzPct val="100000"/>
              <a:buChar char="●"/>
            </a:pPr>
            <a:r>
              <a:rPr lang="en-US" sz="1800">
                <a:solidFill>
                  <a:schemeClr val="dk1"/>
                </a:solidFill>
              </a:rPr>
              <a:t>All county residents are no more than 2 miles from a park</a:t>
            </a:r>
          </a:p>
          <a:p>
            <a:pPr marL="0" lvl="0" indent="0" rtl="0">
              <a:lnSpc>
                <a:spcPct val="115000"/>
              </a:lnSpc>
              <a:spcBef>
                <a:spcPts val="0"/>
              </a:spcBef>
              <a:buNone/>
            </a:pPr>
            <a:endParaRPr sz="1800">
              <a:solidFill>
                <a:schemeClr val="dk1"/>
              </a:solidFill>
            </a:endParaRPr>
          </a:p>
          <a:p>
            <a:pPr marL="0" lvl="0" indent="0" rtl="0">
              <a:lnSpc>
                <a:spcPct val="115000"/>
              </a:lnSpc>
              <a:spcBef>
                <a:spcPts val="0"/>
              </a:spcBef>
              <a:buNone/>
            </a:pPr>
            <a:endParaRPr sz="1800">
              <a:solidFill>
                <a:schemeClr val="dk1"/>
              </a:solidFill>
            </a:endParaRPr>
          </a:p>
          <a:p>
            <a:pPr lvl="0" indent="457200" rtl="0">
              <a:lnSpc>
                <a:spcPct val="115000"/>
              </a:lnSpc>
              <a:spcBef>
                <a:spcPts val="0"/>
              </a:spcBef>
              <a:buNone/>
            </a:pPr>
            <a:endParaRPr>
              <a:solidFill>
                <a:schemeClr val="dk1"/>
              </a:solidFill>
            </a:endParaRPr>
          </a:p>
          <a:p>
            <a:pPr lvl="0" rtl="0">
              <a:spcBef>
                <a:spcPts val="0"/>
              </a:spcBef>
              <a:buNone/>
            </a:pPr>
            <a:endParaRPr/>
          </a:p>
        </p:txBody>
      </p:sp>
      <p:sp>
        <p:nvSpPr>
          <p:cNvPr id="236" name="Shape 236"/>
          <p:cNvSpPr txBox="1"/>
          <p:nvPr/>
        </p:nvSpPr>
        <p:spPr>
          <a:xfrm>
            <a:off x="91850" y="5839775"/>
            <a:ext cx="5727000" cy="881700"/>
          </a:xfrm>
          <a:prstGeom prst="rect">
            <a:avLst/>
          </a:prstGeom>
          <a:noFill/>
          <a:ln>
            <a:noFill/>
          </a:ln>
        </p:spPr>
        <p:txBody>
          <a:bodyPr lIns="91425" tIns="91425" rIns="91425" bIns="91425" anchor="t" anchorCtr="0">
            <a:noAutofit/>
          </a:bodyPr>
          <a:lstStyle/>
          <a:p>
            <a:pPr lvl="0">
              <a:spcBef>
                <a:spcPts val="0"/>
              </a:spcBef>
              <a:buNone/>
            </a:pPr>
            <a:r>
              <a:rPr lang="en-US" sz="1100"/>
              <a:t>U.S. Department of Interior. (2011).</a:t>
            </a:r>
            <a:r>
              <a:rPr lang="en-US" sz="1100">
                <a:solidFill>
                  <a:schemeClr val="dk1"/>
                </a:solidFill>
              </a:rPr>
              <a:t> </a:t>
            </a:r>
            <a:r>
              <a:rPr lang="en-US" sz="1100"/>
              <a:t>National Park Service Comprehensive Survey of the American Public 2008–2009 Racial and Ethnic Diversity of National Park System Visitors and Non-Visitors. Natural Resource Report NPS/NRSS/SSD/NRR. Retrieved from</a:t>
            </a:r>
          </a:p>
          <a:p>
            <a:pPr lvl="0">
              <a:spcBef>
                <a:spcPts val="0"/>
              </a:spcBef>
              <a:buClr>
                <a:schemeClr val="dk1"/>
              </a:buClr>
              <a:buSzPct val="100000"/>
              <a:buFont typeface="Arial"/>
              <a:buNone/>
            </a:pPr>
            <a:r>
              <a:rPr lang="en-US" sz="1100">
                <a:solidFill>
                  <a:schemeClr val="dk1"/>
                </a:solidFill>
              </a:rPr>
              <a:t>https://www.nature.nps.gov/socialscience/docs/CompSurvey2008_2009RaceEthnicity.pdf</a:t>
            </a:r>
          </a:p>
        </p:txBody>
      </p:sp>
      <p:sp>
        <p:nvSpPr>
          <p:cNvPr id="237" name="Shape 237"/>
          <p:cNvSpPr txBox="1"/>
          <p:nvPr/>
        </p:nvSpPr>
        <p:spPr>
          <a:xfrm>
            <a:off x="679275" y="4741825"/>
            <a:ext cx="4075500" cy="6924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238" name="Shape 238"/>
          <p:cNvSpPr txBox="1"/>
          <p:nvPr/>
        </p:nvSpPr>
        <p:spPr>
          <a:xfrm>
            <a:off x="-21600" y="1148650"/>
            <a:ext cx="5916600" cy="981000"/>
          </a:xfrm>
          <a:prstGeom prst="rect">
            <a:avLst/>
          </a:prstGeom>
          <a:noFill/>
          <a:ln>
            <a:noFill/>
          </a:ln>
        </p:spPr>
        <p:txBody>
          <a:bodyPr lIns="91425" tIns="91425" rIns="91425" bIns="91425" anchor="t" anchorCtr="0">
            <a:noAutofit/>
          </a:bodyPr>
          <a:lstStyle/>
          <a:p>
            <a:pPr lvl="0" algn="ctr" rtl="0">
              <a:spcBef>
                <a:spcPts val="0"/>
              </a:spcBef>
              <a:buNone/>
            </a:pPr>
            <a:r>
              <a:rPr lang="en-US" sz="3000">
                <a:solidFill>
                  <a:srgbClr val="9A0100"/>
                </a:solidFill>
                <a:latin typeface="Calibri"/>
                <a:ea typeface="Calibri"/>
                <a:cs typeface="Calibri"/>
                <a:sym typeface="Calibri"/>
              </a:rPr>
              <a:t>National Parks</a:t>
            </a:r>
          </a:p>
        </p:txBody>
      </p:sp>
      <p:sp>
        <p:nvSpPr>
          <p:cNvPr id="239" name="Shape 239"/>
          <p:cNvSpPr txBox="1"/>
          <p:nvPr/>
        </p:nvSpPr>
        <p:spPr>
          <a:xfrm>
            <a:off x="5942550" y="5903400"/>
            <a:ext cx="5916600" cy="881700"/>
          </a:xfrm>
          <a:prstGeom prst="rect">
            <a:avLst/>
          </a:prstGeom>
          <a:noFill/>
          <a:ln>
            <a:noFill/>
          </a:ln>
        </p:spPr>
        <p:txBody>
          <a:bodyPr lIns="91425" tIns="91425" rIns="91425" bIns="91425" anchor="t" anchorCtr="0">
            <a:noAutofit/>
          </a:bodyPr>
          <a:lstStyle/>
          <a:p>
            <a:pPr lvl="0" rtl="0">
              <a:spcBef>
                <a:spcPts val="0"/>
              </a:spcBef>
              <a:buClr>
                <a:schemeClr val="dk1"/>
              </a:buClr>
              <a:buSzPct val="100000"/>
              <a:buFont typeface="Arial"/>
              <a:buNone/>
            </a:pPr>
            <a:r>
              <a:rPr lang="en-US" sz="1100"/>
              <a:t>National Research Center, Inc. 2009</a:t>
            </a:r>
          </a:p>
        </p:txBody>
      </p:sp>
      <p:cxnSp>
        <p:nvCxnSpPr>
          <p:cNvPr id="240" name="Shape 240"/>
          <p:cNvCxnSpPr/>
          <p:nvPr/>
        </p:nvCxnSpPr>
        <p:spPr>
          <a:xfrm flipH="1">
            <a:off x="5854325" y="1312325"/>
            <a:ext cx="15900" cy="5507400"/>
          </a:xfrm>
          <a:prstGeom prst="straightConnector1">
            <a:avLst/>
          </a:prstGeom>
          <a:noFill/>
          <a:ln w="28575" cap="flat" cmpd="sng">
            <a:solidFill>
              <a:schemeClr val="dk2"/>
            </a:solidFill>
            <a:prstDash val="solid"/>
            <a:round/>
            <a:headEnd type="none" w="lg" len="lg"/>
            <a:tailEnd type="none" w="lg" len="lg"/>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6030500" y="1291350"/>
            <a:ext cx="6161400" cy="766800"/>
          </a:xfrm>
          <a:prstGeom prst="rect">
            <a:avLst/>
          </a:prstGeom>
        </p:spPr>
        <p:txBody>
          <a:bodyPr lIns="121900" tIns="121900" rIns="121900" bIns="121900" anchor="ctr" anchorCtr="0">
            <a:noAutofit/>
          </a:bodyPr>
          <a:lstStyle/>
          <a:p>
            <a:pPr lvl="0" algn="ctr" rtl="0">
              <a:lnSpc>
                <a:spcPct val="100000"/>
              </a:lnSpc>
              <a:spcBef>
                <a:spcPts val="0"/>
              </a:spcBef>
              <a:buNone/>
            </a:pPr>
            <a:r>
              <a:rPr lang="en-US" sz="3000">
                <a:solidFill>
                  <a:srgbClr val="9A0100"/>
                </a:solidFill>
              </a:rPr>
              <a:t>Montgomery County</a:t>
            </a:r>
          </a:p>
        </p:txBody>
      </p:sp>
      <p:sp>
        <p:nvSpPr>
          <p:cNvPr id="247" name="Shape 247"/>
          <p:cNvSpPr txBox="1">
            <a:spLocks noGrp="1"/>
          </p:cNvSpPr>
          <p:nvPr>
            <p:ph type="body" idx="1"/>
          </p:nvPr>
        </p:nvSpPr>
        <p:spPr>
          <a:xfrm>
            <a:off x="6060662" y="2058237"/>
            <a:ext cx="5238900" cy="458700"/>
          </a:xfrm>
          <a:prstGeom prst="rect">
            <a:avLst/>
          </a:prstGeom>
        </p:spPr>
        <p:txBody>
          <a:bodyPr lIns="121900" tIns="121900" rIns="121900" bIns="121900" anchor="t" anchorCtr="0">
            <a:noAutofit/>
          </a:bodyPr>
          <a:lstStyle/>
          <a:p>
            <a:pPr marL="0" lvl="0" indent="-69850" rtl="0">
              <a:lnSpc>
                <a:spcPct val="115000"/>
              </a:lnSpc>
              <a:spcBef>
                <a:spcPts val="0"/>
              </a:spcBef>
              <a:spcAft>
                <a:spcPts val="0"/>
              </a:spcAft>
              <a:buClr>
                <a:schemeClr val="dk1"/>
              </a:buClr>
              <a:buSzPct val="78571"/>
              <a:buFont typeface="Arial"/>
              <a:buNone/>
            </a:pPr>
            <a:r>
              <a:rPr lang="en-US" sz="1400" b="1">
                <a:latin typeface="Arial"/>
                <a:ea typeface="Arial"/>
                <a:cs typeface="Arial"/>
                <a:sym typeface="Arial"/>
              </a:rPr>
              <a:t>Based on US Census American Community Survey data:</a:t>
            </a:r>
          </a:p>
          <a:p>
            <a:pPr lvl="0">
              <a:spcBef>
                <a:spcPts val="0"/>
              </a:spcBef>
              <a:buNone/>
            </a:pPr>
            <a:endParaRPr/>
          </a:p>
        </p:txBody>
      </p:sp>
      <p:sp>
        <p:nvSpPr>
          <p:cNvPr id="248" name="Shape 248"/>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14</a:t>
            </a:fld>
            <a:endParaRPr lang="en-US"/>
          </a:p>
        </p:txBody>
      </p:sp>
      <p:pic>
        <p:nvPicPr>
          <p:cNvPr id="249" name="Shape 249" title="Points scored"/>
          <p:cNvPicPr preferRelativeResize="0"/>
          <p:nvPr/>
        </p:nvPicPr>
        <p:blipFill>
          <a:blip r:embed="rId3">
            <a:alphaModFix/>
          </a:blip>
          <a:stretch>
            <a:fillRect/>
          </a:stretch>
        </p:blipFill>
        <p:spPr>
          <a:xfrm>
            <a:off x="6255874" y="2659940"/>
            <a:ext cx="5786376" cy="3611547"/>
          </a:xfrm>
          <a:prstGeom prst="rect">
            <a:avLst/>
          </a:prstGeom>
          <a:noFill/>
          <a:ln>
            <a:noFill/>
          </a:ln>
        </p:spPr>
      </p:pic>
      <p:pic>
        <p:nvPicPr>
          <p:cNvPr id="250" name="Shape 250" title="Points scored"/>
          <p:cNvPicPr preferRelativeResize="0"/>
          <p:nvPr/>
        </p:nvPicPr>
        <p:blipFill>
          <a:blip r:embed="rId4">
            <a:alphaModFix/>
          </a:blip>
          <a:stretch>
            <a:fillRect/>
          </a:stretch>
        </p:blipFill>
        <p:spPr>
          <a:xfrm>
            <a:off x="195200" y="2591952"/>
            <a:ext cx="6060675" cy="3747522"/>
          </a:xfrm>
          <a:prstGeom prst="rect">
            <a:avLst/>
          </a:prstGeom>
          <a:noFill/>
          <a:ln>
            <a:noFill/>
          </a:ln>
        </p:spPr>
      </p:pic>
      <p:sp>
        <p:nvSpPr>
          <p:cNvPr id="251" name="Shape 251"/>
          <p:cNvSpPr txBox="1"/>
          <p:nvPr/>
        </p:nvSpPr>
        <p:spPr>
          <a:xfrm>
            <a:off x="-16650" y="1291350"/>
            <a:ext cx="5786400" cy="766800"/>
          </a:xfrm>
          <a:prstGeom prst="rect">
            <a:avLst/>
          </a:prstGeom>
          <a:noFill/>
          <a:ln>
            <a:noFill/>
          </a:ln>
        </p:spPr>
        <p:txBody>
          <a:bodyPr lIns="91425" tIns="91425" rIns="91425" bIns="91425" anchor="ctr" anchorCtr="0">
            <a:noAutofit/>
          </a:bodyPr>
          <a:lstStyle/>
          <a:p>
            <a:pPr lvl="0" algn="ctr" rtl="0">
              <a:spcBef>
                <a:spcPts val="0"/>
              </a:spcBef>
              <a:buNone/>
            </a:pPr>
            <a:r>
              <a:rPr lang="en-US" sz="3000">
                <a:solidFill>
                  <a:srgbClr val="9A0100"/>
                </a:solidFill>
                <a:latin typeface="Calibri"/>
                <a:ea typeface="Calibri"/>
                <a:cs typeface="Calibri"/>
                <a:sym typeface="Calibri"/>
              </a:rPr>
              <a:t>National Average</a:t>
            </a:r>
          </a:p>
        </p:txBody>
      </p:sp>
      <p:sp>
        <p:nvSpPr>
          <p:cNvPr id="252" name="Shape 252"/>
          <p:cNvSpPr txBox="1">
            <a:spLocks noGrp="1"/>
          </p:cNvSpPr>
          <p:nvPr>
            <p:ph type="body" idx="1"/>
          </p:nvPr>
        </p:nvSpPr>
        <p:spPr>
          <a:xfrm>
            <a:off x="396137" y="2058237"/>
            <a:ext cx="5238900" cy="458700"/>
          </a:xfrm>
          <a:prstGeom prst="rect">
            <a:avLst/>
          </a:prstGeom>
        </p:spPr>
        <p:txBody>
          <a:bodyPr lIns="121900" tIns="121900" rIns="121900" bIns="121900" anchor="t" anchorCtr="0">
            <a:noAutofit/>
          </a:bodyPr>
          <a:lstStyle/>
          <a:p>
            <a:pPr marL="0" lvl="0" indent="0" rtl="0">
              <a:lnSpc>
                <a:spcPct val="115000"/>
              </a:lnSpc>
              <a:spcBef>
                <a:spcPts val="0"/>
              </a:spcBef>
              <a:spcAft>
                <a:spcPts val="0"/>
              </a:spcAft>
              <a:buNone/>
            </a:pPr>
            <a:r>
              <a:rPr lang="en-US" sz="1400" b="1">
                <a:latin typeface="Arial"/>
                <a:ea typeface="Arial"/>
                <a:cs typeface="Arial"/>
                <a:sym typeface="Arial"/>
              </a:rPr>
              <a:t>Based on US Census (2010):</a:t>
            </a:r>
          </a:p>
          <a:p>
            <a:pPr lvl="0" rtl="0">
              <a:spcBef>
                <a:spcPts val="0"/>
              </a:spcBef>
              <a:buNone/>
            </a:pPr>
            <a:endParaRPr/>
          </a:p>
        </p:txBody>
      </p:sp>
      <p:sp>
        <p:nvSpPr>
          <p:cNvPr id="253" name="Shape 253"/>
          <p:cNvSpPr txBox="1">
            <a:spLocks noGrp="1"/>
          </p:cNvSpPr>
          <p:nvPr>
            <p:ph type="title"/>
          </p:nvPr>
        </p:nvSpPr>
        <p:spPr>
          <a:xfrm>
            <a:off x="440175" y="-12000"/>
            <a:ext cx="11418900" cy="1325700"/>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800">
                <a:solidFill>
                  <a:srgbClr val="9A0100"/>
                </a:solidFill>
                <a:latin typeface="Arial"/>
                <a:ea typeface="Arial"/>
                <a:cs typeface="Arial"/>
                <a:sym typeface="Arial"/>
              </a:rPr>
              <a:t>Demographic Breakdown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sz="1300">
                <a:solidFill>
                  <a:schemeClr val="dk2"/>
                </a:solidFill>
                <a:latin typeface="Arial"/>
                <a:ea typeface="Arial"/>
                <a:cs typeface="Arial"/>
                <a:sym typeface="Arial"/>
              </a:rPr>
              <a:t>15</a:t>
            </a:fld>
            <a:endParaRPr lang="en-US" sz="1300">
              <a:solidFill>
                <a:schemeClr val="dk2"/>
              </a:solidFill>
              <a:latin typeface="Arial"/>
              <a:ea typeface="Arial"/>
              <a:cs typeface="Arial"/>
              <a:sym typeface="Arial"/>
            </a:endParaRPr>
          </a:p>
        </p:txBody>
      </p:sp>
      <p:graphicFrame>
        <p:nvGraphicFramePr>
          <p:cNvPr id="260" name="Shape 260"/>
          <p:cNvGraphicFramePr/>
          <p:nvPr/>
        </p:nvGraphicFramePr>
        <p:xfrm>
          <a:off x="952500" y="1031300"/>
          <a:ext cx="10287000" cy="5791034"/>
        </p:xfrm>
        <a:graphic>
          <a:graphicData uri="http://schemas.openxmlformats.org/drawingml/2006/table">
            <a:tbl>
              <a:tblPr>
                <a:noFill/>
                <a:tableStyleId>{B1575DE0-B6B2-4301-9C9C-D4B08EE98F9E}</a:tableStyleId>
              </a:tblPr>
              <a:tblGrid>
                <a:gridCol w="3429000"/>
                <a:gridCol w="3429000"/>
                <a:gridCol w="3429000"/>
              </a:tblGrid>
              <a:tr h="396225">
                <a:tc gridSpan="3">
                  <a:txBody>
                    <a:bodyPr/>
                    <a:lstStyle/>
                    <a:p>
                      <a:pPr lvl="0" algn="ctr" rtl="0">
                        <a:spcBef>
                          <a:spcPts val="0"/>
                        </a:spcBef>
                        <a:buNone/>
                      </a:pPr>
                      <a:r>
                        <a:rPr lang="en-US"/>
                        <a:t>Montgomery County: White </a:t>
                      </a:r>
                      <a:r>
                        <a:rPr lang="en-US" b="1"/>
                        <a:t>44.7%</a:t>
                      </a:r>
                      <a:r>
                        <a:rPr lang="en-US"/>
                        <a:t> Latinx </a:t>
                      </a:r>
                      <a:r>
                        <a:rPr lang="en-US" b="1"/>
                        <a:t>19%</a:t>
                      </a:r>
                      <a:r>
                        <a:rPr lang="en-US"/>
                        <a:t> Black </a:t>
                      </a:r>
                      <a:r>
                        <a:rPr lang="en-US" b="1"/>
                        <a:t>17.6%</a:t>
                      </a:r>
                      <a:r>
                        <a:rPr lang="en-US"/>
                        <a:t> Asian: </a:t>
                      </a:r>
                      <a:r>
                        <a:rPr lang="en-US" b="1"/>
                        <a:t>14.9% </a:t>
                      </a:r>
                      <a:r>
                        <a:rPr lang="en-US"/>
                        <a:t>FBP:</a:t>
                      </a:r>
                      <a:r>
                        <a:rPr lang="en-US" b="1"/>
                        <a:t> 32.6%</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81000">
                <a:tc>
                  <a:txBody>
                    <a:bodyPr/>
                    <a:lstStyle/>
                    <a:p>
                      <a:pPr lvl="0" algn="ctr">
                        <a:spcBef>
                          <a:spcPts val="0"/>
                        </a:spcBef>
                        <a:buNone/>
                      </a:pPr>
                      <a:r>
                        <a:rPr lang="en-US" b="1"/>
                        <a:t>County </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lgn="ctr">
                        <a:spcBef>
                          <a:spcPts val="0"/>
                        </a:spcBef>
                        <a:buNone/>
                      </a:pPr>
                      <a:r>
                        <a:rPr lang="en-US" b="1"/>
                        <a:t>Demographics</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lgn="ctr">
                        <a:spcBef>
                          <a:spcPts val="0"/>
                        </a:spcBef>
                        <a:buNone/>
                      </a:pPr>
                      <a:r>
                        <a:rPr lang="en-US" b="1"/>
                        <a:t>Targeted Implementation</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r>
              <a:tr h="381000">
                <a:tc>
                  <a:txBody>
                    <a:bodyPr/>
                    <a:lstStyle/>
                    <a:p>
                      <a:pPr lvl="0">
                        <a:spcBef>
                          <a:spcPts val="0"/>
                        </a:spcBef>
                        <a:buNone/>
                      </a:pPr>
                      <a:r>
                        <a:rPr lang="en-US"/>
                        <a:t>Loudoun</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spcBef>
                          <a:spcPts val="0"/>
                        </a:spcBef>
                        <a:buNone/>
                      </a:pPr>
                      <a:r>
                        <a:rPr lang="en-US"/>
                        <a:t>White: 70.7%</a:t>
                      </a:r>
                    </a:p>
                    <a:p>
                      <a:pPr lvl="0">
                        <a:spcBef>
                          <a:spcPts val="0"/>
                        </a:spcBef>
                        <a:buNone/>
                      </a:pPr>
                      <a:r>
                        <a:rPr lang="en-US"/>
                        <a:t>Latinx: 13.4%*</a:t>
                      </a:r>
                    </a:p>
                    <a:p>
                      <a:pPr lvl="0">
                        <a:spcBef>
                          <a:spcPts val="0"/>
                        </a:spcBef>
                        <a:buNone/>
                      </a:pPr>
                      <a:r>
                        <a:rPr lang="en-US"/>
                        <a:t>Black: 7.8%</a:t>
                      </a:r>
                    </a:p>
                    <a:p>
                      <a:pPr lvl="0">
                        <a:spcBef>
                          <a:spcPts val="0"/>
                        </a:spcBef>
                        <a:buNone/>
                      </a:pPr>
                      <a:r>
                        <a:rPr lang="en-US"/>
                        <a:t>Asian: 17.3%</a:t>
                      </a:r>
                    </a:p>
                    <a:p>
                      <a:pPr lvl="0">
                        <a:spcBef>
                          <a:spcPts val="0"/>
                        </a:spcBef>
                        <a:buClr>
                          <a:schemeClr val="dk1"/>
                        </a:buClr>
                        <a:buSzPct val="78571"/>
                        <a:buFont typeface="Arial"/>
                        <a:buNone/>
                      </a:pPr>
                      <a:r>
                        <a:rPr lang="en-US">
                          <a:solidFill>
                            <a:schemeClr val="dk1"/>
                          </a:solidFill>
                        </a:rPr>
                        <a:t>(Foreign Born Population: 23.3%)</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spcBef>
                          <a:spcPts val="0"/>
                        </a:spcBef>
                        <a:buNone/>
                      </a:pPr>
                      <a:r>
                        <a:rPr lang="en-US">
                          <a:solidFill>
                            <a:schemeClr val="dk1"/>
                          </a:solidFill>
                        </a:rPr>
                        <a:t>Title VI Plan: </a:t>
                      </a:r>
                      <a:r>
                        <a:rPr lang="en-US"/>
                        <a:t>Limited English Proficiency </a:t>
                      </a:r>
                    </a:p>
                    <a:p>
                      <a:pPr lvl="0">
                        <a:spcBef>
                          <a:spcPts val="0"/>
                        </a:spcBef>
                        <a:buNone/>
                      </a:pPr>
                      <a:endParaRP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r>
              <a:tr h="381000">
                <a:tc>
                  <a:txBody>
                    <a:bodyPr/>
                    <a:lstStyle/>
                    <a:p>
                      <a:pPr lvl="0">
                        <a:spcBef>
                          <a:spcPts val="0"/>
                        </a:spcBef>
                        <a:buNone/>
                      </a:pPr>
                      <a:r>
                        <a:rPr lang="en-US"/>
                        <a:t>Fairfax</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spcBef>
                          <a:spcPts val="0"/>
                        </a:spcBef>
                        <a:buClr>
                          <a:schemeClr val="dk1"/>
                        </a:buClr>
                        <a:buSzPct val="78571"/>
                        <a:buFont typeface="Arial"/>
                        <a:buNone/>
                      </a:pPr>
                      <a:r>
                        <a:rPr lang="en-US">
                          <a:solidFill>
                            <a:schemeClr val="dk1"/>
                          </a:solidFill>
                        </a:rPr>
                        <a:t>White: 61.4%</a:t>
                      </a:r>
                    </a:p>
                    <a:p>
                      <a:pPr lvl="0">
                        <a:spcBef>
                          <a:spcPts val="0"/>
                        </a:spcBef>
                        <a:buClr>
                          <a:schemeClr val="dk1"/>
                        </a:buClr>
                        <a:buSzPct val="78571"/>
                        <a:buFont typeface="Arial"/>
                        <a:buNone/>
                      </a:pPr>
                      <a:r>
                        <a:rPr lang="en-US">
                          <a:solidFill>
                            <a:schemeClr val="dk1"/>
                          </a:solidFill>
                        </a:rPr>
                        <a:t>Latinx: 16.4%*</a:t>
                      </a:r>
                    </a:p>
                    <a:p>
                      <a:pPr lvl="0">
                        <a:spcBef>
                          <a:spcPts val="0"/>
                        </a:spcBef>
                        <a:buClr>
                          <a:schemeClr val="dk1"/>
                        </a:buClr>
                        <a:buSzPct val="78571"/>
                        <a:buFont typeface="Arial"/>
                        <a:buNone/>
                      </a:pPr>
                      <a:r>
                        <a:rPr lang="en-US">
                          <a:solidFill>
                            <a:schemeClr val="dk1"/>
                          </a:solidFill>
                        </a:rPr>
                        <a:t>Black: 9.6%</a:t>
                      </a:r>
                    </a:p>
                    <a:p>
                      <a:pPr lvl="0">
                        <a:spcBef>
                          <a:spcPts val="0"/>
                        </a:spcBef>
                        <a:buClr>
                          <a:schemeClr val="dk1"/>
                        </a:buClr>
                        <a:buSzPct val="78571"/>
                        <a:buFont typeface="Arial"/>
                        <a:buNone/>
                      </a:pPr>
                      <a:r>
                        <a:rPr lang="en-US">
                          <a:solidFill>
                            <a:schemeClr val="dk1"/>
                          </a:solidFill>
                        </a:rPr>
                        <a:t>Asian: 19.0%</a:t>
                      </a:r>
                    </a:p>
                    <a:p>
                      <a:pPr lvl="0">
                        <a:spcBef>
                          <a:spcPts val="0"/>
                        </a:spcBef>
                        <a:buClr>
                          <a:schemeClr val="dk1"/>
                        </a:buClr>
                        <a:buSzPct val="78571"/>
                        <a:buFont typeface="Arial"/>
                        <a:buNone/>
                      </a:pPr>
                      <a:r>
                        <a:rPr lang="en-US">
                          <a:solidFill>
                            <a:schemeClr val="dk1"/>
                          </a:solidFill>
                        </a:rPr>
                        <a:t>(Foreign Born Population: 30%)</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spcBef>
                          <a:spcPts val="0"/>
                        </a:spcBef>
                        <a:buNone/>
                      </a:pPr>
                      <a:r>
                        <a:rPr lang="en-US"/>
                        <a:t>“Venture into Volunteering”</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r>
              <a:tr h="381000">
                <a:tc>
                  <a:txBody>
                    <a:bodyPr/>
                    <a:lstStyle/>
                    <a:p>
                      <a:pPr lvl="0">
                        <a:spcBef>
                          <a:spcPts val="0"/>
                        </a:spcBef>
                        <a:buNone/>
                      </a:pPr>
                      <a:r>
                        <a:rPr lang="en-US"/>
                        <a:t>Howard</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spcBef>
                          <a:spcPts val="0"/>
                        </a:spcBef>
                        <a:buClr>
                          <a:schemeClr val="dk1"/>
                        </a:buClr>
                        <a:buSzPct val="78571"/>
                        <a:buFont typeface="Arial"/>
                        <a:buNone/>
                      </a:pPr>
                      <a:r>
                        <a:rPr lang="en-US">
                          <a:solidFill>
                            <a:schemeClr val="dk1"/>
                          </a:solidFill>
                        </a:rPr>
                        <a:t>White: 63.2%</a:t>
                      </a:r>
                    </a:p>
                    <a:p>
                      <a:pPr lvl="0">
                        <a:spcBef>
                          <a:spcPts val="0"/>
                        </a:spcBef>
                        <a:buClr>
                          <a:schemeClr val="dk1"/>
                        </a:buClr>
                        <a:buSzPct val="78571"/>
                        <a:buFont typeface="Arial"/>
                        <a:buNone/>
                      </a:pPr>
                      <a:r>
                        <a:rPr lang="en-US">
                          <a:solidFill>
                            <a:schemeClr val="dk1"/>
                          </a:solidFill>
                        </a:rPr>
                        <a:t>Latinx: 6%*</a:t>
                      </a:r>
                    </a:p>
                    <a:p>
                      <a:pPr lvl="0">
                        <a:spcBef>
                          <a:spcPts val="0"/>
                        </a:spcBef>
                        <a:buClr>
                          <a:schemeClr val="dk1"/>
                        </a:buClr>
                        <a:buSzPct val="78571"/>
                        <a:buFont typeface="Arial"/>
                        <a:buNone/>
                      </a:pPr>
                      <a:r>
                        <a:rPr lang="en-US">
                          <a:solidFill>
                            <a:schemeClr val="dk1"/>
                          </a:solidFill>
                        </a:rPr>
                        <a:t>Black: 18.2%</a:t>
                      </a:r>
                    </a:p>
                    <a:p>
                      <a:pPr lvl="0">
                        <a:spcBef>
                          <a:spcPts val="0"/>
                        </a:spcBef>
                        <a:buNone/>
                      </a:pPr>
                      <a:r>
                        <a:rPr lang="en-US">
                          <a:solidFill>
                            <a:schemeClr val="dk1"/>
                          </a:solidFill>
                        </a:rPr>
                        <a:t>Asian: 14.9%</a:t>
                      </a:r>
                    </a:p>
                    <a:p>
                      <a:pPr lvl="0">
                        <a:spcBef>
                          <a:spcPts val="0"/>
                        </a:spcBef>
                        <a:buNone/>
                      </a:pPr>
                      <a:r>
                        <a:rPr lang="en-US">
                          <a:solidFill>
                            <a:schemeClr val="dk1"/>
                          </a:solidFill>
                        </a:rPr>
                        <a:t>(Foreign Born Population: 17.3%)</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spcBef>
                          <a:spcPts val="0"/>
                        </a:spcBef>
                        <a:buNone/>
                      </a:pPr>
                      <a:r>
                        <a:rPr lang="en-US"/>
                        <a:t>Free Wifi Network/Open Access Portal</a:t>
                      </a:r>
                    </a:p>
                    <a:p>
                      <a:pPr lvl="0">
                        <a:spcBef>
                          <a:spcPts val="0"/>
                        </a:spcBef>
                        <a:buNone/>
                      </a:pPr>
                      <a:endParaRPr/>
                    </a:p>
                    <a:p>
                      <a:pPr lvl="0">
                        <a:spcBef>
                          <a:spcPts val="0"/>
                        </a:spcBef>
                        <a:buNone/>
                      </a:pPr>
                      <a:r>
                        <a:rPr lang="en-US"/>
                        <a:t>Community Workshops </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r>
              <a:tr h="381000">
                <a:tc>
                  <a:txBody>
                    <a:bodyPr/>
                    <a:lstStyle/>
                    <a:p>
                      <a:pPr lvl="0" rtl="0">
                        <a:spcBef>
                          <a:spcPts val="0"/>
                        </a:spcBef>
                        <a:buNone/>
                      </a:pPr>
                      <a:r>
                        <a:rPr lang="en-US"/>
                        <a:t>State: Maryland Department of Natural Resources </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spcBef>
                          <a:spcPts val="0"/>
                        </a:spcBef>
                        <a:buClr>
                          <a:schemeClr val="dk1"/>
                        </a:buClr>
                        <a:buSzPct val="78571"/>
                        <a:buFont typeface="Arial"/>
                        <a:buNone/>
                      </a:pPr>
                      <a:r>
                        <a:rPr lang="en-US">
                          <a:solidFill>
                            <a:schemeClr val="dk1"/>
                          </a:solidFill>
                        </a:rPr>
                        <a:t>White: 59.3%</a:t>
                      </a:r>
                    </a:p>
                    <a:p>
                      <a:pPr lvl="0">
                        <a:spcBef>
                          <a:spcPts val="0"/>
                        </a:spcBef>
                        <a:buClr>
                          <a:schemeClr val="dk1"/>
                        </a:buClr>
                        <a:buSzPct val="78571"/>
                        <a:buFont typeface="Arial"/>
                        <a:buNone/>
                      </a:pPr>
                      <a:r>
                        <a:rPr lang="en-US">
                          <a:solidFill>
                            <a:schemeClr val="dk1"/>
                          </a:solidFill>
                        </a:rPr>
                        <a:t>Latinx: 9.8%*</a:t>
                      </a:r>
                    </a:p>
                    <a:p>
                      <a:pPr lvl="0">
                        <a:spcBef>
                          <a:spcPts val="0"/>
                        </a:spcBef>
                        <a:buClr>
                          <a:schemeClr val="dk1"/>
                        </a:buClr>
                        <a:buSzPct val="78571"/>
                        <a:buFont typeface="Arial"/>
                        <a:buNone/>
                      </a:pPr>
                      <a:r>
                        <a:rPr lang="en-US">
                          <a:solidFill>
                            <a:schemeClr val="dk1"/>
                          </a:solidFill>
                        </a:rPr>
                        <a:t>Black: 30.7%</a:t>
                      </a:r>
                    </a:p>
                    <a:p>
                      <a:pPr lvl="0">
                        <a:spcBef>
                          <a:spcPts val="0"/>
                        </a:spcBef>
                        <a:buClr>
                          <a:schemeClr val="dk1"/>
                        </a:buClr>
                        <a:buSzPct val="78571"/>
                        <a:buFont typeface="Arial"/>
                        <a:buNone/>
                      </a:pPr>
                      <a:r>
                        <a:rPr lang="en-US">
                          <a:solidFill>
                            <a:schemeClr val="dk1"/>
                          </a:solidFill>
                        </a:rPr>
                        <a:t>Asian: 6.6%</a:t>
                      </a:r>
                    </a:p>
                    <a:p>
                      <a:pPr lvl="0" rtl="0">
                        <a:spcBef>
                          <a:spcPts val="0"/>
                        </a:spcBef>
                        <a:buNone/>
                      </a:pPr>
                      <a:r>
                        <a:rPr lang="en-US">
                          <a:solidFill>
                            <a:schemeClr val="dk1"/>
                          </a:solidFill>
                        </a:rPr>
                        <a:t>(Foreign Born Population: 14.5%)</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c>
                  <a:txBody>
                    <a:bodyPr/>
                    <a:lstStyle/>
                    <a:p>
                      <a:pPr lvl="0">
                        <a:spcBef>
                          <a:spcPts val="0"/>
                        </a:spcBef>
                        <a:buNone/>
                      </a:pPr>
                      <a:r>
                        <a:rPr lang="en-US"/>
                        <a:t>“Es Mi Parque”</a:t>
                      </a:r>
                    </a:p>
                  </a:txBody>
                  <a:tcPr marL="91425" marR="91425" marT="91425" marB="91425">
                    <a:lnL w="9525" cap="flat" cmpd="sng">
                      <a:solidFill>
                        <a:schemeClr val="dk1"/>
                      </a:solidFill>
                      <a:prstDash val="solid"/>
                      <a:round/>
                      <a:headEnd type="none" w="med" len="med"/>
                      <a:tailEnd type="none" w="med" len="med"/>
                    </a:lnL>
                    <a:lnR w="9525" cap="flat" cmpd="sng">
                      <a:solidFill>
                        <a:schemeClr val="dk1"/>
                      </a:solidFill>
                      <a:prstDash val="solid"/>
                      <a:round/>
                      <a:headEnd type="none" w="med" len="med"/>
                      <a:tailEnd type="none" w="med" len="med"/>
                    </a:lnR>
                    <a:lnT w="9525" cap="flat" cmpd="sng">
                      <a:solidFill>
                        <a:schemeClr val="dk1"/>
                      </a:solidFill>
                      <a:prstDash val="solid"/>
                      <a:round/>
                      <a:headEnd type="none" w="med" len="med"/>
                      <a:tailEnd type="none" w="med" len="med"/>
                    </a:lnT>
                    <a:lnB w="9525" cap="flat" cmpd="sng">
                      <a:solidFill>
                        <a:schemeClr val="dk1"/>
                      </a:solidFill>
                      <a:prstDash val="solid"/>
                      <a:round/>
                      <a:headEnd type="none" w="med" len="med"/>
                      <a:tailEnd type="none" w="med" len="med"/>
                    </a:lnB>
                  </a:tcPr>
                </a:tc>
              </a:tr>
            </a:tbl>
          </a:graphicData>
        </a:graphic>
      </p:graphicFrame>
      <p:sp>
        <p:nvSpPr>
          <p:cNvPr id="261" name="Shape 261"/>
          <p:cNvSpPr txBox="1">
            <a:spLocks noGrp="1"/>
          </p:cNvSpPr>
          <p:nvPr>
            <p:ph type="title"/>
          </p:nvPr>
        </p:nvSpPr>
        <p:spPr>
          <a:xfrm>
            <a:off x="480175" y="167166"/>
            <a:ext cx="11360700" cy="763500"/>
          </a:xfrm>
          <a:prstGeom prst="rect">
            <a:avLst/>
          </a:prstGeom>
        </p:spPr>
        <p:txBody>
          <a:bodyPr lIns="121900" tIns="121900" rIns="121900" bIns="121900" anchor="t" anchorCtr="0">
            <a:noAutofit/>
          </a:bodyPr>
          <a:lstStyle/>
          <a:p>
            <a:pPr lvl="0">
              <a:spcBef>
                <a:spcPts val="0"/>
              </a:spcBef>
              <a:buNone/>
            </a:pPr>
            <a:r>
              <a:rPr lang="en-US">
                <a:solidFill>
                  <a:srgbClr val="980000"/>
                </a:solidFill>
              </a:rPr>
              <a:t>Benchmarks: What Others Are Doing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title"/>
          </p:nvPr>
        </p:nvSpPr>
        <p:spPr>
          <a:xfrm>
            <a:off x="630900" y="254025"/>
            <a:ext cx="11561100" cy="1325700"/>
          </a:xfrm>
          <a:prstGeom prst="rect">
            <a:avLst/>
          </a:prstGeom>
        </p:spPr>
        <p:txBody>
          <a:bodyPr lIns="121900" tIns="121900" rIns="121900" bIns="121900" anchor="ctr" anchorCtr="0">
            <a:noAutofit/>
          </a:bodyPr>
          <a:lstStyle/>
          <a:p>
            <a:pPr lvl="0">
              <a:spcBef>
                <a:spcPts val="0"/>
              </a:spcBef>
              <a:buNone/>
            </a:pPr>
            <a:r>
              <a:rPr lang="en-US" sz="4800">
                <a:solidFill>
                  <a:srgbClr val="990000"/>
                </a:solidFill>
                <a:latin typeface="Arial"/>
                <a:ea typeface="Arial"/>
                <a:cs typeface="Arial"/>
                <a:sym typeface="Arial"/>
              </a:rPr>
              <a:t>External Influencers to Minority Outreach</a:t>
            </a:r>
          </a:p>
        </p:txBody>
      </p:sp>
      <p:sp>
        <p:nvSpPr>
          <p:cNvPr id="268" name="Shape 268"/>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16</a:t>
            </a:fld>
            <a:endParaRPr lang="en-US"/>
          </a:p>
        </p:txBody>
      </p:sp>
      <p:sp>
        <p:nvSpPr>
          <p:cNvPr id="269" name="Shape 269"/>
          <p:cNvSpPr txBox="1"/>
          <p:nvPr/>
        </p:nvSpPr>
        <p:spPr>
          <a:xfrm>
            <a:off x="7281975" y="3206875"/>
            <a:ext cx="4053000" cy="534000"/>
          </a:xfrm>
          <a:prstGeom prst="rect">
            <a:avLst/>
          </a:prstGeom>
          <a:noFill/>
          <a:ln>
            <a:noFill/>
          </a:ln>
        </p:spPr>
        <p:txBody>
          <a:bodyPr lIns="91425" tIns="91425" rIns="91425" bIns="91425" anchor="t" anchorCtr="0">
            <a:noAutofit/>
          </a:bodyPr>
          <a:lstStyle/>
          <a:p>
            <a:pPr lvl="0" algn="ctr">
              <a:spcBef>
                <a:spcPts val="0"/>
              </a:spcBef>
              <a:buNone/>
            </a:pPr>
            <a:r>
              <a:rPr lang="en-US" sz="1800" i="1"/>
              <a:t>Budget Constraints</a:t>
            </a:r>
          </a:p>
        </p:txBody>
      </p:sp>
      <p:sp>
        <p:nvSpPr>
          <p:cNvPr id="270" name="Shape 270"/>
          <p:cNvSpPr txBox="1"/>
          <p:nvPr/>
        </p:nvSpPr>
        <p:spPr>
          <a:xfrm>
            <a:off x="7281975" y="2183600"/>
            <a:ext cx="4053000" cy="534000"/>
          </a:xfrm>
          <a:prstGeom prst="rect">
            <a:avLst/>
          </a:prstGeom>
          <a:noFill/>
          <a:ln>
            <a:noFill/>
          </a:ln>
        </p:spPr>
        <p:txBody>
          <a:bodyPr lIns="91425" tIns="91425" rIns="91425" bIns="91425" anchor="t" anchorCtr="0">
            <a:noAutofit/>
          </a:bodyPr>
          <a:lstStyle/>
          <a:p>
            <a:pPr lvl="0" algn="ctr" rtl="0">
              <a:spcBef>
                <a:spcPts val="0"/>
              </a:spcBef>
              <a:buNone/>
            </a:pPr>
            <a:r>
              <a:rPr lang="en-US" sz="1800" i="1"/>
              <a:t>Immigration and Public Trust</a:t>
            </a:r>
          </a:p>
        </p:txBody>
      </p:sp>
      <p:sp>
        <p:nvSpPr>
          <p:cNvPr id="271" name="Shape 271"/>
          <p:cNvSpPr txBox="1"/>
          <p:nvPr/>
        </p:nvSpPr>
        <p:spPr>
          <a:xfrm>
            <a:off x="7717300" y="4230112"/>
            <a:ext cx="1467900" cy="534000"/>
          </a:xfrm>
          <a:prstGeom prst="rect">
            <a:avLst/>
          </a:prstGeom>
          <a:noFill/>
          <a:ln>
            <a:noFill/>
          </a:ln>
        </p:spPr>
        <p:txBody>
          <a:bodyPr lIns="91425" tIns="91425" rIns="91425" bIns="91425" anchor="t" anchorCtr="0">
            <a:noAutofit/>
          </a:bodyPr>
          <a:lstStyle/>
          <a:p>
            <a:pPr lvl="0" rtl="0">
              <a:spcBef>
                <a:spcPts val="0"/>
              </a:spcBef>
              <a:buNone/>
            </a:pPr>
            <a:endParaRPr sz="1800"/>
          </a:p>
        </p:txBody>
      </p:sp>
      <p:sp>
        <p:nvSpPr>
          <p:cNvPr id="272" name="Shape 272"/>
          <p:cNvSpPr txBox="1"/>
          <p:nvPr/>
        </p:nvSpPr>
        <p:spPr>
          <a:xfrm>
            <a:off x="7300875" y="4287450"/>
            <a:ext cx="4053000" cy="534000"/>
          </a:xfrm>
          <a:prstGeom prst="rect">
            <a:avLst/>
          </a:prstGeom>
          <a:noFill/>
          <a:ln>
            <a:noFill/>
          </a:ln>
        </p:spPr>
        <p:txBody>
          <a:bodyPr lIns="91425" tIns="91425" rIns="91425" bIns="91425" anchor="t" anchorCtr="0">
            <a:noAutofit/>
          </a:bodyPr>
          <a:lstStyle/>
          <a:p>
            <a:pPr lvl="0" algn="ctr" rtl="0">
              <a:spcBef>
                <a:spcPts val="0"/>
              </a:spcBef>
              <a:buNone/>
            </a:pPr>
            <a:r>
              <a:rPr lang="en-US" sz="1800" i="1"/>
              <a:t>Cultural Preferences</a:t>
            </a:r>
          </a:p>
        </p:txBody>
      </p:sp>
      <p:sp>
        <p:nvSpPr>
          <p:cNvPr id="273" name="Shape 273"/>
          <p:cNvSpPr txBox="1"/>
          <p:nvPr/>
        </p:nvSpPr>
        <p:spPr>
          <a:xfrm>
            <a:off x="7281975" y="5444225"/>
            <a:ext cx="4053000" cy="534000"/>
          </a:xfrm>
          <a:prstGeom prst="rect">
            <a:avLst/>
          </a:prstGeom>
          <a:noFill/>
          <a:ln>
            <a:noFill/>
          </a:ln>
        </p:spPr>
        <p:txBody>
          <a:bodyPr lIns="91425" tIns="91425" rIns="91425" bIns="91425" anchor="t" anchorCtr="0">
            <a:noAutofit/>
          </a:bodyPr>
          <a:lstStyle/>
          <a:p>
            <a:pPr lvl="0" algn="ctr" rtl="0">
              <a:spcBef>
                <a:spcPts val="0"/>
              </a:spcBef>
              <a:buNone/>
            </a:pPr>
            <a:r>
              <a:rPr lang="en-US" sz="1800" i="1"/>
              <a:t>Barriers to Data Collection/Analytics</a:t>
            </a:r>
          </a:p>
        </p:txBody>
      </p:sp>
      <p:pic>
        <p:nvPicPr>
          <p:cNvPr id="274" name="Shape 274"/>
          <p:cNvPicPr preferRelativeResize="0"/>
          <p:nvPr/>
        </p:nvPicPr>
        <p:blipFill>
          <a:blip r:embed="rId3">
            <a:alphaModFix/>
          </a:blip>
          <a:stretch>
            <a:fillRect/>
          </a:stretch>
        </p:blipFill>
        <p:spPr>
          <a:xfrm>
            <a:off x="906650" y="1741824"/>
            <a:ext cx="5853624" cy="423639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sz="1300">
                <a:solidFill>
                  <a:schemeClr val="dk2"/>
                </a:solidFill>
                <a:latin typeface="Arial"/>
                <a:ea typeface="Arial"/>
                <a:cs typeface="Arial"/>
                <a:sym typeface="Arial"/>
              </a:rPr>
              <a:t>17</a:t>
            </a:fld>
            <a:endParaRPr lang="en-US" sz="1300">
              <a:solidFill>
                <a:schemeClr val="dk2"/>
              </a:solidFill>
              <a:latin typeface="Arial"/>
              <a:ea typeface="Arial"/>
              <a:cs typeface="Arial"/>
              <a:sym typeface="Arial"/>
            </a:endParaRPr>
          </a:p>
        </p:txBody>
      </p:sp>
      <p:sp>
        <p:nvSpPr>
          <p:cNvPr id="281" name="Shape 281"/>
          <p:cNvSpPr txBox="1">
            <a:spLocks noGrp="1"/>
          </p:cNvSpPr>
          <p:nvPr>
            <p:ph type="ctrTitle" idx="4294967295"/>
          </p:nvPr>
        </p:nvSpPr>
        <p:spPr>
          <a:xfrm>
            <a:off x="-163699" y="1782275"/>
            <a:ext cx="12192000" cy="2736900"/>
          </a:xfrm>
          <a:prstGeom prst="rect">
            <a:avLst/>
          </a:prstGeom>
        </p:spPr>
        <p:txBody>
          <a:bodyPr lIns="121900" tIns="121900" rIns="121900" bIns="121900" anchor="b" anchorCtr="0">
            <a:noAutofit/>
          </a:bodyPr>
          <a:lstStyle/>
          <a:p>
            <a:pPr lvl="0" indent="457200" algn="l" rtl="0">
              <a:lnSpc>
                <a:spcPct val="90000"/>
              </a:lnSpc>
              <a:spcBef>
                <a:spcPts val="0"/>
              </a:spcBef>
              <a:buClr>
                <a:schemeClr val="dk1"/>
              </a:buClr>
              <a:buSzPct val="25000"/>
              <a:buFont typeface="Calibri"/>
              <a:buNone/>
            </a:pPr>
            <a:r>
              <a:rPr lang="en-US" sz="6000">
                <a:solidFill>
                  <a:srgbClr val="9A0100"/>
                </a:solidFill>
              </a:rPr>
              <a:t>Recommendations</a:t>
            </a:r>
          </a:p>
        </p:txBody>
      </p:sp>
      <p:grpSp>
        <p:nvGrpSpPr>
          <p:cNvPr id="282" name="Shape 282"/>
          <p:cNvGrpSpPr/>
          <p:nvPr/>
        </p:nvGrpSpPr>
        <p:grpSpPr>
          <a:xfrm>
            <a:off x="0" y="4519162"/>
            <a:ext cx="12192000" cy="2338837"/>
            <a:chOff x="0" y="4519162"/>
            <a:chExt cx="12192000" cy="2338837"/>
          </a:xfrm>
        </p:grpSpPr>
        <p:pic>
          <p:nvPicPr>
            <p:cNvPr id="283" name="Shape 283" descr="Screen Shot 2017-07-17 at 3.57.19 PM.png"/>
            <p:cNvPicPr preferRelativeResize="0"/>
            <p:nvPr/>
          </p:nvPicPr>
          <p:blipFill>
            <a:blip r:embed="rId3">
              <a:alphaModFix/>
            </a:blip>
            <a:stretch>
              <a:fillRect/>
            </a:stretch>
          </p:blipFill>
          <p:spPr>
            <a:xfrm>
              <a:off x="0" y="4519175"/>
              <a:ext cx="3787908" cy="2338824"/>
            </a:xfrm>
            <a:prstGeom prst="rect">
              <a:avLst/>
            </a:prstGeom>
            <a:noFill/>
            <a:ln>
              <a:noFill/>
            </a:ln>
          </p:spPr>
        </p:pic>
        <p:pic>
          <p:nvPicPr>
            <p:cNvPr id="284" name="Shape 284"/>
            <p:cNvPicPr preferRelativeResize="0"/>
            <p:nvPr/>
          </p:nvPicPr>
          <p:blipFill>
            <a:blip r:embed="rId4">
              <a:alphaModFix/>
            </a:blip>
            <a:stretch>
              <a:fillRect/>
            </a:stretch>
          </p:blipFill>
          <p:spPr>
            <a:xfrm>
              <a:off x="2699224" y="4519175"/>
              <a:ext cx="3648026" cy="2338824"/>
            </a:xfrm>
            <a:prstGeom prst="rect">
              <a:avLst/>
            </a:prstGeom>
            <a:noFill/>
            <a:ln>
              <a:noFill/>
            </a:ln>
          </p:spPr>
        </p:pic>
        <p:pic>
          <p:nvPicPr>
            <p:cNvPr id="285" name="Shape 285"/>
            <p:cNvPicPr preferRelativeResize="0"/>
            <p:nvPr/>
          </p:nvPicPr>
          <p:blipFill>
            <a:blip r:embed="rId5">
              <a:alphaModFix/>
            </a:blip>
            <a:stretch>
              <a:fillRect/>
            </a:stretch>
          </p:blipFill>
          <p:spPr>
            <a:xfrm>
              <a:off x="6347252" y="4519162"/>
              <a:ext cx="3507551" cy="2338824"/>
            </a:xfrm>
            <a:prstGeom prst="rect">
              <a:avLst/>
            </a:prstGeom>
            <a:noFill/>
            <a:ln>
              <a:noFill/>
            </a:ln>
          </p:spPr>
        </p:pic>
        <p:pic>
          <p:nvPicPr>
            <p:cNvPr id="286" name="Shape 286"/>
            <p:cNvPicPr preferRelativeResize="0"/>
            <p:nvPr/>
          </p:nvPicPr>
          <p:blipFill>
            <a:blip r:embed="rId6">
              <a:alphaModFix/>
            </a:blip>
            <a:stretch>
              <a:fillRect/>
            </a:stretch>
          </p:blipFill>
          <p:spPr>
            <a:xfrm>
              <a:off x="9853175" y="4519175"/>
              <a:ext cx="2338825" cy="2338825"/>
            </a:xfrm>
            <a:prstGeom prst="rect">
              <a:avLst/>
            </a:prstGeom>
            <a:noFill/>
            <a:ln>
              <a:noFill/>
            </a:ln>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lvl="0" rtl="0">
              <a:lnSpc>
                <a:spcPct val="100000"/>
              </a:lnSpc>
              <a:spcBef>
                <a:spcPts val="0"/>
              </a:spcBef>
              <a:buNone/>
            </a:pPr>
            <a:r>
              <a:rPr lang="en-US" sz="4800">
                <a:solidFill>
                  <a:srgbClr val="85200C"/>
                </a:solidFill>
                <a:latin typeface="Arial"/>
                <a:ea typeface="Arial"/>
                <a:cs typeface="Arial"/>
                <a:sym typeface="Arial"/>
              </a:rPr>
              <a:t>Recommendations:</a:t>
            </a:r>
          </a:p>
        </p:txBody>
      </p:sp>
      <p:sp>
        <p:nvSpPr>
          <p:cNvPr id="293" name="Shape 293"/>
          <p:cNvSpPr txBox="1">
            <a:spLocks noGrp="1"/>
          </p:cNvSpPr>
          <p:nvPr>
            <p:ph type="body" idx="1"/>
          </p:nvPr>
        </p:nvSpPr>
        <p:spPr>
          <a:xfrm>
            <a:off x="838200" y="1540000"/>
            <a:ext cx="10515600" cy="4351200"/>
          </a:xfrm>
          <a:prstGeom prst="rect">
            <a:avLst/>
          </a:prstGeom>
        </p:spPr>
        <p:txBody>
          <a:bodyPr lIns="121900" tIns="121900" rIns="121900" bIns="121900" anchor="t" anchorCtr="0">
            <a:noAutofit/>
          </a:bodyPr>
          <a:lstStyle/>
          <a:p>
            <a:pPr marL="0" lvl="0" indent="0" rtl="0">
              <a:lnSpc>
                <a:spcPct val="100000"/>
              </a:lnSpc>
              <a:spcBef>
                <a:spcPts val="0"/>
              </a:spcBef>
              <a:spcAft>
                <a:spcPts val="0"/>
              </a:spcAft>
              <a:buNone/>
            </a:pPr>
            <a:r>
              <a:rPr lang="en-US" sz="3000"/>
              <a:t>External-facing solutions:</a:t>
            </a:r>
          </a:p>
          <a:p>
            <a:pPr marL="457200" lvl="0" indent="-419100" rtl="0">
              <a:lnSpc>
                <a:spcPct val="100000"/>
              </a:lnSpc>
              <a:spcBef>
                <a:spcPts val="0"/>
              </a:spcBef>
              <a:spcAft>
                <a:spcPts val="0"/>
              </a:spcAft>
              <a:buSzPct val="100000"/>
              <a:buFont typeface="Calibri"/>
            </a:pPr>
            <a:r>
              <a:rPr lang="en-US" sz="3000"/>
              <a:t>Increase/expand translation focusing on ‘high touch’ resources</a:t>
            </a:r>
          </a:p>
          <a:p>
            <a:pPr marL="457200" lvl="0" indent="-419100" rtl="0">
              <a:lnSpc>
                <a:spcPct val="100000"/>
              </a:lnSpc>
              <a:spcBef>
                <a:spcPts val="0"/>
              </a:spcBef>
              <a:spcAft>
                <a:spcPts val="0"/>
              </a:spcAft>
              <a:buSzPct val="100000"/>
              <a:buFont typeface="Calibri"/>
            </a:pPr>
            <a:r>
              <a:rPr lang="en-US" sz="3000"/>
              <a:t>Increase targeted advertising</a:t>
            </a:r>
          </a:p>
          <a:p>
            <a:pPr marL="457200" lvl="0" indent="-419100" rtl="0">
              <a:lnSpc>
                <a:spcPct val="100000"/>
              </a:lnSpc>
              <a:spcBef>
                <a:spcPts val="0"/>
              </a:spcBef>
              <a:spcAft>
                <a:spcPts val="0"/>
              </a:spcAft>
              <a:buSzPct val="100000"/>
              <a:buFont typeface="Calibri"/>
            </a:pPr>
            <a:r>
              <a:rPr lang="en-US" sz="3000"/>
              <a:t>Hire “hubs” from the community to act as ambassadors</a:t>
            </a:r>
          </a:p>
          <a:p>
            <a:pPr marL="457200" lvl="0" indent="-419100" rtl="0">
              <a:lnSpc>
                <a:spcPct val="100000"/>
              </a:lnSpc>
              <a:spcBef>
                <a:spcPts val="0"/>
              </a:spcBef>
              <a:spcAft>
                <a:spcPts val="0"/>
              </a:spcAft>
              <a:buSzPct val="100000"/>
              <a:buFont typeface="Calibri"/>
            </a:pPr>
            <a:r>
              <a:rPr lang="en-US" sz="3000"/>
              <a:t>Target elderly populations and schools</a:t>
            </a:r>
          </a:p>
          <a:p>
            <a:pPr marL="0" lvl="0" indent="0" rtl="0">
              <a:lnSpc>
                <a:spcPct val="100000"/>
              </a:lnSpc>
              <a:spcBef>
                <a:spcPts val="0"/>
              </a:spcBef>
              <a:spcAft>
                <a:spcPts val="0"/>
              </a:spcAft>
              <a:buNone/>
            </a:pPr>
            <a:endParaRPr sz="3000"/>
          </a:p>
          <a:p>
            <a:pPr marL="0" lvl="0" indent="0" rtl="0">
              <a:lnSpc>
                <a:spcPct val="100000"/>
              </a:lnSpc>
              <a:spcBef>
                <a:spcPts val="0"/>
              </a:spcBef>
              <a:spcAft>
                <a:spcPts val="0"/>
              </a:spcAft>
              <a:buNone/>
            </a:pPr>
            <a:r>
              <a:rPr lang="en-US" sz="3000"/>
              <a:t>Internal-facing solutions:</a:t>
            </a:r>
          </a:p>
          <a:p>
            <a:pPr marL="457200" lvl="0" indent="-419100" rtl="0">
              <a:lnSpc>
                <a:spcPct val="100000"/>
              </a:lnSpc>
              <a:spcBef>
                <a:spcPts val="0"/>
              </a:spcBef>
              <a:spcAft>
                <a:spcPts val="0"/>
              </a:spcAft>
              <a:buSzPct val="100000"/>
              <a:buFont typeface="Calibri"/>
            </a:pPr>
            <a:r>
              <a:rPr lang="en-US" sz="3000"/>
              <a:t>Hire full-time staff with expertise in minority outreach</a:t>
            </a:r>
          </a:p>
          <a:p>
            <a:pPr marL="457200" lvl="0" indent="-419100" rtl="0">
              <a:lnSpc>
                <a:spcPct val="100000"/>
              </a:lnSpc>
              <a:spcBef>
                <a:spcPts val="0"/>
              </a:spcBef>
              <a:spcAft>
                <a:spcPts val="0"/>
              </a:spcAft>
              <a:buSzPct val="100000"/>
              <a:buFont typeface="Calibri"/>
            </a:pPr>
            <a:r>
              <a:rPr lang="en-US" sz="3000"/>
              <a:t>Require cultural competency training for Montgomery Parks staff</a:t>
            </a:r>
          </a:p>
        </p:txBody>
      </p:sp>
      <p:sp>
        <p:nvSpPr>
          <p:cNvPr id="294" name="Shape 294"/>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lvl="0">
              <a:spcBef>
                <a:spcPts val="0"/>
              </a:spcBef>
              <a:buNone/>
            </a:pPr>
            <a:r>
              <a:rPr lang="en-US" sz="4800">
                <a:solidFill>
                  <a:srgbClr val="9A0100"/>
                </a:solidFill>
                <a:latin typeface="Arial"/>
                <a:ea typeface="Arial"/>
                <a:cs typeface="Arial"/>
                <a:sym typeface="Arial"/>
              </a:rPr>
              <a:t>Phased Implementation</a:t>
            </a:r>
          </a:p>
        </p:txBody>
      </p:sp>
      <p:sp>
        <p:nvSpPr>
          <p:cNvPr id="301" name="Shape 301"/>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19</a:t>
            </a:fld>
            <a:endParaRPr lang="en-US"/>
          </a:p>
        </p:txBody>
      </p:sp>
      <p:sp>
        <p:nvSpPr>
          <p:cNvPr id="302" name="Shape 302"/>
          <p:cNvSpPr/>
          <p:nvPr/>
        </p:nvSpPr>
        <p:spPr>
          <a:xfrm>
            <a:off x="527725" y="1694150"/>
            <a:ext cx="3945000" cy="4780500"/>
          </a:xfrm>
          <a:prstGeom prst="rightArrowCallout">
            <a:avLst>
              <a:gd name="adj1" fmla="val 25000"/>
              <a:gd name="adj2" fmla="val 25000"/>
              <a:gd name="adj3" fmla="val 18705"/>
              <a:gd name="adj4" fmla="val 76231"/>
            </a:avLst>
          </a:prstGeom>
          <a:solidFill>
            <a:srgbClr val="000000">
              <a:alpha val="0"/>
            </a:srgbClr>
          </a:solidFill>
          <a:ln w="9525" cap="flat" cmpd="sng">
            <a:solidFill>
              <a:srgbClr val="9A0100"/>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US" sz="3000" b="1"/>
              <a:t>Phase I </a:t>
            </a:r>
          </a:p>
          <a:p>
            <a:pPr lvl="0">
              <a:spcBef>
                <a:spcPts val="0"/>
              </a:spcBef>
              <a:buNone/>
            </a:pPr>
            <a:r>
              <a:rPr lang="en-US" sz="1800"/>
              <a:t>(Year 1)</a:t>
            </a:r>
          </a:p>
          <a:p>
            <a:pPr lvl="0">
              <a:spcBef>
                <a:spcPts val="0"/>
              </a:spcBef>
              <a:buNone/>
            </a:pPr>
            <a:endParaRPr sz="2200"/>
          </a:p>
          <a:p>
            <a:pPr lvl="0">
              <a:spcBef>
                <a:spcPts val="0"/>
              </a:spcBef>
              <a:spcAft>
                <a:spcPts val="0"/>
              </a:spcAft>
              <a:buNone/>
            </a:pPr>
            <a:r>
              <a:rPr lang="en-US" sz="2100"/>
              <a:t>New Personnel</a:t>
            </a:r>
          </a:p>
          <a:p>
            <a:pPr lvl="0">
              <a:spcBef>
                <a:spcPts val="0"/>
              </a:spcBef>
              <a:spcAft>
                <a:spcPts val="0"/>
              </a:spcAft>
              <a:buNone/>
            </a:pPr>
            <a:endParaRPr sz="2100"/>
          </a:p>
          <a:p>
            <a:pPr lvl="0">
              <a:spcBef>
                <a:spcPts val="0"/>
              </a:spcBef>
              <a:spcAft>
                <a:spcPts val="0"/>
              </a:spcAft>
              <a:buNone/>
            </a:pPr>
            <a:r>
              <a:rPr lang="en-US" sz="2100"/>
              <a:t>Cultural Competency Training</a:t>
            </a:r>
          </a:p>
          <a:p>
            <a:pPr lvl="0">
              <a:spcBef>
                <a:spcPts val="0"/>
              </a:spcBef>
              <a:spcAft>
                <a:spcPts val="0"/>
              </a:spcAft>
              <a:buNone/>
            </a:pPr>
            <a:endParaRPr sz="2100"/>
          </a:p>
          <a:p>
            <a:pPr lvl="0">
              <a:spcBef>
                <a:spcPts val="0"/>
              </a:spcBef>
              <a:spcAft>
                <a:spcPts val="0"/>
              </a:spcAft>
              <a:buNone/>
            </a:pPr>
            <a:r>
              <a:rPr lang="en-US" sz="2100"/>
              <a:t>Translation </a:t>
            </a:r>
          </a:p>
          <a:p>
            <a:pPr lvl="0">
              <a:spcBef>
                <a:spcPts val="0"/>
              </a:spcBef>
              <a:spcAft>
                <a:spcPts val="0"/>
              </a:spcAft>
              <a:buNone/>
            </a:pPr>
            <a:endParaRPr sz="2100"/>
          </a:p>
          <a:p>
            <a:pPr lvl="0">
              <a:spcBef>
                <a:spcPts val="0"/>
              </a:spcBef>
              <a:spcAft>
                <a:spcPts val="0"/>
              </a:spcAft>
              <a:buNone/>
            </a:pPr>
            <a:r>
              <a:rPr lang="en-US" sz="2100"/>
              <a:t>Targeted Advertising</a:t>
            </a:r>
          </a:p>
          <a:p>
            <a:pPr lvl="0">
              <a:spcBef>
                <a:spcPts val="0"/>
              </a:spcBef>
              <a:spcAft>
                <a:spcPts val="0"/>
              </a:spcAft>
              <a:buNone/>
            </a:pPr>
            <a:endParaRPr sz="2100"/>
          </a:p>
          <a:p>
            <a:pPr lvl="0">
              <a:spcBef>
                <a:spcPts val="0"/>
              </a:spcBef>
              <a:spcAft>
                <a:spcPts val="0"/>
              </a:spcAft>
              <a:buNone/>
            </a:pPr>
            <a:r>
              <a:rPr lang="en-US" sz="2100"/>
              <a:t>Data Collection Strategy</a:t>
            </a:r>
          </a:p>
          <a:p>
            <a:pPr lvl="0">
              <a:spcBef>
                <a:spcPts val="0"/>
              </a:spcBef>
              <a:buNone/>
            </a:pPr>
            <a:endParaRPr sz="2200"/>
          </a:p>
          <a:p>
            <a:pPr lvl="0">
              <a:spcBef>
                <a:spcPts val="0"/>
              </a:spcBef>
              <a:buNone/>
            </a:pPr>
            <a:endParaRPr/>
          </a:p>
        </p:txBody>
      </p:sp>
      <p:sp>
        <p:nvSpPr>
          <p:cNvPr id="303" name="Shape 303"/>
          <p:cNvSpPr/>
          <p:nvPr/>
        </p:nvSpPr>
        <p:spPr>
          <a:xfrm>
            <a:off x="4472750" y="1694150"/>
            <a:ext cx="3945000" cy="4780500"/>
          </a:xfrm>
          <a:prstGeom prst="rightArrowCallout">
            <a:avLst>
              <a:gd name="adj1" fmla="val 25000"/>
              <a:gd name="adj2" fmla="val 25000"/>
              <a:gd name="adj3" fmla="val 17439"/>
              <a:gd name="adj4" fmla="val 76090"/>
            </a:avLst>
          </a:prstGeom>
          <a:solidFill>
            <a:srgbClr val="000000">
              <a:alpha val="0"/>
            </a:srgbClr>
          </a:solidFill>
          <a:ln w="9525" cap="flat" cmpd="sng">
            <a:solidFill>
              <a:srgbClr val="9A0100"/>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US" sz="3000" b="1"/>
              <a:t>Phase II</a:t>
            </a:r>
          </a:p>
          <a:p>
            <a:pPr lvl="0">
              <a:spcBef>
                <a:spcPts val="0"/>
              </a:spcBef>
              <a:buNone/>
            </a:pPr>
            <a:r>
              <a:rPr lang="en-US" sz="1800"/>
              <a:t>(Year 2)</a:t>
            </a:r>
          </a:p>
          <a:p>
            <a:pPr lvl="0">
              <a:spcBef>
                <a:spcPts val="0"/>
              </a:spcBef>
              <a:buClr>
                <a:schemeClr val="dk1"/>
              </a:buClr>
              <a:buFont typeface="Arial"/>
              <a:buNone/>
            </a:pPr>
            <a:endParaRPr sz="2200">
              <a:solidFill>
                <a:schemeClr val="dk1"/>
              </a:solidFill>
            </a:endParaRPr>
          </a:p>
          <a:p>
            <a:pPr lvl="0">
              <a:spcBef>
                <a:spcPts val="0"/>
              </a:spcBef>
              <a:buClr>
                <a:schemeClr val="dk1"/>
              </a:buClr>
              <a:buSzPct val="50000"/>
              <a:buFont typeface="Arial"/>
              <a:buNone/>
            </a:pPr>
            <a:r>
              <a:rPr lang="en-US" sz="2200">
                <a:solidFill>
                  <a:schemeClr val="dk1"/>
                </a:solidFill>
              </a:rPr>
              <a:t>Hire Hubs </a:t>
            </a:r>
          </a:p>
          <a:p>
            <a:pPr lvl="0">
              <a:spcBef>
                <a:spcPts val="0"/>
              </a:spcBef>
              <a:buClr>
                <a:schemeClr val="dk1"/>
              </a:buClr>
              <a:buFont typeface="Arial"/>
              <a:buNone/>
            </a:pPr>
            <a:endParaRPr sz="2200">
              <a:solidFill>
                <a:schemeClr val="dk1"/>
              </a:solidFill>
            </a:endParaRPr>
          </a:p>
          <a:p>
            <a:pPr lvl="0">
              <a:spcBef>
                <a:spcPts val="0"/>
              </a:spcBef>
              <a:buClr>
                <a:schemeClr val="dk1"/>
              </a:buClr>
              <a:buSzPct val="50000"/>
              <a:buFont typeface="Arial"/>
              <a:buNone/>
            </a:pPr>
            <a:r>
              <a:rPr lang="en-US" sz="2200">
                <a:solidFill>
                  <a:schemeClr val="dk1"/>
                </a:solidFill>
              </a:rPr>
              <a:t>Translation Continues </a:t>
            </a:r>
          </a:p>
          <a:p>
            <a:pPr lvl="0">
              <a:spcBef>
                <a:spcPts val="0"/>
              </a:spcBef>
              <a:buClr>
                <a:schemeClr val="dk1"/>
              </a:buClr>
              <a:buFont typeface="Arial"/>
              <a:buNone/>
            </a:pPr>
            <a:endParaRPr sz="2200">
              <a:solidFill>
                <a:schemeClr val="dk1"/>
              </a:solidFill>
            </a:endParaRPr>
          </a:p>
          <a:p>
            <a:pPr lvl="0">
              <a:spcBef>
                <a:spcPts val="0"/>
              </a:spcBef>
              <a:buClr>
                <a:schemeClr val="dk1"/>
              </a:buClr>
              <a:buSzPct val="50000"/>
              <a:buFont typeface="Arial"/>
              <a:buNone/>
            </a:pPr>
            <a:r>
              <a:rPr lang="en-US" sz="2200">
                <a:solidFill>
                  <a:schemeClr val="dk1"/>
                </a:solidFill>
              </a:rPr>
              <a:t>Pilot Outreach Programs</a:t>
            </a:r>
          </a:p>
          <a:p>
            <a:pPr lvl="0">
              <a:spcBef>
                <a:spcPts val="0"/>
              </a:spcBef>
              <a:buClr>
                <a:schemeClr val="dk1"/>
              </a:buClr>
              <a:buFont typeface="Arial"/>
              <a:buNone/>
            </a:pPr>
            <a:endParaRPr sz="2200">
              <a:solidFill>
                <a:schemeClr val="dk1"/>
              </a:solidFill>
            </a:endParaRPr>
          </a:p>
          <a:p>
            <a:pPr lvl="0">
              <a:spcBef>
                <a:spcPts val="0"/>
              </a:spcBef>
              <a:buClr>
                <a:schemeClr val="dk1"/>
              </a:buClr>
              <a:buFont typeface="Arial"/>
              <a:buNone/>
            </a:pPr>
            <a:endParaRPr sz="2200">
              <a:solidFill>
                <a:schemeClr val="dk1"/>
              </a:solidFill>
            </a:endParaRPr>
          </a:p>
          <a:p>
            <a:pPr lvl="0">
              <a:spcBef>
                <a:spcPts val="0"/>
              </a:spcBef>
              <a:buNone/>
            </a:pPr>
            <a:endParaRPr sz="2200"/>
          </a:p>
          <a:p>
            <a:pPr lvl="0">
              <a:spcBef>
                <a:spcPts val="0"/>
              </a:spcBef>
              <a:buNone/>
            </a:pPr>
            <a:endParaRPr sz="2200"/>
          </a:p>
        </p:txBody>
      </p:sp>
      <p:sp>
        <p:nvSpPr>
          <p:cNvPr id="304" name="Shape 304"/>
          <p:cNvSpPr/>
          <p:nvPr/>
        </p:nvSpPr>
        <p:spPr>
          <a:xfrm>
            <a:off x="8417750" y="1694150"/>
            <a:ext cx="3007200" cy="4662300"/>
          </a:xfrm>
          <a:prstGeom prst="rect">
            <a:avLst/>
          </a:prstGeom>
          <a:solidFill>
            <a:srgbClr val="000000">
              <a:alpha val="0"/>
            </a:srgbClr>
          </a:solidFill>
          <a:ln w="9525" cap="flat" cmpd="sng">
            <a:solidFill>
              <a:srgbClr val="9A0100"/>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US" sz="3000" b="1"/>
              <a:t>Phase III</a:t>
            </a:r>
          </a:p>
          <a:p>
            <a:pPr lvl="0">
              <a:spcBef>
                <a:spcPts val="0"/>
              </a:spcBef>
              <a:buNone/>
            </a:pPr>
            <a:r>
              <a:rPr lang="en-US" sz="1800"/>
              <a:t>(Year 3+)</a:t>
            </a:r>
          </a:p>
          <a:p>
            <a:pPr lvl="0">
              <a:spcBef>
                <a:spcPts val="0"/>
              </a:spcBef>
              <a:buClr>
                <a:schemeClr val="dk1"/>
              </a:buClr>
              <a:buFont typeface="Arial"/>
              <a:buNone/>
            </a:pPr>
            <a:endParaRPr sz="2200">
              <a:solidFill>
                <a:schemeClr val="dk1"/>
              </a:solidFill>
            </a:endParaRPr>
          </a:p>
          <a:p>
            <a:pPr lvl="0">
              <a:spcBef>
                <a:spcPts val="0"/>
              </a:spcBef>
              <a:buNone/>
            </a:pPr>
            <a:r>
              <a:rPr lang="en-US" sz="2200">
                <a:solidFill>
                  <a:schemeClr val="dk1"/>
                </a:solidFill>
              </a:rPr>
              <a:t>Expand Outreach Programs</a:t>
            </a:r>
          </a:p>
          <a:p>
            <a:pPr lvl="0">
              <a:spcBef>
                <a:spcPts val="0"/>
              </a:spcBef>
              <a:buNone/>
            </a:pPr>
            <a:endParaRPr sz="2200">
              <a:solidFill>
                <a:schemeClr val="dk1"/>
              </a:solidFill>
            </a:endParaRPr>
          </a:p>
          <a:p>
            <a:pPr lvl="0">
              <a:spcBef>
                <a:spcPts val="0"/>
              </a:spcBef>
              <a:buNone/>
            </a:pPr>
            <a:r>
              <a:rPr lang="en-US" sz="2200">
                <a:solidFill>
                  <a:schemeClr val="dk1"/>
                </a:solidFill>
              </a:rPr>
              <a:t>Expand Data Collection Strategy</a:t>
            </a:r>
          </a:p>
          <a:p>
            <a:pPr lvl="0">
              <a:spcBef>
                <a:spcPts val="0"/>
              </a:spcBef>
              <a:buNone/>
            </a:pPr>
            <a:endParaRPr sz="2200">
              <a:solidFill>
                <a:schemeClr val="dk1"/>
              </a:solidFill>
            </a:endParaRPr>
          </a:p>
          <a:p>
            <a:pPr lvl="0">
              <a:spcBef>
                <a:spcPts val="0"/>
              </a:spcBef>
              <a:buNone/>
            </a:pPr>
            <a:r>
              <a:rPr lang="en-US" sz="2200">
                <a:solidFill>
                  <a:schemeClr val="dk1"/>
                </a:solidFill>
              </a:rPr>
              <a:t>Community Engagement Office</a:t>
            </a:r>
          </a:p>
          <a:p>
            <a:pPr lvl="0">
              <a:spcBef>
                <a:spcPts val="0"/>
              </a:spcBef>
              <a:buClr>
                <a:schemeClr val="dk1"/>
              </a:buClr>
              <a:buFont typeface="Arial"/>
              <a:buNone/>
            </a:pPr>
            <a:endParaRPr sz="2200">
              <a:solidFill>
                <a:schemeClr val="dk1"/>
              </a:solidFill>
            </a:endParaRPr>
          </a:p>
          <a:p>
            <a:pPr lvl="0">
              <a:spcBef>
                <a:spcPts val="0"/>
              </a:spcBef>
              <a:buClr>
                <a:schemeClr val="dk1"/>
              </a:buClr>
              <a:buFont typeface="Arial"/>
              <a:buNone/>
            </a:pPr>
            <a:endParaRPr sz="2200">
              <a:solidFill>
                <a:schemeClr val="dk1"/>
              </a:solidFill>
            </a:endParaRPr>
          </a:p>
          <a:p>
            <a:pPr lvl="0">
              <a:spcBef>
                <a:spcPts val="0"/>
              </a:spcBef>
              <a:buClr>
                <a:schemeClr val="dk1"/>
              </a:buClr>
              <a:buFont typeface="Arial"/>
              <a:buNone/>
            </a:pPr>
            <a:endParaRPr sz="2200">
              <a:solidFill>
                <a:schemeClr val="dk1"/>
              </a:solidFill>
            </a:endParaRPr>
          </a:p>
          <a:p>
            <a:pPr lvl="0">
              <a:spcBef>
                <a:spcPts val="0"/>
              </a:spcBef>
              <a:buClr>
                <a:schemeClr val="dk1"/>
              </a:buClr>
              <a:buFont typeface="Arial"/>
              <a:buNone/>
            </a:pPr>
            <a:endParaRPr sz="2200">
              <a:solidFill>
                <a:schemeClr val="dk1"/>
              </a:solidFill>
            </a:endParaRPr>
          </a:p>
          <a:p>
            <a:pPr lvl="0">
              <a:spcBef>
                <a:spcPts val="0"/>
              </a:spcBef>
              <a:buNone/>
            </a:pPr>
            <a:endParaRPr sz="1800"/>
          </a:p>
          <a:p>
            <a:pPr lvl="0">
              <a:spcBef>
                <a:spcPts val="0"/>
              </a:spcBef>
              <a:buNone/>
            </a:pPr>
            <a:endParaRPr sz="1800"/>
          </a:p>
          <a:p>
            <a:pPr lvl="0">
              <a:spcBef>
                <a:spcPts val="0"/>
              </a:spcBef>
              <a:buNone/>
            </a:pPr>
            <a:endParaRPr sz="1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a:solidFill>
                  <a:srgbClr val="990000"/>
                </a:solidFill>
                <a:latin typeface="Arial"/>
                <a:ea typeface="Arial"/>
                <a:cs typeface="Arial"/>
                <a:sym typeface="Arial"/>
              </a:rPr>
              <a:t>Agenda</a:t>
            </a:r>
          </a:p>
        </p:txBody>
      </p:sp>
      <p:sp>
        <p:nvSpPr>
          <p:cNvPr id="102" name="Shape 102"/>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2</a:t>
            </a:fld>
            <a:endParaRPr lang="en-US" sz="1200" b="0" i="0" u="none" strike="noStrike" cap="none">
              <a:solidFill>
                <a:srgbClr val="888888"/>
              </a:solidFill>
              <a:latin typeface="Calibri"/>
              <a:ea typeface="Calibri"/>
              <a:cs typeface="Calibri"/>
              <a:sym typeface="Calibri"/>
            </a:endParaRPr>
          </a:p>
        </p:txBody>
      </p:sp>
      <p:graphicFrame>
        <p:nvGraphicFramePr>
          <p:cNvPr id="103" name="Shape 103"/>
          <p:cNvGraphicFramePr/>
          <p:nvPr/>
        </p:nvGraphicFramePr>
        <p:xfrm>
          <a:off x="952500" y="1446575"/>
          <a:ext cx="10287000" cy="3291660"/>
        </p:xfrm>
        <a:graphic>
          <a:graphicData uri="http://schemas.openxmlformats.org/drawingml/2006/table">
            <a:tbl>
              <a:tblPr>
                <a:noFill/>
                <a:tableStyleId>{B1575DE0-B6B2-4301-9C9C-D4B08EE98F9E}</a:tableStyleId>
              </a:tblPr>
              <a:tblGrid>
                <a:gridCol w="8298500"/>
                <a:gridCol w="1988500"/>
              </a:tblGrid>
              <a:tr h="381000">
                <a:tc>
                  <a:txBody>
                    <a:bodyPr/>
                    <a:lstStyle/>
                    <a:p>
                      <a:pPr lvl="0">
                        <a:spcBef>
                          <a:spcPts val="0"/>
                        </a:spcBef>
                        <a:buNone/>
                      </a:pPr>
                      <a:r>
                        <a:rPr lang="en-US" sz="2400"/>
                        <a:t>Introductions</a:t>
                      </a:r>
                    </a:p>
                  </a:txBody>
                  <a:tcPr marL="91425" marR="91425" marT="91425" marB="91425"/>
                </a:tc>
                <a:tc>
                  <a:txBody>
                    <a:bodyPr/>
                    <a:lstStyle/>
                    <a:p>
                      <a:pPr lvl="0" algn="r">
                        <a:spcBef>
                          <a:spcPts val="0"/>
                        </a:spcBef>
                        <a:buNone/>
                      </a:pPr>
                      <a:r>
                        <a:rPr lang="en-US" sz="2400"/>
                        <a:t>3</a:t>
                      </a:r>
                    </a:p>
                  </a:txBody>
                  <a:tcPr marL="91425" marR="91425" marT="91425" marB="91425"/>
                </a:tc>
              </a:tr>
              <a:tr h="381000">
                <a:tc>
                  <a:txBody>
                    <a:bodyPr/>
                    <a:lstStyle/>
                    <a:p>
                      <a:pPr lvl="0">
                        <a:spcBef>
                          <a:spcPts val="0"/>
                        </a:spcBef>
                        <a:buNone/>
                      </a:pPr>
                      <a:r>
                        <a:rPr lang="en-US" sz="2400"/>
                        <a:t>Project Overview</a:t>
                      </a:r>
                    </a:p>
                  </a:txBody>
                  <a:tcPr marL="91425" marR="91425" marT="91425" marB="91425"/>
                </a:tc>
                <a:tc>
                  <a:txBody>
                    <a:bodyPr/>
                    <a:lstStyle/>
                    <a:p>
                      <a:pPr lvl="0" algn="r">
                        <a:spcBef>
                          <a:spcPts val="0"/>
                        </a:spcBef>
                        <a:buNone/>
                      </a:pPr>
                      <a:r>
                        <a:rPr lang="en-US" sz="2400"/>
                        <a:t>4</a:t>
                      </a:r>
                    </a:p>
                  </a:txBody>
                  <a:tcPr marL="91425" marR="91425" marT="91425" marB="91425"/>
                </a:tc>
              </a:tr>
              <a:tr h="381000">
                <a:tc>
                  <a:txBody>
                    <a:bodyPr/>
                    <a:lstStyle/>
                    <a:p>
                      <a:pPr lvl="0">
                        <a:spcBef>
                          <a:spcPts val="0"/>
                        </a:spcBef>
                        <a:buNone/>
                      </a:pPr>
                      <a:r>
                        <a:rPr lang="en-US" sz="2400"/>
                        <a:t>Analysis</a:t>
                      </a:r>
                    </a:p>
                  </a:txBody>
                  <a:tcPr marL="91425" marR="91425" marT="91425" marB="91425"/>
                </a:tc>
                <a:tc>
                  <a:txBody>
                    <a:bodyPr/>
                    <a:lstStyle/>
                    <a:p>
                      <a:pPr lvl="0" algn="r">
                        <a:spcBef>
                          <a:spcPts val="0"/>
                        </a:spcBef>
                        <a:buNone/>
                      </a:pPr>
                      <a:r>
                        <a:rPr lang="en-US" sz="2400"/>
                        <a:t>9</a:t>
                      </a:r>
                    </a:p>
                  </a:txBody>
                  <a:tcPr marL="91425" marR="91425" marT="91425" marB="91425"/>
                </a:tc>
              </a:tr>
              <a:tr h="381000">
                <a:tc>
                  <a:txBody>
                    <a:bodyPr/>
                    <a:lstStyle/>
                    <a:p>
                      <a:pPr lvl="0">
                        <a:spcBef>
                          <a:spcPts val="0"/>
                        </a:spcBef>
                        <a:buNone/>
                      </a:pPr>
                      <a:r>
                        <a:rPr lang="en-US" sz="2400"/>
                        <a:t>Recommendations &amp; Implementation Plan</a:t>
                      </a:r>
                    </a:p>
                  </a:txBody>
                  <a:tcPr marL="91425" marR="91425" marT="91425" marB="91425"/>
                </a:tc>
                <a:tc>
                  <a:txBody>
                    <a:bodyPr/>
                    <a:lstStyle/>
                    <a:p>
                      <a:pPr lvl="0" algn="r">
                        <a:spcBef>
                          <a:spcPts val="0"/>
                        </a:spcBef>
                        <a:buNone/>
                      </a:pPr>
                      <a:r>
                        <a:rPr lang="en-US" sz="2400"/>
                        <a:t>17</a:t>
                      </a:r>
                    </a:p>
                  </a:txBody>
                  <a:tcPr marL="91425" marR="91425" marT="91425" marB="91425"/>
                </a:tc>
              </a:tr>
              <a:tr h="381000">
                <a:tc>
                  <a:txBody>
                    <a:bodyPr/>
                    <a:lstStyle/>
                    <a:p>
                      <a:pPr lvl="0" rtl="0">
                        <a:spcBef>
                          <a:spcPts val="0"/>
                        </a:spcBef>
                        <a:buNone/>
                      </a:pPr>
                      <a:r>
                        <a:rPr lang="en-US" sz="2400"/>
                        <a:t>Feedback/Questions</a:t>
                      </a:r>
                    </a:p>
                  </a:txBody>
                  <a:tcPr marL="91425" marR="91425" marT="91425" marB="91425"/>
                </a:tc>
                <a:tc>
                  <a:txBody>
                    <a:bodyPr/>
                    <a:lstStyle/>
                    <a:p>
                      <a:pPr lvl="0" algn="r">
                        <a:spcBef>
                          <a:spcPts val="0"/>
                        </a:spcBef>
                        <a:buNone/>
                      </a:pPr>
                      <a:r>
                        <a:rPr lang="en-US" sz="2400"/>
                        <a:t>27</a:t>
                      </a:r>
                    </a:p>
                  </a:txBody>
                  <a:tcPr marL="91425" marR="91425" marT="91425" marB="91425"/>
                </a:tc>
              </a:tr>
              <a:tr h="381000">
                <a:tc>
                  <a:txBody>
                    <a:bodyPr/>
                    <a:lstStyle/>
                    <a:p>
                      <a:pPr lvl="0">
                        <a:spcBef>
                          <a:spcPts val="0"/>
                        </a:spcBef>
                        <a:buNone/>
                      </a:pPr>
                      <a:r>
                        <a:rPr lang="en-US" sz="2400"/>
                        <a:t>Appendix</a:t>
                      </a:r>
                    </a:p>
                  </a:txBody>
                  <a:tcPr marL="91425" marR="91425" marT="91425" marB="91425"/>
                </a:tc>
                <a:tc>
                  <a:txBody>
                    <a:bodyPr/>
                    <a:lstStyle/>
                    <a:p>
                      <a:pPr lvl="0" algn="r">
                        <a:spcBef>
                          <a:spcPts val="0"/>
                        </a:spcBef>
                        <a:buNone/>
                      </a:pPr>
                      <a:r>
                        <a:rPr lang="en-US" sz="2400"/>
                        <a:t>28</a:t>
                      </a:r>
                    </a:p>
                  </a:txBody>
                  <a:tcPr marL="91425" marR="91425" marT="91425" marB="91425"/>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Shape 310"/>
          <p:cNvSpPr txBox="1">
            <a:spLocks noGrp="1"/>
          </p:cNvSpPr>
          <p:nvPr>
            <p:ph type="title"/>
          </p:nvPr>
        </p:nvSpPr>
        <p:spPr>
          <a:xfrm>
            <a:off x="481175" y="405925"/>
            <a:ext cx="10515600" cy="1325700"/>
          </a:xfrm>
          <a:prstGeom prst="rect">
            <a:avLst/>
          </a:prstGeom>
        </p:spPr>
        <p:txBody>
          <a:bodyPr lIns="121900" tIns="121900" rIns="121900" bIns="121900" anchor="ctr" anchorCtr="0">
            <a:noAutofit/>
          </a:bodyPr>
          <a:lstStyle/>
          <a:p>
            <a:pPr lvl="0" rtl="0">
              <a:lnSpc>
                <a:spcPct val="100000"/>
              </a:lnSpc>
              <a:spcBef>
                <a:spcPts val="0"/>
              </a:spcBef>
              <a:buClr>
                <a:schemeClr val="dk1"/>
              </a:buClr>
              <a:buSzPct val="25000"/>
              <a:buFont typeface="Arial"/>
              <a:buNone/>
            </a:pPr>
            <a:r>
              <a:rPr lang="en-US" sz="4800">
                <a:solidFill>
                  <a:srgbClr val="85200C"/>
                </a:solidFill>
                <a:latin typeface="Arial"/>
                <a:ea typeface="Arial"/>
                <a:cs typeface="Arial"/>
                <a:sym typeface="Arial"/>
              </a:rPr>
              <a:t>Solutions By Population</a:t>
            </a:r>
          </a:p>
        </p:txBody>
      </p:sp>
      <p:sp>
        <p:nvSpPr>
          <p:cNvPr id="311" name="Shape 311"/>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20</a:t>
            </a:fld>
            <a:endParaRPr lang="en-US"/>
          </a:p>
        </p:txBody>
      </p:sp>
      <p:graphicFrame>
        <p:nvGraphicFramePr>
          <p:cNvPr id="312" name="Shape 312"/>
          <p:cNvGraphicFramePr/>
          <p:nvPr/>
        </p:nvGraphicFramePr>
        <p:xfrm>
          <a:off x="376800" y="1437100"/>
          <a:ext cx="11438400" cy="5303399"/>
        </p:xfrm>
        <a:graphic>
          <a:graphicData uri="http://schemas.openxmlformats.org/drawingml/2006/table">
            <a:tbl>
              <a:tblPr>
                <a:noFill/>
                <a:tableStyleId>{B1575DE0-B6B2-4301-9C9C-D4B08EE98F9E}</a:tableStyleId>
              </a:tblPr>
              <a:tblGrid>
                <a:gridCol w="3396275"/>
                <a:gridCol w="2858450"/>
                <a:gridCol w="2966700"/>
                <a:gridCol w="2216975"/>
              </a:tblGrid>
              <a:tr h="562150">
                <a:tc>
                  <a:txBody>
                    <a:bodyPr/>
                    <a:lstStyle/>
                    <a:p>
                      <a:pPr lvl="0">
                        <a:spcBef>
                          <a:spcPts val="0"/>
                        </a:spcBef>
                        <a:buNone/>
                      </a:pPr>
                      <a:r>
                        <a:rPr lang="en-US" sz="2400"/>
                        <a:t>Primary Recommendations</a:t>
                      </a:r>
                    </a:p>
                  </a:txBody>
                  <a:tcPr marL="91425" marR="91425" marT="91425" marB="91425"/>
                </a:tc>
                <a:tc>
                  <a:txBody>
                    <a:bodyPr/>
                    <a:lstStyle/>
                    <a:p>
                      <a:pPr lvl="0" algn="ctr">
                        <a:spcBef>
                          <a:spcPts val="0"/>
                        </a:spcBef>
                        <a:buNone/>
                      </a:pPr>
                      <a:r>
                        <a:rPr lang="en-US" sz="2400"/>
                        <a:t>Black American</a:t>
                      </a:r>
                    </a:p>
                  </a:txBody>
                  <a:tcPr marL="91425" marR="91425" marT="91425" marB="91425"/>
                </a:tc>
                <a:tc>
                  <a:txBody>
                    <a:bodyPr/>
                    <a:lstStyle/>
                    <a:p>
                      <a:pPr lvl="0" algn="ctr">
                        <a:spcBef>
                          <a:spcPts val="0"/>
                        </a:spcBef>
                        <a:buNone/>
                      </a:pPr>
                      <a:r>
                        <a:rPr lang="en-US" sz="2400"/>
                        <a:t>Chinese</a:t>
                      </a:r>
                    </a:p>
                  </a:txBody>
                  <a:tcPr marL="91425" marR="91425" marT="91425" marB="91425"/>
                </a:tc>
                <a:tc>
                  <a:txBody>
                    <a:bodyPr/>
                    <a:lstStyle/>
                    <a:p>
                      <a:pPr lvl="0" algn="ctr">
                        <a:spcBef>
                          <a:spcPts val="0"/>
                        </a:spcBef>
                        <a:buNone/>
                      </a:pPr>
                      <a:r>
                        <a:rPr lang="en-US" sz="2400"/>
                        <a:t>Latinx</a:t>
                      </a:r>
                    </a:p>
                  </a:txBody>
                  <a:tcPr marL="91425" marR="91425" marT="91425" marB="91425"/>
                </a:tc>
              </a:tr>
              <a:tr h="854075">
                <a:tc>
                  <a:txBody>
                    <a:bodyPr/>
                    <a:lstStyle/>
                    <a:p>
                      <a:pPr lvl="0">
                        <a:spcBef>
                          <a:spcPts val="0"/>
                        </a:spcBef>
                        <a:buNone/>
                      </a:pPr>
                      <a:r>
                        <a:rPr lang="en-US" sz="2400"/>
                        <a:t>Increase translation of key resources</a:t>
                      </a:r>
                    </a:p>
                  </a:txBody>
                  <a:tcPr marL="91425" marR="91425" marT="91425" marB="91425"/>
                </a:tc>
                <a:tc>
                  <a:txBody>
                    <a:bodyPr/>
                    <a:lstStyle/>
                    <a:p>
                      <a:pPr lvl="0">
                        <a:spcBef>
                          <a:spcPts val="0"/>
                        </a:spcBef>
                        <a:buNone/>
                      </a:pPr>
                      <a:r>
                        <a:rPr lang="en-US" sz="1800"/>
                        <a:t>N/A</a:t>
                      </a:r>
                    </a:p>
                  </a:txBody>
                  <a:tcPr marL="91425" marR="91425" marT="91425" marB="91425"/>
                </a:tc>
                <a:tc>
                  <a:txBody>
                    <a:bodyPr/>
                    <a:lstStyle/>
                    <a:p>
                      <a:pPr lvl="0">
                        <a:spcBef>
                          <a:spcPts val="0"/>
                        </a:spcBef>
                        <a:buNone/>
                      </a:pPr>
                      <a:r>
                        <a:rPr lang="en-US" sz="1800"/>
                        <a:t>Phase 1 Priority</a:t>
                      </a:r>
                    </a:p>
                  </a:txBody>
                  <a:tcPr marL="91425" marR="91425" marT="91425" marB="91425"/>
                </a:tc>
                <a:tc>
                  <a:txBody>
                    <a:bodyPr/>
                    <a:lstStyle/>
                    <a:p>
                      <a:pPr lvl="0">
                        <a:spcBef>
                          <a:spcPts val="0"/>
                        </a:spcBef>
                        <a:buNone/>
                      </a:pPr>
                      <a:r>
                        <a:rPr lang="en-US" sz="1800"/>
                        <a:t>Phase 1 Priority</a:t>
                      </a:r>
                    </a:p>
                  </a:txBody>
                  <a:tcPr marL="91425" marR="91425" marT="91425" marB="91425"/>
                </a:tc>
              </a:tr>
              <a:tr h="1775700">
                <a:tc>
                  <a:txBody>
                    <a:bodyPr/>
                    <a:lstStyle/>
                    <a:p>
                      <a:pPr lvl="0">
                        <a:spcBef>
                          <a:spcPts val="0"/>
                        </a:spcBef>
                        <a:buNone/>
                      </a:pPr>
                      <a:r>
                        <a:rPr lang="en-US" sz="2400"/>
                        <a:t>Target advertising at established community spaces</a:t>
                      </a:r>
                    </a:p>
                  </a:txBody>
                  <a:tcPr marL="91425" marR="91425" marT="91425" marB="91425"/>
                </a:tc>
                <a:tc>
                  <a:txBody>
                    <a:bodyPr/>
                    <a:lstStyle/>
                    <a:p>
                      <a:pPr lvl="0" rtl="0">
                        <a:spcBef>
                          <a:spcPts val="0"/>
                        </a:spcBef>
                        <a:buNone/>
                      </a:pPr>
                      <a:r>
                        <a:rPr lang="en-US" sz="1800"/>
                        <a:t>All phases</a:t>
                      </a:r>
                    </a:p>
                    <a:p>
                      <a:pPr lvl="0">
                        <a:spcBef>
                          <a:spcPts val="0"/>
                        </a:spcBef>
                        <a:buNone/>
                      </a:pPr>
                      <a:r>
                        <a:rPr lang="en-US" sz="1800"/>
                        <a:t>- Churches</a:t>
                      </a:r>
                    </a:p>
                    <a:p>
                      <a:pPr lvl="0">
                        <a:spcBef>
                          <a:spcPts val="0"/>
                        </a:spcBef>
                        <a:buNone/>
                      </a:pPr>
                      <a:r>
                        <a:rPr lang="en-US" sz="1800"/>
                        <a:t>- National Pan-Hellenic Council</a:t>
                      </a:r>
                    </a:p>
                    <a:p>
                      <a:pPr lvl="0">
                        <a:spcBef>
                          <a:spcPts val="0"/>
                        </a:spcBef>
                        <a:buNone/>
                      </a:pPr>
                      <a:r>
                        <a:rPr lang="en-US" sz="1800"/>
                        <a:t>- Public Schools</a:t>
                      </a:r>
                    </a:p>
                  </a:txBody>
                  <a:tcPr marL="91425" marR="91425" marT="91425" marB="91425"/>
                </a:tc>
                <a:tc>
                  <a:txBody>
                    <a:bodyPr/>
                    <a:lstStyle/>
                    <a:p>
                      <a:pPr lvl="0" rtl="0">
                        <a:spcBef>
                          <a:spcPts val="0"/>
                        </a:spcBef>
                        <a:buNone/>
                      </a:pPr>
                      <a:r>
                        <a:rPr lang="en-US" sz="1800"/>
                        <a:t>All phases</a:t>
                      </a:r>
                    </a:p>
                    <a:p>
                      <a:pPr lvl="0">
                        <a:spcBef>
                          <a:spcPts val="0"/>
                        </a:spcBef>
                        <a:buNone/>
                      </a:pPr>
                      <a:r>
                        <a:rPr lang="en-US" sz="1800"/>
                        <a:t>- Ethnic specific grocery stores/markets</a:t>
                      </a:r>
                    </a:p>
                    <a:p>
                      <a:pPr lvl="0">
                        <a:spcBef>
                          <a:spcPts val="0"/>
                        </a:spcBef>
                        <a:buNone/>
                      </a:pPr>
                      <a:r>
                        <a:rPr lang="en-US" sz="1800"/>
                        <a:t>- Community Centers</a:t>
                      </a:r>
                    </a:p>
                    <a:p>
                      <a:pPr lvl="0">
                        <a:spcBef>
                          <a:spcPts val="0"/>
                        </a:spcBef>
                        <a:buNone/>
                      </a:pPr>
                      <a:r>
                        <a:rPr lang="en-US" sz="1800"/>
                        <a:t>- Language &amp; Public Schools</a:t>
                      </a:r>
                    </a:p>
                  </a:txBody>
                  <a:tcPr marL="91425" marR="91425" marT="91425" marB="91425"/>
                </a:tc>
                <a:tc>
                  <a:txBody>
                    <a:bodyPr/>
                    <a:lstStyle/>
                    <a:p>
                      <a:pPr lvl="0" rtl="0">
                        <a:spcBef>
                          <a:spcPts val="0"/>
                        </a:spcBef>
                        <a:buNone/>
                      </a:pPr>
                      <a:r>
                        <a:rPr lang="en-US" sz="1800"/>
                        <a:t>All phases</a:t>
                      </a:r>
                    </a:p>
                    <a:p>
                      <a:pPr lvl="0">
                        <a:spcBef>
                          <a:spcPts val="0"/>
                        </a:spcBef>
                        <a:buNone/>
                      </a:pPr>
                      <a:r>
                        <a:rPr lang="en-US" sz="1800"/>
                        <a:t>- Churches</a:t>
                      </a:r>
                    </a:p>
                    <a:p>
                      <a:pPr lvl="0">
                        <a:spcBef>
                          <a:spcPts val="0"/>
                        </a:spcBef>
                        <a:buNone/>
                      </a:pPr>
                      <a:r>
                        <a:rPr lang="en-US" sz="1800"/>
                        <a:t>- Public Schools</a:t>
                      </a:r>
                    </a:p>
                  </a:txBody>
                  <a:tcPr marL="91425" marR="91425" marT="91425" marB="91425"/>
                </a:tc>
              </a:tr>
              <a:tr h="1151375">
                <a:tc>
                  <a:txBody>
                    <a:bodyPr/>
                    <a:lstStyle/>
                    <a:p>
                      <a:pPr lvl="0">
                        <a:spcBef>
                          <a:spcPts val="0"/>
                        </a:spcBef>
                        <a:buNone/>
                      </a:pPr>
                      <a:r>
                        <a:rPr lang="en-US" sz="2400"/>
                        <a:t>Improve cultural competency to better meet this group’s needs</a:t>
                      </a:r>
                    </a:p>
                  </a:txBody>
                  <a:tcPr marL="91425" marR="91425" marT="91425" marB="91425"/>
                </a:tc>
                <a:tc>
                  <a:txBody>
                    <a:bodyPr/>
                    <a:lstStyle/>
                    <a:p>
                      <a:pPr lvl="0">
                        <a:spcBef>
                          <a:spcPts val="0"/>
                        </a:spcBef>
                        <a:buNone/>
                      </a:pPr>
                      <a:r>
                        <a:rPr lang="en-US" sz="1800"/>
                        <a:t>Phase 1 Priority</a:t>
                      </a:r>
                    </a:p>
                  </a:txBody>
                  <a:tcPr marL="91425" marR="91425" marT="91425" marB="91425"/>
                </a:tc>
                <a:tc>
                  <a:txBody>
                    <a:bodyPr/>
                    <a:lstStyle/>
                    <a:p>
                      <a:pPr lvl="0">
                        <a:spcBef>
                          <a:spcPts val="0"/>
                        </a:spcBef>
                        <a:buNone/>
                      </a:pPr>
                      <a:r>
                        <a:rPr lang="en-US" sz="1800"/>
                        <a:t>Phase 1 Priority</a:t>
                      </a:r>
                    </a:p>
                  </a:txBody>
                  <a:tcPr marL="91425" marR="91425" marT="91425" marB="91425"/>
                </a:tc>
                <a:tc>
                  <a:txBody>
                    <a:bodyPr/>
                    <a:lstStyle/>
                    <a:p>
                      <a:pPr lvl="0">
                        <a:spcBef>
                          <a:spcPts val="0"/>
                        </a:spcBef>
                        <a:buNone/>
                      </a:pPr>
                      <a:r>
                        <a:rPr lang="en-US" sz="1800"/>
                        <a:t>Phase 1 Priority</a:t>
                      </a:r>
                    </a:p>
                  </a:txBody>
                  <a:tcPr marL="91425" marR="91425" marT="91425" marB="91425"/>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Shape 318"/>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marL="0" lvl="0" indent="0" rtl="0">
              <a:spcBef>
                <a:spcPts val="0"/>
              </a:spcBef>
              <a:buNone/>
            </a:pPr>
            <a:r>
              <a:rPr lang="en-US" sz="4800">
                <a:solidFill>
                  <a:srgbClr val="9A0100"/>
                </a:solidFill>
                <a:latin typeface="Arial"/>
                <a:ea typeface="Arial"/>
                <a:cs typeface="Arial"/>
                <a:sym typeface="Arial"/>
              </a:rPr>
              <a:t>Implementation Plan: Phase 1</a:t>
            </a:r>
          </a:p>
        </p:txBody>
      </p:sp>
      <p:sp>
        <p:nvSpPr>
          <p:cNvPr id="319" name="Shape 319"/>
          <p:cNvSpPr txBox="1">
            <a:spLocks noGrp="1"/>
          </p:cNvSpPr>
          <p:nvPr>
            <p:ph type="body" idx="1"/>
          </p:nvPr>
        </p:nvSpPr>
        <p:spPr>
          <a:xfrm>
            <a:off x="838200" y="1450750"/>
            <a:ext cx="10515600" cy="4351200"/>
          </a:xfrm>
          <a:prstGeom prst="rect">
            <a:avLst/>
          </a:prstGeom>
        </p:spPr>
        <p:txBody>
          <a:bodyPr lIns="121900" tIns="121900" rIns="121900" bIns="121900" anchor="t" anchorCtr="0">
            <a:noAutofit/>
          </a:bodyPr>
          <a:lstStyle/>
          <a:p>
            <a:pPr marL="457200" lvl="0" indent="-381000">
              <a:lnSpc>
                <a:spcPct val="115000"/>
              </a:lnSpc>
              <a:spcBef>
                <a:spcPts val="0"/>
              </a:spcBef>
              <a:buSzPct val="100000"/>
              <a:buFont typeface="Arial"/>
            </a:pPr>
            <a:r>
              <a:rPr lang="en-US" sz="2400">
                <a:latin typeface="Arial"/>
                <a:ea typeface="Arial"/>
                <a:cs typeface="Arial"/>
                <a:sym typeface="Arial"/>
              </a:rPr>
              <a:t>Hire a full-time Community Outreach Coordinator</a:t>
            </a:r>
          </a:p>
          <a:p>
            <a:pPr marL="457200" lvl="0" indent="-381000">
              <a:lnSpc>
                <a:spcPct val="115000"/>
              </a:lnSpc>
              <a:spcBef>
                <a:spcPts val="0"/>
              </a:spcBef>
              <a:buSzPct val="100000"/>
              <a:buFont typeface="Arial"/>
            </a:pPr>
            <a:r>
              <a:rPr lang="en-US" sz="2400">
                <a:latin typeface="Arial"/>
                <a:ea typeface="Arial"/>
                <a:cs typeface="Arial"/>
                <a:sym typeface="Arial"/>
              </a:rPr>
              <a:t>Implement cultural competency training</a:t>
            </a:r>
          </a:p>
          <a:p>
            <a:pPr marL="457200" lvl="0" indent="-381000" rtl="0">
              <a:lnSpc>
                <a:spcPct val="115000"/>
              </a:lnSpc>
              <a:spcBef>
                <a:spcPts val="0"/>
              </a:spcBef>
              <a:buSzPct val="100000"/>
              <a:buFont typeface="Arial"/>
            </a:pPr>
            <a:r>
              <a:rPr lang="en-US" sz="2400">
                <a:latin typeface="Arial"/>
                <a:ea typeface="Arial"/>
                <a:cs typeface="Arial"/>
                <a:sym typeface="Arial"/>
              </a:rPr>
              <a:t>Develop &amp; implement a data collection strategy</a:t>
            </a:r>
          </a:p>
          <a:p>
            <a:pPr marL="457200" lvl="0" indent="-381000" rtl="0">
              <a:lnSpc>
                <a:spcPct val="115000"/>
              </a:lnSpc>
              <a:spcBef>
                <a:spcPts val="0"/>
              </a:spcBef>
              <a:buSzPct val="100000"/>
              <a:buFont typeface="Arial"/>
            </a:pPr>
            <a:r>
              <a:rPr lang="en-US" sz="2400">
                <a:latin typeface="Arial"/>
                <a:ea typeface="Arial"/>
                <a:cs typeface="Arial"/>
                <a:sym typeface="Arial"/>
              </a:rPr>
              <a:t>Translation Services Strategy: Prioritize high touch resources</a:t>
            </a:r>
          </a:p>
          <a:p>
            <a:pPr marL="914400" lvl="1" indent="-381000">
              <a:spcBef>
                <a:spcPts val="0"/>
              </a:spcBef>
              <a:buSzPct val="100000"/>
              <a:buFont typeface="Arial"/>
            </a:pPr>
            <a:r>
              <a:rPr lang="en-US" sz="2400">
                <a:latin typeface="Arial"/>
                <a:ea typeface="Arial"/>
                <a:cs typeface="Arial"/>
                <a:sym typeface="Arial"/>
              </a:rPr>
              <a:t>Mission, Vision, Park Services</a:t>
            </a:r>
          </a:p>
          <a:p>
            <a:pPr marL="914400" lvl="1" indent="-381000">
              <a:spcBef>
                <a:spcPts val="0"/>
              </a:spcBef>
              <a:buSzPct val="100000"/>
              <a:buFont typeface="Arial"/>
            </a:pPr>
            <a:r>
              <a:rPr lang="en-US" sz="2400">
                <a:latin typeface="Arial"/>
                <a:ea typeface="Arial"/>
                <a:cs typeface="Arial"/>
                <a:sym typeface="Arial"/>
              </a:rPr>
              <a:t>How to make a reservation</a:t>
            </a:r>
          </a:p>
          <a:p>
            <a:pPr marL="914400" lvl="1" indent="-381000">
              <a:spcBef>
                <a:spcPts val="0"/>
              </a:spcBef>
              <a:buSzPct val="100000"/>
              <a:buFont typeface="Arial"/>
            </a:pPr>
            <a:r>
              <a:rPr lang="en-US" sz="2400">
                <a:latin typeface="Arial"/>
                <a:ea typeface="Arial"/>
                <a:cs typeface="Arial"/>
                <a:sym typeface="Arial"/>
              </a:rPr>
              <a:t>How to get involved: Volunteering &amp; Partnerships</a:t>
            </a:r>
          </a:p>
        </p:txBody>
      </p:sp>
      <p:sp>
        <p:nvSpPr>
          <p:cNvPr id="320" name="Shape 320"/>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Shape 326"/>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lvl="0">
              <a:spcBef>
                <a:spcPts val="0"/>
              </a:spcBef>
              <a:buNone/>
            </a:pPr>
            <a:r>
              <a:rPr lang="en-US" sz="6000">
                <a:solidFill>
                  <a:srgbClr val="9A0100"/>
                </a:solidFill>
                <a:latin typeface="Arial"/>
                <a:ea typeface="Arial"/>
                <a:cs typeface="Arial"/>
                <a:sym typeface="Arial"/>
              </a:rPr>
              <a:t>Cost Analysis: Phase I	</a:t>
            </a:r>
          </a:p>
        </p:txBody>
      </p:sp>
      <p:sp>
        <p:nvSpPr>
          <p:cNvPr id="327" name="Shape 327"/>
          <p:cNvSpPr txBox="1">
            <a:spLocks noGrp="1"/>
          </p:cNvSpPr>
          <p:nvPr>
            <p:ph type="body" idx="1"/>
          </p:nvPr>
        </p:nvSpPr>
        <p:spPr>
          <a:xfrm>
            <a:off x="838200" y="1825625"/>
            <a:ext cx="10515600" cy="4351200"/>
          </a:xfrm>
          <a:prstGeom prst="rect">
            <a:avLst/>
          </a:prstGeom>
        </p:spPr>
        <p:txBody>
          <a:bodyPr lIns="121900" tIns="121900" rIns="121900" bIns="121900" anchor="t" anchorCtr="0">
            <a:noAutofit/>
          </a:bodyPr>
          <a:lstStyle/>
          <a:p>
            <a:pPr lvl="0">
              <a:spcBef>
                <a:spcPts val="0"/>
              </a:spcBef>
              <a:buNone/>
            </a:pPr>
            <a:endParaRPr/>
          </a:p>
        </p:txBody>
      </p:sp>
      <p:sp>
        <p:nvSpPr>
          <p:cNvPr id="328" name="Shape 328"/>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22</a:t>
            </a:fld>
            <a:endParaRPr lang="en-US"/>
          </a:p>
        </p:txBody>
      </p:sp>
      <p:pic>
        <p:nvPicPr>
          <p:cNvPr id="329" name="Shape 329" descr="Phase I.JPG"/>
          <p:cNvPicPr preferRelativeResize="0"/>
          <p:nvPr/>
        </p:nvPicPr>
        <p:blipFill>
          <a:blip r:embed="rId3">
            <a:alphaModFix/>
          </a:blip>
          <a:stretch>
            <a:fillRect/>
          </a:stretch>
        </p:blipFill>
        <p:spPr>
          <a:xfrm>
            <a:off x="3180427" y="1919527"/>
            <a:ext cx="4942324" cy="408672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marL="0" lvl="0" indent="0" rtl="0">
              <a:spcBef>
                <a:spcPts val="0"/>
              </a:spcBef>
              <a:buNone/>
            </a:pPr>
            <a:r>
              <a:rPr lang="en-US" sz="4800">
                <a:solidFill>
                  <a:srgbClr val="9A0100"/>
                </a:solidFill>
                <a:latin typeface="Arial"/>
                <a:ea typeface="Arial"/>
                <a:cs typeface="Arial"/>
                <a:sym typeface="Arial"/>
              </a:rPr>
              <a:t>Implementation Plan: Phase II</a:t>
            </a:r>
          </a:p>
        </p:txBody>
      </p:sp>
      <p:sp>
        <p:nvSpPr>
          <p:cNvPr id="336" name="Shape 336"/>
          <p:cNvSpPr txBox="1">
            <a:spLocks noGrp="1"/>
          </p:cNvSpPr>
          <p:nvPr>
            <p:ph type="body" idx="1"/>
          </p:nvPr>
        </p:nvSpPr>
        <p:spPr>
          <a:xfrm>
            <a:off x="606925" y="1825625"/>
            <a:ext cx="11263800" cy="4351200"/>
          </a:xfrm>
          <a:prstGeom prst="rect">
            <a:avLst/>
          </a:prstGeom>
        </p:spPr>
        <p:txBody>
          <a:bodyPr lIns="121900" tIns="121900" rIns="121900" bIns="121900" anchor="t" anchorCtr="0">
            <a:noAutofit/>
          </a:bodyPr>
          <a:lstStyle/>
          <a:p>
            <a:pPr marL="457200" lvl="0" indent="-228600" rtl="0">
              <a:lnSpc>
                <a:spcPct val="115000"/>
              </a:lnSpc>
              <a:spcBef>
                <a:spcPts val="0"/>
              </a:spcBef>
            </a:pPr>
            <a:r>
              <a:rPr lang="en-US"/>
              <a:t>Targeted outreach pilot programs</a:t>
            </a:r>
          </a:p>
          <a:p>
            <a:pPr marL="457200" lvl="0" indent="-228600" rtl="0">
              <a:lnSpc>
                <a:spcPct val="115000"/>
              </a:lnSpc>
              <a:spcBef>
                <a:spcPts val="0"/>
              </a:spcBef>
            </a:pPr>
            <a:r>
              <a:rPr lang="en-US"/>
              <a:t>Minority Outreach Coordinator will recruit and oversee 3 community “hubs,” representative of the 3 targeted communities</a:t>
            </a:r>
          </a:p>
          <a:p>
            <a:pPr marL="457200" lvl="0" indent="-228600" rtl="0">
              <a:lnSpc>
                <a:spcPct val="115000"/>
              </a:lnSpc>
              <a:spcBef>
                <a:spcPts val="0"/>
              </a:spcBef>
            </a:pPr>
            <a:r>
              <a:rPr lang="en-US"/>
              <a:t>Continue translating key documents, expanding to additional languages</a:t>
            </a:r>
          </a:p>
        </p:txBody>
      </p:sp>
      <p:sp>
        <p:nvSpPr>
          <p:cNvPr id="337" name="Shape 337"/>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Shape 343"/>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lvl="0">
              <a:spcBef>
                <a:spcPts val="0"/>
              </a:spcBef>
              <a:buNone/>
            </a:pPr>
            <a:r>
              <a:rPr lang="en-US" sz="4800">
                <a:solidFill>
                  <a:srgbClr val="9A0100"/>
                </a:solidFill>
                <a:latin typeface="Arial"/>
                <a:ea typeface="Arial"/>
                <a:cs typeface="Arial"/>
                <a:sym typeface="Arial"/>
              </a:rPr>
              <a:t>Cost Analysis: Phase II</a:t>
            </a:r>
          </a:p>
        </p:txBody>
      </p:sp>
      <p:sp>
        <p:nvSpPr>
          <p:cNvPr id="344" name="Shape 344"/>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24</a:t>
            </a:fld>
            <a:endParaRPr lang="en-US"/>
          </a:p>
        </p:txBody>
      </p:sp>
      <p:pic>
        <p:nvPicPr>
          <p:cNvPr id="345" name="Shape 345" descr="Phase II.JPG"/>
          <p:cNvPicPr preferRelativeResize="0"/>
          <p:nvPr/>
        </p:nvPicPr>
        <p:blipFill>
          <a:blip r:embed="rId3">
            <a:alphaModFix/>
          </a:blip>
          <a:stretch>
            <a:fillRect/>
          </a:stretch>
        </p:blipFill>
        <p:spPr>
          <a:xfrm>
            <a:off x="2155625" y="1626100"/>
            <a:ext cx="6533300" cy="411527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Shape 351"/>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lvl="0" algn="l">
              <a:spcBef>
                <a:spcPts val="0"/>
              </a:spcBef>
              <a:buNone/>
            </a:pPr>
            <a:r>
              <a:rPr lang="en-US" sz="4800">
                <a:solidFill>
                  <a:srgbClr val="9A0100"/>
                </a:solidFill>
                <a:latin typeface="Arial"/>
                <a:ea typeface="Arial"/>
                <a:cs typeface="Arial"/>
                <a:sym typeface="Arial"/>
              </a:rPr>
              <a:t>Implementation Plan: Phase 3</a:t>
            </a:r>
          </a:p>
        </p:txBody>
      </p:sp>
      <p:sp>
        <p:nvSpPr>
          <p:cNvPr id="352" name="Shape 352"/>
          <p:cNvSpPr txBox="1">
            <a:spLocks noGrp="1"/>
          </p:cNvSpPr>
          <p:nvPr>
            <p:ph type="body" idx="1"/>
          </p:nvPr>
        </p:nvSpPr>
        <p:spPr>
          <a:xfrm>
            <a:off x="838200" y="1825625"/>
            <a:ext cx="10515600" cy="4351200"/>
          </a:xfrm>
          <a:prstGeom prst="rect">
            <a:avLst/>
          </a:prstGeom>
        </p:spPr>
        <p:txBody>
          <a:bodyPr lIns="121900" tIns="121900" rIns="121900" bIns="121900" anchor="t" anchorCtr="0">
            <a:noAutofit/>
          </a:bodyPr>
          <a:lstStyle/>
          <a:p>
            <a:pPr marL="0" lvl="0" indent="0">
              <a:spcBef>
                <a:spcPts val="0"/>
              </a:spcBef>
              <a:buNone/>
            </a:pPr>
            <a:r>
              <a:rPr lang="en-US"/>
              <a:t>Scaling Up</a:t>
            </a:r>
          </a:p>
          <a:p>
            <a:pPr marL="457200" lvl="0" indent="-228600">
              <a:spcBef>
                <a:spcPts val="0"/>
              </a:spcBef>
            </a:pPr>
            <a:r>
              <a:rPr lang="en-US"/>
              <a:t>Creating a Community Engagement Office</a:t>
            </a:r>
          </a:p>
          <a:p>
            <a:pPr marL="457200" lvl="0" indent="-228600">
              <a:spcBef>
                <a:spcPts val="0"/>
              </a:spcBef>
            </a:pPr>
            <a:r>
              <a:rPr lang="en-US"/>
              <a:t>Hiring a Community Engagement Director</a:t>
            </a:r>
          </a:p>
          <a:p>
            <a:pPr marL="457200" lvl="0" indent="-228600">
              <a:lnSpc>
                <a:spcPct val="100000"/>
              </a:lnSpc>
              <a:spcBef>
                <a:spcPts val="0"/>
              </a:spcBef>
              <a:spcAft>
                <a:spcPts val="300"/>
              </a:spcAft>
            </a:pPr>
            <a:r>
              <a:rPr lang="en-US"/>
              <a:t>Expand data collection and analysis to improve data driven decision-making</a:t>
            </a:r>
          </a:p>
        </p:txBody>
      </p:sp>
      <p:sp>
        <p:nvSpPr>
          <p:cNvPr id="353" name="Shape 353"/>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Shape 359"/>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lvl="0">
              <a:spcBef>
                <a:spcPts val="0"/>
              </a:spcBef>
              <a:buNone/>
            </a:pPr>
            <a:r>
              <a:rPr lang="en-US" sz="6000">
                <a:solidFill>
                  <a:srgbClr val="9A0100"/>
                </a:solidFill>
                <a:latin typeface="Arial"/>
                <a:ea typeface="Arial"/>
                <a:cs typeface="Arial"/>
                <a:sym typeface="Arial"/>
              </a:rPr>
              <a:t>Cost Analysis: Phase III</a:t>
            </a:r>
          </a:p>
        </p:txBody>
      </p:sp>
      <p:sp>
        <p:nvSpPr>
          <p:cNvPr id="360" name="Shape 360"/>
          <p:cNvSpPr txBox="1">
            <a:spLocks noGrp="1"/>
          </p:cNvSpPr>
          <p:nvPr>
            <p:ph type="body" idx="1"/>
          </p:nvPr>
        </p:nvSpPr>
        <p:spPr>
          <a:xfrm>
            <a:off x="838200" y="1825625"/>
            <a:ext cx="10515600" cy="4351200"/>
          </a:xfrm>
          <a:prstGeom prst="rect">
            <a:avLst/>
          </a:prstGeom>
        </p:spPr>
        <p:txBody>
          <a:bodyPr lIns="121900" tIns="121900" rIns="121900" bIns="121900" anchor="t" anchorCtr="0">
            <a:noAutofit/>
          </a:bodyPr>
          <a:lstStyle/>
          <a:p>
            <a:pPr lvl="0">
              <a:spcBef>
                <a:spcPts val="0"/>
              </a:spcBef>
              <a:buNone/>
            </a:pPr>
            <a:endParaRPr/>
          </a:p>
        </p:txBody>
      </p:sp>
      <p:sp>
        <p:nvSpPr>
          <p:cNvPr id="361" name="Shape 361"/>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26</a:t>
            </a:fld>
            <a:endParaRPr lang="en-US"/>
          </a:p>
        </p:txBody>
      </p:sp>
      <p:pic>
        <p:nvPicPr>
          <p:cNvPr id="362" name="Shape 362" descr="Screen Shot 2017-07-17 at 3.07.51 PM.png"/>
          <p:cNvPicPr preferRelativeResize="0"/>
          <p:nvPr/>
        </p:nvPicPr>
        <p:blipFill>
          <a:blip r:embed="rId3">
            <a:alphaModFix/>
          </a:blip>
          <a:stretch>
            <a:fillRect/>
          </a:stretch>
        </p:blipFill>
        <p:spPr>
          <a:xfrm>
            <a:off x="2449487" y="1612850"/>
            <a:ext cx="5915025" cy="484822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66"/>
        <p:cNvGrpSpPr/>
        <p:nvPr/>
      </p:nvGrpSpPr>
      <p:grpSpPr>
        <a:xfrm>
          <a:off x="0" y="0"/>
          <a:ext cx="0" cy="0"/>
          <a:chOff x="0" y="0"/>
          <a:chExt cx="0" cy="0"/>
        </a:xfrm>
      </p:grpSpPr>
      <p:sp>
        <p:nvSpPr>
          <p:cNvPr id="367" name="Shape 367"/>
          <p:cNvSpPr txBox="1">
            <a:spLocks noGrp="1"/>
          </p:cNvSpPr>
          <p:nvPr>
            <p:ph type="title"/>
          </p:nvPr>
        </p:nvSpPr>
        <p:spPr>
          <a:xfrm>
            <a:off x="-637650" y="1586250"/>
            <a:ext cx="12192000" cy="2852700"/>
          </a:xfrm>
          <a:prstGeom prst="rect">
            <a:avLst/>
          </a:prstGeom>
          <a:noFill/>
          <a:ln>
            <a:noFill/>
          </a:ln>
        </p:spPr>
        <p:txBody>
          <a:bodyPr lIns="91425" tIns="45700" rIns="91425" bIns="45700" anchor="b" anchorCtr="0">
            <a:noAutofit/>
          </a:bodyPr>
          <a:lstStyle/>
          <a:p>
            <a:pPr marL="457200" marR="0" lvl="0" indent="457200" algn="l" rtl="0">
              <a:lnSpc>
                <a:spcPct val="90000"/>
              </a:lnSpc>
              <a:spcBef>
                <a:spcPts val="0"/>
              </a:spcBef>
              <a:buClr>
                <a:srgbClr val="9A0100"/>
              </a:buClr>
              <a:buSzPct val="25000"/>
              <a:buFont typeface="Calibri"/>
              <a:buNone/>
            </a:pPr>
            <a:r>
              <a:rPr lang="en-US">
                <a:solidFill>
                  <a:srgbClr val="9A0100"/>
                </a:solidFill>
                <a:latin typeface="Arial"/>
                <a:ea typeface="Arial"/>
                <a:cs typeface="Arial"/>
                <a:sym typeface="Arial"/>
              </a:rPr>
              <a:t>Feedback/Questions?</a:t>
            </a:r>
          </a:p>
        </p:txBody>
      </p:sp>
      <p:sp>
        <p:nvSpPr>
          <p:cNvPr id="368" name="Shape 368"/>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27</a:t>
            </a:fld>
            <a:endParaRPr lang="en-US" sz="1200" b="0" i="0" u="none" strike="noStrike" cap="none">
              <a:solidFill>
                <a:srgbClr val="888888"/>
              </a:solidFill>
              <a:latin typeface="Calibri"/>
              <a:ea typeface="Calibri"/>
              <a:cs typeface="Calibri"/>
              <a:sym typeface="Calibri"/>
            </a:endParaRPr>
          </a:p>
        </p:txBody>
      </p:sp>
      <p:grpSp>
        <p:nvGrpSpPr>
          <p:cNvPr id="369" name="Shape 369"/>
          <p:cNvGrpSpPr/>
          <p:nvPr/>
        </p:nvGrpSpPr>
        <p:grpSpPr>
          <a:xfrm>
            <a:off x="0" y="4519162"/>
            <a:ext cx="12192000" cy="2338837"/>
            <a:chOff x="0" y="4519162"/>
            <a:chExt cx="12192000" cy="2338837"/>
          </a:xfrm>
        </p:grpSpPr>
        <p:pic>
          <p:nvPicPr>
            <p:cNvPr id="370" name="Shape 370" descr="Screen Shot 2017-07-17 at 3.57.19 PM.png"/>
            <p:cNvPicPr preferRelativeResize="0"/>
            <p:nvPr/>
          </p:nvPicPr>
          <p:blipFill>
            <a:blip r:embed="rId3">
              <a:alphaModFix/>
            </a:blip>
            <a:stretch>
              <a:fillRect/>
            </a:stretch>
          </p:blipFill>
          <p:spPr>
            <a:xfrm>
              <a:off x="0" y="4519175"/>
              <a:ext cx="3787908" cy="2338824"/>
            </a:xfrm>
            <a:prstGeom prst="rect">
              <a:avLst/>
            </a:prstGeom>
            <a:noFill/>
            <a:ln>
              <a:noFill/>
            </a:ln>
          </p:spPr>
        </p:pic>
        <p:pic>
          <p:nvPicPr>
            <p:cNvPr id="371" name="Shape 371"/>
            <p:cNvPicPr preferRelativeResize="0"/>
            <p:nvPr/>
          </p:nvPicPr>
          <p:blipFill>
            <a:blip r:embed="rId4">
              <a:alphaModFix/>
            </a:blip>
            <a:stretch>
              <a:fillRect/>
            </a:stretch>
          </p:blipFill>
          <p:spPr>
            <a:xfrm>
              <a:off x="2699224" y="4519175"/>
              <a:ext cx="3648026" cy="2338824"/>
            </a:xfrm>
            <a:prstGeom prst="rect">
              <a:avLst/>
            </a:prstGeom>
            <a:noFill/>
            <a:ln>
              <a:noFill/>
            </a:ln>
          </p:spPr>
        </p:pic>
        <p:pic>
          <p:nvPicPr>
            <p:cNvPr id="372" name="Shape 372"/>
            <p:cNvPicPr preferRelativeResize="0"/>
            <p:nvPr/>
          </p:nvPicPr>
          <p:blipFill>
            <a:blip r:embed="rId5">
              <a:alphaModFix/>
            </a:blip>
            <a:stretch>
              <a:fillRect/>
            </a:stretch>
          </p:blipFill>
          <p:spPr>
            <a:xfrm>
              <a:off x="6347252" y="4519162"/>
              <a:ext cx="3507551" cy="2338824"/>
            </a:xfrm>
            <a:prstGeom prst="rect">
              <a:avLst/>
            </a:prstGeom>
            <a:noFill/>
            <a:ln>
              <a:noFill/>
            </a:ln>
          </p:spPr>
        </p:pic>
        <p:pic>
          <p:nvPicPr>
            <p:cNvPr id="373" name="Shape 373"/>
            <p:cNvPicPr preferRelativeResize="0"/>
            <p:nvPr/>
          </p:nvPicPr>
          <p:blipFill>
            <a:blip r:embed="rId6">
              <a:alphaModFix/>
            </a:blip>
            <a:stretch>
              <a:fillRect/>
            </a:stretch>
          </p:blipFill>
          <p:spPr>
            <a:xfrm>
              <a:off x="9853175" y="4519175"/>
              <a:ext cx="2338825" cy="2338825"/>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77"/>
        <p:cNvGrpSpPr/>
        <p:nvPr/>
      </p:nvGrpSpPr>
      <p:grpSpPr>
        <a:xfrm>
          <a:off x="0" y="0"/>
          <a:ext cx="0" cy="0"/>
          <a:chOff x="0" y="0"/>
          <a:chExt cx="0" cy="0"/>
        </a:xfrm>
      </p:grpSpPr>
      <p:sp>
        <p:nvSpPr>
          <p:cNvPr id="378" name="Shape 378"/>
          <p:cNvSpPr txBox="1">
            <a:spLocks noGrp="1"/>
          </p:cNvSpPr>
          <p:nvPr>
            <p:ph type="title"/>
          </p:nvPr>
        </p:nvSpPr>
        <p:spPr>
          <a:xfrm>
            <a:off x="-585600" y="1666475"/>
            <a:ext cx="12192000" cy="2852700"/>
          </a:xfrm>
          <a:prstGeom prst="rect">
            <a:avLst/>
          </a:prstGeom>
          <a:noFill/>
          <a:ln>
            <a:noFill/>
          </a:ln>
        </p:spPr>
        <p:txBody>
          <a:bodyPr lIns="91425" tIns="45700" rIns="91425" bIns="45700" anchor="b" anchorCtr="0">
            <a:noAutofit/>
          </a:bodyPr>
          <a:lstStyle/>
          <a:p>
            <a:pPr marL="457200" marR="0" lvl="0" indent="457200" algn="l" rtl="0">
              <a:lnSpc>
                <a:spcPct val="90000"/>
              </a:lnSpc>
              <a:spcBef>
                <a:spcPts val="0"/>
              </a:spcBef>
              <a:buClr>
                <a:srgbClr val="9A0100"/>
              </a:buClr>
              <a:buSzPct val="25000"/>
              <a:buFont typeface="Calibri"/>
              <a:buNone/>
            </a:pPr>
            <a:r>
              <a:rPr lang="en-US">
                <a:solidFill>
                  <a:srgbClr val="9A0100"/>
                </a:solidFill>
                <a:latin typeface="Arial"/>
                <a:ea typeface="Arial"/>
                <a:cs typeface="Arial"/>
                <a:sym typeface="Arial"/>
              </a:rPr>
              <a:t>Appendix</a:t>
            </a:r>
          </a:p>
        </p:txBody>
      </p:sp>
      <p:sp>
        <p:nvSpPr>
          <p:cNvPr id="379" name="Shape 379"/>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28</a:t>
            </a:fld>
            <a:endParaRPr lang="en-US" sz="1200" b="0" i="0" u="none" strike="noStrike" cap="none">
              <a:solidFill>
                <a:srgbClr val="888888"/>
              </a:solidFill>
              <a:latin typeface="Calibri"/>
              <a:ea typeface="Calibri"/>
              <a:cs typeface="Calibri"/>
              <a:sym typeface="Calibri"/>
            </a:endParaRPr>
          </a:p>
        </p:txBody>
      </p:sp>
      <p:grpSp>
        <p:nvGrpSpPr>
          <p:cNvPr id="380" name="Shape 380"/>
          <p:cNvGrpSpPr/>
          <p:nvPr/>
        </p:nvGrpSpPr>
        <p:grpSpPr>
          <a:xfrm>
            <a:off x="0" y="4519162"/>
            <a:ext cx="12192000" cy="2338837"/>
            <a:chOff x="0" y="4519162"/>
            <a:chExt cx="12192000" cy="2338837"/>
          </a:xfrm>
        </p:grpSpPr>
        <p:pic>
          <p:nvPicPr>
            <p:cNvPr id="381" name="Shape 381" descr="Screen Shot 2017-07-17 at 3.57.19 PM.png"/>
            <p:cNvPicPr preferRelativeResize="0"/>
            <p:nvPr/>
          </p:nvPicPr>
          <p:blipFill>
            <a:blip r:embed="rId3">
              <a:alphaModFix/>
            </a:blip>
            <a:stretch>
              <a:fillRect/>
            </a:stretch>
          </p:blipFill>
          <p:spPr>
            <a:xfrm>
              <a:off x="0" y="4519175"/>
              <a:ext cx="3787908" cy="2338824"/>
            </a:xfrm>
            <a:prstGeom prst="rect">
              <a:avLst/>
            </a:prstGeom>
            <a:noFill/>
            <a:ln>
              <a:noFill/>
            </a:ln>
          </p:spPr>
        </p:pic>
        <p:pic>
          <p:nvPicPr>
            <p:cNvPr id="382" name="Shape 382"/>
            <p:cNvPicPr preferRelativeResize="0"/>
            <p:nvPr/>
          </p:nvPicPr>
          <p:blipFill>
            <a:blip r:embed="rId4">
              <a:alphaModFix/>
            </a:blip>
            <a:stretch>
              <a:fillRect/>
            </a:stretch>
          </p:blipFill>
          <p:spPr>
            <a:xfrm>
              <a:off x="2699224" y="4519175"/>
              <a:ext cx="3648026" cy="2338824"/>
            </a:xfrm>
            <a:prstGeom prst="rect">
              <a:avLst/>
            </a:prstGeom>
            <a:noFill/>
            <a:ln>
              <a:noFill/>
            </a:ln>
          </p:spPr>
        </p:pic>
        <p:pic>
          <p:nvPicPr>
            <p:cNvPr id="383" name="Shape 383"/>
            <p:cNvPicPr preferRelativeResize="0"/>
            <p:nvPr/>
          </p:nvPicPr>
          <p:blipFill>
            <a:blip r:embed="rId5">
              <a:alphaModFix/>
            </a:blip>
            <a:stretch>
              <a:fillRect/>
            </a:stretch>
          </p:blipFill>
          <p:spPr>
            <a:xfrm>
              <a:off x="6347252" y="4519162"/>
              <a:ext cx="3507551" cy="2338824"/>
            </a:xfrm>
            <a:prstGeom prst="rect">
              <a:avLst/>
            </a:prstGeom>
            <a:noFill/>
            <a:ln>
              <a:noFill/>
            </a:ln>
          </p:spPr>
        </p:pic>
        <p:pic>
          <p:nvPicPr>
            <p:cNvPr id="384" name="Shape 384"/>
            <p:cNvPicPr preferRelativeResize="0"/>
            <p:nvPr/>
          </p:nvPicPr>
          <p:blipFill>
            <a:blip r:embed="rId6">
              <a:alphaModFix/>
            </a:blip>
            <a:stretch>
              <a:fillRect/>
            </a:stretch>
          </p:blipFill>
          <p:spPr>
            <a:xfrm>
              <a:off x="9853175" y="4519175"/>
              <a:ext cx="2338825" cy="2338825"/>
            </a:xfrm>
            <a:prstGeom prst="rect">
              <a:avLst/>
            </a:prstGeom>
            <a:noFill/>
            <a:ln>
              <a:noFill/>
            </a:ln>
          </p:spPr>
        </p:pic>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Shape 389"/>
          <p:cNvSpPr txBox="1">
            <a:spLocks noGrp="1"/>
          </p:cNvSpPr>
          <p:nvPr>
            <p:ph type="title"/>
          </p:nvPr>
        </p:nvSpPr>
        <p:spPr>
          <a:xfrm>
            <a:off x="447575" y="62175"/>
            <a:ext cx="10515600" cy="9504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400" b="0" i="0" u="none" strike="noStrike" cap="none">
                <a:solidFill>
                  <a:srgbClr val="9A0100"/>
                </a:solidFill>
                <a:latin typeface="Calibri"/>
                <a:ea typeface="Calibri"/>
                <a:cs typeface="Calibri"/>
                <a:sym typeface="Calibri"/>
              </a:rPr>
              <a:t>Opportunity Statement</a:t>
            </a:r>
          </a:p>
        </p:txBody>
      </p:sp>
      <p:graphicFrame>
        <p:nvGraphicFramePr>
          <p:cNvPr id="390" name="Shape 390"/>
          <p:cNvGraphicFramePr/>
          <p:nvPr/>
        </p:nvGraphicFramePr>
        <p:xfrm>
          <a:off x="66575" y="1012575"/>
          <a:ext cx="12058825" cy="5548685"/>
        </p:xfrm>
        <a:graphic>
          <a:graphicData uri="http://schemas.openxmlformats.org/drawingml/2006/table">
            <a:tbl>
              <a:tblPr firstCol="1" bandRow="1">
                <a:noFill/>
                <a:tableStyleId>{F72BF8CA-DF76-43DF-A922-97D6C8169801}</a:tableStyleId>
              </a:tblPr>
              <a:tblGrid>
                <a:gridCol w="2745425"/>
                <a:gridCol w="9313400"/>
              </a:tblGrid>
              <a:tr h="640975">
                <a:tc>
                  <a:txBody>
                    <a:bodyPr/>
                    <a:lstStyle/>
                    <a:p>
                      <a:pPr marL="0" marR="0" lvl="0" indent="0" algn="l" rtl="0">
                        <a:lnSpc>
                          <a:spcPct val="100000"/>
                        </a:lnSpc>
                        <a:spcBef>
                          <a:spcPts val="0"/>
                        </a:spcBef>
                        <a:spcAft>
                          <a:spcPts val="0"/>
                        </a:spcAft>
                        <a:buClr>
                          <a:schemeClr val="dk1"/>
                        </a:buClr>
                        <a:buSzPct val="25000"/>
                        <a:buFont typeface="Calibri"/>
                        <a:buNone/>
                      </a:pPr>
                      <a:r>
                        <a:rPr lang="en-US" sz="2000"/>
                        <a:t>Current State</a:t>
                      </a:r>
                    </a:p>
                  </a:txBody>
                  <a:tcPr marL="91450" marR="91450" marT="45725" marB="45725"/>
                </a:tc>
                <a:tc>
                  <a:txBody>
                    <a:bodyPr/>
                    <a:lstStyle/>
                    <a:p>
                      <a:pPr lvl="0" rtl="0">
                        <a:lnSpc>
                          <a:spcPct val="115000"/>
                        </a:lnSpc>
                        <a:spcBef>
                          <a:spcPts val="0"/>
                        </a:spcBef>
                        <a:buClr>
                          <a:schemeClr val="dk1"/>
                        </a:buClr>
                        <a:buSzPct val="61111"/>
                        <a:buFont typeface="Arial"/>
                        <a:buNone/>
                      </a:pPr>
                      <a:r>
                        <a:rPr lang="en-US" sz="1800">
                          <a:latin typeface="Helvetica Neue"/>
                          <a:ea typeface="Helvetica Neue"/>
                          <a:cs typeface="Helvetica Neue"/>
                          <a:sym typeface="Helvetica Neue"/>
                        </a:rPr>
                        <a:t>Seeking efficient, cost effective, and sustainable strategies for impactful outreach into </a:t>
                      </a:r>
                      <a:r>
                        <a:rPr lang="en-US" sz="1800">
                          <a:solidFill>
                            <a:srgbClr val="000000"/>
                          </a:solidFill>
                          <a:latin typeface="Helvetica Neue"/>
                          <a:ea typeface="Helvetica Neue"/>
                          <a:cs typeface="Helvetica Neue"/>
                          <a:sym typeface="Helvetica Neue"/>
                        </a:rPr>
                        <a:t>underrepresented </a:t>
                      </a:r>
                      <a:r>
                        <a:rPr lang="en-US" sz="1800">
                          <a:latin typeface="Helvetica Neue"/>
                          <a:ea typeface="Helvetica Neue"/>
                          <a:cs typeface="Helvetica Neue"/>
                          <a:sym typeface="Helvetica Neue"/>
                        </a:rPr>
                        <a:t>communities.</a:t>
                      </a:r>
                    </a:p>
                  </a:txBody>
                  <a:tcPr marL="91450" marR="91450" marT="45725" marB="45725"/>
                </a:tc>
              </a:tr>
              <a:tr h="786625">
                <a:tc>
                  <a:txBody>
                    <a:bodyPr/>
                    <a:lstStyle/>
                    <a:p>
                      <a:pPr marL="0" marR="0" lvl="0" indent="0" algn="l" rtl="0">
                        <a:spcBef>
                          <a:spcPts val="0"/>
                        </a:spcBef>
                        <a:buSzPct val="25000"/>
                        <a:buNone/>
                      </a:pPr>
                      <a:r>
                        <a:rPr lang="en-US" sz="2000"/>
                        <a:t>Disruption/Influencing Event/Precursor (“The Gap”)</a:t>
                      </a:r>
                    </a:p>
                  </a:txBody>
                  <a:tcPr marL="91450" marR="91450" marT="45725" marB="45725"/>
                </a:tc>
                <a:tc>
                  <a:txBody>
                    <a:bodyPr/>
                    <a:lstStyle/>
                    <a:p>
                      <a:pPr lvl="0" rtl="0">
                        <a:lnSpc>
                          <a:spcPct val="115000"/>
                        </a:lnSpc>
                        <a:spcBef>
                          <a:spcPts val="0"/>
                        </a:spcBef>
                        <a:buClr>
                          <a:schemeClr val="dk1"/>
                        </a:buClr>
                        <a:buSzPct val="61111"/>
                        <a:buFont typeface="Arial"/>
                        <a:buNone/>
                      </a:pPr>
                      <a:r>
                        <a:rPr lang="en-US" sz="1800">
                          <a:latin typeface="Helvetica Neue"/>
                          <a:ea typeface="Helvetica Neue"/>
                          <a:cs typeface="Helvetica Neue"/>
                          <a:sym typeface="Helvetica Neue"/>
                        </a:rPr>
                        <a:t>Past initiatives, follow-up research, and community engagement events (town halls, planning meetings, etc.) shows Montgomery Parks is not receiving enough input on initiatives and plans from underrepresented communities.</a:t>
                      </a:r>
                    </a:p>
                  </a:txBody>
                  <a:tcPr marL="91450" marR="91450" marT="45725" marB="45725"/>
                </a:tc>
              </a:tr>
              <a:tr h="405125">
                <a:tc>
                  <a:txBody>
                    <a:bodyPr/>
                    <a:lstStyle/>
                    <a:p>
                      <a:pPr marL="0" marR="0" lvl="0" indent="0" algn="l" rtl="0">
                        <a:spcBef>
                          <a:spcPts val="0"/>
                        </a:spcBef>
                        <a:buSzPct val="25000"/>
                        <a:buNone/>
                      </a:pPr>
                      <a:r>
                        <a:rPr lang="en-US" sz="2000"/>
                        <a:t>Desired result</a:t>
                      </a:r>
                    </a:p>
                  </a:txBody>
                  <a:tcPr marL="91450" marR="91450" marT="45725" marB="45725"/>
                </a:tc>
                <a:tc>
                  <a:txBody>
                    <a:bodyPr/>
                    <a:lstStyle/>
                    <a:p>
                      <a:pPr marL="0" marR="0" lvl="0" indent="0" algn="l" rtl="0">
                        <a:spcBef>
                          <a:spcPts val="0"/>
                        </a:spcBef>
                        <a:buSzPct val="25000"/>
                        <a:buNone/>
                      </a:pPr>
                      <a:r>
                        <a:rPr lang="en-US" sz="1800">
                          <a:latin typeface="Helvetica Neue"/>
                          <a:ea typeface="Helvetica Neue"/>
                          <a:cs typeface="Helvetica Neue"/>
                          <a:sym typeface="Helvetica Neue"/>
                        </a:rPr>
                        <a:t>More diverse and inclusive communication, input, and long-term engagement from target underrepresented communities.</a:t>
                      </a:r>
                    </a:p>
                  </a:txBody>
                  <a:tcPr marL="91450" marR="91450" marT="45725" marB="45725"/>
                </a:tc>
              </a:tr>
              <a:tr h="1005150">
                <a:tc>
                  <a:txBody>
                    <a:bodyPr/>
                    <a:lstStyle/>
                    <a:p>
                      <a:pPr marL="0" marR="0" lvl="0" indent="0" algn="l" rtl="0">
                        <a:lnSpc>
                          <a:spcPct val="100000"/>
                        </a:lnSpc>
                        <a:spcBef>
                          <a:spcPts val="0"/>
                        </a:spcBef>
                        <a:spcAft>
                          <a:spcPts val="0"/>
                        </a:spcAft>
                        <a:buClr>
                          <a:schemeClr val="dk1"/>
                        </a:buClr>
                        <a:buSzPct val="25000"/>
                        <a:buFont typeface="Calibri"/>
                        <a:buNone/>
                      </a:pPr>
                      <a:r>
                        <a:rPr lang="en-US" sz="2000"/>
                        <a:t>Key Question(s)</a:t>
                      </a:r>
                    </a:p>
                  </a:txBody>
                  <a:tcPr marL="91450" marR="91450" marT="45725" marB="45725"/>
                </a:tc>
                <a:tc>
                  <a:txBody>
                    <a:bodyPr/>
                    <a:lstStyle/>
                    <a:p>
                      <a:pPr marL="0" marR="0" lvl="0" indent="0" algn="l" rtl="0">
                        <a:spcBef>
                          <a:spcPts val="0"/>
                        </a:spcBef>
                        <a:buSzPct val="25000"/>
                        <a:buNone/>
                      </a:pPr>
                      <a:r>
                        <a:rPr lang="en-US" sz="1800">
                          <a:latin typeface="Helvetica Neue"/>
                          <a:ea typeface="Helvetica Neue"/>
                          <a:cs typeface="Helvetica Neue"/>
                          <a:sym typeface="Helvetica Neue"/>
                        </a:rPr>
                        <a:t>What does MP stand to gain out of the initiative?; How does the target population benefit?; What are the measures of success for MP (qualitative and quantitative)?; How does MP define quality interactions?; Is there a measurable reward for success?; What is the optimal outcome?</a:t>
                      </a:r>
                    </a:p>
                  </a:txBody>
                  <a:tcPr marL="91450" marR="91450" marT="45725" marB="45725"/>
                </a:tc>
              </a:tr>
              <a:tr h="758025">
                <a:tc>
                  <a:txBody>
                    <a:bodyPr/>
                    <a:lstStyle/>
                    <a:p>
                      <a:pPr marL="0" marR="0" lvl="0" indent="0" algn="l" rtl="0">
                        <a:lnSpc>
                          <a:spcPct val="100000"/>
                        </a:lnSpc>
                        <a:spcBef>
                          <a:spcPts val="0"/>
                        </a:spcBef>
                        <a:spcAft>
                          <a:spcPts val="0"/>
                        </a:spcAft>
                        <a:buClr>
                          <a:schemeClr val="dk1"/>
                        </a:buClr>
                        <a:buSzPct val="25000"/>
                        <a:buFont typeface="Calibri"/>
                        <a:buNone/>
                      </a:pPr>
                      <a:r>
                        <a:rPr lang="en-US" sz="2000"/>
                        <a:t>Stakeholders</a:t>
                      </a:r>
                    </a:p>
                  </a:txBody>
                  <a:tcPr marL="91450" marR="91450" marT="45725" marB="45725"/>
                </a:tc>
                <a:tc>
                  <a:txBody>
                    <a:bodyPr/>
                    <a:lstStyle/>
                    <a:p>
                      <a:pPr marL="0" marR="0" lvl="0" indent="0" algn="l" rtl="0">
                        <a:spcBef>
                          <a:spcPts val="0"/>
                        </a:spcBef>
                        <a:buSzPct val="25000"/>
                        <a:buNone/>
                      </a:pPr>
                      <a:r>
                        <a:rPr lang="en-US" sz="1800">
                          <a:latin typeface="Helvetica Neue"/>
                          <a:ea typeface="Helvetica Neue"/>
                          <a:cs typeface="Helvetica Neue"/>
                          <a:sym typeface="Helvetica Neue"/>
                        </a:rPr>
                        <a:t>Montgomery County and DMV residents, Montgomery Parks Department &amp; Associates (Community Recreation Specialists, Planning Board, naturalists, Montgomery County Police, among others), public and private schools and universities.</a:t>
                      </a:r>
                    </a:p>
                  </a:txBody>
                  <a:tcPr marL="91450" marR="91450" marT="45725" marB="45725"/>
                </a:tc>
              </a:tr>
              <a:tr h="405125">
                <a:tc>
                  <a:txBody>
                    <a:bodyPr/>
                    <a:lstStyle/>
                    <a:p>
                      <a:pPr marL="0" marR="0" lvl="0" indent="0" algn="l" rtl="0">
                        <a:lnSpc>
                          <a:spcPct val="100000"/>
                        </a:lnSpc>
                        <a:spcBef>
                          <a:spcPts val="0"/>
                        </a:spcBef>
                        <a:spcAft>
                          <a:spcPts val="0"/>
                        </a:spcAft>
                        <a:buClr>
                          <a:schemeClr val="dk1"/>
                        </a:buClr>
                        <a:buSzPct val="25000"/>
                        <a:buFont typeface="Calibri"/>
                        <a:buNone/>
                      </a:pPr>
                      <a:r>
                        <a:rPr lang="en-US" sz="2000"/>
                        <a:t>Constraints</a:t>
                      </a:r>
                    </a:p>
                  </a:txBody>
                  <a:tcPr marL="91450" marR="91450" marT="45725" marB="45725"/>
                </a:tc>
                <a:tc>
                  <a:txBody>
                    <a:bodyPr/>
                    <a:lstStyle/>
                    <a:p>
                      <a:pPr marL="0" marR="0" lvl="0" indent="0" algn="l" rtl="0">
                        <a:spcBef>
                          <a:spcPts val="0"/>
                        </a:spcBef>
                        <a:buSzPct val="25000"/>
                        <a:buNone/>
                      </a:pPr>
                      <a:r>
                        <a:rPr lang="en-US" sz="1800">
                          <a:latin typeface="Helvetica Neue"/>
                          <a:ea typeface="Helvetica Neue"/>
                          <a:cs typeface="Helvetica Neue"/>
                          <a:sym typeface="Helvetica Neue"/>
                        </a:rPr>
                        <a:t>Financial resources, human capital, staff buy-in and motivation to engage, geography, politics, language and cultural barriers, targeted communication.</a:t>
                      </a:r>
                    </a:p>
                  </a:txBody>
                  <a:tcPr marL="91450" marR="91450" marT="45725" marB="45725"/>
                </a:tc>
              </a:tr>
              <a:tr h="405125">
                <a:tc>
                  <a:txBody>
                    <a:bodyPr/>
                    <a:lstStyle/>
                    <a:p>
                      <a:pPr marL="0" marR="0" lvl="0" indent="0" algn="l" rtl="0">
                        <a:lnSpc>
                          <a:spcPct val="100000"/>
                        </a:lnSpc>
                        <a:spcBef>
                          <a:spcPts val="0"/>
                        </a:spcBef>
                        <a:spcAft>
                          <a:spcPts val="0"/>
                        </a:spcAft>
                        <a:buClr>
                          <a:schemeClr val="dk1"/>
                        </a:buClr>
                        <a:buSzPct val="25000"/>
                        <a:buFont typeface="Calibri"/>
                        <a:buNone/>
                      </a:pPr>
                      <a:r>
                        <a:rPr lang="en-US" sz="2000"/>
                        <a:t>Decision Criteria</a:t>
                      </a:r>
                    </a:p>
                  </a:txBody>
                  <a:tcPr marL="91450" marR="91450" marT="45725" marB="45725"/>
                </a:tc>
                <a:tc>
                  <a:txBody>
                    <a:bodyPr/>
                    <a:lstStyle/>
                    <a:p>
                      <a:pPr marL="0" marR="0" lvl="0" indent="0" algn="l" rtl="0">
                        <a:spcBef>
                          <a:spcPts val="0"/>
                        </a:spcBef>
                        <a:buSzPct val="25000"/>
                        <a:buNone/>
                      </a:pPr>
                      <a:r>
                        <a:rPr lang="en-US" sz="1800">
                          <a:latin typeface="Helvetica Neue"/>
                          <a:ea typeface="Helvetica Neue"/>
                          <a:cs typeface="Helvetica Neue"/>
                          <a:sym typeface="Helvetica Neue"/>
                        </a:rPr>
                        <a:t>Financial implications, quantifying impact, strategy for implementation</a:t>
                      </a:r>
                    </a:p>
                  </a:txBody>
                  <a:tcPr marL="91450" marR="91450" marT="45725" marB="45725"/>
                </a:tc>
              </a:tr>
            </a:tbl>
          </a:graphicData>
        </a:graphic>
      </p:graphicFrame>
      <p:sp>
        <p:nvSpPr>
          <p:cNvPr id="391" name="Shape 391"/>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lvl="0" rtl="0">
              <a:spcBef>
                <a:spcPts val="0"/>
              </a:spcBef>
              <a:buClr>
                <a:srgbClr val="000000"/>
              </a:buClr>
              <a:buSzPct val="25000"/>
              <a:buFont typeface="Arial"/>
              <a:buNone/>
            </a:pPr>
            <a:fld id="{00000000-1234-1234-1234-123412341234}" type="slidenum">
              <a:rPr lang="en-US"/>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996299" y="334250"/>
            <a:ext cx="9857100" cy="13254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800" i="0" u="none" strike="noStrike" cap="none">
                <a:solidFill>
                  <a:srgbClr val="990000"/>
                </a:solidFill>
                <a:latin typeface="Arial"/>
                <a:ea typeface="Arial"/>
                <a:cs typeface="Arial"/>
                <a:sym typeface="Arial"/>
              </a:rPr>
              <a:t>Introductions</a:t>
            </a:r>
          </a:p>
        </p:txBody>
      </p:sp>
      <p:sp>
        <p:nvSpPr>
          <p:cNvPr id="109" name="Shape 109"/>
          <p:cNvSpPr/>
          <p:nvPr/>
        </p:nvSpPr>
        <p:spPr>
          <a:xfrm>
            <a:off x="1983339" y="1683000"/>
            <a:ext cx="3765600" cy="322200"/>
          </a:xfrm>
          <a:prstGeom prst="rect">
            <a:avLst/>
          </a:prstGeom>
          <a:solidFill>
            <a:srgbClr val="9A0100"/>
          </a:solidFill>
          <a:ln>
            <a:noFill/>
          </a:ln>
        </p:spPr>
        <p:txBody>
          <a:bodyPr lIns="101900" tIns="48125" rIns="101900" bIns="48125" anchor="ctr" anchorCtr="0">
            <a:noAutofit/>
          </a:bodyPr>
          <a:lstStyle/>
          <a:p>
            <a:pPr marL="0" marR="0" lvl="0" indent="0" algn="l" rtl="0">
              <a:lnSpc>
                <a:spcPct val="90000"/>
              </a:lnSpc>
              <a:spcBef>
                <a:spcPts val="0"/>
              </a:spcBef>
              <a:buClr>
                <a:schemeClr val="accent1"/>
              </a:buClr>
              <a:buFont typeface="Noto Sans Symbols"/>
              <a:buNone/>
            </a:pPr>
            <a:endParaRPr sz="1600" b="1" i="0" u="none" strike="noStrike" cap="none">
              <a:solidFill>
                <a:schemeClr val="lt1"/>
              </a:solidFill>
              <a:latin typeface="Calibri"/>
              <a:ea typeface="Calibri"/>
              <a:cs typeface="Calibri"/>
              <a:sym typeface="Calibri"/>
            </a:endParaRPr>
          </a:p>
        </p:txBody>
      </p:sp>
      <p:sp>
        <p:nvSpPr>
          <p:cNvPr id="110" name="Shape 110"/>
          <p:cNvSpPr txBox="1"/>
          <p:nvPr/>
        </p:nvSpPr>
        <p:spPr>
          <a:xfrm>
            <a:off x="2959975" y="2028400"/>
            <a:ext cx="2954100" cy="1125900"/>
          </a:xfrm>
          <a:prstGeom prst="rect">
            <a:avLst/>
          </a:prstGeom>
          <a:noFill/>
          <a:ln>
            <a:noFill/>
          </a:ln>
        </p:spPr>
        <p:txBody>
          <a:bodyPr lIns="60175" tIns="28075" rIns="60175" bIns="60175" anchor="t" anchorCtr="0">
            <a:noAutofit/>
          </a:bodyPr>
          <a:lstStyle/>
          <a:p>
            <a:pPr marL="0" marR="0" lvl="0" indent="0" algn="l" rtl="0">
              <a:lnSpc>
                <a:spcPct val="110000"/>
              </a:lnSpc>
              <a:spcBef>
                <a:spcPts val="0"/>
              </a:spcBef>
              <a:spcAft>
                <a:spcPts val="0"/>
              </a:spcAft>
              <a:buSzPct val="25000"/>
              <a:buNone/>
            </a:pPr>
            <a:r>
              <a:rPr lang="en-US" sz="1100" b="1">
                <a:solidFill>
                  <a:srgbClr val="222222"/>
                </a:solidFill>
                <a:highlight>
                  <a:srgbClr val="FFFFFF"/>
                </a:highlight>
              </a:rPr>
              <a:t>Catherine Yourougou, JD, MBA Candidate</a:t>
            </a:r>
            <a:r>
              <a:rPr lang="en-US" sz="1100" b="1" i="0" u="none" strike="noStrike" cap="none">
                <a:solidFill>
                  <a:schemeClr val="dk1"/>
                </a:solidFill>
                <a:latin typeface="Arial"/>
                <a:ea typeface="Arial"/>
                <a:cs typeface="Arial"/>
                <a:sym typeface="Arial"/>
              </a:rPr>
              <a:t/>
            </a:r>
            <a:br>
              <a:rPr lang="en-US" sz="1100" b="1" i="0" u="none" strike="noStrike" cap="none">
                <a:solidFill>
                  <a:schemeClr val="dk1"/>
                </a:solidFill>
                <a:latin typeface="Arial"/>
                <a:ea typeface="Arial"/>
                <a:cs typeface="Arial"/>
                <a:sym typeface="Arial"/>
              </a:rPr>
            </a:br>
            <a:r>
              <a:rPr lang="en-US" sz="1100">
                <a:solidFill>
                  <a:schemeClr val="dk1"/>
                </a:solidFill>
              </a:rPr>
              <a:t>Excel Lover</a:t>
            </a:r>
          </a:p>
          <a:p>
            <a:pPr marL="0" marR="0" lvl="0" indent="0" algn="l" rtl="0">
              <a:lnSpc>
                <a:spcPct val="110000"/>
              </a:lnSpc>
              <a:spcBef>
                <a:spcPts val="0"/>
              </a:spcBef>
              <a:spcAft>
                <a:spcPts val="0"/>
              </a:spcAft>
              <a:buNone/>
            </a:pPr>
            <a:endParaRPr sz="1100">
              <a:solidFill>
                <a:schemeClr val="dk1"/>
              </a:solidFill>
            </a:endParaRPr>
          </a:p>
          <a:p>
            <a:pPr marL="0" marR="0" lvl="0" indent="0" algn="l" rtl="0">
              <a:lnSpc>
                <a:spcPct val="110000"/>
              </a:lnSpc>
              <a:spcBef>
                <a:spcPts val="0"/>
              </a:spcBef>
              <a:spcAft>
                <a:spcPts val="0"/>
              </a:spcAft>
              <a:buSzPct val="25000"/>
              <a:buNone/>
            </a:pPr>
            <a:r>
              <a:rPr lang="en-US" sz="1100">
                <a:solidFill>
                  <a:schemeClr val="dk1"/>
                </a:solidFill>
              </a:rPr>
              <a:t>Expertise: Volunteer &amp; Nonprofit Management, Legal Consulting</a:t>
            </a:r>
          </a:p>
        </p:txBody>
      </p:sp>
      <p:sp>
        <p:nvSpPr>
          <p:cNvPr id="111" name="Shape 111"/>
          <p:cNvSpPr txBox="1"/>
          <p:nvPr/>
        </p:nvSpPr>
        <p:spPr>
          <a:xfrm>
            <a:off x="2245392" y="3297337"/>
            <a:ext cx="2697600" cy="731400"/>
          </a:xfrm>
          <a:prstGeom prst="rect">
            <a:avLst/>
          </a:prstGeom>
          <a:noFill/>
          <a:ln>
            <a:noFill/>
          </a:ln>
        </p:spPr>
        <p:txBody>
          <a:bodyPr lIns="60175" tIns="28075" rIns="60175" bIns="60175" anchor="t" anchorCtr="0">
            <a:noAutofit/>
          </a:bodyPr>
          <a:lstStyle/>
          <a:p>
            <a:pPr marL="0" marR="0" lvl="0" indent="0" algn="l" rtl="0">
              <a:spcBef>
                <a:spcPts val="0"/>
              </a:spcBef>
              <a:spcAft>
                <a:spcPts val="0"/>
              </a:spcAft>
              <a:buSzPct val="25000"/>
              <a:buNone/>
            </a:pPr>
            <a:r>
              <a:rPr lang="en-US" sz="1100">
                <a:solidFill>
                  <a:schemeClr val="dk1"/>
                </a:solidFill>
              </a:rPr>
              <a:t>I am learning Korean by watching K-pop tv shows.</a:t>
            </a:r>
          </a:p>
          <a:p>
            <a:pPr marL="171450" marR="0" lvl="0" indent="-171450" algn="l" rtl="0">
              <a:spcBef>
                <a:spcPts val="600"/>
              </a:spcBef>
              <a:spcAft>
                <a:spcPts val="0"/>
              </a:spcAft>
              <a:buClr>
                <a:schemeClr val="dk1"/>
              </a:buClr>
              <a:buFont typeface="Noto Sans Symbols"/>
              <a:buNone/>
            </a:pPr>
            <a:endParaRPr sz="1100" b="0" i="0" u="none" strike="noStrike" cap="none">
              <a:solidFill>
                <a:schemeClr val="dk1"/>
              </a:solidFill>
              <a:latin typeface="Arial"/>
              <a:ea typeface="Arial"/>
              <a:cs typeface="Arial"/>
              <a:sym typeface="Arial"/>
            </a:endParaRPr>
          </a:p>
          <a:p>
            <a:pPr marL="171450" marR="0" lvl="0" indent="-171450" algn="l" rtl="0">
              <a:spcBef>
                <a:spcPts val="600"/>
              </a:spcBef>
              <a:spcAft>
                <a:spcPts val="0"/>
              </a:spcAft>
              <a:buClr>
                <a:schemeClr val="dk1"/>
              </a:buClr>
              <a:buFont typeface="Noto Sans Symbols"/>
              <a:buNone/>
            </a:pPr>
            <a:endParaRPr sz="1100" b="0" i="0" u="none" strike="noStrike" cap="none">
              <a:solidFill>
                <a:schemeClr val="dk1"/>
              </a:solidFill>
              <a:latin typeface="Arial"/>
              <a:ea typeface="Arial"/>
              <a:cs typeface="Arial"/>
              <a:sym typeface="Arial"/>
            </a:endParaRPr>
          </a:p>
        </p:txBody>
      </p:sp>
      <p:sp>
        <p:nvSpPr>
          <p:cNvPr id="112" name="Shape 112"/>
          <p:cNvSpPr/>
          <p:nvPr/>
        </p:nvSpPr>
        <p:spPr>
          <a:xfrm>
            <a:off x="5925558" y="1682988"/>
            <a:ext cx="3765599" cy="322200"/>
          </a:xfrm>
          <a:prstGeom prst="rect">
            <a:avLst/>
          </a:prstGeom>
          <a:solidFill>
            <a:srgbClr val="9A0100"/>
          </a:solidFill>
          <a:ln>
            <a:noFill/>
          </a:ln>
        </p:spPr>
        <p:txBody>
          <a:bodyPr lIns="101900" tIns="48125" rIns="101900" bIns="48125" anchor="ctr" anchorCtr="0">
            <a:noAutofit/>
          </a:bodyPr>
          <a:lstStyle/>
          <a:p>
            <a:pPr marL="0" marR="0" lvl="0" indent="0" algn="l" rtl="0">
              <a:lnSpc>
                <a:spcPct val="90000"/>
              </a:lnSpc>
              <a:spcBef>
                <a:spcPts val="0"/>
              </a:spcBef>
              <a:buClr>
                <a:schemeClr val="accent1"/>
              </a:buClr>
              <a:buFont typeface="Noto Sans Symbols"/>
              <a:buNone/>
            </a:pPr>
            <a:endParaRPr sz="1600" b="1" i="0" u="none" strike="noStrike" cap="none">
              <a:solidFill>
                <a:schemeClr val="lt1"/>
              </a:solidFill>
              <a:latin typeface="Calibri"/>
              <a:ea typeface="Calibri"/>
              <a:cs typeface="Calibri"/>
              <a:sym typeface="Calibri"/>
            </a:endParaRPr>
          </a:p>
        </p:txBody>
      </p:sp>
      <p:sp>
        <p:nvSpPr>
          <p:cNvPr id="113" name="Shape 113"/>
          <p:cNvSpPr txBox="1"/>
          <p:nvPr/>
        </p:nvSpPr>
        <p:spPr>
          <a:xfrm>
            <a:off x="6959751" y="2028409"/>
            <a:ext cx="2697600" cy="1005900"/>
          </a:xfrm>
          <a:prstGeom prst="rect">
            <a:avLst/>
          </a:prstGeom>
          <a:noFill/>
          <a:ln>
            <a:noFill/>
          </a:ln>
        </p:spPr>
        <p:txBody>
          <a:bodyPr lIns="60175" tIns="28075" rIns="60175" bIns="60175" anchor="t" anchorCtr="0">
            <a:noAutofit/>
          </a:bodyPr>
          <a:lstStyle/>
          <a:p>
            <a:pPr marL="0" marR="0" lvl="0" indent="0" algn="l" rtl="0">
              <a:lnSpc>
                <a:spcPct val="110000"/>
              </a:lnSpc>
              <a:spcBef>
                <a:spcPts val="0"/>
              </a:spcBef>
              <a:spcAft>
                <a:spcPts val="0"/>
              </a:spcAft>
              <a:buSzPct val="25000"/>
              <a:buNone/>
            </a:pPr>
            <a:r>
              <a:rPr lang="en-US" sz="1100" b="1">
                <a:solidFill>
                  <a:schemeClr val="dk1"/>
                </a:solidFill>
              </a:rPr>
              <a:t>Joseph Davies, MS, MBA Candidate </a:t>
            </a:r>
            <a:r>
              <a:rPr lang="en-US" sz="1100" b="1" i="0" u="none" strike="noStrike" cap="none">
                <a:solidFill>
                  <a:schemeClr val="dk1"/>
                </a:solidFill>
                <a:latin typeface="Arial"/>
                <a:ea typeface="Arial"/>
                <a:cs typeface="Arial"/>
                <a:sym typeface="Arial"/>
              </a:rPr>
              <a:t/>
            </a:r>
            <a:br>
              <a:rPr lang="en-US" sz="1100" b="1" i="0" u="none" strike="noStrike" cap="none">
                <a:solidFill>
                  <a:schemeClr val="dk1"/>
                </a:solidFill>
                <a:latin typeface="Arial"/>
                <a:ea typeface="Arial"/>
                <a:cs typeface="Arial"/>
                <a:sym typeface="Arial"/>
              </a:rPr>
            </a:br>
            <a:r>
              <a:rPr lang="en-US" sz="1100" i="0" u="none" strike="noStrike" cap="none">
                <a:solidFill>
                  <a:schemeClr val="dk1"/>
                </a:solidFill>
              </a:rPr>
              <a:t>Strategy &amp; </a:t>
            </a:r>
            <a:r>
              <a:rPr lang="en-US" sz="1100">
                <a:solidFill>
                  <a:schemeClr val="dk1"/>
                </a:solidFill>
              </a:rPr>
              <a:t>Financial Impact</a:t>
            </a:r>
          </a:p>
          <a:p>
            <a:pPr marL="0" marR="0" lvl="0" indent="0" algn="l" rtl="0">
              <a:lnSpc>
                <a:spcPct val="110000"/>
              </a:lnSpc>
              <a:spcBef>
                <a:spcPts val="0"/>
              </a:spcBef>
              <a:spcAft>
                <a:spcPts val="0"/>
              </a:spcAft>
              <a:buNone/>
            </a:pPr>
            <a:endParaRPr sz="1100">
              <a:solidFill>
                <a:schemeClr val="dk1"/>
              </a:solidFill>
            </a:endParaRPr>
          </a:p>
          <a:p>
            <a:pPr marL="0" marR="0" lvl="0" indent="0" algn="l" rtl="0">
              <a:lnSpc>
                <a:spcPct val="110000"/>
              </a:lnSpc>
              <a:spcBef>
                <a:spcPts val="0"/>
              </a:spcBef>
              <a:spcAft>
                <a:spcPts val="0"/>
              </a:spcAft>
              <a:buSzPct val="25000"/>
              <a:buNone/>
            </a:pPr>
            <a:r>
              <a:rPr lang="en-US" sz="1100">
                <a:solidFill>
                  <a:schemeClr val="dk1"/>
                </a:solidFill>
              </a:rPr>
              <a:t>Expertise: Strategy, Operations, Human Capital</a:t>
            </a:r>
          </a:p>
        </p:txBody>
      </p:sp>
      <p:sp>
        <p:nvSpPr>
          <p:cNvPr id="114" name="Shape 114"/>
          <p:cNvSpPr txBox="1"/>
          <p:nvPr/>
        </p:nvSpPr>
        <p:spPr>
          <a:xfrm>
            <a:off x="6628637" y="3216262"/>
            <a:ext cx="2697600" cy="731400"/>
          </a:xfrm>
          <a:prstGeom prst="rect">
            <a:avLst/>
          </a:prstGeom>
          <a:noFill/>
          <a:ln>
            <a:noFill/>
          </a:ln>
        </p:spPr>
        <p:txBody>
          <a:bodyPr lIns="60175" tIns="28075" rIns="60175" bIns="60175" anchor="t" anchorCtr="0">
            <a:noAutofit/>
          </a:bodyPr>
          <a:lstStyle/>
          <a:p>
            <a:pPr marL="0" marR="0" lvl="0" indent="0" algn="l" rtl="0">
              <a:spcBef>
                <a:spcPts val="0"/>
              </a:spcBef>
              <a:spcAft>
                <a:spcPts val="0"/>
              </a:spcAft>
              <a:buSzPct val="25000"/>
              <a:buNone/>
            </a:pPr>
            <a:r>
              <a:rPr lang="en-US" sz="1100">
                <a:solidFill>
                  <a:schemeClr val="dk1"/>
                </a:solidFill>
              </a:rPr>
              <a:t>I may have forgotten what fun is the past 2 years.</a:t>
            </a:r>
          </a:p>
          <a:p>
            <a:pPr marL="171450" marR="0" lvl="0" indent="-171450" algn="l" rtl="0">
              <a:spcBef>
                <a:spcPts val="600"/>
              </a:spcBef>
              <a:spcAft>
                <a:spcPts val="0"/>
              </a:spcAft>
              <a:buClr>
                <a:schemeClr val="dk1"/>
              </a:buClr>
              <a:buFont typeface="Noto Sans Symbols"/>
              <a:buNone/>
            </a:pPr>
            <a:endParaRPr sz="1100" b="0" i="0" u="none" strike="noStrike" cap="none">
              <a:solidFill>
                <a:schemeClr val="dk1"/>
              </a:solidFill>
              <a:latin typeface="Arial"/>
              <a:ea typeface="Arial"/>
              <a:cs typeface="Arial"/>
              <a:sym typeface="Arial"/>
            </a:endParaRPr>
          </a:p>
          <a:p>
            <a:pPr marL="171450" marR="0" lvl="0" indent="-171450" algn="l" rtl="0">
              <a:spcBef>
                <a:spcPts val="600"/>
              </a:spcBef>
              <a:spcAft>
                <a:spcPts val="0"/>
              </a:spcAft>
              <a:buClr>
                <a:schemeClr val="dk1"/>
              </a:buClr>
              <a:buFont typeface="Noto Sans Symbols"/>
              <a:buNone/>
            </a:pPr>
            <a:endParaRPr sz="1100" b="0" i="0" u="none" strike="noStrike" cap="none">
              <a:solidFill>
                <a:schemeClr val="dk1"/>
              </a:solidFill>
              <a:latin typeface="Arial"/>
              <a:ea typeface="Arial"/>
              <a:cs typeface="Arial"/>
              <a:sym typeface="Arial"/>
            </a:endParaRPr>
          </a:p>
        </p:txBody>
      </p:sp>
      <p:sp>
        <p:nvSpPr>
          <p:cNvPr id="115" name="Shape 115"/>
          <p:cNvSpPr/>
          <p:nvPr/>
        </p:nvSpPr>
        <p:spPr>
          <a:xfrm>
            <a:off x="5925553" y="4019675"/>
            <a:ext cx="3765600" cy="322200"/>
          </a:xfrm>
          <a:prstGeom prst="rect">
            <a:avLst/>
          </a:prstGeom>
          <a:solidFill>
            <a:srgbClr val="9A0100"/>
          </a:solidFill>
          <a:ln>
            <a:noFill/>
          </a:ln>
        </p:spPr>
        <p:txBody>
          <a:bodyPr lIns="101900" tIns="48125" rIns="101900" bIns="48125" anchor="ctr" anchorCtr="0">
            <a:noAutofit/>
          </a:bodyPr>
          <a:lstStyle/>
          <a:p>
            <a:pPr marL="0" marR="0" lvl="0" indent="0" algn="l" rtl="0">
              <a:lnSpc>
                <a:spcPct val="90000"/>
              </a:lnSpc>
              <a:spcBef>
                <a:spcPts val="0"/>
              </a:spcBef>
              <a:buClr>
                <a:schemeClr val="accent1"/>
              </a:buClr>
              <a:buFont typeface="Noto Sans Symbols"/>
              <a:buNone/>
            </a:pPr>
            <a:endParaRPr sz="1600" b="1" i="0" u="none" strike="noStrike" cap="none">
              <a:solidFill>
                <a:schemeClr val="lt1"/>
              </a:solidFill>
              <a:latin typeface="Calibri"/>
              <a:ea typeface="Calibri"/>
              <a:cs typeface="Calibri"/>
              <a:sym typeface="Calibri"/>
            </a:endParaRPr>
          </a:p>
        </p:txBody>
      </p:sp>
      <p:sp>
        <p:nvSpPr>
          <p:cNvPr id="116" name="Shape 116"/>
          <p:cNvSpPr txBox="1"/>
          <p:nvPr/>
        </p:nvSpPr>
        <p:spPr>
          <a:xfrm>
            <a:off x="6988770" y="4381072"/>
            <a:ext cx="2697600" cy="1005900"/>
          </a:xfrm>
          <a:prstGeom prst="rect">
            <a:avLst/>
          </a:prstGeom>
          <a:noFill/>
          <a:ln>
            <a:noFill/>
          </a:ln>
        </p:spPr>
        <p:txBody>
          <a:bodyPr lIns="60175" tIns="28075" rIns="60175" bIns="60175" anchor="t" anchorCtr="0">
            <a:noAutofit/>
          </a:bodyPr>
          <a:lstStyle/>
          <a:p>
            <a:pPr marL="0" marR="0" lvl="0" indent="0" algn="l" rtl="0">
              <a:lnSpc>
                <a:spcPct val="110000"/>
              </a:lnSpc>
              <a:spcBef>
                <a:spcPts val="0"/>
              </a:spcBef>
              <a:spcAft>
                <a:spcPts val="0"/>
              </a:spcAft>
              <a:buSzPct val="25000"/>
              <a:buNone/>
            </a:pPr>
            <a:r>
              <a:rPr lang="en-US" sz="1100" b="1">
                <a:solidFill>
                  <a:schemeClr val="dk1"/>
                </a:solidFill>
              </a:rPr>
              <a:t>Rachel Carstens, MFA, MBA Candidate</a:t>
            </a:r>
            <a:r>
              <a:rPr lang="en-US" sz="1100" b="1" i="0" u="none" strike="noStrike" cap="none">
                <a:solidFill>
                  <a:schemeClr val="dk1"/>
                </a:solidFill>
                <a:latin typeface="Arial"/>
                <a:ea typeface="Arial"/>
                <a:cs typeface="Arial"/>
                <a:sym typeface="Arial"/>
              </a:rPr>
              <a:t/>
            </a:r>
            <a:br>
              <a:rPr lang="en-US" sz="1100" b="1" i="0" u="none" strike="noStrike" cap="none">
                <a:solidFill>
                  <a:schemeClr val="dk1"/>
                </a:solidFill>
                <a:latin typeface="Arial"/>
                <a:ea typeface="Arial"/>
                <a:cs typeface="Arial"/>
                <a:sym typeface="Arial"/>
              </a:rPr>
            </a:br>
            <a:r>
              <a:rPr lang="en-US" sz="1100">
                <a:solidFill>
                  <a:schemeClr val="dk1"/>
                </a:solidFill>
              </a:rPr>
              <a:t>Creative Guru</a:t>
            </a:r>
          </a:p>
          <a:p>
            <a:pPr marL="0" marR="0" lvl="0" indent="0" algn="l" rtl="0">
              <a:lnSpc>
                <a:spcPct val="110000"/>
              </a:lnSpc>
              <a:spcBef>
                <a:spcPts val="0"/>
              </a:spcBef>
              <a:spcAft>
                <a:spcPts val="0"/>
              </a:spcAft>
              <a:buNone/>
            </a:pPr>
            <a:endParaRPr sz="1100">
              <a:solidFill>
                <a:schemeClr val="dk1"/>
              </a:solidFill>
            </a:endParaRPr>
          </a:p>
          <a:p>
            <a:pPr marL="0" marR="0" lvl="0" indent="0" algn="l" rtl="0">
              <a:lnSpc>
                <a:spcPct val="110000"/>
              </a:lnSpc>
              <a:spcBef>
                <a:spcPts val="0"/>
              </a:spcBef>
              <a:spcAft>
                <a:spcPts val="0"/>
              </a:spcAft>
              <a:buSzPct val="25000"/>
              <a:buNone/>
            </a:pPr>
            <a:r>
              <a:rPr lang="en-US" sz="1100">
                <a:solidFill>
                  <a:schemeClr val="dk1"/>
                </a:solidFill>
              </a:rPr>
              <a:t>Expertise: Strategic Planning, Governmental Organizations, &amp; Program Evaluation</a:t>
            </a:r>
          </a:p>
        </p:txBody>
      </p:sp>
      <p:sp>
        <p:nvSpPr>
          <p:cNvPr id="117" name="Shape 117"/>
          <p:cNvSpPr txBox="1"/>
          <p:nvPr/>
        </p:nvSpPr>
        <p:spPr>
          <a:xfrm>
            <a:off x="6628623" y="5541387"/>
            <a:ext cx="3417900" cy="731400"/>
          </a:xfrm>
          <a:prstGeom prst="rect">
            <a:avLst/>
          </a:prstGeom>
          <a:noFill/>
          <a:ln>
            <a:noFill/>
          </a:ln>
        </p:spPr>
        <p:txBody>
          <a:bodyPr lIns="60175" tIns="28075" rIns="60175" bIns="60175" anchor="t" anchorCtr="0">
            <a:noAutofit/>
          </a:bodyPr>
          <a:lstStyle/>
          <a:p>
            <a:pPr marL="0" marR="0" lvl="0" indent="0" algn="l" rtl="0">
              <a:spcBef>
                <a:spcPts val="0"/>
              </a:spcBef>
              <a:spcAft>
                <a:spcPts val="0"/>
              </a:spcAft>
              <a:buSzPct val="25000"/>
              <a:buNone/>
            </a:pPr>
            <a:r>
              <a:rPr lang="en-US" sz="1100" b="0" i="0" u="none" strike="noStrike" cap="none">
                <a:solidFill>
                  <a:schemeClr val="dk1"/>
                </a:solidFill>
                <a:latin typeface="Arial"/>
                <a:ea typeface="Arial"/>
                <a:cs typeface="Arial"/>
                <a:sym typeface="Arial"/>
              </a:rPr>
              <a:t>I</a:t>
            </a:r>
            <a:r>
              <a:rPr lang="en-US" sz="1100">
                <a:solidFill>
                  <a:schemeClr val="dk1"/>
                </a:solidFill>
              </a:rPr>
              <a:t> lived and went to school in Panama City, Panama during the summer of 2009. A mi, me encanta español!</a:t>
            </a:r>
          </a:p>
          <a:p>
            <a:pPr marL="171450" marR="0" lvl="0" indent="-171450" algn="l" rtl="0">
              <a:spcBef>
                <a:spcPts val="600"/>
              </a:spcBef>
              <a:spcAft>
                <a:spcPts val="0"/>
              </a:spcAft>
              <a:buClr>
                <a:schemeClr val="dk1"/>
              </a:buClr>
              <a:buFont typeface="Noto Sans Symbols"/>
              <a:buNone/>
            </a:pPr>
            <a:endParaRPr sz="1100" b="0" i="0" u="none" strike="noStrike" cap="none">
              <a:solidFill>
                <a:schemeClr val="dk1"/>
              </a:solidFill>
              <a:latin typeface="Arial"/>
              <a:ea typeface="Arial"/>
              <a:cs typeface="Arial"/>
              <a:sym typeface="Arial"/>
            </a:endParaRPr>
          </a:p>
          <a:p>
            <a:pPr marL="171450" marR="0" lvl="0" indent="-171450" algn="l" rtl="0">
              <a:spcBef>
                <a:spcPts val="600"/>
              </a:spcBef>
              <a:spcAft>
                <a:spcPts val="0"/>
              </a:spcAft>
              <a:buClr>
                <a:schemeClr val="dk1"/>
              </a:buClr>
              <a:buFont typeface="Noto Sans Symbols"/>
              <a:buNone/>
            </a:pPr>
            <a:endParaRPr sz="1100" b="0" i="0" u="none" strike="noStrike" cap="none">
              <a:solidFill>
                <a:schemeClr val="dk1"/>
              </a:solidFill>
              <a:latin typeface="Arial"/>
              <a:ea typeface="Arial"/>
              <a:cs typeface="Arial"/>
              <a:sym typeface="Arial"/>
            </a:endParaRPr>
          </a:p>
        </p:txBody>
      </p:sp>
      <p:sp>
        <p:nvSpPr>
          <p:cNvPr id="118" name="Shape 118"/>
          <p:cNvSpPr/>
          <p:nvPr/>
        </p:nvSpPr>
        <p:spPr>
          <a:xfrm>
            <a:off x="1983341" y="4019671"/>
            <a:ext cx="3765600" cy="322200"/>
          </a:xfrm>
          <a:prstGeom prst="rect">
            <a:avLst/>
          </a:prstGeom>
          <a:solidFill>
            <a:srgbClr val="9A0100"/>
          </a:solidFill>
          <a:ln>
            <a:noFill/>
          </a:ln>
        </p:spPr>
        <p:txBody>
          <a:bodyPr lIns="101900" tIns="48125" rIns="101900" bIns="48125" anchor="ctr" anchorCtr="0">
            <a:noAutofit/>
          </a:bodyPr>
          <a:lstStyle/>
          <a:p>
            <a:pPr marL="0" marR="0" lvl="0" indent="0" algn="l" rtl="0">
              <a:lnSpc>
                <a:spcPct val="90000"/>
              </a:lnSpc>
              <a:spcBef>
                <a:spcPts val="0"/>
              </a:spcBef>
              <a:buClr>
                <a:schemeClr val="accent1"/>
              </a:buClr>
              <a:buFont typeface="Noto Sans Symbols"/>
              <a:buNone/>
            </a:pPr>
            <a:endParaRPr sz="1600" b="1" i="0" u="none" strike="noStrike" cap="none">
              <a:solidFill>
                <a:schemeClr val="lt1"/>
              </a:solidFill>
              <a:latin typeface="Calibri"/>
              <a:ea typeface="Calibri"/>
              <a:cs typeface="Calibri"/>
              <a:sym typeface="Calibri"/>
            </a:endParaRPr>
          </a:p>
        </p:txBody>
      </p:sp>
      <p:sp>
        <p:nvSpPr>
          <p:cNvPr id="119" name="Shape 119"/>
          <p:cNvSpPr txBox="1"/>
          <p:nvPr/>
        </p:nvSpPr>
        <p:spPr>
          <a:xfrm>
            <a:off x="3214508" y="4344564"/>
            <a:ext cx="2697600" cy="1005900"/>
          </a:xfrm>
          <a:prstGeom prst="rect">
            <a:avLst/>
          </a:prstGeom>
          <a:noFill/>
          <a:ln>
            <a:noFill/>
          </a:ln>
        </p:spPr>
        <p:txBody>
          <a:bodyPr lIns="60175" tIns="28075" rIns="60175" bIns="60175" anchor="t" anchorCtr="0">
            <a:noAutofit/>
          </a:bodyPr>
          <a:lstStyle/>
          <a:p>
            <a:pPr marL="0" marR="0" lvl="0" indent="0" algn="l" rtl="0">
              <a:lnSpc>
                <a:spcPct val="110000"/>
              </a:lnSpc>
              <a:spcBef>
                <a:spcPts val="0"/>
              </a:spcBef>
              <a:spcAft>
                <a:spcPts val="0"/>
              </a:spcAft>
              <a:buSzPct val="25000"/>
              <a:buNone/>
            </a:pPr>
            <a:r>
              <a:rPr lang="en-US" sz="1100" b="1">
                <a:solidFill>
                  <a:schemeClr val="dk1"/>
                </a:solidFill>
              </a:rPr>
              <a:t>Tatiana Torruella, MBA/MSW</a:t>
            </a:r>
          </a:p>
          <a:p>
            <a:pPr marL="0" marR="0" lvl="0" indent="0" algn="l" rtl="0">
              <a:lnSpc>
                <a:spcPct val="110000"/>
              </a:lnSpc>
              <a:spcBef>
                <a:spcPts val="0"/>
              </a:spcBef>
              <a:spcAft>
                <a:spcPts val="0"/>
              </a:spcAft>
              <a:buSzPct val="25000"/>
              <a:buNone/>
            </a:pPr>
            <a:r>
              <a:rPr lang="en-US" sz="1100">
                <a:solidFill>
                  <a:schemeClr val="dk1"/>
                </a:solidFill>
              </a:rPr>
              <a:t>Enthusiasm Specialist</a:t>
            </a:r>
          </a:p>
          <a:p>
            <a:pPr marL="0" marR="0" lvl="0" indent="0" algn="l" rtl="0">
              <a:lnSpc>
                <a:spcPct val="110000"/>
              </a:lnSpc>
              <a:spcBef>
                <a:spcPts val="0"/>
              </a:spcBef>
              <a:spcAft>
                <a:spcPts val="0"/>
              </a:spcAft>
              <a:buNone/>
            </a:pPr>
            <a:endParaRPr sz="1100">
              <a:solidFill>
                <a:schemeClr val="dk1"/>
              </a:solidFill>
            </a:endParaRPr>
          </a:p>
          <a:p>
            <a:pPr marL="0" marR="0" lvl="0" indent="0" algn="l" rtl="0">
              <a:lnSpc>
                <a:spcPct val="110000"/>
              </a:lnSpc>
              <a:spcBef>
                <a:spcPts val="0"/>
              </a:spcBef>
              <a:spcAft>
                <a:spcPts val="0"/>
              </a:spcAft>
              <a:buSzPct val="25000"/>
              <a:buNone/>
            </a:pPr>
            <a:r>
              <a:rPr lang="en-US" sz="1100">
                <a:solidFill>
                  <a:schemeClr val="dk1"/>
                </a:solidFill>
              </a:rPr>
              <a:t>Expertise: Human Capital Strategy &amp; </a:t>
            </a:r>
          </a:p>
          <a:p>
            <a:pPr marL="0" marR="0" lvl="0" indent="0" algn="l" rtl="0">
              <a:lnSpc>
                <a:spcPct val="110000"/>
              </a:lnSpc>
              <a:spcBef>
                <a:spcPts val="0"/>
              </a:spcBef>
              <a:spcAft>
                <a:spcPts val="0"/>
              </a:spcAft>
              <a:buSzPct val="25000"/>
              <a:buNone/>
            </a:pPr>
            <a:r>
              <a:rPr lang="en-US" sz="1100">
                <a:solidFill>
                  <a:schemeClr val="dk1"/>
                </a:solidFill>
              </a:rPr>
              <a:t>Change Management </a:t>
            </a:r>
          </a:p>
          <a:p>
            <a:pPr marL="0" marR="0" lvl="0" indent="0" algn="l" rtl="0">
              <a:lnSpc>
                <a:spcPct val="110000"/>
              </a:lnSpc>
              <a:spcBef>
                <a:spcPts val="0"/>
              </a:spcBef>
              <a:spcAft>
                <a:spcPts val="0"/>
              </a:spcAft>
              <a:buNone/>
            </a:pPr>
            <a:endParaRPr sz="1100">
              <a:solidFill>
                <a:schemeClr val="dk1"/>
              </a:solidFill>
            </a:endParaRPr>
          </a:p>
          <a:p>
            <a:pPr marL="0" marR="0" lvl="0" indent="0" algn="l" rtl="0">
              <a:lnSpc>
                <a:spcPct val="110000"/>
              </a:lnSpc>
              <a:spcBef>
                <a:spcPts val="0"/>
              </a:spcBef>
              <a:spcAft>
                <a:spcPts val="0"/>
              </a:spcAft>
              <a:buNone/>
            </a:pPr>
            <a:endParaRPr sz="1100">
              <a:solidFill>
                <a:schemeClr val="dk1"/>
              </a:solidFill>
            </a:endParaRPr>
          </a:p>
        </p:txBody>
      </p:sp>
      <p:sp>
        <p:nvSpPr>
          <p:cNvPr id="120" name="Shape 120"/>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lvl="0" rtl="0">
              <a:spcBef>
                <a:spcPts val="0"/>
              </a:spcBef>
              <a:buClr>
                <a:srgbClr val="000000"/>
              </a:buClr>
              <a:buSzPct val="25000"/>
              <a:buFont typeface="Arial"/>
              <a:buNone/>
            </a:pPr>
            <a:fld id="{00000000-1234-1234-1234-123412341234}" type="slidenum">
              <a:rPr lang="en-US"/>
              <a:t>3</a:t>
            </a:fld>
            <a:endParaRPr lang="en-US"/>
          </a:p>
        </p:txBody>
      </p:sp>
      <p:sp>
        <p:nvSpPr>
          <p:cNvPr id="121" name="Shape 121"/>
          <p:cNvSpPr txBox="1"/>
          <p:nvPr/>
        </p:nvSpPr>
        <p:spPr>
          <a:xfrm>
            <a:off x="2245400" y="5666262"/>
            <a:ext cx="3241500" cy="427500"/>
          </a:xfrm>
          <a:prstGeom prst="rect">
            <a:avLst/>
          </a:prstGeom>
          <a:noFill/>
          <a:ln>
            <a:noFill/>
          </a:ln>
        </p:spPr>
        <p:txBody>
          <a:bodyPr lIns="91425" tIns="91425" rIns="91425" bIns="91425" anchor="t" anchorCtr="0">
            <a:noAutofit/>
          </a:bodyPr>
          <a:lstStyle/>
          <a:p>
            <a:pPr lvl="0">
              <a:spcBef>
                <a:spcPts val="0"/>
              </a:spcBef>
              <a:buNone/>
            </a:pPr>
            <a:r>
              <a:rPr lang="en-US" sz="1100"/>
              <a:t>I enjoy karaoke on long road trips.  </a:t>
            </a:r>
          </a:p>
        </p:txBody>
      </p:sp>
      <p:pic>
        <p:nvPicPr>
          <p:cNvPr id="122" name="Shape 122" descr="TorruellaHeadshot2.png"/>
          <p:cNvPicPr preferRelativeResize="0"/>
          <p:nvPr/>
        </p:nvPicPr>
        <p:blipFill>
          <a:blip r:embed="rId3">
            <a:alphaModFix/>
          </a:blip>
          <a:stretch>
            <a:fillRect/>
          </a:stretch>
        </p:blipFill>
        <p:spPr>
          <a:xfrm>
            <a:off x="1694987" y="4397800"/>
            <a:ext cx="1519499" cy="1233300"/>
          </a:xfrm>
          <a:prstGeom prst="ellipse">
            <a:avLst/>
          </a:prstGeom>
          <a:noFill/>
          <a:ln>
            <a:noFill/>
          </a:ln>
        </p:spPr>
      </p:pic>
      <p:pic>
        <p:nvPicPr>
          <p:cNvPr id="123" name="Shape 123"/>
          <p:cNvPicPr preferRelativeResize="0"/>
          <p:nvPr/>
        </p:nvPicPr>
        <p:blipFill rotWithShape="1">
          <a:blip r:embed="rId4">
            <a:alphaModFix/>
          </a:blip>
          <a:srcRect l="2678" r="2678" b="38317"/>
          <a:stretch/>
        </p:blipFill>
        <p:spPr>
          <a:xfrm>
            <a:off x="5603300" y="2028387"/>
            <a:ext cx="1398600" cy="1233300"/>
          </a:xfrm>
          <a:prstGeom prst="ellipse">
            <a:avLst/>
          </a:prstGeom>
          <a:noFill/>
          <a:ln>
            <a:noFill/>
          </a:ln>
        </p:spPr>
      </p:pic>
      <p:pic>
        <p:nvPicPr>
          <p:cNvPr id="124" name="Shape 124"/>
          <p:cNvPicPr preferRelativeResize="0"/>
          <p:nvPr/>
        </p:nvPicPr>
        <p:blipFill rotWithShape="1">
          <a:blip r:embed="rId5">
            <a:alphaModFix/>
          </a:blip>
          <a:srcRect l="15137" r="17793"/>
          <a:stretch/>
        </p:blipFill>
        <p:spPr>
          <a:xfrm>
            <a:off x="1656600" y="2028399"/>
            <a:ext cx="1291500" cy="1283699"/>
          </a:xfrm>
          <a:prstGeom prst="ellipse">
            <a:avLst/>
          </a:prstGeom>
          <a:noFill/>
          <a:ln>
            <a:noFill/>
          </a:ln>
        </p:spPr>
      </p:pic>
      <p:pic>
        <p:nvPicPr>
          <p:cNvPr id="125" name="Shape 125" descr="professional photograph small.jpg"/>
          <p:cNvPicPr preferRelativeResize="0"/>
          <p:nvPr/>
        </p:nvPicPr>
        <p:blipFill>
          <a:blip r:embed="rId6">
            <a:alphaModFix/>
          </a:blip>
          <a:stretch>
            <a:fillRect/>
          </a:stretch>
        </p:blipFill>
        <p:spPr>
          <a:xfrm>
            <a:off x="5645454" y="4406425"/>
            <a:ext cx="1314300" cy="1238400"/>
          </a:xfrm>
          <a:prstGeom prst="ellipse">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Shape 396"/>
          <p:cNvSpPr txBox="1">
            <a:spLocks noGrp="1"/>
          </p:cNvSpPr>
          <p:nvPr>
            <p:ph type="title"/>
          </p:nvPr>
        </p:nvSpPr>
        <p:spPr>
          <a:xfrm>
            <a:off x="720633" y="494183"/>
            <a:ext cx="8337550" cy="391516"/>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800" b="0" i="0" u="none" strike="noStrike" cap="none">
                <a:solidFill>
                  <a:srgbClr val="9A0100"/>
                </a:solidFill>
                <a:latin typeface="Calibri"/>
                <a:ea typeface="Calibri"/>
                <a:cs typeface="Calibri"/>
                <a:sym typeface="Calibri"/>
              </a:rPr>
              <a:t>Overall Project Timeline</a:t>
            </a:r>
          </a:p>
        </p:txBody>
      </p:sp>
      <p:sp>
        <p:nvSpPr>
          <p:cNvPr id="397" name="Shape 397"/>
          <p:cNvSpPr txBox="1"/>
          <p:nvPr/>
        </p:nvSpPr>
        <p:spPr>
          <a:xfrm>
            <a:off x="8239121" y="4004862"/>
            <a:ext cx="2276478" cy="155574"/>
          </a:xfrm>
          <a:prstGeom prst="rect">
            <a:avLst/>
          </a:prstGeom>
          <a:noFill/>
          <a:ln>
            <a:noFill/>
          </a:ln>
        </p:spPr>
        <p:txBody>
          <a:bodyPr lIns="27425" tIns="27425" rIns="0" bIns="0" anchor="t" anchorCtr="0">
            <a:noAutofit/>
          </a:bodyPr>
          <a:lstStyle/>
          <a:p>
            <a:pPr marL="119063" marR="0" lvl="0" indent="-119063" algn="l" rtl="0">
              <a:spcBef>
                <a:spcPts val="0"/>
              </a:spcBef>
              <a:spcAft>
                <a:spcPts val="0"/>
              </a:spcAft>
              <a:buNone/>
            </a:pPr>
            <a:endParaRPr sz="700" b="1" i="0" u="none" strike="noStrike" cap="none">
              <a:solidFill>
                <a:srgbClr val="000000"/>
              </a:solidFill>
              <a:latin typeface="Verdana"/>
              <a:ea typeface="Verdana"/>
              <a:cs typeface="Verdana"/>
              <a:sym typeface="Verdana"/>
            </a:endParaRPr>
          </a:p>
        </p:txBody>
      </p:sp>
      <p:sp>
        <p:nvSpPr>
          <p:cNvPr id="398" name="Shape 398"/>
          <p:cNvSpPr txBox="1"/>
          <p:nvPr/>
        </p:nvSpPr>
        <p:spPr>
          <a:xfrm>
            <a:off x="728843" y="1073375"/>
            <a:ext cx="8321100" cy="457500"/>
          </a:xfrm>
          <a:prstGeom prst="rect">
            <a:avLst/>
          </a:prstGeom>
          <a:noFill/>
          <a:ln>
            <a:noFill/>
          </a:ln>
        </p:spPr>
        <p:txBody>
          <a:bodyPr lIns="0" tIns="0" rIns="0" bIns="0" anchor="t" anchorCtr="0">
            <a:noAutofit/>
          </a:bodyPr>
          <a:lstStyle/>
          <a:p>
            <a:pPr marL="0" marR="0" lvl="0" indent="0" algn="l" rtl="0">
              <a:lnSpc>
                <a:spcPct val="106000"/>
              </a:lnSpc>
              <a:spcBef>
                <a:spcPts val="0"/>
              </a:spcBef>
              <a:spcAft>
                <a:spcPts val="0"/>
              </a:spcAft>
              <a:buClr>
                <a:schemeClr val="dk1"/>
              </a:buClr>
              <a:buSzPct val="25000"/>
              <a:buFont typeface="Noto Sans Symbols"/>
              <a:buNone/>
            </a:pPr>
            <a:r>
              <a:rPr lang="en-US" sz="1400" b="0" i="0" u="none" strike="noStrike" cap="none">
                <a:solidFill>
                  <a:schemeClr val="dk1"/>
                </a:solidFill>
                <a:latin typeface="Calibri"/>
                <a:ea typeface="Calibri"/>
                <a:cs typeface="Calibri"/>
                <a:sym typeface="Calibri"/>
              </a:rPr>
              <a:t>This timeline is based on the current understanding of the engagement</a:t>
            </a:r>
          </a:p>
        </p:txBody>
      </p:sp>
      <p:pic>
        <p:nvPicPr>
          <p:cNvPr id="399" name="Shape 399"/>
          <p:cNvPicPr preferRelativeResize="0"/>
          <p:nvPr/>
        </p:nvPicPr>
        <p:blipFill>
          <a:blip r:embed="rId3">
            <a:alphaModFix/>
          </a:blip>
          <a:stretch>
            <a:fillRect/>
          </a:stretch>
        </p:blipFill>
        <p:spPr>
          <a:xfrm>
            <a:off x="108550" y="1718549"/>
            <a:ext cx="11974899" cy="4782525"/>
          </a:xfrm>
          <a:prstGeom prst="rect">
            <a:avLst/>
          </a:prstGeom>
          <a:noFill/>
          <a:ln>
            <a:noFill/>
          </a:ln>
        </p:spPr>
      </p:pic>
      <p:sp>
        <p:nvSpPr>
          <p:cNvPr id="400" name="Shape 400"/>
          <p:cNvSpPr txBox="1">
            <a:spLocks noGrp="1"/>
          </p:cNvSpPr>
          <p:nvPr>
            <p:ph type="sldNum" idx="12"/>
          </p:nvPr>
        </p:nvSpPr>
        <p:spPr>
          <a:xfrm>
            <a:off x="11409045" y="6333134"/>
            <a:ext cx="731700" cy="5250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Shape 406"/>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31</a:t>
            </a:fld>
            <a:endParaRPr lang="en-US"/>
          </a:p>
        </p:txBody>
      </p:sp>
      <p:pic>
        <p:nvPicPr>
          <p:cNvPr id="407" name="Shape 407" descr="Screen Shot 2017-07-17 at 2.46.37 PM.png"/>
          <p:cNvPicPr preferRelativeResize="0"/>
          <p:nvPr/>
        </p:nvPicPr>
        <p:blipFill>
          <a:blip r:embed="rId3">
            <a:alphaModFix/>
          </a:blip>
          <a:stretch>
            <a:fillRect/>
          </a:stretch>
        </p:blipFill>
        <p:spPr>
          <a:xfrm>
            <a:off x="205424" y="1910049"/>
            <a:ext cx="11781150" cy="4230445"/>
          </a:xfrm>
          <a:prstGeom prst="rect">
            <a:avLst/>
          </a:prstGeom>
          <a:noFill/>
          <a:ln>
            <a:noFill/>
          </a:ln>
        </p:spPr>
      </p:pic>
      <p:sp>
        <p:nvSpPr>
          <p:cNvPr id="408" name="Shape 408"/>
          <p:cNvSpPr txBox="1"/>
          <p:nvPr/>
        </p:nvSpPr>
        <p:spPr>
          <a:xfrm>
            <a:off x="0" y="0"/>
            <a:ext cx="11906400" cy="1910100"/>
          </a:xfrm>
          <a:prstGeom prst="rect">
            <a:avLst/>
          </a:prstGeom>
          <a:noFill/>
          <a:ln>
            <a:noFill/>
          </a:ln>
        </p:spPr>
        <p:txBody>
          <a:bodyPr lIns="91425" tIns="91425" rIns="91425" bIns="91425" anchor="ctr" anchorCtr="0">
            <a:noAutofit/>
          </a:bodyPr>
          <a:lstStyle/>
          <a:p>
            <a:pPr marL="457200" lvl="0" indent="0" rtl="0">
              <a:lnSpc>
                <a:spcPct val="90000"/>
              </a:lnSpc>
              <a:spcBef>
                <a:spcPts val="0"/>
              </a:spcBef>
              <a:buNone/>
            </a:pPr>
            <a:r>
              <a:rPr lang="en-US" sz="4800">
                <a:solidFill>
                  <a:srgbClr val="9A0100"/>
                </a:solidFill>
              </a:rPr>
              <a:t>Cost Analysis: Phase 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Shape 414"/>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marL="0" lvl="0" indent="0" rtl="0">
              <a:spcBef>
                <a:spcPts val="0"/>
              </a:spcBef>
              <a:buNone/>
            </a:pPr>
            <a:r>
              <a:rPr lang="en-US" sz="4800">
                <a:solidFill>
                  <a:srgbClr val="9A0100"/>
                </a:solidFill>
                <a:latin typeface="Arial"/>
                <a:ea typeface="Arial"/>
                <a:cs typeface="Arial"/>
                <a:sym typeface="Arial"/>
              </a:rPr>
              <a:t>Cost Analysis: Phase II</a:t>
            </a:r>
          </a:p>
        </p:txBody>
      </p:sp>
      <p:sp>
        <p:nvSpPr>
          <p:cNvPr id="415" name="Shape 415"/>
          <p:cNvSpPr txBox="1">
            <a:spLocks noGrp="1"/>
          </p:cNvSpPr>
          <p:nvPr>
            <p:ph type="body" idx="1"/>
          </p:nvPr>
        </p:nvSpPr>
        <p:spPr>
          <a:xfrm>
            <a:off x="838200" y="1825625"/>
            <a:ext cx="10515600" cy="4351200"/>
          </a:xfrm>
          <a:prstGeom prst="rect">
            <a:avLst/>
          </a:prstGeom>
        </p:spPr>
        <p:txBody>
          <a:bodyPr lIns="121900" tIns="121900" rIns="121900" bIns="121900" anchor="t" anchorCtr="0">
            <a:noAutofit/>
          </a:bodyPr>
          <a:lstStyle/>
          <a:p>
            <a:pPr lvl="0">
              <a:spcBef>
                <a:spcPts val="0"/>
              </a:spcBef>
              <a:buNone/>
            </a:pPr>
            <a:endParaRPr/>
          </a:p>
        </p:txBody>
      </p:sp>
      <p:sp>
        <p:nvSpPr>
          <p:cNvPr id="416" name="Shape 416"/>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32</a:t>
            </a:fld>
            <a:endParaRPr lang="en-US"/>
          </a:p>
        </p:txBody>
      </p:sp>
      <p:pic>
        <p:nvPicPr>
          <p:cNvPr id="417" name="Shape 417" descr="Screen Shot 2017-07-17 at 2.48.49 PM.png"/>
          <p:cNvPicPr preferRelativeResize="0"/>
          <p:nvPr/>
        </p:nvPicPr>
        <p:blipFill>
          <a:blip r:embed="rId3">
            <a:alphaModFix/>
          </a:blip>
          <a:stretch>
            <a:fillRect/>
          </a:stretch>
        </p:blipFill>
        <p:spPr>
          <a:xfrm>
            <a:off x="0" y="1685924"/>
            <a:ext cx="12191999" cy="4858274"/>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Shape 423"/>
          <p:cNvSpPr txBox="1">
            <a:spLocks noGrp="1"/>
          </p:cNvSpPr>
          <p:nvPr>
            <p:ph type="title"/>
          </p:nvPr>
        </p:nvSpPr>
        <p:spPr>
          <a:xfrm>
            <a:off x="838200" y="365125"/>
            <a:ext cx="10515600" cy="1325700"/>
          </a:xfrm>
          <a:prstGeom prst="rect">
            <a:avLst/>
          </a:prstGeom>
        </p:spPr>
        <p:txBody>
          <a:bodyPr lIns="121900" tIns="121900" rIns="121900" bIns="121900" anchor="ctr" anchorCtr="0">
            <a:noAutofit/>
          </a:bodyPr>
          <a:lstStyle/>
          <a:p>
            <a:pPr marL="0" lvl="0" indent="0" algn="l" rtl="0">
              <a:spcBef>
                <a:spcPts val="0"/>
              </a:spcBef>
              <a:buNone/>
            </a:pPr>
            <a:r>
              <a:rPr lang="en-US" sz="4800">
                <a:solidFill>
                  <a:srgbClr val="9A0100"/>
                </a:solidFill>
                <a:latin typeface="Arial"/>
                <a:ea typeface="Arial"/>
                <a:cs typeface="Arial"/>
                <a:sym typeface="Arial"/>
              </a:rPr>
              <a:t>Cost Analysis: Phase 3</a:t>
            </a:r>
          </a:p>
        </p:txBody>
      </p:sp>
      <p:sp>
        <p:nvSpPr>
          <p:cNvPr id="424" name="Shape 424"/>
          <p:cNvSpPr txBox="1">
            <a:spLocks noGrp="1"/>
          </p:cNvSpPr>
          <p:nvPr>
            <p:ph type="body" idx="1"/>
          </p:nvPr>
        </p:nvSpPr>
        <p:spPr>
          <a:xfrm>
            <a:off x="838200" y="1825625"/>
            <a:ext cx="10515600" cy="4351200"/>
          </a:xfrm>
          <a:prstGeom prst="rect">
            <a:avLst/>
          </a:prstGeom>
        </p:spPr>
        <p:txBody>
          <a:bodyPr lIns="121900" tIns="121900" rIns="121900" bIns="121900" anchor="t" anchorCtr="0">
            <a:noAutofit/>
          </a:bodyPr>
          <a:lstStyle/>
          <a:p>
            <a:pPr lvl="0">
              <a:spcBef>
                <a:spcPts val="0"/>
              </a:spcBef>
              <a:buNone/>
            </a:pPr>
            <a:endParaRPr/>
          </a:p>
        </p:txBody>
      </p:sp>
      <p:sp>
        <p:nvSpPr>
          <p:cNvPr id="425" name="Shape 425"/>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33</a:t>
            </a:fld>
            <a:endParaRPr lang="en-US"/>
          </a:p>
        </p:txBody>
      </p:sp>
      <p:pic>
        <p:nvPicPr>
          <p:cNvPr id="426" name="Shape 426" descr="Screen Shot 2017-07-17 at 2.49.44 PM.png"/>
          <p:cNvPicPr preferRelativeResize="0"/>
          <p:nvPr/>
        </p:nvPicPr>
        <p:blipFill>
          <a:blip r:embed="rId3">
            <a:alphaModFix/>
          </a:blip>
          <a:stretch>
            <a:fillRect/>
          </a:stretch>
        </p:blipFill>
        <p:spPr>
          <a:xfrm>
            <a:off x="-34800" y="1711262"/>
            <a:ext cx="12261589" cy="45799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646050" y="280325"/>
            <a:ext cx="10515600" cy="11295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rgbClr val="9A0100"/>
              </a:buClr>
              <a:buSzPct val="25000"/>
              <a:buFont typeface="Calibri"/>
              <a:buNone/>
            </a:pPr>
            <a:r>
              <a:rPr lang="en-US" sz="4800" i="0" u="none" strike="noStrike" cap="none">
                <a:solidFill>
                  <a:srgbClr val="9A0100"/>
                </a:solidFill>
                <a:latin typeface="Arial"/>
                <a:ea typeface="Arial"/>
                <a:cs typeface="Arial"/>
                <a:sym typeface="Arial"/>
              </a:rPr>
              <a:t>Project Overview</a:t>
            </a:r>
          </a:p>
        </p:txBody>
      </p:sp>
      <p:sp>
        <p:nvSpPr>
          <p:cNvPr id="131" name="Shape 131"/>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4</a:t>
            </a:fld>
            <a:endParaRPr lang="en-US" sz="1200" b="0" i="0" u="none" strike="noStrike" cap="none">
              <a:solidFill>
                <a:srgbClr val="888888"/>
              </a:solidFill>
              <a:latin typeface="Calibri"/>
              <a:ea typeface="Calibri"/>
              <a:cs typeface="Calibri"/>
              <a:sym typeface="Calibri"/>
            </a:endParaRPr>
          </a:p>
        </p:txBody>
      </p:sp>
      <p:sp>
        <p:nvSpPr>
          <p:cNvPr id="132" name="Shape 132"/>
          <p:cNvSpPr txBox="1"/>
          <p:nvPr/>
        </p:nvSpPr>
        <p:spPr>
          <a:xfrm>
            <a:off x="974400" y="1628950"/>
            <a:ext cx="11110500" cy="4727400"/>
          </a:xfrm>
          <a:prstGeom prst="rect">
            <a:avLst/>
          </a:prstGeom>
          <a:noFill/>
          <a:ln>
            <a:noFill/>
          </a:ln>
        </p:spPr>
        <p:txBody>
          <a:bodyPr lIns="91425" tIns="91425" rIns="91425" bIns="91425" anchor="t" anchorCtr="0">
            <a:noAutofit/>
          </a:bodyPr>
          <a:lstStyle/>
          <a:p>
            <a:pPr lvl="0" rtl="0">
              <a:lnSpc>
                <a:spcPct val="115000"/>
              </a:lnSpc>
              <a:spcBef>
                <a:spcPts val="0"/>
              </a:spcBef>
              <a:buNone/>
            </a:pPr>
            <a:r>
              <a:rPr lang="en-US" sz="2400" b="1">
                <a:solidFill>
                  <a:srgbClr val="990000"/>
                </a:solidFill>
                <a:latin typeface="Helvetica Neue"/>
                <a:ea typeface="Helvetica Neue"/>
                <a:cs typeface="Helvetica Neue"/>
                <a:sym typeface="Helvetica Neue"/>
              </a:rPr>
              <a:t>Montgomery Parks Mission:</a:t>
            </a:r>
          </a:p>
          <a:p>
            <a:pPr marL="457200" lvl="0" indent="-381000" rtl="0">
              <a:lnSpc>
                <a:spcPct val="115000"/>
              </a:lnSpc>
              <a:spcBef>
                <a:spcPts val="0"/>
              </a:spcBef>
              <a:buClr>
                <a:schemeClr val="dk1"/>
              </a:buClr>
              <a:buSzPct val="100000"/>
              <a:buChar char="●"/>
            </a:pPr>
            <a:r>
              <a:rPr lang="en-US" sz="2400">
                <a:solidFill>
                  <a:schemeClr val="dk1"/>
                </a:solidFill>
                <a:latin typeface="Helvetica Neue"/>
                <a:ea typeface="Helvetica Neue"/>
                <a:cs typeface="Helvetica Neue"/>
                <a:sym typeface="Helvetica Neue"/>
              </a:rPr>
              <a:t>Manage physical growth and plan communities</a:t>
            </a:r>
          </a:p>
          <a:p>
            <a:pPr marL="457200" lvl="0" indent="-381000" rtl="0">
              <a:lnSpc>
                <a:spcPct val="115000"/>
              </a:lnSpc>
              <a:spcBef>
                <a:spcPts val="0"/>
              </a:spcBef>
              <a:buClr>
                <a:schemeClr val="dk1"/>
              </a:buClr>
              <a:buSzPct val="100000"/>
              <a:buChar char="●"/>
            </a:pPr>
            <a:r>
              <a:rPr lang="en-US" sz="2400">
                <a:solidFill>
                  <a:schemeClr val="dk1"/>
                </a:solidFill>
                <a:latin typeface="Helvetica Neue"/>
                <a:ea typeface="Helvetica Neue"/>
                <a:cs typeface="Helvetica Neue"/>
                <a:sym typeface="Helvetica Neue"/>
              </a:rPr>
              <a:t>Protect and steward natural, cultural and historic resources</a:t>
            </a:r>
          </a:p>
          <a:p>
            <a:pPr marL="457200" lvl="0" indent="-381000" rtl="0">
              <a:lnSpc>
                <a:spcPct val="115000"/>
              </a:lnSpc>
              <a:spcBef>
                <a:spcPts val="0"/>
              </a:spcBef>
              <a:buClr>
                <a:schemeClr val="dk1"/>
              </a:buClr>
              <a:buSzPct val="100000"/>
              <a:buChar char="●"/>
            </a:pPr>
            <a:r>
              <a:rPr lang="en-US" sz="2400">
                <a:solidFill>
                  <a:schemeClr val="dk1"/>
                </a:solidFill>
                <a:latin typeface="Helvetica Neue"/>
                <a:ea typeface="Helvetica Neue"/>
                <a:cs typeface="Helvetica Neue"/>
                <a:sym typeface="Helvetica Neue"/>
              </a:rPr>
              <a:t>Provide leisure and recreational experiences</a:t>
            </a:r>
          </a:p>
          <a:p>
            <a:pPr lvl="0" rtl="0">
              <a:lnSpc>
                <a:spcPct val="115000"/>
              </a:lnSpc>
              <a:spcBef>
                <a:spcPts val="0"/>
              </a:spcBef>
              <a:buNone/>
            </a:pPr>
            <a:endParaRPr sz="1800">
              <a:solidFill>
                <a:schemeClr val="dk1"/>
              </a:solidFill>
              <a:latin typeface="Helvetica Neue"/>
              <a:ea typeface="Helvetica Neue"/>
              <a:cs typeface="Helvetica Neue"/>
              <a:sym typeface="Helvetica Neue"/>
            </a:endParaRPr>
          </a:p>
          <a:p>
            <a:pPr lvl="0" rtl="0">
              <a:lnSpc>
                <a:spcPct val="115000"/>
              </a:lnSpc>
              <a:spcBef>
                <a:spcPts val="0"/>
              </a:spcBef>
              <a:buNone/>
            </a:pPr>
            <a:endParaRPr sz="1800">
              <a:solidFill>
                <a:schemeClr val="dk1"/>
              </a:solidFill>
              <a:latin typeface="Helvetica Neue"/>
              <a:ea typeface="Helvetica Neue"/>
              <a:cs typeface="Helvetica Neue"/>
              <a:sym typeface="Helvetica Neue"/>
            </a:endParaRPr>
          </a:p>
          <a:p>
            <a:pPr lvl="0" rtl="0">
              <a:lnSpc>
                <a:spcPct val="115000"/>
              </a:lnSpc>
              <a:spcBef>
                <a:spcPts val="0"/>
              </a:spcBef>
              <a:buNone/>
            </a:pPr>
            <a:r>
              <a:rPr lang="en-US" sz="2400" b="1">
                <a:solidFill>
                  <a:srgbClr val="990000"/>
                </a:solidFill>
                <a:latin typeface="Helvetica Neue"/>
                <a:ea typeface="Helvetica Neue"/>
                <a:cs typeface="Helvetica Neue"/>
                <a:sym typeface="Helvetica Neue"/>
              </a:rPr>
              <a:t>The Challenge</a:t>
            </a:r>
            <a:r>
              <a:rPr lang="en-US" sz="2400">
                <a:solidFill>
                  <a:srgbClr val="990000"/>
                </a:solidFill>
                <a:latin typeface="Helvetica Neue"/>
                <a:ea typeface="Helvetica Neue"/>
                <a:cs typeface="Helvetica Neue"/>
                <a:sym typeface="Helvetica Neue"/>
              </a:rPr>
              <a:t> </a:t>
            </a:r>
          </a:p>
          <a:p>
            <a:pPr marL="457200" lvl="0" indent="-381000" rtl="0">
              <a:lnSpc>
                <a:spcPct val="115000"/>
              </a:lnSpc>
              <a:spcBef>
                <a:spcPts val="0"/>
              </a:spcBef>
              <a:buClr>
                <a:schemeClr val="dk1"/>
              </a:buClr>
              <a:buSzPct val="100000"/>
              <a:buFont typeface="Helvetica Neue"/>
              <a:buChar char="●"/>
            </a:pPr>
            <a:r>
              <a:rPr lang="en-US" sz="2400">
                <a:solidFill>
                  <a:schemeClr val="dk1"/>
                </a:solidFill>
                <a:latin typeface="Helvetica Neue"/>
                <a:ea typeface="Helvetica Neue"/>
                <a:cs typeface="Helvetica Neue"/>
                <a:sym typeface="Helvetica Neue"/>
              </a:rPr>
              <a:t>Over 1/3 of Montgomery County’s residents are non-English speaking; this population is growing</a:t>
            </a:r>
          </a:p>
          <a:p>
            <a:pPr marL="457200" lvl="0" indent="-381000" rtl="0">
              <a:lnSpc>
                <a:spcPct val="115000"/>
              </a:lnSpc>
              <a:spcBef>
                <a:spcPts val="0"/>
              </a:spcBef>
              <a:buClr>
                <a:schemeClr val="dk1"/>
              </a:buClr>
              <a:buSzPct val="100000"/>
              <a:buFont typeface="Helvetica Neue"/>
              <a:buChar char="●"/>
            </a:pPr>
            <a:r>
              <a:rPr lang="en-US" sz="2400">
                <a:solidFill>
                  <a:schemeClr val="dk1"/>
                </a:solidFill>
                <a:latin typeface="Helvetica Neue"/>
                <a:ea typeface="Helvetica Neue"/>
                <a:cs typeface="Helvetica Neue"/>
                <a:sym typeface="Helvetica Neue"/>
              </a:rPr>
              <a:t>Low minority representation/attendance at planning meetings</a:t>
            </a:r>
          </a:p>
          <a:p>
            <a:pPr marL="457200" lvl="0" indent="-381000" rtl="0">
              <a:lnSpc>
                <a:spcPct val="115000"/>
              </a:lnSpc>
              <a:spcBef>
                <a:spcPts val="0"/>
              </a:spcBef>
              <a:buClr>
                <a:schemeClr val="dk1"/>
              </a:buClr>
              <a:buSzPct val="100000"/>
              <a:buFont typeface="Helvetica Neue"/>
              <a:buChar char="●"/>
            </a:pPr>
            <a:r>
              <a:rPr lang="en-US" sz="2400">
                <a:solidFill>
                  <a:schemeClr val="dk1"/>
                </a:solidFill>
                <a:latin typeface="Helvetica Neue"/>
                <a:ea typeface="Helvetica Neue"/>
                <a:cs typeface="Helvetica Neue"/>
                <a:sym typeface="Helvetica Neue"/>
              </a:rPr>
              <a:t>Limited evidence that minority groups are utilizing the parks</a:t>
            </a:r>
          </a:p>
          <a:p>
            <a:pPr lvl="0" rtl="0">
              <a:lnSpc>
                <a:spcPct val="115000"/>
              </a:lnSpc>
              <a:spcBef>
                <a:spcPts val="0"/>
              </a:spcBef>
              <a:buNone/>
            </a:pPr>
            <a:endParaRPr sz="2400">
              <a:solidFill>
                <a:schemeClr val="dk1"/>
              </a:solidFill>
              <a:latin typeface="Helvetica Neue"/>
              <a:ea typeface="Helvetica Neue"/>
              <a:cs typeface="Helvetica Neue"/>
              <a:sym typeface="Helvetica Neue"/>
            </a:endParaRPr>
          </a:p>
          <a:p>
            <a:pPr lvl="0">
              <a:spcBef>
                <a:spcPts val="0"/>
              </a:spcBef>
              <a:buNone/>
            </a:pP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759325" y="1962275"/>
            <a:ext cx="11175300" cy="3338400"/>
          </a:xfrm>
          <a:prstGeom prst="rect">
            <a:avLst/>
          </a:prstGeom>
        </p:spPr>
        <p:txBody>
          <a:bodyPr lIns="121900" tIns="121900" rIns="121900" bIns="121900" anchor="t" anchorCtr="0">
            <a:noAutofit/>
          </a:bodyPr>
          <a:lstStyle/>
          <a:p>
            <a:pPr marL="457200" lvl="0" indent="-419100" rtl="0">
              <a:lnSpc>
                <a:spcPct val="115000"/>
              </a:lnSpc>
              <a:spcBef>
                <a:spcPts val="0"/>
              </a:spcBef>
              <a:spcAft>
                <a:spcPts val="0"/>
              </a:spcAft>
              <a:buClr>
                <a:schemeClr val="dk1"/>
              </a:buClr>
              <a:buSzPct val="100000"/>
              <a:buAutoNum type="arabicParenR"/>
            </a:pPr>
            <a:r>
              <a:rPr lang="en-US" sz="3000">
                <a:solidFill>
                  <a:schemeClr val="dk1"/>
                </a:solidFill>
                <a:latin typeface="Arial"/>
                <a:ea typeface="Arial"/>
                <a:cs typeface="Arial"/>
                <a:sym typeface="Arial"/>
              </a:rPr>
              <a:t>To provide our client with a cost-efficient, effective, and sustainable communication strategy.</a:t>
            </a:r>
          </a:p>
          <a:p>
            <a:pPr lvl="0" rtl="0">
              <a:lnSpc>
                <a:spcPct val="115000"/>
              </a:lnSpc>
              <a:spcBef>
                <a:spcPts val="0"/>
              </a:spcBef>
              <a:spcAft>
                <a:spcPts val="0"/>
              </a:spcAft>
              <a:buNone/>
            </a:pPr>
            <a:endParaRPr sz="3000">
              <a:solidFill>
                <a:schemeClr val="dk1"/>
              </a:solidFill>
              <a:latin typeface="Arial"/>
              <a:ea typeface="Arial"/>
              <a:cs typeface="Arial"/>
              <a:sym typeface="Arial"/>
            </a:endParaRPr>
          </a:p>
          <a:p>
            <a:pPr marL="457200" lvl="0" indent="-419100" rtl="0">
              <a:lnSpc>
                <a:spcPct val="115000"/>
              </a:lnSpc>
              <a:spcBef>
                <a:spcPts val="0"/>
              </a:spcBef>
              <a:spcAft>
                <a:spcPts val="0"/>
              </a:spcAft>
              <a:buClr>
                <a:schemeClr val="dk1"/>
              </a:buClr>
              <a:buSzPct val="100000"/>
              <a:buAutoNum type="arabicParenR"/>
            </a:pPr>
            <a:r>
              <a:rPr lang="en-US" sz="3000">
                <a:solidFill>
                  <a:schemeClr val="dk1"/>
                </a:solidFill>
                <a:latin typeface="Arial"/>
                <a:ea typeface="Arial"/>
                <a:cs typeface="Arial"/>
                <a:sym typeface="Arial"/>
              </a:rPr>
              <a:t>To provide an implementation strategy to achieve improved outreach, engaging non-typical park users.</a:t>
            </a:r>
          </a:p>
          <a:p>
            <a:pPr lvl="0">
              <a:spcBef>
                <a:spcPts val="0"/>
              </a:spcBef>
              <a:buNone/>
            </a:pPr>
            <a:endParaRPr sz="3000"/>
          </a:p>
        </p:txBody>
      </p:sp>
      <p:sp>
        <p:nvSpPr>
          <p:cNvPr id="139" name="Shape 139"/>
          <p:cNvSpPr txBox="1">
            <a:spLocks noGrp="1"/>
          </p:cNvSpPr>
          <p:nvPr>
            <p:ph type="sldNum" idx="12"/>
          </p:nvPr>
        </p:nvSpPr>
        <p:spPr>
          <a:xfrm>
            <a:off x="8610600" y="6356350"/>
            <a:ext cx="2743200" cy="3651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5</a:t>
            </a:fld>
            <a:endParaRPr lang="en-US"/>
          </a:p>
        </p:txBody>
      </p:sp>
      <p:sp>
        <p:nvSpPr>
          <p:cNvPr id="140" name="Shape 140"/>
          <p:cNvSpPr txBox="1"/>
          <p:nvPr/>
        </p:nvSpPr>
        <p:spPr>
          <a:xfrm>
            <a:off x="595500" y="631025"/>
            <a:ext cx="8015100" cy="1113000"/>
          </a:xfrm>
          <a:prstGeom prst="rect">
            <a:avLst/>
          </a:prstGeom>
          <a:noFill/>
          <a:ln>
            <a:noFill/>
          </a:ln>
        </p:spPr>
        <p:txBody>
          <a:bodyPr lIns="91425" tIns="91425" rIns="91425" bIns="91425" anchor="t" anchorCtr="0">
            <a:noAutofit/>
          </a:bodyPr>
          <a:lstStyle/>
          <a:p>
            <a:pPr lvl="0" rtl="0">
              <a:lnSpc>
                <a:spcPct val="90000"/>
              </a:lnSpc>
              <a:spcBef>
                <a:spcPts val="0"/>
              </a:spcBef>
              <a:buNone/>
            </a:pPr>
            <a:r>
              <a:rPr lang="en-US" sz="4800">
                <a:solidFill>
                  <a:srgbClr val="9A0100"/>
                </a:solidFill>
              </a:rPr>
              <a:t>Overall Project Goals: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Clr>
                <a:srgbClr val="000000"/>
              </a:buClr>
              <a:buSzPct val="84615"/>
              <a:buFont typeface="Arial"/>
              <a:buNone/>
            </a:pPr>
            <a:fld id="{00000000-1234-1234-1234-123412341234}" type="slidenum">
              <a:rPr lang="en-US"/>
              <a:t>6</a:t>
            </a:fld>
            <a:endParaRPr lang="en-US"/>
          </a:p>
        </p:txBody>
      </p:sp>
      <p:sp>
        <p:nvSpPr>
          <p:cNvPr id="147" name="Shape 147"/>
          <p:cNvSpPr txBox="1"/>
          <p:nvPr/>
        </p:nvSpPr>
        <p:spPr>
          <a:xfrm>
            <a:off x="298875" y="1219750"/>
            <a:ext cx="3029100" cy="51939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148" name="Shape 148"/>
          <p:cNvSpPr txBox="1"/>
          <p:nvPr/>
        </p:nvSpPr>
        <p:spPr>
          <a:xfrm>
            <a:off x="3699600" y="1284350"/>
            <a:ext cx="1971000" cy="39822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149" name="Shape 149"/>
          <p:cNvSpPr txBox="1"/>
          <p:nvPr/>
        </p:nvSpPr>
        <p:spPr>
          <a:xfrm>
            <a:off x="6963000" y="1042025"/>
            <a:ext cx="4652700" cy="5427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150" name="Shape 150"/>
          <p:cNvSpPr txBox="1">
            <a:spLocks noGrp="1"/>
          </p:cNvSpPr>
          <p:nvPr>
            <p:ph type="title"/>
          </p:nvPr>
        </p:nvSpPr>
        <p:spPr>
          <a:xfrm>
            <a:off x="667600" y="821216"/>
            <a:ext cx="11360700" cy="763500"/>
          </a:xfrm>
          <a:prstGeom prst="rect">
            <a:avLst/>
          </a:prstGeom>
        </p:spPr>
        <p:txBody>
          <a:bodyPr lIns="121900" tIns="121900" rIns="121900" bIns="121900" anchor="t" anchorCtr="0">
            <a:noAutofit/>
          </a:bodyPr>
          <a:lstStyle/>
          <a:p>
            <a:pPr lvl="0">
              <a:spcBef>
                <a:spcPts val="0"/>
              </a:spcBef>
              <a:buNone/>
            </a:pPr>
            <a:r>
              <a:rPr lang="en-US" sz="4800">
                <a:solidFill>
                  <a:srgbClr val="9A0100"/>
                </a:solidFill>
              </a:rPr>
              <a:t>Our Recommendations Will Provide</a:t>
            </a:r>
          </a:p>
        </p:txBody>
      </p:sp>
      <p:sp>
        <p:nvSpPr>
          <p:cNvPr id="151" name="Shape 151"/>
          <p:cNvSpPr txBox="1">
            <a:spLocks noGrp="1"/>
          </p:cNvSpPr>
          <p:nvPr>
            <p:ph type="body" idx="1"/>
          </p:nvPr>
        </p:nvSpPr>
        <p:spPr>
          <a:xfrm>
            <a:off x="1008250" y="1873451"/>
            <a:ext cx="11360700" cy="3886500"/>
          </a:xfrm>
          <a:prstGeom prst="rect">
            <a:avLst/>
          </a:prstGeom>
        </p:spPr>
        <p:txBody>
          <a:bodyPr lIns="121900" tIns="121900" rIns="121900" bIns="121900" anchor="t" anchorCtr="0">
            <a:noAutofit/>
          </a:bodyPr>
          <a:lstStyle/>
          <a:p>
            <a:pPr lvl="0" rtl="0">
              <a:lnSpc>
                <a:spcPct val="100000"/>
              </a:lnSpc>
              <a:spcBef>
                <a:spcPts val="0"/>
              </a:spcBef>
              <a:spcAft>
                <a:spcPts val="0"/>
              </a:spcAft>
              <a:buNone/>
            </a:pPr>
            <a:endParaRPr sz="3000">
              <a:solidFill>
                <a:schemeClr val="dk1"/>
              </a:solidFill>
            </a:endParaRPr>
          </a:p>
          <a:p>
            <a:pPr marL="457200" lvl="0" indent="-419100" rtl="0">
              <a:lnSpc>
                <a:spcPct val="100000"/>
              </a:lnSpc>
              <a:spcBef>
                <a:spcPts val="0"/>
              </a:spcBef>
              <a:spcAft>
                <a:spcPts val="0"/>
              </a:spcAft>
              <a:buClr>
                <a:schemeClr val="dk1"/>
              </a:buClr>
              <a:buSzPct val="100000"/>
            </a:pPr>
            <a:r>
              <a:rPr lang="en-US" sz="3000">
                <a:solidFill>
                  <a:schemeClr val="dk1"/>
                </a:solidFill>
              </a:rPr>
              <a:t>Evidence of community engagement and park utilization</a:t>
            </a:r>
          </a:p>
          <a:p>
            <a:pPr lvl="0" rtl="0">
              <a:lnSpc>
                <a:spcPct val="100000"/>
              </a:lnSpc>
              <a:spcBef>
                <a:spcPts val="0"/>
              </a:spcBef>
              <a:spcAft>
                <a:spcPts val="0"/>
              </a:spcAft>
              <a:buNone/>
            </a:pPr>
            <a:endParaRPr sz="3000">
              <a:solidFill>
                <a:schemeClr val="dk1"/>
              </a:solidFill>
            </a:endParaRPr>
          </a:p>
          <a:p>
            <a:pPr marL="457200" lvl="0" indent="-419100" rtl="0">
              <a:lnSpc>
                <a:spcPct val="100000"/>
              </a:lnSpc>
              <a:spcBef>
                <a:spcPts val="0"/>
              </a:spcBef>
              <a:spcAft>
                <a:spcPts val="0"/>
              </a:spcAft>
              <a:buClr>
                <a:schemeClr val="dk1"/>
              </a:buClr>
              <a:buSzPct val="100000"/>
            </a:pPr>
            <a:r>
              <a:rPr lang="en-US" sz="3000">
                <a:solidFill>
                  <a:schemeClr val="dk1"/>
                </a:solidFill>
              </a:rPr>
              <a:t>Increased Funding/MP budget (Montgomery County)</a:t>
            </a:r>
          </a:p>
          <a:p>
            <a:pPr lvl="0" rtl="0">
              <a:lnSpc>
                <a:spcPct val="100000"/>
              </a:lnSpc>
              <a:spcBef>
                <a:spcPts val="0"/>
              </a:spcBef>
              <a:spcAft>
                <a:spcPts val="0"/>
              </a:spcAft>
              <a:buNone/>
            </a:pPr>
            <a:endParaRPr sz="3000">
              <a:solidFill>
                <a:schemeClr val="dk1"/>
              </a:solidFill>
            </a:endParaRPr>
          </a:p>
          <a:p>
            <a:pPr marL="457200" lvl="0" indent="-419100" rtl="0">
              <a:lnSpc>
                <a:spcPct val="100000"/>
              </a:lnSpc>
              <a:spcBef>
                <a:spcPts val="0"/>
              </a:spcBef>
              <a:spcAft>
                <a:spcPts val="0"/>
              </a:spcAft>
              <a:buClr>
                <a:schemeClr val="dk1"/>
              </a:buClr>
              <a:buSzPct val="100000"/>
            </a:pPr>
            <a:r>
              <a:rPr lang="en-US" sz="3000">
                <a:solidFill>
                  <a:schemeClr val="dk1"/>
                </a:solidFill>
              </a:rPr>
              <a:t>Opportunity for Prestige/Recognition of Excellence</a:t>
            </a:r>
          </a:p>
          <a:p>
            <a:pPr lvl="0" rtl="0">
              <a:lnSpc>
                <a:spcPct val="100000"/>
              </a:lnSpc>
              <a:spcBef>
                <a:spcPts val="0"/>
              </a:spcBef>
              <a:spcAft>
                <a:spcPts val="0"/>
              </a:spcAft>
              <a:buNone/>
            </a:pPr>
            <a:endParaRPr sz="3000">
              <a:solidFill>
                <a:schemeClr val="dk1"/>
              </a:solidFill>
            </a:endParaRPr>
          </a:p>
          <a:p>
            <a:pPr lvl="0">
              <a:spcBef>
                <a:spcPts val="0"/>
              </a:spcBef>
              <a:buNone/>
            </a:pPr>
            <a:endParaRPr sz="240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15600" y="593366"/>
            <a:ext cx="11360700" cy="763500"/>
          </a:xfrm>
          <a:prstGeom prst="rect">
            <a:avLst/>
          </a:prstGeom>
        </p:spPr>
        <p:txBody>
          <a:bodyPr lIns="121900" tIns="121900" rIns="121900" bIns="121900" anchor="t" anchorCtr="0">
            <a:noAutofit/>
          </a:bodyPr>
          <a:lstStyle/>
          <a:p>
            <a:pPr lvl="0">
              <a:spcBef>
                <a:spcPts val="0"/>
              </a:spcBef>
              <a:buNone/>
            </a:pPr>
            <a:r>
              <a:rPr lang="en-US" sz="4800">
                <a:solidFill>
                  <a:srgbClr val="9A0100"/>
                </a:solidFill>
              </a:rPr>
              <a:t>Where You Need A Boost</a:t>
            </a:r>
          </a:p>
        </p:txBody>
      </p:sp>
      <p:sp>
        <p:nvSpPr>
          <p:cNvPr id="158" name="Shape 158"/>
          <p:cNvSpPr txBox="1">
            <a:spLocks noGrp="1"/>
          </p:cNvSpPr>
          <p:nvPr>
            <p:ph type="body" idx="1"/>
          </p:nvPr>
        </p:nvSpPr>
        <p:spPr>
          <a:xfrm>
            <a:off x="415600" y="1536633"/>
            <a:ext cx="11360700" cy="4555200"/>
          </a:xfrm>
          <a:prstGeom prst="rect">
            <a:avLst/>
          </a:prstGeom>
        </p:spPr>
        <p:txBody>
          <a:bodyPr lIns="121900" tIns="121900" rIns="121900" bIns="121900" anchor="t" anchorCtr="0">
            <a:noAutofit/>
          </a:bodyPr>
          <a:lstStyle/>
          <a:p>
            <a:pPr lvl="0" rtl="0">
              <a:lnSpc>
                <a:spcPct val="100000"/>
              </a:lnSpc>
              <a:spcBef>
                <a:spcPts val="0"/>
              </a:spcBef>
              <a:spcAft>
                <a:spcPts val="0"/>
              </a:spcAft>
              <a:buNone/>
            </a:pPr>
            <a:endParaRPr sz="3000">
              <a:solidFill>
                <a:schemeClr val="dk1"/>
              </a:solidFill>
            </a:endParaRPr>
          </a:p>
          <a:p>
            <a:pPr marL="457200" lvl="0" indent="-419100" rtl="0">
              <a:lnSpc>
                <a:spcPct val="100000"/>
              </a:lnSpc>
              <a:spcBef>
                <a:spcPts val="0"/>
              </a:spcBef>
              <a:spcAft>
                <a:spcPts val="0"/>
              </a:spcAft>
              <a:buClr>
                <a:schemeClr val="dk1"/>
              </a:buClr>
              <a:buSzPct val="100000"/>
            </a:pPr>
            <a:r>
              <a:rPr lang="en-US" sz="3000">
                <a:solidFill>
                  <a:schemeClr val="dk1"/>
                </a:solidFill>
              </a:rPr>
              <a:t>Majority is not reflected at planning meetings and is not reflected among current outreach engagement (e.g. social media)</a:t>
            </a:r>
          </a:p>
          <a:p>
            <a:pPr lvl="0" rtl="0">
              <a:lnSpc>
                <a:spcPct val="100000"/>
              </a:lnSpc>
              <a:spcBef>
                <a:spcPts val="0"/>
              </a:spcBef>
              <a:spcAft>
                <a:spcPts val="0"/>
              </a:spcAft>
              <a:buNone/>
            </a:pPr>
            <a:endParaRPr sz="3000">
              <a:solidFill>
                <a:schemeClr val="dk1"/>
              </a:solidFill>
            </a:endParaRPr>
          </a:p>
          <a:p>
            <a:pPr marL="457200" lvl="0" indent="-419100" rtl="0">
              <a:lnSpc>
                <a:spcPct val="100000"/>
              </a:lnSpc>
              <a:spcBef>
                <a:spcPts val="0"/>
              </a:spcBef>
              <a:spcAft>
                <a:spcPts val="0"/>
              </a:spcAft>
              <a:buClr>
                <a:schemeClr val="dk1"/>
              </a:buClr>
              <a:buSzPct val="100000"/>
            </a:pPr>
            <a:r>
              <a:rPr lang="en-US" sz="3000">
                <a:solidFill>
                  <a:schemeClr val="dk1"/>
                </a:solidFill>
              </a:rPr>
              <a:t>Funding/Resources (particularly human capital)</a:t>
            </a:r>
          </a:p>
          <a:p>
            <a:pPr lvl="0" rtl="0">
              <a:lnSpc>
                <a:spcPct val="100000"/>
              </a:lnSpc>
              <a:spcBef>
                <a:spcPts val="0"/>
              </a:spcBef>
              <a:spcAft>
                <a:spcPts val="0"/>
              </a:spcAft>
              <a:buNone/>
            </a:pPr>
            <a:endParaRPr sz="3000">
              <a:solidFill>
                <a:schemeClr val="dk1"/>
              </a:solidFill>
            </a:endParaRPr>
          </a:p>
          <a:p>
            <a:pPr marL="457200" lvl="0" indent="-419100" rtl="0">
              <a:lnSpc>
                <a:spcPct val="100000"/>
              </a:lnSpc>
              <a:spcBef>
                <a:spcPts val="0"/>
              </a:spcBef>
              <a:spcAft>
                <a:spcPts val="0"/>
              </a:spcAft>
              <a:buClr>
                <a:schemeClr val="dk1"/>
              </a:buClr>
              <a:buSzPct val="100000"/>
            </a:pPr>
            <a:r>
              <a:rPr lang="en-US" sz="3000">
                <a:solidFill>
                  <a:schemeClr val="dk1"/>
                </a:solidFill>
              </a:rPr>
              <a:t>Strategy for data</a:t>
            </a:r>
          </a:p>
        </p:txBody>
      </p:sp>
      <p:sp>
        <p:nvSpPr>
          <p:cNvPr id="159" name="Shape 159"/>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0" y="260825"/>
            <a:ext cx="10116600" cy="16455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800">
                <a:solidFill>
                  <a:srgbClr val="9A0100"/>
                </a:solidFill>
                <a:latin typeface="Arial"/>
                <a:ea typeface="Arial"/>
                <a:cs typeface="Arial"/>
                <a:sym typeface="Arial"/>
              </a:rPr>
              <a:t>Preview of Our Plan:</a:t>
            </a:r>
          </a:p>
          <a:p>
            <a:pPr marL="0" marR="0" lvl="0" indent="0" algn="l" rtl="0">
              <a:lnSpc>
                <a:spcPct val="90000"/>
              </a:lnSpc>
              <a:spcBef>
                <a:spcPts val="0"/>
              </a:spcBef>
              <a:buClr>
                <a:schemeClr val="dk1"/>
              </a:buClr>
              <a:buSzPct val="25000"/>
              <a:buFont typeface="Calibri"/>
              <a:buNone/>
            </a:pPr>
            <a:r>
              <a:rPr lang="en-US" sz="4800">
                <a:solidFill>
                  <a:srgbClr val="9A0100"/>
                </a:solidFill>
                <a:latin typeface="Arial"/>
                <a:ea typeface="Arial"/>
                <a:cs typeface="Arial"/>
                <a:sym typeface="Arial"/>
              </a:rPr>
              <a:t>Targeted Outreach</a:t>
            </a:r>
          </a:p>
        </p:txBody>
      </p:sp>
      <p:sp>
        <p:nvSpPr>
          <p:cNvPr id="165" name="Shape 165"/>
          <p:cNvSpPr txBox="1"/>
          <p:nvPr/>
        </p:nvSpPr>
        <p:spPr>
          <a:xfrm>
            <a:off x="8239121" y="3928662"/>
            <a:ext cx="2276478" cy="155574"/>
          </a:xfrm>
          <a:prstGeom prst="rect">
            <a:avLst/>
          </a:prstGeom>
          <a:noFill/>
          <a:ln>
            <a:noFill/>
          </a:ln>
        </p:spPr>
        <p:txBody>
          <a:bodyPr lIns="27425" tIns="27425" rIns="0" bIns="0" anchor="t" anchorCtr="0">
            <a:noAutofit/>
          </a:bodyPr>
          <a:lstStyle/>
          <a:p>
            <a:pPr marL="119063" marR="0" lvl="0" indent="-119063" algn="l" rtl="0">
              <a:spcBef>
                <a:spcPts val="0"/>
              </a:spcBef>
              <a:spcAft>
                <a:spcPts val="0"/>
              </a:spcAft>
              <a:buNone/>
            </a:pPr>
            <a:endParaRPr sz="700" b="1" i="0" u="none" strike="noStrike" cap="none">
              <a:solidFill>
                <a:srgbClr val="000000"/>
              </a:solidFill>
              <a:latin typeface="Verdana"/>
              <a:ea typeface="Verdana"/>
              <a:cs typeface="Verdana"/>
              <a:sym typeface="Verdana"/>
            </a:endParaRPr>
          </a:p>
        </p:txBody>
      </p:sp>
      <p:sp>
        <p:nvSpPr>
          <p:cNvPr id="166" name="Shape 166"/>
          <p:cNvSpPr txBox="1"/>
          <p:nvPr/>
        </p:nvSpPr>
        <p:spPr>
          <a:xfrm>
            <a:off x="8912225" y="1021025"/>
            <a:ext cx="3709200" cy="1848300"/>
          </a:xfrm>
          <a:prstGeom prst="rect">
            <a:avLst/>
          </a:prstGeom>
          <a:noFill/>
          <a:ln>
            <a:noFill/>
          </a:ln>
        </p:spPr>
        <p:txBody>
          <a:bodyPr lIns="0" tIns="0" rIns="0" bIns="0" anchor="t" anchorCtr="0">
            <a:noAutofit/>
          </a:bodyPr>
          <a:lstStyle/>
          <a:p>
            <a:pPr marL="0" marR="0" lvl="0" indent="0" rtl="0">
              <a:lnSpc>
                <a:spcPct val="106000"/>
              </a:lnSpc>
              <a:spcBef>
                <a:spcPts val="0"/>
              </a:spcBef>
              <a:spcAft>
                <a:spcPts val="0"/>
              </a:spcAft>
              <a:buClr>
                <a:schemeClr val="dk1"/>
              </a:buClr>
              <a:buFont typeface="Noto Sans Symbols"/>
              <a:buNone/>
            </a:pPr>
            <a:endParaRPr sz="1800" b="1">
              <a:solidFill>
                <a:schemeClr val="dk1"/>
              </a:solidFill>
            </a:endParaRPr>
          </a:p>
          <a:p>
            <a:pPr marL="0" marR="0" lvl="0" indent="0" rtl="0">
              <a:lnSpc>
                <a:spcPct val="106000"/>
              </a:lnSpc>
              <a:spcBef>
                <a:spcPts val="0"/>
              </a:spcBef>
              <a:spcAft>
                <a:spcPts val="0"/>
              </a:spcAft>
              <a:buClr>
                <a:schemeClr val="dk1"/>
              </a:buClr>
              <a:buSzPct val="25000"/>
              <a:buFont typeface="Noto Sans Symbols"/>
              <a:buNone/>
            </a:pPr>
            <a:r>
              <a:rPr lang="en-US" sz="1800" b="1">
                <a:solidFill>
                  <a:srgbClr val="FF0000"/>
                </a:solidFill>
              </a:rPr>
              <a:t>Black American</a:t>
            </a:r>
          </a:p>
          <a:p>
            <a:pPr marL="0" marR="0" lvl="0" indent="0" rtl="0">
              <a:lnSpc>
                <a:spcPct val="106000"/>
              </a:lnSpc>
              <a:spcBef>
                <a:spcPts val="0"/>
              </a:spcBef>
              <a:spcAft>
                <a:spcPts val="0"/>
              </a:spcAft>
              <a:buClr>
                <a:schemeClr val="dk1"/>
              </a:buClr>
              <a:buSzPct val="25000"/>
              <a:buFont typeface="Noto Sans Symbols"/>
              <a:buNone/>
            </a:pPr>
            <a:r>
              <a:rPr lang="en-US" sz="1800" b="1">
                <a:solidFill>
                  <a:srgbClr val="FF0000"/>
                </a:solidFill>
              </a:rPr>
              <a:t>Latinx </a:t>
            </a:r>
          </a:p>
          <a:p>
            <a:pPr marL="0" marR="0" lvl="0" indent="0" rtl="0">
              <a:lnSpc>
                <a:spcPct val="106000"/>
              </a:lnSpc>
              <a:spcBef>
                <a:spcPts val="0"/>
              </a:spcBef>
              <a:spcAft>
                <a:spcPts val="0"/>
              </a:spcAft>
              <a:buClr>
                <a:schemeClr val="dk1"/>
              </a:buClr>
              <a:buSzPct val="25000"/>
              <a:buFont typeface="Noto Sans Symbols"/>
              <a:buNone/>
            </a:pPr>
            <a:r>
              <a:rPr lang="en-US" sz="1800" b="1">
                <a:solidFill>
                  <a:srgbClr val="FF0000"/>
                </a:solidFill>
              </a:rPr>
              <a:t>Chinese</a:t>
            </a:r>
          </a:p>
        </p:txBody>
      </p:sp>
      <p:grpSp>
        <p:nvGrpSpPr>
          <p:cNvPr id="167" name="Shape 167"/>
          <p:cNvGrpSpPr/>
          <p:nvPr/>
        </p:nvGrpSpPr>
        <p:grpSpPr>
          <a:xfrm>
            <a:off x="3917322" y="453423"/>
            <a:ext cx="6964542" cy="6612428"/>
            <a:chOff x="3339558" y="-182577"/>
            <a:chExt cx="4572610" cy="4868881"/>
          </a:xfrm>
        </p:grpSpPr>
        <p:sp>
          <p:nvSpPr>
            <p:cNvPr id="168" name="Shape 168"/>
            <p:cNvSpPr/>
            <p:nvPr/>
          </p:nvSpPr>
          <p:spPr>
            <a:xfrm>
              <a:off x="5042533" y="2031866"/>
              <a:ext cx="2399699" cy="2526300"/>
            </a:xfrm>
            <a:custGeom>
              <a:avLst/>
              <a:gdLst/>
              <a:ahLst/>
              <a:cxnLst/>
              <a:rect l="0" t="0" r="0" b="0"/>
              <a:pathLst>
                <a:path w="120000" h="120000" extrusionOk="0">
                  <a:moveTo>
                    <a:pt x="85562" y="19132"/>
                  </a:moveTo>
                  <a:lnTo>
                    <a:pt x="94036" y="10948"/>
                  </a:lnTo>
                  <a:lnTo>
                    <a:pt x="101759" y="17331"/>
                  </a:lnTo>
                  <a:lnTo>
                    <a:pt x="96424" y="28109"/>
                  </a:lnTo>
                  <a:lnTo>
                    <a:pt x="96424" y="28109"/>
                  </a:lnTo>
                  <a:cubicBezTo>
                    <a:pt x="100823" y="32983"/>
                    <a:pt x="104167" y="38688"/>
                    <a:pt x="106253" y="44876"/>
                  </a:cubicBezTo>
                  <a:lnTo>
                    <a:pt x="117690" y="44706"/>
                  </a:lnTo>
                  <a:lnTo>
                    <a:pt x="119408" y="54303"/>
                  </a:lnTo>
                  <a:lnTo>
                    <a:pt x="108715" y="58630"/>
                  </a:lnTo>
                  <a:lnTo>
                    <a:pt x="108715" y="58630"/>
                  </a:lnTo>
                  <a:cubicBezTo>
                    <a:pt x="108904" y="65148"/>
                    <a:pt x="107743" y="71636"/>
                    <a:pt x="105302" y="77697"/>
                  </a:cubicBezTo>
                  <a:lnTo>
                    <a:pt x="113804" y="85848"/>
                  </a:lnTo>
                  <a:lnTo>
                    <a:pt x="108818" y="94353"/>
                  </a:lnTo>
                  <a:lnTo>
                    <a:pt x="98212" y="89791"/>
                  </a:lnTo>
                  <a:cubicBezTo>
                    <a:pt x="94103" y="94904"/>
                    <a:pt x="88979" y="99139"/>
                    <a:pt x="83153" y="102237"/>
                  </a:cubicBezTo>
                  <a:lnTo>
                    <a:pt x="84863" y="114285"/>
                  </a:lnTo>
                  <a:lnTo>
                    <a:pt x="75303" y="117712"/>
                  </a:lnTo>
                  <a:lnTo>
                    <a:pt x="69829" y="107013"/>
                  </a:lnTo>
                  <a:lnTo>
                    <a:pt x="69829" y="107013"/>
                  </a:lnTo>
                  <a:cubicBezTo>
                    <a:pt x="63344" y="108328"/>
                    <a:pt x="56655" y="108328"/>
                    <a:pt x="50170" y="107013"/>
                  </a:cubicBezTo>
                  <a:lnTo>
                    <a:pt x="44696" y="117712"/>
                  </a:lnTo>
                  <a:lnTo>
                    <a:pt x="35136" y="114285"/>
                  </a:lnTo>
                  <a:lnTo>
                    <a:pt x="36846" y="102237"/>
                  </a:lnTo>
                  <a:cubicBezTo>
                    <a:pt x="31020" y="99139"/>
                    <a:pt x="25896" y="94904"/>
                    <a:pt x="21787" y="89791"/>
                  </a:cubicBezTo>
                  <a:lnTo>
                    <a:pt x="11181" y="94353"/>
                  </a:lnTo>
                  <a:lnTo>
                    <a:pt x="6195" y="85848"/>
                  </a:lnTo>
                  <a:lnTo>
                    <a:pt x="14697" y="77697"/>
                  </a:lnTo>
                  <a:lnTo>
                    <a:pt x="14697" y="77697"/>
                  </a:lnTo>
                  <a:cubicBezTo>
                    <a:pt x="12256" y="71636"/>
                    <a:pt x="11095" y="65148"/>
                    <a:pt x="11284" y="58630"/>
                  </a:cubicBezTo>
                  <a:lnTo>
                    <a:pt x="591" y="54303"/>
                  </a:lnTo>
                  <a:lnTo>
                    <a:pt x="2309" y="44706"/>
                  </a:lnTo>
                  <a:lnTo>
                    <a:pt x="13746" y="44876"/>
                  </a:lnTo>
                  <a:lnTo>
                    <a:pt x="13746" y="44876"/>
                  </a:lnTo>
                  <a:cubicBezTo>
                    <a:pt x="15832" y="38688"/>
                    <a:pt x="19176" y="32983"/>
                    <a:pt x="23575" y="28109"/>
                  </a:cubicBezTo>
                  <a:lnTo>
                    <a:pt x="18240" y="17331"/>
                  </a:lnTo>
                  <a:lnTo>
                    <a:pt x="25963" y="10948"/>
                  </a:lnTo>
                  <a:lnTo>
                    <a:pt x="34437" y="19132"/>
                  </a:lnTo>
                  <a:lnTo>
                    <a:pt x="34437" y="19132"/>
                  </a:lnTo>
                  <a:cubicBezTo>
                    <a:pt x="40074" y="15712"/>
                    <a:pt x="46359" y="13459"/>
                    <a:pt x="52910" y="12510"/>
                  </a:cubicBezTo>
                  <a:lnTo>
                    <a:pt x="54896" y="510"/>
                  </a:lnTo>
                  <a:lnTo>
                    <a:pt x="65103" y="510"/>
                  </a:lnTo>
                  <a:lnTo>
                    <a:pt x="67089" y="12510"/>
                  </a:lnTo>
                  <a:lnTo>
                    <a:pt x="67089" y="12510"/>
                  </a:lnTo>
                  <a:cubicBezTo>
                    <a:pt x="73640" y="13459"/>
                    <a:pt x="79925" y="15712"/>
                    <a:pt x="85562" y="19132"/>
                  </a:cubicBezTo>
                  <a:close/>
                </a:path>
              </a:pathLst>
            </a:custGeom>
            <a:gradFill>
              <a:gsLst>
                <a:gs pos="0">
                  <a:srgbClr val="AFAFAF"/>
                </a:gs>
                <a:gs pos="50000">
                  <a:schemeClr val="accent3"/>
                </a:gs>
                <a:gs pos="100000">
                  <a:srgbClr val="919191"/>
                </a:gs>
              </a:gsLst>
              <a:lin ang="5400012" scaled="0"/>
            </a:gradFill>
            <a:ln>
              <a:noFill/>
            </a:ln>
          </p:spPr>
          <p:txBody>
            <a:bodyPr lIns="91425" tIns="91425" rIns="91425" bIns="91425" anchor="ctr" anchorCtr="0">
              <a:noAutofit/>
            </a:bodyPr>
            <a:lstStyle/>
            <a:p>
              <a:pPr lvl="0">
                <a:spcBef>
                  <a:spcPts val="0"/>
                </a:spcBef>
                <a:buNone/>
              </a:pPr>
              <a:endParaRPr/>
            </a:p>
          </p:txBody>
        </p:sp>
        <p:sp>
          <p:nvSpPr>
            <p:cNvPr id="169" name="Shape 169"/>
            <p:cNvSpPr txBox="1"/>
            <p:nvPr/>
          </p:nvSpPr>
          <p:spPr>
            <a:xfrm>
              <a:off x="5400522" y="2679860"/>
              <a:ext cx="1585199" cy="1230300"/>
            </a:xfrm>
            <a:prstGeom prst="rect">
              <a:avLst/>
            </a:prstGeom>
            <a:noFill/>
            <a:ln>
              <a:noFill/>
            </a:ln>
          </p:spPr>
          <p:txBody>
            <a:bodyPr lIns="34275" tIns="34275" rIns="34275" bIns="34275" anchor="ctr" anchorCtr="0">
              <a:noAutofit/>
            </a:bodyPr>
            <a:lstStyle/>
            <a:p>
              <a:pPr marL="0" marR="0" lvl="0" indent="0" algn="ctr" rtl="0">
                <a:lnSpc>
                  <a:spcPct val="90000"/>
                </a:lnSpc>
                <a:spcBef>
                  <a:spcPts val="0"/>
                </a:spcBef>
                <a:spcAft>
                  <a:spcPts val="0"/>
                </a:spcAft>
                <a:buSzPct val="25000"/>
                <a:buNone/>
              </a:pPr>
              <a:r>
                <a:rPr lang="en-US" sz="2400">
                  <a:solidFill>
                    <a:schemeClr val="lt1"/>
                  </a:solidFill>
                </a:rPr>
                <a:t>Implementation Plan &amp; Power Point deliverable</a:t>
              </a:r>
            </a:p>
          </p:txBody>
        </p:sp>
        <p:sp>
          <p:nvSpPr>
            <p:cNvPr id="170" name="Shape 170"/>
            <p:cNvSpPr/>
            <p:nvPr/>
          </p:nvSpPr>
          <p:spPr>
            <a:xfrm>
              <a:off x="3676864" y="1392437"/>
              <a:ext cx="1759800" cy="1839900"/>
            </a:xfrm>
            <a:custGeom>
              <a:avLst/>
              <a:gdLst/>
              <a:ahLst/>
              <a:cxnLst/>
              <a:rect l="0" t="0" r="0" b="0"/>
              <a:pathLst>
                <a:path w="120000" h="120000" extrusionOk="0">
                  <a:moveTo>
                    <a:pt x="90654" y="30392"/>
                  </a:moveTo>
                  <a:lnTo>
                    <a:pt x="106925" y="24287"/>
                  </a:lnTo>
                  <a:lnTo>
                    <a:pt x="113743" y="35763"/>
                  </a:lnTo>
                  <a:lnTo>
                    <a:pt x="101712" y="49004"/>
                  </a:lnTo>
                  <a:lnTo>
                    <a:pt x="101712" y="49004"/>
                  </a:lnTo>
                  <a:cubicBezTo>
                    <a:pt x="103721" y="56204"/>
                    <a:pt x="103721" y="63795"/>
                    <a:pt x="101712" y="70995"/>
                  </a:cubicBezTo>
                  <a:lnTo>
                    <a:pt x="113743" y="84236"/>
                  </a:lnTo>
                  <a:lnTo>
                    <a:pt x="106925" y="95712"/>
                  </a:lnTo>
                  <a:lnTo>
                    <a:pt x="90654" y="89607"/>
                  </a:lnTo>
                  <a:cubicBezTo>
                    <a:pt x="85243" y="94898"/>
                    <a:pt x="78478" y="98693"/>
                    <a:pt x="71057" y="100602"/>
                  </a:cubicBezTo>
                  <a:lnTo>
                    <a:pt x="67113" y="118602"/>
                  </a:lnTo>
                  <a:lnTo>
                    <a:pt x="52886" y="118602"/>
                  </a:lnTo>
                  <a:lnTo>
                    <a:pt x="48942" y="100602"/>
                  </a:lnTo>
                  <a:lnTo>
                    <a:pt x="48942" y="100602"/>
                  </a:lnTo>
                  <a:cubicBezTo>
                    <a:pt x="41521" y="98693"/>
                    <a:pt x="34756" y="94898"/>
                    <a:pt x="29345" y="89607"/>
                  </a:cubicBezTo>
                  <a:lnTo>
                    <a:pt x="13074" y="95712"/>
                  </a:lnTo>
                  <a:lnTo>
                    <a:pt x="6256" y="84236"/>
                  </a:lnTo>
                  <a:lnTo>
                    <a:pt x="18287" y="70995"/>
                  </a:lnTo>
                  <a:lnTo>
                    <a:pt x="18287" y="70995"/>
                  </a:lnTo>
                  <a:cubicBezTo>
                    <a:pt x="16278" y="63795"/>
                    <a:pt x="16278" y="56204"/>
                    <a:pt x="18287" y="49004"/>
                  </a:cubicBezTo>
                  <a:lnTo>
                    <a:pt x="6256" y="35763"/>
                  </a:lnTo>
                  <a:lnTo>
                    <a:pt x="13074" y="24287"/>
                  </a:lnTo>
                  <a:lnTo>
                    <a:pt x="29345" y="30392"/>
                  </a:lnTo>
                  <a:lnTo>
                    <a:pt x="29345" y="30392"/>
                  </a:lnTo>
                  <a:cubicBezTo>
                    <a:pt x="34756" y="25101"/>
                    <a:pt x="41521" y="21306"/>
                    <a:pt x="48942" y="19397"/>
                  </a:cubicBezTo>
                  <a:lnTo>
                    <a:pt x="52886" y="1397"/>
                  </a:lnTo>
                  <a:lnTo>
                    <a:pt x="67113" y="1397"/>
                  </a:lnTo>
                  <a:lnTo>
                    <a:pt x="71057" y="19397"/>
                  </a:lnTo>
                  <a:lnTo>
                    <a:pt x="71057" y="19397"/>
                  </a:lnTo>
                  <a:cubicBezTo>
                    <a:pt x="78478" y="21306"/>
                    <a:pt x="85243" y="25101"/>
                    <a:pt x="90654" y="30392"/>
                  </a:cubicBezTo>
                  <a:close/>
                </a:path>
              </a:pathLst>
            </a:custGeom>
            <a:solidFill>
              <a:srgbClr val="000000"/>
            </a:solidFill>
            <a:ln>
              <a:noFill/>
            </a:ln>
          </p:spPr>
          <p:txBody>
            <a:bodyPr lIns="91425" tIns="91425" rIns="91425" bIns="91425" anchor="ctr" anchorCtr="0">
              <a:noAutofit/>
            </a:bodyPr>
            <a:lstStyle/>
            <a:p>
              <a:pPr lvl="0">
                <a:spcBef>
                  <a:spcPts val="0"/>
                </a:spcBef>
                <a:buNone/>
              </a:pPr>
              <a:endParaRPr/>
            </a:p>
          </p:txBody>
        </p:sp>
        <p:sp>
          <p:nvSpPr>
            <p:cNvPr id="171" name="Shape 171"/>
            <p:cNvSpPr txBox="1"/>
            <p:nvPr/>
          </p:nvSpPr>
          <p:spPr>
            <a:xfrm>
              <a:off x="3841267" y="1814690"/>
              <a:ext cx="1431000" cy="995400"/>
            </a:xfrm>
            <a:prstGeom prst="rect">
              <a:avLst/>
            </a:prstGeom>
            <a:noFill/>
            <a:ln>
              <a:noFill/>
            </a:ln>
          </p:spPr>
          <p:txBody>
            <a:bodyPr lIns="34275" tIns="34275" rIns="34275" bIns="34275" anchor="ctr" anchorCtr="0">
              <a:noAutofit/>
            </a:bodyPr>
            <a:lstStyle/>
            <a:p>
              <a:pPr lvl="0" algn="ctr" rtl="0">
                <a:spcBef>
                  <a:spcPts val="0"/>
                </a:spcBef>
                <a:buNone/>
              </a:pPr>
              <a:r>
                <a:rPr lang="en-US" b="1">
                  <a:solidFill>
                    <a:schemeClr val="lt1"/>
                  </a:solidFill>
                </a:rPr>
                <a:t>Cost Analysis of Recommendations</a:t>
              </a:r>
            </a:p>
            <a:p>
              <a:pPr lvl="0" algn="ctr" rtl="0">
                <a:spcBef>
                  <a:spcPts val="0"/>
                </a:spcBef>
                <a:buNone/>
              </a:pPr>
              <a:r>
                <a:rPr lang="en-US" b="1">
                  <a:solidFill>
                    <a:schemeClr val="lt1"/>
                  </a:solidFill>
                </a:rPr>
                <a:t>(cost effective &amp; sustainable)</a:t>
              </a:r>
            </a:p>
          </p:txBody>
        </p:sp>
        <p:sp>
          <p:nvSpPr>
            <p:cNvPr id="172" name="Shape 172"/>
            <p:cNvSpPr/>
            <p:nvPr/>
          </p:nvSpPr>
          <p:spPr>
            <a:xfrm rot="-899948">
              <a:off x="4611957" y="131499"/>
              <a:ext cx="1831499" cy="1771534"/>
            </a:xfrm>
            <a:custGeom>
              <a:avLst/>
              <a:gdLst/>
              <a:ahLst/>
              <a:cxnLst/>
              <a:rect l="0" t="0" r="0" b="0"/>
              <a:pathLst>
                <a:path w="120000" h="120000" extrusionOk="0">
                  <a:moveTo>
                    <a:pt x="91373" y="30392"/>
                  </a:moveTo>
                  <a:lnTo>
                    <a:pt x="106438" y="23604"/>
                  </a:lnTo>
                  <a:lnTo>
                    <a:pt x="113529" y="35264"/>
                  </a:lnTo>
                  <a:lnTo>
                    <a:pt x="102690" y="49004"/>
                  </a:lnTo>
                  <a:lnTo>
                    <a:pt x="102690" y="49004"/>
                  </a:lnTo>
                  <a:cubicBezTo>
                    <a:pt x="104747" y="56204"/>
                    <a:pt x="104747" y="63795"/>
                    <a:pt x="102690" y="70995"/>
                  </a:cubicBezTo>
                  <a:lnTo>
                    <a:pt x="113529" y="84735"/>
                  </a:lnTo>
                  <a:lnTo>
                    <a:pt x="106438" y="96395"/>
                  </a:lnTo>
                  <a:lnTo>
                    <a:pt x="91373" y="89607"/>
                  </a:lnTo>
                  <a:lnTo>
                    <a:pt x="91373" y="89607"/>
                  </a:lnTo>
                  <a:cubicBezTo>
                    <a:pt x="85835" y="94898"/>
                    <a:pt x="78912" y="98693"/>
                    <a:pt x="71317" y="100602"/>
                  </a:cubicBezTo>
                  <a:lnTo>
                    <a:pt x="67610" y="118602"/>
                  </a:lnTo>
                  <a:lnTo>
                    <a:pt x="52389" y="118602"/>
                  </a:lnTo>
                  <a:lnTo>
                    <a:pt x="48682" y="100602"/>
                  </a:lnTo>
                  <a:lnTo>
                    <a:pt x="48682" y="100602"/>
                  </a:lnTo>
                  <a:cubicBezTo>
                    <a:pt x="41087" y="98693"/>
                    <a:pt x="34164" y="94898"/>
                    <a:pt x="28626" y="89607"/>
                  </a:cubicBezTo>
                  <a:lnTo>
                    <a:pt x="13561" y="96395"/>
                  </a:lnTo>
                  <a:lnTo>
                    <a:pt x="6470" y="84735"/>
                  </a:lnTo>
                  <a:lnTo>
                    <a:pt x="17309" y="70995"/>
                  </a:lnTo>
                  <a:lnTo>
                    <a:pt x="17309" y="70995"/>
                  </a:lnTo>
                  <a:cubicBezTo>
                    <a:pt x="15252" y="63795"/>
                    <a:pt x="15252" y="56204"/>
                    <a:pt x="17309" y="49004"/>
                  </a:cubicBezTo>
                  <a:lnTo>
                    <a:pt x="6470" y="35264"/>
                  </a:lnTo>
                  <a:lnTo>
                    <a:pt x="13561" y="23604"/>
                  </a:lnTo>
                  <a:lnTo>
                    <a:pt x="28626" y="30392"/>
                  </a:lnTo>
                  <a:lnTo>
                    <a:pt x="28626" y="30392"/>
                  </a:lnTo>
                  <a:cubicBezTo>
                    <a:pt x="34164" y="25101"/>
                    <a:pt x="41087" y="21306"/>
                    <a:pt x="48682" y="19397"/>
                  </a:cubicBezTo>
                  <a:lnTo>
                    <a:pt x="52389" y="1397"/>
                  </a:lnTo>
                  <a:lnTo>
                    <a:pt x="67610" y="1397"/>
                  </a:lnTo>
                  <a:lnTo>
                    <a:pt x="71317" y="19397"/>
                  </a:lnTo>
                  <a:cubicBezTo>
                    <a:pt x="78912" y="21306"/>
                    <a:pt x="85835" y="25101"/>
                    <a:pt x="91373" y="30392"/>
                  </a:cubicBezTo>
                  <a:close/>
                </a:path>
              </a:pathLst>
            </a:custGeom>
            <a:gradFill>
              <a:gsLst>
                <a:gs pos="0">
                  <a:srgbClr val="FF4747"/>
                </a:gs>
                <a:gs pos="50000">
                  <a:srgbClr val="FF0000"/>
                </a:gs>
                <a:gs pos="100000">
                  <a:srgbClr val="E30000"/>
                </a:gs>
              </a:gsLst>
              <a:lin ang="5400012" scaled="0"/>
            </a:gradFill>
            <a:ln>
              <a:noFill/>
            </a:ln>
          </p:spPr>
          <p:txBody>
            <a:bodyPr lIns="91425" tIns="91425" rIns="91425" bIns="91425" anchor="ctr" anchorCtr="0">
              <a:noAutofit/>
            </a:bodyPr>
            <a:lstStyle/>
            <a:p>
              <a:pPr lvl="0">
                <a:spcBef>
                  <a:spcPts val="0"/>
                </a:spcBef>
                <a:buNone/>
              </a:pPr>
              <a:endParaRPr/>
            </a:p>
          </p:txBody>
        </p:sp>
        <p:sp>
          <p:nvSpPr>
            <p:cNvPr id="173" name="Shape 173"/>
            <p:cNvSpPr txBox="1"/>
            <p:nvPr/>
          </p:nvSpPr>
          <p:spPr>
            <a:xfrm>
              <a:off x="4812215" y="435704"/>
              <a:ext cx="1431000" cy="1125900"/>
            </a:xfrm>
            <a:prstGeom prst="rect">
              <a:avLst/>
            </a:prstGeom>
            <a:noFill/>
            <a:ln>
              <a:noFill/>
            </a:ln>
          </p:spPr>
          <p:txBody>
            <a:bodyPr lIns="34275" tIns="34275" rIns="34275" bIns="34275" anchor="ctr" anchorCtr="0">
              <a:noAutofit/>
            </a:bodyPr>
            <a:lstStyle/>
            <a:p>
              <a:pPr lvl="0" algn="ctr" rtl="0">
                <a:spcBef>
                  <a:spcPts val="0"/>
                </a:spcBef>
                <a:buNone/>
              </a:pPr>
              <a:r>
                <a:rPr lang="en-US" b="1">
                  <a:solidFill>
                    <a:schemeClr val="lt1"/>
                  </a:solidFill>
                </a:rPr>
                <a:t>Analysis                           &amp;                    Recommendations             for 3                           Target                 Populations</a:t>
              </a:r>
            </a:p>
          </p:txBody>
        </p:sp>
        <p:sp>
          <p:nvSpPr>
            <p:cNvPr id="174" name="Shape 174"/>
            <p:cNvSpPr/>
            <p:nvPr/>
          </p:nvSpPr>
          <p:spPr>
            <a:xfrm>
              <a:off x="4848869" y="1623004"/>
              <a:ext cx="3063299" cy="3063300"/>
            </a:xfrm>
            <a:custGeom>
              <a:avLst/>
              <a:gdLst/>
              <a:ahLst/>
              <a:cxnLst/>
              <a:rect l="0" t="0" r="0" b="0"/>
              <a:pathLst>
                <a:path w="120000" h="120000" extrusionOk="0">
                  <a:moveTo>
                    <a:pt x="54946" y="3974"/>
                  </a:moveTo>
                  <a:lnTo>
                    <a:pt x="54946" y="3974"/>
                  </a:lnTo>
                  <a:cubicBezTo>
                    <a:pt x="78819" y="1852"/>
                    <a:pt x="101455" y="14874"/>
                    <a:pt x="111472" y="36494"/>
                  </a:cubicBezTo>
                  <a:cubicBezTo>
                    <a:pt x="121488" y="58115"/>
                    <a:pt x="116716" y="83653"/>
                    <a:pt x="99557" y="100269"/>
                  </a:cubicBezTo>
                  <a:lnTo>
                    <a:pt x="101840" y="103013"/>
                  </a:lnTo>
                  <a:lnTo>
                    <a:pt x="94362" y="101298"/>
                  </a:lnTo>
                  <a:lnTo>
                    <a:pt x="93855" y="93417"/>
                  </a:lnTo>
                  <a:lnTo>
                    <a:pt x="96139" y="96161"/>
                  </a:lnTo>
                  <a:lnTo>
                    <a:pt x="96139" y="96161"/>
                  </a:lnTo>
                  <a:cubicBezTo>
                    <a:pt x="111722" y="81195"/>
                    <a:pt x="116030" y="58243"/>
                    <a:pt x="106903" y="38818"/>
                  </a:cubicBezTo>
                  <a:cubicBezTo>
                    <a:pt x="97775" y="19394"/>
                    <a:pt x="77181" y="7687"/>
                    <a:pt x="55450" y="9571"/>
                  </a:cubicBezTo>
                  <a:close/>
                </a:path>
              </a:pathLst>
            </a:custGeom>
            <a:gradFill>
              <a:gsLst>
                <a:gs pos="0">
                  <a:srgbClr val="AFAFAF"/>
                </a:gs>
                <a:gs pos="50000">
                  <a:schemeClr val="accent3"/>
                </a:gs>
                <a:gs pos="100000">
                  <a:srgbClr val="919191"/>
                </a:gs>
              </a:gsLst>
              <a:lin ang="5400012" scaled="0"/>
            </a:gradFill>
            <a:ln>
              <a:noFill/>
            </a:ln>
          </p:spPr>
          <p:txBody>
            <a:bodyPr lIns="91425" tIns="91425" rIns="91425" bIns="91425" anchor="ctr" anchorCtr="0">
              <a:noAutofit/>
            </a:bodyPr>
            <a:lstStyle/>
            <a:p>
              <a:pPr lvl="0">
                <a:spcBef>
                  <a:spcPts val="0"/>
                </a:spcBef>
                <a:buNone/>
              </a:pPr>
              <a:endParaRPr/>
            </a:p>
          </p:txBody>
        </p:sp>
        <p:sp>
          <p:nvSpPr>
            <p:cNvPr id="175" name="Shape 175"/>
            <p:cNvSpPr/>
            <p:nvPr/>
          </p:nvSpPr>
          <p:spPr>
            <a:xfrm>
              <a:off x="3339558" y="1006638"/>
              <a:ext cx="2225700" cy="2225700"/>
            </a:xfrm>
            <a:custGeom>
              <a:avLst/>
              <a:gdLst/>
              <a:ahLst/>
              <a:cxnLst/>
              <a:rect l="0" t="0" r="0" b="0"/>
              <a:pathLst>
                <a:path w="120000" h="120000" extrusionOk="0">
                  <a:moveTo>
                    <a:pt x="40809" y="8556"/>
                  </a:moveTo>
                  <a:lnTo>
                    <a:pt x="43481" y="15720"/>
                  </a:lnTo>
                  <a:lnTo>
                    <a:pt x="43481" y="15720"/>
                  </a:lnTo>
                  <a:cubicBezTo>
                    <a:pt x="22705" y="23030"/>
                    <a:pt x="9645" y="43056"/>
                    <a:pt x="11719" y="64422"/>
                  </a:cubicBezTo>
                  <a:lnTo>
                    <a:pt x="16198" y="63322"/>
                  </a:lnTo>
                  <a:lnTo>
                    <a:pt x="9607" y="72371"/>
                  </a:lnTo>
                  <a:lnTo>
                    <a:pt x="463" y="67186"/>
                  </a:lnTo>
                  <a:lnTo>
                    <a:pt x="4944" y="66085"/>
                  </a:lnTo>
                  <a:lnTo>
                    <a:pt x="4944" y="66085"/>
                  </a:lnTo>
                  <a:cubicBezTo>
                    <a:pt x="2117" y="41028"/>
                    <a:pt x="16915" y="17291"/>
                    <a:pt x="40809" y="8556"/>
                  </a:cubicBezTo>
                  <a:close/>
                </a:path>
              </a:pathLst>
            </a:custGeom>
            <a:solidFill>
              <a:srgbClr val="000000"/>
            </a:solidFill>
            <a:ln>
              <a:noFill/>
            </a:ln>
          </p:spPr>
          <p:txBody>
            <a:bodyPr lIns="91425" tIns="91425" rIns="91425" bIns="91425" anchor="ctr" anchorCtr="0">
              <a:noAutofit/>
            </a:bodyPr>
            <a:lstStyle/>
            <a:p>
              <a:pPr lvl="0">
                <a:spcBef>
                  <a:spcPts val="0"/>
                </a:spcBef>
                <a:buNone/>
              </a:pPr>
              <a:endParaRPr/>
            </a:p>
          </p:txBody>
        </p:sp>
        <p:sp>
          <p:nvSpPr>
            <p:cNvPr id="176" name="Shape 176"/>
            <p:cNvSpPr/>
            <p:nvPr/>
          </p:nvSpPr>
          <p:spPr>
            <a:xfrm>
              <a:off x="4228212" y="-182577"/>
              <a:ext cx="2399699" cy="2399700"/>
            </a:xfrm>
            <a:custGeom>
              <a:avLst/>
              <a:gdLst/>
              <a:ahLst/>
              <a:cxnLst/>
              <a:rect l="0" t="0" r="0" b="0"/>
              <a:pathLst>
                <a:path w="120000" h="120000" extrusionOk="0">
                  <a:moveTo>
                    <a:pt x="4524" y="65293"/>
                  </a:moveTo>
                  <a:lnTo>
                    <a:pt x="4524" y="65293"/>
                  </a:lnTo>
                  <a:cubicBezTo>
                    <a:pt x="2901" y="48595"/>
                    <a:pt x="9028" y="32072"/>
                    <a:pt x="21176" y="20387"/>
                  </a:cubicBezTo>
                  <a:lnTo>
                    <a:pt x="18342" y="16798"/>
                  </a:lnTo>
                  <a:lnTo>
                    <a:pt x="27790" y="19219"/>
                  </a:lnTo>
                  <a:lnTo>
                    <a:pt x="28248" y="29340"/>
                  </a:lnTo>
                  <a:lnTo>
                    <a:pt x="25413" y="25751"/>
                  </a:lnTo>
                  <a:lnTo>
                    <a:pt x="25413" y="25751"/>
                  </a:lnTo>
                  <a:cubicBezTo>
                    <a:pt x="14785" y="35928"/>
                    <a:pt x="9452" y="50238"/>
                    <a:pt x="10906" y="64684"/>
                  </a:cubicBezTo>
                  <a:close/>
                </a:path>
              </a:pathLst>
            </a:custGeom>
            <a:gradFill>
              <a:gsLst>
                <a:gs pos="0">
                  <a:srgbClr val="FF4747"/>
                </a:gs>
                <a:gs pos="50000">
                  <a:srgbClr val="FF0000"/>
                </a:gs>
                <a:gs pos="100000">
                  <a:srgbClr val="E30000"/>
                </a:gs>
              </a:gsLst>
              <a:lin ang="5400012" scaled="0"/>
            </a:gradFill>
            <a:ln>
              <a:noFill/>
            </a:ln>
          </p:spPr>
          <p:txBody>
            <a:bodyPr lIns="91425" tIns="91425" rIns="91425" bIns="91425" anchor="ctr" anchorCtr="0">
              <a:noAutofit/>
            </a:bodyPr>
            <a:lstStyle/>
            <a:p>
              <a:pPr lvl="0">
                <a:spcBef>
                  <a:spcPts val="0"/>
                </a:spcBef>
                <a:buNone/>
              </a:pPr>
              <a:endParaRPr/>
            </a:p>
          </p:txBody>
        </p:sp>
      </p:grpSp>
      <p:sp>
        <p:nvSpPr>
          <p:cNvPr id="177" name="Shape 177"/>
          <p:cNvSpPr txBox="1">
            <a:spLocks noGrp="1"/>
          </p:cNvSpPr>
          <p:nvPr>
            <p:ph type="sldNum" idx="12"/>
          </p:nvPr>
        </p:nvSpPr>
        <p:spPr>
          <a:xfrm>
            <a:off x="11409045" y="6333134"/>
            <a:ext cx="731700" cy="5250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ctrTitle"/>
          </p:nvPr>
        </p:nvSpPr>
        <p:spPr>
          <a:xfrm>
            <a:off x="0" y="1839325"/>
            <a:ext cx="12192000" cy="2736900"/>
          </a:xfrm>
          <a:prstGeom prst="rect">
            <a:avLst/>
          </a:prstGeom>
        </p:spPr>
        <p:txBody>
          <a:bodyPr lIns="121900" tIns="121900" rIns="121900" bIns="121900" anchor="b" anchorCtr="0">
            <a:noAutofit/>
          </a:bodyPr>
          <a:lstStyle/>
          <a:p>
            <a:pPr lvl="0" indent="457200" algn="l" rtl="0">
              <a:lnSpc>
                <a:spcPct val="90000"/>
              </a:lnSpc>
              <a:spcBef>
                <a:spcPts val="0"/>
              </a:spcBef>
              <a:buClr>
                <a:schemeClr val="dk1"/>
              </a:buClr>
              <a:buSzPct val="25000"/>
              <a:buFont typeface="Calibri"/>
              <a:buNone/>
            </a:pPr>
            <a:r>
              <a:rPr lang="en-US" sz="6000">
                <a:solidFill>
                  <a:srgbClr val="9A0100"/>
                </a:solidFill>
              </a:rPr>
              <a:t>Analysis</a:t>
            </a:r>
          </a:p>
        </p:txBody>
      </p:sp>
      <p:sp>
        <p:nvSpPr>
          <p:cNvPr id="184" name="Shape 184"/>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sz="1300">
                <a:solidFill>
                  <a:schemeClr val="dk2"/>
                </a:solidFill>
                <a:latin typeface="Arial"/>
                <a:ea typeface="Arial"/>
                <a:cs typeface="Arial"/>
                <a:sym typeface="Arial"/>
              </a:rPr>
              <a:t>9</a:t>
            </a:fld>
            <a:endParaRPr lang="en-US" sz="1300">
              <a:solidFill>
                <a:schemeClr val="dk2"/>
              </a:solidFill>
              <a:latin typeface="Arial"/>
              <a:ea typeface="Arial"/>
              <a:cs typeface="Arial"/>
              <a:sym typeface="Arial"/>
            </a:endParaRPr>
          </a:p>
        </p:txBody>
      </p:sp>
      <p:grpSp>
        <p:nvGrpSpPr>
          <p:cNvPr id="185" name="Shape 185"/>
          <p:cNvGrpSpPr/>
          <p:nvPr/>
        </p:nvGrpSpPr>
        <p:grpSpPr>
          <a:xfrm>
            <a:off x="0" y="4519162"/>
            <a:ext cx="12192000" cy="2338837"/>
            <a:chOff x="0" y="4519162"/>
            <a:chExt cx="12192000" cy="2338837"/>
          </a:xfrm>
        </p:grpSpPr>
        <p:pic>
          <p:nvPicPr>
            <p:cNvPr id="186" name="Shape 186" descr="Screen Shot 2017-07-17 at 3.57.19 PM.png"/>
            <p:cNvPicPr preferRelativeResize="0"/>
            <p:nvPr/>
          </p:nvPicPr>
          <p:blipFill>
            <a:blip r:embed="rId3">
              <a:alphaModFix/>
            </a:blip>
            <a:stretch>
              <a:fillRect/>
            </a:stretch>
          </p:blipFill>
          <p:spPr>
            <a:xfrm>
              <a:off x="0" y="4519175"/>
              <a:ext cx="3787908" cy="2338824"/>
            </a:xfrm>
            <a:prstGeom prst="rect">
              <a:avLst/>
            </a:prstGeom>
            <a:noFill/>
            <a:ln>
              <a:noFill/>
            </a:ln>
          </p:spPr>
        </p:pic>
        <p:pic>
          <p:nvPicPr>
            <p:cNvPr id="187" name="Shape 187"/>
            <p:cNvPicPr preferRelativeResize="0"/>
            <p:nvPr/>
          </p:nvPicPr>
          <p:blipFill>
            <a:blip r:embed="rId4">
              <a:alphaModFix/>
            </a:blip>
            <a:stretch>
              <a:fillRect/>
            </a:stretch>
          </p:blipFill>
          <p:spPr>
            <a:xfrm>
              <a:off x="2699224" y="4519175"/>
              <a:ext cx="3648026" cy="2338824"/>
            </a:xfrm>
            <a:prstGeom prst="rect">
              <a:avLst/>
            </a:prstGeom>
            <a:noFill/>
            <a:ln>
              <a:noFill/>
            </a:ln>
          </p:spPr>
        </p:pic>
        <p:pic>
          <p:nvPicPr>
            <p:cNvPr id="188" name="Shape 188"/>
            <p:cNvPicPr preferRelativeResize="0"/>
            <p:nvPr/>
          </p:nvPicPr>
          <p:blipFill>
            <a:blip r:embed="rId5">
              <a:alphaModFix/>
            </a:blip>
            <a:stretch>
              <a:fillRect/>
            </a:stretch>
          </p:blipFill>
          <p:spPr>
            <a:xfrm>
              <a:off x="6347252" y="4519162"/>
              <a:ext cx="3507551" cy="2338824"/>
            </a:xfrm>
            <a:prstGeom prst="rect">
              <a:avLst/>
            </a:prstGeom>
            <a:noFill/>
            <a:ln>
              <a:noFill/>
            </a:ln>
          </p:spPr>
        </p:pic>
        <p:pic>
          <p:nvPicPr>
            <p:cNvPr id="189" name="Shape 189"/>
            <p:cNvPicPr preferRelativeResize="0"/>
            <p:nvPr/>
          </p:nvPicPr>
          <p:blipFill>
            <a:blip r:embed="rId6">
              <a:alphaModFix/>
            </a:blip>
            <a:stretch>
              <a:fillRect/>
            </a:stretch>
          </p:blipFill>
          <p:spPr>
            <a:xfrm>
              <a:off x="9853175" y="4519175"/>
              <a:ext cx="2338825" cy="2338825"/>
            </a:xfrm>
            <a:prstGeom prst="rect">
              <a:avLst/>
            </a:prstGeom>
            <a:noFill/>
            <a:ln>
              <a:noFill/>
            </a:ln>
          </p:spPr>
        </p:pic>
      </p:grpSp>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2154</Words>
  <Application>Microsoft Macintosh PowerPoint</Application>
  <PresentationFormat>Custom</PresentationFormat>
  <Paragraphs>415</Paragraphs>
  <Slides>33</Slides>
  <Notes>33</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33</vt:i4>
      </vt:variant>
    </vt:vector>
  </HeadingPairs>
  <TitlesOfParts>
    <vt:vector size="35" baseType="lpstr">
      <vt:lpstr>Helvetica Neue</vt:lpstr>
      <vt:lpstr>simple-light-2</vt:lpstr>
      <vt:lpstr>Montgomery Parks Outreach Strategy &amp; Implementation Plan</vt:lpstr>
      <vt:lpstr>Agenda</vt:lpstr>
      <vt:lpstr>Introductions</vt:lpstr>
      <vt:lpstr>Project Overview</vt:lpstr>
      <vt:lpstr>PowerPoint Presentation</vt:lpstr>
      <vt:lpstr>Our Recommendations Will Provide</vt:lpstr>
      <vt:lpstr>Where You Need A Boost</vt:lpstr>
      <vt:lpstr>Preview of Our Plan: Targeted Outreach</vt:lpstr>
      <vt:lpstr>Analysis</vt:lpstr>
      <vt:lpstr>Project Methodology: Primary Research</vt:lpstr>
      <vt:lpstr>PowerPoint Presentation</vt:lpstr>
      <vt:lpstr>PowerPoint Presentation</vt:lpstr>
      <vt:lpstr>Park Usage: Key Statistics</vt:lpstr>
      <vt:lpstr>Montgomery County</vt:lpstr>
      <vt:lpstr>Benchmarks: What Others Are Doing</vt:lpstr>
      <vt:lpstr>External Influencers to Minority Outreach</vt:lpstr>
      <vt:lpstr>Recommendations</vt:lpstr>
      <vt:lpstr>Recommendations:</vt:lpstr>
      <vt:lpstr>Phased Implementation</vt:lpstr>
      <vt:lpstr>Solutions By Population</vt:lpstr>
      <vt:lpstr>Implementation Plan: Phase 1</vt:lpstr>
      <vt:lpstr>Cost Analysis: Phase I </vt:lpstr>
      <vt:lpstr>Implementation Plan: Phase II</vt:lpstr>
      <vt:lpstr>Cost Analysis: Phase II</vt:lpstr>
      <vt:lpstr>Implementation Plan: Phase 3</vt:lpstr>
      <vt:lpstr>Cost Analysis: Phase III</vt:lpstr>
      <vt:lpstr>Feedback/Questions?</vt:lpstr>
      <vt:lpstr>Appendix</vt:lpstr>
      <vt:lpstr>Opportunity Statement</vt:lpstr>
      <vt:lpstr>Overall Project Timeline</vt:lpstr>
      <vt:lpstr>PowerPoint Presentation</vt:lpstr>
      <vt:lpstr>Cost Analysis: Phase II</vt:lpstr>
      <vt:lpstr>Cost Analysis: Phase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Montgomery Parks Outreach Strategy &amp; Implementation Plan</dc:title>
  <cp:lastModifiedBy>Rachel Carstens</cp:lastModifiedBy>
  <cp:revision>1</cp:revision>
  <dcterms:modified xsi:type="dcterms:W3CDTF">2017-07-25T01:20:09Z</dcterms:modified>
</cp:coreProperties>
</file>