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PT Sans Narrow"/>
      <p:regular r:id="rId21"/>
      <p:bold r:id="rId22"/>
    </p:embeddedFon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TSansNarrow-bold.fntdata"/><Relationship Id="rId21" Type="http://schemas.openxmlformats.org/officeDocument/2006/relationships/font" Target="fonts/PTSansNarrow-regular.fntdata"/><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ce5a1a637e_0_9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ce5a1a637e_0_9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rgbClr val="222222"/>
                </a:solidFill>
                <a:highlight>
                  <a:srgbClr val="FFFFFF"/>
                </a:highlight>
              </a:rPr>
              <a:t>Pam:</a:t>
            </a:r>
            <a:endParaRPr sz="1200">
              <a:solidFill>
                <a:srgbClr val="222222"/>
              </a:solidFill>
              <a:highlight>
                <a:srgbClr val="FFFFFF"/>
              </a:highlight>
            </a:endParaRPr>
          </a:p>
          <a:p>
            <a:pPr indent="0" lvl="0" marL="0" rtl="0" algn="l">
              <a:lnSpc>
                <a:spcPct val="115000"/>
              </a:lnSpc>
              <a:spcBef>
                <a:spcPts val="0"/>
              </a:spcBef>
              <a:spcAft>
                <a:spcPts val="0"/>
              </a:spcAft>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As the Digital Projects Librarian at University of Maryland Libraries, I manage the production workflow for grant-funded digitization projects. I came on staff at the Libraries in 2019 shortly before the team was notified of the NEH award for the Dance Exchange grant project. While I was not there for the pilot project or submission of the grant proposal, I quickly got up to speed with the project team to scale up production workflows for this digitization project.</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This is by far the largest audio/visual digitization project undertaken by the Libraries with over 1,100 items. This presented significant challenges for reviewing, modifying, and moving the large amount of metadata and data.</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Initially, it was determined that 8TB external hard drives would be the most efficient method for transferring digital files. This was for cost-effectiveness and speed of transfer given our infrastructure.</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The original videotapes were split into three batches to make handling the physical and digital assets more manageable. Our vendor’s courier picked up our original videotapes (one batch in December 2019 and two batches in February 2020). We provided them with the 8TB external hard drives each labeled with an identifying number. Each of the three videotape batches had a corresponding metadata spreadsheet, and we asked the vendor to send the digital files back in three separate batches aligned with the spreadsheets.</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As we received external hard drives back from the vendor, we did a 100% file check to make sure all files were delivered and in the requested format. Quality control was performed on a random selection of 25% of the files.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A student assistant from the UMD iSchool was hired to help with quality control, which happened directly from the external drive with the use of a write-protector to ensure the files were not altered during QC. The student assistant first went through each file and marked that it had been received in the metadata spreadsheet by listing the external hard drives’ ID number. This also served to identify which external drive to select should we need to view a specific file again in this process. Then, the student assistant ran QC Tools on the video files to detect any image anomalies, and performed visual inspection on portions at the beginning, end, and mid-point of the randomly selected files. Additionally, the vendor provided condition reports that were consulted during the quality control process.</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A metadata consultant who had worked with the Dance Exchange was hired for this project as well for metadata enhancement that occurred during this stage in the project too.</a:t>
            </a:r>
            <a:endParaRPr sz="1200">
              <a:solidFill>
                <a:srgbClr val="222222"/>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ce5a1a637e_0_9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ce5a1a637e_0_9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Pam:</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A major impediment for this project was that the university and our vendor closed due to the pandemic at a key point when we were receiving files back for review.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Only the first two video batches were completed and delivered by the video digitization vendor by the beginning of March 2020. The university closed on March 12th. The vendor attempted to deliver a part of the final batch on their last day in the office on March 20th before they shut down due to Covid protocols, but UPS was unable to deliver packages at the time so the hard drives were returned to them undelivered. Additionally, our student assistant began work on March 10th and only had a couple of days of training in the office before we made the switch to full-time remote work with only extremely limited access to campus for certain staff. All of this led to changes in our digitization workflow.</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To keep the project moving as much as possible, before we left campus, Robin and I quickly uploaded all of the streaming files and condition reports to our server for QC work to continue remotely through our campus VPN. The metadata spreadsheets were already on Google drive and could be easily accessed and updated from anywhere. We worked with our IT staff to provide a loaner laptop to our student worker with all of the special software loaded on it and easy access to all of the necessary drives. Training continued for our student worker through virtual meetings and email. Robin and I were both available for our student assistant to reach out to chat on Google Hangouts or Google Meet. We could easily access a file on the server to view any portions of the video where the student had questions and provide guidance.</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Our vendor reopened in June. They were able to digitize the rest of the third batch and deliver it by the end of June. Since we were still working remotely and not able to receive mail onsite at the University, we worked with our IT staff to create a new server space for our vendor to FTP the streaming files and condition reports for QC work to continue remotely. Our student assistant completed quality control for the remaining batch of videos in July working from the FTP space.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This delayed the timeline by which the remainder of the metadata enhancement could be performed, so we extended this timeline to the end of January 2021. Not all assets have been able to be described, yet, though we plan to proceed with the ingest into Avalon and add more description post-ingest.</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external hard drives, which contained all of the files needed for digital preservation were sent to Robin’s home until we were able to return them to campus. While we are currently still working remotely for the most part, Robin is on campus occasionally now and has given our Systems Librarian the drives for when Avalon ingest can begin and for upload to the Academic Preservation Trust.</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ce5a1a637e_0_9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ce5a1a637e_0_9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to consider the impact of the changes in digitization workflows from the pandemic on future projects.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ce5a1a637e_0_9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ce5a1a637e_0_9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Pam:</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We are continuing to work under these Pandemic conditions right now, but looking forward to future digitization projects, I believe there are a couple of key takeaways that will be incorporated into our overall digitization workflow procedures.</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While we previously worked from the external hard drives for file checks and quality control, I think it makes a lot of sense for us to continue working from servers on future projects for the bulk of that work. Building this in from the start makes files more accessible, and this will allow for flexibility if staff are working remotely. It also decreases the number of times the external hard drive needs to be accessed. While precautions such as a write-protector were used in the past, it further reduces the risk of losing or altering data by working from the server rather than the drives.</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I see us continuing to ask for the vendor to transfer all of the digital files to us on external hard drives, but also having the vendor FTP the streaming files and condition reports. The minimal fee is certainly worth it when considering the time it saves Robin and I from uploading the files from multiple drives that can be devoted to other library work and expedites receiving the project data allowing us to get started with the file checks and quality control faster. If we are not able to access the external hard drives right away for some reason, we would still have the streaming files on the server right away with this workflow too.</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1200">
              <a:solidFill>
                <a:srgbClr val="22222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rPr>
              <a:t>Going forward we plan to include these workflow adjustments in the scope of work for digitization projects along with the budget projection and request for vendor estimates.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ce5a1a637e_0_9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ce5a1a637e_0_9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methodology and results of our pilot project are fully described in an article that the original project team wrote for Provenance, an open access journal. Additionally, here is a link to a YouTube video of clips created as a part of the pilot to demonstrate some of the inherent and degradation issues making this collection a </a:t>
            </a:r>
            <a:r>
              <a:rPr lang="en"/>
              <a:t>priority</a:t>
            </a:r>
            <a:r>
              <a:rPr lang="en"/>
              <a:t> for digitization. As part of the documentation for the full project, the new project team will be submitting a follow-up to the Provenance article.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Also, the Finding Aid on the Libraries website </a:t>
            </a:r>
            <a:r>
              <a:rPr lang="en"/>
              <a:t>provides</a:t>
            </a:r>
            <a:r>
              <a:rPr lang="en"/>
              <a:t> additional information about the content and formats in the overall collection. And this will be the </a:t>
            </a:r>
            <a:r>
              <a:rPr lang="en"/>
              <a:t>main</a:t>
            </a:r>
            <a:r>
              <a:rPr lang="en"/>
              <a:t> access point once the digital objects are linked from Avalon to ArchivesSpace.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ce5a1a637e_0_9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ce5a1a637e_0_9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Thank you for viewing our presentation. </a:t>
            </a:r>
            <a:r>
              <a:rPr lang="en"/>
              <a:t>Please feel free to ask questions now, or you can follow up with us directly at a later time.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ce5a1a637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ce5a1a63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Pamela and I are speaking to you today from the University of Maryland, which is located in College Park, MD, outside of Washington, DC.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At the UMD Libraries, we believe it is important to create dialogue to honor those that have been historically and systemically disenfranchised. We acknowledge the truth that is often buried: We are on the ancestral lands of the Piscataway People, who were among the first in the Western Hemisphere. We are on indigenous land that was stolen from the Piscataway People by European colonists. We pay respects to Piscataway elders and ancestors. Please take a moment to consider the many legacies of violence, displacement, migration, and settlement that bring us together here today.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ce5a1a637e_0_9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ce5a1a637e_0_9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Today we will be presenting about overcoming challenges in scaling up a digitization project during the pandemic. We will start by discussing the project background, including the content and the context of why we pursued this project, and how we pursued stages of the digitization and description projects. We will discuss the changes we made for digitization that impacted this project because four years passed between the digitization pilot and receiving funding for the full project. We will also discuss challenges we faced in scaling between the projects, which was further complicated by the university pandemic closure, and how we overcame these challenges. We will conclude by discussing what changes we made to our pandemic-time workflows, and what we will retain and improve upon for future projects.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ce5a1d8b26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ce5a1d8b26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will start with the </a:t>
            </a:r>
            <a:r>
              <a:rPr lang="en"/>
              <a:t>project</a:t>
            </a:r>
            <a:r>
              <a:rPr lang="en"/>
              <a:t> background.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ce5a1a637e_0_9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ce5a1a637e_0_9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Founded in 1976 and b</a:t>
            </a:r>
            <a:r>
              <a:rPr lang="en"/>
              <a:t>ased in Takoma Park, Maryland, the Dance Exchange is an active dance company that exists to engage and educate audiences of all generations in making art through dance. The company’s creative vision came from its founder, Liz Lerman, who directed the company for the first thirty years before stepping down in 2006. During residencies and international tours, the company under Lerman’s direction, was guided by four questions: Who gets to dance? Where is the dance happening? What is it about? and Why does it matter? Lerman’s ethos of “dance for all” underscores the type of work and community programs created by the company and the performers, including all ages and differently-abled participants.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Liz Lerman Dance Exchange Archives is held by the University of Maryland Libraries’ Special Collections in Performing Arts or SCPA. The Dance Exchange Archives the largest dance collection in SCPA, presently spanning over 150 linear feet in papers and containing over 1,200 videos. The collection contains many forms of material generated from creating new works to the logistics of performance. These materials include rehearsal notes, videography used for reference in the creative process, costume sketches, and contextual information that inspire a work. It also contains materials that document the day-to-day operations of the dance company, such as ledgers, rosters, tour itineraries, promotional photographs, professional correspondence, brochures and advertising, grant materials, videos documenting performances and rehearsals, and other objects that contribute to institutional memory.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SCPA staff had previously described and created finding aids for the paper and photographic materials in the Liz Lerman Dance Exchange Archives but had only created a title/date-level inventory of the video materials based on the container information. This created issues when patrons would request digital files for research and study because many materials were poorly or mis-described on the containers and many tapes had at least some degradation issues, some of which made viewing and listening to the tapes a barrier for use. In 2015, the SCPA curator, in conjunction with myself as the manager of digitization operations for the Libraries, decided the best path forward for preservation and access of this collection was to digitize the video series in its entirety, as well as the paper programs that corresponded with the performances to provide context and metadata when there was little information provided on the recordings. Much like Lerman, we wanted to provide the rehearsal and performance footage as freely accessible resources because more dance programs have been adopting Lerman’s ethos.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e5a1a637e_0_9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e5a1a637e_0_9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We selected 100 videotapes for digitization in a pilot project in 2015. This project was funded with Libraries money. Because this was the first large-scale video digitization project the Libraries were embarking upon, we researched best practices for technical file and metadata standards and selected preservation and access specifications that would work with our hardware, software, and digital preservation infrastructure in 2015. This was also an exploratory project because we didn’t know a lot about the tape’s overall condition or duration, which would impact the total cost of the full project.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We elected to send these tapes to a vendor for digitization. They discovered some duplicate content, blank tapes, as well as some tapes that were harder to play, which resulted in 98 of 100 tapes being successfully transferred. On a further assessment of the technical condition reports and by performing sampled QC, we discovered that about 15% of the tapes had moderate to severe degradation symptoms making at least a portion of the audio unlistenable or caused issues with the video that made it difficult to distinguish clear movement in the dance. We also discovered tape duration ranging from a few minutes for a promo to over 5 hours for rehearsal footage, but that the content was fairly evenly split between content under 30 minutes, content between 31-60 minutes, content between 61-90 minutes, and content between 91-120 minutes, with few tapes being over 2 hours.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ce5a1a637e_0_9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ce5a1a637e_0_9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Robin: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Knowing the tapes would experience further degradation, we pursued funding from the National Endowment for the Humanities through a Humanities Collections and Reference Resources grant. The knowledge of the estimated duration from the pilot gave us more detailed information to receive a digitization quote from our vendor and plan for digital preservation and access storage costs as part of the application. Our application was funded on the third submittal in 2019. We ended up sending 1,125 tapes for digitization, over 11 times larger than our pilot project.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A lot can change in the digital library landscape in four years. Because we had a four-year gap between the pilot and full project, we had since revised our video digitization standards slightly to decrease digital preservation costs as well as provide robust embedded metadata. Infrastructure changes that were in process in 2019 also impacted the project and its timeline. Finally, the biggest impact on this project was that the university moved to offsite work beginning on March 13, 2020, which resulted in changes with our production workflow with the vendor, asset QC, prep for ingest and archiving, as well as the timeline for development, testing, and implementation of Avalon, our newly-adopted av repository.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ce5a1a637e_0_9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ce5a1a637e_0_9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project team has had to be flexible throughout 2020 as various delays due to the pandemic have slowed down project progress.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ce5a1a637e_0_9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ce5a1a637e_0_9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a technical pilot in 2018 to 2019, in January 2020, library managers and developers decided to move away from the current model of a streaming media server linked to Fedora to make digital a/v assets available in the digital repository, to Avalon as our av streaming repository, particularly for the advantages given to collections access. In particular, for the Dance Exchange Archives, we will be able to add additional metadata to the assets after they are ingested, we can attach the paper programs as related files, and we have the potential for future captioning to be added in a later project phase. Additionally, Avalon will not degrade ingested files through unnecessary transcoding, making better copies available to the public. This development project was originally slated to begin in fall 2020, but due to pandemic delays on other development and IT security projects throughout 2020, the developer team began bringing up Avalon in early 2021, with an aim to bring it to production for the Dance Exchange Archives in late April to early May. Our Systems Librarian estimates that it will take approximately 20 working days (or one month) to load and confirm the load of the 1TB of 1,125 streaming files and their metadata.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Pam will now discuss pandemic-related production challenges and how we overcame them.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CC0000"/>
              </a:buClr>
              <a:buSzPts val="5400"/>
              <a:buNone/>
              <a:defRPr sz="5400">
                <a:solidFill>
                  <a:srgbClr val="CC0000"/>
                </a:solidFill>
              </a:defRPr>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MD Colors Tropic"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Clr>
                <a:srgbClr val="CC0000"/>
              </a:buClr>
              <a:buSzPts val="3600"/>
              <a:buNone/>
              <a:defRPr>
                <a:solidFill>
                  <a:srgbClr val="CC0000"/>
                </a:solidFill>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Clr>
                <a:srgbClr val="CC0000"/>
              </a:buClr>
              <a:buSzPts val="3600"/>
              <a:buNone/>
              <a:defRPr>
                <a:solidFill>
                  <a:srgbClr val="CC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Clr>
                <a:srgbClr val="CC0000"/>
              </a:buClr>
              <a:buSzPts val="3600"/>
              <a:buNone/>
              <a:defRPr>
                <a:solidFill>
                  <a:srgbClr val="CC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Clr>
                <a:srgbClr val="CC0000"/>
              </a:buClr>
              <a:buSzPts val="3600"/>
              <a:buNone/>
              <a:defRPr>
                <a:solidFill>
                  <a:srgbClr val="CC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Clr>
                <a:srgbClr val="CC0000"/>
              </a:buClr>
              <a:buSzPts val="2400"/>
              <a:buNone/>
              <a:defRPr sz="2400">
                <a:solidFill>
                  <a:srgbClr val="CC0000"/>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CC0000"/>
              </a:buClr>
              <a:buSzPts val="4200"/>
              <a:buNone/>
              <a:defRPr sz="4200">
                <a:solidFill>
                  <a:srgbClr val="CC0000"/>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digitalcommons.kennesaw.edu/provenance/vol34/iss1/11/" TargetMode="External"/><Relationship Id="rId4" Type="http://schemas.openxmlformats.org/officeDocument/2006/relationships/hyperlink" Target="https://www.youtube.com/watch?v=oDst7EdI_KY" TargetMode="External"/><Relationship Id="rId5" Type="http://schemas.openxmlformats.org/officeDocument/2006/relationships/hyperlink" Target="http://hdl.handle.net/1903.1/1219"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www.lib.umd.edu/dst/digitization" TargetMode="External"/><Relationship Id="rId4" Type="http://schemas.openxmlformats.org/officeDocument/2006/relationships/hyperlink" Target="mailto:pmcclana@umd.edu" TargetMode="External"/><Relationship Id="rId5" Type="http://schemas.openxmlformats.org/officeDocument/2006/relationships/hyperlink" Target="mailto:rpike@umd.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659"/>
              <a:t>Overcoming Challenges in Scaling Up Digitization Projects During the Pandemic</a:t>
            </a:r>
            <a:endParaRPr sz="3659"/>
          </a:p>
        </p:txBody>
      </p:sp>
      <p:sp>
        <p:nvSpPr>
          <p:cNvPr id="67" name="Google Shape;67;p13"/>
          <p:cNvSpPr txBox="1"/>
          <p:nvPr>
            <p:ph idx="1" type="subTitle"/>
          </p:nvPr>
        </p:nvSpPr>
        <p:spPr>
          <a:xfrm>
            <a:off x="2137225" y="2850048"/>
            <a:ext cx="4870500" cy="6180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None/>
            </a:pPr>
            <a:r>
              <a:rPr lang="en" sz="1900"/>
              <a:t>Pamela A. McClanahan and Robin C. Pike</a:t>
            </a:r>
            <a:endParaRPr sz="1900"/>
          </a:p>
          <a:p>
            <a:pPr indent="0" lvl="0" marL="0" rtl="0" algn="ctr">
              <a:lnSpc>
                <a:spcPct val="80000"/>
              </a:lnSpc>
              <a:spcBef>
                <a:spcPts val="0"/>
              </a:spcBef>
              <a:spcAft>
                <a:spcPts val="0"/>
              </a:spcAft>
              <a:buNone/>
            </a:pPr>
            <a:r>
              <a:rPr lang="en" sz="1900"/>
              <a:t>University of Maryland Libraries</a:t>
            </a:r>
            <a:endParaRPr sz="1900"/>
          </a:p>
        </p:txBody>
      </p:sp>
      <p:sp>
        <p:nvSpPr>
          <p:cNvPr id="68" name="Google Shape;68;p13"/>
          <p:cNvSpPr txBox="1"/>
          <p:nvPr/>
        </p:nvSpPr>
        <p:spPr>
          <a:xfrm>
            <a:off x="1244850" y="3468050"/>
            <a:ext cx="6654300" cy="418500"/>
          </a:xfrm>
          <a:prstGeom prst="rect">
            <a:avLst/>
          </a:prstGeom>
          <a:noFill/>
          <a:ln>
            <a:noFill/>
          </a:ln>
        </p:spPr>
        <p:txBody>
          <a:bodyPr anchorCtr="0" anchor="t" bIns="91425" lIns="91425" spcFirstLastPara="1" rIns="91425" wrap="square" tIns="91425">
            <a:spAutoFit/>
          </a:bodyPr>
          <a:lstStyle/>
          <a:p>
            <a:pPr indent="0" lvl="0" marL="0" rtl="0" algn="ctr">
              <a:lnSpc>
                <a:spcPct val="80000"/>
              </a:lnSpc>
              <a:spcBef>
                <a:spcPts val="0"/>
              </a:spcBef>
              <a:spcAft>
                <a:spcPts val="0"/>
              </a:spcAft>
              <a:buNone/>
            </a:pPr>
            <a:r>
              <a:rPr lang="en" sz="1900">
                <a:solidFill>
                  <a:schemeClr val="dk2"/>
                </a:solidFill>
                <a:latin typeface="Open Sans"/>
                <a:ea typeface="Open Sans"/>
                <a:cs typeface="Open Sans"/>
                <a:sym typeface="Open Sans"/>
              </a:rPr>
              <a:t>Association of Moving Image Archivists - April 15, 2021</a:t>
            </a:r>
            <a:endParaRPr>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Scaling up Project From Pilot to Full</a:t>
            </a:r>
            <a:endParaRPr/>
          </a:p>
        </p:txBody>
      </p:sp>
      <p:sp>
        <p:nvSpPr>
          <p:cNvPr id="121" name="Google Shape;121;p22"/>
          <p:cNvSpPr txBox="1"/>
          <p:nvPr>
            <p:ph idx="1" type="body"/>
          </p:nvPr>
        </p:nvSpPr>
        <p:spPr>
          <a:xfrm>
            <a:off x="311700" y="1266325"/>
            <a:ext cx="8520600" cy="3558300"/>
          </a:xfrm>
          <a:prstGeom prst="rect">
            <a:avLst/>
          </a:prstGeom>
        </p:spPr>
        <p:txBody>
          <a:bodyPr anchorCtr="0" anchor="t" bIns="91425" lIns="91425" spcFirstLastPara="1" rIns="91425" wrap="square" tIns="91425">
            <a:normAutofit lnSpcReduction="10000"/>
          </a:bodyPr>
          <a:lstStyle/>
          <a:p>
            <a:pPr indent="-355600" lvl="0" marL="457200" rtl="0" algn="l">
              <a:spcBef>
                <a:spcPts val="0"/>
              </a:spcBef>
              <a:spcAft>
                <a:spcPts val="0"/>
              </a:spcAft>
              <a:buSzPts val="2000"/>
              <a:buChar char="●"/>
            </a:pPr>
            <a:r>
              <a:rPr lang="en" sz="2000"/>
              <a:t>Largest video digitization project </a:t>
            </a:r>
            <a:r>
              <a:rPr lang="en" sz="2000"/>
              <a:t>undertaken</a:t>
            </a:r>
            <a:r>
              <a:rPr lang="en" sz="2000"/>
              <a:t> by UMD Libraries</a:t>
            </a:r>
            <a:endParaRPr sz="2000"/>
          </a:p>
          <a:p>
            <a:pPr indent="-342900" lvl="1" marL="914400" rtl="0" algn="l">
              <a:spcBef>
                <a:spcPts val="0"/>
              </a:spcBef>
              <a:spcAft>
                <a:spcPts val="0"/>
              </a:spcAft>
              <a:buSzPts val="1800"/>
              <a:buChar char="○"/>
            </a:pPr>
            <a:r>
              <a:rPr lang="en" sz="1800"/>
              <a:t>1,125 tapes</a:t>
            </a:r>
            <a:endParaRPr sz="1800"/>
          </a:p>
          <a:p>
            <a:pPr indent="-355600" lvl="0" marL="457200" rtl="0" algn="l">
              <a:spcBef>
                <a:spcPts val="0"/>
              </a:spcBef>
              <a:spcAft>
                <a:spcPts val="0"/>
              </a:spcAft>
              <a:buSzPts val="2000"/>
              <a:buChar char="●"/>
            </a:pPr>
            <a:r>
              <a:rPr lang="en" sz="2000"/>
              <a:t>Production workflow:</a:t>
            </a:r>
            <a:endParaRPr sz="2000"/>
          </a:p>
          <a:p>
            <a:pPr indent="-342900" lvl="1" marL="914400" rtl="0" algn="l">
              <a:spcBef>
                <a:spcPts val="0"/>
              </a:spcBef>
              <a:spcAft>
                <a:spcPts val="0"/>
              </a:spcAft>
              <a:buSzPts val="1800"/>
              <a:buChar char="○"/>
            </a:pPr>
            <a:r>
              <a:rPr lang="en" sz="1800"/>
              <a:t>Split</a:t>
            </a:r>
            <a:r>
              <a:rPr lang="en" sz="1800"/>
              <a:t> videotapes into t</a:t>
            </a:r>
            <a:r>
              <a:rPr lang="en" sz="1800"/>
              <a:t>hree batches with three corresponding metadata spreadsheets </a:t>
            </a:r>
            <a:endParaRPr sz="1800"/>
          </a:p>
          <a:p>
            <a:pPr indent="-342900" lvl="1" marL="914400" rtl="0" algn="l">
              <a:spcBef>
                <a:spcPts val="0"/>
              </a:spcBef>
              <a:spcAft>
                <a:spcPts val="0"/>
              </a:spcAft>
              <a:buSzPts val="1800"/>
              <a:buChar char="○"/>
            </a:pPr>
            <a:r>
              <a:rPr lang="en" sz="1800"/>
              <a:t>Labeled external hard drives with an </a:t>
            </a:r>
            <a:r>
              <a:rPr lang="en" sz="1800"/>
              <a:t>identifying</a:t>
            </a:r>
            <a:r>
              <a:rPr lang="en" sz="1800"/>
              <a:t> number</a:t>
            </a:r>
            <a:endParaRPr sz="1800"/>
          </a:p>
          <a:p>
            <a:pPr indent="-342900" lvl="1" marL="914400" rtl="0" algn="l">
              <a:spcBef>
                <a:spcPts val="0"/>
              </a:spcBef>
              <a:spcAft>
                <a:spcPts val="0"/>
              </a:spcAft>
              <a:buSzPts val="1800"/>
              <a:buChar char="○"/>
            </a:pPr>
            <a:r>
              <a:rPr lang="en" sz="1800"/>
              <a:t>Matched external drive number to file name in metadata spreadsheet </a:t>
            </a:r>
            <a:endParaRPr sz="1800"/>
          </a:p>
          <a:p>
            <a:pPr indent="-342900" lvl="1" marL="914400" rtl="0" algn="l">
              <a:spcBef>
                <a:spcPts val="0"/>
              </a:spcBef>
              <a:spcAft>
                <a:spcPts val="0"/>
              </a:spcAft>
              <a:buSzPts val="1800"/>
              <a:buChar char="○"/>
            </a:pPr>
            <a:r>
              <a:rPr lang="en" sz="1800"/>
              <a:t>25% QC sampling</a:t>
            </a:r>
            <a:endParaRPr sz="1800"/>
          </a:p>
          <a:p>
            <a:pPr indent="-342900" lvl="1" marL="914400" rtl="0" algn="l">
              <a:spcBef>
                <a:spcPts val="0"/>
              </a:spcBef>
              <a:spcAft>
                <a:spcPts val="0"/>
              </a:spcAft>
              <a:buSzPts val="1800"/>
              <a:buChar char="○"/>
            </a:pPr>
            <a:r>
              <a:rPr lang="en" sz="1800"/>
              <a:t>P</a:t>
            </a:r>
            <a:r>
              <a:rPr lang="en" sz="1800"/>
              <a:t>erformed visual inspection on portions at the beginning, end, and mid-point of the randomly selected files</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Changes to Digitization Workflows in the Pandemic</a:t>
            </a:r>
            <a:endParaRPr/>
          </a:p>
        </p:txBody>
      </p:sp>
      <p:sp>
        <p:nvSpPr>
          <p:cNvPr id="127" name="Google Shape;127;p2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Pandemic closures</a:t>
            </a:r>
            <a:endParaRPr sz="2000"/>
          </a:p>
          <a:p>
            <a:pPr indent="-342900" lvl="1" marL="914400" rtl="0" algn="l">
              <a:spcBef>
                <a:spcPts val="0"/>
              </a:spcBef>
              <a:spcAft>
                <a:spcPts val="0"/>
              </a:spcAft>
              <a:buSzPts val="1800"/>
              <a:buChar char="○"/>
            </a:pPr>
            <a:r>
              <a:rPr lang="en" sz="1800"/>
              <a:t>UMD under f</a:t>
            </a:r>
            <a:r>
              <a:rPr lang="en" sz="1800"/>
              <a:t>ull-time remote work since March 2020 </a:t>
            </a:r>
            <a:endParaRPr sz="1800"/>
          </a:p>
          <a:p>
            <a:pPr indent="-342900" lvl="1" marL="914400" rtl="0" algn="l">
              <a:spcBef>
                <a:spcPts val="0"/>
              </a:spcBef>
              <a:spcAft>
                <a:spcPts val="0"/>
              </a:spcAft>
              <a:buSzPts val="1800"/>
              <a:buChar char="○"/>
            </a:pPr>
            <a:r>
              <a:rPr lang="en" sz="1800"/>
              <a:t>Vendor closed completely for several months in 2020</a:t>
            </a:r>
            <a:endParaRPr sz="1800"/>
          </a:p>
          <a:p>
            <a:pPr indent="-355600" lvl="0" marL="457200" rtl="0" algn="l">
              <a:spcBef>
                <a:spcPts val="0"/>
              </a:spcBef>
              <a:spcAft>
                <a:spcPts val="0"/>
              </a:spcAft>
              <a:buSzPts val="2000"/>
              <a:buChar char="●"/>
            </a:pPr>
            <a:r>
              <a:rPr lang="en" sz="2000"/>
              <a:t>Adjustments to workflow:</a:t>
            </a:r>
            <a:endParaRPr sz="2000"/>
          </a:p>
          <a:p>
            <a:pPr indent="-342900" lvl="1" marL="914400" rtl="0" algn="l">
              <a:spcBef>
                <a:spcPts val="0"/>
              </a:spcBef>
              <a:spcAft>
                <a:spcPts val="0"/>
              </a:spcAft>
              <a:buSzPts val="1800"/>
              <a:buChar char="○"/>
            </a:pPr>
            <a:r>
              <a:rPr lang="en" sz="1800"/>
              <a:t>Work from server rather than external drive</a:t>
            </a:r>
            <a:endParaRPr sz="1800"/>
          </a:p>
          <a:p>
            <a:pPr indent="-342900" lvl="1" marL="914400" rtl="0" algn="l">
              <a:spcBef>
                <a:spcPts val="0"/>
              </a:spcBef>
              <a:spcAft>
                <a:spcPts val="0"/>
              </a:spcAft>
              <a:buSzPts val="1800"/>
              <a:buChar char="○"/>
            </a:pPr>
            <a:r>
              <a:rPr lang="en" sz="1800"/>
              <a:t>Upload streaming files and condition reports from vendor to server</a:t>
            </a:r>
            <a:endParaRPr sz="1800"/>
          </a:p>
          <a:p>
            <a:pPr indent="-342900" lvl="1" marL="914400" rtl="0" algn="l">
              <a:spcBef>
                <a:spcPts val="0"/>
              </a:spcBef>
              <a:spcAft>
                <a:spcPts val="0"/>
              </a:spcAft>
              <a:buSzPts val="1800"/>
              <a:buChar char="○"/>
            </a:pPr>
            <a:r>
              <a:rPr lang="en" sz="1800"/>
              <a:t>Vendor FTP remaining streaming files and condition reports</a:t>
            </a:r>
            <a:endParaRPr sz="1800"/>
          </a:p>
          <a:p>
            <a:pPr indent="0" lvl="0" marL="914400" rtl="0" algn="l">
              <a:spcBef>
                <a:spcPts val="1200"/>
              </a:spcBef>
              <a:spcAft>
                <a:spcPts val="1200"/>
              </a:spcAft>
              <a:buNone/>
            </a:pPr>
            <a:r>
              <a:t/>
            </a: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4"/>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Conclusion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Applying Pandemic Techniques to Future Projects</a:t>
            </a:r>
            <a:endParaRPr/>
          </a:p>
        </p:txBody>
      </p:sp>
      <p:sp>
        <p:nvSpPr>
          <p:cNvPr id="138" name="Google Shape;138;p2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Working</a:t>
            </a:r>
            <a:r>
              <a:rPr lang="en" sz="2000"/>
              <a:t> from server vs. external hard drive</a:t>
            </a:r>
            <a:endParaRPr sz="2000"/>
          </a:p>
          <a:p>
            <a:pPr indent="-342900" lvl="1" marL="914400" rtl="0" algn="l">
              <a:spcBef>
                <a:spcPts val="0"/>
              </a:spcBef>
              <a:spcAft>
                <a:spcPts val="0"/>
              </a:spcAft>
              <a:buSzPts val="1800"/>
              <a:buChar char="○"/>
            </a:pPr>
            <a:r>
              <a:rPr lang="en" sz="1800"/>
              <a:t>Allow for remote work</a:t>
            </a:r>
            <a:endParaRPr sz="1800"/>
          </a:p>
          <a:p>
            <a:pPr indent="-342900" lvl="1" marL="914400" rtl="0" algn="l">
              <a:spcBef>
                <a:spcPts val="0"/>
              </a:spcBef>
              <a:spcAft>
                <a:spcPts val="0"/>
              </a:spcAft>
              <a:buSzPts val="1800"/>
              <a:buChar char="○"/>
            </a:pPr>
            <a:r>
              <a:rPr lang="en" sz="1800"/>
              <a:t>Less hands on drive</a:t>
            </a:r>
            <a:endParaRPr sz="1800"/>
          </a:p>
          <a:p>
            <a:pPr indent="-355600" lvl="0" marL="457200" rtl="0" algn="l">
              <a:spcBef>
                <a:spcPts val="0"/>
              </a:spcBef>
              <a:spcAft>
                <a:spcPts val="0"/>
              </a:spcAft>
              <a:buSzPts val="2000"/>
              <a:buChar char="●"/>
            </a:pPr>
            <a:r>
              <a:rPr lang="en" sz="2000"/>
              <a:t>Having vendor FTP streaming files and </a:t>
            </a:r>
            <a:r>
              <a:rPr lang="en" sz="2000"/>
              <a:t>condition</a:t>
            </a:r>
            <a:r>
              <a:rPr lang="en" sz="2000"/>
              <a:t> reports</a:t>
            </a:r>
            <a:endParaRPr sz="2000"/>
          </a:p>
          <a:p>
            <a:pPr indent="-342900" lvl="1" marL="914400" rtl="0" algn="l">
              <a:spcBef>
                <a:spcPts val="0"/>
              </a:spcBef>
              <a:spcAft>
                <a:spcPts val="0"/>
              </a:spcAft>
              <a:buSzPts val="1800"/>
              <a:buChar char="○"/>
            </a:pPr>
            <a:r>
              <a:rPr lang="en" sz="1800"/>
              <a:t>Minimal</a:t>
            </a:r>
            <a:r>
              <a:rPr lang="en" sz="1800"/>
              <a:t> fee</a:t>
            </a:r>
            <a:endParaRPr sz="1800"/>
          </a:p>
          <a:p>
            <a:pPr indent="-342900" lvl="1" marL="914400" rtl="0" algn="l">
              <a:spcBef>
                <a:spcPts val="0"/>
              </a:spcBef>
              <a:spcAft>
                <a:spcPts val="0"/>
              </a:spcAft>
              <a:buSzPts val="1800"/>
              <a:buChar char="○"/>
            </a:pPr>
            <a:r>
              <a:rPr lang="en" sz="1800"/>
              <a:t>Expedite QC process</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Further Reading</a:t>
            </a:r>
            <a:endParaRPr/>
          </a:p>
        </p:txBody>
      </p:sp>
      <p:sp>
        <p:nvSpPr>
          <p:cNvPr id="144" name="Google Shape;144;p2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Parker, Bria, Robin C. Pike, and Vincent Novara, “Digitizing the Liz Lerman Dance Exchange Archives Media,” Provenance, Journal of the Society of Georgia Archivists, Volume 34 number 1 (2016) </a:t>
            </a:r>
            <a:r>
              <a:rPr lang="en" u="sng">
                <a:solidFill>
                  <a:schemeClr val="hlink"/>
                </a:solidFill>
                <a:hlinkClick r:id="rId3"/>
              </a:rPr>
              <a:t>http://digitalcommons.kennesaw.edu/provenance/vol34/iss1/11/</a:t>
            </a:r>
            <a:r>
              <a:rPr lang="en"/>
              <a:t> </a:t>
            </a:r>
            <a:endParaRPr/>
          </a:p>
          <a:p>
            <a:pPr indent="0" lvl="0" marL="457200" rtl="0" algn="l">
              <a:spcBef>
                <a:spcPts val="1200"/>
              </a:spcBef>
              <a:spcAft>
                <a:spcPts val="0"/>
              </a:spcAft>
              <a:buNone/>
            </a:pPr>
            <a:r>
              <a:rPr lang="en" u="sng">
                <a:solidFill>
                  <a:schemeClr val="hlink"/>
                </a:solidFill>
                <a:hlinkClick r:id="rId4"/>
              </a:rPr>
              <a:t>https://www.youtube.com/watch?v=oDst7EdI_KY</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solidFill>
                  <a:srgbClr val="333333"/>
                </a:solidFill>
                <a:highlight>
                  <a:srgbClr val="FFFFFF"/>
                </a:highlight>
              </a:rPr>
              <a:t>Liz Lerman Dance Exchange records, Special Collections in Performing Arts, University of Maryland Libraries, </a:t>
            </a:r>
            <a:r>
              <a:rPr lang="en" u="sng">
                <a:solidFill>
                  <a:schemeClr val="hlink"/>
                </a:solidFill>
                <a:highlight>
                  <a:srgbClr val="FFFFFF"/>
                </a:highlight>
                <a:hlinkClick r:id="rId5"/>
              </a:rPr>
              <a:t>http://hdl.handle.net/1903.1/1219</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Contact Information</a:t>
            </a:r>
            <a:endParaRPr/>
          </a:p>
        </p:txBody>
      </p:sp>
      <p:sp>
        <p:nvSpPr>
          <p:cNvPr id="150" name="Google Shape;150;p2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u="sng">
                <a:solidFill>
                  <a:schemeClr val="hlink"/>
                </a:solidFill>
                <a:hlinkClick r:id="rId3"/>
              </a:rPr>
              <a:t>University of Maryland Libraries, College Park, Maryland</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b="1" lang="en"/>
              <a:t>Pamela McClanahan</a:t>
            </a:r>
            <a:r>
              <a:rPr lang="en"/>
              <a:t>:</a:t>
            </a:r>
            <a:r>
              <a:rPr lang="en"/>
              <a:t> Digital Projects Librarian </a:t>
            </a:r>
            <a:endParaRPr/>
          </a:p>
          <a:p>
            <a:pPr indent="0" lvl="0" marL="457200" rtl="0" algn="l">
              <a:spcBef>
                <a:spcPts val="1200"/>
              </a:spcBef>
              <a:spcAft>
                <a:spcPts val="0"/>
              </a:spcAft>
              <a:buNone/>
            </a:pPr>
            <a:r>
              <a:rPr lang="en" u="sng">
                <a:solidFill>
                  <a:schemeClr val="hlink"/>
                </a:solidFill>
                <a:hlinkClick r:id="rId4"/>
              </a:rPr>
              <a:t>pmcclana@umd.edu</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b="1" lang="en"/>
              <a:t>Robin Pike</a:t>
            </a:r>
            <a:r>
              <a:rPr lang="en"/>
              <a:t>:</a:t>
            </a:r>
            <a:r>
              <a:rPr lang="en"/>
              <a:t> Manager, Digital Conversion and Media Reformatting</a:t>
            </a:r>
            <a:endParaRPr/>
          </a:p>
          <a:p>
            <a:pPr indent="0" lvl="0" marL="457200" rtl="0" algn="l">
              <a:spcBef>
                <a:spcPts val="1200"/>
              </a:spcBef>
              <a:spcAft>
                <a:spcPts val="1200"/>
              </a:spcAft>
              <a:buNone/>
            </a:pPr>
            <a:r>
              <a:rPr lang="en" u="sng">
                <a:solidFill>
                  <a:schemeClr val="hlink"/>
                </a:solidFill>
                <a:hlinkClick r:id="rId5"/>
              </a:rPr>
              <a:t>rpike@umd.edu</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Land Acknowledgement - UMD Libraries</a:t>
            </a:r>
            <a:endParaRPr/>
          </a:p>
        </p:txBody>
      </p:sp>
      <p:sp>
        <p:nvSpPr>
          <p:cNvPr id="74" name="Google Shape;74;p1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Google map screenshot showing the University of Maryland in College Park, MD in proximity to Washington, DC." id="75" name="Google Shape;75;p14" title="Map showing the University of Maryland"/>
          <p:cNvPicPr preferRelativeResize="0"/>
          <p:nvPr/>
        </p:nvPicPr>
        <p:blipFill>
          <a:blip r:embed="rId3">
            <a:alphaModFix/>
          </a:blip>
          <a:stretch>
            <a:fillRect/>
          </a:stretch>
        </p:blipFill>
        <p:spPr>
          <a:xfrm>
            <a:off x="2228850" y="1152475"/>
            <a:ext cx="4686300" cy="3867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a:t>
            </a:r>
            <a:endParaRPr/>
          </a:p>
        </p:txBody>
      </p:sp>
      <p:sp>
        <p:nvSpPr>
          <p:cNvPr id="81" name="Google Shape;81;p1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Project Background</a:t>
            </a:r>
            <a:endParaRPr sz="2000"/>
          </a:p>
          <a:p>
            <a:pPr indent="-355600" lvl="0" marL="457200" rtl="0" algn="l">
              <a:spcBef>
                <a:spcPts val="0"/>
              </a:spcBef>
              <a:spcAft>
                <a:spcPts val="0"/>
              </a:spcAft>
              <a:buSzPts val="2000"/>
              <a:buChar char="●"/>
            </a:pPr>
            <a:r>
              <a:rPr lang="en" sz="2000"/>
              <a:t>Pandemic-Related Changes and Challenges</a:t>
            </a:r>
            <a:endParaRPr sz="2000"/>
          </a:p>
          <a:p>
            <a:pPr indent="-355600" lvl="0" marL="457200" rtl="0" algn="l">
              <a:spcBef>
                <a:spcPts val="0"/>
              </a:spcBef>
              <a:spcAft>
                <a:spcPts val="0"/>
              </a:spcAft>
              <a:buSzPts val="2000"/>
              <a:buChar char="●"/>
            </a:pPr>
            <a:r>
              <a:rPr lang="en" sz="2000"/>
              <a:t>Conclusion</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6"/>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Project Background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Background: Content and Context</a:t>
            </a:r>
            <a:endParaRPr/>
          </a:p>
        </p:txBody>
      </p:sp>
      <p:sp>
        <p:nvSpPr>
          <p:cNvPr id="92" name="Google Shape;92;p1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Importance of the Liz Lerman Dance Exchange Archives</a:t>
            </a:r>
            <a:endParaRPr sz="2000"/>
          </a:p>
          <a:p>
            <a:pPr indent="-342900" lvl="1" marL="914400" rtl="0" algn="l">
              <a:spcBef>
                <a:spcPts val="0"/>
              </a:spcBef>
              <a:spcAft>
                <a:spcPts val="0"/>
              </a:spcAft>
              <a:buSzPts val="1800"/>
              <a:buChar char="○"/>
            </a:pPr>
            <a:r>
              <a:rPr lang="en" sz="1800"/>
              <a:t>Who gets to dance?</a:t>
            </a:r>
            <a:endParaRPr sz="1800"/>
          </a:p>
          <a:p>
            <a:pPr indent="-342900" lvl="1" marL="914400" rtl="0" algn="l">
              <a:spcBef>
                <a:spcPts val="0"/>
              </a:spcBef>
              <a:spcAft>
                <a:spcPts val="0"/>
              </a:spcAft>
              <a:buSzPts val="1800"/>
              <a:buChar char="○"/>
            </a:pPr>
            <a:r>
              <a:rPr lang="en" sz="1800"/>
              <a:t>Where is dance happening?</a:t>
            </a:r>
            <a:endParaRPr sz="1800"/>
          </a:p>
          <a:p>
            <a:pPr indent="-342900" lvl="1" marL="914400" rtl="0" algn="l">
              <a:spcBef>
                <a:spcPts val="0"/>
              </a:spcBef>
              <a:spcAft>
                <a:spcPts val="0"/>
              </a:spcAft>
              <a:buSzPts val="1800"/>
              <a:buChar char="○"/>
            </a:pPr>
            <a:r>
              <a:rPr lang="en" sz="1800"/>
              <a:t>What is it about?</a:t>
            </a:r>
            <a:endParaRPr sz="1800"/>
          </a:p>
          <a:p>
            <a:pPr indent="-342900" lvl="1" marL="914400" rtl="0" algn="l">
              <a:spcBef>
                <a:spcPts val="0"/>
              </a:spcBef>
              <a:spcAft>
                <a:spcPts val="0"/>
              </a:spcAft>
              <a:buSzPts val="1800"/>
              <a:buChar char="○"/>
            </a:pPr>
            <a:r>
              <a:rPr lang="en" sz="1800"/>
              <a:t>Why does it matter?</a:t>
            </a:r>
            <a:endParaRPr sz="1800"/>
          </a:p>
          <a:p>
            <a:pPr indent="-355600" lvl="0" marL="457200" rtl="0" algn="l">
              <a:spcBef>
                <a:spcPts val="0"/>
              </a:spcBef>
              <a:spcAft>
                <a:spcPts val="0"/>
              </a:spcAft>
              <a:buSzPts val="2000"/>
              <a:buChar char="●"/>
            </a:pPr>
            <a:r>
              <a:rPr lang="en" sz="2000"/>
              <a:t>Importance of preserving and making the collection accessible</a:t>
            </a:r>
            <a:endParaRPr sz="2000"/>
          </a:p>
          <a:p>
            <a:pPr indent="-342900" lvl="1" marL="914400" rtl="0" algn="l">
              <a:spcBef>
                <a:spcPts val="0"/>
              </a:spcBef>
              <a:spcAft>
                <a:spcPts val="0"/>
              </a:spcAft>
              <a:buSzPts val="1800"/>
              <a:buChar char="○"/>
            </a:pPr>
            <a:r>
              <a:rPr lang="en" sz="1800"/>
              <a:t>Incomplete or incorrect description</a:t>
            </a:r>
            <a:endParaRPr sz="1800"/>
          </a:p>
          <a:p>
            <a:pPr indent="-342900" lvl="1" marL="914400" rtl="0" algn="l">
              <a:spcBef>
                <a:spcPts val="0"/>
              </a:spcBef>
              <a:spcAft>
                <a:spcPts val="0"/>
              </a:spcAft>
              <a:buSzPts val="1800"/>
              <a:buChar char="○"/>
            </a:pPr>
            <a:r>
              <a:rPr lang="en" sz="1800"/>
              <a:t>Videotape degradation</a:t>
            </a:r>
            <a:endParaRPr sz="1800"/>
          </a:p>
          <a:p>
            <a:pPr indent="-342900" lvl="1" marL="914400" rtl="0" algn="l">
              <a:spcBef>
                <a:spcPts val="0"/>
              </a:spcBef>
              <a:spcAft>
                <a:spcPts val="0"/>
              </a:spcAft>
              <a:buSzPts val="1800"/>
              <a:buChar char="○"/>
            </a:pPr>
            <a:r>
              <a:rPr lang="en" sz="1800"/>
              <a:t>Access for all</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Background: 2015 Pilot</a:t>
            </a:r>
            <a:endParaRPr/>
          </a:p>
        </p:txBody>
      </p:sp>
      <p:sp>
        <p:nvSpPr>
          <p:cNvPr id="98" name="Google Shape;98;p1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2015 Pilot</a:t>
            </a:r>
            <a:endParaRPr sz="2000"/>
          </a:p>
          <a:p>
            <a:pPr indent="-342900" lvl="1" marL="914400" rtl="0" algn="l">
              <a:spcBef>
                <a:spcPts val="0"/>
              </a:spcBef>
              <a:spcAft>
                <a:spcPts val="0"/>
              </a:spcAft>
              <a:buSzPts val="1800"/>
              <a:buChar char="○"/>
            </a:pPr>
            <a:r>
              <a:rPr lang="en" sz="1800"/>
              <a:t>Scope: 100 tapes</a:t>
            </a:r>
            <a:endParaRPr sz="1800"/>
          </a:p>
          <a:p>
            <a:pPr indent="-342900" lvl="1" marL="914400" rtl="0" algn="l">
              <a:spcBef>
                <a:spcPts val="0"/>
              </a:spcBef>
              <a:spcAft>
                <a:spcPts val="0"/>
              </a:spcAft>
              <a:buSzPts val="1800"/>
              <a:buChar char="○"/>
            </a:pPr>
            <a:r>
              <a:rPr lang="en" sz="1800"/>
              <a:t>Funding: internal</a:t>
            </a:r>
            <a:endParaRPr sz="1800"/>
          </a:p>
          <a:p>
            <a:pPr indent="-342900" lvl="1" marL="914400" rtl="0" algn="l">
              <a:spcBef>
                <a:spcPts val="0"/>
              </a:spcBef>
              <a:spcAft>
                <a:spcPts val="0"/>
              </a:spcAft>
              <a:buSzPts val="1800"/>
              <a:buChar char="○"/>
            </a:pPr>
            <a:r>
              <a:rPr lang="en" sz="1800"/>
              <a:t>Used to set video digitization and description standards and workflows</a:t>
            </a:r>
            <a:endParaRPr sz="1800"/>
          </a:p>
          <a:p>
            <a:pPr indent="-342900" lvl="1" marL="914400" rtl="0" algn="l">
              <a:spcBef>
                <a:spcPts val="0"/>
              </a:spcBef>
              <a:spcAft>
                <a:spcPts val="0"/>
              </a:spcAft>
              <a:buSzPts val="1800"/>
              <a:buChar char="○"/>
            </a:pPr>
            <a:r>
              <a:rPr lang="en" sz="1800"/>
              <a:t>Needed to discover overall condition and average tape duration to estimate cost of full project</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Background: 2019 Full Project</a:t>
            </a:r>
            <a:endParaRPr/>
          </a:p>
        </p:txBody>
      </p:sp>
      <p:sp>
        <p:nvSpPr>
          <p:cNvPr id="104" name="Google Shape;104;p1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2019 Full Project</a:t>
            </a:r>
            <a:endParaRPr sz="2000"/>
          </a:p>
          <a:p>
            <a:pPr indent="-342900" lvl="1" marL="914400" rtl="0" algn="l">
              <a:spcBef>
                <a:spcPts val="0"/>
              </a:spcBef>
              <a:spcAft>
                <a:spcPts val="0"/>
              </a:spcAft>
              <a:buSzPts val="1800"/>
              <a:buChar char="○"/>
            </a:pPr>
            <a:r>
              <a:rPr lang="en" sz="1800"/>
              <a:t>Scope: 1,125 tapes</a:t>
            </a:r>
            <a:endParaRPr sz="1800"/>
          </a:p>
          <a:p>
            <a:pPr indent="-342900" lvl="1" marL="914400" rtl="0" algn="l">
              <a:spcBef>
                <a:spcPts val="0"/>
              </a:spcBef>
              <a:spcAft>
                <a:spcPts val="0"/>
              </a:spcAft>
              <a:buSzPts val="1800"/>
              <a:buChar char="○"/>
            </a:pPr>
            <a:r>
              <a:rPr lang="en" sz="1800"/>
              <a:t>Funding: NEH</a:t>
            </a:r>
            <a:endParaRPr sz="1800"/>
          </a:p>
          <a:p>
            <a:pPr indent="-342900" lvl="1" marL="914400" rtl="0" algn="l">
              <a:spcBef>
                <a:spcPts val="0"/>
              </a:spcBef>
              <a:spcAft>
                <a:spcPts val="0"/>
              </a:spcAft>
              <a:buSzPts val="1800"/>
              <a:buChar char="○"/>
            </a:pPr>
            <a:r>
              <a:rPr lang="en" sz="1800"/>
              <a:t>Revised established video digitization and description standards and workflows for modernization and scale</a:t>
            </a:r>
            <a:endParaRPr sz="1800"/>
          </a:p>
          <a:p>
            <a:pPr indent="-342900" lvl="1" marL="914400" rtl="0" algn="l">
              <a:spcBef>
                <a:spcPts val="0"/>
              </a:spcBef>
              <a:spcAft>
                <a:spcPts val="0"/>
              </a:spcAft>
              <a:buSzPts val="1800"/>
              <a:buChar char="○"/>
            </a:pPr>
            <a:r>
              <a:rPr lang="en" sz="1800"/>
              <a:t>Used pilot project results to estimate quote with vendor for application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Pandemic-Related Changes and Challenges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Infrastructure Changes and Challenges</a:t>
            </a:r>
            <a:endParaRPr/>
          </a:p>
        </p:txBody>
      </p:sp>
      <p:sp>
        <p:nvSpPr>
          <p:cNvPr id="115" name="Google Shape;115;p21"/>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Avalon</a:t>
            </a:r>
            <a:endParaRPr sz="2000"/>
          </a:p>
          <a:p>
            <a:pPr indent="-342900" lvl="1" marL="914400" rtl="0" algn="l">
              <a:spcBef>
                <a:spcPts val="0"/>
              </a:spcBef>
              <a:spcAft>
                <a:spcPts val="0"/>
              </a:spcAft>
              <a:buSzPts val="1800"/>
              <a:buChar char="○"/>
            </a:pPr>
            <a:r>
              <a:rPr lang="en" sz="1800"/>
              <a:t>Development/testing delayed from fall 2020 to early 2021</a:t>
            </a:r>
            <a:endParaRPr sz="1800"/>
          </a:p>
          <a:p>
            <a:pPr indent="-342900" lvl="1" marL="914400" rtl="0" algn="l">
              <a:spcBef>
                <a:spcPts val="0"/>
              </a:spcBef>
              <a:spcAft>
                <a:spcPts val="0"/>
              </a:spcAft>
              <a:buSzPts val="1800"/>
              <a:buChar char="○"/>
            </a:pPr>
            <a:r>
              <a:rPr lang="en" sz="1800"/>
              <a:t>Currently on track for production and ingest in late April to early May 2021</a:t>
            </a:r>
            <a:endParaRPr sz="1800"/>
          </a:p>
          <a:p>
            <a:pPr indent="-342900" lvl="1" marL="914400" rtl="0" algn="l">
              <a:spcBef>
                <a:spcPts val="0"/>
              </a:spcBef>
              <a:spcAft>
                <a:spcPts val="0"/>
              </a:spcAft>
              <a:buSzPts val="1800"/>
              <a:buChar char="○"/>
            </a:pPr>
            <a:r>
              <a:rPr lang="en" sz="1800"/>
              <a:t>One month to load all files</a:t>
            </a:r>
            <a:endParaRPr sz="1800"/>
          </a:p>
          <a:p>
            <a:pPr indent="0" lvl="0" marL="914400" rtl="0" algn="l">
              <a:spcBef>
                <a:spcPts val="120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EA9999"/>
      </a:dk1>
      <a:lt1>
        <a:srgbClr val="FFFFFF"/>
      </a:lt1>
      <a:dk2>
        <a:srgbClr val="222222"/>
      </a:dk2>
      <a:lt2>
        <a:srgbClr val="F1C232"/>
      </a:lt2>
      <a:accent1>
        <a:srgbClr val="EA9999"/>
      </a:accent1>
      <a:accent2>
        <a:srgbClr val="FFE599"/>
      </a:accent2>
      <a:accent3>
        <a:srgbClr val="999999"/>
      </a:accent3>
      <a:accent4>
        <a:srgbClr val="F4CCCC"/>
      </a:accent4>
      <a:accent5>
        <a:srgbClr val="009668"/>
      </a:accent5>
      <a:accent6>
        <a:srgbClr val="FFF2CC"/>
      </a:accent6>
      <a:hlink>
        <a:srgbClr val="BF9000"/>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