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ppt/tags/tag5.xml" ContentType="application/vnd.openxmlformats-officedocument.presentationml.tags+xml"/>
  <Override PartName="/ppt/notesSlides/notesSlide10.xml" ContentType="application/vnd.openxmlformats-officedocument.presentationml.notesSlide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2"/>
  </p:sldMasterIdLst>
  <p:notesMasterIdLst>
    <p:notesMasterId r:id="rId14"/>
  </p:notesMasterIdLst>
  <p:handoutMasterIdLst>
    <p:handoutMasterId r:id="rId15"/>
  </p:handoutMasterIdLst>
  <p:sldIdLst>
    <p:sldId id="274" r:id="rId3"/>
    <p:sldId id="287" r:id="rId4"/>
    <p:sldId id="294" r:id="rId5"/>
    <p:sldId id="272" r:id="rId6"/>
    <p:sldId id="288" r:id="rId7"/>
    <p:sldId id="292" r:id="rId8"/>
    <p:sldId id="293" r:id="rId9"/>
    <p:sldId id="282" r:id="rId10"/>
    <p:sldId id="286" r:id="rId11"/>
    <p:sldId id="273" r:id="rId12"/>
    <p:sldId id="275" r:id="rId13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4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6635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7" autoAdjust="0"/>
    <p:restoredTop sz="53185" autoAdjust="0"/>
  </p:normalViewPr>
  <p:slideViewPr>
    <p:cSldViewPr>
      <p:cViewPr varScale="1">
        <p:scale>
          <a:sx n="70" d="100"/>
          <a:sy n="70" d="100"/>
        </p:scale>
        <p:origin x="1290" y="48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58FCDB-B2C8-4ECC-AE88-59AA77CD2CB1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6D960926-718F-4136-9FE9-CC31CB7CD893}">
      <dgm:prSet phldrT="[Text]"/>
      <dgm:spPr>
        <a:solidFill>
          <a:srgbClr val="346635"/>
        </a:solidFill>
      </dgm:spPr>
      <dgm:t>
        <a:bodyPr/>
        <a:lstStyle/>
        <a:p>
          <a:r>
            <a:rPr lang="en-US" dirty="0" smtClean="0"/>
            <a:t>Course Development</a:t>
          </a:r>
          <a:endParaRPr lang="en-US" dirty="0"/>
        </a:p>
      </dgm:t>
    </dgm:pt>
    <dgm:pt modelId="{2990B09B-36AA-41D7-B943-8B90F3D94C18}" type="parTrans" cxnId="{57D5E6FA-88B9-491D-ABBF-E87875B5CE54}">
      <dgm:prSet/>
      <dgm:spPr/>
      <dgm:t>
        <a:bodyPr/>
        <a:lstStyle/>
        <a:p>
          <a:endParaRPr lang="en-US"/>
        </a:p>
      </dgm:t>
    </dgm:pt>
    <dgm:pt modelId="{FA6AC4FC-2A59-4981-8823-055B6A8D67A1}" type="sibTrans" cxnId="{57D5E6FA-88B9-491D-ABBF-E87875B5CE54}">
      <dgm:prSet/>
      <dgm:spPr/>
      <dgm:t>
        <a:bodyPr/>
        <a:lstStyle/>
        <a:p>
          <a:endParaRPr lang="en-US"/>
        </a:p>
      </dgm:t>
    </dgm:pt>
    <dgm:pt modelId="{78845E5D-DC4F-48AE-8959-DCD0240B65F6}">
      <dgm:prSet phldrT="[Text]"/>
      <dgm:spPr>
        <a:solidFill>
          <a:srgbClr val="346635"/>
        </a:solidFill>
      </dgm:spPr>
      <dgm:t>
        <a:bodyPr/>
        <a:lstStyle/>
        <a:p>
          <a:r>
            <a:rPr lang="en-US" dirty="0" smtClean="0"/>
            <a:t>Participant Selection and Recruitment</a:t>
          </a:r>
          <a:endParaRPr lang="en-US" dirty="0"/>
        </a:p>
      </dgm:t>
    </dgm:pt>
    <dgm:pt modelId="{72B150CF-A5A2-4E3E-BC84-3F3C327E4812}" type="parTrans" cxnId="{03864EB7-3817-46DC-A9D1-9A42C9516A6C}">
      <dgm:prSet/>
      <dgm:spPr/>
      <dgm:t>
        <a:bodyPr/>
        <a:lstStyle/>
        <a:p>
          <a:endParaRPr lang="en-US"/>
        </a:p>
      </dgm:t>
    </dgm:pt>
    <dgm:pt modelId="{8AB952AA-9A39-4398-A8E7-B3F1445069BE}" type="sibTrans" cxnId="{03864EB7-3817-46DC-A9D1-9A42C9516A6C}">
      <dgm:prSet/>
      <dgm:spPr/>
      <dgm:t>
        <a:bodyPr/>
        <a:lstStyle/>
        <a:p>
          <a:endParaRPr lang="en-US"/>
        </a:p>
      </dgm:t>
    </dgm:pt>
    <dgm:pt modelId="{925FAC36-6506-4EDF-A943-C2B1526F804A}">
      <dgm:prSet phldrT="[Text]"/>
      <dgm:spPr>
        <a:solidFill>
          <a:srgbClr val="346635"/>
        </a:solidFill>
      </dgm:spPr>
      <dgm:t>
        <a:bodyPr/>
        <a:lstStyle/>
        <a:p>
          <a:r>
            <a:rPr lang="en-US" dirty="0" smtClean="0"/>
            <a:t>Flipped Classroom Implementation</a:t>
          </a:r>
          <a:endParaRPr lang="en-US" dirty="0"/>
        </a:p>
      </dgm:t>
    </dgm:pt>
    <dgm:pt modelId="{4BAD13CF-6070-4C63-92FA-A11476456F45}" type="parTrans" cxnId="{202EFA2F-2B75-4520-9750-9903A0558960}">
      <dgm:prSet/>
      <dgm:spPr/>
      <dgm:t>
        <a:bodyPr/>
        <a:lstStyle/>
        <a:p>
          <a:endParaRPr lang="en-US"/>
        </a:p>
      </dgm:t>
    </dgm:pt>
    <dgm:pt modelId="{EA52DAB0-CD78-4C77-AB58-09087C195834}" type="sibTrans" cxnId="{202EFA2F-2B75-4520-9750-9903A0558960}">
      <dgm:prSet/>
      <dgm:spPr/>
      <dgm:t>
        <a:bodyPr/>
        <a:lstStyle/>
        <a:p>
          <a:endParaRPr lang="en-US"/>
        </a:p>
      </dgm:t>
    </dgm:pt>
    <dgm:pt modelId="{E54216EE-057B-422B-94AB-07663F29B448}">
      <dgm:prSet phldrT="[Text]"/>
      <dgm:spPr>
        <a:solidFill>
          <a:srgbClr val="346635"/>
        </a:solidFill>
      </dgm:spPr>
      <dgm:t>
        <a:bodyPr/>
        <a:lstStyle/>
        <a:p>
          <a:r>
            <a:rPr lang="en-US" dirty="0" smtClean="0"/>
            <a:t>Program Evaluation and Assessment</a:t>
          </a:r>
          <a:endParaRPr lang="en-US" dirty="0"/>
        </a:p>
      </dgm:t>
    </dgm:pt>
    <dgm:pt modelId="{4F2485A1-713C-49B0-81E4-EB629388E2A8}" type="parTrans" cxnId="{EE7792DA-8756-4B18-A926-8DE873DA4256}">
      <dgm:prSet/>
      <dgm:spPr/>
      <dgm:t>
        <a:bodyPr/>
        <a:lstStyle/>
        <a:p>
          <a:endParaRPr lang="en-US"/>
        </a:p>
      </dgm:t>
    </dgm:pt>
    <dgm:pt modelId="{5AFA3C53-6AF5-4E1C-8A8A-3ADDCAA88B8E}" type="sibTrans" cxnId="{EE7792DA-8756-4B18-A926-8DE873DA4256}">
      <dgm:prSet/>
      <dgm:spPr/>
      <dgm:t>
        <a:bodyPr/>
        <a:lstStyle/>
        <a:p>
          <a:endParaRPr lang="en-US"/>
        </a:p>
      </dgm:t>
    </dgm:pt>
    <dgm:pt modelId="{FA2407D7-4032-4901-9103-2B57FE9A05AB}" type="pres">
      <dgm:prSet presAssocID="{0D58FCDB-B2C8-4ECC-AE88-59AA77CD2CB1}" presName="Name0" presStyleCnt="0">
        <dgm:presLayoutVars>
          <dgm:dir/>
          <dgm:animLvl val="lvl"/>
          <dgm:resizeHandles val="exact"/>
        </dgm:presLayoutVars>
      </dgm:prSet>
      <dgm:spPr/>
    </dgm:pt>
    <dgm:pt modelId="{C45A7A6F-16B1-4B93-BACA-9AF1D05B2CD2}" type="pres">
      <dgm:prSet presAssocID="{6D960926-718F-4136-9FE9-CC31CB7CD893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805983-0A07-494D-97C9-7B03D5C865BF}" type="pres">
      <dgm:prSet presAssocID="{FA6AC4FC-2A59-4981-8823-055B6A8D67A1}" presName="parTxOnlySpace" presStyleCnt="0"/>
      <dgm:spPr/>
    </dgm:pt>
    <dgm:pt modelId="{06C1979A-5023-4DB4-B8FF-EBA53B377639}" type="pres">
      <dgm:prSet presAssocID="{78845E5D-DC4F-48AE-8959-DCD0240B65F6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64F64-EB5B-47FC-BC1C-27217C2E31B2}" type="pres">
      <dgm:prSet presAssocID="{8AB952AA-9A39-4398-A8E7-B3F1445069BE}" presName="parTxOnlySpace" presStyleCnt="0"/>
      <dgm:spPr/>
    </dgm:pt>
    <dgm:pt modelId="{0A1F1A1D-28C5-4B71-89DB-FEC850776159}" type="pres">
      <dgm:prSet presAssocID="{925FAC36-6506-4EDF-A943-C2B1526F804A}" presName="parTxOnly" presStyleLbl="node1" presStyleIdx="2" presStyleCnt="4" custLinFactNeighborX="11964" custLinFactNeighborY="43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821F24-1CCA-4B8D-A2C4-2F20EED75672}" type="pres">
      <dgm:prSet presAssocID="{EA52DAB0-CD78-4C77-AB58-09087C195834}" presName="parTxOnlySpace" presStyleCnt="0"/>
      <dgm:spPr/>
    </dgm:pt>
    <dgm:pt modelId="{8F208830-7C4A-4D58-9561-D9C1AE93326C}" type="pres">
      <dgm:prSet presAssocID="{E54216EE-057B-422B-94AB-07663F29B448}" presName="parTxOnly" presStyleLbl="node1" presStyleIdx="3" presStyleCnt="4" custLinFactNeighborX="11964" custLinFactNeighborY="43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7792DA-8756-4B18-A926-8DE873DA4256}" srcId="{0D58FCDB-B2C8-4ECC-AE88-59AA77CD2CB1}" destId="{E54216EE-057B-422B-94AB-07663F29B448}" srcOrd="3" destOrd="0" parTransId="{4F2485A1-713C-49B0-81E4-EB629388E2A8}" sibTransId="{5AFA3C53-6AF5-4E1C-8A8A-3ADDCAA88B8E}"/>
    <dgm:cxn modelId="{202EFA2F-2B75-4520-9750-9903A0558960}" srcId="{0D58FCDB-B2C8-4ECC-AE88-59AA77CD2CB1}" destId="{925FAC36-6506-4EDF-A943-C2B1526F804A}" srcOrd="2" destOrd="0" parTransId="{4BAD13CF-6070-4C63-92FA-A11476456F45}" sibTransId="{EA52DAB0-CD78-4C77-AB58-09087C195834}"/>
    <dgm:cxn modelId="{6306A14D-AD1A-4C18-9E69-53B00A7DAAA2}" type="presOf" srcId="{925FAC36-6506-4EDF-A943-C2B1526F804A}" destId="{0A1F1A1D-28C5-4B71-89DB-FEC850776159}" srcOrd="0" destOrd="0" presId="urn:microsoft.com/office/officeart/2005/8/layout/chevron1"/>
    <dgm:cxn modelId="{37B8E6DA-1730-4879-A898-501F47312C22}" type="presOf" srcId="{6D960926-718F-4136-9FE9-CC31CB7CD893}" destId="{C45A7A6F-16B1-4B93-BACA-9AF1D05B2CD2}" srcOrd="0" destOrd="0" presId="urn:microsoft.com/office/officeart/2005/8/layout/chevron1"/>
    <dgm:cxn modelId="{03864EB7-3817-46DC-A9D1-9A42C9516A6C}" srcId="{0D58FCDB-B2C8-4ECC-AE88-59AA77CD2CB1}" destId="{78845E5D-DC4F-48AE-8959-DCD0240B65F6}" srcOrd="1" destOrd="0" parTransId="{72B150CF-A5A2-4E3E-BC84-3F3C327E4812}" sibTransId="{8AB952AA-9A39-4398-A8E7-B3F1445069BE}"/>
    <dgm:cxn modelId="{57D5E6FA-88B9-491D-ABBF-E87875B5CE54}" srcId="{0D58FCDB-B2C8-4ECC-AE88-59AA77CD2CB1}" destId="{6D960926-718F-4136-9FE9-CC31CB7CD893}" srcOrd="0" destOrd="0" parTransId="{2990B09B-36AA-41D7-B943-8B90F3D94C18}" sibTransId="{FA6AC4FC-2A59-4981-8823-055B6A8D67A1}"/>
    <dgm:cxn modelId="{1395639C-864E-4239-AC43-CE7811FA2193}" type="presOf" srcId="{78845E5D-DC4F-48AE-8959-DCD0240B65F6}" destId="{06C1979A-5023-4DB4-B8FF-EBA53B377639}" srcOrd="0" destOrd="0" presId="urn:microsoft.com/office/officeart/2005/8/layout/chevron1"/>
    <dgm:cxn modelId="{DB948F90-EE92-42D4-81A2-BB6F1BF49637}" type="presOf" srcId="{E54216EE-057B-422B-94AB-07663F29B448}" destId="{8F208830-7C4A-4D58-9561-D9C1AE93326C}" srcOrd="0" destOrd="0" presId="urn:microsoft.com/office/officeart/2005/8/layout/chevron1"/>
    <dgm:cxn modelId="{2341BA19-1DFA-4B2E-B0DE-DACED6307319}" type="presOf" srcId="{0D58FCDB-B2C8-4ECC-AE88-59AA77CD2CB1}" destId="{FA2407D7-4032-4901-9103-2B57FE9A05AB}" srcOrd="0" destOrd="0" presId="urn:microsoft.com/office/officeart/2005/8/layout/chevron1"/>
    <dgm:cxn modelId="{4B7377CA-E7A7-4B6B-A837-336E39097E51}" type="presParOf" srcId="{FA2407D7-4032-4901-9103-2B57FE9A05AB}" destId="{C45A7A6F-16B1-4B93-BACA-9AF1D05B2CD2}" srcOrd="0" destOrd="0" presId="urn:microsoft.com/office/officeart/2005/8/layout/chevron1"/>
    <dgm:cxn modelId="{CE63111C-1870-472D-823F-2B4B0B277F3F}" type="presParOf" srcId="{FA2407D7-4032-4901-9103-2B57FE9A05AB}" destId="{B4805983-0A07-494D-97C9-7B03D5C865BF}" srcOrd="1" destOrd="0" presId="urn:microsoft.com/office/officeart/2005/8/layout/chevron1"/>
    <dgm:cxn modelId="{5245E51D-78A2-4F9A-BDD2-40BCC1E2E26D}" type="presParOf" srcId="{FA2407D7-4032-4901-9103-2B57FE9A05AB}" destId="{06C1979A-5023-4DB4-B8FF-EBA53B377639}" srcOrd="2" destOrd="0" presId="urn:microsoft.com/office/officeart/2005/8/layout/chevron1"/>
    <dgm:cxn modelId="{2D457165-E44A-495C-B9BB-856E01ADABE4}" type="presParOf" srcId="{FA2407D7-4032-4901-9103-2B57FE9A05AB}" destId="{1AE64F64-EB5B-47FC-BC1C-27217C2E31B2}" srcOrd="3" destOrd="0" presId="urn:microsoft.com/office/officeart/2005/8/layout/chevron1"/>
    <dgm:cxn modelId="{9F92360E-4B3D-476E-B673-1F45DE5C9B09}" type="presParOf" srcId="{FA2407D7-4032-4901-9103-2B57FE9A05AB}" destId="{0A1F1A1D-28C5-4B71-89DB-FEC850776159}" srcOrd="4" destOrd="0" presId="urn:microsoft.com/office/officeart/2005/8/layout/chevron1"/>
    <dgm:cxn modelId="{2B79B7B3-4F2B-4BFC-BBF9-029128945015}" type="presParOf" srcId="{FA2407D7-4032-4901-9103-2B57FE9A05AB}" destId="{EE821F24-1CCA-4B8D-A2C4-2F20EED75672}" srcOrd="5" destOrd="0" presId="urn:microsoft.com/office/officeart/2005/8/layout/chevron1"/>
    <dgm:cxn modelId="{F39FBD30-A5AE-4BF1-AAFD-492D2ACE643A}" type="presParOf" srcId="{FA2407D7-4032-4901-9103-2B57FE9A05AB}" destId="{8F208830-7C4A-4D58-9561-D9C1AE93326C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5A7A6F-16B1-4B93-BACA-9AF1D05B2CD2}">
      <dsp:nvSpPr>
        <dsp:cNvPr id="0" name=""/>
        <dsp:cNvSpPr/>
      </dsp:nvSpPr>
      <dsp:spPr>
        <a:xfrm>
          <a:off x="4299" y="2208072"/>
          <a:ext cx="2502779" cy="1001111"/>
        </a:xfrm>
        <a:prstGeom prst="chevron">
          <a:avLst/>
        </a:prstGeom>
        <a:solidFill>
          <a:srgbClr val="346635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Course Development</a:t>
          </a:r>
          <a:endParaRPr lang="en-US" sz="1600" kern="1200" dirty="0"/>
        </a:p>
      </dsp:txBody>
      <dsp:txXfrm>
        <a:off x="504855" y="2208072"/>
        <a:ext cx="1501668" cy="1001111"/>
      </dsp:txXfrm>
    </dsp:sp>
    <dsp:sp modelId="{06C1979A-5023-4DB4-B8FF-EBA53B377639}">
      <dsp:nvSpPr>
        <dsp:cNvPr id="0" name=""/>
        <dsp:cNvSpPr/>
      </dsp:nvSpPr>
      <dsp:spPr>
        <a:xfrm>
          <a:off x="2256801" y="2208072"/>
          <a:ext cx="2502779" cy="1001111"/>
        </a:xfrm>
        <a:prstGeom prst="chevron">
          <a:avLst/>
        </a:prstGeom>
        <a:solidFill>
          <a:srgbClr val="346635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Participant Selection and Recruitment</a:t>
          </a:r>
          <a:endParaRPr lang="en-US" sz="1600" kern="1200" dirty="0"/>
        </a:p>
      </dsp:txBody>
      <dsp:txXfrm>
        <a:off x="2757357" y="2208072"/>
        <a:ext cx="1501668" cy="1001111"/>
      </dsp:txXfrm>
    </dsp:sp>
    <dsp:sp modelId="{0A1F1A1D-28C5-4B71-89DB-FEC850776159}">
      <dsp:nvSpPr>
        <dsp:cNvPr id="0" name=""/>
        <dsp:cNvSpPr/>
      </dsp:nvSpPr>
      <dsp:spPr>
        <a:xfrm>
          <a:off x="4539245" y="2212436"/>
          <a:ext cx="2502779" cy="1001111"/>
        </a:xfrm>
        <a:prstGeom prst="chevron">
          <a:avLst/>
        </a:prstGeom>
        <a:solidFill>
          <a:srgbClr val="346635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Flipped Classroom Implementation</a:t>
          </a:r>
          <a:endParaRPr lang="en-US" sz="1600" kern="1200" dirty="0"/>
        </a:p>
      </dsp:txBody>
      <dsp:txXfrm>
        <a:off x="5039801" y="2212436"/>
        <a:ext cx="1501668" cy="1001111"/>
      </dsp:txXfrm>
    </dsp:sp>
    <dsp:sp modelId="{8F208830-7C4A-4D58-9561-D9C1AE93326C}">
      <dsp:nvSpPr>
        <dsp:cNvPr id="0" name=""/>
        <dsp:cNvSpPr/>
      </dsp:nvSpPr>
      <dsp:spPr>
        <a:xfrm>
          <a:off x="6766103" y="2212436"/>
          <a:ext cx="2502779" cy="1001111"/>
        </a:xfrm>
        <a:prstGeom prst="chevron">
          <a:avLst/>
        </a:prstGeom>
        <a:solidFill>
          <a:srgbClr val="346635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Program Evaluation and Assessment</a:t>
          </a:r>
          <a:endParaRPr lang="en-US" sz="1600" kern="1200" dirty="0"/>
        </a:p>
      </dsp:txBody>
      <dsp:txXfrm>
        <a:off x="7266659" y="2212436"/>
        <a:ext cx="1501668" cy="10011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A0844-C266-46EC-A036-E1634F64C44A}" type="datetimeFigureOut">
              <a:rPr lang="en-US"/>
              <a:t>10/1/2015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088AA-226D-4237-A99F-5C4B97F43BA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3136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08BCD-7B2F-4BCE-87AF-5D67EFFE4D17}" type="datetimeFigureOut">
              <a:rPr lang="en-US"/>
              <a:t>10/1/2015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A1353-EEA5-436B-AB14-1D84B195E66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067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nedelina@umd.edu" TargetMode="External"/><Relationship Id="rId3" Type="http://schemas.openxmlformats.org/officeDocument/2006/relationships/slide" Target="../slides/slide1.xml"/><Relationship Id="rId7" Type="http://schemas.openxmlformats.org/officeDocument/2006/relationships/hyperlink" Target="mailto:ajcarrol@umd.edu" TargetMode="Externa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.xml"/><Relationship Id="rId6" Type="http://schemas.openxmlformats.org/officeDocument/2006/relationships/hyperlink" Target="http://7-themes.com/categories/nature/" TargetMode="External"/><Relationship Id="rId5" Type="http://schemas.openxmlformats.org/officeDocument/2006/relationships/hyperlink" Target="http://7-themes.com/date/1439577487/" TargetMode="External"/><Relationship Id="rId4" Type="http://schemas.openxmlformats.org/officeDocument/2006/relationships/hyperlink" Target="http://7-themes.com/users/kalimjaja/" TargetMode="External"/><Relationship Id="rId9" Type="http://schemas.openxmlformats.org/officeDocument/2006/relationships/hyperlink" Target="mailto:eharring@umd.edu" TargetMode="Externa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6.xml"/><Relationship Id="rId6" Type="http://schemas.openxmlformats.org/officeDocument/2006/relationships/hyperlink" Target="http://7-themes.com/categories/nature/" TargetMode="External"/><Relationship Id="rId5" Type="http://schemas.openxmlformats.org/officeDocument/2006/relationships/hyperlink" Target="http://7-themes.com/date/1432775756/" TargetMode="External"/><Relationship Id="rId4" Type="http://schemas.openxmlformats.org/officeDocument/2006/relationships/hyperlink" Target="http://7-themes.com/users/yandeg/" TargetMode="Externa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7.xml"/><Relationship Id="rId6" Type="http://schemas.openxmlformats.org/officeDocument/2006/relationships/hyperlink" Target="http://7-themes.com/categories/nature/" TargetMode="External"/><Relationship Id="rId5" Type="http://schemas.openxmlformats.org/officeDocument/2006/relationships/hyperlink" Target="http://7-themes.com/date/1418789552/" TargetMode="External"/><Relationship Id="rId4" Type="http://schemas.openxmlformats.org/officeDocument/2006/relationships/hyperlink" Target="http://7-themes.com/users/voynoff/" TargetMode="Externa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.xml"/><Relationship Id="rId6" Type="http://schemas.openxmlformats.org/officeDocument/2006/relationships/hyperlink" Target="http://7-themes.com/categories/nature/" TargetMode="External"/><Relationship Id="rId5" Type="http://schemas.openxmlformats.org/officeDocument/2006/relationships/hyperlink" Target="http://7-themes.com/date/1439577487/" TargetMode="External"/><Relationship Id="rId4" Type="http://schemas.openxmlformats.org/officeDocument/2006/relationships/hyperlink" Target="http://7-themes.com/users/kalimjaja/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.xml"/><Relationship Id="rId6" Type="http://schemas.openxmlformats.org/officeDocument/2006/relationships/hyperlink" Target="http://7-themes.com/categories/other/" TargetMode="External"/><Relationship Id="rId5" Type="http://schemas.openxmlformats.org/officeDocument/2006/relationships/hyperlink" Target="http://7-themes.com/date/1429384772/" TargetMode="External"/><Relationship Id="rId4" Type="http://schemas.openxmlformats.org/officeDocument/2006/relationships/hyperlink" Target="http://7-themes.com/users/sumbo/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drum.lib.umd.edu/bitstream/1903/16346/11/Student%20Research%20Assignment%20Rubric.pdf" TargetMode="External"/><Relationship Id="rId3" Type="http://schemas.openxmlformats.org/officeDocument/2006/relationships/hyperlink" Target="http://7-themes.com/users/mika/" TargetMode="External"/><Relationship Id="rId7" Type="http://schemas.openxmlformats.org/officeDocument/2006/relationships/hyperlink" Target="http://drum.lib.umd.edu/bitstream/1903/16346/5/Student%20Peer%20Assessment%20Rubric.pdf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drum.lib.umd.edu/bitstream/1903/16346/6/Quizzes_Rubric.pdf" TargetMode="External"/><Relationship Id="rId5" Type="http://schemas.openxmlformats.org/officeDocument/2006/relationships/hyperlink" Target="http://7-themes.com/categories/nature/" TargetMode="External"/><Relationship Id="rId4" Type="http://schemas.openxmlformats.org/officeDocument/2006/relationships/hyperlink" Target="http://7-themes.com/date/1409477011/" TargetMode="Externa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7-themes.com/users/picchecker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7-themes.com/categories/other/" TargetMode="External"/><Relationship Id="rId4" Type="http://schemas.openxmlformats.org/officeDocument/2006/relationships/hyperlink" Target="http://7-themes.com/date/1426842860/" TargetMode="Externa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.xml"/><Relationship Id="rId6" Type="http://schemas.openxmlformats.org/officeDocument/2006/relationships/hyperlink" Target="http://7-themes.com/categories/celebrities/" TargetMode="External"/><Relationship Id="rId5" Type="http://schemas.openxmlformats.org/officeDocument/2006/relationships/hyperlink" Target="http://7-themes.com/date/1432672213/" TargetMode="External"/><Relationship Id="rId4" Type="http://schemas.openxmlformats.org/officeDocument/2006/relationships/hyperlink" Target="http://7-themes.com/users/jekalem/" TargetMode="External"/></Relationships>
</file>

<file path=ppt/notesSlides/_rels/notes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7-themes.com/date/1439358993/" TargetMode="External"/><Relationship Id="rId3" Type="http://schemas.openxmlformats.org/officeDocument/2006/relationships/slide" Target="../slides/slide9.xml"/><Relationship Id="rId7" Type="http://schemas.openxmlformats.org/officeDocument/2006/relationships/hyperlink" Target="http://7-themes.com/users/snowflake/" TargetMode="Externa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5.xml"/><Relationship Id="rId6" Type="http://schemas.openxmlformats.org/officeDocument/2006/relationships/hyperlink" Target="http://7-themes.com/categories/nature/" TargetMode="External"/><Relationship Id="rId5" Type="http://schemas.openxmlformats.org/officeDocument/2006/relationships/hyperlink" Target="http://7-themes.com/date/1429917825/" TargetMode="External"/><Relationship Id="rId4" Type="http://schemas.openxmlformats.org/officeDocument/2006/relationships/hyperlink" Target="http://7-themes.com/users/lambada/" TargetMode="External"/><Relationship Id="rId9" Type="http://schemas.openxmlformats.org/officeDocument/2006/relationships/hyperlink" Target="http://7-themes.com/categories/food-and-drink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pPr lvl="0"/>
            <a:r>
              <a:rPr lang="en-US" sz="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Image: </a:t>
            </a:r>
            <a:r>
              <a:rPr lang="en-US" sz="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http://7-themes.com/7015045-book-leaf-yellow-autumn.html</a:t>
            </a: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File Name: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Book Leaf Yellow Autumn</a:t>
            </a: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Uploaded by: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KalimJAJA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Date: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14.08.2015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Category: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Nature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Image Size: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1680x1050 </a:t>
            </a:r>
            <a:r>
              <a:rPr lang="en-US" sz="1200" b="0" i="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px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__________________________________________________________________________</a:t>
            </a:r>
          </a:p>
          <a:p>
            <a:endParaRPr lang="en-US" b="1" dirty="0" smtClean="0"/>
          </a:p>
          <a:p>
            <a:r>
              <a:rPr lang="en-US" b="1" dirty="0" smtClean="0"/>
              <a:t>Alexander</a:t>
            </a:r>
            <a:r>
              <a:rPr lang="en-US" b="1" baseline="0" dirty="0" smtClean="0"/>
              <a:t> J. Carroll </a:t>
            </a:r>
            <a:r>
              <a:rPr lang="en-US" baseline="0" dirty="0" smtClean="0"/>
              <a:t>is an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Agriculture and Natural Resources Librarian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--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Engineering &amp;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Physical Sciences Library (EPSL),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University of Maryland, College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Park. </a:t>
            </a:r>
          </a:p>
          <a:p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Professional Profile:</a:t>
            </a:r>
            <a:r>
              <a:rPr lang="en-US" baseline="0" dirty="0" smtClean="0"/>
              <a:t> alexanderjcarroll.wordpress.com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	Email: </a:t>
            </a:r>
            <a:r>
              <a:rPr lang="en-US" sz="1200" dirty="0" smtClean="0">
                <a:hlinkClick r:id="rId7"/>
              </a:rPr>
              <a:t>ajcarrol@umd.edu</a:t>
            </a:r>
            <a:r>
              <a:rPr lang="en-US" sz="1200" dirty="0" smtClean="0"/>
              <a:t> </a:t>
            </a:r>
            <a:endParaRPr lang="en-US" baseline="0" dirty="0" smtClean="0"/>
          </a:p>
          <a:p>
            <a:r>
              <a:rPr lang="en-US" b="1" baseline="0" dirty="0" smtClean="0"/>
              <a:t>Nedelina Tchangalova </a:t>
            </a:r>
            <a:r>
              <a:rPr lang="en-US" baseline="0" dirty="0" smtClean="0"/>
              <a:t>is a Physical Sciences and Public Health Librarian --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Engineering &amp;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Physical Sciences Library (EPSL), </a:t>
            </a:r>
            <a:r>
              <a:rPr lang="en-US" baseline="0" dirty="0" smtClean="0"/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University of Maryland, College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Park. </a:t>
            </a:r>
          </a:p>
          <a:p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Professional profile: http://www.lib.umd.edu/epsl/contact-epsl/profile_Tchangalova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Email: </a:t>
            </a:r>
            <a:r>
              <a:rPr lang="en-US" sz="1200" dirty="0" smtClean="0">
                <a:hlinkClick r:id="rId8"/>
              </a:rPr>
              <a:t>nedelina@umd.edu</a:t>
            </a:r>
            <a:r>
              <a:rPr lang="en-US" sz="1200" dirty="0" smtClean="0"/>
              <a:t> </a:t>
            </a:r>
            <a:endParaRPr lang="en-US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Eileen G. Harrington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is a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Health &amp; Life Science Librarian,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Priddy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Library, The Universities at Shady Grove.</a:t>
            </a:r>
          </a:p>
          <a:p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Professional profile: http://libguides.shadygrove.umd.edu/profile.php?uid=71206 </a:t>
            </a:r>
          </a:p>
          <a:p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Email: </a:t>
            </a:r>
            <a:r>
              <a:rPr lang="en-US" sz="1200" dirty="0" smtClean="0">
                <a:hlinkClick r:id="rId9"/>
              </a:rPr>
              <a:t>eharring@umd.edu</a:t>
            </a:r>
            <a:endParaRPr lang="en-US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__________________________________________________________________________</a:t>
            </a:r>
            <a:endParaRPr lang="en-US" sz="12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REFERENCES</a:t>
            </a:r>
            <a:endParaRPr lang="en-US" sz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457200" marR="0" indent="-419100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en-US" sz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Association of American Colleges &amp; Universities. (2010). Information literacy VALUE rubric. Retrieved July 10, 2015, from https://www.aacu.org/value/rubrics/information-literacy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Association of College &amp; Research Libraries. (2000, January 18). Information literacy competency standards for higher education. Retrieved July 10, 2015, from http://www.ala.org/acrl/standards/informationliteracycompetency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Beatty, S. J., Kelley, K. A., Metzger, A. H.,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Bellebaum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K. L., &amp;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McAuley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J. W. (2009). Team-based learning in therapeutics workshop sessions.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American Journal of Pharmaceutical Education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73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(6). Retrieved from http://www.ncbi.nlm.nih.gov/pmc/articles/PMC2769522/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Beyer, A. M. (2011). Improving student presentations Pecha Kucha and just plain PowerPoint.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Teaching of Psychology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38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(2), 122–126. http://doi.org/10.1177/0098628311401588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Black, E. L. (2008). Toolkit approach to integrating library resources into the learning management system.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Journal of Academic Librarianship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34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(6), 496–501. http://doi.org/10.1016/j.acalib.2008.09.018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Blanco, M. A.,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Capello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C. F.,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Dorsch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J. L., Perry, G., &amp; Zanetti, M. L. (2014). A survey study of evidence-based medicine training in US and Canadian medical schools.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Journal of the Medical Library Association : JMLA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102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(3), 160–168. http://doi.org/10.3163/1536-5050.102.3.005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Bogoch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I.,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Cavalcanti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R., Weinberg, A., &amp; Davis, B. (2012). Web-based blog supplement to evidence-based physical examination teaching.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Medical Education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46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(5), 508–508. http://doi.org/10.1111/j.1365-2923.2012.04236.x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Brecher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D., &amp; Klipfel, K. M. (2014). Education training for instruction librarians: a shared perspective.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Communications in Information Literacy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8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(1), 43–49. http://doi.org/10.7548/cil.v8i1.280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Byrne, M. M. (2015, April).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Active instructional strategy: Pecha Kucha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Presented at the National Nurse Educator Summit, Nashville, TN. Retrieved from http://www.nursingsummit.com/wp-content/uploads/2015/03/Active-Instructional-Strategy-Pecha-Kucha.pptx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Carroll, A. J. (2014, May).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Preparing medical students for residency: efficacy of evidence based medicine instruction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Presented at the Medical Library Association Annual Meeting and Exhibition, Chicago, IL. Retrieved from http://drum.lib.umd.edu//handle/1903/15077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Conte, M. L.,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MacEachern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M. P., Mani, N. S., Townsend, W. A., Smith, J. E., Masters, C., &amp; Kelley, C. (2015). Flipping the classroom to teach systematic reviews: the development of a continuing education course for librarians.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Journal of the Medical Library Association : JMLA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103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(2), 69–73. http://doi.org/10.3163/1536-5050.103.2.002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Cullen, R., Clark, M., &amp;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Esson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R. (2011). Evidence-based information-seeking skills of junior doctors entering the workforce: an evaluation of the impact of information literacy training during pre-clinical years.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Health Information &amp; Libraries Journal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28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(2), 119–129. http://doi.org/10.1111/j.1471-1842.2011.00933.x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Datig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I., &amp;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Ruswick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C. (2013). Four quick flips: activities for the information literacy classroom.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College &amp; Research Libraries News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74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(5), 249–257.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Dorsch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J. L.,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Aiyer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M. K.,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Gumidyala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K., &amp; Meyer, L. E. (2006). Retention of EBM competencies.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Medical Reference Services Quarterly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25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(3), 45–57. http://doi.org/10.1300/J115v25n03_04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Dunning, D.,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Meyerowitz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J. A., &amp;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Holzberg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A. D. (1989). Ambiguity and self-evaluation: the role of idiosyncratic trait definitions in self-serving assessments of ability.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Journal of Personality and Social Psychology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57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(6), 1082–1090. http://doi.org/10.1037/0022-3514.57.6.1082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Eldredge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J. D., Bear, D. G., Wayne, S. J., &amp;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Perea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P. P. (2013). Student peer assessment in evidence-based medicine (EBM) searching skills training: an experiment.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Journal of the Medical Library Association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101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(4), 244–251. http://doi.org/10.3163/1536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Farkas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M. (2012). Participatory technologies, pedagogy 2.0 and information literacy.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Library Hi Tech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30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(1), 82–94. http://doi.org/10.1108/07378831211213229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Foster, M. J.,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Shurtz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S., &amp; Pepper, C. (2014). Evaluation of best practices in the design of online evidence-based practice instructional modules.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Journal of the Medical Library Association : JMLA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102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(1), 31–40. http://doi.org/10.3163/1536-5050.102.1.007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Freeman, S., Eddy, S. L., McDonough, M., Smith, M. K.,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Okoroafor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N.,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Jordt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H., &amp;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Wenderoth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M. P. (2014). Active learning increases student performance in science, engineering, and mathematics.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Proceedings of the National Academy of Sciences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111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(23), 8410–8415. http://doi.org/10.1073/pnas.1319030111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Fuchs, D., Fuchs, L. S.,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Mathes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P. G., &amp; Simmons, D. C. (1997). Peer-assisted learning strategies: making classrooms more responsive to diversity.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American Educational Research Journal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34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(1), 174–206. http://doi.org/10.3102/00028312034001174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Galvan, A. (2015, June 3). Soliciting performance, hiding bias: whiteness and librarianship. Retrieved from http://www.inthelibrarywiththeleadpipe.org/2015/soliciting-performance-hiding-bias-whiteness-and-librarianship/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Haak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D. C.,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HilleRisLambers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J.,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Pitre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E., &amp; Freeman, S. (2011). Increased structure and active learning reduce the achievement gap in introductory biology.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Science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332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(6034), 1213–1216. http://doi.org/10.1126/science.1204820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Jackson, P. A. (2007). Integrating information literacy into Blackboard: building campus partnerships for successful student learning.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Journal of Academic Librarianship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33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(4), 454–461. http://doi.org/10.1016/j.acalib.2007.03.010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Jonassen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D. (1999). Designing constructivist learning environments. In C. M.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Reigeluth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(Ed.),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Instructional-design theories and models: a new paradigm of instructional theory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(Vol. 2, pp. 213–239). Hillsdale, NJ: Lawrence Erlbaum Associates.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Kennedy, E. J., Lawton, L., &amp;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Plumlee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E. L. (2002). Blissful ignorance: the problem of unrecognized incompetence and academic performance.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Journal of Marketing Education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24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(3), 243–252. http://doi.org/10.1177/0273475302238047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Klentzin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J. C., Paladino, E. B., Johnston, B., &amp; Devine, C. (2010). Pecha Kucha: using “lightning talk” in university instruction.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Reference Services Review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38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(1), 158–167. http://doi.org/10.1108/00907321011020798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Lynn, V. A. (2010). Foundations of database searching: integrating evidence-based medicine into the medical curriculum.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Medical Reference Services Quarterly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29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(2), 121–131. http://doi.org/10.1080/02763861003723176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MacDonald, A. B. (2014).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Information literacy instruction: to flip or not to flip the classroom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(master’s thesis). University of North Carolina, Chapel Hill, NC. Retrieved from https://cdr.lib.unc.edu/record/uuid:43f73d7e-e9a2-45b9-83db-8d0f3b97b255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MacEachern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M., Townsend, W., Young, K., &amp; Rana, G. (2012). Librarian Integration in a Four-Year Medical School Curriculum: A Timeline.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Medical Reference Services Quarterly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31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(1), 105–114. http://doi.org/10.1080/02763869.2012.641856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Maggio, L. A., &amp; Kung, J. Y. (2014). How are medical students trained to locate biomedical information to practice evidence-based medicine? A review of the 2007–2012 literature.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Journal of the Medical Library Association : JMLA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102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(3), 184–191. http://doi.org/10.3163/1536-5050.102.3.008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Mayer, J.,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Schardt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C., &amp; Ladd, R. (2001). Collaborating to create an online evidence-based medicine tutorial.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Medical Reference Services Quarterly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20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(2), 79–82. http://doi.org/10.1300/J115v20n02_08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McEwen, H. A., Johnson, R., Stockton, L. M., Spalding, J. M., Sperling, D. M., &amp; Weiss, L. N. (2014). Librarians’ role in evidence-based medicine integration into the medical curriculum. In A. Blevins &amp; M. Inman (Eds.),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Curriculum-based library instruction: from cultivating faculty relationships to assessment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(pp. 158–164). Lanham, MD: Rowman &amp; Littlefield.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Oakleaf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M. (2009). Using rubrics to assess information literacy: an examination of methodology and interrater reliability.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Journal of the American Society for Information Science and Technology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60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(5), 969–983. http://doi.org/10.1002/asi.21030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Otter, M. E., Whittaker, S., &amp;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Spriggs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S. (2009). Using wikis and peer evaluation to teach medical students how to find and assess evidence based resources: a pilot study.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New Review of Academic Librarianship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15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(2), 187–205. http://doi.org/10.1080/13614530903240502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Pickens-French, K., &amp; McDonald, K. (2013). Changing trenches, changing tactics: a library’s frontline redesign in a new CMS.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Journal of Library &amp; Information Services in Distance Learning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7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(1-2), 53–72. http://doi.org/10.1080/1533290X.2012.705613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Rafferty, R. S. (2013). The impact of library instruction: do first-year medical students use library resources specifically highlighted during instructional sessions?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Journal of the Medical Library Association : JMLA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101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(3), 213–217. http://doi.org/10.3163/1536-5050.101.3.011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University of Maryland Institutional Research, Planning &amp; Assessment. (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n.d.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). Campus Counts. Retrieved from https://www.irpa.umd.edu/CampusCounts/index.html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Willingham, D. T. (2009).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Why don’t students like school? A cognitive scientist answers questions about how the mind works and what it means for the classroom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San Francisco, CA: </a:t>
            </a:r>
            <a:r>
              <a:rPr lang="en-US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Jossey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-Bass.</a:t>
            </a: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Xiao, J. (2010). Integrating information literacy into Blackboard: librarian-faculty collaboration for successful student learning.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Library Management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31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(8/9), 654–668. http://doi.org/10.1108/01435121011093423</a:t>
            </a:r>
          </a:p>
          <a:p>
            <a:endParaRPr lang="en-US" sz="12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en-US" sz="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A1353-EEA5-436B-AB14-1D84B195E66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7530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pPr lvl="0"/>
            <a:r>
              <a:rPr lang="en-US" sz="1100" b="1" baseline="0" dirty="0" smtClean="0"/>
              <a:t>Image: </a:t>
            </a:r>
            <a:r>
              <a:rPr lang="en-US" sz="1100" baseline="0" dirty="0" smtClean="0"/>
              <a:t>http://7-themes.com/6982350-autumn-bridge.html</a:t>
            </a: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File Name: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Autumn Bridge</a:t>
            </a: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Uploaded by: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YandeG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Date: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28.05.2015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Category: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Nature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Image Size: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1920x1280 </a:t>
            </a:r>
            <a:r>
              <a:rPr lang="en-US" sz="1200" b="0" i="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px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A1353-EEA5-436B-AB14-1D84B195E66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1995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b="1" dirty="0" smtClean="0"/>
              <a:t>Image:</a:t>
            </a:r>
            <a:r>
              <a:rPr lang="en-US" b="1" baseline="0" dirty="0" smtClean="0"/>
              <a:t> </a:t>
            </a:r>
            <a:r>
              <a:rPr lang="en-US" baseline="0" dirty="0" smtClean="0"/>
              <a:t>http://7-themes.com/6914188-many-leaves-autumn.html</a:t>
            </a: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File Name: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Many Leaves Autumn</a:t>
            </a: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Uploaded by: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voynoff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Date: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17.12.2014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Category: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Nature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Image Size: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1680x1050 </a:t>
            </a:r>
            <a:r>
              <a:rPr lang="en-US" sz="1200" b="0" i="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px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A1353-EEA5-436B-AB14-1D84B195E66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563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pPr lvl="0"/>
            <a:r>
              <a:rPr lang="en-US" sz="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Image: </a:t>
            </a:r>
            <a:r>
              <a:rPr lang="en-US" sz="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http://7-themes.com/7015045-book-leaf-yellow-autumn.html</a:t>
            </a: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File Name: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Book Leaf Yellow Autumn</a:t>
            </a: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Uploaded by: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KalimJAJA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Date: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14.08.2015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Category: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Nature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Image Size: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1680x1050 </a:t>
            </a:r>
            <a:r>
              <a:rPr lang="en-US" sz="1200" b="0" i="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px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A1353-EEA5-436B-AB14-1D84B195E66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903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Image by 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David C. Lowe</a:t>
            </a:r>
            <a:endParaRPr lang="en-US" sz="1200" b="1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dirty="0" smtClean="0"/>
              <a:t>http://davelowe.blogspot.com/2012/03/pot-of-gold-prop.html</a:t>
            </a:r>
          </a:p>
          <a:p>
            <a:endParaRPr lang="en-US" dirty="0" smtClean="0"/>
          </a:p>
          <a:p>
            <a:r>
              <a:rPr lang="en-US" dirty="0" smtClean="0"/>
              <a:t>This pilot program</a:t>
            </a:r>
            <a:r>
              <a:rPr lang="en-US" baseline="0" dirty="0" smtClean="0"/>
              <a:t> was also sponsored </a:t>
            </a:r>
            <a:r>
              <a:rPr lang="en-US" baseline="0" dirty="0" smtClean="0"/>
              <a:t>with </a:t>
            </a:r>
            <a:r>
              <a:rPr lang="en-US" baseline="0" dirty="0" smtClean="0"/>
              <a:t>a grant from University of Maryland (</a:t>
            </a:r>
            <a:r>
              <a:rPr lang="en-US" sz="12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UMD) Libraries Research Fund awarded in </a:t>
            </a:r>
            <a:r>
              <a:rPr lang="en-US" sz="12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2014.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A1353-EEA5-436B-AB14-1D84B195E66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486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Image: </a:t>
            </a:r>
            <a:r>
              <a:rPr lang="en-US" sz="12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http://7-themes.com/6965930-autumn-leaves.html</a:t>
            </a: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File Name: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Autumn Leaves</a:t>
            </a: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Uploaded by: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SumbO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Date: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18.04.2015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Category: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Other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Image Size: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2560x2048 </a:t>
            </a:r>
            <a:r>
              <a:rPr lang="en-US" sz="1200" b="0" i="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px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_____________________________________________________________________________________</a:t>
            </a:r>
          </a:p>
          <a:p>
            <a:pPr lvl="0"/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PROGRAM PLANNING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Course</a:t>
            </a:r>
            <a:r>
              <a:rPr lang="en-US" sz="12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development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sz="12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Participant selection and recruitment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sz="12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Flipped classroom implementation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sz="12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Program evaluation and Assessment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A1353-EEA5-436B-AB14-1D84B195E66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833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A1353-EEA5-436B-AB14-1D84B195E66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0955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Image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n-US" sz="12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http://7-themes.com/6885110-beautiful-autumn-leaves-wallpaper.html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File Name: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Beautiful Autumn Leaves Wallpaper</a:t>
            </a: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Uploaded by: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mika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Date: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31.08.2014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Category: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Nature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Image Size: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2880x1800 </a:t>
            </a:r>
            <a:r>
              <a:rPr lang="en-US" sz="1200" b="0" i="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px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File Size: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1162.22 Kb</a:t>
            </a:r>
          </a:p>
          <a:p>
            <a:r>
              <a:rPr lang="en-US" b="1" dirty="0" smtClean="0"/>
              <a:t>_____________________________________________________________________________________</a:t>
            </a:r>
          </a:p>
          <a:p>
            <a:endParaRPr lang="en-US" b="1" dirty="0" smtClean="0"/>
          </a:p>
          <a:p>
            <a:r>
              <a:rPr lang="en-US" b="1" dirty="0" smtClean="0"/>
              <a:t>ASSESSMENT</a:t>
            </a:r>
            <a:r>
              <a:rPr lang="en-US" b="1" baseline="0" dirty="0" smtClean="0"/>
              <a:t> TOOLS</a:t>
            </a:r>
            <a:endParaRPr lang="en-US" b="0" dirty="0" smtClean="0"/>
          </a:p>
          <a:p>
            <a:pPr marL="685800" lvl="1" indent="-228600">
              <a:buFont typeface="+mj-lt"/>
              <a:buAutoNum type="arabicPeriod"/>
            </a:pPr>
            <a:r>
              <a:rPr lang="en-US" dirty="0" smtClean="0"/>
              <a:t>Quizzes (Rubric:</a:t>
            </a:r>
            <a:r>
              <a:rPr lang="en-US" baseline="0" dirty="0" smtClean="0"/>
              <a:t> </a:t>
            </a:r>
            <a:r>
              <a:rPr lang="en-US" sz="1200" u="sng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http://drum.lib.umd.edu/bitstream/1903/16346/6/Quizzes_Rubric.pdf</a:t>
            </a:r>
            <a:r>
              <a:rPr lang="en-US" sz="12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)</a:t>
            </a:r>
            <a:endParaRPr lang="en-US" dirty="0" smtClean="0"/>
          </a:p>
          <a:p>
            <a:pPr marL="685800" lvl="1" indent="-228600">
              <a:buFont typeface="+mj-lt"/>
              <a:buAutoNum type="arabicPeriod"/>
            </a:pPr>
            <a:r>
              <a:rPr lang="en-US" dirty="0" smtClean="0"/>
              <a:t>Notecards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 smtClean="0"/>
              <a:t>Students Presentations (</a:t>
            </a:r>
            <a:r>
              <a:rPr lang="en-US" sz="1200" u="sng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7"/>
              </a:rPr>
              <a:t>http://drum.lib.umd.edu/bitstream/1903/16346/5/Student%20Peer%20Assessment%20Rubric.pdf</a:t>
            </a:r>
            <a:r>
              <a:rPr lang="en-US" sz="12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)</a:t>
            </a:r>
            <a:endParaRPr lang="en-US" dirty="0" smtClean="0"/>
          </a:p>
          <a:p>
            <a:pPr marL="685800" lvl="1" indent="-228600">
              <a:buFont typeface="+mj-lt"/>
              <a:buAutoNum type="arabicPeriod"/>
            </a:pPr>
            <a:r>
              <a:rPr lang="en-US" dirty="0" smtClean="0"/>
              <a:t>Student Homework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Student</a:t>
            </a:r>
            <a:r>
              <a:rPr lang="en-US" baseline="0" dirty="0" smtClean="0"/>
              <a:t> Research Assignments (</a:t>
            </a:r>
            <a:r>
              <a:rPr lang="en-US" sz="1200" u="sng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8"/>
              </a:rPr>
              <a:t>http://drum.lib.umd.edu/bitstream/1903/16346/11/Student%20Research%20Assignment%20Rubric.pdf</a:t>
            </a:r>
            <a:r>
              <a:rPr lang="en-US" sz="1200" u="none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u="none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A1353-EEA5-436B-AB14-1D84B195E66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1603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Image: </a:t>
            </a:r>
            <a:r>
              <a:rPr lang="en-US" dirty="0" smtClean="0"/>
              <a:t>http://7-themes.com/6953395-sneakers-leaves-autumn.html</a:t>
            </a: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File Name: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Sneakers Leaves Autumn</a:t>
            </a: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Uploaded by: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picchecker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Date: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20.03.2015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Category: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Other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Image Size: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1680x1050 </a:t>
            </a:r>
            <a:r>
              <a:rPr lang="en-US" sz="1200" b="0" i="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px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File Size: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354.71 Kb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_______________________________________________________________________________________________________________</a:t>
            </a:r>
          </a:p>
          <a:p>
            <a:r>
              <a:rPr lang="en-US" dirty="0" smtClean="0"/>
              <a:t>Move to the next slide</a:t>
            </a:r>
            <a:r>
              <a:rPr lang="en-US" baseline="0" dirty="0" smtClean="0"/>
              <a:t> to discuss: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aseline="0" dirty="0" smtClean="0"/>
              <a:t>Benefits to students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aseline="0" dirty="0" smtClean="0"/>
              <a:t>Importance of faculty-librarian collaboration as a key factor for program’s success.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A1353-EEA5-436B-AB14-1D84B195E66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5662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b="1" dirty="0" smtClean="0"/>
              <a:t>Image: </a:t>
            </a:r>
            <a:r>
              <a:rPr lang="en-US" dirty="0" smtClean="0"/>
              <a:t>http://7-themes.com/6981865-girl-leaves-autumn-mood.html</a:t>
            </a: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File Name: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Girl Leaves Autumn Mood</a:t>
            </a: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Uploaded by: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JekaLem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Date: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26.05.2015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Category: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Celebrities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Image Size: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1680x1050 </a:t>
            </a:r>
            <a:r>
              <a:rPr lang="en-US" sz="1200" b="0" i="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px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File Size: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233.59 Kb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A1353-EEA5-436B-AB14-1D84B195E66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327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z="1100" b="1" baseline="0" dirty="0" smtClean="0"/>
              <a:t>Image with apples: </a:t>
            </a:r>
            <a:r>
              <a:rPr lang="en-US" sz="11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http://7-themes.com/6968501-apples-leaves-autumn-evening.html</a:t>
            </a:r>
          </a:p>
          <a:p>
            <a:pPr lvl="1"/>
            <a:r>
              <a:rPr lang="en-US" sz="11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File Name:</a:t>
            </a:r>
            <a:r>
              <a:rPr lang="en-US" sz="11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Apples Leaves Autumn Evening</a:t>
            </a:r>
          </a:p>
          <a:p>
            <a:pPr lvl="1"/>
            <a:r>
              <a:rPr lang="en-US" sz="11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Uploaded by:</a:t>
            </a:r>
            <a:r>
              <a:rPr lang="en-US" sz="11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100" b="0" i="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Lambada</a:t>
            </a:r>
            <a:endParaRPr lang="en-US" sz="11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1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Date:</a:t>
            </a:r>
            <a:r>
              <a:rPr lang="en-US" sz="11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1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24.04.2015</a:t>
            </a:r>
            <a:endParaRPr lang="en-US" sz="11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1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Category:</a:t>
            </a:r>
            <a:r>
              <a:rPr lang="en-US" sz="11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1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Nature</a:t>
            </a:r>
            <a:endParaRPr lang="en-US" sz="11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1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Image Size:</a:t>
            </a:r>
            <a:r>
              <a:rPr lang="en-US" sz="11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1680x1050 </a:t>
            </a:r>
            <a:r>
              <a:rPr lang="en-US" sz="1100" b="0" i="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px</a:t>
            </a:r>
            <a:endParaRPr lang="en-US" sz="11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endParaRPr lang="en-US" sz="11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1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Image with a yellow cup: </a:t>
            </a:r>
            <a:r>
              <a:rPr lang="en-US" sz="11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http://7-themes.com/7014008-mood-mug-cup-yellow-hot-tea-leaves-yellow-autumn.html</a:t>
            </a: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File Name: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Mood Mug Cup Yellow Hot Tea Leaves Yellow Autumn</a:t>
            </a: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Uploaded by: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7"/>
              </a:rPr>
              <a:t>Sn</a:t>
            </a:r>
            <a:r>
              <a:rPr lang="ar-AE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7"/>
              </a:rPr>
              <a:t>۞</a:t>
            </a:r>
            <a:r>
              <a:rPr lang="en-US" sz="1200" b="0" i="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7"/>
              </a:rPr>
              <a:t>Wflake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7"/>
              </a:rPr>
              <a:t>™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Date: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8"/>
              </a:rPr>
              <a:t>12.08.2015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Category: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hlinkClick r:id="rId9"/>
              </a:rPr>
              <a:t>Food and Drink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Image Size: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1680x1050 </a:t>
            </a:r>
            <a:r>
              <a:rPr lang="en-US" sz="1200" b="0" i="0" kern="120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px</a:t>
            </a:r>
            <a:endParaRPr lang="en-US" sz="12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File Size:</a:t>
            </a:r>
            <a:r>
              <a:rPr lang="en-US" sz="12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208.64 Kb</a:t>
            </a:r>
          </a:p>
          <a:p>
            <a:pPr lvl="0"/>
            <a:endParaRPr lang="en-US" sz="1100" b="0" i="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1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Image</a:t>
            </a:r>
            <a:r>
              <a:rPr lang="en-US" sz="11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100" b="1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with hands: </a:t>
            </a:r>
            <a:r>
              <a:rPr lang="en-US" sz="1100" b="0" i="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http://leadershipwatch-aadboot.com/2014/05/11/developing-team-and-accountability/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A1353-EEA5-436B-AB14-1D84B195E66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435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0"/>
            <a:ext cx="12188823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ound Single Corner Rectangle 7"/>
          <p:cNvSpPr/>
          <p:nvPr/>
        </p:nvSpPr>
        <p:spPr bwMode="ltGray">
          <a:xfrm rot="10800000" flipH="1" flipV="1">
            <a:off x="6926759" y="228598"/>
            <a:ext cx="5035054" cy="5715002"/>
          </a:xfrm>
          <a:prstGeom prst="round1Rect">
            <a:avLst>
              <a:gd name="adj" fmla="val 58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3"/>
            <a:ext cx="6926756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1703718"/>
            <a:ext cx="5791200" cy="37338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85014" y="3429000"/>
            <a:ext cx="4572000" cy="1905000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7466013" y="3"/>
            <a:ext cx="47228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3151" y="234351"/>
            <a:ext cx="3773863" cy="46424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sz="44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2936" y="5029200"/>
            <a:ext cx="3782586" cy="914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917-CE56-4645-8050-1555FA0B180B}" type="datetimeFigureOut">
              <a:rPr lang="en-US"/>
              <a:pPr/>
              <a:t>10/1/2015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24DA2-3CE4-45BB-9F6F-628A0CFBDBF9}" type="slidenum">
              <a:rPr/>
              <a:pPr/>
              <a:t>‹#›</a:t>
            </a:fld>
            <a:endParaRPr/>
          </a:p>
        </p:txBody>
      </p:sp>
      <p:sp>
        <p:nvSpPr>
          <p:cNvPr id="21" name="Round Single Corner Rectangle 20"/>
          <p:cNvSpPr/>
          <p:nvPr/>
        </p:nvSpPr>
        <p:spPr bwMode="ltGray">
          <a:xfrm rot="10800000" flipV="1">
            <a:off x="227013" y="234351"/>
            <a:ext cx="7238999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57198" y="465283"/>
            <a:ext cx="6780215" cy="5249717"/>
          </a:xfrm>
          <a:prstGeom prst="round1Rect">
            <a:avLst>
              <a:gd name="adj" fmla="val 4287"/>
            </a:avLst>
          </a:prstGeo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215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371600">
              <a:defRPr/>
            </a:lvl6pPr>
            <a:lvl7pPr marL="1600200">
              <a:defRPr/>
            </a:lvl7pPr>
            <a:lvl8pPr marL="1828800">
              <a:defRPr baseline="0"/>
            </a:lvl8pPr>
            <a:lvl9pPr marL="2057400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3813" y="582613"/>
            <a:ext cx="8183562" cy="55895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05974" y="582613"/>
            <a:ext cx="1951037" cy="55895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51800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914400"/>
            <a:ext cx="4190999" cy="38862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7799" y="4953000"/>
            <a:ext cx="4201213" cy="990599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5180013" y="228600"/>
            <a:ext cx="6781800" cy="5715000"/>
          </a:xfrm>
          <a:prstGeom prst="round1Rect">
            <a:avLst>
              <a:gd name="adj" fmla="val 5636"/>
            </a:avLst>
          </a:prstGeom>
          <a:solidFill>
            <a:schemeClr val="bg2"/>
          </a:solidFill>
        </p:spPr>
        <p:txBody>
          <a:bodyPr tIns="91440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8713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876"/>
            <a:ext cx="12188952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7451144" y="0"/>
            <a:ext cx="4737681" cy="64770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V="1">
            <a:off x="219973" y="234351"/>
            <a:ext cx="7237410" cy="60140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6477000"/>
            <a:ext cx="121889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5638801" cy="4191000"/>
          </a:xfrm>
        </p:spPr>
        <p:txBody>
          <a:bodyPr anchor="b">
            <a:no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5029200"/>
            <a:ext cx="5638800" cy="9144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3" y="1981200"/>
            <a:ext cx="4648201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1" y="1981200"/>
            <a:ext cx="4648203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813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 baseline="0"/>
            </a:lvl8pPr>
            <a:lvl9pPr marL="2057400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2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2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10/1/2015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10/1/2015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2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H="1" flipV="1">
            <a:off x="4722814" y="234351"/>
            <a:ext cx="7237538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1"/>
            <a:ext cx="4722811" cy="61722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197" y="234351"/>
            <a:ext cx="3773863" cy="4642450"/>
          </a:xfrm>
        </p:spPr>
        <p:txBody>
          <a:bodyPr anchor="b">
            <a:normAutofit/>
          </a:bodyPr>
          <a:lstStyle>
            <a:lvl1pPr algn="l">
              <a:defRPr sz="4400" b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983" y="5029199"/>
            <a:ext cx="3782586" cy="9144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10/1/2015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139" y="465285"/>
            <a:ext cx="6786614" cy="524971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77000"/>
            <a:ext cx="119603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960352" y="6477000"/>
            <a:ext cx="228473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1" y="0"/>
            <a:ext cx="12188825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>
          <a:xfrm>
            <a:off x="0" y="228600"/>
            <a:ext cx="11961877" cy="6248400"/>
          </a:xfrm>
          <a:prstGeom prst="round1Rect">
            <a:avLst>
              <a:gd name="adj" fmla="val 458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3" y="563562"/>
            <a:ext cx="9601200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9601202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13811" y="6248400"/>
            <a:ext cx="1091459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en-US"/>
              <a:pPr/>
              <a:t>10/1/2015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3813" y="6248400"/>
            <a:ext cx="7467598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33011" y="6248400"/>
            <a:ext cx="762003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33" r:id="rId10"/>
    <p:sldLayoutId id="2147483730" r:id="rId11"/>
    <p:sldLayoutId id="214748373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3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ajcarrol@umd.edu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jpeg"/><Relationship Id="rId5" Type="http://schemas.openxmlformats.org/officeDocument/2006/relationships/hyperlink" Target="mailto:nedelina@umd.edu" TargetMode="External"/><Relationship Id="rId4" Type="http://schemas.openxmlformats.org/officeDocument/2006/relationships/hyperlink" Target="mailto:eharring@umd.ed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acmla.org/committees/rac/grant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umd.instructure.com/courses/1166815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50" y="5249115"/>
            <a:ext cx="1731562" cy="6182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6535" y="6248400"/>
            <a:ext cx="987677" cy="5714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39735" y="6339711"/>
            <a:ext cx="868680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400" dirty="0" smtClean="0"/>
              <a:t>October 19, 2015</a:t>
            </a:r>
          </a:p>
          <a:p>
            <a:pPr algn="r">
              <a:lnSpc>
                <a:spcPct val="90000"/>
              </a:lnSpc>
            </a:pPr>
            <a:r>
              <a:rPr lang="en-US" sz="1400" dirty="0" smtClean="0"/>
              <a:t>Mid-Atlantic Chapter of the Medical Library Association (MAC/MLA) Annual Meeting, Asheville, NC</a:t>
            </a:r>
            <a:endParaRPr lang="en-US" sz="1400" dirty="0"/>
          </a:p>
        </p:txBody>
      </p:sp>
      <p:pic>
        <p:nvPicPr>
          <p:cNvPr id="7" name="Picture 4" descr="Book Leaf Yellow Autum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967" y="1"/>
            <a:ext cx="9903858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70" y="-397224"/>
            <a:ext cx="9122962" cy="2396994"/>
          </a:xfrm>
        </p:spPr>
        <p:txBody>
          <a:bodyPr>
            <a:normAutofit/>
          </a:bodyPr>
          <a:lstStyle/>
          <a:p>
            <a:r>
              <a:rPr lang="en-US" sz="4000" dirty="0" smtClean="0"/>
              <a:t>Using Canvas and </a:t>
            </a:r>
            <a:r>
              <a:rPr lang="en-US" sz="4000" dirty="0" err="1" smtClean="0"/>
              <a:t>PechaKucha</a:t>
            </a:r>
            <a:r>
              <a:rPr lang="en-US" sz="4000" dirty="0" smtClean="0"/>
              <a:t> to Facilitate Undergraduate Peer Teaching of Evidence </a:t>
            </a:r>
            <a:r>
              <a:rPr lang="en-US" sz="4000" dirty="0"/>
              <a:t>B</a:t>
            </a:r>
            <a:r>
              <a:rPr lang="en-US" sz="4000" dirty="0" smtClean="0"/>
              <a:t>ased Practice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360" y="4419601"/>
            <a:ext cx="4201213" cy="990599"/>
          </a:xfrm>
        </p:spPr>
        <p:txBody>
          <a:bodyPr>
            <a:norm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Alexander J. Carroll</a:t>
            </a:r>
          </a:p>
          <a:p>
            <a:r>
              <a:rPr lang="en-US" sz="1600" dirty="0">
                <a:solidFill>
                  <a:schemeClr val="bg1"/>
                </a:solidFill>
              </a:rPr>
              <a:t>Nedelina Tchangalova</a:t>
            </a:r>
          </a:p>
          <a:p>
            <a:r>
              <a:rPr lang="en-US" sz="1600" dirty="0">
                <a:solidFill>
                  <a:schemeClr val="bg1"/>
                </a:solidFill>
              </a:rPr>
              <a:t>Eileen G. Harrington</a:t>
            </a:r>
          </a:p>
        </p:txBody>
      </p:sp>
    </p:spTree>
    <p:extLst>
      <p:ext uri="{BB962C8B-B14F-4D97-AF65-F5344CB8AC3E}">
        <p14:creationId xmlns:p14="http://schemas.microsoft.com/office/powerpoint/2010/main" val="85168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7-themes.com/data_images/out/62/6982350-autumn-brid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384" y="-1745"/>
            <a:ext cx="9980613" cy="685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99" y="3810000"/>
            <a:ext cx="12188825" cy="8445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dirty="0" smtClean="0"/>
              <a:t>                   Challenges &amp; Future Directions</a:t>
            </a:r>
            <a:br>
              <a:rPr lang="en-US" dirty="0" smtClean="0"/>
            </a:b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4308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722812" y="6248400"/>
            <a:ext cx="2590800" cy="990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9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800" b="1" dirty="0"/>
              <a:t>Alexander </a:t>
            </a:r>
            <a:r>
              <a:rPr lang="en-US" sz="1800" b="1" dirty="0" smtClean="0"/>
              <a:t>J. </a:t>
            </a:r>
            <a:r>
              <a:rPr lang="en-US" sz="1800" b="1" dirty="0"/>
              <a:t>Carroll </a:t>
            </a:r>
            <a:r>
              <a:rPr lang="en-US" sz="1800" dirty="0" smtClean="0">
                <a:hlinkClick r:id="rId3"/>
              </a:rPr>
              <a:t>ajcarrol@umd.edu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9828212" y="6248400"/>
            <a:ext cx="3448355" cy="990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9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800" b="1" dirty="0"/>
              <a:t>Eileen </a:t>
            </a:r>
            <a:r>
              <a:rPr lang="en-US" sz="1800" b="1" dirty="0" smtClean="0"/>
              <a:t>G. Harrington </a:t>
            </a:r>
            <a:r>
              <a:rPr lang="en-US" sz="1800" dirty="0" smtClean="0">
                <a:hlinkClick r:id="rId4"/>
              </a:rPr>
              <a:t>eharring@umd.edu</a:t>
            </a:r>
            <a:r>
              <a:rPr lang="en-US" sz="1800" b="1" dirty="0" smtClean="0"/>
              <a:t> 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7161212" y="6248400"/>
            <a:ext cx="2590800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9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9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800" b="1" dirty="0"/>
              <a:t>Nedelina Tchangalova </a:t>
            </a:r>
            <a:r>
              <a:rPr lang="en-US" sz="1800" dirty="0" smtClean="0">
                <a:hlinkClick r:id="rId5"/>
              </a:rPr>
              <a:t>nedelina@umd.edu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pic>
        <p:nvPicPr>
          <p:cNvPr id="5" name="Picture 2" descr="Many Leaves Autum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961" y="0"/>
            <a:ext cx="9881985" cy="6176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799012" y="1425212"/>
            <a:ext cx="6136063" cy="2613388"/>
          </a:xfrm>
        </p:spPr>
        <p:txBody>
          <a:bodyPr>
            <a:normAutofit/>
          </a:bodyPr>
          <a:lstStyle/>
          <a:p>
            <a:r>
              <a:rPr lang="en-US" sz="15000" dirty="0" smtClean="0">
                <a:latin typeface="Freestyle Script" panose="030804020302050B0404" pitchFamily="66" charset="0"/>
              </a:rPr>
              <a:t>Thank you</a:t>
            </a:r>
            <a:endParaRPr lang="en-US" sz="15000" dirty="0">
              <a:latin typeface="Freestyle Script" panose="030804020302050B0404" pitchFamily="66" charset="0"/>
            </a:endParaRPr>
          </a:p>
        </p:txBody>
      </p:sp>
      <p:sp>
        <p:nvSpPr>
          <p:cNvPr id="12" name="Title 9"/>
          <p:cNvSpPr txBox="1">
            <a:spLocks/>
          </p:cNvSpPr>
          <p:nvPr/>
        </p:nvSpPr>
        <p:spPr>
          <a:xfrm flipV="1">
            <a:off x="0" y="6130040"/>
            <a:ext cx="1974452" cy="727959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800" b="1" dirty="0" smtClean="0">
                <a:solidFill>
                  <a:schemeClr val="tx1"/>
                </a:solidFill>
                <a:latin typeface="Freestyle Script" panose="030804020302050B0404" pitchFamily="66" charset="0"/>
              </a:rPr>
              <a:t>Questions?</a:t>
            </a:r>
            <a:endParaRPr lang="en-US" sz="4800" b="1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1832" y="6257734"/>
            <a:ext cx="251460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 smtClean="0"/>
              <a:t>We take them seriously. Just email us!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49096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27012" y="824143"/>
            <a:ext cx="3657600" cy="11890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latin typeface="+mn-lt"/>
              </a:rPr>
              <a:t>Why Flipping the Classroom?</a:t>
            </a:r>
            <a:endParaRPr lang="en-US" dirty="0">
              <a:latin typeface="+mn-lt"/>
            </a:endParaRPr>
          </a:p>
        </p:txBody>
      </p:sp>
      <p:pic>
        <p:nvPicPr>
          <p:cNvPr id="4" name="Picture 4" descr="Book Leaf Yellow Autum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5599">
            <a:off x="3719398" y="1179909"/>
            <a:ext cx="7764105" cy="4852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 rot="9652447">
            <a:off x="7554975" y="1997971"/>
            <a:ext cx="3482713" cy="250664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rgbClr val="FFC000"/>
                </a:solidFill>
              </a:rPr>
              <a:t>Using Canvas and      </a:t>
            </a:r>
          </a:p>
          <a:p>
            <a:r>
              <a:rPr lang="en-US" sz="2400" dirty="0">
                <a:solidFill>
                  <a:srgbClr val="FFC000"/>
                </a:solidFill>
              </a:rPr>
              <a:t> </a:t>
            </a:r>
            <a:r>
              <a:rPr lang="en-US" sz="2400" dirty="0" smtClean="0">
                <a:solidFill>
                  <a:srgbClr val="FFC000"/>
                </a:solidFill>
              </a:rPr>
              <a:t>   </a:t>
            </a:r>
            <a:r>
              <a:rPr lang="en-US" sz="2400" dirty="0" err="1" smtClean="0">
                <a:solidFill>
                  <a:srgbClr val="FFC000"/>
                </a:solidFill>
              </a:rPr>
              <a:t>PechaKucha</a:t>
            </a:r>
            <a:r>
              <a:rPr lang="en-US" sz="2400" dirty="0" smtClean="0">
                <a:solidFill>
                  <a:srgbClr val="FFC000"/>
                </a:solidFill>
              </a:rPr>
              <a:t> to </a:t>
            </a:r>
          </a:p>
          <a:p>
            <a:r>
              <a:rPr lang="en-US" sz="2400" dirty="0">
                <a:solidFill>
                  <a:srgbClr val="FFC000"/>
                </a:solidFill>
              </a:rPr>
              <a:t> </a:t>
            </a:r>
            <a:r>
              <a:rPr lang="en-US" sz="2400" dirty="0" smtClean="0">
                <a:solidFill>
                  <a:srgbClr val="FFC000"/>
                </a:solidFill>
              </a:rPr>
              <a:t>       Facilitate </a:t>
            </a:r>
          </a:p>
          <a:p>
            <a:r>
              <a:rPr lang="en-US" sz="2400" dirty="0">
                <a:solidFill>
                  <a:srgbClr val="FFC000"/>
                </a:solidFill>
              </a:rPr>
              <a:t> </a:t>
            </a:r>
            <a:r>
              <a:rPr lang="en-US" sz="2400" dirty="0" smtClean="0">
                <a:solidFill>
                  <a:srgbClr val="FFC000"/>
                </a:solidFill>
              </a:rPr>
              <a:t>           Undergraduate </a:t>
            </a:r>
          </a:p>
          <a:p>
            <a:r>
              <a:rPr lang="en-US" sz="2400" dirty="0" smtClean="0">
                <a:solidFill>
                  <a:srgbClr val="FFC000"/>
                </a:solidFill>
              </a:rPr>
              <a:t>               Peer Teaching of  </a:t>
            </a:r>
          </a:p>
          <a:p>
            <a:r>
              <a:rPr lang="en-US" sz="2400" dirty="0">
                <a:solidFill>
                  <a:srgbClr val="FFC000"/>
                </a:solidFill>
              </a:rPr>
              <a:t> </a:t>
            </a:r>
            <a:r>
              <a:rPr lang="en-US" sz="2400" dirty="0" smtClean="0">
                <a:solidFill>
                  <a:srgbClr val="FFC000"/>
                </a:solidFill>
              </a:rPr>
              <a:t>                 Evidence Based </a:t>
            </a:r>
          </a:p>
          <a:p>
            <a:r>
              <a:rPr lang="en-US" sz="2400" dirty="0">
                <a:solidFill>
                  <a:srgbClr val="FFC000"/>
                </a:solidFill>
              </a:rPr>
              <a:t> </a:t>
            </a:r>
            <a:r>
              <a:rPr lang="en-US" sz="2400" dirty="0" smtClean="0">
                <a:solidFill>
                  <a:srgbClr val="FFC000"/>
                </a:solidFill>
              </a:rPr>
              <a:t>                     Practice </a:t>
            </a:r>
            <a:endParaRPr lang="en-US" sz="2400" dirty="0">
              <a:solidFill>
                <a:srgbClr val="FFC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 rot="9616760">
            <a:off x="2138584" y="2609212"/>
            <a:ext cx="60928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Alexander J. Carroll</a:t>
            </a:r>
          </a:p>
          <a:p>
            <a:r>
              <a:rPr lang="en-US" sz="1200" dirty="0">
                <a:solidFill>
                  <a:schemeClr val="bg1"/>
                </a:solidFill>
              </a:rPr>
              <a:t>Nedelina Tchangalova</a:t>
            </a:r>
          </a:p>
          <a:p>
            <a:r>
              <a:rPr lang="en-US" sz="1200" dirty="0">
                <a:solidFill>
                  <a:schemeClr val="bg1"/>
                </a:solidFill>
              </a:rPr>
              <a:t>Eileen G. Harrington</a:t>
            </a:r>
          </a:p>
        </p:txBody>
      </p:sp>
    </p:spTree>
    <p:extLst>
      <p:ext uri="{BB962C8B-B14F-4D97-AF65-F5344CB8AC3E}">
        <p14:creationId xmlns:p14="http://schemas.microsoft.com/office/powerpoint/2010/main" val="3427458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521331" y="6488668"/>
            <a:ext cx="49213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macmla.org/committees/rac/grant.html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865812" y="685800"/>
            <a:ext cx="5525570" cy="11890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We Found a Pot of Gold!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026" name="Picture 2" descr="http://2.bp.blogspot.com/-Nl7dyc-lqas/T16sHI_s-YI/AAAAAAAAMb0/ww2ViZVyzhs/s1600/potogloddlowe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2406"/>
            <a:ext cx="5173497" cy="6870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73496" y="2209800"/>
            <a:ext cx="6788316" cy="1505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800" dirty="0" smtClean="0"/>
              <a:t>Thanks to the </a:t>
            </a:r>
          </a:p>
          <a:p>
            <a:pPr algn="ctr">
              <a:lnSpc>
                <a:spcPct val="90000"/>
              </a:lnSpc>
            </a:pPr>
            <a:endParaRPr lang="en-US" sz="900" dirty="0" smtClean="0"/>
          </a:p>
          <a:p>
            <a:pPr algn="ctr">
              <a:lnSpc>
                <a:spcPct val="90000"/>
              </a:lnSpc>
            </a:pPr>
            <a:r>
              <a:rPr lang="en-US" sz="2800" b="1" dirty="0" smtClean="0"/>
              <a:t>MAC/MLA Research &amp; Assessment Grant</a:t>
            </a:r>
          </a:p>
          <a:p>
            <a:pPr algn="ctr">
              <a:lnSpc>
                <a:spcPct val="90000"/>
              </a:lnSpc>
            </a:pPr>
            <a:endParaRPr lang="en-US" sz="900" dirty="0"/>
          </a:p>
          <a:p>
            <a:pPr algn="ctr">
              <a:lnSpc>
                <a:spcPct val="90000"/>
              </a:lnSpc>
            </a:pPr>
            <a:r>
              <a:rPr lang="en-US" sz="2800" dirty="0" smtClean="0"/>
              <a:t>we embarked on this research journey.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961597" y="5870690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 smtClean="0"/>
              <a:t>Find your inspiration and </a:t>
            </a:r>
          </a:p>
          <a:p>
            <a:pPr algn="ctr">
              <a:lnSpc>
                <a:spcPct val="90000"/>
              </a:lnSpc>
            </a:pPr>
            <a:r>
              <a:rPr lang="en-US" sz="2000" dirty="0" smtClean="0"/>
              <a:t>apply yourself at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5267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Autumn Leav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2149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227012" y="824143"/>
            <a:ext cx="4648200" cy="11890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latin typeface="+mn-lt"/>
              </a:rPr>
              <a:t>Program Planning</a:t>
            </a:r>
            <a:endParaRPr lang="en-US" dirty="0">
              <a:latin typeface="+mn-lt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094014242"/>
              </p:ext>
            </p:extLst>
          </p:nvPr>
        </p:nvGraphicFramePr>
        <p:xfrm>
          <a:off x="2918354" y="3429000"/>
          <a:ext cx="9268883" cy="5417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25604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6901" y="0"/>
            <a:ext cx="10171923" cy="648866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-306388" y="6488668"/>
            <a:ext cx="12188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2000" dirty="0" smtClean="0"/>
              <a:t>Course is now publicly available at </a:t>
            </a:r>
            <a:r>
              <a:rPr lang="en-US" sz="2000" u="sng" dirty="0">
                <a:hlinkClick r:id="rId4"/>
              </a:rPr>
              <a:t>https://umd.instructure.com/courses/1166815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grpSp>
        <p:nvGrpSpPr>
          <p:cNvPr id="4" name="Group 3"/>
          <p:cNvGrpSpPr/>
          <p:nvPr/>
        </p:nvGrpSpPr>
        <p:grpSpPr>
          <a:xfrm>
            <a:off x="150812" y="3048000"/>
            <a:ext cx="3352800" cy="1153511"/>
            <a:chOff x="4299" y="2208072"/>
            <a:chExt cx="2502779" cy="1001111"/>
          </a:xfrm>
        </p:grpSpPr>
        <p:sp>
          <p:nvSpPr>
            <p:cNvPr id="5" name="Chevron 4"/>
            <p:cNvSpPr/>
            <p:nvPr/>
          </p:nvSpPr>
          <p:spPr>
            <a:xfrm>
              <a:off x="4299" y="2208072"/>
              <a:ext cx="2502779" cy="1001111"/>
            </a:xfrm>
            <a:prstGeom prst="chevron">
              <a:avLst/>
            </a:prstGeom>
            <a:solidFill>
              <a:srgbClr val="34663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>
              <a:off x="504855" y="2208072"/>
              <a:ext cx="1501668" cy="100111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008" tIns="21336" rIns="21336" bIns="21336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smtClean="0"/>
                <a:t>Course Development</a:t>
              </a:r>
              <a:endParaRPr lang="en-US" sz="24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0119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227012" y="457200"/>
            <a:ext cx="7315200" cy="11890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latin typeface="+mn-lt"/>
              </a:rPr>
              <a:t>Assessment Tools</a:t>
            </a:r>
            <a:endParaRPr lang="en-US" dirty="0">
              <a:latin typeface="+mn-lt"/>
            </a:endParaRPr>
          </a:p>
        </p:txBody>
      </p:sp>
      <p:pic>
        <p:nvPicPr>
          <p:cNvPr id="1026" name="Picture 2" descr="Beautiful Autumn Leaves Wallpap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251" y="1295400"/>
            <a:ext cx="829056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rot="2981487">
            <a:off x="3598576" y="5972793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b="1" dirty="0" smtClean="0">
                <a:solidFill>
                  <a:schemeClr val="bg1"/>
                </a:solidFill>
              </a:rPr>
              <a:t>Quizzes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96560" y="4706586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b="1" dirty="0" smtClean="0">
                <a:solidFill>
                  <a:schemeClr val="bg1"/>
                </a:solidFill>
              </a:rPr>
              <a:t>Notecards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9581951">
            <a:off x="10092299" y="2066952"/>
            <a:ext cx="1714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b="1" dirty="0" smtClean="0">
                <a:solidFill>
                  <a:schemeClr val="bg1"/>
                </a:solidFill>
              </a:rPr>
              <a:t>Research Assignments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21417103">
            <a:off x="8160553" y="339306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b="1" dirty="0" smtClean="0">
                <a:solidFill>
                  <a:schemeClr val="bg1"/>
                </a:solidFill>
              </a:rPr>
              <a:t>Homework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918713">
            <a:off x="7724993" y="5540999"/>
            <a:ext cx="1855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b="1" dirty="0" smtClean="0">
                <a:solidFill>
                  <a:schemeClr val="bg1"/>
                </a:solidFill>
              </a:rPr>
              <a:t>Pecha Kucha Presentations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95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neakers Leaves Autum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012" y="1524000"/>
            <a:ext cx="7924800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7"/>
          <p:cNvSpPr>
            <a:spLocks noGrp="1"/>
          </p:cNvSpPr>
          <p:nvPr>
            <p:ph type="title"/>
          </p:nvPr>
        </p:nvSpPr>
        <p:spPr>
          <a:xfrm>
            <a:off x="337184" y="0"/>
            <a:ext cx="9601200" cy="1189038"/>
          </a:xfrm>
        </p:spPr>
        <p:txBody>
          <a:bodyPr/>
          <a:lstStyle/>
          <a:p>
            <a:r>
              <a:rPr lang="en-US" dirty="0" smtClean="0"/>
              <a:t>What Did We Learn Along the Run?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194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irl Leaves Autumn Moo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4"/>
            <a:ext cx="12188825" cy="6857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4612" y="0"/>
            <a:ext cx="9601200" cy="1189038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Students Had Fun!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69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eople pulling a rope, accountabili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053"/>
            <a:ext cx="12198667" cy="6863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Mood Mug Cup Yellow Hot Tea Leaves Yellow Autum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175" y="5180084"/>
            <a:ext cx="2427295" cy="1517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Apples Leaves Autumn Eveni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1" y="4625061"/>
            <a:ext cx="3315331" cy="207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7"/>
          <p:cNvSpPr>
            <a:spLocks noGrp="1"/>
          </p:cNvSpPr>
          <p:nvPr>
            <p:ph type="title"/>
          </p:nvPr>
        </p:nvSpPr>
        <p:spPr>
          <a:xfrm>
            <a:off x="337184" y="0"/>
            <a:ext cx="11243628" cy="1189038"/>
          </a:xfrm>
        </p:spPr>
        <p:txBody>
          <a:bodyPr/>
          <a:lstStyle/>
          <a:p>
            <a:r>
              <a:rPr lang="en-US" dirty="0" smtClean="0"/>
              <a:t>Faculty and Librarians Enjoyed Working Together!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969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co Living 16x9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DEFF986-5B24-4FFE-8015-C92B2DCBC2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312</Words>
  <Application>Microsoft Office PowerPoint</Application>
  <PresentationFormat>Custom</PresentationFormat>
  <Paragraphs>211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Cambria</vt:lpstr>
      <vt:lpstr>Freestyle Script</vt:lpstr>
      <vt:lpstr>Tahoma</vt:lpstr>
      <vt:lpstr>Times New Roman</vt:lpstr>
      <vt:lpstr>Eco Living 16x9</vt:lpstr>
      <vt:lpstr>Using Canvas and PechaKucha to Facilitate Undergraduate Peer Teaching of Evidence Based Practice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Did We Learn Along the Run?</vt:lpstr>
      <vt:lpstr>Students Had Fun!</vt:lpstr>
      <vt:lpstr>Faculty and Librarians Enjoyed Working Together!</vt:lpstr>
      <vt:lpstr>                   Challenges &amp; Future Directions 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2015-05-30T19:44:49Z</dcterms:created>
  <dcterms:modified xsi:type="dcterms:W3CDTF">2015-10-01T12:27:32Z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TC028010969991</vt:lpwstr>
  </property>
</Properties>
</file>