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7" r:id="rId1"/>
  </p:sldMasterIdLst>
  <p:sldIdLst>
    <p:sldId id="256" r:id="rId2"/>
    <p:sldId id="258" r:id="rId3"/>
    <p:sldId id="260" r:id="rId4"/>
    <p:sldId id="267" r:id="rId5"/>
    <p:sldId id="259" r:id="rId6"/>
    <p:sldId id="257" r:id="rId7"/>
    <p:sldId id="265" r:id="rId8"/>
    <p:sldId id="264" r:id="rId9"/>
    <p:sldId id="266" r:id="rId10"/>
    <p:sldId id="261" r:id="rId11"/>
    <p:sldId id="279" r:id="rId12"/>
    <p:sldId id="28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Required Readings  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Fall 2014 (pilot)</c:v>
                </c:pt>
                <c:pt idx="1">
                  <c:v>Spring 2015 (pilot)</c:v>
                </c:pt>
                <c:pt idx="2">
                  <c:v>Fall 2015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68</c:v>
                </c:pt>
                <c:pt idx="1">
                  <c:v>176</c:v>
                </c:pt>
                <c:pt idx="2">
                  <c:v>496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Purchased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Fall 2014 (pilot)</c:v>
                </c:pt>
                <c:pt idx="1">
                  <c:v>Spring 2015 (pilot)</c:v>
                </c:pt>
                <c:pt idx="2">
                  <c:v>Fall 2015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70</c:v>
                </c:pt>
                <c:pt idx="1">
                  <c:v>50</c:v>
                </c:pt>
                <c:pt idx="2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Discovered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Fall 2014 (pilot)</c:v>
                </c:pt>
                <c:pt idx="1">
                  <c:v>Spring 2015 (pilot)</c:v>
                </c:pt>
                <c:pt idx="2">
                  <c:v>Fall 2015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60</c:v>
                </c:pt>
                <c:pt idx="1">
                  <c:v>101</c:v>
                </c:pt>
                <c:pt idx="2">
                  <c:v>51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34599416"/>
        <c:axId val="433487840"/>
      </c:barChart>
      <c:catAx>
        <c:axId val="434599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487840"/>
        <c:crosses val="autoZero"/>
        <c:auto val="1"/>
        <c:lblAlgn val="ctr"/>
        <c:lblOffset val="100"/>
        <c:noMultiLvlLbl val="0"/>
      </c:catAx>
      <c:valAx>
        <c:axId val="43348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4599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734E6-D696-459F-BA20-D2698FBA4CD0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4EC5466-9223-443B-90FD-1E7CCF0C6C96}">
      <dgm:prSet phldrT="[Text]"/>
      <dgm:spPr/>
      <dgm:t>
        <a:bodyPr/>
        <a:lstStyle/>
        <a:p>
          <a:r>
            <a:rPr lang="en-US" dirty="0" smtClean="0"/>
            <a:t>Student Savings</a:t>
          </a:r>
          <a:endParaRPr lang="en-US" dirty="0"/>
        </a:p>
      </dgm:t>
    </dgm:pt>
    <dgm:pt modelId="{1CA98458-7C84-40DD-BB26-50B01D325037}" type="parTrans" cxnId="{ED3C0842-F7E5-4F0B-BCC1-986375327FDF}">
      <dgm:prSet/>
      <dgm:spPr/>
      <dgm:t>
        <a:bodyPr/>
        <a:lstStyle/>
        <a:p>
          <a:endParaRPr lang="en-US"/>
        </a:p>
      </dgm:t>
    </dgm:pt>
    <dgm:pt modelId="{8083F341-DB09-4675-B737-5AB069A91055}" type="sibTrans" cxnId="{ED3C0842-F7E5-4F0B-BCC1-986375327FDF}">
      <dgm:prSet/>
      <dgm:spPr/>
      <dgm:t>
        <a:bodyPr/>
        <a:lstStyle/>
        <a:p>
          <a:endParaRPr lang="en-US"/>
        </a:p>
      </dgm:t>
    </dgm:pt>
    <dgm:pt modelId="{BC0D363C-1376-4B97-87DE-DD48AC6C1782}">
      <dgm:prSet phldrT="[Text]"/>
      <dgm:spPr/>
      <dgm:t>
        <a:bodyPr/>
        <a:lstStyle/>
        <a:p>
          <a:r>
            <a:rPr lang="en-US" dirty="0" smtClean="0"/>
            <a:t>The University’s Strategic Plan</a:t>
          </a:r>
          <a:endParaRPr lang="en-US" dirty="0"/>
        </a:p>
      </dgm:t>
    </dgm:pt>
    <dgm:pt modelId="{34AA0B97-6DE0-4FF9-B732-6EFAADBB294C}" type="parTrans" cxnId="{1DA6448D-0333-4D66-A76F-C01AA2058AE2}">
      <dgm:prSet/>
      <dgm:spPr/>
      <dgm:t>
        <a:bodyPr/>
        <a:lstStyle/>
        <a:p>
          <a:endParaRPr lang="en-US"/>
        </a:p>
      </dgm:t>
    </dgm:pt>
    <dgm:pt modelId="{D9CBBCF3-CF91-484F-8BF9-42A7F93F5110}" type="sibTrans" cxnId="{1DA6448D-0333-4D66-A76F-C01AA2058AE2}">
      <dgm:prSet/>
      <dgm:spPr/>
      <dgm:t>
        <a:bodyPr/>
        <a:lstStyle/>
        <a:p>
          <a:endParaRPr lang="en-US"/>
        </a:p>
      </dgm:t>
    </dgm:pt>
    <dgm:pt modelId="{ADECD14E-4430-46B3-9377-6655F39F6E69}">
      <dgm:prSet phldrT="[Text]"/>
      <dgm:spPr/>
      <dgm:t>
        <a:bodyPr/>
        <a:lstStyle/>
        <a:p>
          <a:r>
            <a:rPr lang="en-US" dirty="0" smtClean="0"/>
            <a:t>eLearning Initiative</a:t>
          </a:r>
          <a:endParaRPr lang="en-US" dirty="0"/>
        </a:p>
      </dgm:t>
    </dgm:pt>
    <dgm:pt modelId="{3B40F296-80D9-4051-A208-0094DD1F1593}" type="parTrans" cxnId="{FE87DE64-94EE-475F-AB87-931713708DA7}">
      <dgm:prSet/>
      <dgm:spPr/>
      <dgm:t>
        <a:bodyPr/>
        <a:lstStyle/>
        <a:p>
          <a:endParaRPr lang="en-US"/>
        </a:p>
      </dgm:t>
    </dgm:pt>
    <dgm:pt modelId="{72C3055D-157A-4023-AA6C-EEBDD23BC6CC}" type="sibTrans" cxnId="{FE87DE64-94EE-475F-AB87-931713708DA7}">
      <dgm:prSet/>
      <dgm:spPr/>
      <dgm:t>
        <a:bodyPr/>
        <a:lstStyle/>
        <a:p>
          <a:endParaRPr lang="en-US"/>
        </a:p>
      </dgm:t>
    </dgm:pt>
    <dgm:pt modelId="{7813F504-C567-4040-A793-6F28389B9E37}">
      <dgm:prSet phldrT="[Text]"/>
      <dgm:spPr/>
      <dgm:t>
        <a:bodyPr/>
        <a:lstStyle/>
        <a:p>
          <a:r>
            <a:rPr lang="en-US" dirty="0" smtClean="0"/>
            <a:t>The Libraries’ Strategic Plan</a:t>
          </a:r>
          <a:endParaRPr lang="en-US" dirty="0"/>
        </a:p>
      </dgm:t>
    </dgm:pt>
    <dgm:pt modelId="{A26B0FC6-8433-4E84-9AB9-6EDDB54D93B9}" type="parTrans" cxnId="{CF2CFAA6-450D-4ADA-B6DC-EFEB39A80DA7}">
      <dgm:prSet/>
      <dgm:spPr/>
      <dgm:t>
        <a:bodyPr/>
        <a:lstStyle/>
        <a:p>
          <a:endParaRPr lang="en-US"/>
        </a:p>
      </dgm:t>
    </dgm:pt>
    <dgm:pt modelId="{DDD62740-A07F-4B12-A56F-406E8B01C87F}" type="sibTrans" cxnId="{CF2CFAA6-450D-4ADA-B6DC-EFEB39A80DA7}">
      <dgm:prSet/>
      <dgm:spPr/>
      <dgm:t>
        <a:bodyPr/>
        <a:lstStyle/>
        <a:p>
          <a:endParaRPr lang="en-US"/>
        </a:p>
      </dgm:t>
    </dgm:pt>
    <dgm:pt modelId="{282E5FAD-A737-4B27-94E5-9E247183B407}">
      <dgm:prSet phldrT="[Text]"/>
      <dgm:spPr/>
      <dgm:t>
        <a:bodyPr/>
        <a:lstStyle/>
        <a:p>
          <a:r>
            <a:rPr lang="en-US" dirty="0" smtClean="0"/>
            <a:t>Unit and Division Goals</a:t>
          </a:r>
          <a:endParaRPr lang="en-US" dirty="0"/>
        </a:p>
      </dgm:t>
    </dgm:pt>
    <dgm:pt modelId="{A81AA429-3DDE-41BF-B848-55825992848A}" type="parTrans" cxnId="{4337BC4E-1DEC-4F50-AD3E-3AB9D79A63EC}">
      <dgm:prSet/>
      <dgm:spPr/>
      <dgm:t>
        <a:bodyPr/>
        <a:lstStyle/>
        <a:p>
          <a:endParaRPr lang="en-US"/>
        </a:p>
      </dgm:t>
    </dgm:pt>
    <dgm:pt modelId="{F39FE975-AE1B-4C04-9EA3-2E188F3504AA}" type="sibTrans" cxnId="{4337BC4E-1DEC-4F50-AD3E-3AB9D79A63EC}">
      <dgm:prSet/>
      <dgm:spPr/>
      <dgm:t>
        <a:bodyPr/>
        <a:lstStyle/>
        <a:p>
          <a:endParaRPr lang="en-US"/>
        </a:p>
      </dgm:t>
    </dgm:pt>
    <dgm:pt modelId="{707CA748-D196-458B-B407-715155D1BCC0}" type="pres">
      <dgm:prSet presAssocID="{A1C734E6-D696-459F-BA20-D2698FBA4CD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710A1E-9CD0-4CC7-B874-EBB2DBFC62DD}" type="pres">
      <dgm:prSet presAssocID="{C4EC5466-9223-443B-90FD-1E7CCF0C6C96}" presName="centerShape" presStyleLbl="node0" presStyleIdx="0" presStyleCnt="1"/>
      <dgm:spPr/>
      <dgm:t>
        <a:bodyPr/>
        <a:lstStyle/>
        <a:p>
          <a:endParaRPr lang="en-US"/>
        </a:p>
      </dgm:t>
    </dgm:pt>
    <dgm:pt modelId="{01664BB6-A56A-4959-9508-095CE8BBFB78}" type="pres">
      <dgm:prSet presAssocID="{34AA0B97-6DE0-4FF9-B732-6EFAADBB294C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FF99D0DE-9A2F-4CF1-A614-D2A993FF672B}" type="pres">
      <dgm:prSet presAssocID="{BC0D363C-1376-4B97-87DE-DD48AC6C17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01663-5066-4941-BE6A-0C93596E3B56}" type="pres">
      <dgm:prSet presAssocID="{3B40F296-80D9-4051-A208-0094DD1F1593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B5E5A76A-6D39-4F33-8224-6DA4BD261E87}" type="pres">
      <dgm:prSet presAssocID="{ADECD14E-4430-46B3-9377-6655F39F6E6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1896B0-94F5-42C4-9F8C-8B1C42BEEDAB}" type="pres">
      <dgm:prSet presAssocID="{A26B0FC6-8433-4E84-9AB9-6EDDB54D93B9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3AAE836D-EA2C-4C47-BE7B-EC8252A0D902}" type="pres">
      <dgm:prSet presAssocID="{7813F504-C567-4040-A793-6F28389B9E3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6E245-A9A7-4D8C-8BFB-B504A1609800}" type="pres">
      <dgm:prSet presAssocID="{A81AA429-3DDE-41BF-B848-55825992848A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A23EABC9-B198-4170-986D-10AEE8A1D899}" type="pres">
      <dgm:prSet presAssocID="{282E5FAD-A737-4B27-94E5-9E247183B40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A6448D-0333-4D66-A76F-C01AA2058AE2}" srcId="{C4EC5466-9223-443B-90FD-1E7CCF0C6C96}" destId="{BC0D363C-1376-4B97-87DE-DD48AC6C1782}" srcOrd="0" destOrd="0" parTransId="{34AA0B97-6DE0-4FF9-B732-6EFAADBB294C}" sibTransId="{D9CBBCF3-CF91-484F-8BF9-42A7F93F5110}"/>
    <dgm:cxn modelId="{049E820B-AA6A-442B-AF4F-A995C1DC8B9A}" type="presOf" srcId="{3B40F296-80D9-4051-A208-0094DD1F1593}" destId="{A3401663-5066-4941-BE6A-0C93596E3B56}" srcOrd="0" destOrd="0" presId="urn:microsoft.com/office/officeart/2005/8/layout/radial4"/>
    <dgm:cxn modelId="{FE87DE64-94EE-475F-AB87-931713708DA7}" srcId="{C4EC5466-9223-443B-90FD-1E7CCF0C6C96}" destId="{ADECD14E-4430-46B3-9377-6655F39F6E69}" srcOrd="1" destOrd="0" parTransId="{3B40F296-80D9-4051-A208-0094DD1F1593}" sibTransId="{72C3055D-157A-4023-AA6C-EEBDD23BC6CC}"/>
    <dgm:cxn modelId="{D2226989-0A66-4256-A18A-1B8D453CF9A2}" type="presOf" srcId="{BC0D363C-1376-4B97-87DE-DD48AC6C1782}" destId="{FF99D0DE-9A2F-4CF1-A614-D2A993FF672B}" srcOrd="0" destOrd="0" presId="urn:microsoft.com/office/officeart/2005/8/layout/radial4"/>
    <dgm:cxn modelId="{A153230B-893F-4915-A77D-9EF4B7FE2EB3}" type="presOf" srcId="{ADECD14E-4430-46B3-9377-6655F39F6E69}" destId="{B5E5A76A-6D39-4F33-8224-6DA4BD261E87}" srcOrd="0" destOrd="0" presId="urn:microsoft.com/office/officeart/2005/8/layout/radial4"/>
    <dgm:cxn modelId="{11F08ACC-760D-44A3-B352-12BA6E80FD0A}" type="presOf" srcId="{34AA0B97-6DE0-4FF9-B732-6EFAADBB294C}" destId="{01664BB6-A56A-4959-9508-095CE8BBFB78}" srcOrd="0" destOrd="0" presId="urn:microsoft.com/office/officeart/2005/8/layout/radial4"/>
    <dgm:cxn modelId="{31A1E53D-8387-4B38-873A-93EEE6F7C9B6}" type="presOf" srcId="{A1C734E6-D696-459F-BA20-D2698FBA4CD0}" destId="{707CA748-D196-458B-B407-715155D1BCC0}" srcOrd="0" destOrd="0" presId="urn:microsoft.com/office/officeart/2005/8/layout/radial4"/>
    <dgm:cxn modelId="{EC395A13-BD18-4251-B28E-8089192F6BDD}" type="presOf" srcId="{282E5FAD-A737-4B27-94E5-9E247183B407}" destId="{A23EABC9-B198-4170-986D-10AEE8A1D899}" srcOrd="0" destOrd="0" presId="urn:microsoft.com/office/officeart/2005/8/layout/radial4"/>
    <dgm:cxn modelId="{ED3C0842-F7E5-4F0B-BCC1-986375327FDF}" srcId="{A1C734E6-D696-459F-BA20-D2698FBA4CD0}" destId="{C4EC5466-9223-443B-90FD-1E7CCF0C6C96}" srcOrd="0" destOrd="0" parTransId="{1CA98458-7C84-40DD-BB26-50B01D325037}" sibTransId="{8083F341-DB09-4675-B737-5AB069A91055}"/>
    <dgm:cxn modelId="{4337BC4E-1DEC-4F50-AD3E-3AB9D79A63EC}" srcId="{C4EC5466-9223-443B-90FD-1E7CCF0C6C96}" destId="{282E5FAD-A737-4B27-94E5-9E247183B407}" srcOrd="3" destOrd="0" parTransId="{A81AA429-3DDE-41BF-B848-55825992848A}" sibTransId="{F39FE975-AE1B-4C04-9EA3-2E188F3504AA}"/>
    <dgm:cxn modelId="{CF2CFAA6-450D-4ADA-B6DC-EFEB39A80DA7}" srcId="{C4EC5466-9223-443B-90FD-1E7CCF0C6C96}" destId="{7813F504-C567-4040-A793-6F28389B9E37}" srcOrd="2" destOrd="0" parTransId="{A26B0FC6-8433-4E84-9AB9-6EDDB54D93B9}" sibTransId="{DDD62740-A07F-4B12-A56F-406E8B01C87F}"/>
    <dgm:cxn modelId="{0D473404-7272-42F5-BFEA-9009478CBC1A}" type="presOf" srcId="{A26B0FC6-8433-4E84-9AB9-6EDDB54D93B9}" destId="{D91896B0-94F5-42C4-9F8C-8B1C42BEEDAB}" srcOrd="0" destOrd="0" presId="urn:microsoft.com/office/officeart/2005/8/layout/radial4"/>
    <dgm:cxn modelId="{195FCF3B-08AD-4385-A8AC-D02EC3E2C94D}" type="presOf" srcId="{7813F504-C567-4040-A793-6F28389B9E37}" destId="{3AAE836D-EA2C-4C47-BE7B-EC8252A0D902}" srcOrd="0" destOrd="0" presId="urn:microsoft.com/office/officeart/2005/8/layout/radial4"/>
    <dgm:cxn modelId="{D42AFE38-3696-4508-9E6C-D8F60D2F81FE}" type="presOf" srcId="{A81AA429-3DDE-41BF-B848-55825992848A}" destId="{A656E245-A9A7-4D8C-8BFB-B504A1609800}" srcOrd="0" destOrd="0" presId="urn:microsoft.com/office/officeart/2005/8/layout/radial4"/>
    <dgm:cxn modelId="{B97C1753-1F53-4237-BC03-12FC9BD66C0B}" type="presOf" srcId="{C4EC5466-9223-443B-90FD-1E7CCF0C6C96}" destId="{36710A1E-9CD0-4CC7-B874-EBB2DBFC62DD}" srcOrd="0" destOrd="0" presId="urn:microsoft.com/office/officeart/2005/8/layout/radial4"/>
    <dgm:cxn modelId="{6081C5D6-D6B1-4105-A7F9-4E1910218C38}" type="presParOf" srcId="{707CA748-D196-458B-B407-715155D1BCC0}" destId="{36710A1E-9CD0-4CC7-B874-EBB2DBFC62DD}" srcOrd="0" destOrd="0" presId="urn:microsoft.com/office/officeart/2005/8/layout/radial4"/>
    <dgm:cxn modelId="{20F32974-F6E2-44C5-B2E4-67D7B36E346D}" type="presParOf" srcId="{707CA748-D196-458B-B407-715155D1BCC0}" destId="{01664BB6-A56A-4959-9508-095CE8BBFB78}" srcOrd="1" destOrd="0" presId="urn:microsoft.com/office/officeart/2005/8/layout/radial4"/>
    <dgm:cxn modelId="{3DFB2199-CC91-4FD2-B0E2-7A90A9982C1F}" type="presParOf" srcId="{707CA748-D196-458B-B407-715155D1BCC0}" destId="{FF99D0DE-9A2F-4CF1-A614-D2A993FF672B}" srcOrd="2" destOrd="0" presId="urn:microsoft.com/office/officeart/2005/8/layout/radial4"/>
    <dgm:cxn modelId="{A43A08F4-B70E-41D8-8D01-D81CEDC018FA}" type="presParOf" srcId="{707CA748-D196-458B-B407-715155D1BCC0}" destId="{A3401663-5066-4941-BE6A-0C93596E3B56}" srcOrd="3" destOrd="0" presId="urn:microsoft.com/office/officeart/2005/8/layout/radial4"/>
    <dgm:cxn modelId="{45C7E740-8F32-42CB-B475-120616A2F991}" type="presParOf" srcId="{707CA748-D196-458B-B407-715155D1BCC0}" destId="{B5E5A76A-6D39-4F33-8224-6DA4BD261E87}" srcOrd="4" destOrd="0" presId="urn:microsoft.com/office/officeart/2005/8/layout/radial4"/>
    <dgm:cxn modelId="{0F2002B8-D4FC-4254-86A3-EA59E83DF1F9}" type="presParOf" srcId="{707CA748-D196-458B-B407-715155D1BCC0}" destId="{D91896B0-94F5-42C4-9F8C-8B1C42BEEDAB}" srcOrd="5" destOrd="0" presId="urn:microsoft.com/office/officeart/2005/8/layout/radial4"/>
    <dgm:cxn modelId="{8DAD94A4-DC29-4EDC-B404-AEA537C4A57B}" type="presParOf" srcId="{707CA748-D196-458B-B407-715155D1BCC0}" destId="{3AAE836D-EA2C-4C47-BE7B-EC8252A0D902}" srcOrd="6" destOrd="0" presId="urn:microsoft.com/office/officeart/2005/8/layout/radial4"/>
    <dgm:cxn modelId="{CF905CD7-3284-4AC7-853D-013F24A1EE68}" type="presParOf" srcId="{707CA748-D196-458B-B407-715155D1BCC0}" destId="{A656E245-A9A7-4D8C-8BFB-B504A1609800}" srcOrd="7" destOrd="0" presId="urn:microsoft.com/office/officeart/2005/8/layout/radial4"/>
    <dgm:cxn modelId="{5FE61583-5509-42F2-9470-9079EF78F18A}" type="presParOf" srcId="{707CA748-D196-458B-B407-715155D1BCC0}" destId="{A23EABC9-B198-4170-986D-10AEE8A1D899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10A1E-9CD0-4CC7-B874-EBB2DBFC62DD}">
      <dsp:nvSpPr>
        <dsp:cNvPr id="0" name=""/>
        <dsp:cNvSpPr/>
      </dsp:nvSpPr>
      <dsp:spPr>
        <a:xfrm>
          <a:off x="3270301" y="2202966"/>
          <a:ext cx="2103775" cy="21037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Student Savings</a:t>
          </a:r>
          <a:endParaRPr lang="en-US" sz="3000" kern="1200" dirty="0"/>
        </a:p>
      </dsp:txBody>
      <dsp:txXfrm>
        <a:off x="3578392" y="2511057"/>
        <a:ext cx="1487593" cy="1487593"/>
      </dsp:txXfrm>
    </dsp:sp>
    <dsp:sp modelId="{01664BB6-A56A-4959-9508-095CE8BBFB78}">
      <dsp:nvSpPr>
        <dsp:cNvPr id="0" name=""/>
        <dsp:cNvSpPr/>
      </dsp:nvSpPr>
      <dsp:spPr>
        <a:xfrm rot="11700000">
          <a:off x="1679981" y="2456739"/>
          <a:ext cx="1564850" cy="59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9D0DE-9A2F-4CF1-A614-D2A993FF672B}">
      <dsp:nvSpPr>
        <dsp:cNvPr id="0" name=""/>
        <dsp:cNvSpPr/>
      </dsp:nvSpPr>
      <dsp:spPr>
        <a:xfrm>
          <a:off x="707349" y="1754586"/>
          <a:ext cx="1998586" cy="15988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University’s Strategic Plan</a:t>
          </a:r>
          <a:endParaRPr lang="en-US" sz="2500" kern="1200" dirty="0"/>
        </a:p>
      </dsp:txBody>
      <dsp:txXfrm>
        <a:off x="754178" y="1801415"/>
        <a:ext cx="1904928" cy="1505211"/>
      </dsp:txXfrm>
    </dsp:sp>
    <dsp:sp modelId="{A3401663-5066-4941-BE6A-0C93596E3B56}">
      <dsp:nvSpPr>
        <dsp:cNvPr id="0" name=""/>
        <dsp:cNvSpPr/>
      </dsp:nvSpPr>
      <dsp:spPr>
        <a:xfrm rot="14700000">
          <a:off x="2726060" y="1210071"/>
          <a:ext cx="1564850" cy="59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E5A76A-6D39-4F33-8224-6DA4BD261E87}">
      <dsp:nvSpPr>
        <dsp:cNvPr id="0" name=""/>
        <dsp:cNvSpPr/>
      </dsp:nvSpPr>
      <dsp:spPr>
        <a:xfrm>
          <a:off x="2178524" y="1307"/>
          <a:ext cx="1998586" cy="15988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eLearning Initiative</a:t>
          </a:r>
          <a:endParaRPr lang="en-US" sz="2500" kern="1200" dirty="0"/>
        </a:p>
      </dsp:txBody>
      <dsp:txXfrm>
        <a:off x="2225353" y="48136"/>
        <a:ext cx="1904928" cy="1505211"/>
      </dsp:txXfrm>
    </dsp:sp>
    <dsp:sp modelId="{D91896B0-94F5-42C4-9F8C-8B1C42BEEDAB}">
      <dsp:nvSpPr>
        <dsp:cNvPr id="0" name=""/>
        <dsp:cNvSpPr/>
      </dsp:nvSpPr>
      <dsp:spPr>
        <a:xfrm rot="17700000">
          <a:off x="4353468" y="1210071"/>
          <a:ext cx="1564850" cy="59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E836D-EA2C-4C47-BE7B-EC8252A0D902}">
      <dsp:nvSpPr>
        <dsp:cNvPr id="0" name=""/>
        <dsp:cNvSpPr/>
      </dsp:nvSpPr>
      <dsp:spPr>
        <a:xfrm>
          <a:off x="4467267" y="1307"/>
          <a:ext cx="1998586" cy="15988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Libraries’ Strategic Plan</a:t>
          </a:r>
          <a:endParaRPr lang="en-US" sz="2500" kern="1200" dirty="0"/>
        </a:p>
      </dsp:txBody>
      <dsp:txXfrm>
        <a:off x="4514096" y="48136"/>
        <a:ext cx="1904928" cy="1505211"/>
      </dsp:txXfrm>
    </dsp:sp>
    <dsp:sp modelId="{A656E245-A9A7-4D8C-8BFB-B504A1609800}">
      <dsp:nvSpPr>
        <dsp:cNvPr id="0" name=""/>
        <dsp:cNvSpPr/>
      </dsp:nvSpPr>
      <dsp:spPr>
        <a:xfrm rot="20700000">
          <a:off x="5399546" y="2456739"/>
          <a:ext cx="1564850" cy="59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EABC9-B198-4170-986D-10AEE8A1D899}">
      <dsp:nvSpPr>
        <dsp:cNvPr id="0" name=""/>
        <dsp:cNvSpPr/>
      </dsp:nvSpPr>
      <dsp:spPr>
        <a:xfrm>
          <a:off x="5938443" y="1754586"/>
          <a:ext cx="1998586" cy="15988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Unit and Division Goals</a:t>
          </a:r>
          <a:endParaRPr lang="en-US" sz="2500" kern="1200" dirty="0"/>
        </a:p>
      </dsp:txBody>
      <dsp:txXfrm>
        <a:off x="5985272" y="1801415"/>
        <a:ext cx="1904928" cy="1505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95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1452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326757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18889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446614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36611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875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7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6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220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5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045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4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67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4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32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07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resident.umn.edu/content/president-kalers-testimony-united-states-senate-committee-health-education-labor-an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b.umn.edu/elearning/studentsaving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1431" y="1988127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Interlibrary Loan and Reserves Required Reading Initiative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1503" y="4537234"/>
            <a:ext cx="9099453" cy="16938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Melissa Eighmy Brown</a:t>
            </a:r>
          </a:p>
          <a:p>
            <a:r>
              <a:rPr lang="en-US" dirty="0" smtClean="0"/>
              <a:t>University of Minnesota Interlibrary Loan </a:t>
            </a:r>
            <a:r>
              <a:rPr lang="en-US" dirty="0"/>
              <a:t>B</a:t>
            </a:r>
            <a:r>
              <a:rPr lang="en-US" dirty="0" smtClean="0"/>
              <a:t>orrowing </a:t>
            </a:r>
            <a:endParaRPr lang="en-US" dirty="0" smtClean="0"/>
          </a:p>
          <a:p>
            <a:r>
              <a:rPr lang="en-US" dirty="0" smtClean="0"/>
              <a:t>___________________________________________________</a:t>
            </a:r>
          </a:p>
          <a:p>
            <a:r>
              <a:rPr lang="en-US" dirty="0" smtClean="0"/>
              <a:t>CIC ILL Face to Face Meeting, University of Maryland</a:t>
            </a:r>
            <a:endParaRPr lang="en-US" dirty="0" smtClean="0"/>
          </a:p>
          <a:p>
            <a:r>
              <a:rPr lang="en-US" dirty="0" smtClean="0"/>
              <a:t>October 22</a:t>
            </a:r>
            <a:r>
              <a:rPr lang="en-US" baseline="30000" dirty="0" smtClean="0"/>
              <a:t>nd</a:t>
            </a:r>
            <a:r>
              <a:rPr lang="en-US" dirty="0" smtClean="0"/>
              <a:t>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758566" cy="779817"/>
          </a:xfrm>
        </p:spPr>
        <p:txBody>
          <a:bodyPr/>
          <a:lstStyle/>
          <a:p>
            <a:pPr algn="ctr"/>
            <a:r>
              <a:rPr lang="en-US" dirty="0" smtClean="0"/>
              <a:t>ILL Cost and Savings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88655"/>
            <a:ext cx="8762280" cy="4322567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dirty="0" smtClean="0"/>
              <a:t>Total cost of purchases: $17,427</a:t>
            </a:r>
          </a:p>
          <a:p>
            <a:pPr marL="457200" lvl="1" indent="0" fontAlgn="base">
              <a:buNone/>
            </a:pPr>
            <a:r>
              <a:rPr lang="en-US" dirty="0" smtClean="0"/>
              <a:t>	ILL was allocated an additional $15,000 for the pilot and $10,000 for FY16</a:t>
            </a:r>
          </a:p>
          <a:p>
            <a:pPr fontAlgn="base"/>
            <a:endParaRPr lang="en-US" dirty="0"/>
          </a:p>
          <a:p>
            <a:pPr fontAlgn="base"/>
            <a:r>
              <a:rPr lang="en-US" dirty="0" smtClean="0"/>
              <a:t>The </a:t>
            </a:r>
            <a:r>
              <a:rPr lang="en-US" dirty="0"/>
              <a:t>average savings per </a:t>
            </a:r>
            <a:r>
              <a:rPr lang="en-US" dirty="0" smtClean="0"/>
              <a:t>student:</a:t>
            </a:r>
          </a:p>
          <a:p>
            <a:pPr lvl="1" fontAlgn="base"/>
            <a:r>
              <a:rPr lang="en-US" dirty="0" smtClean="0"/>
              <a:t>$53.66 </a:t>
            </a:r>
            <a:r>
              <a:rPr lang="en-US" dirty="0"/>
              <a:t>for purchased </a:t>
            </a:r>
            <a:r>
              <a:rPr lang="en-US" dirty="0" smtClean="0"/>
              <a:t>e-books</a:t>
            </a:r>
          </a:p>
          <a:p>
            <a:pPr lvl="1" fontAlgn="base"/>
            <a:r>
              <a:rPr lang="en-US" dirty="0" smtClean="0"/>
              <a:t>$54.54 </a:t>
            </a:r>
            <a:r>
              <a:rPr lang="en-US" dirty="0"/>
              <a:t>for </a:t>
            </a:r>
            <a:r>
              <a:rPr lang="en-US" dirty="0" smtClean="0"/>
              <a:t>borrowed print </a:t>
            </a:r>
            <a:r>
              <a:rPr lang="en-US" dirty="0"/>
              <a:t> </a:t>
            </a: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fontAlgn="base"/>
            <a:r>
              <a:rPr lang="en-US" dirty="0"/>
              <a:t>Actual </a:t>
            </a:r>
            <a:r>
              <a:rPr lang="en-US" dirty="0" err="1"/>
              <a:t>ebook</a:t>
            </a:r>
            <a:r>
              <a:rPr lang="en-US" dirty="0"/>
              <a:t> estimated savings (Reserves Direct/ILL users x bookstore price) for Fall 2014: $4,478</a:t>
            </a:r>
          </a:p>
          <a:p>
            <a:pPr fontAlgn="base"/>
            <a:r>
              <a:rPr lang="en-US" dirty="0"/>
              <a:t>Actual </a:t>
            </a:r>
            <a:r>
              <a:rPr lang="en-US" dirty="0" err="1"/>
              <a:t>ebook</a:t>
            </a:r>
            <a:r>
              <a:rPr lang="en-US" dirty="0"/>
              <a:t> estimated savings (Reserves Direct/ILL users x bookstore price) for Spring 2015: $3,369</a:t>
            </a:r>
          </a:p>
          <a:p>
            <a:pPr fontAlgn="base"/>
            <a:r>
              <a:rPr lang="en-US" b="1" i="1" dirty="0"/>
              <a:t>Potential</a:t>
            </a:r>
            <a:r>
              <a:rPr lang="en-US" dirty="0"/>
              <a:t> savings (bookstore price x enrolled students) in </a:t>
            </a:r>
            <a:r>
              <a:rPr lang="en-US" dirty="0" err="1"/>
              <a:t>ebook</a:t>
            </a:r>
            <a:r>
              <a:rPr lang="en-US" dirty="0"/>
              <a:t> purchases for Fall 2015: $101,617</a:t>
            </a:r>
          </a:p>
          <a:p>
            <a:pPr fontAlgn="base"/>
            <a:r>
              <a:rPr lang="en-US" dirty="0"/>
              <a:t>Approximately 984 </a:t>
            </a:r>
            <a:r>
              <a:rPr lang="en-US" dirty="0" smtClean="0"/>
              <a:t>required </a:t>
            </a:r>
            <a:r>
              <a:rPr lang="en-US" dirty="0"/>
              <a:t>reading texts borrowed from other </a:t>
            </a:r>
            <a:r>
              <a:rPr lang="en-US" dirty="0" smtClean="0"/>
              <a:t>libraries from the duration of the pilot to present (estimate </a:t>
            </a:r>
            <a:r>
              <a:rPr lang="en-US" smtClean="0"/>
              <a:t>is probably low!)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Emily </a:t>
            </a:r>
            <a:r>
              <a:rPr lang="en-US" sz="1800" dirty="0" err="1"/>
              <a:t>Riha</a:t>
            </a:r>
            <a:r>
              <a:rPr lang="en-US" sz="1800" dirty="0"/>
              <a:t> (ILL) and Danika </a:t>
            </a:r>
            <a:r>
              <a:rPr lang="en-US" sz="1800" dirty="0" err="1"/>
              <a:t>Stegeman</a:t>
            </a:r>
            <a:r>
              <a:rPr lang="en-US" sz="1800" dirty="0"/>
              <a:t> (Reserves) conducted surveys in December 2014 and May 2015 to assess format preference (e-book vs. print), potential cost savings for students, and awareness and use of ILL and Reserves.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1026" name="Picture 2" descr="Mone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339" y="2425830"/>
            <a:ext cx="3766442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67894" y="24258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8,310 students surveyed</a:t>
            </a:r>
          </a:p>
          <a:p>
            <a:r>
              <a:rPr lang="en-US" dirty="0">
                <a:solidFill>
                  <a:prstClr val="black"/>
                </a:solidFill>
              </a:rPr>
              <a:t>827 responses</a:t>
            </a:r>
          </a:p>
        </p:txBody>
      </p:sp>
    </p:spTree>
    <p:extLst>
      <p:ext uri="{BB962C8B-B14F-4D97-AF65-F5344CB8AC3E}">
        <p14:creationId xmlns:p14="http://schemas.microsoft.com/office/powerpoint/2010/main" val="11887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0" lvl="6" indent="0">
              <a:buNone/>
            </a:pPr>
            <a:r>
              <a:rPr lang="en-US" sz="4000" dirty="0" smtClean="0"/>
              <a:t>Questions?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517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ILL Textbook Pilot project initiated in February of 2014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1" y="2133599"/>
            <a:ext cx="9034037" cy="4059811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The Pilot Process</a:t>
            </a:r>
          </a:p>
          <a:p>
            <a:pPr lvl="1"/>
            <a:r>
              <a:rPr lang="en-US" sz="2600" dirty="0" smtClean="0"/>
              <a:t> </a:t>
            </a:r>
            <a:r>
              <a:rPr lang="en-US" sz="2600" dirty="0"/>
              <a:t>While processing ILL requests, staff identified </a:t>
            </a:r>
            <a:r>
              <a:rPr lang="en-US" sz="2600" dirty="0" smtClean="0"/>
              <a:t>required </a:t>
            </a:r>
            <a:r>
              <a:rPr lang="en-US" sz="2600" dirty="0"/>
              <a:t>readings for </a:t>
            </a:r>
            <a:r>
              <a:rPr lang="en-US" sz="2600" dirty="0" smtClean="0"/>
              <a:t>classes by searching the bookstore textbook website. </a:t>
            </a:r>
          </a:p>
          <a:p>
            <a:pPr lvl="1"/>
            <a:r>
              <a:rPr lang="en-US" sz="2600" dirty="0"/>
              <a:t>If the libraries didn’t already hold a copy of the item, Interlibrary Loan purchased either a multiple use e-book or the </a:t>
            </a:r>
            <a:r>
              <a:rPr lang="en-US" sz="2600" dirty="0" smtClean="0"/>
              <a:t>print, using Gobi  </a:t>
            </a:r>
            <a:r>
              <a:rPr lang="en-US" sz="2600" dirty="0" err="1" smtClean="0"/>
              <a:t>Addon</a:t>
            </a:r>
            <a:r>
              <a:rPr lang="en-US" sz="2600" dirty="0" smtClean="0"/>
              <a:t> within </a:t>
            </a:r>
            <a:r>
              <a:rPr lang="en-US" sz="2600" dirty="0" err="1" smtClean="0"/>
              <a:t>ILLiad</a:t>
            </a:r>
            <a:r>
              <a:rPr lang="en-US" sz="2600" dirty="0" smtClean="0"/>
              <a:t>. </a:t>
            </a:r>
            <a:r>
              <a:rPr lang="en-US" sz="2600" dirty="0"/>
              <a:t> </a:t>
            </a:r>
            <a:endParaRPr lang="en-US" sz="2600" dirty="0" smtClean="0"/>
          </a:p>
          <a:p>
            <a:pPr lvl="1"/>
            <a:r>
              <a:rPr lang="en-US" sz="2600" dirty="0" smtClean="0"/>
              <a:t>ILL </a:t>
            </a:r>
            <a:r>
              <a:rPr lang="en-US" sz="2600" dirty="0"/>
              <a:t>contacted the subject librarian and Reserves staff to have the </a:t>
            </a:r>
            <a:r>
              <a:rPr lang="en-US" sz="2600" dirty="0" smtClean="0"/>
              <a:t>items </a:t>
            </a:r>
            <a:r>
              <a:rPr lang="en-US" sz="2600" dirty="0"/>
              <a:t>placed on </a:t>
            </a:r>
            <a:r>
              <a:rPr lang="en-US" sz="2600" dirty="0" smtClean="0"/>
              <a:t>Reserve (both purchased and discovered titles), </a:t>
            </a:r>
            <a:r>
              <a:rPr lang="en-US" sz="2600" dirty="0"/>
              <a:t>making </a:t>
            </a:r>
            <a:r>
              <a:rPr lang="en-US" sz="2600" dirty="0" smtClean="0"/>
              <a:t>them freely </a:t>
            </a:r>
            <a:r>
              <a:rPr lang="en-US" sz="2600" dirty="0"/>
              <a:t>accessible to students and instructors</a:t>
            </a:r>
            <a:r>
              <a:rPr lang="en-US" sz="2600" dirty="0" smtClean="0"/>
              <a:t>.</a:t>
            </a:r>
          </a:p>
          <a:p>
            <a:pPr lvl="1"/>
            <a:r>
              <a:rPr lang="en-US" sz="2600" dirty="0" smtClean="0"/>
              <a:t>ILL also attempted to borrow a copy from a CIC Big Ten library partner whenever possible.</a:t>
            </a:r>
          </a:p>
          <a:p>
            <a:pPr lvl="1"/>
            <a:r>
              <a:rPr lang="en-US" sz="2600" dirty="0"/>
              <a:t>Instructors and students are thrilled with the </a:t>
            </a:r>
            <a:r>
              <a:rPr lang="en-US" sz="2600" dirty="0" smtClean="0"/>
              <a:t>service!</a:t>
            </a:r>
            <a:endParaRPr lang="en-US" sz="2600" dirty="0"/>
          </a:p>
          <a:p>
            <a:pPr lvl="1"/>
            <a:endParaRPr lang="en-US" sz="2000" dirty="0" smtClean="0"/>
          </a:p>
          <a:p>
            <a:pPr marL="914400" lvl="2" indent="0">
              <a:buNone/>
            </a:pPr>
            <a:r>
              <a:rPr lang="en-US" sz="2400" dirty="0" smtClean="0"/>
              <a:t>          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501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DO ALL THIS EXTRA WORK?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34585" y="2004291"/>
            <a:ext cx="9315306" cy="310341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5600" dirty="0" smtClean="0"/>
              <a:t>University of Minnesota President Eric </a:t>
            </a:r>
            <a:r>
              <a:rPr lang="en-US" sz="5600" dirty="0" err="1" smtClean="0"/>
              <a:t>Kaler’s</a:t>
            </a:r>
            <a:r>
              <a:rPr lang="en-US" sz="5600" dirty="0" smtClean="0"/>
              <a:t> testimony to the US Senate Committee on Health, Education, Labor and Pensions July 24</a:t>
            </a:r>
            <a:r>
              <a:rPr lang="en-US" sz="5600" baseline="30000" dirty="0" smtClean="0"/>
              <a:t>th</a:t>
            </a:r>
            <a:r>
              <a:rPr lang="en-US" sz="5600" dirty="0" smtClean="0"/>
              <a:t>, 2014: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8000" dirty="0" smtClean="0"/>
              <a:t>“</a:t>
            </a:r>
            <a:r>
              <a:rPr lang="en-US" sz="8000" dirty="0"/>
              <a:t>I come before you today to share how the University of Minnesota is addressing the most critical issues in higher education today: </a:t>
            </a:r>
          </a:p>
          <a:p>
            <a:r>
              <a:rPr lang="en-US" sz="8000" dirty="0"/>
              <a:t>	</a:t>
            </a:r>
            <a:r>
              <a:rPr lang="en-US" sz="8000" dirty="0" smtClean="0"/>
              <a:t>First</a:t>
            </a:r>
            <a:r>
              <a:rPr lang="en-US" sz="8000" dirty="0"/>
              <a:t>, ensuring access and affordability; </a:t>
            </a:r>
          </a:p>
          <a:p>
            <a:r>
              <a:rPr lang="en-US" sz="8000" dirty="0" smtClean="0"/>
              <a:t>	Second</a:t>
            </a:r>
            <a:r>
              <a:rPr lang="en-US" sz="8000" dirty="0"/>
              <a:t>, forging strong partnerships to achieve student success; </a:t>
            </a:r>
            <a:endParaRPr lang="en-US" sz="8000" dirty="0" smtClean="0"/>
          </a:p>
          <a:p>
            <a:r>
              <a:rPr lang="en-US" sz="8000" dirty="0"/>
              <a:t> </a:t>
            </a:r>
            <a:r>
              <a:rPr lang="en-US" sz="8000" dirty="0" smtClean="0"/>
              <a:t>And </a:t>
            </a:r>
            <a:r>
              <a:rPr lang="en-US" sz="8000" dirty="0"/>
              <a:t>third, establishing programmatic innovations to ensure students</a:t>
            </a:r>
            <a:r>
              <a:rPr lang="en-US" sz="8000" dirty="0" smtClean="0"/>
              <a:t>—   particularly </a:t>
            </a:r>
            <a:r>
              <a:rPr lang="en-US" sz="8000" dirty="0"/>
              <a:t>low-income students—get their degrees in a timely fashion. </a:t>
            </a:r>
            <a:r>
              <a:rPr lang="en-US" sz="8000" dirty="0" smtClean="0"/>
              <a:t>”</a:t>
            </a:r>
            <a:endParaRPr lang="en-US" sz="8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1100" dirty="0">
              <a:hlinkClick r:id="rId2"/>
            </a:endParaRPr>
          </a:p>
          <a:p>
            <a:pPr marL="0" indent="0">
              <a:buNone/>
            </a:pPr>
            <a:r>
              <a:rPr lang="en-US" sz="5600" dirty="0" smtClean="0">
                <a:hlinkClick r:id="rId2"/>
              </a:rPr>
              <a:t>http://president.umn.edu/content/president-kalers-testimony-united-states-senate-committee-health-education-labor-and</a:t>
            </a:r>
            <a:endParaRPr lang="en-US" sz="5600" dirty="0" smtClean="0"/>
          </a:p>
          <a:p>
            <a:pPr marL="0" indent="0">
              <a:buNone/>
            </a:pPr>
            <a:r>
              <a:rPr lang="en-US" sz="1100" dirty="0"/>
              <a:t> 				</a:t>
            </a:r>
          </a:p>
        </p:txBody>
      </p:sp>
    </p:spTree>
    <p:extLst>
      <p:ext uri="{BB962C8B-B14F-4D97-AF65-F5344CB8AC3E}">
        <p14:creationId xmlns:p14="http://schemas.microsoft.com/office/powerpoint/2010/main" val="5008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37212480"/>
              </p:ext>
            </p:extLst>
          </p:nvPr>
        </p:nvGraphicFramePr>
        <p:xfrm>
          <a:off x="2507530" y="1112363"/>
          <a:ext cx="8644379" cy="4308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61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Pilot Data and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364" y="1348509"/>
            <a:ext cx="11305310" cy="5255491"/>
          </a:xfrm>
        </p:spPr>
        <p:txBody>
          <a:bodyPr/>
          <a:lstStyle/>
          <a:p>
            <a:r>
              <a:rPr lang="en-US" b="1" dirty="0" smtClean="0"/>
              <a:t>Mediated Required Reading Requests</a:t>
            </a:r>
          </a:p>
          <a:p>
            <a:pPr lvl="1"/>
            <a:r>
              <a:rPr lang="en-US" dirty="0"/>
              <a:t>Fall 2014:       </a:t>
            </a:r>
            <a:r>
              <a:rPr lang="en-US" b="1" dirty="0" smtClean="0"/>
              <a:t>235</a:t>
            </a:r>
            <a:endParaRPr lang="en-US" dirty="0" smtClean="0"/>
          </a:p>
          <a:p>
            <a:pPr lvl="1"/>
            <a:r>
              <a:rPr lang="en-US" dirty="0" smtClean="0"/>
              <a:t>Spring </a:t>
            </a:r>
            <a:r>
              <a:rPr lang="en-US" dirty="0"/>
              <a:t>2015:  </a:t>
            </a:r>
            <a:r>
              <a:rPr lang="en-US" b="1" dirty="0" smtClean="0"/>
              <a:t>321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239813"/>
              </p:ext>
            </p:extLst>
          </p:nvPr>
        </p:nvGraphicFramePr>
        <p:xfrm>
          <a:off x="5506902" y="1985819"/>
          <a:ext cx="6491134" cy="3906868"/>
        </p:xfrm>
        <a:graphic>
          <a:graphicData uri="http://schemas.openxmlformats.org/drawingml/2006/table">
            <a:tbl>
              <a:tblPr/>
              <a:tblGrid>
                <a:gridCol w="2264819"/>
                <a:gridCol w="4226315"/>
              </a:tblGrid>
              <a:tr h="1075830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400" b="1" dirty="0">
                          <a:effectLst/>
                        </a:rPr>
                        <a:t>Most accessed </a:t>
                      </a:r>
                      <a:r>
                        <a:rPr lang="en-US" sz="1400" b="1" dirty="0" err="1">
                          <a:effectLst/>
                        </a:rPr>
                        <a:t>ebook</a:t>
                      </a:r>
                      <a:r>
                        <a:rPr lang="en-US" sz="1400" b="1" dirty="0">
                          <a:effectLst/>
                        </a:rPr>
                        <a:t> (purchased):</a:t>
                      </a:r>
                    </a:p>
                  </a:txBody>
                  <a:tcPr marL="21816" marR="21816" marT="14544" marB="14544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dirty="0">
                          <a:effectLst/>
                        </a:rPr>
                        <a:t>Reframing organizations : artistry, choice, and leadership (2635 times)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OLPD5385; PA5011 (100 students enrolled in courses) </a:t>
                      </a:r>
                    </a:p>
                  </a:txBody>
                  <a:tcPr marL="21816" marR="21816" marT="14544" marB="14544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75830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400" b="1" dirty="0">
                          <a:effectLst/>
                        </a:rPr>
                        <a:t>Most accessed </a:t>
                      </a:r>
                      <a:r>
                        <a:rPr lang="en-US" sz="1400" b="1" dirty="0" err="1">
                          <a:effectLst/>
                        </a:rPr>
                        <a:t>ebook</a:t>
                      </a:r>
                      <a:r>
                        <a:rPr lang="en-US" sz="1400" b="1" dirty="0">
                          <a:effectLst/>
                        </a:rPr>
                        <a:t> (discovered):</a:t>
                      </a:r>
                    </a:p>
                  </a:txBody>
                  <a:tcPr marL="21816" marR="21816" marT="14544" marB="14544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dirty="0">
                          <a:effectLst/>
                        </a:rPr>
                        <a:t>Introductory statistics with R Statistics and computing (2144 times)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BIOL3272; BIOL5272 (42 students enrolled in courses)</a:t>
                      </a:r>
                    </a:p>
                  </a:txBody>
                  <a:tcPr marL="21816" marR="21816" marT="14544" marB="1454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8832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1">
                          <a:effectLst/>
                        </a:rPr>
                        <a:t>Most circulated print book (purchased):</a:t>
                      </a:r>
                    </a:p>
                  </a:txBody>
                  <a:tcPr marL="21816" marR="21816" marT="14544" marB="1454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400" dirty="0">
                          <a:effectLst/>
                        </a:rPr>
                        <a:t>Analysis of transport phenomena: (25 times between 3 students)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CHEN4704; CHEN 8301 (26 students enrolled in courses)</a:t>
                      </a:r>
                    </a:p>
                  </a:txBody>
                  <a:tcPr marL="21816" marR="21816" marT="14544" marB="14544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376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1">
                          <a:effectLst/>
                        </a:rPr>
                        <a:t>Most circulated print book (discovered):</a:t>
                      </a:r>
                    </a:p>
                  </a:txBody>
                  <a:tcPr marL="21816" marR="21816" marT="14544" marB="1454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dirty="0">
                          <a:effectLst/>
                        </a:rPr>
                        <a:t>Direct social work practice: (29 times between 7 students)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ADDS5021 (44 students enrolled in course)</a:t>
                      </a:r>
                    </a:p>
                  </a:txBody>
                  <a:tcPr marL="21816" marR="21816" marT="14544" marB="14544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448518"/>
              </p:ext>
            </p:extLst>
          </p:nvPr>
        </p:nvGraphicFramePr>
        <p:xfrm>
          <a:off x="562708" y="2650030"/>
          <a:ext cx="4736123" cy="3567572"/>
        </p:xfrm>
        <a:graphic>
          <a:graphicData uri="http://schemas.openxmlformats.org/drawingml/2006/table">
            <a:tbl>
              <a:tblPr/>
              <a:tblGrid>
                <a:gridCol w="1392976"/>
                <a:gridCol w="845736"/>
                <a:gridCol w="905436"/>
                <a:gridCol w="805938"/>
                <a:gridCol w="786037"/>
              </a:tblGrid>
              <a:tr h="904078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b="1" dirty="0">
                          <a:effectLst/>
                        </a:rPr>
                        <a:t>Circulated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b="1" dirty="0">
                          <a:effectLst/>
                        </a:rPr>
                        <a:t>0-10 times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b="1" dirty="0">
                          <a:effectLst/>
                        </a:rPr>
                        <a:t>11-25 times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b="1" dirty="0">
                          <a:effectLst/>
                        </a:rPr>
                        <a:t>26-100 times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b="1" dirty="0">
                          <a:effectLst/>
                        </a:rPr>
                        <a:t>101+ times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575324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b="1">
                          <a:effectLst/>
                        </a:rPr>
                        <a:t>Purchased Print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38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00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b="1">
                          <a:effectLst/>
                        </a:rPr>
                        <a:t>Purchased Electronic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15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324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b="1">
                          <a:effectLst/>
                        </a:rPr>
                        <a:t>Discovered Print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41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007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b="1">
                          <a:effectLst/>
                        </a:rPr>
                        <a:t>Discovered Electronic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>
                          <a:effectLst/>
                        </a:rPr>
                        <a:t>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89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65652936"/>
              </p:ext>
            </p:extLst>
          </p:nvPr>
        </p:nvGraphicFramePr>
        <p:xfrm>
          <a:off x="2093913" y="1395414"/>
          <a:ext cx="9812141" cy="4402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70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Outcome: Bookstore Student Savings Partnership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1" y="2133599"/>
            <a:ext cx="9204203" cy="414996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>Student Savings Website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Partnership between the bookstore and the Libraries</a:t>
            </a:r>
          </a:p>
          <a:p>
            <a:r>
              <a:rPr lang="en-US" sz="2400" dirty="0" smtClean="0"/>
              <a:t>They </a:t>
            </a:r>
            <a:r>
              <a:rPr lang="en-US" sz="2400" dirty="0" smtClean="0"/>
              <a:t>provide the library with a textbook list</a:t>
            </a:r>
          </a:p>
          <a:p>
            <a:r>
              <a:rPr lang="en-US" sz="2400" dirty="0" smtClean="0"/>
              <a:t>We purchase multiple use </a:t>
            </a:r>
            <a:r>
              <a:rPr lang="en-US" sz="2400" dirty="0" err="1" smtClean="0"/>
              <a:t>ebooks</a:t>
            </a:r>
            <a:r>
              <a:rPr lang="en-US" sz="2400" dirty="0" smtClean="0"/>
              <a:t> </a:t>
            </a:r>
            <a:r>
              <a:rPr lang="en-US" sz="2400" dirty="0" smtClean="0"/>
              <a:t>(200 purchased for the Fall 2015 semester)</a:t>
            </a:r>
            <a:endParaRPr lang="en-US" sz="2400" dirty="0" smtClean="0"/>
          </a:p>
          <a:p>
            <a:r>
              <a:rPr lang="en-US" sz="2400" dirty="0" smtClean="0"/>
              <a:t> We link our holdings in Library course pages, eReserves and create a list for the website.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Next semester</a:t>
            </a:r>
            <a:r>
              <a:rPr lang="en-US" sz="2400" dirty="0" smtClean="0"/>
              <a:t>: links to library </a:t>
            </a:r>
            <a:r>
              <a:rPr lang="en-US" sz="2400" dirty="0" err="1" smtClean="0"/>
              <a:t>ebooks</a:t>
            </a:r>
            <a:r>
              <a:rPr lang="en-US" sz="2400" dirty="0" smtClean="0"/>
              <a:t> on the bookstore website.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925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ILL Operationalizing for Fall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262" y="2133600"/>
            <a:ext cx="9091349" cy="4342614"/>
          </a:xfrm>
        </p:spPr>
        <p:txBody>
          <a:bodyPr>
            <a:normAutofit/>
          </a:bodyPr>
          <a:lstStyle/>
          <a:p>
            <a:r>
              <a:rPr lang="en-US" dirty="0" smtClean="0"/>
              <a:t>Streamlined Procedures for Required Readings</a:t>
            </a:r>
          </a:p>
          <a:p>
            <a:pPr lvl="1"/>
            <a:r>
              <a:rPr lang="en-US" dirty="0"/>
              <a:t>Only purchasing multiple use </a:t>
            </a:r>
            <a:r>
              <a:rPr lang="en-US" dirty="0" err="1"/>
              <a:t>ebooks</a:t>
            </a:r>
            <a:r>
              <a:rPr lang="en-US" dirty="0"/>
              <a:t> (No Print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ILL adds Purchased and Discovered titles to Student Savings Fall 2015 Workbook (No emails with Reserves and </a:t>
            </a:r>
            <a:r>
              <a:rPr lang="en-US" dirty="0" err="1" smtClean="0"/>
              <a:t>Liasions</a:t>
            </a:r>
            <a:r>
              <a:rPr lang="en-US" dirty="0" smtClean="0"/>
              <a:t>) Reserves makes sure that all titles are linked in the Libraries’ course pages and Reserves </a:t>
            </a:r>
            <a:r>
              <a:rPr lang="en-US" dirty="0" smtClean="0"/>
              <a:t>Direct and instructors are contacted. </a:t>
            </a:r>
            <a:endParaRPr lang="en-US" dirty="0" smtClean="0"/>
          </a:p>
          <a:p>
            <a:pPr lvl="1"/>
            <a:r>
              <a:rPr lang="en-US" dirty="0" smtClean="0"/>
              <a:t>If unable to purchase, we try to borrow, but we don’t do both for a patron unless they specifically ask for the </a:t>
            </a:r>
            <a:r>
              <a:rPr lang="en-US" dirty="0" smtClean="0"/>
              <a:t>print. We expanded </a:t>
            </a:r>
            <a:r>
              <a:rPr lang="en-US" dirty="0" smtClean="0"/>
              <a:t>borrowing </a:t>
            </a:r>
            <a:r>
              <a:rPr lang="en-US" dirty="0" smtClean="0"/>
              <a:t>to all library partners, not just CIC.</a:t>
            </a:r>
            <a:endParaRPr lang="en-US" dirty="0" smtClean="0"/>
          </a:p>
          <a:p>
            <a:pPr lvl="1"/>
            <a:r>
              <a:rPr lang="en-US" dirty="0" smtClean="0"/>
              <a:t>Our ILS, Alma,</a:t>
            </a:r>
            <a:r>
              <a:rPr lang="en-US" dirty="0" smtClean="0"/>
              <a:t> </a:t>
            </a:r>
            <a:r>
              <a:rPr lang="en-US" sz="1800" dirty="0" smtClean="0"/>
              <a:t>has</a:t>
            </a:r>
            <a:r>
              <a:rPr lang="en-US" dirty="0" smtClean="0"/>
              <a:t> an “Interested Patron” feature for orders, so patrons will receive an email when an </a:t>
            </a:r>
            <a:r>
              <a:rPr lang="en-US" dirty="0" err="1" smtClean="0"/>
              <a:t>ebook</a:t>
            </a:r>
            <a:r>
              <a:rPr lang="en-US" dirty="0" smtClean="0"/>
              <a:t> title is activated in Primo.  ILL adds the patron’s email to the Gobi order and Resource Management adds the interested patron in Alma.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777039" cy="733635"/>
          </a:xfrm>
        </p:spPr>
        <p:txBody>
          <a:bodyPr/>
          <a:lstStyle/>
          <a:p>
            <a:pPr algn="ctr"/>
            <a:r>
              <a:rPr lang="en-US" dirty="0" smtClean="0"/>
              <a:t>Fall 2015 Results So Far…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690312"/>
              </p:ext>
            </p:extLst>
          </p:nvPr>
        </p:nvGraphicFramePr>
        <p:xfrm>
          <a:off x="3762438" y="1457441"/>
          <a:ext cx="5634182" cy="5237017"/>
        </p:xfrm>
        <a:graphic>
          <a:graphicData uri="http://schemas.openxmlformats.org/drawingml/2006/table">
            <a:tbl>
              <a:tblPr/>
              <a:tblGrid>
                <a:gridCol w="4943054"/>
                <a:gridCol w="691128"/>
              </a:tblGrid>
              <a:tr h="3819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Total</a:t>
                      </a: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Mediated</a:t>
                      </a: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 as of 10/15/15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404</a:t>
                      </a:r>
                      <a:endParaRPr lang="en-US" sz="160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Multiple use </a:t>
                      </a:r>
                      <a:r>
                        <a:rPr lang="en-US" sz="1600" b="0" i="0" u="none" strike="noStrike" dirty="0" err="1" smtClean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ebook</a:t>
                      </a:r>
                      <a:r>
                        <a:rPr lang="en-US" sz="1600" b="0" i="0" u="none" strike="noStrike" baseline="0" dirty="0" smtClean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 requests</a:t>
                      </a:r>
                      <a:r>
                        <a:rPr lang="en-US" sz="16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available in Libraries’ collection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51</a:t>
                      </a:r>
                      <a:endParaRPr lang="en-US" sz="160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Multiple use </a:t>
                      </a:r>
                      <a:r>
                        <a:rPr lang="en-US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ebooks</a:t>
                      </a: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 purchased by ILL ($2,499.52)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US" sz="160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Print copies from libraries’ collection placed on hold for patron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US" sz="160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Print copies borrowed from other libraries (mediated)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248</a:t>
                      </a:r>
                      <a:endParaRPr lang="en-US" sz="160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Print copies borrowed from other libraries (unmediated/</a:t>
                      </a:r>
                      <a:r>
                        <a:rPr lang="en-US" sz="16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UBorrow</a:t>
                      </a: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259+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Requests sent to library partners (awaiting response/shipping)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26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9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Cancelled by patron 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0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No library is able to lend this item/No purchase available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222222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9593065" y="-391064"/>
            <a:ext cx="26613413" cy="124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3626</TotalTime>
  <Words>593</Words>
  <Application>Microsoft Office PowerPoint</Application>
  <PresentationFormat>Widescreen</PresentationFormat>
  <Paragraphs>124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Wisp</vt:lpstr>
      <vt:lpstr>Interlibrary Loan and Reserves Required Reading Initiative</vt:lpstr>
      <vt:lpstr>ILL Textbook Pilot project initiated in February of 2014 </vt:lpstr>
      <vt:lpstr> WHY DO ALL THIS EXTRA WORK?</vt:lpstr>
      <vt:lpstr>PowerPoint Presentation</vt:lpstr>
      <vt:lpstr>Pilot Data and Usage</vt:lpstr>
      <vt:lpstr>PowerPoint Presentation</vt:lpstr>
      <vt:lpstr>Outcome: Bookstore Student Savings Partnership</vt:lpstr>
      <vt:lpstr>ILL Operationalizing for Fall 2015</vt:lpstr>
      <vt:lpstr>Fall 2015 Results So Far…</vt:lpstr>
      <vt:lpstr>ILL Cost and Savings Estimates</vt:lpstr>
      <vt:lpstr>Emily Riha (ILL) and Danika Stegeman (Reserves) conducted surveys in December 2014 and May 2015 to assess format preference (e-book vs. print), potential cost savings for students, and awareness and use of ILL and Reserves.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Interlibrary Loan Required Reading Initiative</dc:title>
  <dc:creator>Melissa Eighmy Brown</dc:creator>
  <cp:lastModifiedBy>Melissa Eighmy Brown</cp:lastModifiedBy>
  <cp:revision>53</cp:revision>
  <dcterms:created xsi:type="dcterms:W3CDTF">2015-09-16T17:13:49Z</dcterms:created>
  <dcterms:modified xsi:type="dcterms:W3CDTF">2015-10-26T15:28:02Z</dcterms:modified>
</cp:coreProperties>
</file>