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8" r:id="rId1"/>
  </p:sldMasterIdLst>
  <p:notesMasterIdLst>
    <p:notesMasterId r:id="rId19"/>
  </p:notesMasterIdLst>
  <p:sldIdLst>
    <p:sldId id="268" r:id="rId2"/>
    <p:sldId id="285" r:id="rId3"/>
    <p:sldId id="286" r:id="rId4"/>
    <p:sldId id="300" r:id="rId5"/>
    <p:sldId id="299" r:id="rId6"/>
    <p:sldId id="295" r:id="rId7"/>
    <p:sldId id="296" r:id="rId8"/>
    <p:sldId id="297" r:id="rId9"/>
    <p:sldId id="301" r:id="rId10"/>
    <p:sldId id="305" r:id="rId11"/>
    <p:sldId id="302" r:id="rId12"/>
    <p:sldId id="307" r:id="rId13"/>
    <p:sldId id="303" r:id="rId14"/>
    <p:sldId id="310" r:id="rId15"/>
    <p:sldId id="304" r:id="rId16"/>
    <p:sldId id="298" r:id="rId17"/>
    <p:sldId id="30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929"/>
    <a:srgbClr val="424242"/>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40" autoAdjust="0"/>
    <p:restoredTop sz="94618" autoAdjust="0"/>
  </p:normalViewPr>
  <p:slideViewPr>
    <p:cSldViewPr snapToGrid="0">
      <p:cViewPr varScale="1">
        <p:scale>
          <a:sx n="80" d="100"/>
          <a:sy n="80" d="100"/>
        </p:scale>
        <p:origin x="120" y="55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6BCC85-7A3F-4889-B22C-880AC6C36E9E}" type="datetimeFigureOut">
              <a:rPr lang="en-US" smtClean="0"/>
              <a:t>5/6/2019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9F25EB-8AD7-43CF-A144-7D4C0EDAC3C8}" type="slidenum">
              <a:rPr lang="en-US" smtClean="0"/>
              <a:t>‹#›</a:t>
            </a:fld>
            <a:endParaRPr lang="en-US" dirty="0"/>
          </a:p>
        </p:txBody>
      </p:sp>
    </p:spTree>
    <p:extLst>
      <p:ext uri="{BB962C8B-B14F-4D97-AF65-F5344CB8AC3E}">
        <p14:creationId xmlns:p14="http://schemas.microsoft.com/office/powerpoint/2010/main" val="440620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332586523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620888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388125724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3385930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146718214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1793148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1906931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2544159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822880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1038238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F510FD74-79C5-4B1A-B129-4A2985699325}" type="datetimeFigureOut">
              <a:rPr lang="en-US" smtClean="0"/>
              <a:t>5/6/2019</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C1073C69-BA38-4336-B3EA-2B5BF96B2180}" type="slidenum">
              <a:rPr lang="en-US" smtClean="0"/>
              <a:t>‹#›</a:t>
            </a:fld>
            <a:endParaRPr lang="en-US" dirty="0"/>
          </a:p>
        </p:txBody>
      </p:sp>
    </p:spTree>
    <p:extLst>
      <p:ext uri="{BB962C8B-B14F-4D97-AF65-F5344CB8AC3E}">
        <p14:creationId xmlns:p14="http://schemas.microsoft.com/office/powerpoint/2010/main" val="2157093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F510FD74-79C5-4B1A-B129-4A2985699325}" type="datetimeFigureOut">
              <a:rPr lang="en-US" smtClean="0"/>
              <a:t>5/6/2019</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C1073C69-BA38-4336-B3EA-2B5BF96B2180}" type="slidenum">
              <a:rPr lang="en-US" smtClean="0"/>
              <a:t>‹#›</a:t>
            </a:fld>
            <a:endParaRPr lang="en-US" dirty="0"/>
          </a:p>
        </p:txBody>
      </p:sp>
    </p:spTree>
    <p:extLst>
      <p:ext uri="{BB962C8B-B14F-4D97-AF65-F5344CB8AC3E}">
        <p14:creationId xmlns:p14="http://schemas.microsoft.com/office/powerpoint/2010/main" val="3319889907"/>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historicpittsburgh.org/collection/ppg-industries-records"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www.slideshare.net/ktheimer/theimer-participatory-archives-mac-keynot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8929" y="0"/>
            <a:ext cx="8986306" cy="2034644"/>
          </a:xfrm>
        </p:spPr>
        <p:txBody>
          <a:bodyPr>
            <a:noAutofit/>
          </a:bodyPr>
          <a:lstStyle/>
          <a:p>
            <a:r>
              <a:rPr lang="en-US" sz="3200" b="1" dirty="0"/>
              <a:t>From PPG Works #8 to the Work of Processing: </a:t>
            </a:r>
            <a:r>
              <a:rPr lang="en-US" sz="3200" dirty="0"/>
              <a:t>Harnessing Personal Experience and Lifelong Glassworkers to Enhance Description of </a:t>
            </a:r>
            <a:br>
              <a:rPr lang="en-US" sz="3200" dirty="0"/>
            </a:br>
            <a:r>
              <a:rPr lang="en-US" sz="3200" dirty="0"/>
              <a:t>PPG Industries Photographs</a:t>
            </a:r>
          </a:p>
        </p:txBody>
      </p:sp>
      <p:pic>
        <p:nvPicPr>
          <p:cNvPr id="3" name="Picture 2" descr="Pittsburgh Plate Glass Company employee Harry Kuhlman, Jr. hand-cutting plate of glass with specialized tools at the company's Works #11 plant in Mt. Vernon, Ohio circa 1945."/>
          <p:cNvPicPr>
            <a:picLocks noChangeAspect="1"/>
          </p:cNvPicPr>
          <p:nvPr/>
        </p:nvPicPr>
        <p:blipFill>
          <a:blip r:embed="rId2"/>
          <a:stretch>
            <a:fillRect/>
          </a:stretch>
        </p:blipFill>
        <p:spPr>
          <a:xfrm>
            <a:off x="3635181" y="2034644"/>
            <a:ext cx="5351545" cy="42311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23322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apture that depicts manner in which I took quick snapshots of images that I could not identify. I would then share these images with the two industrial workers via text or email to gain their insights.">
            <a:extLst>
              <a:ext uri="{FF2B5EF4-FFF2-40B4-BE49-F238E27FC236}">
                <a16:creationId xmlns:a16="http://schemas.microsoft.com/office/drawing/2014/main" id="{D44586E1-9898-4194-BEA6-35CCC17A73B7}"/>
              </a:ext>
            </a:extLst>
          </p:cNvPr>
          <p:cNvPicPr>
            <a:picLocks noChangeAspect="1"/>
          </p:cNvPicPr>
          <p:nvPr/>
        </p:nvPicPr>
        <p:blipFill>
          <a:blip r:embed="rId2"/>
          <a:stretch>
            <a:fillRect/>
          </a:stretch>
        </p:blipFill>
        <p:spPr>
          <a:xfrm>
            <a:off x="1378147" y="186171"/>
            <a:ext cx="9435706" cy="6485658"/>
          </a:xfrm>
          <a:prstGeom prst="rect">
            <a:avLst/>
          </a:prstGeom>
          <a:ln>
            <a:noFill/>
          </a:ln>
          <a:effectLst>
            <a:outerShdw blurRad="292100" dist="139700" dir="2700000" algn="tl" rotWithShape="0">
              <a:srgbClr val="333333">
                <a:alpha val="65000"/>
              </a:srgbClr>
            </a:outerShdw>
          </a:effectLst>
        </p:spPr>
      </p:pic>
      <p:sp>
        <p:nvSpPr>
          <p:cNvPr id="3" name="Down Arrow 13" descr="Arrow drawing attention to the simple numbering process I used to distinguish each of these images to ease communication of relevant capture information to specific images.">
            <a:extLst>
              <a:ext uri="{FF2B5EF4-FFF2-40B4-BE49-F238E27FC236}">
                <a16:creationId xmlns:a16="http://schemas.microsoft.com/office/drawing/2014/main" id="{5A4262E2-76A3-43A7-B2C1-090C7156DECF}"/>
              </a:ext>
            </a:extLst>
          </p:cNvPr>
          <p:cNvSpPr/>
          <p:nvPr/>
        </p:nvSpPr>
        <p:spPr>
          <a:xfrm rot="16200000">
            <a:off x="919438" y="-160643"/>
            <a:ext cx="505326" cy="1082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333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capture of how Google Forms can be used to create process through which community members can review unlabeled images and submit caption information to help an archivist more accurately describe a collection.">
            <a:extLst>
              <a:ext uri="{FF2B5EF4-FFF2-40B4-BE49-F238E27FC236}">
                <a16:creationId xmlns:a16="http://schemas.microsoft.com/office/drawing/2014/main" id="{4B46A041-1C91-4572-8F66-116A19352A3A}"/>
              </a:ext>
            </a:extLst>
          </p:cNvPr>
          <p:cNvPicPr>
            <a:picLocks noChangeAspect="1"/>
          </p:cNvPicPr>
          <p:nvPr/>
        </p:nvPicPr>
        <p:blipFill>
          <a:blip r:embed="rId2"/>
          <a:stretch>
            <a:fillRect/>
          </a:stretch>
        </p:blipFill>
        <p:spPr>
          <a:xfrm>
            <a:off x="1719910" y="340619"/>
            <a:ext cx="8752180" cy="6176761"/>
          </a:xfrm>
          <a:prstGeom prst="rect">
            <a:avLst/>
          </a:prstGeom>
          <a:ln>
            <a:noFill/>
          </a:ln>
          <a:effectLst>
            <a:outerShdw blurRad="292100" dist="139700" dir="2700000" algn="tl" rotWithShape="0">
              <a:srgbClr val="333333">
                <a:alpha val="65000"/>
              </a:srgbClr>
            </a:outerShdw>
          </a:effectLst>
        </p:spPr>
      </p:pic>
      <p:sp>
        <p:nvSpPr>
          <p:cNvPr id="11" name="Down Arrow 13" descr="Arrow drawing attention to the ability of users to write a description at the top of a Google Form.">
            <a:extLst>
              <a:ext uri="{FF2B5EF4-FFF2-40B4-BE49-F238E27FC236}">
                <a16:creationId xmlns:a16="http://schemas.microsoft.com/office/drawing/2014/main" id="{10D10113-804C-49F5-8AC7-4D0A9DF4145B}"/>
              </a:ext>
            </a:extLst>
          </p:cNvPr>
          <p:cNvSpPr/>
          <p:nvPr/>
        </p:nvSpPr>
        <p:spPr>
          <a:xfrm rot="16200000">
            <a:off x="2163198" y="440796"/>
            <a:ext cx="505326" cy="27416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3" descr="Arrow drawing attention to the various options that are possible to add to the Google Form, including images and questions, which were used to create this model form">
            <a:extLst>
              <a:ext uri="{FF2B5EF4-FFF2-40B4-BE49-F238E27FC236}">
                <a16:creationId xmlns:a16="http://schemas.microsoft.com/office/drawing/2014/main" id="{FEBD5537-153C-4491-94AE-A4EE61AAC07D}"/>
              </a:ext>
            </a:extLst>
          </p:cNvPr>
          <p:cNvSpPr/>
          <p:nvPr/>
        </p:nvSpPr>
        <p:spPr>
          <a:xfrm rot="5400000">
            <a:off x="10071995" y="3940569"/>
            <a:ext cx="505326" cy="30289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3" descr="Arrow drawing attention to the different formats a Google Form user can deploy to gather information, such as short answer, paragraph, multiple choice, dropdown menu, etc.">
            <a:extLst>
              <a:ext uri="{FF2B5EF4-FFF2-40B4-BE49-F238E27FC236}">
                <a16:creationId xmlns:a16="http://schemas.microsoft.com/office/drawing/2014/main" id="{7DA3A0C2-5B2E-4690-B8AB-825DAC252C1F}"/>
              </a:ext>
            </a:extLst>
          </p:cNvPr>
          <p:cNvSpPr/>
          <p:nvPr/>
        </p:nvSpPr>
        <p:spPr>
          <a:xfrm>
            <a:off x="7323865" y="85386"/>
            <a:ext cx="505326" cy="2947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438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apture of how Google Forms can be used to create process through which community members can review unlabeled images and submit caption information to help an archivist more accurately describe a collection.">
            <a:extLst>
              <a:ext uri="{FF2B5EF4-FFF2-40B4-BE49-F238E27FC236}">
                <a16:creationId xmlns:a16="http://schemas.microsoft.com/office/drawing/2014/main" id="{C60417EF-AB42-4F9F-B17D-85F5171EF629}"/>
              </a:ext>
            </a:extLst>
          </p:cNvPr>
          <p:cNvPicPr>
            <a:picLocks noChangeAspect="1"/>
          </p:cNvPicPr>
          <p:nvPr/>
        </p:nvPicPr>
        <p:blipFill rotWithShape="1">
          <a:blip r:embed="rId2"/>
          <a:srcRect b="1597"/>
          <a:stretch/>
        </p:blipFill>
        <p:spPr>
          <a:xfrm>
            <a:off x="1419290" y="222435"/>
            <a:ext cx="9353419" cy="6310712"/>
          </a:xfrm>
          <a:prstGeom prst="rect">
            <a:avLst/>
          </a:prstGeom>
          <a:ln>
            <a:noFill/>
          </a:ln>
          <a:effectLst>
            <a:outerShdw blurRad="292100" dist="139700" dir="2700000" algn="tl" rotWithShape="0">
              <a:srgbClr val="333333">
                <a:alpha val="65000"/>
              </a:srgbClr>
            </a:outerShdw>
          </a:effectLst>
        </p:spPr>
      </p:pic>
      <p:sp>
        <p:nvSpPr>
          <p:cNvPr id="3" name="Down Arrow 13" descr="Arrow drawing attention to option to create a dropdown style question where you can enter the names of your contributors and make it a required question to answer.">
            <a:extLst>
              <a:ext uri="{FF2B5EF4-FFF2-40B4-BE49-F238E27FC236}">
                <a16:creationId xmlns:a16="http://schemas.microsoft.com/office/drawing/2014/main" id="{B42E2DB9-D3E3-4C2C-82BB-0613AB52189B}"/>
              </a:ext>
            </a:extLst>
          </p:cNvPr>
          <p:cNvSpPr/>
          <p:nvPr/>
        </p:nvSpPr>
        <p:spPr>
          <a:xfrm rot="5400000">
            <a:off x="9457395" y="4747521"/>
            <a:ext cx="505326" cy="27867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own Arrow 13" descr="Arrow drawing attention to option to create a dropdown style question where you can enter the names of your contributors and make it a required question to answer.">
            <a:extLst>
              <a:ext uri="{FF2B5EF4-FFF2-40B4-BE49-F238E27FC236}">
                <a16:creationId xmlns:a16="http://schemas.microsoft.com/office/drawing/2014/main" id="{30991540-0965-4F78-B37F-0304CD1449F7}"/>
              </a:ext>
            </a:extLst>
          </p:cNvPr>
          <p:cNvSpPr/>
          <p:nvPr/>
        </p:nvSpPr>
        <p:spPr>
          <a:xfrm rot="5400000">
            <a:off x="9398759" y="3397114"/>
            <a:ext cx="505326" cy="29040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971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of Google Sheet, which is a spreadsheet that is automatically populated with the responses that are submitted via the Google Form.">
            <a:extLst>
              <a:ext uri="{FF2B5EF4-FFF2-40B4-BE49-F238E27FC236}">
                <a16:creationId xmlns:a16="http://schemas.microsoft.com/office/drawing/2014/main" id="{8035A77E-33E0-4371-A0D6-9642067016F7}"/>
              </a:ext>
            </a:extLst>
          </p:cNvPr>
          <p:cNvPicPr>
            <a:picLocks noChangeAspect="1"/>
          </p:cNvPicPr>
          <p:nvPr/>
        </p:nvPicPr>
        <p:blipFill>
          <a:blip r:embed="rId2"/>
          <a:stretch>
            <a:fillRect/>
          </a:stretch>
        </p:blipFill>
        <p:spPr>
          <a:xfrm>
            <a:off x="638079" y="897889"/>
            <a:ext cx="10915841" cy="50622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12285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7D9A6-E9E1-43F3-AF8E-B18DCF05C527}"/>
              </a:ext>
            </a:extLst>
          </p:cNvPr>
          <p:cNvSpPr>
            <a:spLocks noGrp="1"/>
          </p:cNvSpPr>
          <p:nvPr>
            <p:ph type="title"/>
          </p:nvPr>
        </p:nvSpPr>
        <p:spPr/>
        <p:txBody>
          <a:bodyPr>
            <a:normAutofit/>
          </a:bodyPr>
          <a:lstStyle/>
          <a:p>
            <a:r>
              <a:rPr lang="en-US" sz="4300" b="1" dirty="0"/>
              <a:t>Adapting Serendipity into </a:t>
            </a:r>
            <a:br>
              <a:rPr lang="en-US" sz="4300" b="1" dirty="0"/>
            </a:br>
            <a:r>
              <a:rPr lang="en-US" sz="4300" b="1" dirty="0"/>
              <a:t>Actionable Strategies</a:t>
            </a:r>
          </a:p>
        </p:txBody>
      </p:sp>
      <p:sp>
        <p:nvSpPr>
          <p:cNvPr id="3" name="Content Placeholder 2">
            <a:extLst>
              <a:ext uri="{FF2B5EF4-FFF2-40B4-BE49-F238E27FC236}">
                <a16:creationId xmlns:a16="http://schemas.microsoft.com/office/drawing/2014/main" id="{EFD3F155-40DF-452B-B746-F5198E42704C}"/>
              </a:ext>
            </a:extLst>
          </p:cNvPr>
          <p:cNvSpPr>
            <a:spLocks noGrp="1"/>
          </p:cNvSpPr>
          <p:nvPr>
            <p:ph sz="half" idx="1"/>
          </p:nvPr>
        </p:nvSpPr>
        <p:spPr>
          <a:xfrm>
            <a:off x="3508538" y="740229"/>
            <a:ext cx="4797552" cy="5921828"/>
          </a:xfrm>
        </p:spPr>
        <p:txBody>
          <a:bodyPr>
            <a:normAutofit/>
          </a:bodyPr>
          <a:lstStyle/>
          <a:p>
            <a:pPr>
              <a:lnSpc>
                <a:spcPct val="120000"/>
              </a:lnSpc>
              <a:spcBef>
                <a:spcPts val="0"/>
              </a:spcBef>
              <a:spcAft>
                <a:spcPts val="0"/>
              </a:spcAft>
            </a:pPr>
            <a:r>
              <a:rPr lang="en-US" b="1" dirty="0"/>
              <a:t>Identify Area of Need</a:t>
            </a:r>
          </a:p>
          <a:p>
            <a:pPr lvl="1">
              <a:lnSpc>
                <a:spcPct val="120000"/>
              </a:lnSpc>
              <a:spcBef>
                <a:spcPts val="0"/>
              </a:spcBef>
              <a:spcAft>
                <a:spcPts val="0"/>
              </a:spcAft>
            </a:pPr>
            <a:r>
              <a:rPr lang="en-US" dirty="0"/>
              <a:t>Survey Gaps in light of Provenance</a:t>
            </a:r>
          </a:p>
          <a:p>
            <a:pPr>
              <a:lnSpc>
                <a:spcPct val="120000"/>
              </a:lnSpc>
              <a:spcBef>
                <a:spcPts val="0"/>
              </a:spcBef>
              <a:spcAft>
                <a:spcPts val="0"/>
              </a:spcAft>
            </a:pPr>
            <a:r>
              <a:rPr lang="en-US" b="1" dirty="0"/>
              <a:t>Find Industry Insiders to Help</a:t>
            </a:r>
          </a:p>
          <a:p>
            <a:pPr lvl="1">
              <a:lnSpc>
                <a:spcPct val="120000"/>
              </a:lnSpc>
              <a:spcBef>
                <a:spcPts val="0"/>
              </a:spcBef>
              <a:spcAft>
                <a:spcPts val="0"/>
              </a:spcAft>
            </a:pPr>
            <a:r>
              <a:rPr lang="en-US" dirty="0"/>
              <a:t>Retiree groups</a:t>
            </a:r>
          </a:p>
          <a:p>
            <a:pPr lvl="1">
              <a:lnSpc>
                <a:spcPct val="120000"/>
              </a:lnSpc>
              <a:spcBef>
                <a:spcPts val="0"/>
              </a:spcBef>
              <a:spcAft>
                <a:spcPts val="0"/>
              </a:spcAft>
            </a:pPr>
            <a:r>
              <a:rPr lang="en-US" dirty="0"/>
              <a:t>Unions</a:t>
            </a:r>
          </a:p>
          <a:p>
            <a:pPr lvl="1">
              <a:lnSpc>
                <a:spcPct val="120000"/>
              </a:lnSpc>
              <a:spcBef>
                <a:spcPts val="0"/>
              </a:spcBef>
              <a:spcAft>
                <a:spcPts val="0"/>
              </a:spcAft>
            </a:pPr>
            <a:r>
              <a:rPr lang="en-US" dirty="0"/>
              <a:t>Social media</a:t>
            </a:r>
          </a:p>
          <a:p>
            <a:pPr lvl="1">
              <a:lnSpc>
                <a:spcPct val="120000"/>
              </a:lnSpc>
              <a:spcBef>
                <a:spcPts val="0"/>
              </a:spcBef>
              <a:spcAft>
                <a:spcPts val="0"/>
              </a:spcAft>
            </a:pPr>
            <a:r>
              <a:rPr lang="en-US" dirty="0"/>
              <a:t>Plant managers</a:t>
            </a:r>
          </a:p>
          <a:p>
            <a:pPr lvl="1">
              <a:lnSpc>
                <a:spcPct val="120000"/>
              </a:lnSpc>
              <a:spcBef>
                <a:spcPts val="0"/>
              </a:spcBef>
              <a:spcAft>
                <a:spcPts val="0"/>
              </a:spcAft>
            </a:pPr>
            <a:r>
              <a:rPr lang="en-US" dirty="0"/>
              <a:t>Plant workers</a:t>
            </a:r>
          </a:p>
          <a:p>
            <a:pPr lvl="1">
              <a:lnSpc>
                <a:spcPct val="120000"/>
              </a:lnSpc>
              <a:spcBef>
                <a:spcPts val="0"/>
              </a:spcBef>
              <a:spcAft>
                <a:spcPts val="0"/>
              </a:spcAft>
            </a:pPr>
            <a:r>
              <a:rPr lang="en-US" dirty="0"/>
              <a:t>Mechanical engineers</a:t>
            </a:r>
          </a:p>
          <a:p>
            <a:pPr lvl="1">
              <a:lnSpc>
                <a:spcPct val="120000"/>
              </a:lnSpc>
              <a:spcBef>
                <a:spcPts val="0"/>
              </a:spcBef>
              <a:spcAft>
                <a:spcPts val="0"/>
              </a:spcAft>
            </a:pPr>
            <a:r>
              <a:rPr lang="en-US" b="1" dirty="0"/>
              <a:t>Tenure</a:t>
            </a:r>
            <a:r>
              <a:rPr lang="en-US" dirty="0"/>
              <a:t> and </a:t>
            </a:r>
            <a:r>
              <a:rPr lang="en-US" b="1" dirty="0"/>
              <a:t>interest</a:t>
            </a:r>
            <a:r>
              <a:rPr lang="en-US" dirty="0"/>
              <a:t>=key</a:t>
            </a:r>
          </a:p>
          <a:p>
            <a:pPr>
              <a:lnSpc>
                <a:spcPct val="120000"/>
              </a:lnSpc>
              <a:spcBef>
                <a:spcPts val="0"/>
              </a:spcBef>
              <a:spcAft>
                <a:spcPts val="0"/>
              </a:spcAft>
            </a:pPr>
            <a:r>
              <a:rPr lang="en-US" b="1" dirty="0"/>
              <a:t>Create Tools for Knowledge Exchange</a:t>
            </a:r>
          </a:p>
          <a:p>
            <a:pPr lvl="1">
              <a:lnSpc>
                <a:spcPct val="120000"/>
              </a:lnSpc>
              <a:spcBef>
                <a:spcPts val="0"/>
              </a:spcBef>
              <a:spcAft>
                <a:spcPts val="0"/>
              </a:spcAft>
            </a:pPr>
            <a:r>
              <a:rPr lang="en-US" dirty="0"/>
              <a:t>Google Drive</a:t>
            </a:r>
          </a:p>
          <a:p>
            <a:pPr lvl="1">
              <a:lnSpc>
                <a:spcPct val="120000"/>
              </a:lnSpc>
              <a:spcBef>
                <a:spcPts val="0"/>
              </a:spcBef>
              <a:spcAft>
                <a:spcPts val="0"/>
              </a:spcAft>
            </a:pPr>
            <a:r>
              <a:rPr lang="en-US" dirty="0"/>
              <a:t>Email</a:t>
            </a:r>
          </a:p>
          <a:p>
            <a:pPr lvl="1">
              <a:lnSpc>
                <a:spcPct val="120000"/>
              </a:lnSpc>
              <a:spcBef>
                <a:spcPts val="0"/>
              </a:spcBef>
              <a:spcAft>
                <a:spcPts val="0"/>
              </a:spcAft>
            </a:pPr>
            <a:r>
              <a:rPr lang="en-US" dirty="0"/>
              <a:t>Text messages</a:t>
            </a:r>
          </a:p>
          <a:p>
            <a:pPr lvl="1">
              <a:lnSpc>
                <a:spcPct val="120000"/>
              </a:lnSpc>
              <a:spcBef>
                <a:spcPts val="0"/>
              </a:spcBef>
              <a:spcAft>
                <a:spcPts val="0"/>
              </a:spcAft>
            </a:pPr>
            <a:r>
              <a:rPr lang="en-US" dirty="0"/>
              <a:t>Google Forms</a:t>
            </a:r>
          </a:p>
          <a:p>
            <a:pPr lvl="1">
              <a:lnSpc>
                <a:spcPct val="120000"/>
              </a:lnSpc>
              <a:spcBef>
                <a:spcPts val="0"/>
              </a:spcBef>
              <a:spcAft>
                <a:spcPts val="0"/>
              </a:spcAft>
            </a:pPr>
            <a:r>
              <a:rPr lang="en-US" dirty="0"/>
              <a:t>Simple taxonomy: “MSS_667_B01_F04_I01” vs. “Image 1”</a:t>
            </a:r>
          </a:p>
        </p:txBody>
      </p:sp>
      <p:pic>
        <p:nvPicPr>
          <p:cNvPr id="10" name="Content Placeholder 9" descr="Employees spreading plaster over the surface of plate glass at the Pittsburgh Plate Glass Company plant in Ford City, Pa circa 1950. Prior to entering the grinding and polishing machines, plate glass is encased in plaster on a large conveyor belt. The plaster forms a smooth and uniform layer between the glass and the grinding and polishing machines.">
            <a:extLst>
              <a:ext uri="{FF2B5EF4-FFF2-40B4-BE49-F238E27FC236}">
                <a16:creationId xmlns:a16="http://schemas.microsoft.com/office/drawing/2014/main" id="{BBF4F0B1-9CE0-429C-86CF-16D864710142}"/>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181295" y="1243445"/>
            <a:ext cx="3475037" cy="43619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3893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2DF57A-16E1-4430-B0BA-7BC0313ECAA1}"/>
              </a:ext>
            </a:extLst>
          </p:cNvPr>
          <p:cNvSpPr/>
          <p:nvPr/>
        </p:nvSpPr>
        <p:spPr>
          <a:xfrm>
            <a:off x="146715" y="336885"/>
            <a:ext cx="12045285" cy="615553"/>
          </a:xfrm>
          <a:prstGeom prst="rect">
            <a:avLst/>
          </a:prstGeom>
        </p:spPr>
        <p:txBody>
          <a:bodyPr wrap="none">
            <a:spAutoFit/>
          </a:bodyPr>
          <a:lstStyle/>
          <a:p>
            <a:r>
              <a:rPr lang="en-US" sz="3400" b="1" dirty="0">
                <a:solidFill>
                  <a:srgbClr val="292929"/>
                </a:solidFill>
                <a:hlinkClick r:id="rId2">
                  <a:extLst>
                    <a:ext uri="{A12FA001-AC4F-418D-AE19-62706E023703}">
                      <ahyp:hlinkClr xmlns:ahyp="http://schemas.microsoft.com/office/drawing/2018/hyperlinkcolor" val="tx"/>
                    </a:ext>
                  </a:extLst>
                </a:hlinkClick>
              </a:rPr>
              <a:t>https://historicpittsburgh.org/collection/ppg-industries-records</a:t>
            </a:r>
            <a:endParaRPr lang="en-US" sz="3400" b="1" dirty="0">
              <a:solidFill>
                <a:srgbClr val="292929"/>
              </a:solidFill>
            </a:endParaRPr>
          </a:p>
        </p:txBody>
      </p:sp>
      <p:pic>
        <p:nvPicPr>
          <p:cNvPr id="3" name="Picture 2" descr="Screenshot of digital collection of PPG Industries Photographs that are available online at Historic Pittsburgh via the URL: https://historicpittsburgh.org/collection/ppg-industries-records">
            <a:extLst>
              <a:ext uri="{FF2B5EF4-FFF2-40B4-BE49-F238E27FC236}">
                <a16:creationId xmlns:a16="http://schemas.microsoft.com/office/drawing/2014/main" id="{13B56DEF-AB94-4E07-8D03-111B4FD116E0}"/>
              </a:ext>
            </a:extLst>
          </p:cNvPr>
          <p:cNvPicPr>
            <a:picLocks noChangeAspect="1"/>
          </p:cNvPicPr>
          <p:nvPr/>
        </p:nvPicPr>
        <p:blipFill>
          <a:blip r:embed="rId3"/>
          <a:stretch>
            <a:fillRect/>
          </a:stretch>
        </p:blipFill>
        <p:spPr>
          <a:xfrm>
            <a:off x="1789793" y="1060420"/>
            <a:ext cx="8612413" cy="54606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4389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onclusion"/>
          <p:cNvSpPr txBox="1">
            <a:spLocks/>
          </p:cNvSpPr>
          <p:nvPr/>
        </p:nvSpPr>
        <p:spPr>
          <a:xfrm>
            <a:off x="635234" y="201359"/>
            <a:ext cx="10972800" cy="1303867"/>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Conclusion</a:t>
            </a:r>
          </a:p>
        </p:txBody>
      </p:sp>
      <p:cxnSp>
        <p:nvCxnSpPr>
          <p:cNvPr id="4" name="Straight Connector 3">
            <a:extLst>
              <a:ext uri="{C183D7F6-B498-43B3-948B-1728B52AA6E4}">
                <adec:decorative xmlns:adec="http://schemas.microsoft.com/office/drawing/2017/decorative" val="1"/>
              </a:ext>
            </a:extLst>
          </p:cNvPr>
          <p:cNvCxnSpPr/>
          <p:nvPr/>
        </p:nvCxnSpPr>
        <p:spPr>
          <a:xfrm>
            <a:off x="1296971" y="974916"/>
            <a:ext cx="9649326"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descr="Pittsburgh Plate Glass Company employee explaining the function of lehr in the glass production process at the company's plant in Tarentum, Pa. In 1947, PPG hosted an open house for the families of employees and members of the Tarentum community.">
            <a:extLst>
              <a:ext uri="{FF2B5EF4-FFF2-40B4-BE49-F238E27FC236}">
                <a16:creationId xmlns:a16="http://schemas.microsoft.com/office/drawing/2014/main" id="{56012872-E8DB-4CA1-9A48-94968D8AA3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8468" y="1108805"/>
            <a:ext cx="7015063" cy="55478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68315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19BEA-5771-4CE7-8217-311E11AB344E}"/>
              </a:ext>
            </a:extLst>
          </p:cNvPr>
          <p:cNvSpPr>
            <a:spLocks noGrp="1"/>
          </p:cNvSpPr>
          <p:nvPr>
            <p:ph type="title"/>
          </p:nvPr>
        </p:nvSpPr>
        <p:spPr/>
        <p:txBody>
          <a:bodyPr/>
          <a:lstStyle/>
          <a:p>
            <a:r>
              <a:rPr lang="en-US" b="1"/>
              <a:t>Select</a:t>
            </a:r>
            <a:br>
              <a:rPr lang="en-US" b="1"/>
            </a:br>
            <a:r>
              <a:rPr lang="en-US" b="1"/>
              <a:t>Bibliography</a:t>
            </a:r>
            <a:endParaRPr lang="en-US" b="1" dirty="0"/>
          </a:p>
        </p:txBody>
      </p:sp>
      <p:sp>
        <p:nvSpPr>
          <p:cNvPr id="3" name="Content Placeholder 2">
            <a:extLst>
              <a:ext uri="{FF2B5EF4-FFF2-40B4-BE49-F238E27FC236}">
                <a16:creationId xmlns:a16="http://schemas.microsoft.com/office/drawing/2014/main" id="{3CED55D7-0CC7-4333-BBE3-F2BDA6611B73}"/>
              </a:ext>
            </a:extLst>
          </p:cNvPr>
          <p:cNvSpPr>
            <a:spLocks noGrp="1"/>
          </p:cNvSpPr>
          <p:nvPr>
            <p:ph idx="1"/>
          </p:nvPr>
        </p:nvSpPr>
        <p:spPr/>
        <p:txBody>
          <a:bodyPr/>
          <a:lstStyle/>
          <a:p>
            <a:r>
              <a:rPr lang="en-US" dirty="0"/>
              <a:t>Hughes-Watkins, </a:t>
            </a:r>
            <a:r>
              <a:rPr lang="en-US" dirty="0" err="1"/>
              <a:t>Lae’l</a:t>
            </a:r>
            <a:r>
              <a:rPr lang="en-US" dirty="0"/>
              <a:t>. “Filling in the Gaps: Using Outreach to Acquired Documentation on the Black Campus Movement, 1965-1972.” </a:t>
            </a:r>
            <a:r>
              <a:rPr lang="en-US" i="1" dirty="0"/>
              <a:t>Archival Issues </a:t>
            </a:r>
            <a:r>
              <a:rPr lang="en-US" dirty="0"/>
              <a:t>Vol. 36, No. 1, 2014. 27-42.</a:t>
            </a:r>
          </a:p>
          <a:p>
            <a:r>
              <a:rPr lang="en-US" dirty="0" err="1"/>
              <a:t>Theimer</a:t>
            </a:r>
            <a:r>
              <a:rPr lang="en-US" dirty="0"/>
              <a:t>, Kate. “Participatory Archives: Something Old, Something New.” Address given at Midwest Archives Conference. April 19, 2012. </a:t>
            </a:r>
            <a:r>
              <a:rPr lang="en-US" dirty="0">
                <a:solidFill>
                  <a:schemeClr val="tx2"/>
                </a:solidFill>
                <a:hlinkClick r:id="rId2">
                  <a:extLst>
                    <a:ext uri="{A12FA001-AC4F-418D-AE19-62706E023703}">
                      <ahyp:hlinkClr xmlns:ahyp="http://schemas.microsoft.com/office/drawing/2018/hyperlinkcolor" val="tx"/>
                    </a:ext>
                  </a:extLst>
                </a:hlinkClick>
              </a:rPr>
              <a:t>https://www.slideshare.net/ktheimer/theimer-participatory-archives-mac-keynote</a:t>
            </a:r>
            <a:endParaRPr lang="en-US" dirty="0">
              <a:solidFill>
                <a:schemeClr val="tx2"/>
              </a:solidFill>
            </a:endParaRPr>
          </a:p>
        </p:txBody>
      </p:sp>
    </p:spTree>
    <p:extLst>
      <p:ext uri="{BB962C8B-B14F-4D97-AF65-F5344CB8AC3E}">
        <p14:creationId xmlns:p14="http://schemas.microsoft.com/office/powerpoint/2010/main" val="1058552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descr="PPG Works #8"/>
          <p:cNvSpPr txBox="1">
            <a:spLocks/>
          </p:cNvSpPr>
          <p:nvPr/>
        </p:nvSpPr>
        <p:spPr>
          <a:xfrm>
            <a:off x="1367794" y="825721"/>
            <a:ext cx="9601196" cy="1303867"/>
          </a:xfrm>
          <a:prstGeom prst="rect">
            <a:avLst/>
          </a:prstGeom>
        </p:spPr>
        <p:txBody>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PPG Works #8</a:t>
            </a:r>
          </a:p>
        </p:txBody>
      </p:sp>
      <p:sp>
        <p:nvSpPr>
          <p:cNvPr id="5" name="TextBox 4"/>
          <p:cNvSpPr txBox="1"/>
          <p:nvPr/>
        </p:nvSpPr>
        <p:spPr>
          <a:xfrm>
            <a:off x="6386264" y="5811249"/>
            <a:ext cx="3561347" cy="461665"/>
          </a:xfrm>
          <a:prstGeom prst="rect">
            <a:avLst/>
          </a:prstGeom>
          <a:noFill/>
        </p:spPr>
        <p:txBody>
          <a:bodyPr wrap="square" rtlCol="0">
            <a:spAutoFit/>
          </a:bodyPr>
          <a:lstStyle/>
          <a:p>
            <a:r>
              <a:rPr lang="en-US" sz="1200" dirty="0"/>
              <a:t>Aerial View of Pittsburgh Glass Works Plant.</a:t>
            </a:r>
          </a:p>
          <a:p>
            <a:r>
              <a:rPr lang="en-US" sz="1200" dirty="0"/>
              <a:t>Google Earth Imagery</a:t>
            </a:r>
          </a:p>
        </p:txBody>
      </p:sp>
      <p:pic>
        <p:nvPicPr>
          <p:cNvPr id="6" name="Picture 5" descr="Contemporary aerial view of Pittsburgh Glass Works Plant in Meadville, Pa.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8184" y="1588745"/>
            <a:ext cx="5660415" cy="4222504"/>
          </a:xfrm>
          <a:prstGeom prst="rect">
            <a:avLst/>
          </a:prstGeom>
          <a:ln>
            <a:noFill/>
          </a:ln>
          <a:effectLst>
            <a:outerShdw blurRad="292100" dist="139700" dir="2700000" algn="tl" rotWithShape="0">
              <a:srgbClr val="333333">
                <a:alpha val="65000"/>
              </a:srgbClr>
            </a:outerShdw>
          </a:effectLst>
        </p:spPr>
      </p:pic>
      <p:pic>
        <p:nvPicPr>
          <p:cNvPr id="2" name="Picture 1" descr="Employee identification card of speaker, Sierra Green, used during her employment as a summer college student at PPG Industries Works 8 Plant (now Vitro Glass Work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2722" y="2591241"/>
            <a:ext cx="3171338" cy="16278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356180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PG: The Company &amp; The Collection&#10;"/>
          <p:cNvSpPr txBox="1">
            <a:spLocks/>
          </p:cNvSpPr>
          <p:nvPr/>
        </p:nvSpPr>
        <p:spPr>
          <a:xfrm>
            <a:off x="609600" y="337197"/>
            <a:ext cx="10972800" cy="1303867"/>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PPG: The Company &amp; The Collection</a:t>
            </a:r>
          </a:p>
        </p:txBody>
      </p:sp>
      <p:cxnSp>
        <p:nvCxnSpPr>
          <p:cNvPr id="4" name="Straight Connector 3">
            <a:extLst>
              <a:ext uri="{C183D7F6-B498-43B3-948B-1728B52AA6E4}">
                <adec:decorative xmlns:adec="http://schemas.microsoft.com/office/drawing/2017/decorative" val="1"/>
              </a:ext>
            </a:extLst>
          </p:cNvPr>
          <p:cNvCxnSpPr/>
          <p:nvPr/>
        </p:nvCxnSpPr>
        <p:spPr>
          <a:xfrm>
            <a:off x="1395270" y="1112682"/>
            <a:ext cx="9649326"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Content Placeholder 2"/>
          <p:cNvSpPr txBox="1">
            <a:spLocks/>
          </p:cNvSpPr>
          <p:nvPr/>
        </p:nvSpPr>
        <p:spPr>
          <a:xfrm>
            <a:off x="4223063" y="1544534"/>
            <a:ext cx="3750226" cy="4790653"/>
          </a:xfrm>
          <a:prstGeom prst="rect">
            <a:avLst/>
          </a:prstGeom>
        </p:spPr>
        <p:style>
          <a:lnRef idx="2">
            <a:schemeClr val="accent1"/>
          </a:lnRef>
          <a:fillRef idx="1">
            <a:schemeClr val="lt1"/>
          </a:fillRef>
          <a:effectRef idx="0">
            <a:schemeClr val="accent1"/>
          </a:effectRef>
          <a:fontRef idx="minor">
            <a:schemeClr val="dk1"/>
          </a:fontRef>
        </p:style>
        <p:txBody>
          <a:bodyPr>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b="1" dirty="0"/>
              <a:t>The Company</a:t>
            </a:r>
          </a:p>
          <a:p>
            <a:pPr>
              <a:spcAft>
                <a:spcPts val="0"/>
              </a:spcAft>
            </a:pPr>
            <a:r>
              <a:rPr lang="en-US" sz="2000" dirty="0"/>
              <a:t>Founded in 1883</a:t>
            </a:r>
          </a:p>
          <a:p>
            <a:pPr>
              <a:spcAft>
                <a:spcPts val="0"/>
              </a:spcAft>
            </a:pPr>
            <a:r>
              <a:rPr lang="en-US" sz="2000" dirty="0"/>
              <a:t>Glass, Paints, Chemicals, Fiberglass, </a:t>
            </a:r>
            <a:br>
              <a:rPr lang="en-US" sz="2000" dirty="0"/>
            </a:br>
            <a:r>
              <a:rPr lang="en-US" sz="2000" dirty="0"/>
              <a:t>Paintbrushes, etc.</a:t>
            </a:r>
          </a:p>
          <a:p>
            <a:pPr>
              <a:spcAft>
                <a:spcPts val="0"/>
              </a:spcAft>
            </a:pPr>
            <a:r>
              <a:rPr lang="en-US" sz="2000" dirty="0"/>
              <a:t>Glass manufacturing over time</a:t>
            </a:r>
          </a:p>
          <a:p>
            <a:pPr>
              <a:spcAft>
                <a:spcPts val="0"/>
              </a:spcAft>
            </a:pPr>
            <a:r>
              <a:rPr lang="en-US" sz="2000" i="1" dirty="0"/>
              <a:t>Glass: Shattering Notions </a:t>
            </a:r>
            <a:r>
              <a:rPr lang="en-US" sz="2000" dirty="0"/>
              <a:t>exhibit</a:t>
            </a:r>
            <a:endParaRPr lang="en-US" sz="2000" i="1" dirty="0"/>
          </a:p>
          <a:p>
            <a:pPr marL="0" indent="0">
              <a:spcAft>
                <a:spcPts val="0"/>
              </a:spcAft>
              <a:buFont typeface="Arial"/>
              <a:buNone/>
            </a:pPr>
            <a:endParaRPr lang="en-US" sz="1400" dirty="0"/>
          </a:p>
          <a:p>
            <a:pPr marL="0" indent="0">
              <a:buFont typeface="Arial"/>
              <a:buNone/>
            </a:pPr>
            <a:r>
              <a:rPr lang="en-US" sz="2800" b="1" dirty="0"/>
              <a:t>The [Photo] Collection </a:t>
            </a:r>
          </a:p>
          <a:p>
            <a:pPr>
              <a:spcBef>
                <a:spcPts val="380"/>
              </a:spcBef>
              <a:spcAft>
                <a:spcPts val="0"/>
              </a:spcAft>
            </a:pPr>
            <a:r>
              <a:rPr lang="en-US" sz="2000" dirty="0"/>
              <a:t>Prints, Negatives, Color Slides</a:t>
            </a:r>
          </a:p>
          <a:p>
            <a:pPr>
              <a:spcBef>
                <a:spcPts val="380"/>
              </a:spcBef>
              <a:spcAft>
                <a:spcPts val="0"/>
              </a:spcAft>
            </a:pPr>
            <a:r>
              <a:rPr lang="en-US" sz="2000" dirty="0"/>
              <a:t>Public Relations Department</a:t>
            </a:r>
          </a:p>
          <a:p>
            <a:pPr>
              <a:spcBef>
                <a:spcPts val="380"/>
              </a:spcBef>
              <a:spcAft>
                <a:spcPts val="0"/>
              </a:spcAft>
            </a:pPr>
            <a:r>
              <a:rPr lang="en-US" sz="2000" dirty="0"/>
              <a:t>Glass, Paints, Chemicals, Paintbrushes, etc.</a:t>
            </a:r>
          </a:p>
          <a:p>
            <a:pPr marL="0" indent="0">
              <a:spcBef>
                <a:spcPts val="380"/>
              </a:spcBef>
              <a:spcAft>
                <a:spcPts val="0"/>
              </a:spcAft>
              <a:buFont typeface="Arial"/>
              <a:buNone/>
            </a:pPr>
            <a:endParaRPr lang="en-US" sz="1500" dirty="0"/>
          </a:p>
          <a:p>
            <a:pPr marL="0" indent="0">
              <a:buFont typeface="Arial"/>
              <a:buNone/>
            </a:pPr>
            <a:endParaRPr lang="en-US" dirty="0"/>
          </a:p>
        </p:txBody>
      </p:sp>
      <p:pic>
        <p:nvPicPr>
          <p:cNvPr id="6" name="Content Placeholder 4" descr="Employee removing plate glass from conveyor belt, circa 1940. Known as the &quot;camel back,&quot; this conveyor belt transports large sheets of plate glass that have been cut down to smaller sizes after emerging from the lehr. The employee is removing the glass from the camel back with the assistance of large suction cups controlled by an overhead conveyo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53585" y="1905576"/>
            <a:ext cx="3268131" cy="4068570"/>
          </a:xfrm>
          <a:prstGeom prst="rect">
            <a:avLst/>
          </a:prstGeom>
          <a:ln>
            <a:noFill/>
          </a:ln>
          <a:effectLst>
            <a:outerShdw blurRad="292100" dist="139700" dir="2700000" algn="tl" rotWithShape="0">
              <a:srgbClr val="333333">
                <a:alpha val="65000"/>
              </a:srgbClr>
            </a:outerShdw>
          </a:effectLst>
        </p:spPr>
      </p:pic>
      <p:pic>
        <p:nvPicPr>
          <p:cNvPr id="3" name="Picture 2" descr="Employees inspecting plates of glass and preparing plates for cutting tables, circa 1950. Prior to their arrival in the inspection area, these plates of glass underwent grinding and polishing in order to enhance optical quality. Additionally, the glass plates are also washed in muriatic acid and water. Once in the inspection area, glassworkers investigate each plate of glass and mark any defects. These markings provide guidance to the glass cutters responsible for cutting the plates into smaller lites of glas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637" y="1905576"/>
            <a:ext cx="3268131" cy="40521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37435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riginal envelopes in which photographic prints and negatives were stored upon their donation to the Heinz History Center. Their only identifying information is the unique number that the PPG central PR department gave to the image.">
            <a:extLst>
              <a:ext uri="{FF2B5EF4-FFF2-40B4-BE49-F238E27FC236}">
                <a16:creationId xmlns:a16="http://schemas.microsoft.com/office/drawing/2014/main" id="{656D14A2-ABE8-47ED-A882-8478BE7930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63984" y="842002"/>
            <a:ext cx="4682631" cy="3862345"/>
          </a:xfrm>
          <a:prstGeom prst="rect">
            <a:avLst/>
          </a:prstGeom>
          <a:ln>
            <a:noFill/>
          </a:ln>
          <a:effectLst>
            <a:outerShdw blurRad="292100" dist="139700" dir="2700000" algn="tl" rotWithShape="0">
              <a:srgbClr val="333333">
                <a:alpha val="65000"/>
              </a:srgbClr>
            </a:outerShdw>
          </a:effectLst>
        </p:spPr>
      </p:pic>
      <p:pic>
        <p:nvPicPr>
          <p:cNvPr id="5" name="Picture 4" descr="Original envelopes in which photographic prints and negatives were stored upon their donation to the Heinz History Center. Their only identifying information is the unique number that the PPG central PR department gave to the image.">
            <a:extLst>
              <a:ext uri="{FF2B5EF4-FFF2-40B4-BE49-F238E27FC236}">
                <a16:creationId xmlns:a16="http://schemas.microsoft.com/office/drawing/2014/main" id="{8F496BF1-98B7-447A-B32B-12707B9D50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949683" y="2078981"/>
            <a:ext cx="4292634" cy="3581400"/>
          </a:xfrm>
          <a:prstGeom prst="rect">
            <a:avLst/>
          </a:prstGeom>
          <a:ln>
            <a:noFill/>
          </a:ln>
          <a:effectLst>
            <a:outerShdw blurRad="292100" dist="139700" dir="2700000" algn="tl" rotWithShape="0">
              <a:srgbClr val="333333">
                <a:alpha val="65000"/>
              </a:srgbClr>
            </a:outerShdw>
          </a:effectLst>
        </p:spPr>
      </p:pic>
      <p:pic>
        <p:nvPicPr>
          <p:cNvPr id="7" name="Picture 6" descr="Original envelopes in which photographic prints and negatives were stored upon their donation to the Heinz History Center. Their only identifying information is the unique number that the PPG central PR department gave to the image.">
            <a:extLst>
              <a:ext uri="{FF2B5EF4-FFF2-40B4-BE49-F238E27FC236}">
                <a16:creationId xmlns:a16="http://schemas.microsoft.com/office/drawing/2014/main" id="{A08B3FF5-EC5C-4447-BDA5-0C8D4A0626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830235" y="1352139"/>
            <a:ext cx="2471669" cy="21033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0588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The Photograph Collection:</a:t>
            </a:r>
            <a:br>
              <a:rPr lang="en-US" b="1" dirty="0"/>
            </a:br>
            <a:r>
              <a:rPr lang="en-US" b="1" dirty="0"/>
              <a:t>By the Numbers</a:t>
            </a:r>
          </a:p>
        </p:txBody>
      </p:sp>
      <p:pic>
        <p:nvPicPr>
          <p:cNvPr id="20" name="Content Placeholder 7" descr="Image of folder to represent the fact that the photo collection arrived in 328 envelopes"/>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695696" y="2840308"/>
            <a:ext cx="1628953" cy="1628953"/>
          </a:xfrm>
        </p:spPr>
      </p:pic>
      <p:sp>
        <p:nvSpPr>
          <p:cNvPr id="9" name="TextBox 8"/>
          <p:cNvSpPr txBox="1"/>
          <p:nvPr/>
        </p:nvSpPr>
        <p:spPr>
          <a:xfrm>
            <a:off x="3899258" y="4328183"/>
            <a:ext cx="1221827" cy="370490"/>
          </a:xfrm>
          <a:prstGeom prst="rect">
            <a:avLst/>
          </a:prstGeom>
          <a:noFill/>
        </p:spPr>
        <p:txBody>
          <a:bodyPr wrap="square" rtlCol="0">
            <a:spAutoFit/>
          </a:bodyPr>
          <a:lstStyle/>
          <a:p>
            <a:pPr algn="ctr"/>
            <a:r>
              <a:rPr lang="en-US" b="1" dirty="0">
                <a:solidFill>
                  <a:srgbClr val="292929"/>
                </a:solidFill>
              </a:rPr>
              <a:t>328</a:t>
            </a:r>
          </a:p>
        </p:txBody>
      </p:sp>
      <p:pic>
        <p:nvPicPr>
          <p:cNvPr id="10" name="Picture 9" descr="Dialogue box image to represent fact that 169 of the envelopes contained images that included some pre-existing caption informa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7994" y="2322058"/>
            <a:ext cx="1466493" cy="1466493"/>
          </a:xfrm>
          <a:prstGeom prst="rect">
            <a:avLst/>
          </a:prstGeom>
        </p:spPr>
      </p:pic>
      <p:cxnSp>
        <p:nvCxnSpPr>
          <p:cNvPr id="12" name="Straight Connector 11">
            <a:extLst>
              <a:ext uri="{C183D7F6-B498-43B3-948B-1728B52AA6E4}">
                <adec:decorative xmlns:adec="http://schemas.microsoft.com/office/drawing/2017/decorative" val="1"/>
              </a:ext>
            </a:extLst>
          </p:cNvPr>
          <p:cNvCxnSpPr/>
          <p:nvPr/>
        </p:nvCxnSpPr>
        <p:spPr>
          <a:xfrm flipV="1">
            <a:off x="5209676" y="3790580"/>
            <a:ext cx="1177205" cy="13429"/>
          </a:xfrm>
          <a:prstGeom prst="line">
            <a:avLst/>
          </a:prstGeom>
          <a:ln w="28575">
            <a:solidFill>
              <a:srgbClr val="42424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C183D7F6-B498-43B3-948B-1728B52AA6E4}">
                <adec:decorative xmlns:adec="http://schemas.microsoft.com/office/drawing/2017/decorative" val="1"/>
              </a:ext>
            </a:extLst>
          </p:cNvPr>
          <p:cNvCxnSpPr/>
          <p:nvPr/>
        </p:nvCxnSpPr>
        <p:spPr>
          <a:xfrm flipH="1" flipV="1">
            <a:off x="6386871" y="3010496"/>
            <a:ext cx="5752" cy="778055"/>
          </a:xfrm>
          <a:prstGeom prst="line">
            <a:avLst/>
          </a:prstGeom>
          <a:ln w="28575">
            <a:solidFill>
              <a:srgbClr val="42424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C183D7F6-B498-43B3-948B-1728B52AA6E4}">
                <adec:decorative xmlns:adec="http://schemas.microsoft.com/office/drawing/2017/decorative" val="1"/>
              </a:ext>
            </a:extLst>
          </p:cNvPr>
          <p:cNvCxnSpPr/>
          <p:nvPr/>
        </p:nvCxnSpPr>
        <p:spPr>
          <a:xfrm flipV="1">
            <a:off x="6380603" y="2998463"/>
            <a:ext cx="897149" cy="1"/>
          </a:xfrm>
          <a:prstGeom prst="line">
            <a:avLst/>
          </a:prstGeom>
          <a:ln w="28575">
            <a:solidFill>
              <a:srgbClr val="424242"/>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172028" y="3286997"/>
            <a:ext cx="1221827" cy="370490"/>
          </a:xfrm>
          <a:prstGeom prst="rect">
            <a:avLst/>
          </a:prstGeom>
          <a:noFill/>
        </p:spPr>
        <p:txBody>
          <a:bodyPr wrap="square" rtlCol="0">
            <a:spAutoFit/>
          </a:bodyPr>
          <a:lstStyle/>
          <a:p>
            <a:pPr algn="ctr"/>
            <a:r>
              <a:rPr lang="en-US" b="1" dirty="0">
                <a:solidFill>
                  <a:srgbClr val="424242"/>
                </a:solidFill>
              </a:rPr>
              <a:t>169</a:t>
            </a:r>
          </a:p>
        </p:txBody>
      </p:sp>
      <p:cxnSp>
        <p:nvCxnSpPr>
          <p:cNvPr id="22" name="Straight Connector 21">
            <a:extLst>
              <a:ext uri="{C183D7F6-B498-43B3-948B-1728B52AA6E4}">
                <adec:decorative xmlns:adec="http://schemas.microsoft.com/office/drawing/2017/decorative" val="1"/>
              </a:ext>
            </a:extLst>
          </p:cNvPr>
          <p:cNvCxnSpPr/>
          <p:nvPr/>
        </p:nvCxnSpPr>
        <p:spPr>
          <a:xfrm flipH="1" flipV="1">
            <a:off x="6398902" y="3735373"/>
            <a:ext cx="5752" cy="778055"/>
          </a:xfrm>
          <a:prstGeom prst="line">
            <a:avLst/>
          </a:prstGeom>
          <a:ln w="28575">
            <a:solidFill>
              <a:srgbClr val="42424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C183D7F6-B498-43B3-948B-1728B52AA6E4}">
                <adec:decorative xmlns:adec="http://schemas.microsoft.com/office/drawing/2017/decorative" val="1"/>
              </a:ext>
            </a:extLst>
          </p:cNvPr>
          <p:cNvCxnSpPr/>
          <p:nvPr/>
        </p:nvCxnSpPr>
        <p:spPr>
          <a:xfrm flipV="1">
            <a:off x="6398906" y="4516474"/>
            <a:ext cx="897149" cy="1"/>
          </a:xfrm>
          <a:prstGeom prst="line">
            <a:avLst/>
          </a:prstGeom>
          <a:ln w="28575">
            <a:solidFill>
              <a:srgbClr val="424242"/>
            </a:solidFill>
          </a:ln>
        </p:spPr>
        <p:style>
          <a:lnRef idx="1">
            <a:schemeClr val="accent1"/>
          </a:lnRef>
          <a:fillRef idx="0">
            <a:schemeClr val="accent1"/>
          </a:fillRef>
          <a:effectRef idx="0">
            <a:schemeClr val="accent1"/>
          </a:effectRef>
          <a:fontRef idx="minor">
            <a:schemeClr val="tx1"/>
          </a:fontRef>
        </p:style>
      </p:cxnSp>
      <p:pic>
        <p:nvPicPr>
          <p:cNvPr id="24" name="Picture 23" descr="Empty dialogue box image to represent fact that 159 of the envelopes contained images that included some pre-existing caption informa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2708" y="3884905"/>
            <a:ext cx="1466493" cy="1466493"/>
          </a:xfrm>
          <a:prstGeom prst="rect">
            <a:avLst/>
          </a:prstGeom>
        </p:spPr>
      </p:pic>
      <p:sp>
        <p:nvSpPr>
          <p:cNvPr id="26" name="Rounded Rectangle 25">
            <a:extLst>
              <a:ext uri="{C183D7F6-B498-43B3-948B-1728B52AA6E4}">
                <adec:decorative xmlns:adec="http://schemas.microsoft.com/office/drawing/2017/decorative" val="1"/>
              </a:ext>
            </a:extLst>
          </p:cNvPr>
          <p:cNvSpPr/>
          <p:nvPr/>
        </p:nvSpPr>
        <p:spPr>
          <a:xfrm>
            <a:off x="7300851" y="4278414"/>
            <a:ext cx="938213" cy="38169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172028" y="4828385"/>
            <a:ext cx="1221827" cy="370490"/>
          </a:xfrm>
          <a:prstGeom prst="rect">
            <a:avLst/>
          </a:prstGeom>
          <a:noFill/>
        </p:spPr>
        <p:txBody>
          <a:bodyPr wrap="square" rtlCol="0">
            <a:spAutoFit/>
          </a:bodyPr>
          <a:lstStyle/>
          <a:p>
            <a:pPr algn="ctr"/>
            <a:r>
              <a:rPr lang="en-US" b="1" dirty="0">
                <a:solidFill>
                  <a:srgbClr val="424242"/>
                </a:solidFill>
              </a:rPr>
              <a:t>159</a:t>
            </a:r>
          </a:p>
        </p:txBody>
      </p:sp>
    </p:spTree>
    <p:extLst>
      <p:ext uri="{BB962C8B-B14F-4D97-AF65-F5344CB8AC3E}">
        <p14:creationId xmlns:p14="http://schemas.microsoft.com/office/powerpoint/2010/main" val="1359763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nhancing Description: Layer 1&#10;"/>
          <p:cNvSpPr txBox="1">
            <a:spLocks/>
          </p:cNvSpPr>
          <p:nvPr/>
        </p:nvSpPr>
        <p:spPr>
          <a:xfrm>
            <a:off x="609600" y="256219"/>
            <a:ext cx="10972800" cy="1303867"/>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Enhancing Description: Layer 1</a:t>
            </a:r>
          </a:p>
        </p:txBody>
      </p:sp>
      <p:cxnSp>
        <p:nvCxnSpPr>
          <p:cNvPr id="4" name="Straight Connector 3">
            <a:extLst>
              <a:ext uri="{C183D7F6-B498-43B3-948B-1728B52AA6E4}">
                <adec:decorative xmlns:adec="http://schemas.microsoft.com/office/drawing/2017/decorative" val="1"/>
              </a:ext>
            </a:extLst>
          </p:cNvPr>
          <p:cNvCxnSpPr/>
          <p:nvPr/>
        </p:nvCxnSpPr>
        <p:spPr>
          <a:xfrm>
            <a:off x="1271337" y="1082702"/>
            <a:ext cx="9649326"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descr="Employee overseeing molten glass ribbon exiting furnace and emerging into the lehr, which is a structure that controls and gradually cools the temperature surrounding the molten glass, allowing it to gradually hard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46212" y="807126"/>
            <a:ext cx="4595765" cy="5859633"/>
          </a:xfrm>
          <a:prstGeom prst="rect">
            <a:avLst/>
          </a:prstGeom>
          <a:ln>
            <a:noFill/>
          </a:ln>
          <a:effectLst>
            <a:outerShdw blurRad="292100" dist="139700" dir="2700000" algn="tl" rotWithShape="0">
              <a:srgbClr val="333333">
                <a:alpha val="65000"/>
              </a:srgbClr>
            </a:outerShdw>
          </a:effectLst>
        </p:spPr>
      </p:pic>
      <p:sp>
        <p:nvSpPr>
          <p:cNvPr id="6" name="Down Arrow 10" descr="Arrow pointing to the wringer-washer like rolls that compress the molten glass as it emerges from the furnace into a long, continuous sheet, known as the ribbon. ">
            <a:extLst>
              <a:ext uri="{FF2B5EF4-FFF2-40B4-BE49-F238E27FC236}">
                <a16:creationId xmlns:a16="http://schemas.microsoft.com/office/drawing/2014/main" id="{BDFCB11B-7415-4253-B73E-C5695F352D38}"/>
              </a:ext>
            </a:extLst>
          </p:cNvPr>
          <p:cNvSpPr/>
          <p:nvPr/>
        </p:nvSpPr>
        <p:spPr>
          <a:xfrm>
            <a:off x="3857376" y="2544548"/>
            <a:ext cx="505326" cy="794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10" descr="molten glass emerging from furnace, also known as the ribbon.">
            <a:extLst>
              <a:ext uri="{FF2B5EF4-FFF2-40B4-BE49-F238E27FC236}">
                <a16:creationId xmlns:a16="http://schemas.microsoft.com/office/drawing/2014/main" id="{79DA6CD3-3924-494F-AFC8-18EA4E480974}"/>
              </a:ext>
            </a:extLst>
          </p:cNvPr>
          <p:cNvSpPr/>
          <p:nvPr/>
        </p:nvSpPr>
        <p:spPr>
          <a:xfrm rot="10800000">
            <a:off x="3480237" y="4023994"/>
            <a:ext cx="505326" cy="794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10" descr="Arrow point to the lehr.">
            <a:extLst>
              <a:ext uri="{FF2B5EF4-FFF2-40B4-BE49-F238E27FC236}">
                <a16:creationId xmlns:a16="http://schemas.microsoft.com/office/drawing/2014/main" id="{04AD4205-C448-40E2-A7B4-2EE5E8F5FAD4}"/>
              </a:ext>
            </a:extLst>
          </p:cNvPr>
          <p:cNvSpPr/>
          <p:nvPr/>
        </p:nvSpPr>
        <p:spPr>
          <a:xfrm>
            <a:off x="1294171" y="2185661"/>
            <a:ext cx="505326" cy="794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Employee receiving assistance in getting fitted with safety equipment, including protective sleeves, pants/chaps, and steel-toed boot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6883312" y="908346"/>
            <a:ext cx="4595775" cy="56571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7892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nhancing Description: Layer 2&#10;"/>
          <p:cNvSpPr txBox="1">
            <a:spLocks/>
          </p:cNvSpPr>
          <p:nvPr/>
        </p:nvSpPr>
        <p:spPr>
          <a:xfrm>
            <a:off x="732676" y="380072"/>
            <a:ext cx="10972800" cy="1303867"/>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Enhancing Description: Layer 2</a:t>
            </a:r>
          </a:p>
        </p:txBody>
      </p:sp>
      <p:cxnSp>
        <p:nvCxnSpPr>
          <p:cNvPr id="4" name="Straight Connector 3">
            <a:extLst>
              <a:ext uri="{C183D7F6-B498-43B3-948B-1728B52AA6E4}">
                <adec:decorative xmlns:adec="http://schemas.microsoft.com/office/drawing/2017/decorative" val="1"/>
              </a:ext>
            </a:extLst>
          </p:cNvPr>
          <p:cNvCxnSpPr/>
          <p:nvPr/>
        </p:nvCxnSpPr>
        <p:spPr>
          <a:xfrm>
            <a:off x="1271337" y="1217613"/>
            <a:ext cx="9649326"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descr="Employee hand-cutting a sheet of glass into a circular shape, circa 1940. In order to cut the glass into a circle, this employee is making use of specialized tools such as a circular cutter and snap pli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4971" y="1441721"/>
            <a:ext cx="4209509" cy="52335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18513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nhancing Description: Layer 3&#10;"/>
          <p:cNvSpPr txBox="1">
            <a:spLocks/>
          </p:cNvSpPr>
          <p:nvPr/>
        </p:nvSpPr>
        <p:spPr>
          <a:xfrm>
            <a:off x="609600" y="320354"/>
            <a:ext cx="10972800" cy="1303867"/>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Enhancing Description: Layer 3</a:t>
            </a:r>
          </a:p>
        </p:txBody>
      </p:sp>
      <p:cxnSp>
        <p:nvCxnSpPr>
          <p:cNvPr id="4" name="Straight Connector 3">
            <a:extLst>
              <a:ext uri="{C183D7F6-B498-43B3-948B-1728B52AA6E4}">
                <adec:decorative xmlns:adec="http://schemas.microsoft.com/office/drawing/2017/decorative" val="1"/>
              </a:ext>
            </a:extLst>
          </p:cNvPr>
          <p:cNvCxnSpPr/>
          <p:nvPr/>
        </p:nvCxnSpPr>
        <p:spPr>
          <a:xfrm>
            <a:off x="1271337" y="1149086"/>
            <a:ext cx="9649326"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5" descr="According to Tom (the engineer who I consulted with in order to enhance this layer of description of PPG photographs), we’re looking at the front end of a glass furnace. While Tom couldn’t 100% confirm, he believes that it is one of PPG’s glass plants that had a sheet line, meaning that the glass was taken out directly out of the furnace and then flattened into sheet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277387" y="693020"/>
            <a:ext cx="5404995" cy="6676570"/>
          </a:xfrm>
          <a:prstGeom prst="rect">
            <a:avLst/>
          </a:prstGeom>
          <a:ln>
            <a:noFill/>
          </a:ln>
          <a:effectLst>
            <a:outerShdw blurRad="292100" dist="139700" dir="2700000" algn="tl" rotWithShape="0">
              <a:srgbClr val="333333">
                <a:alpha val="65000"/>
              </a:srgbClr>
            </a:outerShdw>
          </a:effectLst>
        </p:spPr>
      </p:pic>
      <p:sp>
        <p:nvSpPr>
          <p:cNvPr id="13" name="Down Arrow 12" descr="Now that we know that it’s most likely a sheet line, let’s draw our attention, as Tom did I, to the three bins to the left- which is where the batch (i.e. the raw materials that are mixed to make the glass) would have been delivered in from the Batch House, which are large silos where the raw materials are stored in bulk."/>
          <p:cNvSpPr/>
          <p:nvPr/>
        </p:nvSpPr>
        <p:spPr>
          <a:xfrm rot="10800000">
            <a:off x="3006435" y="5989444"/>
            <a:ext cx="505326" cy="782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own Arrow 2" descr="Now that we know that it’s most likely a sheet line, let’s draw our attention, as Tom did I, to the three bins to the left- which is where the batch (i.e. the raw materials that are mixed to make the glass) would have been delivered in from the Batch House, which are large silos where the raw materials are stored in bulk."/>
          <p:cNvSpPr/>
          <p:nvPr/>
        </p:nvSpPr>
        <p:spPr>
          <a:xfrm rot="10800000">
            <a:off x="3855467" y="5847404"/>
            <a:ext cx="505326" cy="9240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descr="Now that we know that it’s most likely a sheet line, let’s draw our attention, as Tom did I, to the three bins to the left- which is where the batch (i.e. the raw materials that are mixed to make the glass) would have been delivered in from the Batch House, which are large silos where the raw materials are stored in bulk."/>
          <p:cNvSpPr/>
          <p:nvPr/>
        </p:nvSpPr>
        <p:spPr>
          <a:xfrm rot="10800000">
            <a:off x="4684065" y="5635600"/>
            <a:ext cx="505326" cy="11358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descr="Next let’s make our way to the other side of the image- where you see just barely a monorail that brings the bins over to dump the raw materials into the batch filling system."/>
          <p:cNvSpPr/>
          <p:nvPr/>
        </p:nvSpPr>
        <p:spPr>
          <a:xfrm rot="5400000">
            <a:off x="8900695" y="2285665"/>
            <a:ext cx="505326" cy="7940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descr="Tom believes that the person in the image is most likely responsible for locating the hoppers properly over the batch filling system; if you look closely, you can see that the man is holding a hook that could catch the eyelit sticking up from the bins and carry it to the batch filling system"/>
          <p:cNvSpPr/>
          <p:nvPr/>
        </p:nvSpPr>
        <p:spPr>
          <a:xfrm>
            <a:off x="7689929" y="1555134"/>
            <a:ext cx="505326" cy="13857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descr="Then, if we direct our attention behind the bins, we’ll see the rectangular brick structures- which are refractor square sections. This is where the regenerators are located for the furnace- according to my Dad, regenerators are these fascinating brick structures that facilitate reuse of the heat coming from the exhaust of the furnace; when the time is right, the air flow is reversed and that same heat is flushed from the bricks back into the furnace. Hence the term regenerator"/>
          <p:cNvSpPr/>
          <p:nvPr/>
        </p:nvSpPr>
        <p:spPr>
          <a:xfrm>
            <a:off x="3659289" y="1720346"/>
            <a:ext cx="505326" cy="19492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575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animBg="1"/>
      <p:bldP spid="8" grpId="0" animBg="1"/>
      <p:bldP spid="11" grpId="0" animBg="1"/>
      <p:bldP spid="12"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7D9A6-E9E1-43F3-AF8E-B18DCF05C527}"/>
              </a:ext>
            </a:extLst>
          </p:cNvPr>
          <p:cNvSpPr>
            <a:spLocks noGrp="1"/>
          </p:cNvSpPr>
          <p:nvPr>
            <p:ph type="title"/>
          </p:nvPr>
        </p:nvSpPr>
        <p:spPr/>
        <p:txBody>
          <a:bodyPr>
            <a:normAutofit/>
          </a:bodyPr>
          <a:lstStyle/>
          <a:p>
            <a:r>
              <a:rPr lang="en-US" sz="4300" b="1" dirty="0"/>
              <a:t>Adapting Serendipity into </a:t>
            </a:r>
            <a:br>
              <a:rPr lang="en-US" sz="4300" b="1" dirty="0"/>
            </a:br>
            <a:r>
              <a:rPr lang="en-US" sz="4300" b="1" dirty="0"/>
              <a:t>Actionable Strategies</a:t>
            </a:r>
          </a:p>
        </p:txBody>
      </p:sp>
      <p:sp>
        <p:nvSpPr>
          <p:cNvPr id="3" name="Content Placeholder 2">
            <a:extLst>
              <a:ext uri="{FF2B5EF4-FFF2-40B4-BE49-F238E27FC236}">
                <a16:creationId xmlns:a16="http://schemas.microsoft.com/office/drawing/2014/main" id="{EFD3F155-40DF-452B-B746-F5198E42704C}"/>
              </a:ext>
            </a:extLst>
          </p:cNvPr>
          <p:cNvSpPr>
            <a:spLocks noGrp="1"/>
          </p:cNvSpPr>
          <p:nvPr>
            <p:ph sz="half" idx="1"/>
          </p:nvPr>
        </p:nvSpPr>
        <p:spPr>
          <a:xfrm>
            <a:off x="3436346" y="740229"/>
            <a:ext cx="4797552" cy="5921828"/>
          </a:xfrm>
        </p:spPr>
        <p:txBody>
          <a:bodyPr>
            <a:normAutofit/>
          </a:bodyPr>
          <a:lstStyle/>
          <a:p>
            <a:pPr marL="457200" indent="-457200">
              <a:lnSpc>
                <a:spcPct val="120000"/>
              </a:lnSpc>
              <a:spcBef>
                <a:spcPts val="0"/>
              </a:spcBef>
              <a:spcAft>
                <a:spcPts val="0"/>
              </a:spcAft>
              <a:buSzPct val="120000"/>
              <a:buFont typeface="+mj-lt"/>
              <a:buAutoNum type="arabicPeriod"/>
            </a:pPr>
            <a:r>
              <a:rPr lang="en-US" b="1" dirty="0"/>
              <a:t>Identify Broad Area(s) of Need</a:t>
            </a:r>
          </a:p>
          <a:p>
            <a:pPr lvl="2">
              <a:lnSpc>
                <a:spcPct val="120000"/>
              </a:lnSpc>
              <a:spcBef>
                <a:spcPts val="0"/>
              </a:spcBef>
              <a:spcAft>
                <a:spcPts val="0"/>
              </a:spcAft>
            </a:pPr>
            <a:r>
              <a:rPr lang="en-US" dirty="0"/>
              <a:t>Survey Gaps in light of Provenance</a:t>
            </a:r>
          </a:p>
          <a:p>
            <a:pPr marL="457200" indent="-457200">
              <a:lnSpc>
                <a:spcPct val="120000"/>
              </a:lnSpc>
              <a:spcBef>
                <a:spcPts val="0"/>
              </a:spcBef>
              <a:spcAft>
                <a:spcPts val="0"/>
              </a:spcAft>
              <a:buSzPct val="120000"/>
              <a:buFont typeface="+mj-lt"/>
              <a:buAutoNum type="arabicPeriod"/>
            </a:pPr>
            <a:r>
              <a:rPr lang="en-US" b="1" dirty="0"/>
              <a:t>Identify Emblematic Images</a:t>
            </a:r>
            <a:endParaRPr lang="en-US" dirty="0"/>
          </a:p>
          <a:p>
            <a:pPr marL="457200" indent="-457200">
              <a:lnSpc>
                <a:spcPct val="120000"/>
              </a:lnSpc>
              <a:spcBef>
                <a:spcPts val="0"/>
              </a:spcBef>
              <a:spcAft>
                <a:spcPts val="0"/>
              </a:spcAft>
              <a:buSzPct val="120000"/>
              <a:buFont typeface="+mj-lt"/>
              <a:buAutoNum type="arabicPeriod"/>
            </a:pPr>
            <a:r>
              <a:rPr lang="en-US" b="1" dirty="0"/>
              <a:t>Find Industry Insiders to Help</a:t>
            </a:r>
          </a:p>
          <a:p>
            <a:pPr lvl="2">
              <a:lnSpc>
                <a:spcPct val="120000"/>
              </a:lnSpc>
              <a:spcBef>
                <a:spcPts val="0"/>
              </a:spcBef>
              <a:spcAft>
                <a:spcPts val="0"/>
              </a:spcAft>
            </a:pPr>
            <a:r>
              <a:rPr lang="en-US" dirty="0"/>
              <a:t>Retiree groups</a:t>
            </a:r>
          </a:p>
          <a:p>
            <a:pPr lvl="2">
              <a:lnSpc>
                <a:spcPct val="120000"/>
              </a:lnSpc>
              <a:spcBef>
                <a:spcPts val="0"/>
              </a:spcBef>
              <a:spcAft>
                <a:spcPts val="0"/>
              </a:spcAft>
            </a:pPr>
            <a:r>
              <a:rPr lang="en-US" dirty="0"/>
              <a:t>Unions</a:t>
            </a:r>
          </a:p>
          <a:p>
            <a:pPr lvl="2">
              <a:lnSpc>
                <a:spcPct val="120000"/>
              </a:lnSpc>
              <a:spcBef>
                <a:spcPts val="0"/>
              </a:spcBef>
              <a:spcAft>
                <a:spcPts val="0"/>
              </a:spcAft>
            </a:pPr>
            <a:r>
              <a:rPr lang="en-US" dirty="0"/>
              <a:t>Social media</a:t>
            </a:r>
          </a:p>
          <a:p>
            <a:pPr lvl="2">
              <a:lnSpc>
                <a:spcPct val="120000"/>
              </a:lnSpc>
              <a:spcBef>
                <a:spcPts val="0"/>
              </a:spcBef>
              <a:spcAft>
                <a:spcPts val="0"/>
              </a:spcAft>
            </a:pPr>
            <a:r>
              <a:rPr lang="en-US" dirty="0"/>
              <a:t>Plant managers</a:t>
            </a:r>
          </a:p>
          <a:p>
            <a:pPr lvl="2">
              <a:lnSpc>
                <a:spcPct val="120000"/>
              </a:lnSpc>
              <a:spcBef>
                <a:spcPts val="0"/>
              </a:spcBef>
              <a:spcAft>
                <a:spcPts val="0"/>
              </a:spcAft>
            </a:pPr>
            <a:r>
              <a:rPr lang="en-US" dirty="0"/>
              <a:t>Plant workers</a:t>
            </a:r>
          </a:p>
          <a:p>
            <a:pPr lvl="2">
              <a:lnSpc>
                <a:spcPct val="120000"/>
              </a:lnSpc>
              <a:spcBef>
                <a:spcPts val="0"/>
              </a:spcBef>
              <a:spcAft>
                <a:spcPts val="0"/>
              </a:spcAft>
            </a:pPr>
            <a:r>
              <a:rPr lang="en-US" dirty="0"/>
              <a:t>Mechanical engineers</a:t>
            </a:r>
          </a:p>
          <a:p>
            <a:pPr lvl="2">
              <a:lnSpc>
                <a:spcPct val="120000"/>
              </a:lnSpc>
              <a:spcBef>
                <a:spcPts val="0"/>
              </a:spcBef>
              <a:spcAft>
                <a:spcPts val="0"/>
              </a:spcAft>
            </a:pPr>
            <a:r>
              <a:rPr lang="en-US" b="1" dirty="0"/>
              <a:t>Tenure</a:t>
            </a:r>
            <a:r>
              <a:rPr lang="en-US" dirty="0"/>
              <a:t> and </a:t>
            </a:r>
            <a:r>
              <a:rPr lang="en-US" b="1" dirty="0"/>
              <a:t>interest</a:t>
            </a:r>
            <a:r>
              <a:rPr lang="en-US" dirty="0"/>
              <a:t>=key</a:t>
            </a:r>
          </a:p>
          <a:p>
            <a:pPr marL="457200" indent="-457200">
              <a:lnSpc>
                <a:spcPct val="120000"/>
              </a:lnSpc>
              <a:spcBef>
                <a:spcPts val="0"/>
              </a:spcBef>
              <a:spcAft>
                <a:spcPts val="0"/>
              </a:spcAft>
              <a:buSzPct val="120000"/>
              <a:buFont typeface="+mj-lt"/>
              <a:buAutoNum type="arabicPeriod"/>
            </a:pPr>
            <a:r>
              <a:rPr lang="en-US" b="1" dirty="0"/>
              <a:t>Create Tools for Knowledge Exchange</a:t>
            </a:r>
          </a:p>
          <a:p>
            <a:pPr lvl="2">
              <a:lnSpc>
                <a:spcPct val="120000"/>
              </a:lnSpc>
              <a:spcBef>
                <a:spcPts val="0"/>
              </a:spcBef>
              <a:spcAft>
                <a:spcPts val="0"/>
              </a:spcAft>
            </a:pPr>
            <a:r>
              <a:rPr lang="en-US" dirty="0"/>
              <a:t>Google Drive</a:t>
            </a:r>
          </a:p>
          <a:p>
            <a:pPr lvl="2">
              <a:lnSpc>
                <a:spcPct val="120000"/>
              </a:lnSpc>
              <a:spcBef>
                <a:spcPts val="0"/>
              </a:spcBef>
              <a:spcAft>
                <a:spcPts val="0"/>
              </a:spcAft>
            </a:pPr>
            <a:r>
              <a:rPr lang="en-US" dirty="0"/>
              <a:t>Email</a:t>
            </a:r>
          </a:p>
          <a:p>
            <a:pPr lvl="2">
              <a:lnSpc>
                <a:spcPct val="120000"/>
              </a:lnSpc>
              <a:spcBef>
                <a:spcPts val="0"/>
              </a:spcBef>
              <a:spcAft>
                <a:spcPts val="0"/>
              </a:spcAft>
            </a:pPr>
            <a:r>
              <a:rPr lang="en-US" dirty="0"/>
              <a:t>Text messages</a:t>
            </a:r>
          </a:p>
          <a:p>
            <a:pPr lvl="2">
              <a:lnSpc>
                <a:spcPct val="120000"/>
              </a:lnSpc>
              <a:spcBef>
                <a:spcPts val="0"/>
              </a:spcBef>
              <a:spcAft>
                <a:spcPts val="0"/>
              </a:spcAft>
            </a:pPr>
            <a:r>
              <a:rPr lang="en-US" dirty="0"/>
              <a:t>Google Forms</a:t>
            </a:r>
          </a:p>
          <a:p>
            <a:pPr lvl="2">
              <a:lnSpc>
                <a:spcPct val="120000"/>
              </a:lnSpc>
              <a:spcBef>
                <a:spcPts val="0"/>
              </a:spcBef>
              <a:spcAft>
                <a:spcPts val="0"/>
              </a:spcAft>
            </a:pPr>
            <a:r>
              <a:rPr lang="en-US" dirty="0"/>
              <a:t>Simple taxonomy: “MSS_667_B01_F04_I01” vs. “Image 1”</a:t>
            </a:r>
          </a:p>
        </p:txBody>
      </p:sp>
      <p:pic>
        <p:nvPicPr>
          <p:cNvPr id="8" name="Content Placeholder 9" descr="Employees spreading plaster over the surface of plate glass at the Pittsburgh Plate Glass Company plant in Ford City, Pa. Prior to entering the grinding and polishing machines, plate glass is encased in plaster on a large conveyor belt. The plaster forms a smooth and uniform layer between the glass and the grinding and polishing machines.">
            <a:extLst>
              <a:ext uri="{FF2B5EF4-FFF2-40B4-BE49-F238E27FC236}">
                <a16:creationId xmlns:a16="http://schemas.microsoft.com/office/drawing/2014/main" id="{1B44813D-7B2F-4144-B8B1-51FCB295D267}"/>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233898" y="1123837"/>
            <a:ext cx="3475037" cy="43619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7450778"/>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Frame</Template>
  <TotalTime>3184</TotalTime>
  <Words>302</Words>
  <Application>Microsoft Office PowerPoint</Application>
  <PresentationFormat>Widescreen</PresentationFormat>
  <Paragraphs>62</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Corbel</vt:lpstr>
      <vt:lpstr>Wingdings 2</vt:lpstr>
      <vt:lpstr>Frame</vt:lpstr>
      <vt:lpstr>From PPG Works #8 to the Work of Processing: Harnessing Personal Experience and Lifelong Glassworkers to Enhance Description of  PPG Industries Photographs</vt:lpstr>
      <vt:lpstr>PowerPoint Presentation</vt:lpstr>
      <vt:lpstr>PowerPoint Presentation</vt:lpstr>
      <vt:lpstr>PowerPoint Presentation</vt:lpstr>
      <vt:lpstr>The Photograph Collection: By the Numbers</vt:lpstr>
      <vt:lpstr>PowerPoint Presentation</vt:lpstr>
      <vt:lpstr>PowerPoint Presentation</vt:lpstr>
      <vt:lpstr>PowerPoint Presentation</vt:lpstr>
      <vt:lpstr>Adapting Serendipity into  Actionable Strategies</vt:lpstr>
      <vt:lpstr>PowerPoint Presentation</vt:lpstr>
      <vt:lpstr>PowerPoint Presentation</vt:lpstr>
      <vt:lpstr>PowerPoint Presentation</vt:lpstr>
      <vt:lpstr>PowerPoint Presentation</vt:lpstr>
      <vt:lpstr>Adapting Serendipity into  Actionable Strategies</vt:lpstr>
      <vt:lpstr>PowerPoint Presentation</vt:lpstr>
      <vt:lpstr>PowerPoint Presentation</vt:lpstr>
      <vt:lpstr>Select 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Paul Deley</dc:creator>
  <cp:lastModifiedBy>Sierra Green</cp:lastModifiedBy>
  <cp:revision>168</cp:revision>
  <dcterms:created xsi:type="dcterms:W3CDTF">2016-09-29T14:29:40Z</dcterms:created>
  <dcterms:modified xsi:type="dcterms:W3CDTF">2019-05-06T16:02:28Z</dcterms:modified>
</cp:coreProperties>
</file>