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7"/>
  </p:normalViewPr>
  <p:slideViewPr>
    <p:cSldViewPr snapToGrid="0" snapToObjects="1">
      <p:cViewPr varScale="1">
        <p:scale>
          <a:sx n="107" d="100"/>
          <a:sy n="107" d="100"/>
        </p:scale>
        <p:origin x="73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7/9/20</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3473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7/9/20</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1618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7/9/20</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71000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7/9/20</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106404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7/9/20</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51377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7/9/20</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974420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7/9/20</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621769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7/9/20</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14986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7/9/20</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3538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7/9/20</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245155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7/9/20</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1033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7/9/20</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494518623"/>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AE9A5F1-1F24-44BD-A2AD-97228EAB489A}"/>
              </a:ext>
            </a:extLst>
          </p:cNvPr>
          <p:cNvPicPr>
            <a:picLocks noChangeAspect="1"/>
          </p:cNvPicPr>
          <p:nvPr/>
        </p:nvPicPr>
        <p:blipFill rotWithShape="1">
          <a:blip r:embed="rId2"/>
          <a:srcRect l="2988" r="1" b="1"/>
          <a:stretch/>
        </p:blipFill>
        <p:spPr>
          <a:xfrm>
            <a:off x="20" y="10"/>
            <a:ext cx="8668492" cy="6857990"/>
          </a:xfrm>
          <a:prstGeom prst="rect">
            <a:avLst/>
          </a:prstGeom>
        </p:spPr>
      </p:pic>
      <p:sp>
        <p:nvSpPr>
          <p:cNvPr id="11" name="Rectangle 10">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A3D8DD-3914-AE4A-B8E7-40445AD84DE7}"/>
              </a:ext>
            </a:extLst>
          </p:cNvPr>
          <p:cNvSpPr>
            <a:spLocks noGrp="1"/>
          </p:cNvSpPr>
          <p:nvPr>
            <p:ph type="ctrTitle"/>
          </p:nvPr>
        </p:nvSpPr>
        <p:spPr>
          <a:xfrm>
            <a:off x="7848600" y="1122363"/>
            <a:ext cx="4023360" cy="3204134"/>
          </a:xfrm>
        </p:spPr>
        <p:txBody>
          <a:bodyPr anchor="b">
            <a:normAutofit/>
          </a:bodyPr>
          <a:lstStyle/>
          <a:p>
            <a:r>
              <a:rPr lang="en-US" sz="3100" dirty="0"/>
              <a:t>The Communication Solution for Attentional Bias Among Project Leaders during Critical Incident Stress Phase of Crisis</a:t>
            </a:r>
          </a:p>
        </p:txBody>
      </p:sp>
      <p:sp>
        <p:nvSpPr>
          <p:cNvPr id="3" name="Subtitle 2">
            <a:extLst>
              <a:ext uri="{FF2B5EF4-FFF2-40B4-BE49-F238E27FC236}">
                <a16:creationId xmlns:a16="http://schemas.microsoft.com/office/drawing/2014/main" id="{BACFD3DD-EED7-EA4C-8CF0-E3BB2FA55180}"/>
              </a:ext>
            </a:extLst>
          </p:cNvPr>
          <p:cNvSpPr>
            <a:spLocks noGrp="1"/>
          </p:cNvSpPr>
          <p:nvPr>
            <p:ph type="subTitle" idx="1"/>
          </p:nvPr>
        </p:nvSpPr>
        <p:spPr>
          <a:xfrm>
            <a:off x="7848600" y="4872922"/>
            <a:ext cx="4023360" cy="1208141"/>
          </a:xfrm>
        </p:spPr>
        <p:txBody>
          <a:bodyPr>
            <a:normAutofit fontScale="47500" lnSpcReduction="20000"/>
          </a:bodyPr>
          <a:lstStyle/>
          <a:p>
            <a:r>
              <a:rPr lang="en-US" dirty="0"/>
              <a:t>Natalija Djolevic</a:t>
            </a:r>
          </a:p>
          <a:p>
            <a:r>
              <a:rPr lang="en-US" dirty="0"/>
              <a:t>Civil and Environmental Engineering Department</a:t>
            </a:r>
          </a:p>
          <a:p>
            <a:r>
              <a:rPr lang="en-US" dirty="0"/>
              <a:t>Master of Science Graduate Thesis</a:t>
            </a:r>
          </a:p>
          <a:p>
            <a:r>
              <a:rPr lang="en-US" dirty="0"/>
              <a:t>May 2020</a:t>
            </a:r>
          </a:p>
          <a:p>
            <a:endParaRPr lang="en-US" sz="2000" dirty="0"/>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9438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br>
              <a:rPr lang="en-US" sz="6000" dirty="0"/>
            </a:br>
            <a:r>
              <a:rPr lang="en-US" sz="6000" dirty="0"/>
              <a:t>Any Questions?</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a:bodyPr>
          <a:lstStyle/>
          <a:p>
            <a:pPr marL="0" indent="0">
              <a:buNone/>
            </a:pPr>
            <a:r>
              <a:rPr lang="en-US" sz="2000" dirty="0"/>
              <a:t>I am now open to questions…</a:t>
            </a:r>
          </a:p>
        </p:txBody>
      </p:sp>
    </p:spTree>
    <p:extLst>
      <p:ext uri="{BB962C8B-B14F-4D97-AF65-F5344CB8AC3E}">
        <p14:creationId xmlns:p14="http://schemas.microsoft.com/office/powerpoint/2010/main" val="1011138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B2B1F0-0DD6-4744-9A46-7A344FB48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br>
              <a:rPr lang="en-US" sz="6000" dirty="0"/>
            </a:br>
            <a:r>
              <a:rPr lang="en-US" sz="6000" dirty="0"/>
              <a:t>Abstract</a:t>
            </a:r>
          </a:p>
        </p:txBody>
      </p:sp>
      <p:sp>
        <p:nvSpPr>
          <p:cNvPr id="10" name="Rectangle 9">
            <a:extLst>
              <a:ext uri="{FF2B5EF4-FFF2-40B4-BE49-F238E27FC236}">
                <a16:creationId xmlns:a16="http://schemas.microsoft.com/office/drawing/2014/main" id="{7A0B5DEA-ADF6-4BA5-9307-147F0A468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8680" y="2898648"/>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2783982"/>
            <a:ext cx="1873457" cy="1371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fontScale="70000" lnSpcReduction="20000"/>
          </a:bodyPr>
          <a:lstStyle/>
          <a:p>
            <a:pPr marL="0" indent="0">
              <a:buNone/>
            </a:pPr>
            <a:r>
              <a:rPr lang="en-US" dirty="0"/>
              <a:t>This research addresses barriers and solutions to crisis communication challenges based on existing crisis communication theories. The theories highlighted and expanded upon are integrated crisis mapping theory (ICM) and situational crisis communication theory (SCCT). Using these two theories, a new theory, attention crisis communication theory (ACCT) is postulated as a solution for attentional bias. Attentional bias is observed in crisis management teams during the onset of the critical incidence phase or at the beginning of a crisis trigger event. Other theories including realistic options decision theory and fractal networks theory are considered and discussed as potential alternatives to ACCT.</a:t>
            </a:r>
            <a:endParaRPr lang="en-US" sz="2000" dirty="0"/>
          </a:p>
        </p:txBody>
      </p:sp>
    </p:spTree>
    <p:extLst>
      <p:ext uri="{BB962C8B-B14F-4D97-AF65-F5344CB8AC3E}">
        <p14:creationId xmlns:p14="http://schemas.microsoft.com/office/powerpoint/2010/main" val="3383296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Introduction</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a:bodyPr>
          <a:lstStyle/>
          <a:p>
            <a:r>
              <a:rPr lang="en-US" sz="2000" dirty="0"/>
              <a:t>Define: Attentional Bias</a:t>
            </a:r>
          </a:p>
          <a:p>
            <a:r>
              <a:rPr lang="en-US" sz="2000" dirty="0"/>
              <a:t>Critical Incident Stress Phase of a Crisis (Trigger Event)</a:t>
            </a:r>
          </a:p>
          <a:p>
            <a:r>
              <a:rPr lang="en-US" sz="2000" dirty="0"/>
              <a:t>“Crisis” vs. “Emergency”</a:t>
            </a:r>
          </a:p>
          <a:p>
            <a:r>
              <a:rPr lang="en-US" sz="2000" dirty="0"/>
              <a:t>Crisis Theory History</a:t>
            </a:r>
          </a:p>
          <a:p>
            <a:r>
              <a:rPr lang="en-US" sz="2000" dirty="0"/>
              <a:t>Crisis Communications Organizational Theory</a:t>
            </a:r>
          </a:p>
          <a:p>
            <a:r>
              <a:rPr lang="en-US" sz="2000" dirty="0"/>
              <a:t>Attention Crisis Communication Theory proposition</a:t>
            </a:r>
          </a:p>
        </p:txBody>
      </p:sp>
    </p:spTree>
    <p:extLst>
      <p:ext uri="{BB962C8B-B14F-4D97-AF65-F5344CB8AC3E}">
        <p14:creationId xmlns:p14="http://schemas.microsoft.com/office/powerpoint/2010/main" val="2447946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Literature Review</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a:bodyPr>
          <a:lstStyle/>
          <a:p>
            <a:r>
              <a:rPr lang="en-US" sz="2000" dirty="0"/>
              <a:t>Barriers to Crisis Management</a:t>
            </a:r>
          </a:p>
          <a:p>
            <a:r>
              <a:rPr lang="en-US" sz="2000" dirty="0"/>
              <a:t>Traits the influence a crisis</a:t>
            </a:r>
          </a:p>
          <a:p>
            <a:r>
              <a:rPr lang="en-US" sz="2000" dirty="0"/>
              <a:t>Competencies in Successful Project Leaders during Incident Stress Phase of a Crisis</a:t>
            </a:r>
          </a:p>
          <a:p>
            <a:r>
              <a:rPr lang="en-US" sz="2000" dirty="0"/>
              <a:t>Crisis Communication Theories</a:t>
            </a:r>
          </a:p>
          <a:p>
            <a:pPr lvl="1"/>
            <a:r>
              <a:rPr lang="en-US" sz="1600" dirty="0"/>
              <a:t>Image Repair Theory</a:t>
            </a:r>
          </a:p>
          <a:p>
            <a:pPr lvl="1"/>
            <a:r>
              <a:rPr lang="en-US" sz="1600" dirty="0"/>
              <a:t>Situational Crisis Communication Theory</a:t>
            </a:r>
          </a:p>
          <a:p>
            <a:pPr lvl="1"/>
            <a:r>
              <a:rPr lang="en-US" sz="1600" dirty="0"/>
              <a:t>Typology for Crisis Communication</a:t>
            </a:r>
          </a:p>
        </p:txBody>
      </p:sp>
    </p:spTree>
    <p:extLst>
      <p:ext uri="{BB962C8B-B14F-4D97-AF65-F5344CB8AC3E}">
        <p14:creationId xmlns:p14="http://schemas.microsoft.com/office/powerpoint/2010/main" val="1336731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Results</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a:bodyPr>
          <a:lstStyle/>
          <a:p>
            <a:r>
              <a:rPr lang="en-US" sz="2000" dirty="0"/>
              <a:t>Altered Emotional States during Crisis of Leaders Lead to Attentional Bias</a:t>
            </a:r>
          </a:p>
          <a:p>
            <a:r>
              <a:rPr lang="en-US" sz="2000" dirty="0"/>
              <a:t>Fractured and Slowed Response Time Across Managerial Lines/Networks for Leaders</a:t>
            </a:r>
          </a:p>
          <a:p>
            <a:r>
              <a:rPr lang="en-US" sz="2000" dirty="0"/>
              <a:t>Flexibility in Engineering Needed (Realistic Options &amp; Networks) to Avoid Attentional Bias</a:t>
            </a:r>
          </a:p>
        </p:txBody>
      </p:sp>
    </p:spTree>
    <p:extLst>
      <p:ext uri="{BB962C8B-B14F-4D97-AF65-F5344CB8AC3E}">
        <p14:creationId xmlns:p14="http://schemas.microsoft.com/office/powerpoint/2010/main" val="1379592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Discussion</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a:bodyPr>
          <a:lstStyle/>
          <a:p>
            <a:r>
              <a:rPr lang="en-US" sz="2000" dirty="0"/>
              <a:t>The building of Attention Crisis Communication Theory</a:t>
            </a:r>
          </a:p>
          <a:p>
            <a:r>
              <a:rPr lang="en-US" sz="2000" dirty="0"/>
              <a:t>Applications of ACCT</a:t>
            </a:r>
          </a:p>
          <a:p>
            <a:r>
              <a:rPr lang="en-US" sz="2000" dirty="0"/>
              <a:t>Limitations of Current Literature</a:t>
            </a:r>
          </a:p>
        </p:txBody>
      </p:sp>
    </p:spTree>
    <p:extLst>
      <p:ext uri="{BB962C8B-B14F-4D97-AF65-F5344CB8AC3E}">
        <p14:creationId xmlns:p14="http://schemas.microsoft.com/office/powerpoint/2010/main" val="3075259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Conclusion</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a:bodyPr>
          <a:lstStyle/>
          <a:p>
            <a:r>
              <a:rPr lang="en-US" sz="2000" dirty="0"/>
              <a:t>Creativity</a:t>
            </a:r>
          </a:p>
          <a:p>
            <a:r>
              <a:rPr lang="en-US" sz="2000" dirty="0"/>
              <a:t>Resilience-oriented Communication</a:t>
            </a:r>
          </a:p>
          <a:p>
            <a:r>
              <a:rPr lang="en-US" sz="2000" dirty="0"/>
              <a:t>Apologies</a:t>
            </a:r>
          </a:p>
          <a:p>
            <a:r>
              <a:rPr lang="en-US" sz="2000" dirty="0"/>
              <a:t>Ludic Fallacy Application</a:t>
            </a:r>
          </a:p>
          <a:p>
            <a:r>
              <a:rPr lang="en-US" sz="2000" dirty="0"/>
              <a:t>Fractal Networks and Realistic Options</a:t>
            </a:r>
          </a:p>
        </p:txBody>
      </p:sp>
    </p:spTree>
    <p:extLst>
      <p:ext uri="{BB962C8B-B14F-4D97-AF65-F5344CB8AC3E}">
        <p14:creationId xmlns:p14="http://schemas.microsoft.com/office/powerpoint/2010/main" val="3908178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Further Research</a:t>
            </a:r>
          </a:p>
        </p:txBody>
      </p:sp>
      <p:sp>
        <p:nvSpPr>
          <p:cNvPr id="3" name="Content Placeholder 2">
            <a:extLst>
              <a:ext uri="{FF2B5EF4-FFF2-40B4-BE49-F238E27FC236}">
                <a16:creationId xmlns:a16="http://schemas.microsoft.com/office/drawing/2014/main" id="{9365F2C7-24CB-FC4A-B719-1D88BF3FF6FB}"/>
              </a:ext>
            </a:extLst>
          </p:cNvPr>
          <p:cNvSpPr>
            <a:spLocks noGrp="1"/>
          </p:cNvSpPr>
          <p:nvPr>
            <p:ph idx="1"/>
          </p:nvPr>
        </p:nvSpPr>
        <p:spPr>
          <a:xfrm>
            <a:off x="841248" y="3337269"/>
            <a:ext cx="10509504" cy="2905686"/>
          </a:xfrm>
        </p:spPr>
        <p:txBody>
          <a:bodyPr>
            <a:normAutofit fontScale="92500" lnSpcReduction="10000"/>
          </a:bodyPr>
          <a:lstStyle/>
          <a:p>
            <a:r>
              <a:rPr lang="en-US" sz="2000" dirty="0"/>
              <a:t>How Organization Weaken and Dissolve Over Time</a:t>
            </a:r>
          </a:p>
          <a:p>
            <a:r>
              <a:rPr lang="en-US" sz="2000" dirty="0"/>
              <a:t>Personal Commitments</a:t>
            </a:r>
          </a:p>
          <a:p>
            <a:r>
              <a:rPr lang="en-US" sz="2000" dirty="0"/>
              <a:t>Communication Lines and Degree of Discussion</a:t>
            </a:r>
          </a:p>
          <a:p>
            <a:r>
              <a:rPr lang="en-US" sz="2000" dirty="0"/>
              <a:t>Standard Operating Procedures</a:t>
            </a:r>
          </a:p>
          <a:p>
            <a:r>
              <a:rPr lang="en-US" sz="2000" dirty="0"/>
              <a:t>‘Emergency’ and ‘Crisis Management’</a:t>
            </a:r>
          </a:p>
          <a:p>
            <a:r>
              <a:rPr lang="en-US" sz="2000" dirty="0"/>
              <a:t>Game Theory</a:t>
            </a:r>
          </a:p>
          <a:p>
            <a:r>
              <a:rPr lang="en-US" sz="2000" dirty="0"/>
              <a:t>Perceived Collective Efficacy</a:t>
            </a:r>
          </a:p>
        </p:txBody>
      </p:sp>
    </p:spTree>
    <p:extLst>
      <p:ext uri="{BB962C8B-B14F-4D97-AF65-F5344CB8AC3E}">
        <p14:creationId xmlns:p14="http://schemas.microsoft.com/office/powerpoint/2010/main" val="87748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3F32-37C1-524C-92B0-C5BE5D8CD19B}"/>
              </a:ext>
            </a:extLst>
          </p:cNvPr>
          <p:cNvSpPr>
            <a:spLocks noGrp="1"/>
          </p:cNvSpPr>
          <p:nvPr>
            <p:ph type="title"/>
          </p:nvPr>
        </p:nvSpPr>
        <p:spPr>
          <a:xfrm>
            <a:off x="841248" y="426720"/>
            <a:ext cx="10506456" cy="1919141"/>
          </a:xfrm>
        </p:spPr>
        <p:txBody>
          <a:bodyPr anchor="b">
            <a:normAutofit/>
          </a:bodyPr>
          <a:lstStyle/>
          <a:p>
            <a:r>
              <a:rPr lang="en-US" sz="6000" dirty="0"/>
              <a:t>Thank you for Viewing</a:t>
            </a:r>
          </a:p>
        </p:txBody>
      </p:sp>
    </p:spTree>
    <p:extLst>
      <p:ext uri="{BB962C8B-B14F-4D97-AF65-F5344CB8AC3E}">
        <p14:creationId xmlns:p14="http://schemas.microsoft.com/office/powerpoint/2010/main" val="343424750"/>
      </p:ext>
    </p:extLst>
  </p:cSld>
  <p:clrMapOvr>
    <a:masterClrMapping/>
  </p:clrMapOvr>
</p:sld>
</file>

<file path=ppt/theme/theme1.xml><?xml version="1.0" encoding="utf-8"?>
<a:theme xmlns:a="http://schemas.openxmlformats.org/drawingml/2006/main" name="AccentBoxVTI">
  <a:themeElements>
    <a:clrScheme name="AnalogousFromLightSeedLeftStep">
      <a:dk1>
        <a:srgbClr val="000000"/>
      </a:dk1>
      <a:lt1>
        <a:srgbClr val="FFFFFF"/>
      </a:lt1>
      <a:dk2>
        <a:srgbClr val="233E34"/>
      </a:dk2>
      <a:lt2>
        <a:srgbClr val="E9E7E4"/>
      </a:lt2>
      <a:accent1>
        <a:srgbClr val="8EA3CF"/>
      </a:accent1>
      <a:accent2>
        <a:srgbClr val="6EACC1"/>
      </a:accent2>
      <a:accent3>
        <a:srgbClr val="76ACA4"/>
      </a:accent3>
      <a:accent4>
        <a:srgbClr val="6AB389"/>
      </a:accent4>
      <a:accent5>
        <a:srgbClr val="73B274"/>
      </a:accent5>
      <a:accent6>
        <a:srgbClr val="84AE67"/>
      </a:accent6>
      <a:hlink>
        <a:srgbClr val="938059"/>
      </a:hlink>
      <a:folHlink>
        <a:srgbClr val="848484"/>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142</TotalTime>
  <Words>330</Words>
  <Application>Microsoft Macintosh PowerPoint</Application>
  <PresentationFormat>Widescreen</PresentationFormat>
  <Paragraphs>47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Avenir Next LT Pro</vt:lpstr>
      <vt:lpstr>Calibri</vt:lpstr>
      <vt:lpstr>AccentBoxVTI</vt:lpstr>
      <vt:lpstr>The Communication Solution for Attentional Bias Among Project Leaders during Critical Incident Stress Phase of Crisis</vt:lpstr>
      <vt:lpstr> Abstract</vt:lpstr>
      <vt:lpstr>Introduction</vt:lpstr>
      <vt:lpstr>Literature Review</vt:lpstr>
      <vt:lpstr>Results</vt:lpstr>
      <vt:lpstr>Discussion</vt:lpstr>
      <vt:lpstr>Conclusion</vt:lpstr>
      <vt:lpstr>Further Research</vt:lpstr>
      <vt:lpstr>Thank you for Viewing</vt:lpstr>
      <vt:lpstr> 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32</cp:revision>
  <dcterms:created xsi:type="dcterms:W3CDTF">2020-04-14T00:18:36Z</dcterms:created>
  <dcterms:modified xsi:type="dcterms:W3CDTF">2020-07-09T18:35:30Z</dcterms:modified>
</cp:coreProperties>
</file>