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7315200" cy="9601200"/>
  <p:embeddedFontLst>
    <p:embeddedFont>
      <p:font typeface="Source Code Pro" panose="020B0509030403020204" pitchFamily="49" charset="0"/>
      <p:regular r:id="rId24"/>
      <p:bold r:id="rId25"/>
    </p:embeddedFont>
    <p:embeddedFont>
      <p:font typeface="Oswald"/>
      <p:regular r:id="rId26"/>
      <p:bold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78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31520" y="4560570"/>
            <a:ext cx="5852160" cy="4320540"/>
          </a:xfrm>
          <a:prstGeom prst="rect">
            <a:avLst/>
          </a:prstGeom>
          <a:noFill/>
          <a:ln>
            <a:noFill/>
          </a:ln>
        </p:spPr>
        <p:txBody>
          <a:bodyPr wrap="square" lIns="96645" tIns="96645" rIns="96645" bIns="9664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Hello everyone, in the short time allotted me today, I’m going to discuss… this.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But that doesn’t mean we have to maintain that perception. So what are some ways we can capitalize on our skills to make the best of initiatives and partnerships within our institutions?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Let me give you a sprinting tour of some of the approaches I tried during the first year and a half of my time at College Park.</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1" name="Shape 121"/>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At the University of Maryland ,we hold a weekly coding workshop that allows for tech oriented librarians to hone their coding skills, also giving new-to-coding librarians and opportunity to try their hand at new languages, new skills, and other more system-oriented work. </a:t>
            </a:r>
          </a:p>
          <a:p>
            <a:pPr>
              <a:buNone/>
            </a:pPr>
            <a:endParaRPr/>
          </a:p>
          <a:p>
            <a:pPr>
              <a:buNone/>
            </a:pPr>
            <a:r>
              <a:rPr lang="en"/>
              <a:t>This is a great opportunity for me as a systems librarian to engage either one-on-one or in a group with other librarians while also capitalizing on my skills. And of course, was a good chance for me to brush up on some rusty coding skills.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We even tried to expand this workshop model into a set of first-time coder tutorials for an introduction to BASH. There was a large amount of interest and other librarians outside of our digital systems team were excited by the opportunity to 1) learn more about what we do on a daily basis and 2) gain new skills.</a:t>
            </a:r>
          </a:p>
          <a:p>
            <a:pPr>
              <a:buNone/>
            </a:pPr>
            <a:endParaRPr/>
          </a:p>
          <a:p>
            <a:pPr>
              <a:buNone/>
            </a:pPr>
            <a:r>
              <a:rPr lang="en"/>
              <a:t>DEMYSTIFY</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3" name="Shape 133"/>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endParaRPr/>
          </a:p>
          <a:p>
            <a:pPr>
              <a:buNone/>
            </a:pPr>
            <a:r>
              <a:rPr lang="en"/>
              <a:t>The emerging technologies discussion group is a monthly session in which we have conversations of emerging trends in tech-driven library services, demos of new applications, programs, and tools.</a:t>
            </a:r>
          </a:p>
          <a:p>
            <a:pPr>
              <a:buNone/>
            </a:pPr>
            <a:endParaRPr/>
          </a:p>
          <a:p>
            <a:pPr>
              <a:buNone/>
            </a:pPr>
            <a:r>
              <a:rPr lang="en"/>
              <a:t>As a system librarian, this gives me an opportunity to present myself as a subject specialist, presenting new technologies not only as a facet of the work I do, but also within the context of library services writ large. I can also use this as a chance to help frame other topics from a perspective of library systems.</a:t>
            </a:r>
          </a:p>
          <a:p>
            <a:pPr>
              <a:buNone/>
            </a:pPr>
            <a:endParaRPr/>
          </a:p>
          <a:p>
            <a:pPr>
              <a:buNone/>
            </a:pPr>
            <a:r>
              <a:rPr lang="en"/>
              <a:t>This also gives me a chance to be a visible participant in campus conversations, allows me to meet librarians that have limited interaction with our department, and also gives me a chance to lead discussions by suggesting topics and tools that are 1) interesting to my role within the library and 2) important to everyone within our campus community but may need a specialist perspective to be understandable.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The highlight of my years was participating in the planning and execution of UMD’s Endangered Data Week events. This brought me in contact with several folks internal and external to the libraries. Also allowed me to pair up presentations from humanist scholars and researchers with hands-on skills based sessions on data preservation. This also increased the visibility of others within our digital systems division and even inspired us to plan future collaboration with the iSchool on code-based data preservation tutorials.</a:t>
            </a:r>
          </a:p>
          <a:p>
            <a:pPr>
              <a:buNone/>
            </a:pPr>
            <a:endParaRPr/>
          </a:p>
          <a:p>
            <a:pPr>
              <a:buNone/>
            </a:pPr>
            <a:r>
              <a:rPr lang="en"/>
              <a:t>Highlights the value that external initiatives can bring as an opportunity to 1) begin new initiatives and partnerships and 2) bring in fresh project/event topics to your campus community that reflect positively on you.</a:t>
            </a:r>
          </a:p>
          <a:p>
            <a:pPr>
              <a:buNone/>
            </a:pPr>
            <a:endParaRPr/>
          </a:p>
          <a:p>
            <a:pPr>
              <a:buNone/>
            </a:pPr>
            <a:r>
              <a:rPr lang="en"/>
              <a:t>Granted, Purdom was one of the coordinating partners for the event, so that lowered the bar for participation; but it again provided a chance for systems librarians to participate in a large, visible campus initiative.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What are some proactive things that you can do to help increase the likelihood of finding initiatives and partnerships within your own institution?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2" name="Shape 152"/>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First and foremost, clearly communicate with your supervisor about your job, your day-to-day tasks, and your supervisor’s expectations about your performance and participation in outreach and engagement activities. This can sometimes prove difficult if you are expected to be monitoring servers and support tickets for 8 hours a day. However, being upfront with your supervisor will allow both of you to clearly articulate what it is you are expected to do and what you want to get out of the work you do and the work you want to do with others.</a:t>
            </a:r>
          </a:p>
          <a:p>
            <a:pPr>
              <a:buNone/>
            </a:pPr>
            <a:endParaRPr/>
          </a:p>
          <a:p>
            <a:pPr>
              <a:buNone/>
            </a:pPr>
            <a:r>
              <a:rPr lang="en"/>
              <a:t>Be the one to initiate conversations with potential collaborators. Start small: speak with folks from other departments about what it is that you do and try to find ways that you might be able to enhance existing plans and initiatives. Then, once you have integrated into what has been built before, find ways to add your critical lense, specialization, background to the mix.</a:t>
            </a:r>
          </a:p>
          <a:p>
            <a:pPr>
              <a:buNone/>
            </a:pPr>
            <a:endParaRPr/>
          </a:p>
          <a:p>
            <a:pPr>
              <a:buNone/>
            </a:pPr>
            <a:r>
              <a:rPr lang="en"/>
              <a:t>Get out of your space. It’s sometimes hard for systems librarians to get up away from their offices but...</a:t>
            </a:r>
          </a:p>
          <a:p>
            <a:pPr>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8" name="Shape 158"/>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Come on: who wants to come meet down here?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Shape 163"/>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If your office environment is unwelcoming, hard-to-find, or just plain creepy, perhaps meeting collaborators outside of your office setting will help you to be more visible within the campus community.</a:t>
            </a:r>
          </a:p>
          <a:p>
            <a:pPr>
              <a:buNone/>
            </a:pPr>
            <a:endParaRPr/>
          </a:p>
          <a:p>
            <a:pPr>
              <a:buNone/>
            </a:pPr>
            <a:r>
              <a:rPr lang="en"/>
              <a:t>Lastly, stretch your legs in the conceptual sense. While it is important to bring your special flavor of librarianship to conversations, do not be shied away from conversations that are outside of your immediate wheelhouse. By serving as the systems specialist in the room, you can help others to gain new perspectives they had previously been unaware of. Look at national and international initiatives (such as EWD) as an opportunity to stretch your own conceptual framework and find ways to apply your domain specialization to these events tasks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Or, as I had initially wanted to call it...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9" name="Shape 169"/>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Have my efforts been a success? </a:t>
            </a:r>
          </a:p>
          <a:p>
            <a:pPr>
              <a:buNone/>
            </a:pPr>
            <a:endParaRPr/>
          </a:p>
          <a:p>
            <a:pPr>
              <a:buNone/>
            </a:pPr>
            <a:r>
              <a:rPr lang="en"/>
              <a:t>Based on this quote from a generous coworker at UMD, I’d wager: yes.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5" name="Shape 175"/>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Climbing out of the basement: a systems librarian’s journey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As a systems librarian, we sometimes find ourselves in positions where our interactions with other library staff and faculty occur through services tickets, emails, and other formal avenues for technical service. While this is an effective manner of governing “systems” work, it can leave very little room for the collegial interaction and engagement that we hope to find at university libraries.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Why does this happen?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The very nature of systems work can be isolating. Our job descriptions frequently stipulate that our primary role is as a liaison between the system users and the system.</a:t>
            </a:r>
          </a:p>
          <a:p>
            <a:pPr>
              <a:buNone/>
            </a:pPr>
            <a:endParaRPr/>
          </a:p>
          <a:p>
            <a:pPr>
              <a:buNone/>
            </a:pPr>
            <a:r>
              <a:rPr lang="en"/>
              <a:t>Others may find that they exist within an institutional hierarchy in which others in the library &amp; commonly others within their very own department are tasked with engaging and collaborating with other departments/teams. </a:t>
            </a:r>
          </a:p>
          <a:p>
            <a:pPr>
              <a:buNone/>
            </a:pPr>
            <a:endParaRPr/>
          </a:p>
          <a:p>
            <a:pPr>
              <a:buNone/>
            </a:pPr>
            <a:r>
              <a:rPr lang="en"/>
              <a:t>Sometimes our physical department location (as for me, in the basement, near the servers, where it is literally always dark, and cold, and humid) can be a barrier to the spur-of-the-moment “hey let’s go see what the systems librarians might have to say about this” behavior</a:t>
            </a:r>
          </a:p>
          <a:p>
            <a:pPr>
              <a:buNone/>
            </a:pPr>
            <a:endParaRPr/>
          </a:p>
          <a:p>
            <a:pPr>
              <a:buNone/>
            </a:pPr>
            <a:r>
              <a:rPr lang="en"/>
              <a:t>And sometimes, the very real obligations of working in a subject- or campus-agnostic department can be a hindrance to engagement and outreach. I myself help to serve 17 campuses and, technically, belong to none of them but to all of them (despite being housed at UMD College Park)</a:t>
            </a:r>
          </a:p>
          <a:p>
            <a:pPr>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But despite these challenges and limitations, systems librarians have quite a bit to offer to the general library community.</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a:t>For example, we have an in-depth knowledge of the system and application infrastructure that make up the library environment and can help to paint a more holistic image of what the library and it’s tools</a:t>
            </a:r>
          </a:p>
          <a:p>
            <a:pPr>
              <a:buNone/>
            </a:pPr>
            <a:endParaRPr/>
          </a:p>
          <a:p>
            <a:pPr>
              <a:buNone/>
            </a:pPr>
            <a:r>
              <a:rPr lang="en"/>
              <a:t>Systems librarians also have in-depth knowledge, or at the very least passing familiarity with a number of skills important to modern librarianship such as data &amp; coding, application support and development, and digital preservation.</a:t>
            </a:r>
          </a:p>
          <a:p>
            <a:pPr>
              <a:buNone/>
            </a:pPr>
            <a:endParaRPr/>
          </a:p>
          <a:p>
            <a:pPr>
              <a:buNone/>
            </a:pPr>
            <a:r>
              <a:rPr lang="en"/>
              <a:t>We also have in-depth knowledge of a wide variety of resource and system interactions including automated acquisitions and catalog activities, e-resource subscription &amp; authentication, indexing, usage statistics retrieval and more.</a:t>
            </a:r>
          </a:p>
          <a:p>
            <a:pPr>
              <a:buNone/>
            </a:pPr>
            <a:endParaRPr/>
          </a:p>
          <a:p>
            <a:pPr>
              <a:buNone/>
            </a:pPr>
            <a:r>
              <a:rPr lang="en"/>
              <a:t>And systems librarians have unique perspectives on a number of contemporary issues related to librarianship such as: the advent of SaaS library systems, algorithmic bias in library systems and the impact on resource discovery and use,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731520" y="4560570"/>
            <a:ext cx="5852160" cy="4320540"/>
          </a:xfrm>
          <a:prstGeom prst="rect">
            <a:avLst/>
          </a:prstGeom>
        </p:spPr>
        <p:txBody>
          <a:bodyPr wrap="square" lIns="96645" tIns="96645" rIns="96645" bIns="96645" anchor="t" anchorCtr="0">
            <a:noAutofit/>
          </a:bodyPr>
          <a:lstStyle/>
          <a:p>
            <a:pPr>
              <a:buNone/>
            </a:pPr>
            <a:r>
              <a:rPr lang="en" i="1"/>
              <a:t>WE </a:t>
            </a:r>
            <a:r>
              <a:rPr lang="en"/>
              <a:t>know that we are more than just help-desk-esque IT workers. But it doesn’t always seem that we are perceived that way especially w/r/t outreach and engagement activities.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rot="10800000">
            <a:off x="4226100" y="2933550"/>
            <a:ext cx="691800" cy="388500"/>
          </a:xfrm>
          <a:prstGeom prst="triangle">
            <a:avLst>
              <a:gd name="adj" fmla="val 50000"/>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1" name="Shape 11"/>
          <p:cNvSpPr/>
          <p:nvPr/>
        </p:nvSpPr>
        <p:spPr>
          <a:xfrm>
            <a:off x="-25" y="0"/>
            <a:ext cx="9144000" cy="31242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2" name="Shape 12"/>
          <p:cNvSpPr txBox="1">
            <a:spLocks noGrp="1"/>
          </p:cNvSpPr>
          <p:nvPr>
            <p:ph type="ctrTitle"/>
          </p:nvPr>
        </p:nvSpPr>
        <p:spPr>
          <a:xfrm>
            <a:off x="411175" y="644300"/>
            <a:ext cx="8282400" cy="2109000"/>
          </a:xfrm>
          <a:prstGeom prst="rect">
            <a:avLst/>
          </a:prstGeom>
        </p:spPr>
        <p:txBody>
          <a:bodyPr wrap="square" lIns="91425" tIns="91425" rIns="91425" bIns="91425" anchor="b" anchorCtr="0"/>
          <a:lstStyle>
            <a:lvl1pPr lvl="0" algn="ctr">
              <a:spcBef>
                <a:spcPts val="0"/>
              </a:spcBef>
              <a:buClr>
                <a:schemeClr val="lt1"/>
              </a:buClr>
              <a:buSzPct val="100000"/>
              <a:defRPr sz="6000">
                <a:solidFill>
                  <a:schemeClr val="lt1"/>
                </a:solidFill>
              </a:defRPr>
            </a:lvl1pPr>
            <a:lvl2pPr lvl="1" algn="ctr">
              <a:spcBef>
                <a:spcPts val="0"/>
              </a:spcBef>
              <a:buClr>
                <a:schemeClr val="lt1"/>
              </a:buClr>
              <a:buSzPct val="100000"/>
              <a:defRPr sz="6000">
                <a:solidFill>
                  <a:schemeClr val="lt1"/>
                </a:solidFill>
              </a:defRPr>
            </a:lvl2pPr>
            <a:lvl3pPr lvl="2" algn="ctr">
              <a:spcBef>
                <a:spcPts val="0"/>
              </a:spcBef>
              <a:buClr>
                <a:schemeClr val="lt1"/>
              </a:buClr>
              <a:buSzPct val="100000"/>
              <a:defRPr sz="6000">
                <a:solidFill>
                  <a:schemeClr val="lt1"/>
                </a:solidFill>
              </a:defRPr>
            </a:lvl3pPr>
            <a:lvl4pPr lvl="3" algn="ctr">
              <a:spcBef>
                <a:spcPts val="0"/>
              </a:spcBef>
              <a:buClr>
                <a:schemeClr val="lt1"/>
              </a:buClr>
              <a:buSzPct val="100000"/>
              <a:defRPr sz="6000">
                <a:solidFill>
                  <a:schemeClr val="lt1"/>
                </a:solidFill>
              </a:defRPr>
            </a:lvl4pPr>
            <a:lvl5pPr lvl="4" algn="ctr">
              <a:spcBef>
                <a:spcPts val="0"/>
              </a:spcBef>
              <a:buClr>
                <a:schemeClr val="lt1"/>
              </a:buClr>
              <a:buSzPct val="100000"/>
              <a:defRPr sz="6000">
                <a:solidFill>
                  <a:schemeClr val="lt1"/>
                </a:solidFill>
              </a:defRPr>
            </a:lvl5pPr>
            <a:lvl6pPr lvl="5" algn="ctr">
              <a:spcBef>
                <a:spcPts val="0"/>
              </a:spcBef>
              <a:buClr>
                <a:schemeClr val="lt1"/>
              </a:buClr>
              <a:buSzPct val="100000"/>
              <a:defRPr sz="6000">
                <a:solidFill>
                  <a:schemeClr val="lt1"/>
                </a:solidFill>
              </a:defRPr>
            </a:lvl6pPr>
            <a:lvl7pPr lvl="6" algn="ctr">
              <a:spcBef>
                <a:spcPts val="0"/>
              </a:spcBef>
              <a:buClr>
                <a:schemeClr val="lt1"/>
              </a:buClr>
              <a:buSzPct val="100000"/>
              <a:defRPr sz="6000">
                <a:solidFill>
                  <a:schemeClr val="lt1"/>
                </a:solidFill>
              </a:defRPr>
            </a:lvl7pPr>
            <a:lvl8pPr lvl="7" algn="ctr">
              <a:spcBef>
                <a:spcPts val="0"/>
              </a:spcBef>
              <a:buClr>
                <a:schemeClr val="lt1"/>
              </a:buClr>
              <a:buSzPct val="100000"/>
              <a:defRPr sz="6000">
                <a:solidFill>
                  <a:schemeClr val="lt1"/>
                </a:solidFill>
              </a:defRPr>
            </a:lvl8pPr>
            <a:lvl9pPr lvl="8" algn="ctr">
              <a:spcBef>
                <a:spcPts val="0"/>
              </a:spcBef>
              <a:buClr>
                <a:schemeClr val="lt1"/>
              </a:buClr>
              <a:buSzPct val="100000"/>
              <a:defRPr sz="6000">
                <a:solidFill>
                  <a:schemeClr val="lt1"/>
                </a:solidFill>
              </a:defRPr>
            </a:lvl9pPr>
          </a:lstStyle>
          <a:p>
            <a:endParaRPr/>
          </a:p>
        </p:txBody>
      </p:sp>
      <p:sp>
        <p:nvSpPr>
          <p:cNvPr id="13" name="Shape 13"/>
          <p:cNvSpPr txBox="1">
            <a:spLocks noGrp="1"/>
          </p:cNvSpPr>
          <p:nvPr>
            <p:ph type="subTitle" idx="1"/>
          </p:nvPr>
        </p:nvSpPr>
        <p:spPr>
          <a:xfrm>
            <a:off x="411175" y="3398250"/>
            <a:ext cx="8282400" cy="1260600"/>
          </a:xfrm>
          <a:prstGeom prst="rect">
            <a:avLst/>
          </a:prstGeom>
        </p:spPr>
        <p:txBody>
          <a:bodyPr wrap="square" lIns="91425" tIns="91425" rIns="91425" bIns="91425" anchor="ctr" anchorCtr="0"/>
          <a:lstStyle>
            <a:lvl1pPr lvl="0" algn="ctr">
              <a:lnSpc>
                <a:spcPct val="100000"/>
              </a:lnSpc>
              <a:spcBef>
                <a:spcPts val="0"/>
              </a:spcBef>
              <a:spcAft>
                <a:spcPts val="0"/>
              </a:spcAft>
              <a:buSzPct val="100000"/>
              <a:buFont typeface="Oswald"/>
              <a:buNone/>
              <a:defRPr sz="3600">
                <a:latin typeface="Oswald"/>
                <a:ea typeface="Oswald"/>
                <a:cs typeface="Oswald"/>
                <a:sym typeface="Oswald"/>
              </a:defRPr>
            </a:lvl1pPr>
            <a:lvl2pPr lvl="1" algn="ctr">
              <a:lnSpc>
                <a:spcPct val="100000"/>
              </a:lnSpc>
              <a:spcBef>
                <a:spcPts val="0"/>
              </a:spcBef>
              <a:spcAft>
                <a:spcPts val="0"/>
              </a:spcAft>
              <a:buSzPct val="100000"/>
              <a:buFont typeface="Oswald"/>
              <a:buNone/>
              <a:defRPr sz="3600">
                <a:latin typeface="Oswald"/>
                <a:ea typeface="Oswald"/>
                <a:cs typeface="Oswald"/>
                <a:sym typeface="Oswald"/>
              </a:defRPr>
            </a:lvl2pPr>
            <a:lvl3pPr lvl="2" algn="ctr">
              <a:lnSpc>
                <a:spcPct val="100000"/>
              </a:lnSpc>
              <a:spcBef>
                <a:spcPts val="0"/>
              </a:spcBef>
              <a:spcAft>
                <a:spcPts val="0"/>
              </a:spcAft>
              <a:buSzPct val="100000"/>
              <a:buFont typeface="Oswald"/>
              <a:buNone/>
              <a:defRPr sz="3600">
                <a:latin typeface="Oswald"/>
                <a:ea typeface="Oswald"/>
                <a:cs typeface="Oswald"/>
                <a:sym typeface="Oswald"/>
              </a:defRPr>
            </a:lvl3pPr>
            <a:lvl4pPr lvl="3" algn="ctr">
              <a:lnSpc>
                <a:spcPct val="100000"/>
              </a:lnSpc>
              <a:spcBef>
                <a:spcPts val="0"/>
              </a:spcBef>
              <a:spcAft>
                <a:spcPts val="0"/>
              </a:spcAft>
              <a:buSzPct val="100000"/>
              <a:buFont typeface="Oswald"/>
              <a:buNone/>
              <a:defRPr sz="3600">
                <a:latin typeface="Oswald"/>
                <a:ea typeface="Oswald"/>
                <a:cs typeface="Oswald"/>
                <a:sym typeface="Oswald"/>
              </a:defRPr>
            </a:lvl4pPr>
            <a:lvl5pPr lvl="4" algn="ctr">
              <a:lnSpc>
                <a:spcPct val="100000"/>
              </a:lnSpc>
              <a:spcBef>
                <a:spcPts val="0"/>
              </a:spcBef>
              <a:spcAft>
                <a:spcPts val="0"/>
              </a:spcAft>
              <a:buSzPct val="100000"/>
              <a:buFont typeface="Oswald"/>
              <a:buNone/>
              <a:defRPr sz="3600">
                <a:latin typeface="Oswald"/>
                <a:ea typeface="Oswald"/>
                <a:cs typeface="Oswald"/>
                <a:sym typeface="Oswald"/>
              </a:defRPr>
            </a:lvl5pPr>
            <a:lvl6pPr lvl="5" algn="ctr">
              <a:lnSpc>
                <a:spcPct val="100000"/>
              </a:lnSpc>
              <a:spcBef>
                <a:spcPts val="0"/>
              </a:spcBef>
              <a:spcAft>
                <a:spcPts val="0"/>
              </a:spcAft>
              <a:buSzPct val="100000"/>
              <a:buFont typeface="Oswald"/>
              <a:buNone/>
              <a:defRPr sz="3600">
                <a:latin typeface="Oswald"/>
                <a:ea typeface="Oswald"/>
                <a:cs typeface="Oswald"/>
                <a:sym typeface="Oswald"/>
              </a:defRPr>
            </a:lvl6pPr>
            <a:lvl7pPr lvl="6" algn="ctr">
              <a:lnSpc>
                <a:spcPct val="100000"/>
              </a:lnSpc>
              <a:spcBef>
                <a:spcPts val="0"/>
              </a:spcBef>
              <a:spcAft>
                <a:spcPts val="0"/>
              </a:spcAft>
              <a:buSzPct val="100000"/>
              <a:buFont typeface="Oswald"/>
              <a:buNone/>
              <a:defRPr sz="3600">
                <a:latin typeface="Oswald"/>
                <a:ea typeface="Oswald"/>
                <a:cs typeface="Oswald"/>
                <a:sym typeface="Oswald"/>
              </a:defRPr>
            </a:lvl7pPr>
            <a:lvl8pPr lvl="7" algn="ctr">
              <a:lnSpc>
                <a:spcPct val="100000"/>
              </a:lnSpc>
              <a:spcBef>
                <a:spcPts val="0"/>
              </a:spcBef>
              <a:spcAft>
                <a:spcPts val="0"/>
              </a:spcAft>
              <a:buSzPct val="100000"/>
              <a:buFont typeface="Oswald"/>
              <a:buNone/>
              <a:defRPr sz="3600">
                <a:latin typeface="Oswald"/>
                <a:ea typeface="Oswald"/>
                <a:cs typeface="Oswald"/>
                <a:sym typeface="Oswald"/>
              </a:defRPr>
            </a:lvl8pPr>
            <a:lvl9pPr lvl="8" algn="ctr">
              <a:lnSpc>
                <a:spcPct val="100000"/>
              </a:lnSpc>
              <a:spcBef>
                <a:spcPts val="0"/>
              </a:spcBef>
              <a:spcAft>
                <a:spcPts val="0"/>
              </a:spcAft>
              <a:buSzPct val="100000"/>
              <a:buFont typeface="Oswald"/>
              <a:buNone/>
              <a:defRPr sz="3600">
                <a:latin typeface="Oswald"/>
                <a:ea typeface="Oswald"/>
                <a:cs typeface="Oswald"/>
                <a:sym typeface="Oswald"/>
              </a:defRPr>
            </a:lvl9pPr>
          </a:lstStyle>
          <a:p>
            <a:endParaRPr/>
          </a:p>
        </p:txBody>
      </p:sp>
      <p:sp>
        <p:nvSpPr>
          <p:cNvPr id="14" name="Shape 14"/>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1"/>
        <p:cNvGrpSpPr/>
        <p:nvPr/>
      </p:nvGrpSpPr>
      <p:grpSpPr>
        <a:xfrm>
          <a:off x="0" y="0"/>
          <a:ext cx="0" cy="0"/>
          <a:chOff x="0" y="0"/>
          <a:chExt cx="0" cy="0"/>
        </a:xfrm>
      </p:grpSpPr>
      <p:cxnSp>
        <p:nvCxnSpPr>
          <p:cNvPr id="52" name="Shape 52"/>
          <p:cNvCxnSpPr/>
          <p:nvPr/>
        </p:nvCxnSpPr>
        <p:spPr>
          <a:xfrm>
            <a:off x="413275" y="2988275"/>
            <a:ext cx="910500" cy="0"/>
          </a:xfrm>
          <a:prstGeom prst="straightConnector1">
            <a:avLst/>
          </a:prstGeom>
          <a:noFill/>
          <a:ln w="28575" cap="flat" cmpd="sng">
            <a:solidFill>
              <a:schemeClr val="dk1"/>
            </a:solidFill>
            <a:prstDash val="lgDash"/>
            <a:round/>
            <a:headEnd type="none" w="med" len="med"/>
            <a:tailEnd type="none" w="med" len="med"/>
          </a:ln>
        </p:spPr>
      </p:cxnSp>
      <p:sp>
        <p:nvSpPr>
          <p:cNvPr id="53" name="Shape 53"/>
          <p:cNvSpPr txBox="1">
            <a:spLocks noGrp="1"/>
          </p:cNvSpPr>
          <p:nvPr>
            <p:ph type="title"/>
          </p:nvPr>
        </p:nvSpPr>
        <p:spPr>
          <a:xfrm>
            <a:off x="311700" y="1106125"/>
            <a:ext cx="8520600" cy="1963500"/>
          </a:xfrm>
          <a:prstGeom prst="rect">
            <a:avLst/>
          </a:prstGeom>
        </p:spPr>
        <p:txBody>
          <a:bodyPr wrap="square" lIns="91425" tIns="91425" rIns="91425" bIns="91425" anchor="b" anchorCtr="0"/>
          <a:lstStyle>
            <a:lvl1pPr lvl="0">
              <a:spcBef>
                <a:spcPts val="0"/>
              </a:spcBef>
              <a:buSzPct val="100000"/>
              <a:defRPr sz="12000"/>
            </a:lvl1pPr>
            <a:lvl2pPr lvl="1">
              <a:spcBef>
                <a:spcPts val="0"/>
              </a:spcBef>
              <a:buSzPct val="100000"/>
              <a:defRPr sz="12000"/>
            </a:lvl2pPr>
            <a:lvl3pPr lvl="2">
              <a:spcBef>
                <a:spcPts val="0"/>
              </a:spcBef>
              <a:buSzPct val="100000"/>
              <a:defRPr sz="12000"/>
            </a:lvl3pPr>
            <a:lvl4pPr lvl="3">
              <a:spcBef>
                <a:spcPts val="0"/>
              </a:spcBef>
              <a:buSzPct val="100000"/>
              <a:defRPr sz="12000"/>
            </a:lvl4pPr>
            <a:lvl5pPr lvl="4">
              <a:spcBef>
                <a:spcPts val="0"/>
              </a:spcBef>
              <a:buSzPct val="100000"/>
              <a:defRPr sz="12000"/>
            </a:lvl5pPr>
            <a:lvl6pPr lvl="5">
              <a:spcBef>
                <a:spcPts val="0"/>
              </a:spcBef>
              <a:buSzPct val="100000"/>
              <a:defRPr sz="12000"/>
            </a:lvl6pPr>
            <a:lvl7pPr lvl="6">
              <a:spcBef>
                <a:spcPts val="0"/>
              </a:spcBef>
              <a:buSzPct val="100000"/>
              <a:defRPr sz="12000"/>
            </a:lvl7pPr>
            <a:lvl8pPr lvl="7">
              <a:spcBef>
                <a:spcPts val="0"/>
              </a:spcBef>
              <a:buSzPct val="100000"/>
              <a:defRPr sz="12000"/>
            </a:lvl8pPr>
            <a:lvl9pPr lvl="8">
              <a:spcBef>
                <a:spcPts val="0"/>
              </a:spcBef>
              <a:buSzPct val="100000"/>
              <a:defRPr sz="12000"/>
            </a:lvl9pPr>
          </a:lstStyle>
          <a:p>
            <a:endParaRPr/>
          </a:p>
        </p:txBody>
      </p:sp>
      <p:sp>
        <p:nvSpPr>
          <p:cNvPr id="54" name="Shape 54"/>
          <p:cNvSpPr txBox="1">
            <a:spLocks noGrp="1"/>
          </p:cNvSpPr>
          <p:nvPr>
            <p:ph type="body" idx="1"/>
          </p:nvPr>
        </p:nvSpPr>
        <p:spPr>
          <a:xfrm>
            <a:off x="311700" y="3152225"/>
            <a:ext cx="8520600" cy="13008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55" name="Shape 55"/>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p:nvPr/>
        </p:nvSpPr>
        <p:spPr>
          <a:xfrm>
            <a:off x="0" y="1567350"/>
            <a:ext cx="9144000" cy="20088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7" name="Shape 17"/>
          <p:cNvSpPr txBox="1">
            <a:spLocks noGrp="1"/>
          </p:cNvSpPr>
          <p:nvPr>
            <p:ph type="title"/>
          </p:nvPr>
        </p:nvSpPr>
        <p:spPr>
          <a:xfrm>
            <a:off x="430800" y="1889700"/>
            <a:ext cx="8282400" cy="1516500"/>
          </a:xfrm>
          <a:prstGeom prst="rect">
            <a:avLst/>
          </a:prstGeom>
        </p:spPr>
        <p:txBody>
          <a:bodyPr wrap="square" lIns="91425" tIns="91425" rIns="91425" bIns="91425" anchor="ctr" anchorCtr="0"/>
          <a:lstStyle>
            <a:lvl1pPr lvl="0" algn="ctr">
              <a:spcBef>
                <a:spcPts val="0"/>
              </a:spcBef>
              <a:buClr>
                <a:schemeClr val="lt1"/>
              </a:buClr>
              <a:buSzPct val="100000"/>
              <a:defRPr sz="3600">
                <a:solidFill>
                  <a:schemeClr val="lt1"/>
                </a:solidFill>
              </a:defRPr>
            </a:lvl1pPr>
            <a:lvl2pPr lvl="1" algn="ctr">
              <a:spcBef>
                <a:spcPts val="0"/>
              </a:spcBef>
              <a:buClr>
                <a:schemeClr val="lt1"/>
              </a:buClr>
              <a:buSzPct val="100000"/>
              <a:defRPr sz="3600">
                <a:solidFill>
                  <a:schemeClr val="lt1"/>
                </a:solidFill>
              </a:defRPr>
            </a:lvl2pPr>
            <a:lvl3pPr lvl="2" algn="ctr">
              <a:spcBef>
                <a:spcPts val="0"/>
              </a:spcBef>
              <a:buClr>
                <a:schemeClr val="lt1"/>
              </a:buClr>
              <a:buSzPct val="100000"/>
              <a:defRPr sz="3600">
                <a:solidFill>
                  <a:schemeClr val="lt1"/>
                </a:solidFill>
              </a:defRPr>
            </a:lvl3pPr>
            <a:lvl4pPr lvl="3" algn="ctr">
              <a:spcBef>
                <a:spcPts val="0"/>
              </a:spcBef>
              <a:buClr>
                <a:schemeClr val="lt1"/>
              </a:buClr>
              <a:buSzPct val="100000"/>
              <a:defRPr sz="3600">
                <a:solidFill>
                  <a:schemeClr val="lt1"/>
                </a:solidFill>
              </a:defRPr>
            </a:lvl4pPr>
            <a:lvl5pPr lvl="4" algn="ctr">
              <a:spcBef>
                <a:spcPts val="0"/>
              </a:spcBef>
              <a:buClr>
                <a:schemeClr val="lt1"/>
              </a:buClr>
              <a:buSzPct val="100000"/>
              <a:defRPr sz="3600">
                <a:solidFill>
                  <a:schemeClr val="lt1"/>
                </a:solidFill>
              </a:defRPr>
            </a:lvl5pPr>
            <a:lvl6pPr lvl="5" algn="ctr">
              <a:spcBef>
                <a:spcPts val="0"/>
              </a:spcBef>
              <a:buClr>
                <a:schemeClr val="lt1"/>
              </a:buClr>
              <a:buSzPct val="100000"/>
              <a:defRPr sz="3600">
                <a:solidFill>
                  <a:schemeClr val="lt1"/>
                </a:solidFill>
              </a:defRPr>
            </a:lvl6pPr>
            <a:lvl7pPr lvl="6" algn="ctr">
              <a:spcBef>
                <a:spcPts val="0"/>
              </a:spcBef>
              <a:buClr>
                <a:schemeClr val="lt1"/>
              </a:buClr>
              <a:buSzPct val="100000"/>
              <a:defRPr sz="3600">
                <a:solidFill>
                  <a:schemeClr val="lt1"/>
                </a:solidFill>
              </a:defRPr>
            </a:lvl7pPr>
            <a:lvl8pPr lvl="7" algn="ctr">
              <a:spcBef>
                <a:spcPts val="0"/>
              </a:spcBef>
              <a:buClr>
                <a:schemeClr val="lt1"/>
              </a:buClr>
              <a:buSzPct val="100000"/>
              <a:defRPr sz="3600">
                <a:solidFill>
                  <a:schemeClr val="lt1"/>
                </a:solidFill>
              </a:defRPr>
            </a:lvl8pPr>
            <a:lvl9pPr lvl="8" algn="ctr">
              <a:spcBef>
                <a:spcPts val="0"/>
              </a:spcBef>
              <a:buClr>
                <a:schemeClr val="lt1"/>
              </a:buClr>
              <a:buSzPct val="100000"/>
              <a:defRPr sz="3600">
                <a:solidFill>
                  <a:schemeClr val="lt1"/>
                </a:solidFill>
              </a:defRPr>
            </a:lvl9pPr>
          </a:lstStyle>
          <a:p>
            <a:endParaRPr/>
          </a:p>
        </p:txBody>
      </p:sp>
      <p:sp>
        <p:nvSpPr>
          <p:cNvPr id="18" name="Shape 18"/>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cxnSp>
        <p:nvCxnSpPr>
          <p:cNvPr id="20" name="Shape 20"/>
          <p:cNvCxnSpPr/>
          <p:nvPr/>
        </p:nvCxnSpPr>
        <p:spPr>
          <a:xfrm>
            <a:off x="429200" y="1275577"/>
            <a:ext cx="614100" cy="0"/>
          </a:xfrm>
          <a:prstGeom prst="straightConnector1">
            <a:avLst/>
          </a:prstGeom>
          <a:noFill/>
          <a:ln w="19050" cap="flat" cmpd="sng">
            <a:solidFill>
              <a:schemeClr val="dk2"/>
            </a:solidFill>
            <a:prstDash val="lgDash"/>
            <a:round/>
            <a:headEnd type="none" w="med" len="med"/>
            <a:tailEnd type="none" w="med" len="med"/>
          </a:ln>
        </p:spPr>
      </p:cxnSp>
      <p:sp>
        <p:nvSpPr>
          <p:cNvPr id="21" name="Shape 21"/>
          <p:cNvSpPr txBox="1">
            <a:spLocks noGrp="1"/>
          </p:cNvSpPr>
          <p:nvPr>
            <p:ph type="title"/>
          </p:nvPr>
        </p:nvSpPr>
        <p:spPr>
          <a:xfrm>
            <a:off x="311700" y="372500"/>
            <a:ext cx="8520600" cy="733500"/>
          </a:xfrm>
          <a:prstGeom prst="rect">
            <a:avLst/>
          </a:prstGeom>
        </p:spPr>
        <p:txBody>
          <a:bodyPr wrap="square"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468825"/>
            <a:ext cx="8520600" cy="30999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cxnSp>
        <p:nvCxnSpPr>
          <p:cNvPr id="25" name="Shape 25"/>
          <p:cNvCxnSpPr/>
          <p:nvPr/>
        </p:nvCxnSpPr>
        <p:spPr>
          <a:xfrm>
            <a:off x="429200" y="1275577"/>
            <a:ext cx="614100" cy="0"/>
          </a:xfrm>
          <a:prstGeom prst="straightConnector1">
            <a:avLst/>
          </a:prstGeom>
          <a:noFill/>
          <a:ln w="19050" cap="flat" cmpd="sng">
            <a:solidFill>
              <a:schemeClr val="dk2"/>
            </a:solidFill>
            <a:prstDash val="lgDash"/>
            <a:round/>
            <a:headEnd type="none" w="med" len="med"/>
            <a:tailEnd type="none" w="med" len="med"/>
          </a:ln>
        </p:spPr>
      </p:cxnSp>
      <p:sp>
        <p:nvSpPr>
          <p:cNvPr id="26" name="Shape 26"/>
          <p:cNvSpPr txBox="1">
            <a:spLocks noGrp="1"/>
          </p:cNvSpPr>
          <p:nvPr>
            <p:ph type="title"/>
          </p:nvPr>
        </p:nvSpPr>
        <p:spPr>
          <a:xfrm>
            <a:off x="311700" y="372500"/>
            <a:ext cx="8520600" cy="733500"/>
          </a:xfrm>
          <a:prstGeom prst="rect">
            <a:avLst/>
          </a:prstGeom>
        </p:spPr>
        <p:txBody>
          <a:bodyPr wrap="square"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body" idx="1"/>
          </p:nvPr>
        </p:nvSpPr>
        <p:spPr>
          <a:xfrm>
            <a:off x="311700" y="1468825"/>
            <a:ext cx="3999900" cy="30999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body" idx="2"/>
          </p:nvPr>
        </p:nvSpPr>
        <p:spPr>
          <a:xfrm>
            <a:off x="4832400" y="1468825"/>
            <a:ext cx="3999900" cy="30999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9" name="Shape 29"/>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372500"/>
            <a:ext cx="8520600" cy="733500"/>
          </a:xfrm>
          <a:prstGeom prst="rect">
            <a:avLst/>
          </a:prstGeom>
        </p:spPr>
        <p:txBody>
          <a:bodyPr wrap="square"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3"/>
        <p:cNvGrpSpPr/>
        <p:nvPr/>
      </p:nvGrpSpPr>
      <p:grpSpPr>
        <a:xfrm>
          <a:off x="0" y="0"/>
          <a:ext cx="0" cy="0"/>
          <a:chOff x="0" y="0"/>
          <a:chExt cx="0" cy="0"/>
        </a:xfrm>
      </p:grpSpPr>
      <p:cxnSp>
        <p:nvCxnSpPr>
          <p:cNvPr id="34" name="Shape 34"/>
          <p:cNvCxnSpPr/>
          <p:nvPr/>
        </p:nvCxnSpPr>
        <p:spPr>
          <a:xfrm>
            <a:off x="418675" y="1457787"/>
            <a:ext cx="614100" cy="0"/>
          </a:xfrm>
          <a:prstGeom prst="straightConnector1">
            <a:avLst/>
          </a:prstGeom>
          <a:noFill/>
          <a:ln w="19050" cap="flat" cmpd="sng">
            <a:solidFill>
              <a:schemeClr val="dk2"/>
            </a:solidFill>
            <a:prstDash val="lgDash"/>
            <a:round/>
            <a:headEnd type="none" w="med" len="med"/>
            <a:tailEnd type="none" w="med" len="med"/>
          </a:ln>
        </p:spPr>
      </p:cxnSp>
      <p:sp>
        <p:nvSpPr>
          <p:cNvPr id="35" name="Shape 35"/>
          <p:cNvSpPr txBox="1">
            <a:spLocks noGrp="1"/>
          </p:cNvSpPr>
          <p:nvPr>
            <p:ph type="title"/>
          </p:nvPr>
        </p:nvSpPr>
        <p:spPr>
          <a:xfrm>
            <a:off x="311700" y="631800"/>
            <a:ext cx="2808000" cy="755700"/>
          </a:xfrm>
          <a:prstGeom prst="rect">
            <a:avLst/>
          </a:prstGeom>
        </p:spPr>
        <p:txBody>
          <a:bodyPr wrap="square"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6" name="Shape 36"/>
          <p:cNvSpPr txBox="1">
            <a:spLocks noGrp="1"/>
          </p:cNvSpPr>
          <p:nvPr>
            <p:ph type="body" idx="1"/>
          </p:nvPr>
        </p:nvSpPr>
        <p:spPr>
          <a:xfrm>
            <a:off x="311700" y="1618204"/>
            <a:ext cx="2808000" cy="2950800"/>
          </a:xfrm>
          <a:prstGeom prst="rect">
            <a:avLst/>
          </a:prstGeom>
        </p:spPr>
        <p:txBody>
          <a:bodyPr wrap="square"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7" name="Shape 3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90250" y="528900"/>
            <a:ext cx="5678100" cy="4085700"/>
          </a:xfrm>
          <a:prstGeom prst="rect">
            <a:avLst/>
          </a:prstGeom>
        </p:spPr>
        <p:txBody>
          <a:bodyPr wrap="square" lIns="91425" tIns="91425" rIns="91425" bIns="91425" anchor="ctr" anchorCtr="0"/>
          <a:lstStyle>
            <a:lvl1pPr lvl="0">
              <a:spcBef>
                <a:spcPts val="0"/>
              </a:spcBef>
              <a:buClr>
                <a:schemeClr val="lt1"/>
              </a:buClr>
              <a:buSzPct val="100000"/>
              <a:defRPr sz="5400">
                <a:solidFill>
                  <a:schemeClr val="lt1"/>
                </a:solidFill>
              </a:defRPr>
            </a:lvl1pPr>
            <a:lvl2pPr lvl="1">
              <a:spcBef>
                <a:spcPts val="0"/>
              </a:spcBef>
              <a:buClr>
                <a:schemeClr val="lt1"/>
              </a:buClr>
              <a:buSzPct val="100000"/>
              <a:defRPr sz="5400">
                <a:solidFill>
                  <a:schemeClr val="lt1"/>
                </a:solidFill>
              </a:defRPr>
            </a:lvl2pPr>
            <a:lvl3pPr lvl="2">
              <a:spcBef>
                <a:spcPts val="0"/>
              </a:spcBef>
              <a:buClr>
                <a:schemeClr val="lt1"/>
              </a:buClr>
              <a:buSzPct val="100000"/>
              <a:defRPr sz="5400">
                <a:solidFill>
                  <a:schemeClr val="lt1"/>
                </a:solidFill>
              </a:defRPr>
            </a:lvl3pPr>
            <a:lvl4pPr lvl="3">
              <a:spcBef>
                <a:spcPts val="0"/>
              </a:spcBef>
              <a:buClr>
                <a:schemeClr val="lt1"/>
              </a:buClr>
              <a:buSzPct val="100000"/>
              <a:defRPr sz="5400">
                <a:solidFill>
                  <a:schemeClr val="lt1"/>
                </a:solidFill>
              </a:defRPr>
            </a:lvl4pPr>
            <a:lvl5pPr lvl="4">
              <a:spcBef>
                <a:spcPts val="0"/>
              </a:spcBef>
              <a:buClr>
                <a:schemeClr val="lt1"/>
              </a:buClr>
              <a:buSzPct val="100000"/>
              <a:defRPr sz="5400">
                <a:solidFill>
                  <a:schemeClr val="lt1"/>
                </a:solidFill>
              </a:defRPr>
            </a:lvl5pPr>
            <a:lvl6pPr lvl="5">
              <a:spcBef>
                <a:spcPts val="0"/>
              </a:spcBef>
              <a:buClr>
                <a:schemeClr val="lt1"/>
              </a:buClr>
              <a:buSzPct val="100000"/>
              <a:defRPr sz="5400">
                <a:solidFill>
                  <a:schemeClr val="lt1"/>
                </a:solidFill>
              </a:defRPr>
            </a:lvl6pPr>
            <a:lvl7pPr lvl="6">
              <a:spcBef>
                <a:spcPts val="0"/>
              </a:spcBef>
              <a:buClr>
                <a:schemeClr val="lt1"/>
              </a:buClr>
              <a:buSzPct val="100000"/>
              <a:defRPr sz="5400">
                <a:solidFill>
                  <a:schemeClr val="lt1"/>
                </a:solidFill>
              </a:defRPr>
            </a:lvl7pPr>
            <a:lvl8pPr lvl="7">
              <a:spcBef>
                <a:spcPts val="0"/>
              </a:spcBef>
              <a:buClr>
                <a:schemeClr val="lt1"/>
              </a:buClr>
              <a:buSzPct val="100000"/>
              <a:defRPr sz="5400">
                <a:solidFill>
                  <a:schemeClr val="lt1"/>
                </a:solidFill>
              </a:defRPr>
            </a:lvl8pPr>
            <a:lvl9pPr lvl="8">
              <a:spcBef>
                <a:spcPts val="0"/>
              </a:spcBef>
              <a:buClr>
                <a:schemeClr val="lt1"/>
              </a:buClr>
              <a:buSzPct val="100000"/>
              <a:defRPr sz="5400">
                <a:solidFill>
                  <a:schemeClr val="lt1"/>
                </a:solidFill>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bg>
      <p:bgPr>
        <a:solidFill>
          <a:schemeClr val="dk1"/>
        </a:solidFill>
        <a:effectLst/>
      </p:bgPr>
    </p:bg>
    <p:spTree>
      <p:nvGrpSpPr>
        <p:cNvPr id="1" name="Shape 41"/>
        <p:cNvGrpSpPr/>
        <p:nvPr/>
      </p:nvGrpSpPr>
      <p:grpSpPr>
        <a:xfrm>
          <a:off x="0" y="0"/>
          <a:ext cx="0" cy="0"/>
          <a:chOff x="0" y="0"/>
          <a:chExt cx="0" cy="0"/>
        </a:xfrm>
      </p:grpSpPr>
      <p:sp>
        <p:nvSpPr>
          <p:cNvPr id="42" name="Shape 42"/>
          <p:cNvSpPr/>
          <p:nvPr/>
        </p:nvSpPr>
        <p:spPr>
          <a:xfrm>
            <a:off x="4572000" y="175"/>
            <a:ext cx="4572000" cy="5143500"/>
          </a:xfrm>
          <a:prstGeom prst="rect">
            <a:avLst/>
          </a:prstGeom>
          <a:solidFill>
            <a:schemeClr val="lt1"/>
          </a:solidFill>
          <a:ln>
            <a:noFill/>
          </a:ln>
        </p:spPr>
        <p:txBody>
          <a:bodyPr wrap="square" lIns="91425" tIns="91425" rIns="91425" bIns="91425" anchor="ctr" anchorCtr="0">
            <a:noAutofit/>
          </a:bodyPr>
          <a:lstStyle/>
          <a:p>
            <a:pPr lvl="0">
              <a:spcBef>
                <a:spcPts val="0"/>
              </a:spcBef>
              <a:buNone/>
            </a:pPr>
            <a:endParaRPr/>
          </a:p>
        </p:txBody>
      </p:sp>
      <p:cxnSp>
        <p:nvCxnSpPr>
          <p:cNvPr id="43" name="Shape 43"/>
          <p:cNvCxnSpPr/>
          <p:nvPr/>
        </p:nvCxnSpPr>
        <p:spPr>
          <a:xfrm>
            <a:off x="5029675" y="4495500"/>
            <a:ext cx="577200" cy="0"/>
          </a:xfrm>
          <a:prstGeom prst="straightConnector1">
            <a:avLst/>
          </a:prstGeom>
          <a:noFill/>
          <a:ln w="19050" cap="flat" cmpd="sng">
            <a:solidFill>
              <a:schemeClr val="dk1"/>
            </a:solidFill>
            <a:prstDash val="lgDash"/>
            <a:round/>
            <a:headEnd type="none" w="med" len="med"/>
            <a:tailEnd type="none" w="med" len="med"/>
          </a:ln>
        </p:spPr>
      </p:cxnSp>
      <p:sp>
        <p:nvSpPr>
          <p:cNvPr id="44" name="Shape 44"/>
          <p:cNvSpPr txBox="1">
            <a:spLocks noGrp="1"/>
          </p:cNvSpPr>
          <p:nvPr>
            <p:ph type="title"/>
          </p:nvPr>
        </p:nvSpPr>
        <p:spPr>
          <a:xfrm>
            <a:off x="265500" y="1078750"/>
            <a:ext cx="4045200" cy="1789200"/>
          </a:xfrm>
          <a:prstGeom prst="rect">
            <a:avLst/>
          </a:prstGeom>
        </p:spPr>
        <p:txBody>
          <a:bodyPr wrap="square" lIns="91425" tIns="91425" rIns="91425" bIns="91425" anchor="b" anchorCtr="0"/>
          <a:lstStyle>
            <a:lvl1pPr lvl="0" algn="ctr">
              <a:spcBef>
                <a:spcPts val="0"/>
              </a:spcBef>
              <a:buClr>
                <a:schemeClr val="lt1"/>
              </a:buClr>
              <a:buSzPct val="100000"/>
              <a:defRPr sz="4600">
                <a:solidFill>
                  <a:schemeClr val="lt1"/>
                </a:solidFill>
              </a:defRPr>
            </a:lvl1pPr>
            <a:lvl2pPr lvl="1" algn="ctr">
              <a:spcBef>
                <a:spcPts val="0"/>
              </a:spcBef>
              <a:buClr>
                <a:schemeClr val="lt1"/>
              </a:buClr>
              <a:buSzPct val="100000"/>
              <a:defRPr sz="4600">
                <a:solidFill>
                  <a:schemeClr val="lt1"/>
                </a:solidFill>
              </a:defRPr>
            </a:lvl2pPr>
            <a:lvl3pPr lvl="2" algn="ctr">
              <a:spcBef>
                <a:spcPts val="0"/>
              </a:spcBef>
              <a:buClr>
                <a:schemeClr val="lt1"/>
              </a:buClr>
              <a:buSzPct val="100000"/>
              <a:defRPr sz="4600">
                <a:solidFill>
                  <a:schemeClr val="lt1"/>
                </a:solidFill>
              </a:defRPr>
            </a:lvl3pPr>
            <a:lvl4pPr lvl="3" algn="ctr">
              <a:spcBef>
                <a:spcPts val="0"/>
              </a:spcBef>
              <a:buClr>
                <a:schemeClr val="lt1"/>
              </a:buClr>
              <a:buSzPct val="100000"/>
              <a:defRPr sz="4600">
                <a:solidFill>
                  <a:schemeClr val="lt1"/>
                </a:solidFill>
              </a:defRPr>
            </a:lvl4pPr>
            <a:lvl5pPr lvl="4" algn="ctr">
              <a:spcBef>
                <a:spcPts val="0"/>
              </a:spcBef>
              <a:buClr>
                <a:schemeClr val="lt1"/>
              </a:buClr>
              <a:buSzPct val="100000"/>
              <a:defRPr sz="4600">
                <a:solidFill>
                  <a:schemeClr val="lt1"/>
                </a:solidFill>
              </a:defRPr>
            </a:lvl5pPr>
            <a:lvl6pPr lvl="5" algn="ctr">
              <a:spcBef>
                <a:spcPts val="0"/>
              </a:spcBef>
              <a:buClr>
                <a:schemeClr val="lt1"/>
              </a:buClr>
              <a:buSzPct val="100000"/>
              <a:defRPr sz="4600">
                <a:solidFill>
                  <a:schemeClr val="lt1"/>
                </a:solidFill>
              </a:defRPr>
            </a:lvl6pPr>
            <a:lvl7pPr lvl="6" algn="ctr">
              <a:spcBef>
                <a:spcPts val="0"/>
              </a:spcBef>
              <a:buClr>
                <a:schemeClr val="lt1"/>
              </a:buClr>
              <a:buSzPct val="100000"/>
              <a:defRPr sz="4600">
                <a:solidFill>
                  <a:schemeClr val="lt1"/>
                </a:solidFill>
              </a:defRPr>
            </a:lvl7pPr>
            <a:lvl8pPr lvl="7" algn="ctr">
              <a:spcBef>
                <a:spcPts val="0"/>
              </a:spcBef>
              <a:buClr>
                <a:schemeClr val="lt1"/>
              </a:buClr>
              <a:buSzPct val="100000"/>
              <a:defRPr sz="4600">
                <a:solidFill>
                  <a:schemeClr val="lt1"/>
                </a:solidFill>
              </a:defRPr>
            </a:lvl8pPr>
            <a:lvl9pPr lvl="8" algn="ctr">
              <a:spcBef>
                <a:spcPts val="0"/>
              </a:spcBef>
              <a:buClr>
                <a:schemeClr val="lt1"/>
              </a:buClr>
              <a:buSzPct val="100000"/>
              <a:defRPr sz="4600">
                <a:solidFill>
                  <a:schemeClr val="lt1"/>
                </a:solidFill>
              </a:defRPr>
            </a:lvl9pPr>
          </a:lstStyle>
          <a:p>
            <a:endParaRPr/>
          </a:p>
        </p:txBody>
      </p:sp>
      <p:sp>
        <p:nvSpPr>
          <p:cNvPr id="45" name="Shape 45"/>
          <p:cNvSpPr txBox="1">
            <a:spLocks noGrp="1"/>
          </p:cNvSpPr>
          <p:nvPr>
            <p:ph type="subTitle" idx="1"/>
          </p:nvPr>
        </p:nvSpPr>
        <p:spPr>
          <a:xfrm>
            <a:off x="265500" y="2921401"/>
            <a:ext cx="4045200" cy="1345500"/>
          </a:xfrm>
          <a:prstGeom prst="rect">
            <a:avLst/>
          </a:prstGeom>
        </p:spPr>
        <p:txBody>
          <a:bodyPr wrap="square" lIns="91425" tIns="91425" rIns="91425" bIns="91425" anchor="t" anchorCtr="0"/>
          <a:lstStyle>
            <a:lvl1pPr lvl="0" algn="ctr">
              <a:lnSpc>
                <a:spcPct val="100000"/>
              </a:lnSpc>
              <a:spcBef>
                <a:spcPts val="0"/>
              </a:spcBef>
              <a:spcAft>
                <a:spcPts val="0"/>
              </a:spcAft>
              <a:buClr>
                <a:schemeClr val="lt1"/>
              </a:buClr>
              <a:buSzPct val="100000"/>
              <a:buNone/>
              <a:defRPr sz="1900">
                <a:solidFill>
                  <a:schemeClr val="lt1"/>
                </a:solidFill>
              </a:defRPr>
            </a:lvl1pPr>
            <a:lvl2pPr lvl="1" algn="ctr">
              <a:lnSpc>
                <a:spcPct val="100000"/>
              </a:lnSpc>
              <a:spcBef>
                <a:spcPts val="0"/>
              </a:spcBef>
              <a:spcAft>
                <a:spcPts val="0"/>
              </a:spcAft>
              <a:buClr>
                <a:schemeClr val="lt1"/>
              </a:buClr>
              <a:buSzPct val="100000"/>
              <a:buNone/>
              <a:defRPr sz="1900">
                <a:solidFill>
                  <a:schemeClr val="lt1"/>
                </a:solidFill>
              </a:defRPr>
            </a:lvl2pPr>
            <a:lvl3pPr lvl="2" algn="ctr">
              <a:lnSpc>
                <a:spcPct val="100000"/>
              </a:lnSpc>
              <a:spcBef>
                <a:spcPts val="0"/>
              </a:spcBef>
              <a:spcAft>
                <a:spcPts val="0"/>
              </a:spcAft>
              <a:buClr>
                <a:schemeClr val="lt1"/>
              </a:buClr>
              <a:buSzPct val="100000"/>
              <a:buNone/>
              <a:defRPr sz="1900">
                <a:solidFill>
                  <a:schemeClr val="lt1"/>
                </a:solidFill>
              </a:defRPr>
            </a:lvl3pPr>
            <a:lvl4pPr lvl="3" algn="ctr">
              <a:lnSpc>
                <a:spcPct val="100000"/>
              </a:lnSpc>
              <a:spcBef>
                <a:spcPts val="0"/>
              </a:spcBef>
              <a:spcAft>
                <a:spcPts val="0"/>
              </a:spcAft>
              <a:buClr>
                <a:schemeClr val="lt1"/>
              </a:buClr>
              <a:buSzPct val="100000"/>
              <a:buNone/>
              <a:defRPr sz="1900">
                <a:solidFill>
                  <a:schemeClr val="lt1"/>
                </a:solidFill>
              </a:defRPr>
            </a:lvl4pPr>
            <a:lvl5pPr lvl="4" algn="ctr">
              <a:lnSpc>
                <a:spcPct val="100000"/>
              </a:lnSpc>
              <a:spcBef>
                <a:spcPts val="0"/>
              </a:spcBef>
              <a:spcAft>
                <a:spcPts val="0"/>
              </a:spcAft>
              <a:buClr>
                <a:schemeClr val="lt1"/>
              </a:buClr>
              <a:buSzPct val="100000"/>
              <a:buNone/>
              <a:defRPr sz="1900">
                <a:solidFill>
                  <a:schemeClr val="lt1"/>
                </a:solidFill>
              </a:defRPr>
            </a:lvl5pPr>
            <a:lvl6pPr lvl="5" algn="ctr">
              <a:lnSpc>
                <a:spcPct val="100000"/>
              </a:lnSpc>
              <a:spcBef>
                <a:spcPts val="0"/>
              </a:spcBef>
              <a:spcAft>
                <a:spcPts val="0"/>
              </a:spcAft>
              <a:buClr>
                <a:schemeClr val="lt1"/>
              </a:buClr>
              <a:buSzPct val="100000"/>
              <a:buNone/>
              <a:defRPr sz="1900">
                <a:solidFill>
                  <a:schemeClr val="lt1"/>
                </a:solidFill>
              </a:defRPr>
            </a:lvl6pPr>
            <a:lvl7pPr lvl="6" algn="ctr">
              <a:lnSpc>
                <a:spcPct val="100000"/>
              </a:lnSpc>
              <a:spcBef>
                <a:spcPts val="0"/>
              </a:spcBef>
              <a:spcAft>
                <a:spcPts val="0"/>
              </a:spcAft>
              <a:buClr>
                <a:schemeClr val="lt1"/>
              </a:buClr>
              <a:buSzPct val="100000"/>
              <a:buNone/>
              <a:defRPr sz="1900">
                <a:solidFill>
                  <a:schemeClr val="lt1"/>
                </a:solidFill>
              </a:defRPr>
            </a:lvl7pPr>
            <a:lvl8pPr lvl="7" algn="ctr">
              <a:lnSpc>
                <a:spcPct val="100000"/>
              </a:lnSpc>
              <a:spcBef>
                <a:spcPts val="0"/>
              </a:spcBef>
              <a:spcAft>
                <a:spcPts val="0"/>
              </a:spcAft>
              <a:buClr>
                <a:schemeClr val="lt1"/>
              </a:buClr>
              <a:buSzPct val="100000"/>
              <a:buNone/>
              <a:defRPr sz="1900">
                <a:solidFill>
                  <a:schemeClr val="lt1"/>
                </a:solidFill>
              </a:defRPr>
            </a:lvl8pPr>
            <a:lvl9pPr lvl="8" algn="ctr">
              <a:lnSpc>
                <a:spcPct val="100000"/>
              </a:lnSpc>
              <a:spcBef>
                <a:spcPts val="0"/>
              </a:spcBef>
              <a:spcAft>
                <a:spcPts val="0"/>
              </a:spcAft>
              <a:buClr>
                <a:schemeClr val="lt1"/>
              </a:buClr>
              <a:buSzPct val="100000"/>
              <a:buNone/>
              <a:defRPr sz="1900">
                <a:solidFill>
                  <a:schemeClr val="lt1"/>
                </a:solidFill>
              </a:defRPr>
            </a:lvl9pPr>
          </a:lstStyle>
          <a:p>
            <a:endParaRPr/>
          </a:p>
        </p:txBody>
      </p:sp>
      <p:sp>
        <p:nvSpPr>
          <p:cNvPr id="46" name="Shape 46"/>
          <p:cNvSpPr txBox="1">
            <a:spLocks noGrp="1"/>
          </p:cNvSpPr>
          <p:nvPr>
            <p:ph type="body" idx="2"/>
          </p:nvPr>
        </p:nvSpPr>
        <p:spPr>
          <a:xfrm>
            <a:off x="4939500" y="724200"/>
            <a:ext cx="3837000" cy="3695100"/>
          </a:xfrm>
          <a:prstGeom prst="rect">
            <a:avLst/>
          </a:prstGeom>
        </p:spPr>
        <p:txBody>
          <a:bodyPr wrap="square"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1700" y="4230575"/>
            <a:ext cx="5998800" cy="605100"/>
          </a:xfrm>
          <a:prstGeom prst="rect">
            <a:avLst/>
          </a:prstGeom>
        </p:spPr>
        <p:txBody>
          <a:bodyPr wrap="square" lIns="91425" tIns="91425" rIns="91425" bIns="91425" anchor="ctr" anchorCtr="0"/>
          <a:lstStyle>
            <a:lvl1pPr lvl="0">
              <a:lnSpc>
                <a:spcPct val="100000"/>
              </a:lnSpc>
              <a:spcBef>
                <a:spcPts val="0"/>
              </a:spcBef>
              <a:spcAft>
                <a:spcPts val="0"/>
              </a:spcAft>
              <a:buSzPct val="100000"/>
              <a:buFont typeface="Oswald"/>
              <a:buNone/>
              <a:defRPr sz="2100">
                <a:latin typeface="Oswald"/>
                <a:ea typeface="Oswald"/>
                <a:cs typeface="Oswald"/>
                <a:sym typeface="Oswald"/>
              </a:defRPr>
            </a:lvl1pPr>
          </a:lstStyle>
          <a:p>
            <a:endParaRPr/>
          </a:p>
        </p:txBody>
      </p:sp>
      <p:sp>
        <p:nvSpPr>
          <p:cNvPr id="50" name="Shape 50"/>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odern-writer">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72500"/>
            <a:ext cx="8520600" cy="733500"/>
          </a:xfrm>
          <a:prstGeom prst="rect">
            <a:avLst/>
          </a:prstGeom>
          <a:noFill/>
          <a:ln>
            <a:noFill/>
          </a:ln>
        </p:spPr>
        <p:txBody>
          <a:bodyPr wrap="square" lIns="91425" tIns="91425" rIns="91425" bIns="91425" anchor="b" anchorCtr="0"/>
          <a:lstStyle>
            <a:lvl1pPr lvl="0">
              <a:spcBef>
                <a:spcPts val="0"/>
              </a:spcBef>
              <a:buClr>
                <a:schemeClr val="dk2"/>
              </a:buClr>
              <a:buSzPct val="100000"/>
              <a:buFont typeface="Oswald"/>
              <a:buNone/>
              <a:defRPr sz="3000">
                <a:solidFill>
                  <a:schemeClr val="dk2"/>
                </a:solidFill>
                <a:latin typeface="Oswald"/>
                <a:ea typeface="Oswald"/>
                <a:cs typeface="Oswald"/>
                <a:sym typeface="Oswald"/>
              </a:defRPr>
            </a:lvl1pPr>
            <a:lvl2pPr lvl="1">
              <a:spcBef>
                <a:spcPts val="0"/>
              </a:spcBef>
              <a:buClr>
                <a:schemeClr val="dk2"/>
              </a:buClr>
              <a:buSzPct val="100000"/>
              <a:buFont typeface="Oswald"/>
              <a:buNone/>
              <a:defRPr sz="3000">
                <a:solidFill>
                  <a:schemeClr val="dk2"/>
                </a:solidFill>
                <a:latin typeface="Oswald"/>
                <a:ea typeface="Oswald"/>
                <a:cs typeface="Oswald"/>
                <a:sym typeface="Oswald"/>
              </a:defRPr>
            </a:lvl2pPr>
            <a:lvl3pPr lvl="2">
              <a:spcBef>
                <a:spcPts val="0"/>
              </a:spcBef>
              <a:buClr>
                <a:schemeClr val="dk2"/>
              </a:buClr>
              <a:buSzPct val="100000"/>
              <a:buFont typeface="Oswald"/>
              <a:buNone/>
              <a:defRPr sz="3000">
                <a:solidFill>
                  <a:schemeClr val="dk2"/>
                </a:solidFill>
                <a:latin typeface="Oswald"/>
                <a:ea typeface="Oswald"/>
                <a:cs typeface="Oswald"/>
                <a:sym typeface="Oswald"/>
              </a:defRPr>
            </a:lvl3pPr>
            <a:lvl4pPr lvl="3">
              <a:spcBef>
                <a:spcPts val="0"/>
              </a:spcBef>
              <a:buClr>
                <a:schemeClr val="dk2"/>
              </a:buClr>
              <a:buSzPct val="100000"/>
              <a:buFont typeface="Oswald"/>
              <a:buNone/>
              <a:defRPr sz="3000">
                <a:solidFill>
                  <a:schemeClr val="dk2"/>
                </a:solidFill>
                <a:latin typeface="Oswald"/>
                <a:ea typeface="Oswald"/>
                <a:cs typeface="Oswald"/>
                <a:sym typeface="Oswald"/>
              </a:defRPr>
            </a:lvl4pPr>
            <a:lvl5pPr lvl="4">
              <a:spcBef>
                <a:spcPts val="0"/>
              </a:spcBef>
              <a:buClr>
                <a:schemeClr val="dk2"/>
              </a:buClr>
              <a:buSzPct val="100000"/>
              <a:buFont typeface="Oswald"/>
              <a:buNone/>
              <a:defRPr sz="3000">
                <a:solidFill>
                  <a:schemeClr val="dk2"/>
                </a:solidFill>
                <a:latin typeface="Oswald"/>
                <a:ea typeface="Oswald"/>
                <a:cs typeface="Oswald"/>
                <a:sym typeface="Oswald"/>
              </a:defRPr>
            </a:lvl5pPr>
            <a:lvl6pPr lvl="5">
              <a:spcBef>
                <a:spcPts val="0"/>
              </a:spcBef>
              <a:buClr>
                <a:schemeClr val="dk2"/>
              </a:buClr>
              <a:buSzPct val="100000"/>
              <a:buFont typeface="Oswald"/>
              <a:buNone/>
              <a:defRPr sz="3000">
                <a:solidFill>
                  <a:schemeClr val="dk2"/>
                </a:solidFill>
                <a:latin typeface="Oswald"/>
                <a:ea typeface="Oswald"/>
                <a:cs typeface="Oswald"/>
                <a:sym typeface="Oswald"/>
              </a:defRPr>
            </a:lvl6pPr>
            <a:lvl7pPr lvl="6">
              <a:spcBef>
                <a:spcPts val="0"/>
              </a:spcBef>
              <a:buClr>
                <a:schemeClr val="dk2"/>
              </a:buClr>
              <a:buSzPct val="100000"/>
              <a:buFont typeface="Oswald"/>
              <a:buNone/>
              <a:defRPr sz="3000">
                <a:solidFill>
                  <a:schemeClr val="dk2"/>
                </a:solidFill>
                <a:latin typeface="Oswald"/>
                <a:ea typeface="Oswald"/>
                <a:cs typeface="Oswald"/>
                <a:sym typeface="Oswald"/>
              </a:defRPr>
            </a:lvl7pPr>
            <a:lvl8pPr lvl="7">
              <a:spcBef>
                <a:spcPts val="0"/>
              </a:spcBef>
              <a:buClr>
                <a:schemeClr val="dk2"/>
              </a:buClr>
              <a:buSzPct val="100000"/>
              <a:buFont typeface="Oswald"/>
              <a:buNone/>
              <a:defRPr sz="3000">
                <a:solidFill>
                  <a:schemeClr val="dk2"/>
                </a:solidFill>
                <a:latin typeface="Oswald"/>
                <a:ea typeface="Oswald"/>
                <a:cs typeface="Oswald"/>
                <a:sym typeface="Oswald"/>
              </a:defRPr>
            </a:lvl8pPr>
            <a:lvl9pPr lvl="8">
              <a:spcBef>
                <a:spcPts val="0"/>
              </a:spcBef>
              <a:buClr>
                <a:schemeClr val="dk2"/>
              </a:buClr>
              <a:buSzPct val="100000"/>
              <a:buFont typeface="Oswald"/>
              <a:buNone/>
              <a:defRPr sz="3000">
                <a:solidFill>
                  <a:schemeClr val="dk2"/>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468825"/>
            <a:ext cx="8520600" cy="3099900"/>
          </a:xfrm>
          <a:prstGeom prst="rect">
            <a:avLst/>
          </a:prstGeom>
          <a:noFill/>
          <a:ln>
            <a:noFill/>
          </a:ln>
        </p:spPr>
        <p:txBody>
          <a:bodyPr wrap="square" lIns="91425" tIns="91425" rIns="91425" bIns="91425" anchor="t" anchorCtr="0"/>
          <a:lstStyle>
            <a:lvl1pPr lvl="0">
              <a:lnSpc>
                <a:spcPct val="115000"/>
              </a:lnSpc>
              <a:spcBef>
                <a:spcPts val="0"/>
              </a:spcBef>
              <a:spcAft>
                <a:spcPts val="1600"/>
              </a:spcAft>
              <a:buClr>
                <a:schemeClr val="dk2"/>
              </a:buClr>
              <a:buSzPct val="100000"/>
              <a:buFont typeface="Source Code Pro"/>
              <a:buChar char="●"/>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lvl="0" algn="r">
              <a:spcBef>
                <a:spcPts val="0"/>
              </a:spcBef>
              <a:buNone/>
            </a:pPr>
            <a:fld id="{00000000-1234-1234-1234-123412341234}" type="slidenum">
              <a:rPr lang="en" sz="1000">
                <a:solidFill>
                  <a:schemeClr val="dk2"/>
                </a:solidFill>
                <a:latin typeface="Source Code Pro"/>
                <a:ea typeface="Source Code Pro"/>
                <a:cs typeface="Source Code Pro"/>
                <a:sym typeface="Source Code Pro"/>
              </a:rPr>
              <a:t>‹#›</a:t>
            </a:fld>
            <a:endParaRPr lang="en" sz="1000">
              <a:solidFill>
                <a:schemeClr val="dk2"/>
              </a:solidFill>
              <a:latin typeface="Source Code Pro"/>
              <a:ea typeface="Source Code Pro"/>
              <a:cs typeface="Source Code Pro"/>
              <a:sym typeface="Source Code Pr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ctrTitle"/>
          </p:nvPr>
        </p:nvSpPr>
        <p:spPr>
          <a:xfrm>
            <a:off x="411175" y="1025300"/>
            <a:ext cx="8282400" cy="2109000"/>
          </a:xfrm>
          <a:prstGeom prst="rect">
            <a:avLst/>
          </a:prstGeom>
        </p:spPr>
        <p:txBody>
          <a:bodyPr wrap="square" lIns="91425" tIns="91425" rIns="91425" bIns="91425" anchor="b" anchorCtr="0">
            <a:noAutofit/>
          </a:bodyPr>
          <a:lstStyle/>
          <a:p>
            <a:pPr lvl="0">
              <a:spcBef>
                <a:spcPts val="0"/>
              </a:spcBef>
              <a:buNone/>
            </a:pPr>
            <a:r>
              <a:rPr lang="en" sz="4400" dirty="0"/>
              <a:t>Seeking out initiatives &amp; partnerships for digital instruction &amp; engagement as a systems librarian</a:t>
            </a:r>
          </a:p>
        </p:txBody>
      </p:sp>
      <p:sp>
        <p:nvSpPr>
          <p:cNvPr id="63" name="Shape 63"/>
          <p:cNvSpPr txBox="1">
            <a:spLocks noGrp="1"/>
          </p:cNvSpPr>
          <p:nvPr>
            <p:ph type="subTitle" idx="1"/>
          </p:nvPr>
        </p:nvSpPr>
        <p:spPr>
          <a:xfrm>
            <a:off x="411175" y="3398250"/>
            <a:ext cx="8282400" cy="1260600"/>
          </a:xfrm>
          <a:prstGeom prst="rect">
            <a:avLst/>
          </a:prstGeom>
        </p:spPr>
        <p:txBody>
          <a:bodyPr wrap="square" lIns="91425" tIns="91425" rIns="91425" bIns="91425" anchor="ctr" anchorCtr="0">
            <a:noAutofit/>
          </a:bodyPr>
          <a:lstStyle/>
          <a:p>
            <a:pPr lvl="0">
              <a:spcBef>
                <a:spcPts val="0"/>
              </a:spcBef>
              <a:buNone/>
            </a:pPr>
            <a:r>
              <a:rPr lang="en" dirty="0"/>
              <a:t>Joseph Koivisto, University of Maryland</a:t>
            </a:r>
          </a:p>
        </p:txBody>
      </p:sp>
      <p:sp>
        <p:nvSpPr>
          <p:cNvPr id="64" name="Shape 64"/>
          <p:cNvSpPr txBox="1"/>
          <p:nvPr/>
        </p:nvSpPr>
        <p:spPr>
          <a:xfrm>
            <a:off x="2405713" y="4401650"/>
            <a:ext cx="4332574" cy="568800"/>
          </a:xfrm>
          <a:prstGeom prst="rect">
            <a:avLst/>
          </a:prstGeom>
          <a:noFill/>
          <a:ln>
            <a:noFill/>
          </a:ln>
        </p:spPr>
        <p:txBody>
          <a:bodyPr wrap="square" lIns="91425" tIns="91425" rIns="91425" bIns="91425" anchor="t" anchorCtr="0">
            <a:noAutofit/>
          </a:bodyPr>
          <a:lstStyle/>
          <a:p>
            <a:pPr lvl="0" algn="ctr">
              <a:spcBef>
                <a:spcPts val="0"/>
              </a:spcBef>
              <a:buNone/>
            </a:pPr>
            <a:r>
              <a:rPr lang="en" sz="1800" dirty="0">
                <a:latin typeface="Oswald"/>
                <a:ea typeface="Oswald"/>
                <a:cs typeface="Oswald"/>
                <a:sym typeface="Oswald"/>
              </a:rPr>
              <a:t>@Joseph_Koivisto | jkoivist@umd.edu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430800" y="1889700"/>
            <a:ext cx="8282400" cy="1516500"/>
          </a:xfrm>
          <a:prstGeom prst="rect">
            <a:avLst/>
          </a:prstGeom>
        </p:spPr>
        <p:txBody>
          <a:bodyPr wrap="square" lIns="91425" tIns="91425" rIns="91425" bIns="91425" anchor="ctr" anchorCtr="0">
            <a:noAutofit/>
          </a:bodyPr>
          <a:lstStyle/>
          <a:p>
            <a:pPr lvl="0">
              <a:spcBef>
                <a:spcPts val="0"/>
              </a:spcBef>
              <a:buNone/>
            </a:pPr>
            <a:r>
              <a:rPr lang="en"/>
              <a:t>Initiatives &amp; Partnerships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430800" y="1889700"/>
            <a:ext cx="8282400" cy="1516500"/>
          </a:xfrm>
          <a:prstGeom prst="rect">
            <a:avLst/>
          </a:prstGeom>
        </p:spPr>
        <p:txBody>
          <a:bodyPr wrap="square" lIns="91425" tIns="91425" rIns="91425" bIns="91425" anchor="ctr" anchorCtr="0">
            <a:noAutofit/>
          </a:bodyPr>
          <a:lstStyle/>
          <a:p>
            <a:pPr lvl="0" rtl="0">
              <a:spcBef>
                <a:spcPts val="0"/>
              </a:spcBef>
              <a:buNone/>
            </a:pPr>
            <a:r>
              <a:rPr lang="en"/>
              <a:t>Initiatives &amp; Partnerships</a:t>
            </a:r>
          </a:p>
        </p:txBody>
      </p:sp>
      <p:sp>
        <p:nvSpPr>
          <p:cNvPr id="118" name="Shape 118"/>
          <p:cNvSpPr txBox="1"/>
          <p:nvPr/>
        </p:nvSpPr>
        <p:spPr>
          <a:xfrm>
            <a:off x="2068050" y="4055400"/>
            <a:ext cx="5007900" cy="249900"/>
          </a:xfrm>
          <a:prstGeom prst="rect">
            <a:avLst/>
          </a:prstGeom>
          <a:noFill/>
          <a:ln>
            <a:noFill/>
          </a:ln>
        </p:spPr>
        <p:txBody>
          <a:bodyPr wrap="square" lIns="91425" tIns="91425" rIns="91425" bIns="91425" anchor="ctr" anchorCtr="0">
            <a:noAutofit/>
          </a:bodyPr>
          <a:lstStyle/>
          <a:p>
            <a:pPr lvl="0" algn="ctr" rtl="0">
              <a:spcBef>
                <a:spcPts val="0"/>
              </a:spcBef>
              <a:buNone/>
            </a:pPr>
            <a:r>
              <a:rPr lang="en">
                <a:latin typeface="Source Code Pro"/>
                <a:ea typeface="Source Code Pro"/>
                <a:cs typeface="Source Code Pro"/>
                <a:sym typeface="Source Code Pro"/>
              </a:rPr>
              <a:t>(The Sprinting Tour)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311700" y="372500"/>
            <a:ext cx="8520600" cy="733500"/>
          </a:xfrm>
          <a:prstGeom prst="rect">
            <a:avLst/>
          </a:prstGeom>
          <a:solidFill>
            <a:srgbClr val="A4C2F4"/>
          </a:solidFill>
        </p:spPr>
        <p:txBody>
          <a:bodyPr wrap="square" lIns="91425" tIns="91425" rIns="91425" bIns="91425" anchor="b" anchorCtr="0">
            <a:noAutofit/>
          </a:bodyPr>
          <a:lstStyle/>
          <a:p>
            <a:pPr lvl="0">
              <a:spcBef>
                <a:spcPts val="0"/>
              </a:spcBef>
              <a:buNone/>
            </a:pPr>
            <a:r>
              <a:rPr lang="en"/>
              <a:t>Coding Workshop                   </a:t>
            </a:r>
            <a:r>
              <a:rPr lang="en">
                <a:highlight>
                  <a:srgbClr val="A4C2F4"/>
                </a:highlight>
              </a:rPr>
              <a:t>                      </a:t>
            </a:r>
          </a:p>
        </p:txBody>
      </p:sp>
      <p:sp>
        <p:nvSpPr>
          <p:cNvPr id="124" name="Shape 124"/>
          <p:cNvSpPr txBox="1">
            <a:spLocks noGrp="1"/>
          </p:cNvSpPr>
          <p:nvPr>
            <p:ph type="body" idx="1"/>
          </p:nvPr>
        </p:nvSpPr>
        <p:spPr>
          <a:xfrm>
            <a:off x="311700" y="1468825"/>
            <a:ext cx="8520600" cy="3099900"/>
          </a:xfrm>
          <a:prstGeom prst="rect">
            <a:avLst/>
          </a:prstGeom>
        </p:spPr>
        <p:txBody>
          <a:bodyPr wrap="square" lIns="91425" tIns="91425" rIns="91425" bIns="91425" anchor="t" anchorCtr="0">
            <a:noAutofit/>
          </a:bodyPr>
          <a:lstStyle/>
          <a:p>
            <a:pPr marL="457200" lvl="0" indent="-342900" rtl="0">
              <a:spcBef>
                <a:spcPts val="0"/>
              </a:spcBef>
            </a:pPr>
            <a:r>
              <a:rPr lang="en" sz="1600" dirty="0"/>
              <a:t>Opportunity to collaborate with other tech-oriented librarians</a:t>
            </a:r>
            <a:br>
              <a:rPr lang="en" sz="1600" dirty="0"/>
            </a:br>
            <a:endParaRPr lang="en" sz="1600" dirty="0"/>
          </a:p>
          <a:p>
            <a:pPr marL="457200" lvl="0" indent="-342900" rtl="0">
              <a:spcBef>
                <a:spcPts val="0"/>
              </a:spcBef>
            </a:pPr>
            <a:r>
              <a:rPr lang="en" sz="1600" dirty="0"/>
              <a:t>Instructional &amp; outreach opportunity</a:t>
            </a:r>
            <a:br>
              <a:rPr lang="en" sz="1600" dirty="0"/>
            </a:br>
            <a:endParaRPr lang="en" sz="1600" dirty="0"/>
          </a:p>
          <a:p>
            <a:pPr marL="914400" lvl="1" indent="-317500" rtl="0">
              <a:spcBef>
                <a:spcPts val="0"/>
              </a:spcBef>
            </a:pPr>
            <a:r>
              <a:rPr lang="en" sz="1200" dirty="0"/>
              <a:t>Solve librarians’ coding problems</a:t>
            </a:r>
            <a:br>
              <a:rPr lang="en" sz="1200" dirty="0"/>
            </a:br>
            <a:endParaRPr lang="en" sz="1200" dirty="0"/>
          </a:p>
          <a:p>
            <a:pPr marL="914400" lvl="1" indent="-317500" rtl="0">
              <a:spcBef>
                <a:spcPts val="0"/>
              </a:spcBef>
            </a:pPr>
            <a:r>
              <a:rPr lang="en" sz="1200" dirty="0"/>
              <a:t>Increase awareness of systematic approaches to problems</a:t>
            </a:r>
            <a:br>
              <a:rPr lang="en" sz="1200" dirty="0"/>
            </a:br>
            <a:endParaRPr lang="en" sz="1200" dirty="0"/>
          </a:p>
          <a:p>
            <a:pPr marL="914400" lvl="1" indent="-317500">
              <a:spcBef>
                <a:spcPts val="0"/>
              </a:spcBef>
            </a:pPr>
            <a:r>
              <a:rPr lang="en" sz="1200" dirty="0"/>
              <a:t>Chance to improve own skills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311700" y="372500"/>
            <a:ext cx="8520600" cy="733500"/>
          </a:xfrm>
          <a:prstGeom prst="rect">
            <a:avLst/>
          </a:prstGeom>
          <a:solidFill>
            <a:srgbClr val="A4C2F4"/>
          </a:solidFill>
        </p:spPr>
        <p:txBody>
          <a:bodyPr wrap="square" lIns="91425" tIns="91425" rIns="91425" bIns="91425" anchor="b" anchorCtr="0">
            <a:noAutofit/>
          </a:bodyPr>
          <a:lstStyle/>
          <a:p>
            <a:pPr lvl="0" rtl="0">
              <a:spcBef>
                <a:spcPts val="0"/>
              </a:spcBef>
              <a:buNone/>
            </a:pPr>
            <a:r>
              <a:rPr lang="en"/>
              <a:t>Coding Workshop        </a:t>
            </a:r>
            <a:r>
              <a:rPr lang="en">
                <a:highlight>
                  <a:srgbClr val="A4C2F4"/>
                </a:highlight>
              </a:rPr>
              <a:t>                                 </a:t>
            </a:r>
          </a:p>
        </p:txBody>
      </p:sp>
      <p:sp>
        <p:nvSpPr>
          <p:cNvPr id="130" name="Shape 130"/>
          <p:cNvSpPr txBox="1">
            <a:spLocks noGrp="1"/>
          </p:cNvSpPr>
          <p:nvPr>
            <p:ph type="body" idx="1"/>
          </p:nvPr>
        </p:nvSpPr>
        <p:spPr>
          <a:xfrm>
            <a:off x="311700" y="1468825"/>
            <a:ext cx="8520600" cy="3099900"/>
          </a:xfrm>
          <a:prstGeom prst="rect">
            <a:avLst/>
          </a:prstGeom>
        </p:spPr>
        <p:txBody>
          <a:bodyPr wrap="square" lIns="91425" tIns="91425" rIns="91425" bIns="91425" anchor="t" anchorCtr="0">
            <a:noAutofit/>
          </a:bodyPr>
          <a:lstStyle/>
          <a:p>
            <a:pPr marL="457200" marR="0" lvl="0" indent="-342900" algn="l" rtl="0">
              <a:lnSpc>
                <a:spcPct val="115000"/>
              </a:lnSpc>
              <a:spcBef>
                <a:spcPts val="0"/>
              </a:spcBef>
              <a:spcAft>
                <a:spcPts val="1600"/>
              </a:spcAft>
              <a:buClr>
                <a:schemeClr val="dk2"/>
              </a:buClr>
              <a:buSzPct val="100000"/>
              <a:buFont typeface="Source Code Pro"/>
            </a:pPr>
            <a:r>
              <a:rPr lang="en" dirty="0"/>
              <a:t>Professional Development Offering: BASH tutorials</a:t>
            </a:r>
            <a:br>
              <a:rPr lang="en" dirty="0"/>
            </a:br>
            <a:endParaRPr lang="en" dirty="0"/>
          </a:p>
          <a:p>
            <a:pPr marL="914400" marR="0" lvl="1" indent="-317500" algn="l" rtl="0">
              <a:lnSpc>
                <a:spcPct val="115000"/>
              </a:lnSpc>
              <a:spcBef>
                <a:spcPts val="0"/>
              </a:spcBef>
              <a:spcAft>
                <a:spcPts val="1600"/>
              </a:spcAft>
            </a:pPr>
            <a:r>
              <a:rPr lang="en" dirty="0"/>
              <a:t>Introduction to coding, many first time coders</a:t>
            </a:r>
            <a:br>
              <a:rPr lang="en" dirty="0"/>
            </a:br>
            <a:endParaRPr lang="en" dirty="0"/>
          </a:p>
          <a:p>
            <a:pPr marL="914400" marR="0" lvl="1" indent="-317500" algn="l" rtl="0">
              <a:lnSpc>
                <a:spcPct val="115000"/>
              </a:lnSpc>
              <a:spcBef>
                <a:spcPts val="0"/>
              </a:spcBef>
              <a:spcAft>
                <a:spcPts val="1600"/>
              </a:spcAft>
            </a:pPr>
            <a:r>
              <a:rPr lang="en" dirty="0"/>
              <a:t>Large interest, large turnout</a:t>
            </a:r>
            <a:br>
              <a:rPr lang="en" dirty="0"/>
            </a:br>
            <a:endParaRPr lang="en" dirty="0"/>
          </a:p>
          <a:p>
            <a:pPr marL="914400" marR="0" lvl="1" indent="-317500" algn="l" rtl="0">
              <a:lnSpc>
                <a:spcPct val="115000"/>
              </a:lnSpc>
              <a:spcBef>
                <a:spcPts val="0"/>
              </a:spcBef>
              <a:spcAft>
                <a:spcPts val="1600"/>
              </a:spcAft>
            </a:pPr>
            <a:r>
              <a:rPr lang="en" dirty="0"/>
              <a:t>Technical failures</a:t>
            </a:r>
            <a:br>
              <a:rPr lang="en" dirty="0"/>
            </a:br>
            <a:r>
              <a:rPr lang="en" dirty="0"/>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nvPr>
        </p:nvSpPr>
        <p:spPr>
          <a:xfrm>
            <a:off x="311700" y="372500"/>
            <a:ext cx="8520600" cy="733500"/>
          </a:xfrm>
          <a:prstGeom prst="rect">
            <a:avLst/>
          </a:prstGeom>
          <a:solidFill>
            <a:srgbClr val="EAD1DC"/>
          </a:solidFill>
        </p:spPr>
        <p:txBody>
          <a:bodyPr wrap="square" lIns="91425" tIns="91425" rIns="91425" bIns="91425" anchor="b" anchorCtr="0">
            <a:noAutofit/>
          </a:bodyPr>
          <a:lstStyle/>
          <a:p>
            <a:pPr lvl="0">
              <a:spcBef>
                <a:spcPts val="0"/>
              </a:spcBef>
              <a:buNone/>
            </a:pPr>
            <a:r>
              <a:rPr lang="en"/>
              <a:t>Emerging Technologies Discussion Group</a:t>
            </a:r>
          </a:p>
        </p:txBody>
      </p:sp>
      <p:sp>
        <p:nvSpPr>
          <p:cNvPr id="136" name="Shape 136"/>
          <p:cNvSpPr txBox="1">
            <a:spLocks noGrp="1"/>
          </p:cNvSpPr>
          <p:nvPr>
            <p:ph type="body" idx="1"/>
          </p:nvPr>
        </p:nvSpPr>
        <p:spPr>
          <a:xfrm>
            <a:off x="311700" y="1468825"/>
            <a:ext cx="8520600" cy="3099900"/>
          </a:xfrm>
          <a:prstGeom prst="rect">
            <a:avLst/>
          </a:prstGeom>
        </p:spPr>
        <p:txBody>
          <a:bodyPr wrap="square" lIns="91425" tIns="91425" rIns="91425" bIns="91425" anchor="t" anchorCtr="0">
            <a:noAutofit/>
          </a:bodyPr>
          <a:lstStyle/>
          <a:p>
            <a:pPr marL="457200" lvl="0" indent="-342900" rtl="0">
              <a:spcBef>
                <a:spcPts val="0"/>
              </a:spcBef>
            </a:pPr>
            <a:r>
              <a:rPr lang="en" sz="1400" dirty="0"/>
              <a:t>Monthly discussions on new &amp; developing tech trends</a:t>
            </a:r>
            <a:br>
              <a:rPr lang="en" sz="1400" dirty="0"/>
            </a:br>
            <a:endParaRPr lang="en" sz="1400" dirty="0"/>
          </a:p>
          <a:p>
            <a:pPr marL="457200" lvl="0" indent="-342900" rtl="0">
              <a:spcBef>
                <a:spcPts val="0"/>
              </a:spcBef>
            </a:pPr>
            <a:r>
              <a:rPr lang="en" sz="1400" dirty="0"/>
              <a:t>Gives systems librarians a chance to both participate in and lead discussions</a:t>
            </a:r>
            <a:br>
              <a:rPr lang="en" sz="1400" dirty="0"/>
            </a:br>
            <a:endParaRPr lang="en" sz="1400" dirty="0"/>
          </a:p>
          <a:p>
            <a:pPr marL="457200" lvl="0" indent="-342900" rtl="0">
              <a:spcBef>
                <a:spcPts val="0"/>
              </a:spcBef>
            </a:pPr>
            <a:r>
              <a:rPr lang="en" sz="1400" dirty="0"/>
              <a:t>Gives systems librarians an opportunity to present themselves as subject specialists</a:t>
            </a:r>
            <a:br>
              <a:rPr lang="en" sz="1400" dirty="0"/>
            </a:br>
            <a:endParaRPr lang="en" sz="1400" dirty="0"/>
          </a:p>
          <a:p>
            <a:pPr marL="457200" lvl="0" indent="-342900">
              <a:spcBef>
                <a:spcPts val="0"/>
              </a:spcBef>
            </a:pPr>
            <a:r>
              <a:rPr lang="en" sz="1400" dirty="0"/>
              <a:t>Present new &amp; emerging tech in context of library systems, services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311700" y="372500"/>
            <a:ext cx="8520600" cy="733500"/>
          </a:xfrm>
          <a:prstGeom prst="rect">
            <a:avLst/>
          </a:prstGeom>
          <a:solidFill>
            <a:srgbClr val="FFF2CC"/>
          </a:solidFill>
        </p:spPr>
        <p:txBody>
          <a:bodyPr wrap="square" lIns="91425" tIns="91425" rIns="91425" bIns="91425" anchor="b" anchorCtr="0">
            <a:noAutofit/>
          </a:bodyPr>
          <a:lstStyle/>
          <a:p>
            <a:pPr lvl="0">
              <a:spcBef>
                <a:spcPts val="0"/>
              </a:spcBef>
              <a:buNone/>
            </a:pPr>
            <a:r>
              <a:rPr lang="en"/>
              <a:t>Endangered Data Week	</a:t>
            </a:r>
          </a:p>
        </p:txBody>
      </p:sp>
      <p:sp>
        <p:nvSpPr>
          <p:cNvPr id="142" name="Shape 142"/>
          <p:cNvSpPr txBox="1">
            <a:spLocks noGrp="1"/>
          </p:cNvSpPr>
          <p:nvPr>
            <p:ph type="body" idx="1"/>
          </p:nvPr>
        </p:nvSpPr>
        <p:spPr>
          <a:xfrm>
            <a:off x="311700" y="1468825"/>
            <a:ext cx="8520600" cy="3099900"/>
          </a:xfrm>
          <a:prstGeom prst="rect">
            <a:avLst/>
          </a:prstGeom>
        </p:spPr>
        <p:txBody>
          <a:bodyPr wrap="square" lIns="91425" tIns="91425" rIns="91425" bIns="91425" anchor="t" anchorCtr="0">
            <a:noAutofit/>
          </a:bodyPr>
          <a:lstStyle/>
          <a:p>
            <a:pPr marL="457200" lvl="0" indent="-342900" rtl="0">
              <a:spcBef>
                <a:spcPts val="0"/>
              </a:spcBef>
            </a:pPr>
            <a:r>
              <a:rPr lang="en" sz="1400" dirty="0"/>
              <a:t>Partnership with MITH</a:t>
            </a:r>
            <a:br>
              <a:rPr lang="en" sz="1400" dirty="0"/>
            </a:br>
            <a:endParaRPr lang="en" sz="1400" dirty="0"/>
          </a:p>
          <a:p>
            <a:pPr marL="457200" lvl="0" indent="-342900" rtl="0">
              <a:spcBef>
                <a:spcPts val="0"/>
              </a:spcBef>
            </a:pPr>
            <a:r>
              <a:rPr lang="en" sz="1400" dirty="0"/>
              <a:t>Event planning to encompass skills-based learning, consciousness-raising, and interdisciplinary perspectives on tech &amp; social problem</a:t>
            </a:r>
          </a:p>
        </p:txBody>
      </p:sp>
      <p:pic>
        <p:nvPicPr>
          <p:cNvPr id="143" name="Shape 143" descr="Endangered Data Week logo"/>
          <p:cNvPicPr preferRelativeResize="0"/>
          <p:nvPr/>
        </p:nvPicPr>
        <p:blipFill>
          <a:blip r:embed="rId3">
            <a:alphaModFix/>
          </a:blip>
          <a:stretch>
            <a:fillRect/>
          </a:stretch>
        </p:blipFill>
        <p:spPr>
          <a:xfrm>
            <a:off x="5210075" y="2949248"/>
            <a:ext cx="2401550" cy="1865225"/>
          </a:xfrm>
          <a:prstGeom prst="rect">
            <a:avLst/>
          </a:prstGeom>
          <a:noFill/>
          <a:ln>
            <a:noFill/>
          </a:ln>
        </p:spPr>
      </p:pic>
      <p:sp>
        <p:nvSpPr>
          <p:cNvPr id="144" name="Shape 144"/>
          <p:cNvSpPr txBox="1"/>
          <p:nvPr/>
        </p:nvSpPr>
        <p:spPr>
          <a:xfrm>
            <a:off x="5948950" y="4931550"/>
            <a:ext cx="3195000" cy="211800"/>
          </a:xfrm>
          <a:prstGeom prst="rect">
            <a:avLst/>
          </a:prstGeom>
          <a:noFill/>
          <a:ln>
            <a:noFill/>
          </a:ln>
        </p:spPr>
        <p:txBody>
          <a:bodyPr wrap="square" lIns="91425" tIns="91425" rIns="91425" bIns="91425" anchor="ctr" anchorCtr="0">
            <a:noAutofit/>
          </a:bodyPr>
          <a:lstStyle/>
          <a:p>
            <a:pPr lvl="0" rtl="0">
              <a:spcBef>
                <a:spcPts val="0"/>
              </a:spcBef>
              <a:buNone/>
            </a:pPr>
            <a:r>
              <a:rPr lang="en" sz="800">
                <a:latin typeface="Source Code Pro"/>
                <a:ea typeface="Source Code Pro"/>
                <a:cs typeface="Source Code Pro"/>
                <a:sym typeface="Source Code Pro"/>
              </a:rPr>
              <a:t>https://wiki.diglib.org/images/d/dc/Edw-logo.png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430800" y="1889700"/>
            <a:ext cx="8282400" cy="1516500"/>
          </a:xfrm>
          <a:prstGeom prst="rect">
            <a:avLst/>
          </a:prstGeom>
        </p:spPr>
        <p:txBody>
          <a:bodyPr wrap="square" lIns="91425" tIns="91425" rIns="91425" bIns="91425" anchor="ctr" anchorCtr="0">
            <a:noAutofit/>
          </a:bodyPr>
          <a:lstStyle/>
          <a:p>
            <a:pPr lvl="0">
              <a:spcBef>
                <a:spcPts val="0"/>
              </a:spcBef>
              <a:buNone/>
            </a:pPr>
            <a:r>
              <a:rPr lang="en"/>
              <a:t>What to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title"/>
          </p:nvPr>
        </p:nvSpPr>
        <p:spPr>
          <a:xfrm>
            <a:off x="311700" y="372500"/>
            <a:ext cx="8520600" cy="733500"/>
          </a:xfrm>
          <a:prstGeom prst="rect">
            <a:avLst/>
          </a:prstGeom>
          <a:solidFill>
            <a:srgbClr val="E6B8AF"/>
          </a:solidFill>
        </p:spPr>
        <p:txBody>
          <a:bodyPr wrap="square" lIns="91425" tIns="91425" rIns="91425" bIns="91425" anchor="b" anchorCtr="0">
            <a:noAutofit/>
          </a:bodyPr>
          <a:lstStyle/>
          <a:p>
            <a:pPr lvl="0">
              <a:spcBef>
                <a:spcPts val="0"/>
              </a:spcBef>
              <a:buNone/>
            </a:pPr>
            <a:r>
              <a:rPr lang="en"/>
              <a:t>What to do</a:t>
            </a:r>
          </a:p>
        </p:txBody>
      </p:sp>
      <p:sp>
        <p:nvSpPr>
          <p:cNvPr id="155" name="Shape 155"/>
          <p:cNvSpPr txBox="1">
            <a:spLocks noGrp="1"/>
          </p:cNvSpPr>
          <p:nvPr>
            <p:ph type="body" idx="1"/>
          </p:nvPr>
        </p:nvSpPr>
        <p:spPr>
          <a:xfrm>
            <a:off x="311700" y="1468825"/>
            <a:ext cx="8520600" cy="3099900"/>
          </a:xfrm>
          <a:prstGeom prst="rect">
            <a:avLst/>
          </a:prstGeom>
        </p:spPr>
        <p:txBody>
          <a:bodyPr wrap="square" lIns="91425" tIns="91425" rIns="91425" bIns="91425" anchor="t" anchorCtr="0">
            <a:noAutofit/>
          </a:bodyPr>
          <a:lstStyle/>
          <a:p>
            <a:pPr marL="457200" lvl="0" indent="-342900" rtl="0">
              <a:spcBef>
                <a:spcPts val="0"/>
              </a:spcBef>
            </a:pPr>
            <a:r>
              <a:rPr lang="en"/>
              <a:t>Clearly communicate with supervisor re: expectations</a:t>
            </a:r>
            <a:br>
              <a:rPr lang="en"/>
            </a:br>
            <a:endParaRPr lang="en"/>
          </a:p>
          <a:p>
            <a:pPr marL="457200" lvl="0" indent="-342900" rtl="0">
              <a:spcBef>
                <a:spcPts val="0"/>
              </a:spcBef>
            </a:pPr>
            <a:r>
              <a:rPr lang="en"/>
              <a:t>Initiate conversations with potential collaborators</a:t>
            </a:r>
            <a:br>
              <a:rPr lang="en"/>
            </a:br>
            <a:endParaRPr lang="en"/>
          </a:p>
          <a:p>
            <a:pPr marL="457200" lvl="0" indent="-342900" rtl="0">
              <a:spcBef>
                <a:spcPts val="0"/>
              </a:spcBef>
            </a:pPr>
            <a:r>
              <a:rPr lang="en"/>
              <a:t>Get out of your space</a:t>
            </a:r>
            <a:br>
              <a:rPr lang="en"/>
            </a:br>
            <a:endParaRPr lang="en"/>
          </a:p>
          <a:p>
            <a:pPr marL="457200" lvl="0" indent="-342900">
              <a:spcBef>
                <a:spcPts val="0"/>
              </a:spcBef>
            </a:pPr>
            <a:r>
              <a:rPr lang="en"/>
              <a:t>“Stretch your legs”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pic>
        <p:nvPicPr>
          <p:cNvPr id="160" name="Shape 160" descr="Image of a darkened hallway with a sign on the wall that says &quot;Floor B West&quot;, indicating that this is the basement floor. Same image is used on slides 4 &amp; 18."/>
          <p:cNvPicPr preferRelativeResize="0"/>
          <p:nvPr/>
        </p:nvPicPr>
        <p:blipFill>
          <a:blip r:embed="rId3">
            <a:alphaModFix/>
          </a:blip>
          <a:stretch>
            <a:fillRect/>
          </a:stretch>
        </p:blipFill>
        <p:spPr>
          <a:xfrm>
            <a:off x="730561" y="410937"/>
            <a:ext cx="7682878" cy="432162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311700" y="372500"/>
            <a:ext cx="8520600" cy="733500"/>
          </a:xfrm>
          <a:prstGeom prst="rect">
            <a:avLst/>
          </a:prstGeom>
          <a:solidFill>
            <a:srgbClr val="E6B8AF"/>
          </a:solidFill>
        </p:spPr>
        <p:txBody>
          <a:bodyPr wrap="square" lIns="91425" tIns="91425" rIns="91425" bIns="91425" anchor="b" anchorCtr="0">
            <a:noAutofit/>
          </a:bodyPr>
          <a:lstStyle/>
          <a:p>
            <a:pPr lvl="0" rtl="0">
              <a:spcBef>
                <a:spcPts val="0"/>
              </a:spcBef>
              <a:buNone/>
            </a:pPr>
            <a:r>
              <a:rPr lang="en"/>
              <a:t>What to do</a:t>
            </a:r>
          </a:p>
        </p:txBody>
      </p:sp>
      <p:sp>
        <p:nvSpPr>
          <p:cNvPr id="166" name="Shape 166"/>
          <p:cNvSpPr txBox="1">
            <a:spLocks noGrp="1"/>
          </p:cNvSpPr>
          <p:nvPr>
            <p:ph type="body" idx="1"/>
          </p:nvPr>
        </p:nvSpPr>
        <p:spPr>
          <a:xfrm>
            <a:off x="311700" y="1468825"/>
            <a:ext cx="8520600" cy="3099900"/>
          </a:xfrm>
          <a:prstGeom prst="rect">
            <a:avLst/>
          </a:prstGeom>
        </p:spPr>
        <p:txBody>
          <a:bodyPr wrap="square" lIns="91425" tIns="91425" rIns="91425" bIns="91425" anchor="t" anchorCtr="0">
            <a:noAutofit/>
          </a:bodyPr>
          <a:lstStyle/>
          <a:p>
            <a:pPr marL="457200" lvl="0" indent="-342900" rtl="0">
              <a:spcBef>
                <a:spcPts val="0"/>
              </a:spcBef>
            </a:pPr>
            <a:r>
              <a:rPr lang="en"/>
              <a:t>Clearly communicate with supervisor re: expectations</a:t>
            </a:r>
            <a:br>
              <a:rPr lang="en"/>
            </a:br>
            <a:endParaRPr lang="en"/>
          </a:p>
          <a:p>
            <a:pPr marL="457200" lvl="0" indent="-342900" rtl="0">
              <a:spcBef>
                <a:spcPts val="0"/>
              </a:spcBef>
            </a:pPr>
            <a:r>
              <a:rPr lang="en"/>
              <a:t>Initiate conversations with potential collaborators</a:t>
            </a:r>
            <a:br>
              <a:rPr lang="en"/>
            </a:br>
            <a:endParaRPr lang="en"/>
          </a:p>
          <a:p>
            <a:pPr marL="457200" lvl="0" indent="-342900" rtl="0">
              <a:spcBef>
                <a:spcPts val="0"/>
              </a:spcBef>
            </a:pPr>
            <a:r>
              <a:rPr lang="en"/>
              <a:t>Get out of your space</a:t>
            </a:r>
            <a:br>
              <a:rPr lang="en"/>
            </a:br>
            <a:endParaRPr lang="en"/>
          </a:p>
          <a:p>
            <a:pPr marL="457200" lvl="0" indent="-342900" rtl="0">
              <a:spcBef>
                <a:spcPts val="0"/>
              </a:spcBef>
            </a:pPr>
            <a:r>
              <a:rPr lang="en"/>
              <a:t>“Stretch your legs”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430800" y="1889700"/>
            <a:ext cx="8282400" cy="1516500"/>
          </a:xfrm>
          <a:prstGeom prst="rect">
            <a:avLst/>
          </a:prstGeom>
        </p:spPr>
        <p:txBody>
          <a:bodyPr wrap="square" lIns="91425" tIns="91425" rIns="91425" bIns="91425" anchor="ctr" anchorCtr="0">
            <a:noAutofit/>
          </a:bodyPr>
          <a:lstStyle/>
          <a:p>
            <a:pPr lvl="0">
              <a:spcBef>
                <a:spcPts val="0"/>
              </a:spcBef>
              <a:buNone/>
            </a:pPr>
            <a:r>
              <a:rPr lang="en" sz="4400" dirty="0"/>
              <a:t>Alternate title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txBox="1">
            <a:spLocks noGrp="1"/>
          </p:cNvSpPr>
          <p:nvPr>
            <p:ph type="title"/>
          </p:nvPr>
        </p:nvSpPr>
        <p:spPr>
          <a:xfrm>
            <a:off x="430800" y="1889700"/>
            <a:ext cx="8282400" cy="1516500"/>
          </a:xfrm>
          <a:prstGeom prst="rect">
            <a:avLst/>
          </a:prstGeom>
        </p:spPr>
        <p:txBody>
          <a:bodyPr wrap="square" lIns="91425" tIns="91425" rIns="91425" bIns="91425" anchor="ctr" anchorCtr="0">
            <a:noAutofit/>
          </a:bodyPr>
          <a:lstStyle/>
          <a:p>
            <a:pPr lvl="0">
              <a:spcBef>
                <a:spcPts val="0"/>
              </a:spcBef>
              <a:buNone/>
            </a:pPr>
            <a:r>
              <a:rPr lang="en" sz="3200" dirty="0"/>
              <a:t>“I FORGET THAT YOU ARE PART OF THE [SYSTEMS TEAM] BECAUSE I ALWAYS SEE YOU OUT DOING STUFF”</a:t>
            </a:r>
          </a:p>
        </p:txBody>
      </p:sp>
      <p:sp>
        <p:nvSpPr>
          <p:cNvPr id="172" name="Shape 172"/>
          <p:cNvSpPr txBox="1"/>
          <p:nvPr/>
        </p:nvSpPr>
        <p:spPr>
          <a:xfrm>
            <a:off x="5428925" y="3756075"/>
            <a:ext cx="2802000" cy="249900"/>
          </a:xfrm>
          <a:prstGeom prst="rect">
            <a:avLst/>
          </a:prstGeom>
          <a:noFill/>
          <a:ln>
            <a:noFill/>
          </a:ln>
        </p:spPr>
        <p:txBody>
          <a:bodyPr wrap="square" lIns="91425" tIns="91425" rIns="91425" bIns="91425" anchor="t" anchorCtr="0">
            <a:noAutofit/>
          </a:bodyPr>
          <a:lstStyle/>
          <a:p>
            <a:pPr lvl="0" rtl="0">
              <a:spcBef>
                <a:spcPts val="0"/>
              </a:spcBef>
              <a:buNone/>
            </a:pPr>
            <a:r>
              <a:rPr lang="en" sz="1000">
                <a:latin typeface="Source Code Pro"/>
                <a:ea typeface="Source Code Pro"/>
                <a:cs typeface="Source Code Pro"/>
                <a:sym typeface="Source Code Pro"/>
              </a:rPr>
              <a:t>-Paraphrase of a generous coworker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430800" y="1889700"/>
            <a:ext cx="8282400" cy="1516500"/>
          </a:xfrm>
          <a:prstGeom prst="rect">
            <a:avLst/>
          </a:prstGeom>
        </p:spPr>
        <p:txBody>
          <a:bodyPr wrap="square" lIns="91425" tIns="91425" rIns="91425" bIns="91425" anchor="ctr" anchorCtr="0">
            <a:noAutofit/>
          </a:bodyPr>
          <a:lstStyle/>
          <a:p>
            <a:pPr lvl="0">
              <a:spcBef>
                <a:spcPts val="0"/>
              </a:spcBef>
              <a:buNone/>
            </a:pPr>
            <a:r>
              <a:rPr lang="en" sz="4400" dirty="0"/>
              <a:t>Climbing out of the basement:</a:t>
            </a:r>
          </a:p>
          <a:p>
            <a:pPr lvl="0">
              <a:spcBef>
                <a:spcPts val="0"/>
              </a:spcBef>
              <a:buNone/>
            </a:pPr>
            <a:r>
              <a:rPr lang="en" sz="4400" dirty="0"/>
              <a:t>A systems librarian’s journey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pic>
        <p:nvPicPr>
          <p:cNvPr id="79" name="Shape 79" descr="Image of a darkened hallway with a sign on the wall that says &quot;Floor B West&quot;, indicating that this is the basement floor. Same image is used on slides 4 &amp; 18."/>
          <p:cNvPicPr preferRelativeResize="0"/>
          <p:nvPr/>
        </p:nvPicPr>
        <p:blipFill>
          <a:blip r:embed="rId3">
            <a:alphaModFix/>
          </a:blip>
          <a:stretch>
            <a:fillRect/>
          </a:stretch>
        </p:blipFill>
        <p:spPr>
          <a:xfrm>
            <a:off x="730561" y="410937"/>
            <a:ext cx="7682878" cy="432162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430800" y="1889700"/>
            <a:ext cx="8282400" cy="1516500"/>
          </a:xfrm>
          <a:prstGeom prst="rect">
            <a:avLst/>
          </a:prstGeom>
        </p:spPr>
        <p:txBody>
          <a:bodyPr wrap="square" lIns="91425" tIns="91425" rIns="91425" bIns="91425" anchor="ctr" anchorCtr="0">
            <a:noAutofit/>
          </a:bodyPr>
          <a:lstStyle/>
          <a:p>
            <a:pPr lvl="0">
              <a:spcBef>
                <a:spcPts val="0"/>
              </a:spcBef>
              <a:buNone/>
            </a:pPr>
            <a:r>
              <a:rPr lang="en" dirty="0"/>
              <a:t>Challenges for Systems Librarians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311700" y="372500"/>
            <a:ext cx="8520600" cy="733500"/>
          </a:xfrm>
          <a:prstGeom prst="rect">
            <a:avLst/>
          </a:prstGeom>
        </p:spPr>
        <p:txBody>
          <a:bodyPr wrap="square" lIns="91425" tIns="91425" rIns="91425" bIns="91425" anchor="b" anchorCtr="0">
            <a:noAutofit/>
          </a:bodyPr>
          <a:lstStyle/>
          <a:p>
            <a:pPr lvl="0">
              <a:spcBef>
                <a:spcPts val="0"/>
              </a:spcBef>
              <a:buNone/>
            </a:pPr>
            <a:r>
              <a:rPr lang="en"/>
              <a:t>Challenges</a:t>
            </a:r>
          </a:p>
        </p:txBody>
      </p:sp>
      <p:sp>
        <p:nvSpPr>
          <p:cNvPr id="90" name="Shape 90"/>
          <p:cNvSpPr txBox="1">
            <a:spLocks noGrp="1"/>
          </p:cNvSpPr>
          <p:nvPr>
            <p:ph type="body" idx="1"/>
          </p:nvPr>
        </p:nvSpPr>
        <p:spPr>
          <a:xfrm>
            <a:off x="311700" y="1468825"/>
            <a:ext cx="8520600" cy="3099900"/>
          </a:xfrm>
          <a:prstGeom prst="rect">
            <a:avLst/>
          </a:prstGeom>
        </p:spPr>
        <p:txBody>
          <a:bodyPr wrap="square" lIns="91425" tIns="91425" rIns="91425" bIns="91425" anchor="t" anchorCtr="0">
            <a:noAutofit/>
          </a:bodyPr>
          <a:lstStyle/>
          <a:p>
            <a:pPr marL="457200" lvl="0" indent="-342900" rtl="0">
              <a:spcBef>
                <a:spcPts val="0"/>
              </a:spcBef>
            </a:pPr>
            <a:r>
              <a:rPr lang="en"/>
              <a:t>Job description / nature of work</a:t>
            </a:r>
            <a:br>
              <a:rPr lang="en"/>
            </a:br>
            <a:endParaRPr lang="en"/>
          </a:p>
          <a:p>
            <a:pPr marL="457200" lvl="0" indent="-342900" rtl="0">
              <a:spcBef>
                <a:spcPts val="0"/>
              </a:spcBef>
            </a:pPr>
            <a:r>
              <a:rPr lang="en"/>
              <a:t>Position within institutional hierarchy</a:t>
            </a:r>
            <a:br>
              <a:rPr lang="en"/>
            </a:br>
            <a:endParaRPr lang="en"/>
          </a:p>
          <a:p>
            <a:pPr marL="457200" lvl="0" indent="-342900" rtl="0">
              <a:spcBef>
                <a:spcPts val="0"/>
              </a:spcBef>
            </a:pPr>
            <a:r>
              <a:rPr lang="en"/>
              <a:t>Physical separation</a:t>
            </a:r>
            <a:br>
              <a:rPr lang="en"/>
            </a:br>
            <a:endParaRPr lang="en"/>
          </a:p>
          <a:p>
            <a:pPr marL="457200" lvl="0" indent="-342900" rtl="0">
              <a:spcBef>
                <a:spcPts val="0"/>
              </a:spcBef>
            </a:pPr>
            <a:r>
              <a:rPr lang="en"/>
              <a:t>Consortial obligations (for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430800" y="1889700"/>
            <a:ext cx="8282400" cy="1516500"/>
          </a:xfrm>
          <a:prstGeom prst="rect">
            <a:avLst/>
          </a:prstGeom>
        </p:spPr>
        <p:txBody>
          <a:bodyPr wrap="square" lIns="91425" tIns="91425" rIns="91425" bIns="91425" anchor="ctr" anchorCtr="0">
            <a:noAutofit/>
          </a:bodyPr>
          <a:lstStyle/>
          <a:p>
            <a:pPr lvl="0" rtl="0">
              <a:spcBef>
                <a:spcPts val="0"/>
              </a:spcBef>
              <a:buNone/>
            </a:pPr>
            <a:r>
              <a:rPr lang="en"/>
              <a:t>Systems Librarian Strengths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311700" y="372500"/>
            <a:ext cx="8520600" cy="733500"/>
          </a:xfrm>
          <a:prstGeom prst="rect">
            <a:avLst/>
          </a:prstGeom>
        </p:spPr>
        <p:txBody>
          <a:bodyPr wrap="square" lIns="91425" tIns="91425" rIns="91425" bIns="91425" anchor="b" anchorCtr="0">
            <a:noAutofit/>
          </a:bodyPr>
          <a:lstStyle/>
          <a:p>
            <a:pPr lvl="0">
              <a:spcBef>
                <a:spcPts val="0"/>
              </a:spcBef>
              <a:buNone/>
            </a:pPr>
            <a:r>
              <a:rPr lang="en"/>
              <a:t>Strengths</a:t>
            </a:r>
          </a:p>
        </p:txBody>
      </p:sp>
      <p:sp>
        <p:nvSpPr>
          <p:cNvPr id="101" name="Shape 101"/>
          <p:cNvSpPr txBox="1">
            <a:spLocks noGrp="1"/>
          </p:cNvSpPr>
          <p:nvPr>
            <p:ph type="body" idx="1"/>
          </p:nvPr>
        </p:nvSpPr>
        <p:spPr>
          <a:xfrm>
            <a:off x="311700" y="1468825"/>
            <a:ext cx="8520600" cy="3099900"/>
          </a:xfrm>
          <a:prstGeom prst="rect">
            <a:avLst/>
          </a:prstGeom>
        </p:spPr>
        <p:txBody>
          <a:bodyPr wrap="square" lIns="91425" tIns="91425" rIns="91425" bIns="91425" anchor="t" anchorCtr="0">
            <a:noAutofit/>
          </a:bodyPr>
          <a:lstStyle/>
          <a:p>
            <a:pPr marL="457200" lvl="0" indent="-342900" rtl="0">
              <a:spcBef>
                <a:spcPts val="0"/>
              </a:spcBef>
            </a:pPr>
            <a:r>
              <a:rPr lang="en"/>
              <a:t>In-depth knowledge of library system infrastructure</a:t>
            </a:r>
            <a:br>
              <a:rPr lang="en"/>
            </a:br>
            <a:endParaRPr lang="en"/>
          </a:p>
          <a:p>
            <a:pPr marL="457200" lvl="0" indent="-342900" rtl="0">
              <a:spcBef>
                <a:spcPts val="0"/>
              </a:spcBef>
            </a:pPr>
            <a:r>
              <a:rPr lang="en"/>
              <a:t>Data &amp; coding skills</a:t>
            </a:r>
          </a:p>
          <a:p>
            <a:pPr marL="914400" lvl="1" indent="-317500" rtl="0">
              <a:spcBef>
                <a:spcPts val="0"/>
              </a:spcBef>
            </a:pPr>
            <a:r>
              <a:rPr lang="en"/>
              <a:t>System Support</a:t>
            </a:r>
          </a:p>
          <a:p>
            <a:pPr marL="914400" lvl="1" indent="-317500" rtl="0">
              <a:spcBef>
                <a:spcPts val="0"/>
              </a:spcBef>
            </a:pPr>
            <a:r>
              <a:rPr lang="en"/>
              <a:t>Development</a:t>
            </a:r>
          </a:p>
          <a:p>
            <a:pPr marL="914400" lvl="1" indent="-317500" rtl="0">
              <a:spcBef>
                <a:spcPts val="0"/>
              </a:spcBef>
            </a:pPr>
            <a:r>
              <a:rPr lang="en"/>
              <a:t>Data Archiving &amp; Preservation</a:t>
            </a:r>
            <a:br>
              <a:rPr lang="en"/>
            </a:br>
            <a:endParaRPr lang="en"/>
          </a:p>
          <a:p>
            <a:pPr marL="457200" lvl="0" indent="-342900" rtl="0">
              <a:spcBef>
                <a:spcPts val="0"/>
              </a:spcBef>
            </a:pPr>
            <a:r>
              <a:rPr lang="en"/>
              <a:t>Familiarity with wide range of resource &amp; system interactions</a:t>
            </a:r>
            <a:br>
              <a:rPr lang="en"/>
            </a:br>
            <a:endParaRPr lang="en"/>
          </a:p>
          <a:p>
            <a:pPr marL="457200" lvl="0" indent="-342900" rtl="0">
              <a:spcBef>
                <a:spcPts val="0"/>
              </a:spcBef>
            </a:pPr>
            <a:r>
              <a:rPr lang="en"/>
              <a:t>Unique perspectives on relevant contemporary topics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pic>
        <p:nvPicPr>
          <p:cNvPr id="106" name="Shape 106" descr="GIF animation of Roy from &quot;The IT Crowd&quot; on the phone, asking &quot;Hello, IT. Have you tried turning it off and on again?&quot;"/>
          <p:cNvPicPr preferRelativeResize="0"/>
          <p:nvPr/>
        </p:nvPicPr>
        <p:blipFill>
          <a:blip r:embed="rId3">
            <a:alphaModFix/>
          </a:blip>
          <a:stretch>
            <a:fillRect/>
          </a:stretch>
        </p:blipFill>
        <p:spPr>
          <a:xfrm>
            <a:off x="1811263" y="1053350"/>
            <a:ext cx="5521475" cy="3036800"/>
          </a:xfrm>
          <a:prstGeom prst="rect">
            <a:avLst/>
          </a:prstGeom>
          <a:noFill/>
          <a:ln>
            <a:noFill/>
          </a:ln>
        </p:spPr>
      </p:pic>
      <p:sp>
        <p:nvSpPr>
          <p:cNvPr id="107" name="Shape 107"/>
          <p:cNvSpPr txBox="1"/>
          <p:nvPr/>
        </p:nvSpPr>
        <p:spPr>
          <a:xfrm>
            <a:off x="5383725" y="4893600"/>
            <a:ext cx="3760200" cy="249900"/>
          </a:xfrm>
          <a:prstGeom prst="rect">
            <a:avLst/>
          </a:prstGeom>
          <a:noFill/>
          <a:ln>
            <a:noFill/>
          </a:ln>
        </p:spPr>
        <p:txBody>
          <a:bodyPr wrap="square" lIns="91425" tIns="91425" rIns="91425" bIns="91425" anchor="t" anchorCtr="0">
            <a:noAutofit/>
          </a:bodyPr>
          <a:lstStyle/>
          <a:p>
            <a:pPr lvl="0">
              <a:spcBef>
                <a:spcPts val="0"/>
              </a:spcBef>
              <a:buNone/>
            </a:pPr>
            <a:r>
              <a:rPr lang="en" sz="800">
                <a:latin typeface="Source Code Pro"/>
                <a:ea typeface="Source Code Pro"/>
                <a:cs typeface="Source Code Pro"/>
                <a:sym typeface="Source Code Pro"/>
              </a:rPr>
              <a:t>https://giphy.com/gifs/the-it-crowd-chris-odowd-F7yLXA5fJ5sLC</a:t>
            </a:r>
          </a:p>
        </p:txBody>
      </p:sp>
    </p:spTree>
  </p:cSld>
  <p:clrMapOvr>
    <a:masterClrMapping/>
  </p:clrMapOvr>
</p:sld>
</file>

<file path=ppt/theme/theme1.xml><?xml version="1.0" encoding="utf-8"?>
<a:theme xmlns:a="http://schemas.openxmlformats.org/drawingml/2006/main" name="Modern 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1AFD1"/>
      </a:accent5>
      <a:accent6>
        <a:srgbClr val="F8E71C"/>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1573</Words>
  <Application>Microsoft Office PowerPoint</Application>
  <PresentationFormat>On-screen Show (16:9)</PresentationFormat>
  <Paragraphs>111</Paragraphs>
  <Slides>21</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Source Code Pro</vt:lpstr>
      <vt:lpstr>Arial</vt:lpstr>
      <vt:lpstr>Oswald</vt:lpstr>
      <vt:lpstr>Modern Writer</vt:lpstr>
      <vt:lpstr>Seeking out initiatives &amp; partnerships for digital instruction &amp; engagement as a systems librarian</vt:lpstr>
      <vt:lpstr>Alternate title</vt:lpstr>
      <vt:lpstr>Climbing out of the basement: A systems librarian’s journey</vt:lpstr>
      <vt:lpstr>PowerPoint Presentation</vt:lpstr>
      <vt:lpstr>Challenges for Systems Librarians</vt:lpstr>
      <vt:lpstr>Challenges</vt:lpstr>
      <vt:lpstr>Systems Librarian Strengths</vt:lpstr>
      <vt:lpstr>Strengths</vt:lpstr>
      <vt:lpstr>PowerPoint Presentation</vt:lpstr>
      <vt:lpstr>Initiatives &amp; Partnerships</vt:lpstr>
      <vt:lpstr>Initiatives &amp; Partnerships</vt:lpstr>
      <vt:lpstr>Coding Workshop                                         </vt:lpstr>
      <vt:lpstr>Coding Workshop                                         </vt:lpstr>
      <vt:lpstr>Emerging Technologies Discussion Group</vt:lpstr>
      <vt:lpstr>Endangered Data Week </vt:lpstr>
      <vt:lpstr>What to do</vt:lpstr>
      <vt:lpstr>What to do</vt:lpstr>
      <vt:lpstr>PowerPoint Presentation</vt:lpstr>
      <vt:lpstr>What to do</vt:lpstr>
      <vt:lpstr>“I FORGET THAT YOU ARE PART OF THE [SYSTEMS TEAM] BECAUSE I ALWAYS SEE YOU OUT DOING STUFF”</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Seeking out initiatives &amp; partnerships for digital instruction &amp; engagement as a systems librarian</dc:title>
  <dc:creator>Joseph Andrew Koivisto</dc:creator>
  <cp:lastModifiedBy>Joseph Andrew Koivisto</cp:lastModifiedBy>
  <cp:revision>3</cp:revision>
  <cp:lastPrinted>2017-10-26T10:51:35Z</cp:lastPrinted>
  <dcterms:modified xsi:type="dcterms:W3CDTF">2017-10-26T10:53:02Z</dcterms:modified>
</cp:coreProperties>
</file>