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Overpass" panose="020B0604020202020204" charset="0"/>
      <p:regular r:id="rId19"/>
      <p:bold r:id="rId20"/>
      <p:italic r:id="rId21"/>
      <p:boldItalic r:id="rId22"/>
    </p:embeddedFont>
    <p:embeddedFont>
      <p:font typeface="Overpass Black" panose="020B0604020202020204" charset="0"/>
      <p:bold r:id="rId23"/>
      <p:boldItalic r:id="rId24"/>
    </p:embeddedFont>
    <p:embeddedFont>
      <p:font typeface="Overpass ExtraBold" panose="020B0604020202020204" charset="0"/>
      <p:bold r:id="rId25"/>
      <p:boldItalic r:id="rId26"/>
    </p:embeddedFont>
    <p:embeddedFont>
      <p:font typeface="Overpass Medium" panose="020B0604020202020204" charset="0"/>
      <p:regular r:id="rId27"/>
      <p:bold r:id="rId28"/>
      <p:italic r:id="rId29"/>
      <p:boldItalic r:id="rId30"/>
    </p:embeddedFont>
    <p:embeddedFont>
      <p:font typeface="Roboto" panose="02000000000000000000" pitchFamily="2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070E3CC-FA6B-468B-BAD6-A76944676029}">
  <a:tblStyle styleId="{5070E3CC-FA6B-468B-BAD6-A7694467602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682" autoAdjust="0"/>
  </p:normalViewPr>
  <p:slideViewPr>
    <p:cSldViewPr snapToGrid="0">
      <p:cViewPr varScale="1">
        <p:scale>
          <a:sx n="113" d="100"/>
          <a:sy n="113" d="100"/>
        </p:scale>
        <p:origin x="924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c9d4c4804d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c9d4c4804d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e4162441a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e4162441a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e419f3c0d9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e419f3c0d9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e419f3c0d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e419f3c0d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e13318e4c4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e13318e4c4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e13318e4c4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e13318e4c4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e13318e4c4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e13318e4c4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e13318e4c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e13318e4c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verpass"/>
              <a:buChar char="●"/>
            </a:pPr>
            <a:endParaRPr sz="1200" dirty="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e53b3d958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e53b3d958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e13318e4c4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e13318e4c4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e414006cb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e414006cb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e414006cb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e414006cb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e4162441a8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e4162441a8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e551d0883e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e551d0883e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e551d0883e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e551d0883e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e587d93c54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e587d93c54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Black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1"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 b="1"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 b="1"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 b="1"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 b="1"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 b="1"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 b="1"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 b="1"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 b="1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/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" y="1"/>
            <a:ext cx="9144003" cy="5143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490250" y="388525"/>
            <a:ext cx="6367800" cy="387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340175" y="400625"/>
            <a:ext cx="3970500" cy="99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subTitle" idx="1"/>
          </p:nvPr>
        </p:nvSpPr>
        <p:spPr>
          <a:xfrm>
            <a:off x="340200" y="1616250"/>
            <a:ext cx="3628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000"/>
              </a:spcBef>
              <a:spcAft>
                <a:spcPts val="1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311700" y="625350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 hasCustomPrompt="1"/>
          </p:nvPr>
        </p:nvSpPr>
        <p:spPr>
          <a:xfrm>
            <a:off x="311700" y="482150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1"/>
          </p:nvPr>
        </p:nvSpPr>
        <p:spPr>
          <a:xfrm>
            <a:off x="311700" y="2528250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000"/>
              </a:spcBef>
              <a:spcAft>
                <a:spcPts val="1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9" name="Google Shape;59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-1"/>
            <a:ext cx="9144003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- Light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Light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1"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 b="1"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 b="1"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 b="1"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 b="1"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 b="1"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 b="1"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 b="1"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 b="1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/>
          </a:p>
        </p:txBody>
      </p:sp>
      <p:pic>
        <p:nvPicPr>
          <p:cNvPr id="14" name="Google Shape;14;p3" title="Slides - Template (2026) intro light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Font typeface="Overpass ExtraBold"/>
              <a:buNone/>
              <a:defRPr sz="5200"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311700" y="1796475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Overpass ExtraBold"/>
              <a:buNone/>
              <a:defRPr sz="3600"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MD Libraries - Black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4486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Overpass ExtraBold"/>
              <a:buNone/>
              <a:defRPr sz="3000"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347750" y="1007914"/>
            <a:ext cx="8448600" cy="30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8472458" y="950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MD Libraries - Black 1">
  <p:cSld name="TITLE_AND_BOD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sldNum" idx="12"/>
          </p:nvPr>
        </p:nvSpPr>
        <p:spPr>
          <a:xfrm>
            <a:off x="8472458" y="950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4486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Overpass ExtraBold"/>
              <a:buNone/>
              <a:defRPr sz="3000"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1"/>
          </p:nvPr>
        </p:nvSpPr>
        <p:spPr>
          <a:xfrm>
            <a:off x="347750" y="1007914"/>
            <a:ext cx="8448600" cy="30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body" idx="1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000"/>
              </a:spcBef>
              <a:spcAft>
                <a:spcPts val="10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4486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Overpass ExtraBold"/>
              <a:buNone/>
              <a:defRPr sz="3000"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Overpass ExtraBold"/>
              <a:buNone/>
              <a:defRPr>
                <a:latin typeface="Overpass ExtraBold"/>
                <a:ea typeface="Overpass ExtraBold"/>
                <a:cs typeface="Overpass ExtraBold"/>
                <a:sym typeface="Overpass ExtraBold"/>
              </a:defRPr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body" idx="2"/>
          </p:nvPr>
        </p:nvSpPr>
        <p:spPr>
          <a:xfrm>
            <a:off x="347750" y="1007914"/>
            <a:ext cx="8448600" cy="30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4486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Overpass ExtraBold"/>
              <a:buNone/>
              <a:defRPr sz="3000"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000"/>
              </a:spcBef>
              <a:spcAft>
                <a:spcPts val="10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verpass ExtraBold"/>
              <a:buNone/>
              <a:defRPr sz="3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"/>
              <a:buNone/>
              <a:defRPr sz="28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"/>
              <a:buNone/>
              <a:defRPr sz="28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"/>
              <a:buNone/>
              <a:defRPr sz="28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"/>
              <a:buNone/>
              <a:defRPr sz="28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"/>
              <a:buNone/>
              <a:defRPr sz="28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"/>
              <a:buNone/>
              <a:defRPr sz="28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"/>
              <a:buNone/>
              <a:defRPr sz="28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"/>
              <a:buNone/>
              <a:defRPr sz="28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9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verpass"/>
              <a:buChar char="●"/>
              <a:defRPr sz="1800">
                <a:latin typeface="Overpass"/>
                <a:ea typeface="Overpass"/>
                <a:cs typeface="Overpass"/>
                <a:sym typeface="Overpass"/>
              </a:defRPr>
            </a:lvl1pPr>
            <a:lvl2pPr marL="914400" lvl="1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Overpass"/>
              <a:buChar char="○"/>
              <a:defRPr>
                <a:latin typeface="Overpass"/>
                <a:ea typeface="Overpass"/>
                <a:cs typeface="Overpass"/>
                <a:sym typeface="Overpass"/>
              </a:defRPr>
            </a:lvl2pPr>
            <a:lvl3pPr marL="1371600" lvl="2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Overpass"/>
              <a:buChar char="■"/>
              <a:defRPr>
                <a:latin typeface="Overpass"/>
                <a:ea typeface="Overpass"/>
                <a:cs typeface="Overpass"/>
                <a:sym typeface="Overpass"/>
              </a:defRPr>
            </a:lvl3pPr>
            <a:lvl4pPr marL="1828800" lvl="3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Overpass"/>
              <a:buChar char="●"/>
              <a:defRPr>
                <a:latin typeface="Overpass"/>
                <a:ea typeface="Overpass"/>
                <a:cs typeface="Overpass"/>
                <a:sym typeface="Overpass"/>
              </a:defRPr>
            </a:lvl4pPr>
            <a:lvl5pPr marL="2286000" lvl="4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Overpass"/>
              <a:buChar char="○"/>
              <a:defRPr>
                <a:latin typeface="Overpass"/>
                <a:ea typeface="Overpass"/>
                <a:cs typeface="Overpass"/>
                <a:sym typeface="Overpass"/>
              </a:defRPr>
            </a:lvl5pPr>
            <a:lvl6pPr marL="2743200" lvl="5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Overpass"/>
              <a:buChar char="■"/>
              <a:defRPr>
                <a:latin typeface="Overpass"/>
                <a:ea typeface="Overpass"/>
                <a:cs typeface="Overpass"/>
                <a:sym typeface="Overpass"/>
              </a:defRPr>
            </a:lvl6pPr>
            <a:lvl7pPr marL="3200400" lvl="6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Overpass"/>
              <a:buChar char="●"/>
              <a:defRPr>
                <a:latin typeface="Overpass"/>
                <a:ea typeface="Overpass"/>
                <a:cs typeface="Overpass"/>
                <a:sym typeface="Overpass"/>
              </a:defRPr>
            </a:lvl7pPr>
            <a:lvl8pPr marL="3657600" lvl="7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Overpass"/>
              <a:buChar char="○"/>
              <a:defRPr>
                <a:latin typeface="Overpass"/>
                <a:ea typeface="Overpass"/>
                <a:cs typeface="Overpass"/>
                <a:sym typeface="Overpass"/>
              </a:defRPr>
            </a:lvl8pPr>
            <a:lvl9pPr marL="4114800" lvl="8" indent="-3175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400"/>
              <a:buFont typeface="Overpass"/>
              <a:buChar char="■"/>
              <a:defRPr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1171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800" b="1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/>
        </p:nvSpPr>
        <p:spPr>
          <a:xfrm>
            <a:off x="369600" y="682925"/>
            <a:ext cx="7309200" cy="25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lt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From Classroom to Career:</a:t>
            </a:r>
            <a:endParaRPr sz="4000">
              <a:solidFill>
                <a:schemeClr val="lt1"/>
              </a:solidFill>
              <a:latin typeface="Overpass Black"/>
              <a:ea typeface="Overpass Black"/>
              <a:cs typeface="Overpass Black"/>
              <a:sym typeface="Overpass Black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 Survey of North American Student Workers on Library and Information Science Career Preparedness</a:t>
            </a:r>
            <a:endParaRPr sz="3400">
              <a:solidFill>
                <a:schemeClr val="lt1"/>
              </a:solidFill>
              <a:latin typeface="Overpass Medium"/>
              <a:ea typeface="Overpass Medium"/>
              <a:cs typeface="Overpass Medium"/>
              <a:sym typeface="Overpass Medium"/>
            </a:endParaRPr>
          </a:p>
        </p:txBody>
      </p:sp>
      <p:sp>
        <p:nvSpPr>
          <p:cNvPr id="68" name="Google Shape;68;p17"/>
          <p:cNvSpPr txBox="1"/>
          <p:nvPr/>
        </p:nvSpPr>
        <p:spPr>
          <a:xfrm>
            <a:off x="369600" y="3663113"/>
            <a:ext cx="6997200" cy="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</a:t>
            </a:r>
            <a:r>
              <a:rPr lang="en" sz="16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Franklin Ofsthun</a:t>
            </a:r>
            <a:endParaRPr sz="1600">
              <a:solidFill>
                <a:srgbClr val="FFFFFF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67" name="Google Shape;67;p17"/>
          <p:cNvSpPr txBox="1"/>
          <p:nvPr/>
        </p:nvSpPr>
        <p:spPr>
          <a:xfrm>
            <a:off x="369601" y="4442800"/>
            <a:ext cx="6197400" cy="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chemeClr val="accent4"/>
                </a:solidFill>
                <a:latin typeface="Overpass"/>
                <a:ea typeface="Overpass"/>
                <a:cs typeface="Overpass"/>
                <a:sym typeface="Overpass"/>
              </a:rPr>
              <a:t>UMD Libraries Research and Innovative Practices Forum, June 3-4, 2026</a:t>
            </a:r>
            <a:endParaRPr i="1">
              <a:solidFill>
                <a:schemeClr val="accent4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 txBox="1">
            <a:spLocks noGrp="1"/>
          </p:cNvSpPr>
          <p:nvPr>
            <p:ph type="title"/>
          </p:nvPr>
        </p:nvSpPr>
        <p:spPr>
          <a:xfrm>
            <a:off x="373500" y="385900"/>
            <a:ext cx="83970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latin typeface="Overpass"/>
                <a:ea typeface="Overpass"/>
                <a:cs typeface="Overpass"/>
                <a:sym typeface="Overpass"/>
              </a:rPr>
              <a:t>“Based on your recent searches for post-graduation jobs, what qualifications are you lacking?” </a:t>
            </a:r>
            <a:endParaRPr sz="1800"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32" name="Google Shape;132;p26"/>
          <p:cNvSpPr txBox="1">
            <a:spLocks noGrp="1"/>
          </p:cNvSpPr>
          <p:nvPr>
            <p:ph type="body" idx="1"/>
          </p:nvPr>
        </p:nvSpPr>
        <p:spPr>
          <a:xfrm>
            <a:off x="347750" y="1155374"/>
            <a:ext cx="8448600" cy="290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47500"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50">
                <a:latin typeface="Arial"/>
                <a:ea typeface="Arial"/>
                <a:cs typeface="Arial"/>
                <a:sym typeface="Arial"/>
              </a:rPr>
              <a:t>Open-ended question with 78 responses coded into several themes. Many responses covered these themes:</a:t>
            </a:r>
            <a:endParaRPr sz="36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marL="457200" lvl="0" indent="-31607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2900">
                <a:latin typeface="Arial"/>
                <a:ea typeface="Arial"/>
                <a:cs typeface="Arial"/>
                <a:sym typeface="Arial"/>
              </a:rPr>
              <a:t>Librarianship skills: 59 responses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marL="914400" lvl="1" indent="-31607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○"/>
            </a:pPr>
            <a:r>
              <a:rPr lang="en" sz="2900">
                <a:latin typeface="Arial"/>
                <a:ea typeface="Arial"/>
                <a:cs typeface="Arial"/>
                <a:sym typeface="Arial"/>
              </a:rPr>
              <a:t>Technical services, library information technology, public services, archives, specific types of libraries/collections/populations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marL="457200" lvl="0" indent="-31607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2900">
                <a:latin typeface="Arial"/>
                <a:ea typeface="Arial"/>
                <a:cs typeface="Arial"/>
                <a:sym typeface="Arial"/>
              </a:rPr>
              <a:t>Years of experience: 28 responses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marL="457200" lvl="0" indent="-31607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2900">
                <a:latin typeface="Arial"/>
                <a:ea typeface="Arial"/>
                <a:cs typeface="Arial"/>
                <a:sym typeface="Arial"/>
              </a:rPr>
              <a:t>Job market : 15 responses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marL="914400" lvl="1" indent="-31607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○"/>
            </a:pPr>
            <a:r>
              <a:rPr lang="en" sz="2900">
                <a:latin typeface="Arial"/>
                <a:ea typeface="Arial"/>
                <a:cs typeface="Arial"/>
                <a:sym typeface="Arial"/>
              </a:rPr>
              <a:t>Difficulty of applications, lack of entry-level jobs, entry-level jobs want too much experience</a:t>
            </a:r>
            <a:endParaRPr sz="2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>
            <a:spLocks noGrp="1"/>
          </p:cNvSpPr>
          <p:nvPr>
            <p:ph type="title"/>
          </p:nvPr>
        </p:nvSpPr>
        <p:spPr>
          <a:xfrm>
            <a:off x="347750" y="0"/>
            <a:ext cx="8448600" cy="9224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 sz="1800" b="1" dirty="0">
                <a:latin typeface="Overpass"/>
                <a:ea typeface="Overpass"/>
                <a:cs typeface="Overpass"/>
                <a:sym typeface="Overpass"/>
              </a:rPr>
              <a:t>“Is there anything else that you would like us to know?”</a:t>
            </a:r>
            <a:endParaRPr sz="1800" b="1" dirty="0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39" name="Google Shape;139;p27"/>
          <p:cNvSpPr txBox="1">
            <a:spLocks noGrp="1"/>
          </p:cNvSpPr>
          <p:nvPr>
            <p:ph type="body" idx="1"/>
          </p:nvPr>
        </p:nvSpPr>
        <p:spPr>
          <a:xfrm>
            <a:off x="347750" y="922434"/>
            <a:ext cx="8448600" cy="34086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475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Open-ended question with 58 responses coded into several themes and attitudes.</a:t>
            </a: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Themes with </a:t>
            </a:r>
            <a:r>
              <a:rPr lang="en" sz="3229" b="1" dirty="0">
                <a:latin typeface="Arial"/>
                <a:ea typeface="Arial"/>
                <a:cs typeface="Arial"/>
                <a:sym typeface="Arial"/>
              </a:rPr>
              <a:t>primarily positive</a:t>
            </a: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 attitudes</a:t>
            </a: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599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3229" b="1" dirty="0">
                <a:latin typeface="Arial"/>
                <a:ea typeface="Arial"/>
                <a:cs typeface="Arial"/>
                <a:sym typeface="Arial"/>
              </a:rPr>
              <a:t>Student jobs</a:t>
            </a: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: 18 responses</a:t>
            </a: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599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3229" b="1" dirty="0">
                <a:latin typeface="Arial"/>
                <a:ea typeface="Arial"/>
                <a:cs typeface="Arial"/>
                <a:sym typeface="Arial"/>
              </a:rPr>
              <a:t>Skills</a:t>
            </a: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: 7 responses</a:t>
            </a: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Themes with </a:t>
            </a:r>
            <a:r>
              <a:rPr lang="en" sz="3229" b="1" dirty="0">
                <a:latin typeface="Arial"/>
                <a:ea typeface="Arial"/>
                <a:cs typeface="Arial"/>
                <a:sym typeface="Arial"/>
              </a:rPr>
              <a:t>primarily negative</a:t>
            </a: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 attitudes</a:t>
            </a: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599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3229" b="1" dirty="0">
                <a:latin typeface="Arial"/>
                <a:ea typeface="Arial"/>
                <a:cs typeface="Arial"/>
                <a:sym typeface="Arial"/>
              </a:rPr>
              <a:t>Job market</a:t>
            </a: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: 17 responses</a:t>
            </a: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599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3229" b="1" dirty="0">
                <a:latin typeface="Arial"/>
                <a:ea typeface="Arial"/>
                <a:cs typeface="Arial"/>
                <a:sym typeface="Arial"/>
              </a:rPr>
              <a:t>MLIS coursework</a:t>
            </a: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: 12 responses</a:t>
            </a: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599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3229" b="1" dirty="0">
                <a:latin typeface="Arial"/>
                <a:ea typeface="Arial"/>
                <a:cs typeface="Arial"/>
                <a:sym typeface="Arial"/>
              </a:rPr>
              <a:t>MLIS programs or degrees</a:t>
            </a: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: 11 responses</a:t>
            </a:r>
            <a:endParaRPr sz="3229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599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3229" b="1" dirty="0">
                <a:latin typeface="Arial"/>
                <a:ea typeface="Arial"/>
                <a:cs typeface="Arial"/>
                <a:sym typeface="Arial"/>
              </a:rPr>
              <a:t>Perceptions of library field</a:t>
            </a:r>
            <a:r>
              <a:rPr lang="en" sz="3229" dirty="0">
                <a:latin typeface="Arial"/>
                <a:ea typeface="Arial"/>
                <a:cs typeface="Arial"/>
                <a:sym typeface="Arial"/>
              </a:rPr>
              <a:t>: 9 responses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4486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A few responses from our open-ended questions</a:t>
            </a:r>
            <a:endParaRPr sz="2000"/>
          </a:p>
        </p:txBody>
      </p:sp>
      <p:sp>
        <p:nvSpPr>
          <p:cNvPr id="146" name="Google Shape;146;p28"/>
          <p:cNvSpPr txBox="1">
            <a:spLocks noGrp="1"/>
          </p:cNvSpPr>
          <p:nvPr>
            <p:ph type="body" idx="1"/>
          </p:nvPr>
        </p:nvSpPr>
        <p:spPr>
          <a:xfrm>
            <a:off x="347750" y="897447"/>
            <a:ext cx="8448600" cy="334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“...I am interested in cataloging and academic libraries, but so many of these positions expect you to already have professional experience cataloging despite being a relatively entry level job…The same can be said for systems librarians or digital archivists, seeking again years of experience or some kind of certification. I don't know how I am supposed to become qualified for these jobs if all the entry ones want you to get the experience somewhere else first”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“Based on job descriptions for entry-level librarians it feels like a catch-22 of needing more years of library specific experience and experience in that specific library type (academic, public, etc).”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“My Professional Field Experience has reinforced my observation that the MLIS functions as a gatekeeping credential”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“I have learned more in my student employment than I have in my MLIS classes”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>
            <a:spLocks noGrp="1"/>
          </p:cNvSpPr>
          <p:nvPr>
            <p:ph type="title"/>
          </p:nvPr>
        </p:nvSpPr>
        <p:spPr>
          <a:xfrm>
            <a:off x="347750" y="215100"/>
            <a:ext cx="8448600" cy="100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Discussion: </a:t>
            </a:r>
            <a:r>
              <a:rPr lang="en" sz="2256"/>
              <a:t>Student workers with more years of practical experience feel more prepared for a professional career</a:t>
            </a:r>
            <a:endParaRPr sz="2256"/>
          </a:p>
        </p:txBody>
      </p:sp>
      <p:sp>
        <p:nvSpPr>
          <p:cNvPr id="153" name="Google Shape;153;p29"/>
          <p:cNvSpPr txBox="1">
            <a:spLocks noGrp="1"/>
          </p:cNvSpPr>
          <p:nvPr>
            <p:ph type="body" idx="4294967295"/>
          </p:nvPr>
        </p:nvSpPr>
        <p:spPr>
          <a:xfrm>
            <a:off x="347750" y="1223700"/>
            <a:ext cx="8448600" cy="314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As mentioned, 78% (n = 172) felt this way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So it may seem like an obvious observation, but…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can assume the inverse is also true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51% (n = 113) planned to graduate on/before June 2026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63% (n = 140) reported being at their jobs for &lt; 1 year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Since most MLIS degree programs take 2-3 years to complete, it is important to obtain a library/archives job almost immediately upon starting if students want to feel prepared for a career after graduation</a:t>
            </a:r>
            <a:endParaRPr b="1"/>
          </a:p>
        </p:txBody>
      </p:sp>
      <p:sp>
        <p:nvSpPr>
          <p:cNvPr id="154" name="Google Shape;154;p2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0"/>
          <p:cNvSpPr txBox="1">
            <a:spLocks noGrp="1"/>
          </p:cNvSpPr>
          <p:nvPr>
            <p:ph type="title"/>
          </p:nvPr>
        </p:nvSpPr>
        <p:spPr>
          <a:xfrm>
            <a:off x="474600" y="385900"/>
            <a:ext cx="81948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000"/>
              <a:buFont typeface="Arial"/>
              <a:buNone/>
            </a:pPr>
            <a:r>
              <a:rPr lang="en"/>
              <a:t>Discussion: </a:t>
            </a:r>
            <a:r>
              <a:rPr lang="en" sz="2267" b="1">
                <a:latin typeface="Arial"/>
                <a:ea typeface="Arial"/>
                <a:cs typeface="Arial"/>
                <a:sym typeface="Arial"/>
              </a:rPr>
              <a:t>MLIS courses and programs need to have a more practical component</a:t>
            </a:r>
            <a:endParaRPr sz="3667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body" idx="4294967295"/>
          </p:nvPr>
        </p:nvSpPr>
        <p:spPr>
          <a:xfrm>
            <a:off x="347750" y="1254124"/>
            <a:ext cx="8448600" cy="280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 b="1"/>
              <a:t>Hands-on experiences benefit classroom understanding</a:t>
            </a:r>
            <a:endParaRPr sz="1900" b="1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Students acknowledge their jobs help bridge the gap between classroom discussions and current issues in the profession</a:t>
            </a:r>
            <a:endParaRPr sz="15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 b="1"/>
              <a:t>Some courses lacked key skills desired</a:t>
            </a:r>
            <a:endParaRPr sz="1900" b="1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Academic Research Skills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CV/Resume/Cover Letter Preparation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Navigating the Job Market</a:t>
            </a:r>
            <a:endParaRPr sz="150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sp>
        <p:nvSpPr>
          <p:cNvPr id="161" name="Google Shape;161;p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448600" cy="69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/>
              <a:t>Discussion: </a:t>
            </a:r>
            <a:r>
              <a:rPr lang="en" sz="2200" b="1">
                <a:latin typeface="Overpass"/>
                <a:ea typeface="Overpass"/>
                <a:cs typeface="Overpass"/>
                <a:sym typeface="Overpass"/>
              </a:rPr>
              <a:t>Students are gaining skills from work but…</a:t>
            </a: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/>
          </a:p>
        </p:txBody>
      </p:sp>
      <p:sp>
        <p:nvSpPr>
          <p:cNvPr id="167" name="Google Shape;167;p31"/>
          <p:cNvSpPr txBox="1">
            <a:spLocks noGrp="1"/>
          </p:cNvSpPr>
          <p:nvPr>
            <p:ph type="body" idx="4294967295"/>
          </p:nvPr>
        </p:nvSpPr>
        <p:spPr>
          <a:xfrm>
            <a:off x="347750" y="1087000"/>
            <a:ext cx="8448600" cy="32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Overpass"/>
              <a:buChar char="●"/>
            </a:pPr>
            <a:r>
              <a:rPr lang="en" b="1"/>
              <a:t>Students are gaining skills…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verpass"/>
              <a:buChar char="○"/>
            </a:pPr>
            <a:r>
              <a:rPr lang="en"/>
              <a:t>identified an average of 9 library skills and 9 general skills that they were gaining from student work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…But aren’t confident it’s enough…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29% feel they are qualified for the jobs they are interested in applying for, while most are less certain (60% said “sometimes” and 11% said “no”).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…Because they still lack experience.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Either in the form specific skills they want to gain or the number of years of experience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Or, they aren’t always able to connect student work skills and required experience.</a:t>
            </a:r>
            <a:endParaRPr b="1"/>
          </a:p>
        </p:txBody>
      </p:sp>
      <p:sp>
        <p:nvSpPr>
          <p:cNvPr id="168" name="Google Shape;168;p3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2"/>
          <p:cNvSpPr txBox="1">
            <a:spLocks noGrp="1"/>
          </p:cNvSpPr>
          <p:nvPr>
            <p:ph type="title"/>
          </p:nvPr>
        </p:nvSpPr>
        <p:spPr>
          <a:xfrm>
            <a:off x="347750" y="236800"/>
            <a:ext cx="84486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Recommendations</a:t>
            </a:r>
            <a:endParaRPr/>
          </a:p>
        </p:txBody>
      </p:sp>
      <p:sp>
        <p:nvSpPr>
          <p:cNvPr id="174" name="Google Shape;174;p32"/>
          <p:cNvSpPr txBox="1">
            <a:spLocks noGrp="1"/>
          </p:cNvSpPr>
          <p:nvPr>
            <p:ph type="body" idx="4294967295"/>
          </p:nvPr>
        </p:nvSpPr>
        <p:spPr>
          <a:xfrm>
            <a:off x="347750" y="923100"/>
            <a:ext cx="8448600" cy="34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Font typeface="Overpass"/>
              <a:buChar char="●"/>
            </a:pPr>
            <a:r>
              <a:rPr lang="en" sz="1900"/>
              <a:t>Not a ‘you’ problem, but an ‘us’ problem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Rethink how we teach and understand LIS education</a:t>
            </a:r>
            <a:endParaRPr sz="19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200"/>
              <a:t>ALA proficiencies -</a:t>
            </a:r>
            <a:r>
              <a:rPr lang="en"/>
              <a:t> </a:t>
            </a:r>
            <a:r>
              <a:rPr lang="en" sz="1200"/>
              <a:t>More consideration to “non-professional” skills 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More transparency about the profession/job market that grads will be entering</a:t>
            </a:r>
            <a:endParaRPr sz="1200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Require experience to graduate</a:t>
            </a:r>
            <a:endParaRPr sz="1200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 sz="1200"/>
              <a:t>1st semester core credit class on navigating the job market, what kinds of jobs can teach certain skills, and how to frame the skills they have/gain to apply to jobs </a:t>
            </a:r>
            <a:endParaRPr sz="12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Investigate our ethical capacity to foster LIS student growth and development</a:t>
            </a:r>
            <a:endParaRPr sz="2200"/>
          </a:p>
        </p:txBody>
      </p:sp>
      <p:sp>
        <p:nvSpPr>
          <p:cNvPr id="175" name="Google Shape;175;p32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dirty="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 dirty="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 dirty="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4486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Question and Definitions</a:t>
            </a:r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4294967295"/>
          </p:nvPr>
        </p:nvSpPr>
        <p:spPr>
          <a:xfrm>
            <a:off x="347750" y="1007925"/>
            <a:ext cx="8448600" cy="324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Do library and archives student workers who are enrolled in MLIS programs perceive that their student job(s) are preparing them for a professional career in libraries or archives?</a:t>
            </a:r>
            <a:endParaRPr sz="1600"/>
          </a:p>
          <a:p>
            <a:pPr marL="0" lvl="0" indent="0" algn="l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l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Student job</a:t>
            </a:r>
            <a:endParaRPr sz="16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Any past or current student job in a library or archive that a respondent has held since beginning their MLIS program.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MLIS</a:t>
            </a:r>
            <a:endParaRPr sz="16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Any American Library Association-accredited Master’s degree, although the specific wording and acronym of this degree differs by university.</a:t>
            </a:r>
            <a:endParaRPr sz="1600"/>
          </a:p>
        </p:txBody>
      </p:sp>
      <p:sp>
        <p:nvSpPr>
          <p:cNvPr id="75" name="Google Shape;75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4486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</a:t>
            </a:r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body" idx="4294967295"/>
          </p:nvPr>
        </p:nvSpPr>
        <p:spPr>
          <a:xfrm>
            <a:off x="347750" y="1171526"/>
            <a:ext cx="8448600" cy="3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Created a Qualtrics survey that was open from October 20, 2025 to November 21, 2025.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Eligibility requirements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be at least </a:t>
            </a:r>
            <a:r>
              <a:rPr lang="en" sz="1600" b="1">
                <a:solidFill>
                  <a:schemeClr val="dk1"/>
                </a:solidFill>
              </a:rPr>
              <a:t>18 years old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have current enrollment in an </a:t>
            </a:r>
            <a:r>
              <a:rPr lang="en" sz="1600" b="1">
                <a:solidFill>
                  <a:schemeClr val="dk1"/>
                </a:solidFill>
              </a:rPr>
              <a:t>ALA-accredited Master’s program</a:t>
            </a:r>
            <a:r>
              <a:rPr lang="en" sz="1600">
                <a:solidFill>
                  <a:schemeClr val="dk1"/>
                </a:solidFill>
              </a:rPr>
              <a:t> at a university located in the United States (including Puerto Rico) or Canada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have </a:t>
            </a:r>
            <a:r>
              <a:rPr lang="en" sz="1600" b="1">
                <a:solidFill>
                  <a:schemeClr val="dk1"/>
                </a:solidFill>
              </a:rPr>
              <a:t>current employment at one or more library or archive job(s) </a:t>
            </a:r>
            <a:r>
              <a:rPr lang="en" sz="1600">
                <a:solidFill>
                  <a:schemeClr val="dk1"/>
                </a:solidFill>
              </a:rPr>
              <a:t>that </a:t>
            </a:r>
            <a:r>
              <a:rPr lang="en" sz="1600" b="1">
                <a:solidFill>
                  <a:schemeClr val="dk1"/>
                </a:solidFill>
              </a:rPr>
              <a:t>requires them to be a student</a:t>
            </a:r>
            <a:r>
              <a:rPr lang="en" sz="1600">
                <a:solidFill>
                  <a:schemeClr val="dk1"/>
                </a:solidFill>
              </a:rPr>
              <a:t> in order to be in their job role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 b="1">
                <a:solidFill>
                  <a:schemeClr val="dk1"/>
                </a:solidFill>
              </a:rPr>
              <a:t>not </a:t>
            </a:r>
            <a:r>
              <a:rPr lang="en" sz="1600">
                <a:solidFill>
                  <a:schemeClr val="dk1"/>
                </a:solidFill>
              </a:rPr>
              <a:t>have current employment at a </a:t>
            </a:r>
            <a:r>
              <a:rPr lang="en" sz="1600" b="1">
                <a:solidFill>
                  <a:schemeClr val="dk1"/>
                </a:solidFill>
              </a:rPr>
              <a:t>full-time</a:t>
            </a:r>
            <a:r>
              <a:rPr lang="en" sz="1600">
                <a:solidFill>
                  <a:schemeClr val="dk1"/>
                </a:solidFill>
              </a:rPr>
              <a:t> library or archive job that can be held by non-students.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82" name="Google Shape;82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4486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body" idx="4294967295"/>
          </p:nvPr>
        </p:nvSpPr>
        <p:spPr>
          <a:xfrm>
            <a:off x="347750" y="1402174"/>
            <a:ext cx="8448600" cy="265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survey received 221 usable responses.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Usable responses are those in which the respondent consented to the survey and answered at least one question beyond the demographic questions.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sp>
        <p:nvSpPr>
          <p:cNvPr id="89" name="Google Shape;89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082000" cy="7865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latin typeface="Overpass"/>
                <a:ea typeface="Overpass"/>
                <a:cs typeface="Overpass"/>
                <a:sym typeface="Overpass"/>
              </a:rPr>
              <a:t>“Do you feel that your student job(s) are preparing you for professional library or archives jobs that interest you?”</a:t>
            </a:r>
            <a:endParaRPr sz="1800" b="1">
              <a:latin typeface="Overpass"/>
              <a:ea typeface="Overpass"/>
              <a:cs typeface="Overpass"/>
              <a:sym typeface="Overpass"/>
            </a:endParaRPr>
          </a:p>
        </p:txBody>
      </p:sp>
      <p:graphicFrame>
        <p:nvGraphicFramePr>
          <p:cNvPr id="95" name="Google Shape;95;p21" descr="Chart showing that 172 respondents said &quot;yes&quot; (78%), 39 respondents said &quot;maybe&quot; (18%), and 9 said &quot;No&quot; (4%)."/>
          <p:cNvGraphicFramePr/>
          <p:nvPr>
            <p:extLst>
              <p:ext uri="{D42A27DB-BD31-4B8C-83A1-F6EECF244321}">
                <p14:modId xmlns:p14="http://schemas.microsoft.com/office/powerpoint/2010/main" val="1707018852"/>
              </p:ext>
            </p:extLst>
          </p:nvPr>
        </p:nvGraphicFramePr>
        <p:xfrm>
          <a:off x="952500" y="1619250"/>
          <a:ext cx="7239000" cy="1905000"/>
        </p:xfrm>
        <a:graphic>
          <a:graphicData uri="http://schemas.openxmlformats.org/drawingml/2006/table">
            <a:tbl>
              <a:tblPr>
                <a:noFill/>
                <a:tableStyleId>{5070E3CC-FA6B-468B-BAD6-A76944676029}</a:tableStyleId>
              </a:tblPr>
              <a:tblGrid>
                <a:gridCol w="241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Career preparation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Percent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Number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Yes</a:t>
                      </a:r>
                      <a:endParaRPr sz="110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78%</a:t>
                      </a:r>
                      <a:endParaRPr sz="110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172</a:t>
                      </a:r>
                      <a:endParaRPr sz="110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Maybe</a:t>
                      </a:r>
                      <a:endParaRPr sz="110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18%</a:t>
                      </a:r>
                      <a:endParaRPr sz="110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39</a:t>
                      </a:r>
                      <a:endParaRPr sz="110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No</a:t>
                      </a:r>
                      <a:endParaRPr sz="110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4%</a:t>
                      </a:r>
                      <a:endParaRPr sz="110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9</a:t>
                      </a:r>
                      <a:endParaRPr sz="110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Total respondents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100%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/>
                        <a:t>220</a:t>
                      </a:r>
                      <a:endParaRPr sz="1100" b="1" dirty="0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6" name="Google Shape;96;p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347750" y="393100"/>
            <a:ext cx="82713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latin typeface="Overpass"/>
                <a:ea typeface="Overpass"/>
                <a:cs typeface="Overpass"/>
                <a:sym typeface="Overpass"/>
              </a:rPr>
              <a:t>“Based on your recent searches for post-graduation jobs, do you feel that you meet the minimum qualifications for jobs that interest you?”</a:t>
            </a:r>
            <a:endParaRPr sz="3700"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1"/>
          </p:nvPr>
        </p:nvSpPr>
        <p:spPr>
          <a:xfrm>
            <a:off x="347750" y="1101425"/>
            <a:ext cx="8448600" cy="4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This question was only asked to people who answered “yes” that they were currently searching for post-MLIS jobs.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3" name="Google Shape;103;p22" descr="Chart showing that 37 respondents said &quot;yes&quot; (29%), 78 respondents said &quot;maybe&quot; (60%), and 14 said &quot;No&quot; (11%)."/>
          <p:cNvGraphicFramePr/>
          <p:nvPr>
            <p:extLst>
              <p:ext uri="{D42A27DB-BD31-4B8C-83A1-F6EECF244321}">
                <p14:modId xmlns:p14="http://schemas.microsoft.com/office/powerpoint/2010/main" val="1405673593"/>
              </p:ext>
            </p:extLst>
          </p:nvPr>
        </p:nvGraphicFramePr>
        <p:xfrm>
          <a:off x="952500" y="1579425"/>
          <a:ext cx="7239000" cy="1905000"/>
        </p:xfrm>
        <a:graphic>
          <a:graphicData uri="http://schemas.openxmlformats.org/drawingml/2006/table">
            <a:tbl>
              <a:tblPr>
                <a:noFill/>
                <a:tableStyleId>{5070E3CC-FA6B-468B-BAD6-A76944676029}</a:tableStyleId>
              </a:tblPr>
              <a:tblGrid>
                <a:gridCol w="241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Meets minimum qualifications</a:t>
                      </a:r>
                      <a:endParaRPr sz="1100" b="1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Percent</a:t>
                      </a:r>
                      <a:endParaRPr sz="1100" b="1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/>
                        <a:t>Number</a:t>
                      </a:r>
                      <a:endParaRPr sz="1100" b="1" dirty="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Yes</a:t>
                      </a:r>
                      <a:endParaRPr sz="110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/>
                        <a:t>29%</a:t>
                      </a:r>
                      <a:endParaRPr sz="1100" dirty="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37</a:t>
                      </a:r>
                      <a:endParaRPr sz="110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Sometimes</a:t>
                      </a:r>
                      <a:endParaRPr sz="110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60%</a:t>
                      </a:r>
                      <a:endParaRPr sz="110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78</a:t>
                      </a:r>
                      <a:endParaRPr sz="110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No</a:t>
                      </a:r>
                      <a:endParaRPr sz="110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11%</a:t>
                      </a:r>
                      <a:endParaRPr sz="110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14</a:t>
                      </a:r>
                      <a:endParaRPr sz="110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Total respondents</a:t>
                      </a:r>
                      <a:endParaRPr sz="1100" b="1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100%</a:t>
                      </a:r>
                      <a:endParaRPr sz="1100" b="1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/>
                        <a:t>129</a:t>
                      </a:r>
                      <a:endParaRPr sz="1100" b="1" dirty="0"/>
                    </a:p>
                  </a:txBody>
                  <a:tcPr marL="64000" marR="64000" marT="64000" marB="640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4" name="Google Shape;104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>
            <a:spLocks noGrp="1"/>
          </p:cNvSpPr>
          <p:nvPr>
            <p:ph type="title"/>
          </p:nvPr>
        </p:nvSpPr>
        <p:spPr>
          <a:xfrm>
            <a:off x="747688" y="393100"/>
            <a:ext cx="72774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00"/>
              <a:t>Most Common Library Skills Developed From Student Jobs</a:t>
            </a:r>
            <a:endParaRPr sz="2000"/>
          </a:p>
        </p:txBody>
      </p:sp>
      <p:graphicFrame>
        <p:nvGraphicFramePr>
          <p:cNvPr id="110" name="Google Shape;110;p23" descr="53% of respondents said that their jobs helped them to develop skills in reference services. The next most common skills were information retrieval, access services and circulation, cataloging and/or metadata, and collection management. "/>
          <p:cNvGraphicFramePr/>
          <p:nvPr>
            <p:extLst>
              <p:ext uri="{D42A27DB-BD31-4B8C-83A1-F6EECF244321}">
                <p14:modId xmlns:p14="http://schemas.microsoft.com/office/powerpoint/2010/main" val="2925627700"/>
              </p:ext>
            </p:extLst>
          </p:nvPr>
        </p:nvGraphicFramePr>
        <p:xfrm>
          <a:off x="880175" y="1293825"/>
          <a:ext cx="7012425" cy="2286000"/>
        </p:xfrm>
        <a:graphic>
          <a:graphicData uri="http://schemas.openxmlformats.org/drawingml/2006/table">
            <a:tbl>
              <a:tblPr>
                <a:noFill/>
                <a:tableStyleId>{5070E3CC-FA6B-468B-BAD6-A76944676029}</a:tableStyleId>
              </a:tblPr>
              <a:tblGrid>
                <a:gridCol w="2586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7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Library and archives area abilities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Percent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Number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Reference services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53%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106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Information retrieval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47%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94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Access services / Circulation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46%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91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Cataloging and/or Metadata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39%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78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Collection management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35%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/>
                        <a:t>70</a:t>
                      </a:r>
                      <a:endParaRPr sz="1100" dirty="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1" name="Google Shape;111;p23"/>
          <p:cNvSpPr txBox="1"/>
          <p:nvPr/>
        </p:nvSpPr>
        <p:spPr>
          <a:xfrm>
            <a:off x="941925" y="3700800"/>
            <a:ext cx="72390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Overpass"/>
                <a:ea typeface="Overpass"/>
                <a:cs typeface="Overpass"/>
                <a:sym typeface="Overpass"/>
              </a:rPr>
              <a:t>Note: Collection development and acquisitions were two separate skills than Collection management.</a:t>
            </a:r>
            <a:endParaRPr sz="1200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2" name="Google Shape;112;p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>
            <a:spLocks noGrp="1"/>
          </p:cNvSpPr>
          <p:nvPr>
            <p:ph type="title"/>
          </p:nvPr>
        </p:nvSpPr>
        <p:spPr>
          <a:xfrm>
            <a:off x="722738" y="406625"/>
            <a:ext cx="74115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00"/>
              <a:t>Least Common Library Skills Developed From Student Jobs</a:t>
            </a:r>
            <a:endParaRPr sz="2000"/>
          </a:p>
        </p:txBody>
      </p:sp>
      <p:graphicFrame>
        <p:nvGraphicFramePr>
          <p:cNvPr id="118" name="Google Shape;118;p24" descr="The least common skills developed through student work that respondents reported were acquisitions (18%), coding and/or programming languages (14%), open scholarship (11%), systems management (95), and data science (8%)."/>
          <p:cNvGraphicFramePr/>
          <p:nvPr>
            <p:extLst>
              <p:ext uri="{D42A27DB-BD31-4B8C-83A1-F6EECF244321}">
                <p14:modId xmlns:p14="http://schemas.microsoft.com/office/powerpoint/2010/main" val="422160601"/>
              </p:ext>
            </p:extLst>
          </p:nvPr>
        </p:nvGraphicFramePr>
        <p:xfrm>
          <a:off x="952500" y="1388113"/>
          <a:ext cx="6951975" cy="2286000"/>
        </p:xfrm>
        <a:graphic>
          <a:graphicData uri="http://schemas.openxmlformats.org/drawingml/2006/table">
            <a:tbl>
              <a:tblPr>
                <a:noFill/>
                <a:tableStyleId>{5070E3CC-FA6B-468B-BAD6-A76944676029}</a:tableStyleId>
              </a:tblPr>
              <a:tblGrid>
                <a:gridCol w="2790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5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5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Library and archives area abilities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Percent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Number</a:t>
                      </a:r>
                      <a:endParaRPr sz="1100" b="1"/>
                    </a:p>
                  </a:txBody>
                  <a:tcPr marL="64000" marR="64000" marT="64000" marB="640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Acquisitions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18%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35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Coding and/or Programming languages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14%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28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Open scholarship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11%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/>
                        <a:t>21</a:t>
                      </a:r>
                      <a:endParaRPr sz="1100" dirty="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Systems management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9%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17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Data science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8%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/>
                        <a:t>16</a:t>
                      </a:r>
                      <a:endParaRPr sz="1100" dirty="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9" name="Google Shape;119;p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>
            <a:spLocks noGrp="1"/>
          </p:cNvSpPr>
          <p:nvPr>
            <p:ph type="title"/>
          </p:nvPr>
        </p:nvSpPr>
        <p:spPr>
          <a:xfrm>
            <a:off x="547950" y="393100"/>
            <a:ext cx="8048100" cy="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latin typeface="Overpass"/>
                <a:ea typeface="Overpass"/>
                <a:cs typeface="Overpass"/>
                <a:sym typeface="Overpass"/>
              </a:rPr>
              <a:t>“What are some library or archives skills that you feel you need to obtain or improve in order to secure a professional job that interests you?”</a:t>
            </a:r>
            <a:endParaRPr sz="1800"/>
          </a:p>
        </p:txBody>
      </p:sp>
      <p:graphicFrame>
        <p:nvGraphicFramePr>
          <p:cNvPr id="125" name="Google Shape;125;p25" descr="61% percent of respondents stated that they felt the need to obtain cataloging and/or metadata skills. The four next common skills reported are collection development (55%), collection management (55%), digital libraries (46%), and library instruction (43%)."/>
          <p:cNvGraphicFramePr/>
          <p:nvPr>
            <p:extLst>
              <p:ext uri="{D42A27DB-BD31-4B8C-83A1-F6EECF244321}">
                <p14:modId xmlns:p14="http://schemas.microsoft.com/office/powerpoint/2010/main" val="2112776517"/>
              </p:ext>
            </p:extLst>
          </p:nvPr>
        </p:nvGraphicFramePr>
        <p:xfrm>
          <a:off x="952500" y="1657338"/>
          <a:ext cx="6476150" cy="2286000"/>
        </p:xfrm>
        <a:graphic>
          <a:graphicData uri="http://schemas.openxmlformats.org/drawingml/2006/table">
            <a:tbl>
              <a:tblPr>
                <a:noFill/>
                <a:tableStyleId>{5070E3CC-FA6B-468B-BAD6-A76944676029}</a:tableStyleId>
              </a:tblPr>
              <a:tblGrid>
                <a:gridCol w="2667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0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Library and archives skills needed</a:t>
                      </a:r>
                      <a:endParaRPr sz="1100" b="1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Percent</a:t>
                      </a:r>
                      <a:endParaRPr sz="1100" b="1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Number</a:t>
                      </a:r>
                      <a:endParaRPr sz="1100" b="1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E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Cataloging and/or Metadata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61%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120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Collection development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55%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108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Collection management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55%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107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Digital libraries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46%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90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Library instruction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43%</a:t>
                      </a:r>
                      <a:endParaRPr sz="110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/>
                        <a:t>85</a:t>
                      </a:r>
                      <a:endParaRPr sz="1100" dirty="0"/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6" name="Google Shape;126;p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5593" y="4624100"/>
            <a:ext cx="3687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From Classroom to Career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Andrea Schuba, Natalie Trapuzzano, Aaron M. WIlson, Franklin Ofsthun</a:t>
            </a:r>
            <a:endParaRPr sz="800" b="1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MD Libraries - Black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21833"/>
      </a:accent1>
      <a:accent2>
        <a:srgbClr val="212121"/>
      </a:accent2>
      <a:accent3>
        <a:srgbClr val="78909C"/>
      </a:accent3>
      <a:accent4>
        <a:srgbClr val="FFD200"/>
      </a:accent4>
      <a:accent5>
        <a:srgbClr val="5670B2"/>
      </a:accent5>
      <a:accent6>
        <a:srgbClr val="FFD200"/>
      </a:accent6>
      <a:hlink>
        <a:srgbClr val="E2183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1476</Words>
  <Application>Microsoft Office PowerPoint</Application>
  <PresentationFormat>On-screen Show (16:9)</PresentationFormat>
  <Paragraphs>205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Overpass Medium</vt:lpstr>
      <vt:lpstr>Arial</vt:lpstr>
      <vt:lpstr>Overpass ExtraBold</vt:lpstr>
      <vt:lpstr>Roboto</vt:lpstr>
      <vt:lpstr>Overpass Black</vt:lpstr>
      <vt:lpstr>Overpass</vt:lpstr>
      <vt:lpstr>UMD Libraries - Black</vt:lpstr>
      <vt:lpstr>PowerPoint Presentation</vt:lpstr>
      <vt:lpstr>Research Question and Definitions</vt:lpstr>
      <vt:lpstr>Methodology</vt:lpstr>
      <vt:lpstr>Results</vt:lpstr>
      <vt:lpstr>“Do you feel that your student job(s) are preparing you for professional library or archives jobs that interest you?”</vt:lpstr>
      <vt:lpstr>“Based on your recent searches for post-graduation jobs, do you feel that you meet the minimum qualifications for jobs that interest you?”</vt:lpstr>
      <vt:lpstr>Most Common Library Skills Developed From Student Jobs</vt:lpstr>
      <vt:lpstr>Least Common Library Skills Developed From Student Jobs</vt:lpstr>
      <vt:lpstr>“What are some library or archives skills that you feel you need to obtain or improve in order to secure a professional job that interests you?”</vt:lpstr>
      <vt:lpstr>“Based on your recent searches for post-graduation jobs, what qualifications are you lacking?” </vt:lpstr>
      <vt:lpstr>“Is there anything else that you would like us to know?”</vt:lpstr>
      <vt:lpstr>A few responses from our open-ended questions</vt:lpstr>
      <vt:lpstr>Discussion: Student workers with more years of practical experience feel more prepared for a professional career</vt:lpstr>
      <vt:lpstr>Discussion: MLIS courses and programs need to have a more practical component </vt:lpstr>
      <vt:lpstr>Discussion: Students are gaining skills from work but… 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Franklin Ofsthun</cp:lastModifiedBy>
  <cp:revision>2</cp:revision>
  <dcterms:modified xsi:type="dcterms:W3CDTF">2026-06-10T17:17:38Z</dcterms:modified>
</cp:coreProperties>
</file>