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Source Code Pro" panose="020B0509030403020204" pitchFamily="49" charset="0"/>
      <p:regular r:id="rId11"/>
      <p:bold r:id="rId12"/>
    </p:embeddedFont>
    <p:embeddedFont>
      <p:font typeface="Calibri" panose="020F050202020403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501" autoAdjust="0"/>
  </p:normalViewPr>
  <p:slideViewPr>
    <p:cSldViewPr>
      <p:cViewPr varScale="1">
        <p:scale>
          <a:sx n="79" d="100"/>
          <a:sy n="79" d="100"/>
        </p:scale>
        <p:origin x="108" y="420"/>
      </p:cViewPr>
      <p:guideLst>
        <p:guide orient="horz" pos="1620"/>
        <p:guide pos="2880"/>
      </p:guideLst>
    </p:cSldViewPr>
  </p:slideViewPr>
  <p:notesTextViewPr>
    <p:cViewPr>
      <p:scale>
        <a:sx n="1" d="1"/>
        <a:sy n="1" d="1"/>
      </p:scale>
      <p:origin x="0" y="-8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415986663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rtl="0"/>
            <a:r>
              <a:rPr lang="en-US" sz="1100" b="0" i="0" u="none" strike="noStrike" kern="1200" dirty="0" smtClean="0">
                <a:solidFill>
                  <a:schemeClr val="tx1"/>
                </a:solidFill>
                <a:effectLst/>
                <a:latin typeface="+mn-lt"/>
                <a:ea typeface="+mn-ea"/>
                <a:cs typeface="+mn-cs"/>
              </a:rPr>
              <a:t>Introducing the Assignment: This project took place in the context of an entire course on appraisal and had powerful pedagogical implications for teaching students not only the intellectual work of appraisal, but also the tools needed to carry out collection development and appraisal for born digital materials, especially at a point when so many activist communities are online. </a:t>
            </a:r>
            <a:br>
              <a:rPr lang="en-US" sz="1100" b="0" i="0" u="none" strike="noStrike" kern="1200" dirty="0" smtClean="0">
                <a:solidFill>
                  <a:schemeClr val="tx1"/>
                </a:solidFill>
                <a:effectLst/>
                <a:latin typeface="+mn-lt"/>
                <a:ea typeface="+mn-ea"/>
                <a:cs typeface="+mn-cs"/>
              </a:rPr>
            </a:br>
            <a:r>
              <a:rPr lang="en-US" sz="1100" b="0" i="0" u="none" strike="noStrike" kern="1200" dirty="0" smtClean="0">
                <a:solidFill>
                  <a:schemeClr val="tx1"/>
                </a:solidFill>
                <a:effectLst/>
                <a:latin typeface="+mn-lt"/>
                <a:ea typeface="+mn-ea"/>
                <a:cs typeface="+mn-cs"/>
              </a:rPr>
              <a:t/>
            </a:r>
            <a:br>
              <a:rPr lang="en-US" sz="1100" b="0" i="0" u="none" strike="noStrike" kern="1200" dirty="0" smtClean="0">
                <a:solidFill>
                  <a:schemeClr val="tx1"/>
                </a:solidFill>
                <a:effectLst/>
                <a:latin typeface="+mn-lt"/>
                <a:ea typeface="+mn-ea"/>
                <a:cs typeface="+mn-cs"/>
              </a:rPr>
            </a:br>
            <a:endParaRPr lang="en-US" b="0" dirty="0" smtClean="0">
              <a:effectLst/>
            </a:endParaRPr>
          </a:p>
          <a:p>
            <a:pPr rtl="0"/>
            <a:r>
              <a:rPr lang="en-US" sz="1100" b="0" i="0" u="none" strike="noStrike" kern="1200" dirty="0" smtClean="0">
                <a:solidFill>
                  <a:schemeClr val="tx1"/>
                </a:solidFill>
                <a:effectLst/>
                <a:latin typeface="+mn-lt"/>
                <a:ea typeface="+mn-ea"/>
                <a:cs typeface="+mn-cs"/>
              </a:rPr>
              <a:t>We used the Internet Archive’s </a:t>
            </a:r>
            <a:r>
              <a:rPr lang="en-US" sz="1100" b="0" i="0" u="none" strike="noStrike" kern="1200" dirty="0" err="1" smtClean="0">
                <a:solidFill>
                  <a:schemeClr val="tx1"/>
                </a:solidFill>
                <a:effectLst/>
                <a:latin typeface="+mn-lt"/>
                <a:ea typeface="+mn-ea"/>
                <a:cs typeface="+mn-cs"/>
              </a:rPr>
              <a:t>ArchiveIt</a:t>
            </a:r>
            <a:r>
              <a:rPr lang="en-US" sz="1100" b="0" i="0" u="none" strike="noStrike" kern="1200" dirty="0" smtClean="0">
                <a:solidFill>
                  <a:schemeClr val="tx1"/>
                </a:solidFill>
                <a:effectLst/>
                <a:latin typeface="+mn-lt"/>
                <a:ea typeface="+mn-ea"/>
                <a:cs typeface="+mn-cs"/>
              </a:rPr>
              <a:t> tool to collaborate on the project, and as part of our class attended an information session guided by one of </a:t>
            </a:r>
            <a:r>
              <a:rPr lang="en-US" sz="1100" b="0" i="0" u="none" strike="noStrike" kern="1200" dirty="0" err="1" smtClean="0">
                <a:solidFill>
                  <a:schemeClr val="tx1"/>
                </a:solidFill>
                <a:effectLst/>
                <a:latin typeface="+mn-lt"/>
                <a:ea typeface="+mn-ea"/>
                <a:cs typeface="+mn-cs"/>
              </a:rPr>
              <a:t>ArchiveIt’s</a:t>
            </a:r>
            <a:r>
              <a:rPr lang="en-US" sz="1100" b="0" i="0" u="none" strike="noStrike" kern="1200" dirty="0" smtClean="0">
                <a:solidFill>
                  <a:schemeClr val="tx1"/>
                </a:solidFill>
                <a:effectLst/>
                <a:latin typeface="+mn-lt"/>
                <a:ea typeface="+mn-ea"/>
                <a:cs typeface="+mn-cs"/>
              </a:rPr>
              <a:t> employees. In the session, we learned how to form collections, compile/format seed lists (or lists of URLs we wished to crawl), create test and production crawls, and navigate the interface. We were also introduced to the </a:t>
            </a:r>
            <a:r>
              <a:rPr lang="en-US" sz="1100" b="0" i="0" u="none" strike="noStrike" kern="1200" dirty="0" err="1" smtClean="0">
                <a:solidFill>
                  <a:schemeClr val="tx1"/>
                </a:solidFill>
                <a:effectLst/>
                <a:latin typeface="+mn-lt"/>
                <a:ea typeface="+mn-ea"/>
                <a:cs typeface="+mn-cs"/>
              </a:rPr>
              <a:t>ArchiveIt</a:t>
            </a:r>
            <a:r>
              <a:rPr lang="en-US" sz="1100" b="0" i="0" u="none" strike="noStrike" kern="1200" dirty="0" smtClean="0">
                <a:solidFill>
                  <a:schemeClr val="tx1"/>
                </a:solidFill>
                <a:effectLst/>
                <a:latin typeface="+mn-lt"/>
                <a:ea typeface="+mn-ea"/>
                <a:cs typeface="+mn-cs"/>
              </a:rPr>
              <a:t> help center, a wonderful resource! </a:t>
            </a:r>
            <a:br>
              <a:rPr lang="en-US" sz="1100" b="0" i="0" u="none" strike="noStrike" kern="1200" dirty="0" smtClean="0">
                <a:solidFill>
                  <a:schemeClr val="tx1"/>
                </a:solidFill>
                <a:effectLst/>
                <a:latin typeface="+mn-lt"/>
                <a:ea typeface="+mn-ea"/>
                <a:cs typeface="+mn-cs"/>
              </a:rPr>
            </a:br>
            <a:r>
              <a:rPr lang="en-US" sz="1100" b="0" i="0" u="none" strike="noStrike" kern="1200" dirty="0" smtClean="0">
                <a:solidFill>
                  <a:schemeClr val="tx1"/>
                </a:solidFill>
                <a:effectLst/>
                <a:latin typeface="+mn-lt"/>
                <a:ea typeface="+mn-ea"/>
                <a:cs typeface="+mn-cs"/>
              </a:rPr>
              <a:t/>
            </a:r>
            <a:br>
              <a:rPr lang="en-US" sz="1100" b="0" i="0" u="none" strike="noStrike" kern="1200" dirty="0" smtClean="0">
                <a:solidFill>
                  <a:schemeClr val="tx1"/>
                </a:solidFill>
                <a:effectLst/>
                <a:latin typeface="+mn-lt"/>
                <a:ea typeface="+mn-ea"/>
                <a:cs typeface="+mn-cs"/>
              </a:rPr>
            </a:br>
            <a:r>
              <a:rPr lang="en-US" sz="1100" b="0" i="0" u="none" strike="noStrike" kern="1200" dirty="0" smtClean="0">
                <a:solidFill>
                  <a:schemeClr val="tx1"/>
                </a:solidFill>
                <a:effectLst/>
                <a:latin typeface="+mn-lt"/>
                <a:ea typeface="+mn-ea"/>
                <a:cs typeface="+mn-cs"/>
              </a:rPr>
              <a:t>The help center helped the group format crawls for more complicated formats, and also helped with general questions as we prepared our test crawls.  </a:t>
            </a:r>
            <a:endParaRPr lang="en-US" b="0" dirty="0" smtClean="0">
              <a:effectLs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-documenting all national and global solidarity marches would be too broad</a:t>
            </a:r>
          </a:p>
          <a:p>
            <a:pPr lvl="0">
              <a:spcBef>
                <a:spcPts val="0"/>
              </a:spcBef>
              <a:buNone/>
            </a:pPr>
            <a:r>
              <a:rPr lang="en"/>
              <a:t>-Kate Shilton and Ramesh Srinavasan in </a:t>
            </a:r>
            <a:r>
              <a:rPr lang="en" i="1"/>
              <a:t>Archivaria </a:t>
            </a:r>
            <a:r>
              <a:rPr lang="en"/>
              <a:t>(2007) - of not about the community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-transferring crawls: UMD Electronic Records Archivist has many pending transfers and we also had a moratorium on collections for the past year</a:t>
            </a:r>
          </a:p>
          <a:p>
            <a:pPr lvl="0">
              <a:spcBef>
                <a:spcPts val="0"/>
              </a:spcBef>
              <a:buNone/>
            </a:pPr>
            <a:r>
              <a:rPr lang="en"/>
              <a:t>-Facebook required us to join closed groups, risking our own privacy. Facebook pages and groups: only captured once but they are still continuously updating. Should we run continuous crawls? </a:t>
            </a:r>
          </a:p>
          <a:p>
            <a:pPr lvl="0">
              <a:spcBef>
                <a:spcPts val="0"/>
              </a:spcBef>
              <a:buNone/>
            </a:pPr>
            <a:r>
              <a:rPr lang="en"/>
              <a:t>-YouTube: changed seed rules to “ignore robots.txt”  per Archive-It guidelines for YouTube crawls</a:t>
            </a:r>
          </a:p>
          <a:p>
            <a:pPr lvl="0">
              <a:spcBef>
                <a:spcPts val="0"/>
              </a:spcBef>
              <a:buNone/>
            </a:pPr>
            <a:r>
              <a:rPr lang="en"/>
              <a:t>-local newspapers: did not receive a response in time to submit assignment (Caitlin speaking more on ethics)</a:t>
            </a:r>
          </a:p>
          <a:p>
            <a:pPr lvl="0">
              <a:spcBef>
                <a:spcPts val="0"/>
              </a:spcBef>
              <a:buNone/>
            </a:pPr>
            <a:r>
              <a:rPr lang="en"/>
              <a:t>-Flickr: required use of proxy mode to handle java encoding</a:t>
            </a:r>
          </a:p>
          <a:p>
            <a:pPr lvl="0">
              <a:spcBef>
                <a:spcPts val="0"/>
              </a:spcBef>
              <a:buNone/>
            </a:pPr>
            <a:r>
              <a:rPr lang="en"/>
              <a:t>-official pages: those that registered with the Women’s March website as solidarity marches usually had Google Maps to pinpoint their location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rtl="0"/>
            <a:r>
              <a:rPr lang="en-US" sz="1100" b="0" i="0" u="none" strike="noStrike" kern="1200" dirty="0" smtClean="0">
                <a:solidFill>
                  <a:schemeClr val="tx1"/>
                </a:solidFill>
                <a:effectLst/>
                <a:latin typeface="+mn-lt"/>
                <a:ea typeface="+mn-ea"/>
                <a:cs typeface="+mn-cs"/>
              </a:rPr>
              <a:t>Though we certainly experienced a fair share of technical challenges, overall the lessons of the assignment far outweighed the difficulties. I want to focus particularly on the pedagogical implications of teaching archival activism. On the surface, the assignment can seem a little controversial in that it asks students to engage in an activist project that they may or may not support. However, I’ve chosen Tom Nesmith’s quote to point out that what the assignment demands is nothing less than what the profession demands: a broad engagement in society, not only representing a society but also acknowledging the role professionals play as individuals that are ruled by and have no option but to act within societal bounds. The most pedagogical implication of the assignment was not lost on us: that archival activism is not a side interest or something we do own our time as students, but it’s inescapable in our field to engage with social movements. Instead of hiding from activism or saving that work for community archives, we need to understand that activism, outreach, and pedagogy is integral to our job. In this </a:t>
            </a:r>
            <a:r>
              <a:rPr lang="en-US" sz="1100" b="0" i="0" u="none" strike="noStrike" kern="1200" dirty="0" smtClean="0">
                <a:solidFill>
                  <a:schemeClr val="tx1"/>
                </a:solidFill>
                <a:effectLst/>
                <a:latin typeface="+mn-lt"/>
                <a:ea typeface="+mn-ea"/>
                <a:cs typeface="+mn-cs"/>
              </a:rPr>
              <a:t>assignment </a:t>
            </a:r>
            <a:r>
              <a:rPr lang="en-US" sz="1100" b="0" i="0" u="none" strike="noStrike" kern="1200" dirty="0" smtClean="0">
                <a:solidFill>
                  <a:schemeClr val="tx1"/>
                </a:solidFill>
                <a:effectLst/>
                <a:latin typeface="+mn-lt"/>
                <a:ea typeface="+mn-ea"/>
                <a:cs typeface="+mn-cs"/>
              </a:rPr>
              <a:t>we had to engage in all three. Activism as documentation, outreach to communities, and pedagogy to teach communities about our own goals and objectives.  </a:t>
            </a:r>
            <a:endParaRPr lang="en-US" b="0" dirty="0" smtClean="0">
              <a:effectLs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rtl="0"/>
            <a:r>
              <a:rPr lang="en-US" sz="1100" b="0" i="0" u="none" strike="noStrike" kern="1200" dirty="0" smtClean="0">
                <a:solidFill>
                  <a:schemeClr val="tx1"/>
                </a:solidFill>
                <a:effectLst/>
                <a:latin typeface="+mn-lt"/>
                <a:ea typeface="+mn-ea"/>
                <a:cs typeface="+mn-cs"/>
              </a:rPr>
              <a:t>Now that we’ve spoken broadly about what was accomplished, we want to acknowledge some of the core “take </a:t>
            </a:r>
            <a:r>
              <a:rPr lang="en-US" sz="1100" b="0" i="0" u="none" strike="noStrike" kern="1200" dirty="0" err="1" smtClean="0">
                <a:solidFill>
                  <a:schemeClr val="tx1"/>
                </a:solidFill>
                <a:effectLst/>
                <a:latin typeface="+mn-lt"/>
                <a:ea typeface="+mn-ea"/>
                <a:cs typeface="+mn-cs"/>
              </a:rPr>
              <a:t>aways</a:t>
            </a:r>
            <a:r>
              <a:rPr lang="en-US" sz="1100" b="0" i="0" u="none" strike="noStrike" kern="1200" dirty="0" smtClean="0">
                <a:solidFill>
                  <a:schemeClr val="tx1"/>
                </a:solidFill>
                <a:effectLst/>
                <a:latin typeface="+mn-lt"/>
                <a:ea typeface="+mn-ea"/>
                <a:cs typeface="+mn-cs"/>
              </a:rPr>
              <a:t>” from this project. </a:t>
            </a:r>
            <a:endParaRPr lang="en-US" b="0" dirty="0" smtClean="0">
              <a:effectLst/>
            </a:endParaRPr>
          </a:p>
          <a:p>
            <a:pPr rtl="0"/>
            <a:r>
              <a:rPr lang="en-US" b="0" dirty="0" smtClean="0">
                <a:effectLst/>
              </a:rPr>
              <a:t/>
            </a:r>
            <a:br>
              <a:rPr lang="en-US" b="0" dirty="0" smtClean="0">
                <a:effectLst/>
              </a:rPr>
            </a:br>
            <a:r>
              <a:rPr lang="en-US" sz="1100" b="0" i="0" u="none" strike="noStrike" kern="1200" dirty="0" smtClean="0">
                <a:solidFill>
                  <a:schemeClr val="tx1"/>
                </a:solidFill>
                <a:effectLst/>
                <a:latin typeface="+mn-lt"/>
                <a:ea typeface="+mn-ea"/>
                <a:cs typeface="+mn-cs"/>
              </a:rPr>
              <a:t>I think an extremely important lesson learned was that communities are extremely broad. I have this bullet point on Gatekeepers and Webmasters. Beginning the assignment, I imagined the community itself might the only gatekeepers we would face. Sometimes individual members are protective of their images, their websites, and their representation and they have every right to be. However, that was not what we experienced at all. Instead, we found a completely different issues. Not the women themselves, but webmasters (the individuals in charge of content located on websites) often ended up gatekeepers. They just didn’t understand what we were doing. [Delmarva webmaster in charge content]</a:t>
            </a:r>
            <a:endParaRPr lang="en-US" b="0" dirty="0" smtClean="0">
              <a:effectLst/>
            </a:endParaRPr>
          </a:p>
          <a:p>
            <a:pPr rtl="0"/>
            <a:r>
              <a:rPr lang="en-US" b="0" dirty="0" smtClean="0">
                <a:effectLst/>
              </a:rPr>
              <a:t/>
            </a:r>
            <a:br>
              <a:rPr lang="en-US" b="0" dirty="0" smtClean="0">
                <a:effectLst/>
              </a:rPr>
            </a:br>
            <a:r>
              <a:rPr lang="en-US" sz="1100" b="0" i="0" u="none" strike="noStrike" kern="1200" dirty="0" smtClean="0">
                <a:solidFill>
                  <a:schemeClr val="tx1"/>
                </a:solidFill>
                <a:effectLst/>
                <a:latin typeface="+mn-lt"/>
                <a:ea typeface="+mn-ea"/>
                <a:cs typeface="+mn-cs"/>
              </a:rPr>
              <a:t>This leads to my second point here, about outreach as activism. The easiest part of this assignment in a way was deciding what to document; the hardest often was explaining why we would want to do that and how we would do that. Outreach to this community in the broadest sense was essential. </a:t>
            </a:r>
            <a:endParaRPr lang="en-US" b="0" dirty="0" smtClean="0">
              <a:effectLst/>
            </a:endParaRPr>
          </a:p>
          <a:p>
            <a:pPr rtl="0"/>
            <a:r>
              <a:rPr lang="en-US" b="0" dirty="0" smtClean="0">
                <a:effectLst/>
              </a:rPr>
              <a:t/>
            </a:r>
            <a:br>
              <a:rPr lang="en-US" b="0" dirty="0" smtClean="0">
                <a:effectLst/>
              </a:rPr>
            </a:br>
            <a:r>
              <a:rPr lang="en-US" sz="1100" b="0" i="0" u="none" strike="noStrike" kern="1200" dirty="0" smtClean="0">
                <a:solidFill>
                  <a:schemeClr val="tx1"/>
                </a:solidFill>
                <a:effectLst/>
                <a:latin typeface="+mn-lt"/>
                <a:ea typeface="+mn-ea"/>
                <a:cs typeface="+mn-cs"/>
              </a:rPr>
              <a:t>Community voice - ethically, we must work with records creators in community archives projects. Archive carries voice of participants far beyond the marches. “Supporting solidarity”</a:t>
            </a:r>
            <a:endParaRPr lang="en-US" b="0" dirty="0" smtClean="0">
              <a:effectLs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wrap="square"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wrap="square"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wrap="square"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4"/>
            <a:ext cx="2808000" cy="29508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wrap="square"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wrap="square"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1"/>
            <a:ext cx="4045200" cy="1345500"/>
          </a:xfrm>
          <a:prstGeom prst="rect">
            <a:avLst/>
          </a:prstGeom>
        </p:spPr>
        <p:txBody>
          <a:bodyPr wrap="square"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wrap="square"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Font typeface="Source Code Pro"/>
              <a:buChar char="●"/>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wayback.archive-it.org/8832/20170420142615/https:/www.youtube.com/watch?v=Dt_hzROQso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11700" y="268014"/>
            <a:ext cx="8520600" cy="853500"/>
          </a:xfrm>
          <a:prstGeom prst="rect">
            <a:avLst/>
          </a:prstGeom>
        </p:spPr>
        <p:txBody>
          <a:bodyPr wrap="square" lIns="91425" tIns="91425" rIns="91425" bIns="91425" anchor="b" anchorCtr="0">
            <a:noAutofit/>
          </a:bodyPr>
          <a:lstStyle/>
          <a:p>
            <a:pPr lvl="0">
              <a:spcBef>
                <a:spcPts val="0"/>
              </a:spcBef>
              <a:buNone/>
            </a:pPr>
            <a:r>
              <a:rPr lang="en" b="1" dirty="0">
                <a:latin typeface="Calibri" panose="020F0502020204030204" pitchFamily="34" charset="0"/>
                <a:cs typeface="Calibri" panose="020F0502020204030204" pitchFamily="34" charset="0"/>
              </a:rPr>
              <a:t>Supporting Solidarity:</a:t>
            </a:r>
          </a:p>
        </p:txBody>
      </p:sp>
      <p:sp>
        <p:nvSpPr>
          <p:cNvPr id="63" name="Shape 63"/>
          <p:cNvSpPr txBox="1">
            <a:spLocks noGrp="1"/>
          </p:cNvSpPr>
          <p:nvPr>
            <p:ph type="subTitle" idx="1"/>
          </p:nvPr>
        </p:nvSpPr>
        <p:spPr>
          <a:xfrm>
            <a:off x="325555" y="968850"/>
            <a:ext cx="8520600" cy="1072200"/>
          </a:xfrm>
          <a:prstGeom prst="rect">
            <a:avLst/>
          </a:prstGeom>
        </p:spPr>
        <p:txBody>
          <a:bodyPr wrap="square" lIns="91425" tIns="91425" rIns="91425" bIns="91425" anchor="ctr" anchorCtr="0">
            <a:noAutofit/>
          </a:bodyPr>
          <a:lstStyle/>
          <a:p>
            <a:pPr lvl="0">
              <a:spcBef>
                <a:spcPts val="0"/>
              </a:spcBef>
              <a:buClr>
                <a:schemeClr val="dk1"/>
              </a:buClr>
              <a:buSzPct val="35483"/>
              <a:buFont typeface="Arial"/>
              <a:buNone/>
            </a:pPr>
            <a:r>
              <a:rPr lang="en" sz="3000" dirty="0">
                <a:solidFill>
                  <a:srgbClr val="FFFFFF"/>
                </a:solidFill>
                <a:latin typeface="Calibri" panose="020F0502020204030204" pitchFamily="34" charset="0"/>
                <a:cs typeface="Calibri" panose="020F0502020204030204" pitchFamily="34" charset="0"/>
              </a:rPr>
              <a:t>Appraising and Collecting Online Content Surrounding the Women’s Marches in Maryland</a:t>
            </a:r>
          </a:p>
        </p:txBody>
      </p:sp>
      <p:sp>
        <p:nvSpPr>
          <p:cNvPr id="64" name="Shape 64"/>
          <p:cNvSpPr txBox="1"/>
          <p:nvPr/>
        </p:nvSpPr>
        <p:spPr>
          <a:xfrm>
            <a:off x="13855" y="4548783"/>
            <a:ext cx="9144000" cy="567750"/>
          </a:xfrm>
          <a:prstGeom prst="rect">
            <a:avLst/>
          </a:prstGeom>
          <a:noFill/>
          <a:ln>
            <a:noFill/>
          </a:ln>
        </p:spPr>
        <p:txBody>
          <a:bodyPr wrap="square" lIns="91425" tIns="91425" rIns="91425" bIns="91425" anchor="t" anchorCtr="0">
            <a:noAutofit/>
          </a:bodyPr>
          <a:lstStyle/>
          <a:p>
            <a:pPr lvl="0" algn="ctr" rtl="0">
              <a:spcBef>
                <a:spcPts val="0"/>
              </a:spcBef>
              <a:buNone/>
            </a:pPr>
            <a:r>
              <a:rPr lang="en" sz="2400" b="1" dirty="0">
                <a:latin typeface="Calibri" panose="020F0502020204030204" pitchFamily="34" charset="0"/>
                <a:ea typeface="Oswald"/>
                <a:cs typeface="Calibri" panose="020F0502020204030204" pitchFamily="34" charset="0"/>
                <a:sym typeface="Oswald"/>
              </a:rPr>
              <a:t>Caitlin Rizzo </a:t>
            </a:r>
            <a:r>
              <a:rPr lang="en" sz="2400" dirty="0">
                <a:latin typeface="Calibri" panose="020F0502020204030204" pitchFamily="34" charset="0"/>
                <a:ea typeface="Oswald"/>
                <a:cs typeface="Calibri" panose="020F0502020204030204" pitchFamily="34" charset="0"/>
                <a:sym typeface="Oswald"/>
              </a:rPr>
              <a:t>and </a:t>
            </a:r>
            <a:r>
              <a:rPr lang="en" sz="2400" b="1" dirty="0">
                <a:latin typeface="Calibri" panose="020F0502020204030204" pitchFamily="34" charset="0"/>
                <a:ea typeface="Oswald"/>
                <a:cs typeface="Calibri" panose="020F0502020204030204" pitchFamily="34" charset="0"/>
                <a:sym typeface="Oswald"/>
              </a:rPr>
              <a:t>Jen </a:t>
            </a:r>
            <a:r>
              <a:rPr lang="en" sz="2400" b="1" dirty="0" smtClean="0">
                <a:latin typeface="Calibri" panose="020F0502020204030204" pitchFamily="34" charset="0"/>
                <a:ea typeface="Oswald"/>
                <a:cs typeface="Calibri" panose="020F0502020204030204" pitchFamily="34" charset="0"/>
                <a:sym typeface="Oswald"/>
              </a:rPr>
              <a:t>Wachtel</a:t>
            </a:r>
            <a:r>
              <a:rPr lang="en" sz="2400" dirty="0" smtClean="0">
                <a:latin typeface="Calibri" panose="020F0502020204030204" pitchFamily="34" charset="0"/>
                <a:ea typeface="Oswald"/>
                <a:cs typeface="Calibri" panose="020F0502020204030204" pitchFamily="34" charset="0"/>
                <a:sym typeface="Oswald"/>
              </a:rPr>
              <a:t>, University </a:t>
            </a:r>
            <a:r>
              <a:rPr lang="en" sz="2400" dirty="0">
                <a:latin typeface="Calibri" panose="020F0502020204030204" pitchFamily="34" charset="0"/>
                <a:ea typeface="Oswald"/>
                <a:cs typeface="Calibri" panose="020F0502020204030204" pitchFamily="34" charset="0"/>
                <a:sym typeface="Oswald"/>
              </a:rPr>
              <a:t>of Maryland</a:t>
            </a:r>
          </a:p>
        </p:txBody>
      </p:sp>
      <p:pic>
        <p:nvPicPr>
          <p:cNvPr id="1026" name="Picture 2" descr="https://lh6.googleusercontent.com/NhjkZFRkAy-OXb06vkCYS2HCiTmRzuJd6a7DVEEvHJehQKEKf4PJilCQSl3GREnnhsFgYb4cTwVWllrRBa8n6vwX084utPrwsg_tO-gtT-qTvgpRJp4QzH-yzfc7raoZroPc2AJfB8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5443" y="2016411"/>
            <a:ext cx="2560823" cy="25608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6825" y="74150"/>
            <a:ext cx="4442400" cy="991800"/>
          </a:xfrm>
          <a:prstGeom prst="rect">
            <a:avLst/>
          </a:prstGeom>
        </p:spPr>
        <p:txBody>
          <a:bodyPr wrap="square" lIns="91425" tIns="91425" rIns="91425" bIns="91425" anchor="b" anchorCtr="0">
            <a:noAutofit/>
          </a:bodyPr>
          <a:lstStyle/>
          <a:p>
            <a:pPr lvl="0" rtl="0">
              <a:spcBef>
                <a:spcPts val="0"/>
              </a:spcBef>
              <a:buNone/>
            </a:pPr>
            <a:r>
              <a:rPr lang="en" sz="3500" b="1" dirty="0">
                <a:latin typeface="Calibri" panose="020F0502020204030204" pitchFamily="34" charset="0"/>
                <a:cs typeface="Calibri" panose="020F0502020204030204" pitchFamily="34" charset="0"/>
              </a:rPr>
              <a:t>The Task &amp; the Tools</a:t>
            </a:r>
          </a:p>
        </p:txBody>
      </p:sp>
      <p:sp>
        <p:nvSpPr>
          <p:cNvPr id="70" name="Shape 70"/>
          <p:cNvSpPr txBox="1">
            <a:spLocks noGrp="1"/>
          </p:cNvSpPr>
          <p:nvPr>
            <p:ph type="subTitle" idx="1"/>
          </p:nvPr>
        </p:nvSpPr>
        <p:spPr>
          <a:xfrm>
            <a:off x="265500" y="4077674"/>
            <a:ext cx="4045200" cy="509700"/>
          </a:xfrm>
          <a:prstGeom prst="rect">
            <a:avLst/>
          </a:prstGeom>
        </p:spPr>
        <p:txBody>
          <a:bodyPr wrap="square" lIns="91425" tIns="91425" rIns="91425" bIns="91425" anchor="t" anchorCtr="0">
            <a:noAutofit/>
          </a:bodyPr>
          <a:lstStyle/>
          <a:p>
            <a:pPr lvl="0">
              <a:spcBef>
                <a:spcPts val="0"/>
              </a:spcBef>
              <a:buNone/>
            </a:pPr>
            <a:r>
              <a:rPr lang="en" sz="1200"/>
              <a:t>Snapshot of the University of Maryland iSchool’s Instance of ArchiveIt. </a:t>
            </a:r>
          </a:p>
        </p:txBody>
      </p:sp>
      <p:sp>
        <p:nvSpPr>
          <p:cNvPr id="71" name="Shape 71"/>
          <p:cNvSpPr txBox="1">
            <a:spLocks noGrp="1"/>
          </p:cNvSpPr>
          <p:nvPr>
            <p:ph type="body" idx="2"/>
          </p:nvPr>
        </p:nvSpPr>
        <p:spPr>
          <a:xfrm>
            <a:off x="4572000" y="1732"/>
            <a:ext cx="4572000" cy="5084618"/>
          </a:xfrm>
          <a:prstGeom prst="rect">
            <a:avLst/>
          </a:prstGeom>
        </p:spPr>
        <p:txBody>
          <a:bodyPr wrap="square" lIns="91425" tIns="91425" rIns="91425" bIns="91425" anchor="t" anchorCtr="0">
            <a:noAutofit/>
          </a:bodyPr>
          <a:lstStyle/>
          <a:p>
            <a:pPr marL="457200" lvl="0" indent="-342900" rtl="0">
              <a:lnSpc>
                <a:spcPct val="150000"/>
              </a:lnSpc>
              <a:spcBef>
                <a:spcPts val="0"/>
              </a:spcBef>
              <a:buAutoNum type="arabicPeriod"/>
            </a:pPr>
            <a:r>
              <a:rPr lang="en" dirty="0"/>
              <a:t>The Assignment: Appraisal as Activism </a:t>
            </a:r>
          </a:p>
          <a:p>
            <a:pPr marL="457200" lvl="0" indent="-342900" rtl="0">
              <a:lnSpc>
                <a:spcPct val="150000"/>
              </a:lnSpc>
              <a:spcBef>
                <a:spcPts val="0"/>
              </a:spcBef>
              <a:buAutoNum type="arabicPeriod"/>
            </a:pPr>
            <a:r>
              <a:rPr lang="en" dirty="0" smtClean="0"/>
              <a:t>Archive-It</a:t>
            </a:r>
            <a:endParaRPr lang="en" dirty="0"/>
          </a:p>
          <a:p>
            <a:pPr marL="457200" lvl="0" indent="-342900" rtl="0">
              <a:lnSpc>
                <a:spcPct val="150000"/>
              </a:lnSpc>
              <a:spcBef>
                <a:spcPts val="0"/>
              </a:spcBef>
              <a:buAutoNum type="arabicPeriod"/>
            </a:pPr>
            <a:r>
              <a:rPr lang="en" dirty="0"/>
              <a:t>Informational Session</a:t>
            </a:r>
          </a:p>
          <a:p>
            <a:pPr marL="457200" lvl="0" indent="-342900" rtl="0">
              <a:lnSpc>
                <a:spcPct val="150000"/>
              </a:lnSpc>
              <a:spcBef>
                <a:spcPts val="0"/>
              </a:spcBef>
              <a:buAutoNum type="arabicPeriod"/>
            </a:pPr>
            <a:r>
              <a:rPr lang="en" dirty="0"/>
              <a:t>Help Center</a:t>
            </a:r>
          </a:p>
          <a:p>
            <a:pPr marL="457200" lvl="0" indent="-342900" rtl="0">
              <a:lnSpc>
                <a:spcPct val="150000"/>
              </a:lnSpc>
              <a:spcBef>
                <a:spcPts val="0"/>
              </a:spcBef>
              <a:buAutoNum type="arabicPeriod"/>
            </a:pPr>
            <a:r>
              <a:rPr lang="en" dirty="0"/>
              <a:t>Test Crawls </a:t>
            </a:r>
          </a:p>
          <a:p>
            <a:pPr marL="457200" lvl="0" indent="-342900">
              <a:lnSpc>
                <a:spcPct val="150000"/>
              </a:lnSpc>
              <a:spcBef>
                <a:spcPts val="0"/>
              </a:spcBef>
              <a:buAutoNum type="arabicPeriod"/>
            </a:pPr>
            <a:r>
              <a:rPr lang="en" dirty="0"/>
              <a:t>Captures</a:t>
            </a:r>
          </a:p>
        </p:txBody>
      </p:sp>
      <p:pic>
        <p:nvPicPr>
          <p:cNvPr id="72" name="Shape 72" descr="Screen Shot 2017-10-22 at 11.49.01 AM.png"/>
          <p:cNvPicPr preferRelativeResize="0"/>
          <p:nvPr/>
        </p:nvPicPr>
        <p:blipFill rotWithShape="1">
          <a:blip r:embed="rId3">
            <a:alphaModFix/>
          </a:blip>
          <a:srcRect l="33591" t="18758" r="5872" b="11115"/>
          <a:stretch/>
        </p:blipFill>
        <p:spPr>
          <a:xfrm>
            <a:off x="66825" y="1153812"/>
            <a:ext cx="4442550" cy="283587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down)">
                                      <p:cBhvr>
                                        <p:cTn id="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599600" y="0"/>
            <a:ext cx="3454200" cy="996900"/>
          </a:xfrm>
          <a:prstGeom prst="rect">
            <a:avLst/>
          </a:prstGeom>
        </p:spPr>
        <p:txBody>
          <a:bodyPr wrap="square" lIns="91425" tIns="91425" rIns="91425" bIns="91425" anchor="b" anchorCtr="0">
            <a:noAutofit/>
          </a:bodyPr>
          <a:lstStyle/>
          <a:p>
            <a:pPr lvl="0">
              <a:spcBef>
                <a:spcPts val="0"/>
              </a:spcBef>
              <a:buNone/>
            </a:pPr>
            <a:r>
              <a:rPr lang="en" b="1" dirty="0">
                <a:latin typeface="Calibri" panose="020F0502020204030204" pitchFamily="34" charset="0"/>
                <a:cs typeface="Calibri" panose="020F0502020204030204" pitchFamily="34" charset="0"/>
              </a:rPr>
              <a:t>Appraisal</a:t>
            </a:r>
          </a:p>
        </p:txBody>
      </p:sp>
      <p:sp>
        <p:nvSpPr>
          <p:cNvPr id="78" name="Shape 78"/>
          <p:cNvSpPr txBox="1">
            <a:spLocks noGrp="1"/>
          </p:cNvSpPr>
          <p:nvPr>
            <p:ph type="body" idx="2"/>
          </p:nvPr>
        </p:nvSpPr>
        <p:spPr>
          <a:xfrm>
            <a:off x="4902400" y="588175"/>
            <a:ext cx="3837000" cy="3695100"/>
          </a:xfrm>
          <a:prstGeom prst="rect">
            <a:avLst/>
          </a:prstGeom>
        </p:spPr>
        <p:txBody>
          <a:bodyPr wrap="square" lIns="91425" tIns="91425" rIns="91425" bIns="91425" anchor="ctr" anchorCtr="0">
            <a:noAutofit/>
          </a:bodyPr>
          <a:lstStyle/>
          <a:p>
            <a:pPr marL="457200" lvl="0" indent="-342900" rtl="0">
              <a:spcBef>
                <a:spcPts val="0"/>
              </a:spcBef>
              <a:spcAft>
                <a:spcPts val="1000"/>
              </a:spcAft>
              <a:buSzPct val="100000"/>
            </a:pPr>
            <a:r>
              <a:rPr lang="en" sz="1800"/>
              <a:t>National Women’s </a:t>
            </a:r>
            <a:r>
              <a:rPr lang="en"/>
              <a:t>M</a:t>
            </a:r>
            <a:r>
              <a:rPr lang="en" sz="1800"/>
              <a:t>arch already well-documented</a:t>
            </a:r>
          </a:p>
          <a:p>
            <a:pPr marL="457200" lvl="0" indent="-342900" rtl="0">
              <a:spcBef>
                <a:spcPts val="0"/>
              </a:spcBef>
              <a:spcAft>
                <a:spcPts val="1000"/>
              </a:spcAft>
              <a:buSzPct val="100000"/>
            </a:pPr>
            <a:r>
              <a:rPr lang="en"/>
              <a:t>Narrow f</a:t>
            </a:r>
            <a:r>
              <a:rPr lang="en" sz="1800"/>
              <a:t>ocus on local groups in Maryland </a:t>
            </a:r>
          </a:p>
          <a:p>
            <a:pPr marL="457200" lvl="0" indent="-342900" rtl="0">
              <a:spcBef>
                <a:spcPts val="0"/>
              </a:spcBef>
              <a:spcAft>
                <a:spcPts val="1000"/>
              </a:spcAft>
              <a:buSzPct val="100000"/>
            </a:pPr>
            <a:r>
              <a:rPr lang="en" sz="1800" b="1"/>
              <a:t>Evidence of (not about) the</a:t>
            </a:r>
            <a:r>
              <a:rPr lang="en" sz="1800"/>
              <a:t> </a:t>
            </a:r>
            <a:r>
              <a:rPr lang="en" sz="1800" b="1"/>
              <a:t>functions </a:t>
            </a:r>
            <a:r>
              <a:rPr lang="en" sz="1800"/>
              <a:t>of</a:t>
            </a:r>
            <a:r>
              <a:rPr lang="en" sz="2400"/>
              <a:t> </a:t>
            </a:r>
            <a:r>
              <a:rPr lang="en" sz="1800"/>
              <a:t>solidarity marches</a:t>
            </a:r>
          </a:p>
          <a:p>
            <a:pPr marL="457200" lvl="0" indent="-342900">
              <a:spcBef>
                <a:spcPts val="0"/>
              </a:spcBef>
              <a:spcAft>
                <a:spcPts val="1000"/>
              </a:spcAft>
              <a:buSzPct val="100000"/>
            </a:pPr>
            <a:r>
              <a:rPr lang="en" b="1"/>
              <a:t>Created, organized, and generated by solidarity marches</a:t>
            </a:r>
          </a:p>
        </p:txBody>
      </p:sp>
      <p:pic>
        <p:nvPicPr>
          <p:cNvPr id="79" name="Shape 79"/>
          <p:cNvPicPr preferRelativeResize="0"/>
          <p:nvPr/>
        </p:nvPicPr>
        <p:blipFill>
          <a:blip r:embed="rId3">
            <a:alphaModFix/>
          </a:blip>
          <a:stretch>
            <a:fillRect/>
          </a:stretch>
        </p:blipFill>
        <p:spPr>
          <a:xfrm>
            <a:off x="0" y="1304150"/>
            <a:ext cx="4587100" cy="2535200"/>
          </a:xfrm>
          <a:prstGeom prst="rect">
            <a:avLst/>
          </a:prstGeom>
          <a:noFill/>
          <a:ln>
            <a:noFill/>
          </a:ln>
        </p:spPr>
      </p:pic>
      <p:sp>
        <p:nvSpPr>
          <p:cNvPr id="80" name="Shape 80"/>
          <p:cNvSpPr txBox="1"/>
          <p:nvPr/>
        </p:nvSpPr>
        <p:spPr>
          <a:xfrm>
            <a:off x="465200" y="3993625"/>
            <a:ext cx="3714000" cy="741900"/>
          </a:xfrm>
          <a:prstGeom prst="rect">
            <a:avLst/>
          </a:prstGeom>
          <a:noFill/>
          <a:ln>
            <a:noFill/>
          </a:ln>
        </p:spPr>
        <p:txBody>
          <a:bodyPr wrap="square" lIns="91425" tIns="91425" rIns="91425" bIns="91425" anchor="t" anchorCtr="0">
            <a:noAutofit/>
          </a:bodyPr>
          <a:lstStyle/>
          <a:p>
            <a:pPr lvl="0" algn="ctr" rtl="0">
              <a:spcBef>
                <a:spcPts val="0"/>
              </a:spcBef>
              <a:buNone/>
            </a:pPr>
            <a:r>
              <a:rPr lang="en" sz="2000">
                <a:solidFill>
                  <a:schemeClr val="lt1"/>
                </a:solidFill>
                <a:latin typeface="Source Code Pro"/>
                <a:ea typeface="Source Code Pro"/>
                <a:cs typeface="Source Code Pro"/>
                <a:sym typeface="Source Code Pro"/>
              </a:rPr>
              <a:t>Archived YouTube video</a:t>
            </a:r>
          </a:p>
          <a:p>
            <a:pPr lvl="0" algn="ctr" rtl="0">
              <a:spcBef>
                <a:spcPts val="0"/>
              </a:spcBef>
              <a:buNone/>
            </a:pPr>
            <a:r>
              <a:rPr lang="en" sz="2000" u="sng">
                <a:solidFill>
                  <a:schemeClr val="hlink"/>
                </a:solidFill>
                <a:latin typeface="Source Code Pro"/>
                <a:ea typeface="Source Code Pro"/>
                <a:cs typeface="Source Code Pro"/>
                <a:sym typeface="Source Code Pro"/>
                <a:hlinkClick r:id="rId4"/>
              </a:rPr>
              <a:t>on Wayback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spcBef>
                <a:spcPts val="0"/>
              </a:spcBef>
              <a:buNone/>
            </a:pPr>
            <a:r>
              <a:rPr lang="en" sz="4200" b="1" dirty="0">
                <a:solidFill>
                  <a:schemeClr val="dk1"/>
                </a:solidFill>
                <a:latin typeface="Calibri" panose="020F0502020204030204" pitchFamily="34" charset="0"/>
                <a:cs typeface="Calibri" panose="020F0502020204030204" pitchFamily="34" charset="0"/>
              </a:rPr>
              <a:t>Availability: Wayback Machine</a:t>
            </a:r>
          </a:p>
        </p:txBody>
      </p:sp>
      <p:pic>
        <p:nvPicPr>
          <p:cNvPr id="86" name="Shape 86"/>
          <p:cNvPicPr preferRelativeResize="0"/>
          <p:nvPr/>
        </p:nvPicPr>
        <p:blipFill>
          <a:blip r:embed="rId3">
            <a:alphaModFix/>
          </a:blip>
          <a:stretch>
            <a:fillRect/>
          </a:stretch>
        </p:blipFill>
        <p:spPr>
          <a:xfrm>
            <a:off x="663000" y="1106000"/>
            <a:ext cx="7817999" cy="3732699"/>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372500"/>
            <a:ext cx="8679900" cy="733500"/>
          </a:xfrm>
          <a:prstGeom prst="rect">
            <a:avLst/>
          </a:prstGeom>
        </p:spPr>
        <p:txBody>
          <a:bodyPr wrap="square" lIns="91425" tIns="91425" rIns="91425" bIns="91425" anchor="b" anchorCtr="0">
            <a:noAutofit/>
          </a:bodyPr>
          <a:lstStyle/>
          <a:p>
            <a:pPr lvl="0">
              <a:spcBef>
                <a:spcPts val="0"/>
              </a:spcBef>
              <a:buNone/>
            </a:pPr>
            <a:r>
              <a:rPr lang="en" sz="4200" b="1" dirty="0">
                <a:solidFill>
                  <a:schemeClr val="dk1"/>
                </a:solidFill>
                <a:latin typeface="Calibri" panose="020F0502020204030204" pitchFamily="34" charset="0"/>
                <a:cs typeface="Calibri" panose="020F0502020204030204" pitchFamily="34" charset="0"/>
              </a:rPr>
              <a:t>Formats and Challenges to Availability</a:t>
            </a:r>
          </a:p>
        </p:txBody>
      </p:sp>
      <p:sp>
        <p:nvSpPr>
          <p:cNvPr id="92" name="Shape 92"/>
          <p:cNvSpPr txBox="1">
            <a:spLocks noGrp="1"/>
          </p:cNvSpPr>
          <p:nvPr>
            <p:ph type="body" idx="1"/>
          </p:nvPr>
        </p:nvSpPr>
        <p:spPr>
          <a:xfrm>
            <a:off x="0" y="1276350"/>
            <a:ext cx="9025800" cy="2186400"/>
          </a:xfrm>
          <a:prstGeom prst="rect">
            <a:avLst/>
          </a:prstGeom>
        </p:spPr>
        <p:txBody>
          <a:bodyPr wrap="square" lIns="91425" tIns="91425" rIns="91425" bIns="91425" anchor="t" anchorCtr="0">
            <a:noAutofit/>
          </a:bodyPr>
          <a:lstStyle/>
          <a:p>
            <a:pPr marL="457200" lvl="0" indent="-381000" rtl="0">
              <a:lnSpc>
                <a:spcPct val="100000"/>
              </a:lnSpc>
              <a:spcBef>
                <a:spcPts val="0"/>
              </a:spcBef>
              <a:buSzPct val="100000"/>
            </a:pPr>
            <a:r>
              <a:rPr lang="en" sz="2000" dirty="0"/>
              <a:t>Transferring crawls</a:t>
            </a:r>
          </a:p>
          <a:p>
            <a:pPr marL="457200" indent="-374650">
              <a:lnSpc>
                <a:spcPct val="100000"/>
              </a:lnSpc>
            </a:pPr>
            <a:r>
              <a:rPr lang="en" sz="2000" dirty="0"/>
              <a:t>Google Maps on </a:t>
            </a:r>
            <a:r>
              <a:rPr lang="en" sz="2000" b="1" dirty="0"/>
              <a:t>official </a:t>
            </a:r>
            <a:r>
              <a:rPr lang="en" sz="2000" b="1" dirty="0" smtClean="0"/>
              <a:t>pages</a:t>
            </a:r>
          </a:p>
          <a:p>
            <a:pPr marL="457200" lvl="0" indent="-374650" rtl="0">
              <a:lnSpc>
                <a:spcPct val="100000"/>
              </a:lnSpc>
              <a:spcBef>
                <a:spcPts val="0"/>
              </a:spcBef>
              <a:buSzPct val="100000"/>
            </a:pPr>
            <a:r>
              <a:rPr lang="en" sz="2000" b="1" dirty="0" smtClean="0"/>
              <a:t>Facebook </a:t>
            </a:r>
            <a:r>
              <a:rPr lang="en" sz="2000" b="1" dirty="0"/>
              <a:t>page and group </a:t>
            </a:r>
            <a:r>
              <a:rPr lang="en" sz="2000" dirty="0"/>
              <a:t>access </a:t>
            </a:r>
          </a:p>
          <a:p>
            <a:pPr marL="457200" lvl="0" indent="-374650" rtl="0">
              <a:lnSpc>
                <a:spcPct val="100000"/>
              </a:lnSpc>
              <a:spcBef>
                <a:spcPts val="0"/>
              </a:spcBef>
              <a:buSzPct val="100000"/>
            </a:pPr>
            <a:r>
              <a:rPr lang="en" sz="2000" b="1" dirty="0"/>
              <a:t>YouTube </a:t>
            </a:r>
            <a:r>
              <a:rPr lang="en" sz="2000" dirty="0"/>
              <a:t>and </a:t>
            </a:r>
            <a:r>
              <a:rPr lang="en" sz="2000" b="1" dirty="0"/>
              <a:t>local newspapers</a:t>
            </a:r>
            <a:r>
              <a:rPr lang="en" sz="2000" dirty="0"/>
              <a:t>: robots.txt </a:t>
            </a:r>
          </a:p>
          <a:p>
            <a:pPr marL="457200" lvl="0" indent="-374650" rtl="0">
              <a:lnSpc>
                <a:spcPct val="100000"/>
              </a:lnSpc>
              <a:spcBef>
                <a:spcPts val="0"/>
              </a:spcBef>
              <a:buSzPct val="100000"/>
            </a:pPr>
            <a:r>
              <a:rPr lang="en" sz="2000" b="1" dirty="0"/>
              <a:t>Flickr </a:t>
            </a:r>
            <a:r>
              <a:rPr lang="en" sz="2000" dirty="0"/>
              <a:t>heavily </a:t>
            </a:r>
            <a:r>
              <a:rPr lang="en" sz="2000" dirty="0" smtClean="0"/>
              <a:t>encoded</a:t>
            </a:r>
            <a:endParaRPr lang="en" sz="2000" dirty="0"/>
          </a:p>
        </p:txBody>
      </p:sp>
      <p:pic>
        <p:nvPicPr>
          <p:cNvPr id="93" name="Shape 93"/>
          <p:cNvPicPr preferRelativeResize="0"/>
          <p:nvPr/>
        </p:nvPicPr>
        <p:blipFill rotWithShape="1">
          <a:blip r:embed="rId3">
            <a:alphaModFix/>
          </a:blip>
          <a:srcRect r="34823" b="35031"/>
          <a:stretch/>
        </p:blipFill>
        <p:spPr>
          <a:xfrm>
            <a:off x="4114800" y="3257550"/>
            <a:ext cx="4823927" cy="1775350"/>
          </a:xfrm>
          <a:prstGeom prst="rect">
            <a:avLst/>
          </a:prstGeom>
          <a:solidFill>
            <a:srgbClr val="FFFFFF">
              <a:shade val="85000"/>
            </a:srgbClr>
          </a:solidFill>
          <a:ln w="635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down)">
                                      <p:cBhvr>
                                        <p:cTn id="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314175" y="3790950"/>
            <a:ext cx="8774850" cy="1166529"/>
          </a:xfrm>
          <a:prstGeom prst="rect">
            <a:avLst/>
          </a:prstGeom>
        </p:spPr>
        <p:txBody>
          <a:bodyPr wrap="square" lIns="91425" tIns="91425" rIns="91425" bIns="91425" anchor="b" anchorCtr="0">
            <a:noAutofit/>
          </a:bodyPr>
          <a:lstStyle/>
          <a:p>
            <a:pPr lvl="0" rtl="0">
              <a:lnSpc>
                <a:spcPct val="100000"/>
              </a:lnSpc>
              <a:spcBef>
                <a:spcPts val="0"/>
              </a:spcBef>
              <a:spcAft>
                <a:spcPts val="1600"/>
              </a:spcAft>
              <a:buNone/>
            </a:pPr>
            <a:r>
              <a:rPr lang="en" sz="1400" dirty="0" smtClean="0">
                <a:latin typeface="Source Code Pro"/>
                <a:ea typeface="Source Code Pro"/>
                <a:cs typeface="Source Code Pro"/>
                <a:sym typeface="Source Code Pro"/>
              </a:rPr>
              <a:t>“</a:t>
            </a:r>
            <a:r>
              <a:rPr lang="en" sz="1400" dirty="0">
                <a:latin typeface="Source Code Pro"/>
                <a:ea typeface="Source Code Pro"/>
                <a:cs typeface="Source Code Pro"/>
                <a:sym typeface="Source Code Pro"/>
              </a:rPr>
              <a:t>The archivist’s appraisal practice should attempt to move the profession and his or her own institution toward the goal of a broadly based societal archives--the ideal animating Samuels’ documentation strategy--by intervening in the broader appraisal process to protect what contributes best to that goal</a:t>
            </a:r>
            <a:r>
              <a:rPr lang="en" sz="1400" dirty="0" smtClean="0">
                <a:latin typeface="Source Code Pro"/>
                <a:ea typeface="Source Code Pro"/>
                <a:cs typeface="Source Code Pro"/>
                <a:sym typeface="Source Code Pro"/>
              </a:rPr>
              <a:t>.”</a:t>
            </a:r>
            <a:r>
              <a:rPr lang="en" sz="1200" dirty="0" smtClean="0">
                <a:latin typeface="Source Code Pro"/>
                <a:ea typeface="Source Code Pro"/>
                <a:cs typeface="Source Code Pro"/>
                <a:sym typeface="Source Code Pro"/>
              </a:rPr>
              <a:t/>
            </a:r>
            <a:br>
              <a:rPr lang="en" sz="1200" dirty="0" smtClean="0">
                <a:latin typeface="Source Code Pro"/>
                <a:ea typeface="Source Code Pro"/>
                <a:cs typeface="Source Code Pro"/>
                <a:sym typeface="Source Code Pro"/>
              </a:rPr>
            </a:br>
            <a:r>
              <a:rPr lang="en" sz="1200" dirty="0">
                <a:latin typeface="Source Code Pro"/>
                <a:ea typeface="Source Code Pro"/>
                <a:cs typeface="Source Code Pro"/>
                <a:sym typeface="Source Code Pro"/>
              </a:rPr>
              <a:t/>
            </a:r>
            <a:br>
              <a:rPr lang="en" sz="1200" dirty="0">
                <a:latin typeface="Source Code Pro"/>
                <a:ea typeface="Source Code Pro"/>
                <a:cs typeface="Source Code Pro"/>
                <a:sym typeface="Source Code Pro"/>
              </a:rPr>
            </a:br>
            <a:r>
              <a:rPr lang="en" sz="1200" dirty="0">
                <a:latin typeface="Source Code Pro"/>
                <a:ea typeface="Source Code Pro"/>
                <a:cs typeface="Source Code Pro"/>
                <a:sym typeface="Source Code Pro"/>
              </a:rPr>
              <a:t>--Tom Nesmith (2011), “Documenting Appraisal as a Societal Archival Process” </a:t>
            </a:r>
          </a:p>
        </p:txBody>
      </p:sp>
      <p:pic>
        <p:nvPicPr>
          <p:cNvPr id="100" name="Shape 100" descr="Screen Shot 2017-10-22 at 12.23.43 PM.png"/>
          <p:cNvPicPr preferRelativeResize="0"/>
          <p:nvPr/>
        </p:nvPicPr>
        <p:blipFill>
          <a:blip r:embed="rId3">
            <a:alphaModFix amt="84000"/>
          </a:blip>
          <a:stretch>
            <a:fillRect/>
          </a:stretch>
        </p:blipFill>
        <p:spPr>
          <a:xfrm>
            <a:off x="1865825" y="109800"/>
            <a:ext cx="5412333" cy="3068599"/>
          </a:xfrm>
          <a:prstGeom prst="rect">
            <a:avLst/>
          </a:prstGeom>
          <a:noFill/>
          <a:ln>
            <a:noFill/>
          </a:ln>
        </p:spPr>
      </p:pic>
      <p:sp>
        <p:nvSpPr>
          <p:cNvPr id="101" name="Shape 101"/>
          <p:cNvSpPr txBox="1"/>
          <p:nvPr/>
        </p:nvSpPr>
        <p:spPr>
          <a:xfrm>
            <a:off x="1676400" y="3178399"/>
            <a:ext cx="5867400" cy="469500"/>
          </a:xfrm>
          <a:prstGeom prst="rect">
            <a:avLst/>
          </a:prstGeom>
          <a:noFill/>
          <a:ln>
            <a:noFill/>
          </a:ln>
        </p:spPr>
        <p:txBody>
          <a:bodyPr wrap="square" lIns="91425" tIns="91425" rIns="91425" bIns="91425" anchor="b" anchorCtr="0">
            <a:noAutofit/>
          </a:bodyPr>
          <a:lstStyle/>
          <a:p>
            <a:pPr lvl="0" algn="ctr" rtl="0">
              <a:spcBef>
                <a:spcPts val="0"/>
              </a:spcBef>
              <a:spcAft>
                <a:spcPts val="1600"/>
              </a:spcAft>
              <a:buNone/>
            </a:pPr>
            <a:r>
              <a:rPr lang="en" sz="1800" b="1" dirty="0">
                <a:solidFill>
                  <a:schemeClr val="dk2"/>
                </a:solidFill>
                <a:latin typeface="Source Code Pro"/>
                <a:ea typeface="Source Code Pro"/>
                <a:cs typeface="Source Code Pro"/>
                <a:sym typeface="Source Code Pro"/>
              </a:rPr>
              <a:t>Archival Activism, Outreach, &amp; Pedagogy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265500" y="240950"/>
            <a:ext cx="4045200" cy="769200"/>
          </a:xfrm>
          <a:prstGeom prst="rect">
            <a:avLst/>
          </a:prstGeom>
        </p:spPr>
        <p:txBody>
          <a:bodyPr wrap="square" lIns="91425" tIns="91425" rIns="91425" bIns="91425" anchor="b" anchorCtr="0">
            <a:noAutofit/>
          </a:bodyPr>
          <a:lstStyle/>
          <a:p>
            <a:pPr lvl="0" rtl="0">
              <a:spcBef>
                <a:spcPts val="0"/>
              </a:spcBef>
              <a:buNone/>
            </a:pPr>
            <a:r>
              <a:rPr lang="en" sz="4800" b="1" dirty="0">
                <a:latin typeface="Calibri" panose="020F0502020204030204" pitchFamily="34" charset="0"/>
                <a:cs typeface="Calibri" panose="020F0502020204030204" pitchFamily="34" charset="0"/>
              </a:rPr>
              <a:t>Take Aways</a:t>
            </a:r>
          </a:p>
        </p:txBody>
      </p:sp>
      <p:pic>
        <p:nvPicPr>
          <p:cNvPr id="107" name="Shape 107" descr="Screen Shot 2017-10-22 at 12.38.26 PM.png"/>
          <p:cNvPicPr preferRelativeResize="0"/>
          <p:nvPr/>
        </p:nvPicPr>
        <p:blipFill>
          <a:blip r:embed="rId3">
            <a:alphaModFix amt="90000"/>
          </a:blip>
          <a:stretch>
            <a:fillRect/>
          </a:stretch>
        </p:blipFill>
        <p:spPr>
          <a:xfrm>
            <a:off x="820150" y="1010150"/>
            <a:ext cx="2935900" cy="4133350"/>
          </a:xfrm>
          <a:prstGeom prst="rect">
            <a:avLst/>
          </a:prstGeom>
          <a:noFill/>
          <a:ln>
            <a:noFill/>
          </a:ln>
        </p:spPr>
      </p:pic>
      <p:sp>
        <p:nvSpPr>
          <p:cNvPr id="108" name="Shape 108"/>
          <p:cNvSpPr txBox="1">
            <a:spLocks noGrp="1"/>
          </p:cNvSpPr>
          <p:nvPr>
            <p:ph type="body" idx="2"/>
          </p:nvPr>
        </p:nvSpPr>
        <p:spPr>
          <a:xfrm>
            <a:off x="4723125" y="711825"/>
            <a:ext cx="4111800" cy="3454800"/>
          </a:xfrm>
          <a:prstGeom prst="rect">
            <a:avLst/>
          </a:prstGeom>
        </p:spPr>
        <p:txBody>
          <a:bodyPr wrap="square" lIns="91425" tIns="91425" rIns="91425" bIns="91425" anchor="t" anchorCtr="0">
            <a:noAutofit/>
          </a:bodyPr>
          <a:lstStyle/>
          <a:p>
            <a:pPr marL="457200" lvl="0" indent="-342900" rtl="0">
              <a:lnSpc>
                <a:spcPct val="150000"/>
              </a:lnSpc>
              <a:spcBef>
                <a:spcPts val="0"/>
              </a:spcBef>
              <a:spcAft>
                <a:spcPts val="1000"/>
              </a:spcAft>
              <a:buAutoNum type="arabicPeriod"/>
            </a:pPr>
            <a:r>
              <a:rPr lang="en"/>
              <a:t>Gatekeepers &amp; Webmasters</a:t>
            </a:r>
          </a:p>
          <a:p>
            <a:pPr marL="457200" lvl="0" indent="-342900" rtl="0">
              <a:lnSpc>
                <a:spcPct val="150000"/>
              </a:lnSpc>
              <a:spcBef>
                <a:spcPts val="0"/>
              </a:spcBef>
              <a:spcAft>
                <a:spcPts val="1000"/>
              </a:spcAft>
              <a:buAutoNum type="arabicPeriod"/>
            </a:pPr>
            <a:r>
              <a:rPr lang="en"/>
              <a:t>Outreach as Activism</a:t>
            </a:r>
          </a:p>
          <a:p>
            <a:pPr marL="457200" lvl="0" indent="-342900">
              <a:lnSpc>
                <a:spcPct val="150000"/>
              </a:lnSpc>
              <a:spcBef>
                <a:spcPts val="0"/>
              </a:spcBef>
              <a:spcAft>
                <a:spcPts val="1000"/>
              </a:spcAft>
              <a:buAutoNum type="arabicPeriod"/>
            </a:pPr>
            <a:r>
              <a:rPr lang="en"/>
              <a:t>Community Voice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down)">
                                      <p:cBhvr>
                                        <p:cTn id="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90250" y="528900"/>
            <a:ext cx="7850400" cy="4085700"/>
          </a:xfrm>
          <a:prstGeom prst="rect">
            <a:avLst/>
          </a:prstGeom>
        </p:spPr>
        <p:txBody>
          <a:bodyPr wrap="square" lIns="91425" tIns="91425" rIns="91425" bIns="91425" anchor="ctr" anchorCtr="0">
            <a:noAutofit/>
          </a:bodyPr>
          <a:lstStyle/>
          <a:p>
            <a:pPr lvl="0">
              <a:spcBef>
                <a:spcPts val="0"/>
              </a:spcBef>
              <a:buNone/>
            </a:pPr>
            <a:r>
              <a:rPr lang="en" b="1" dirty="0">
                <a:latin typeface="Calibri" panose="020F0502020204030204" pitchFamily="34" charset="0"/>
                <a:cs typeface="Calibri" panose="020F0502020204030204" pitchFamily="34" charset="0"/>
              </a:rPr>
              <a:t>Special Thank Yous: </a:t>
            </a:r>
          </a:p>
          <a:p>
            <a:pPr lvl="0">
              <a:spcBef>
                <a:spcPts val="0"/>
              </a:spcBef>
              <a:buNone/>
            </a:pPr>
            <a:r>
              <a:rPr lang="en" b="1" dirty="0">
                <a:latin typeface="Calibri" panose="020F0502020204030204" pitchFamily="34" charset="0"/>
                <a:cs typeface="Calibri" panose="020F0502020204030204" pitchFamily="34" charset="0"/>
              </a:rPr>
              <a:t>Erin Berry, Ricky Punzalan, </a:t>
            </a:r>
            <a:br>
              <a:rPr lang="en" b="1" dirty="0">
                <a:latin typeface="Calibri" panose="020F0502020204030204" pitchFamily="34" charset="0"/>
                <a:cs typeface="Calibri" panose="020F0502020204030204" pitchFamily="34" charset="0"/>
              </a:rPr>
            </a:br>
            <a:r>
              <a:rPr lang="en" b="1" dirty="0">
                <a:latin typeface="Calibri" panose="020F0502020204030204" pitchFamily="34" charset="0"/>
                <a:cs typeface="Calibri" panose="020F0502020204030204" pitchFamily="34" charset="0"/>
              </a:rPr>
              <a:t>Ed Summers, Amy Wickner, and Liz Novara!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677</Words>
  <Application>Microsoft Office PowerPoint</Application>
  <PresentationFormat>On-screen Show (16:9)</PresentationFormat>
  <Paragraphs>48</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Source Code Pro</vt:lpstr>
      <vt:lpstr>Oswald</vt:lpstr>
      <vt:lpstr>Arial</vt:lpstr>
      <vt:lpstr>Calibri</vt:lpstr>
      <vt:lpstr>Modern Writer</vt:lpstr>
      <vt:lpstr>Supporting Solidarity:</vt:lpstr>
      <vt:lpstr>The Task &amp; the Tools</vt:lpstr>
      <vt:lpstr>Appraisal</vt:lpstr>
      <vt:lpstr>Availability: Wayback Machine</vt:lpstr>
      <vt:lpstr>Formats and Challenges to Availability</vt:lpstr>
      <vt:lpstr>PowerPoint Presentation</vt:lpstr>
      <vt:lpstr>Take Aways</vt:lpstr>
      <vt:lpstr>Special Thank Yous:  Erin Berry, Ricky Punzalan,  Ed Summers, Amy Wickner, and Liz Novara!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Solidarity:</dc:title>
  <cp:lastModifiedBy>Jennifer LeeAnne Wachtel</cp:lastModifiedBy>
  <cp:revision>11</cp:revision>
  <dcterms:modified xsi:type="dcterms:W3CDTF">2017-12-21T17:28:50Z</dcterms:modified>
</cp:coreProperties>
</file>