
<file path=[Content_Types].xml><?xml version="1.0" encoding="utf-8"?>
<Types xmlns="http://schemas.openxmlformats.org/package/2006/content-types">
  <Default Extension="jfif" ContentType="image/jpe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06" r:id="rId1"/>
  </p:sldMasterIdLst>
  <p:notesMasterIdLst>
    <p:notesMasterId r:id="rId20"/>
  </p:notesMasterIdLst>
  <p:sldIdLst>
    <p:sldId id="256" r:id="rId2"/>
    <p:sldId id="258" r:id="rId3"/>
    <p:sldId id="259" r:id="rId4"/>
    <p:sldId id="266" r:id="rId5"/>
    <p:sldId id="257" r:id="rId6"/>
    <p:sldId id="260" r:id="rId7"/>
    <p:sldId id="261" r:id="rId8"/>
    <p:sldId id="263" r:id="rId9"/>
    <p:sldId id="262" r:id="rId10"/>
    <p:sldId id="264" r:id="rId11"/>
    <p:sldId id="265" r:id="rId12"/>
    <p:sldId id="272" r:id="rId13"/>
    <p:sldId id="267" r:id="rId14"/>
    <p:sldId id="268" r:id="rId15"/>
    <p:sldId id="273" r:id="rId16"/>
    <p:sldId id="274" r:id="rId17"/>
    <p:sldId id="269" r:id="rId18"/>
    <p:sldId id="271"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7" autoAdjust="0"/>
    <p:restoredTop sz="85714" autoAdjust="0"/>
  </p:normalViewPr>
  <p:slideViewPr>
    <p:cSldViewPr snapToGrid="0">
      <p:cViewPr varScale="1">
        <p:scale>
          <a:sx n="58" d="100"/>
          <a:sy n="58" d="100"/>
        </p:scale>
        <p:origin x="98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C99D53-444F-49E6-9305-EFC1B3DB36E0}" type="datetimeFigureOut">
              <a:rPr lang="en-US" smtClean="0"/>
              <a:t>10/23/2023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A8CD16-CDC4-4818-869C-6558E3F86FD2}" type="slidenum">
              <a:rPr lang="en-US" smtClean="0"/>
              <a:t>‹#›</a:t>
            </a:fld>
            <a:endParaRPr lang="en-US"/>
          </a:p>
        </p:txBody>
      </p:sp>
    </p:spTree>
    <p:extLst>
      <p:ext uri="{BB962C8B-B14F-4D97-AF65-F5344CB8AC3E}">
        <p14:creationId xmlns:p14="http://schemas.microsoft.com/office/powerpoint/2010/main" val="289879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Former Mass Media and Culture Processing Archivist at UMD Special Collections and University Archives at the University of Maryland. As of late September, at History Associates and nothing I say here represents History Associates. </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If you came here looking for a case study in email archives, you came to the right place! </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I will introduce the WHCA Project, its content, and an overview of creating an email archive. My colleague Josh Westgard will speak to the technical side of the project and has a longer view of the project as a whole.</a:t>
            </a:r>
          </a:p>
        </p:txBody>
      </p:sp>
      <p:sp>
        <p:nvSpPr>
          <p:cNvPr id="4" name="Slide Number Placeholder 3"/>
          <p:cNvSpPr>
            <a:spLocks noGrp="1"/>
          </p:cNvSpPr>
          <p:nvPr>
            <p:ph type="sldNum" sz="quarter" idx="5"/>
          </p:nvPr>
        </p:nvSpPr>
        <p:spPr/>
        <p:txBody>
          <a:bodyPr/>
          <a:lstStyle/>
          <a:p>
            <a:fld id="{3EA8CD16-CDC4-4818-869C-6558E3F86FD2}" type="slidenum">
              <a:rPr lang="en-US" smtClean="0"/>
              <a:t>1</a:t>
            </a:fld>
            <a:endParaRPr lang="en-US"/>
          </a:p>
        </p:txBody>
      </p:sp>
    </p:spTree>
    <p:extLst>
      <p:ext uri="{BB962C8B-B14F-4D97-AF65-F5344CB8AC3E}">
        <p14:creationId xmlns:p14="http://schemas.microsoft.com/office/powerpoint/2010/main" val="31308608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Quality Assurance: I reported on whether email author’s phone numbers, email addresses, and physical addresses were redacted</a:t>
            </a:r>
          </a:p>
          <a:p>
            <a:pPr marL="171450" indent="-171450">
              <a:buFont typeface="Arial" panose="020B0604020202020204" pitchFamily="34" charset="0"/>
              <a:buChar char="•"/>
            </a:pPr>
            <a:r>
              <a:rPr lang="en-US" dirty="0"/>
              <a:t>Delivered CSV reports like these to the software developers and programmers prior to final upload into the public database</a:t>
            </a:r>
          </a:p>
          <a:p>
            <a:pPr marL="171450" indent="-171450">
              <a:buFont typeface="Arial" panose="020B0604020202020204" pitchFamily="34" charset="0"/>
              <a:buChar char="•"/>
            </a:pPr>
            <a:r>
              <a:rPr lang="en-US" dirty="0"/>
              <a:t>Individual review of 5,225 emails between myself and graduate student assistant Selena St. Andre as of September 3, 2020, documenting June 2020 – April 2021</a:t>
            </a:r>
          </a:p>
          <a:p>
            <a:pPr marL="171450" indent="-171450">
              <a:buFont typeface="Arial" panose="020B0604020202020204" pitchFamily="34" charset="0"/>
              <a:buChar char="•"/>
            </a:pPr>
            <a:r>
              <a:rPr lang="en-US" dirty="0"/>
              <a:t>Next, I’ll dive into the content of these emails</a:t>
            </a:r>
          </a:p>
        </p:txBody>
      </p:sp>
      <p:sp>
        <p:nvSpPr>
          <p:cNvPr id="4" name="Slide Number Placeholder 3"/>
          <p:cNvSpPr>
            <a:spLocks noGrp="1"/>
          </p:cNvSpPr>
          <p:nvPr>
            <p:ph type="sldNum" sz="quarter" idx="5"/>
          </p:nvPr>
        </p:nvSpPr>
        <p:spPr/>
        <p:txBody>
          <a:bodyPr/>
          <a:lstStyle/>
          <a:p>
            <a:fld id="{3EA8CD16-CDC4-4818-869C-6558E3F86FD2}" type="slidenum">
              <a:rPr lang="en-US" smtClean="0"/>
              <a:t>10</a:t>
            </a:fld>
            <a:endParaRPr lang="en-US"/>
          </a:p>
        </p:txBody>
      </p:sp>
    </p:spTree>
    <p:extLst>
      <p:ext uri="{BB962C8B-B14F-4D97-AF65-F5344CB8AC3E}">
        <p14:creationId xmlns:p14="http://schemas.microsoft.com/office/powerpoint/2010/main" val="3515020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“And we have a lunch lid until 13:30.” </a:t>
            </a:r>
          </a:p>
        </p:txBody>
      </p:sp>
      <p:sp>
        <p:nvSpPr>
          <p:cNvPr id="4" name="Slide Number Placeholder 3"/>
          <p:cNvSpPr>
            <a:spLocks noGrp="1"/>
          </p:cNvSpPr>
          <p:nvPr>
            <p:ph type="sldNum" sz="quarter" idx="5"/>
          </p:nvPr>
        </p:nvSpPr>
        <p:spPr/>
        <p:txBody>
          <a:bodyPr/>
          <a:lstStyle/>
          <a:p>
            <a:fld id="{3EA8CD16-CDC4-4818-869C-6558E3F86FD2}" type="slidenum">
              <a:rPr lang="en-US" smtClean="0"/>
              <a:t>11</a:t>
            </a:fld>
            <a:endParaRPr lang="en-US"/>
          </a:p>
        </p:txBody>
      </p:sp>
    </p:spTree>
    <p:extLst>
      <p:ext uri="{BB962C8B-B14F-4D97-AF65-F5344CB8AC3E}">
        <p14:creationId xmlns:p14="http://schemas.microsoft.com/office/powerpoint/2010/main" val="15849389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White House is busy but calm, with no developments here. Obviously things are different at the Capitol.”</a:t>
            </a:r>
          </a:p>
        </p:txBody>
      </p:sp>
      <p:sp>
        <p:nvSpPr>
          <p:cNvPr id="4" name="Slide Number Placeholder 3"/>
          <p:cNvSpPr>
            <a:spLocks noGrp="1"/>
          </p:cNvSpPr>
          <p:nvPr>
            <p:ph type="sldNum" sz="quarter" idx="5"/>
          </p:nvPr>
        </p:nvSpPr>
        <p:spPr/>
        <p:txBody>
          <a:bodyPr/>
          <a:lstStyle/>
          <a:p>
            <a:fld id="{3EA8CD16-CDC4-4818-869C-6558E3F86FD2}" type="slidenum">
              <a:rPr lang="en-US" smtClean="0"/>
              <a:t>12</a:t>
            </a:fld>
            <a:endParaRPr lang="en-US"/>
          </a:p>
        </p:txBody>
      </p:sp>
    </p:spTree>
    <p:extLst>
      <p:ext uri="{BB962C8B-B14F-4D97-AF65-F5344CB8AC3E}">
        <p14:creationId xmlns:p14="http://schemas.microsoft.com/office/powerpoint/2010/main" val="1467264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“Hundreds of supporters filled into a makeshift event space at the airport. Most supporters on the risers behind the podium where POTUS will speak wore masks while on the ground was a mix of masked and </a:t>
            </a:r>
            <a:r>
              <a:rPr lang="en-US" i="1" dirty="0" err="1"/>
              <a:t>maskless</a:t>
            </a:r>
            <a:r>
              <a:rPr lang="en-US" i="1" dirty="0"/>
              <a:t> people.”</a:t>
            </a:r>
          </a:p>
        </p:txBody>
      </p:sp>
      <p:sp>
        <p:nvSpPr>
          <p:cNvPr id="4" name="Slide Number Placeholder 3"/>
          <p:cNvSpPr>
            <a:spLocks noGrp="1"/>
          </p:cNvSpPr>
          <p:nvPr>
            <p:ph type="sldNum" sz="quarter" idx="5"/>
          </p:nvPr>
        </p:nvSpPr>
        <p:spPr/>
        <p:txBody>
          <a:bodyPr/>
          <a:lstStyle/>
          <a:p>
            <a:fld id="{3EA8CD16-CDC4-4818-869C-6558E3F86FD2}" type="slidenum">
              <a:rPr lang="en-US" smtClean="0"/>
              <a:t>13</a:t>
            </a:fld>
            <a:endParaRPr lang="en-US"/>
          </a:p>
        </p:txBody>
      </p:sp>
    </p:spTree>
    <p:extLst>
      <p:ext uri="{BB962C8B-B14F-4D97-AF65-F5344CB8AC3E}">
        <p14:creationId xmlns:p14="http://schemas.microsoft.com/office/powerpoint/2010/main" val="2634828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800" b="0" i="0" u="none" strike="noStrike" dirty="0">
                <a:solidFill>
                  <a:srgbClr val="000000"/>
                </a:solidFill>
                <a:effectLst/>
                <a:latin typeface="Arial" panose="020B0604020202020204" pitchFamily="34" charset="0"/>
              </a:rPr>
              <a:t>UMD’s algorithm captured pool reports and pool notes</a:t>
            </a:r>
          </a:p>
          <a:p>
            <a:pPr marL="285750" indent="-285750">
              <a:buFont typeface="Arial" panose="020B0604020202020204" pitchFamily="34" charset="0"/>
              <a:buChar char="•"/>
            </a:pPr>
            <a:r>
              <a:rPr lang="en-US" sz="1800" b="0" i="0" u="none" strike="noStrike" dirty="0">
                <a:solidFill>
                  <a:srgbClr val="000000"/>
                </a:solidFill>
                <a:effectLst/>
                <a:latin typeface="Arial" panose="020B0604020202020204" pitchFamily="34" charset="0"/>
              </a:rPr>
              <a:t>pool reports specifically document the activities of the president, vice president, First Lady, and the administration.</a:t>
            </a:r>
          </a:p>
          <a:p>
            <a:r>
              <a:rPr lang="en-US" sz="1800" b="0" i="1" u="none" strike="noStrike" dirty="0">
                <a:solidFill>
                  <a:srgbClr val="000000"/>
                </a:solidFill>
                <a:effectLst/>
                <a:latin typeface="Arial" panose="020B0604020202020204" pitchFamily="34" charset="0"/>
              </a:rPr>
              <a:t>“We did not see any crowds outside the entrance where we pulled in. We are holding in front of the main tower. As of now, there are no further schedule updates.” </a:t>
            </a:r>
            <a:endParaRPr lang="en-US" i="1" dirty="0"/>
          </a:p>
        </p:txBody>
      </p:sp>
      <p:sp>
        <p:nvSpPr>
          <p:cNvPr id="4" name="Slide Number Placeholder 3"/>
          <p:cNvSpPr>
            <a:spLocks noGrp="1"/>
          </p:cNvSpPr>
          <p:nvPr>
            <p:ph type="sldNum" sz="quarter" idx="5"/>
          </p:nvPr>
        </p:nvSpPr>
        <p:spPr/>
        <p:txBody>
          <a:bodyPr/>
          <a:lstStyle/>
          <a:p>
            <a:fld id="{3EA8CD16-CDC4-4818-869C-6558E3F86FD2}" type="slidenum">
              <a:rPr lang="en-US" smtClean="0"/>
              <a:t>14</a:t>
            </a:fld>
            <a:endParaRPr lang="en-US"/>
          </a:p>
        </p:txBody>
      </p:sp>
    </p:spTree>
    <p:extLst>
      <p:ext uri="{BB962C8B-B14F-4D97-AF65-F5344CB8AC3E}">
        <p14:creationId xmlns:p14="http://schemas.microsoft.com/office/powerpoint/2010/main" val="22765849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dirty="0">
                <a:solidFill>
                  <a:srgbClr val="000000"/>
                </a:solidFill>
                <a:effectLst/>
                <a:latin typeface="Arial" panose="020B0604020202020204" pitchFamily="34" charset="0"/>
              </a:rPr>
              <a:t>Pool Notes are also of possible historical interest as they document the workings of the WHCA, like masking and social distancing policies.</a:t>
            </a:r>
            <a:endParaRPr lang="en-US" dirty="0"/>
          </a:p>
          <a:p>
            <a:endParaRPr lang="en-US" dirty="0"/>
          </a:p>
          <a:p>
            <a:r>
              <a:rPr lang="en-US" dirty="0"/>
              <a:t>Selected text: “</a:t>
            </a:r>
            <a:r>
              <a:rPr lang="en-US" i="1" dirty="0"/>
              <a:t>On days in which you are not accommodated with a briefing room seat or an enclosed workspace, please continue to avoid working from the White House. We don’t want to prevent anyone from doing their job, but if you must come in, please keep it brief. Outdoors is safer for everyone.</a:t>
            </a:r>
          </a:p>
          <a:p>
            <a:endParaRPr lang="en-US" i="1" dirty="0"/>
          </a:p>
          <a:p>
            <a:pPr marL="171450" indent="-171450">
              <a:buFont typeface="Arial" panose="020B0604020202020204" pitchFamily="34" charset="0"/>
              <a:buChar char="•"/>
            </a:pPr>
            <a:r>
              <a:rPr lang="en-US" i="0" dirty="0"/>
              <a:t>Collection is both a valuable historical resource documenting the presidency and the press, but also a useful case study in stewarding an email archive.</a:t>
            </a:r>
          </a:p>
          <a:p>
            <a:pPr marL="171450" indent="-171450">
              <a:buFont typeface="Arial" panose="020B0604020202020204" pitchFamily="34" charset="0"/>
              <a:buChar char="•"/>
            </a:pPr>
            <a:r>
              <a:rPr lang="en-US" i="1" dirty="0"/>
              <a:t>Josh Westgard will dive into the technical aspects of that stewardship and long-term goals.</a:t>
            </a:r>
          </a:p>
        </p:txBody>
      </p:sp>
      <p:sp>
        <p:nvSpPr>
          <p:cNvPr id="4" name="Slide Number Placeholder 3"/>
          <p:cNvSpPr>
            <a:spLocks noGrp="1"/>
          </p:cNvSpPr>
          <p:nvPr>
            <p:ph type="sldNum" sz="quarter" idx="5"/>
          </p:nvPr>
        </p:nvSpPr>
        <p:spPr/>
        <p:txBody>
          <a:bodyPr/>
          <a:lstStyle/>
          <a:p>
            <a:fld id="{3EA8CD16-CDC4-4818-869C-6558E3F86FD2}" type="slidenum">
              <a:rPr lang="en-US" smtClean="0"/>
              <a:t>15</a:t>
            </a:fld>
            <a:endParaRPr lang="en-US"/>
          </a:p>
        </p:txBody>
      </p:sp>
    </p:spTree>
    <p:extLst>
      <p:ext uri="{BB962C8B-B14F-4D97-AF65-F5344CB8AC3E}">
        <p14:creationId xmlns:p14="http://schemas.microsoft.com/office/powerpoint/2010/main" val="38720458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A8CD16-CDC4-4818-869C-6558E3F86FD2}" type="slidenum">
              <a:rPr lang="en-US" smtClean="0"/>
              <a:t>16</a:t>
            </a:fld>
            <a:endParaRPr lang="en-US"/>
          </a:p>
        </p:txBody>
      </p:sp>
    </p:spTree>
    <p:extLst>
      <p:ext uri="{BB962C8B-B14F-4D97-AF65-F5344CB8AC3E}">
        <p14:creationId xmlns:p14="http://schemas.microsoft.com/office/powerpoint/2010/main" val="37643307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Produce digital tools that will harvest external content and media linked from within the pool reports</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Create complementary content for the project website, such as lesson plans, stories, timelines, </a:t>
            </a:r>
            <a:r>
              <a:rPr lang="en-US" sz="1800" b="0" i="0" u="none" strike="noStrike" dirty="0" err="1">
                <a:solidFill>
                  <a:srgbClr val="000000"/>
                </a:solidFill>
                <a:effectLst/>
                <a:latin typeface="Arial" panose="020B0604020202020204" pitchFamily="34" charset="0"/>
              </a:rPr>
              <a:t>etc</a:t>
            </a:r>
            <a:r>
              <a:rPr lang="en-US" sz="1800" b="0" i="0" u="none" strike="noStrike" dirty="0">
                <a:solidFill>
                  <a:srgbClr val="000000"/>
                </a:solidFill>
                <a:effectLst/>
                <a:latin typeface="Arial" panose="020B0604020202020204" pitchFamily="34" charset="0"/>
              </a:rPr>
              <a:t> to promote the collection and enhance its value </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Goal: obtain more content from WHCA members and other entities which hold paper-based pool reports; with enough capacity, support the complete run of pool reports</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Goal: Add more content as staffing capacity allows, assure quality of data and records</a:t>
            </a:r>
          </a:p>
          <a:p>
            <a:endParaRPr lang="en-US" dirty="0"/>
          </a:p>
        </p:txBody>
      </p:sp>
      <p:sp>
        <p:nvSpPr>
          <p:cNvPr id="4" name="Slide Number Placeholder 3"/>
          <p:cNvSpPr>
            <a:spLocks noGrp="1"/>
          </p:cNvSpPr>
          <p:nvPr>
            <p:ph type="sldNum" sz="quarter" idx="5"/>
          </p:nvPr>
        </p:nvSpPr>
        <p:spPr/>
        <p:txBody>
          <a:bodyPr/>
          <a:lstStyle/>
          <a:p>
            <a:fld id="{3EA8CD16-CDC4-4818-869C-6558E3F86FD2}" type="slidenum">
              <a:rPr lang="en-US" smtClean="0"/>
              <a:t>17</a:t>
            </a:fld>
            <a:endParaRPr lang="en-US"/>
          </a:p>
        </p:txBody>
      </p:sp>
    </p:spTree>
    <p:extLst>
      <p:ext uri="{BB962C8B-B14F-4D97-AF65-F5344CB8AC3E}">
        <p14:creationId xmlns:p14="http://schemas.microsoft.com/office/powerpoint/2010/main" val="18165023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A8CD16-CDC4-4818-869C-6558E3F86FD2}" type="slidenum">
              <a:rPr lang="en-US" smtClean="0"/>
              <a:t>18</a:t>
            </a:fld>
            <a:endParaRPr lang="en-US"/>
          </a:p>
        </p:txBody>
      </p:sp>
    </p:spTree>
    <p:extLst>
      <p:ext uri="{BB962C8B-B14F-4D97-AF65-F5344CB8AC3E}">
        <p14:creationId xmlns:p14="http://schemas.microsoft.com/office/powerpoint/2010/main" val="2397265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What is the White House Correspondents Association? </a:t>
            </a:r>
          </a:p>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Mission of WHCA: ensure a strong free press and robust coverage of the presidency by advocating for access by the media to the President, White House events, and administration officials</a:t>
            </a:r>
          </a:p>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WHCA Members: reporters and photographers who cover the White House as their regular beat</a:t>
            </a:r>
          </a:p>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UMD and its partners responded to the WHCA’s Request for Proposals in 2016, and were selected as the repository of record. </a:t>
            </a:r>
          </a:p>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WHCA began digitally transferring its pool reports in email format to UMD, delivered via Box.</a:t>
            </a:r>
          </a:p>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 I joined the project in 2020 in my capacity as Mass Media and Culture Processing Archivist, responsible for running quality assurance on email redactions: email, physical address, phone numbers.</a:t>
            </a:r>
          </a:p>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What is a pool report? report from the press pool covering the actions of the president and the administration</a:t>
            </a:r>
          </a:p>
          <a:p>
            <a:endParaRPr lang="en-US" dirty="0"/>
          </a:p>
        </p:txBody>
      </p:sp>
      <p:sp>
        <p:nvSpPr>
          <p:cNvPr id="4" name="Slide Number Placeholder 3"/>
          <p:cNvSpPr>
            <a:spLocks noGrp="1"/>
          </p:cNvSpPr>
          <p:nvPr>
            <p:ph type="sldNum" sz="quarter" idx="5"/>
          </p:nvPr>
        </p:nvSpPr>
        <p:spPr/>
        <p:txBody>
          <a:bodyPr/>
          <a:lstStyle/>
          <a:p>
            <a:fld id="{3EA8CD16-CDC4-4818-869C-6558E3F86FD2}" type="slidenum">
              <a:rPr lang="en-US" smtClean="0"/>
              <a:t>2</a:t>
            </a:fld>
            <a:endParaRPr lang="en-US"/>
          </a:p>
        </p:txBody>
      </p:sp>
    </p:spTree>
    <p:extLst>
      <p:ext uri="{BB962C8B-B14F-4D97-AF65-F5344CB8AC3E}">
        <p14:creationId xmlns:p14="http://schemas.microsoft.com/office/powerpoint/2010/main" val="2696303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None/>
            </a:pPr>
            <a:r>
              <a:rPr lang="en-US" sz="1800" b="0" i="0" u="none" strike="noStrike" dirty="0">
                <a:solidFill>
                  <a:srgbClr val="000000"/>
                </a:solidFill>
                <a:effectLst/>
                <a:latin typeface="Arial" panose="020B0604020202020204" pitchFamily="34" charset="0"/>
              </a:rPr>
              <a:t>UMD Libraries and its partners agreed on a Project Scope with the WHCA in 2016</a:t>
            </a:r>
            <a:br>
              <a:rPr lang="en-US" sz="1800" b="0" i="0" u="none" strike="noStrike" dirty="0">
                <a:solidFill>
                  <a:srgbClr val="000000"/>
                </a:solidFill>
                <a:effectLst/>
                <a:latin typeface="Arial" panose="020B0604020202020204" pitchFamily="34" charset="0"/>
              </a:rPr>
            </a:br>
            <a:endParaRPr lang="en-US" sz="18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Build and preserve a comprehensive, searchable archive of the White House Correspondents Association (WHCA) pool reports and related content for research, teaching, learning, and journalism</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Gather physical and digital pool reports held by WHCA members, presidential libraries, and other to add them to the archive</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Develop and use digital tools that will automatically reformat the pool reports as necessary</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Create metadata to make the pool reports searchable and filterable,</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Redact targeted personal information about pool reporters as needed (that’s where I come in)</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Josh will speak more to the digital tools mentioned above </a:t>
            </a:r>
          </a:p>
        </p:txBody>
      </p:sp>
      <p:sp>
        <p:nvSpPr>
          <p:cNvPr id="4" name="Slide Number Placeholder 3"/>
          <p:cNvSpPr>
            <a:spLocks noGrp="1"/>
          </p:cNvSpPr>
          <p:nvPr>
            <p:ph type="sldNum" sz="quarter" idx="5"/>
          </p:nvPr>
        </p:nvSpPr>
        <p:spPr/>
        <p:txBody>
          <a:bodyPr/>
          <a:lstStyle/>
          <a:p>
            <a:fld id="{3EA8CD16-CDC4-4818-869C-6558E3F86FD2}" type="slidenum">
              <a:rPr lang="en-US" smtClean="0"/>
              <a:t>3</a:t>
            </a:fld>
            <a:endParaRPr lang="en-US"/>
          </a:p>
        </p:txBody>
      </p:sp>
    </p:spTree>
    <p:extLst>
      <p:ext uri="{BB962C8B-B14F-4D97-AF65-F5344CB8AC3E}">
        <p14:creationId xmlns:p14="http://schemas.microsoft.com/office/powerpoint/2010/main" val="537310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am one of 8 people including Josh</a:t>
            </a:r>
          </a:p>
        </p:txBody>
      </p:sp>
      <p:sp>
        <p:nvSpPr>
          <p:cNvPr id="4" name="Slide Number Placeholder 3"/>
          <p:cNvSpPr>
            <a:spLocks noGrp="1"/>
          </p:cNvSpPr>
          <p:nvPr>
            <p:ph type="sldNum" sz="quarter" idx="5"/>
          </p:nvPr>
        </p:nvSpPr>
        <p:spPr/>
        <p:txBody>
          <a:bodyPr/>
          <a:lstStyle/>
          <a:p>
            <a:fld id="{3EA8CD16-CDC4-4818-869C-6558E3F86FD2}" type="slidenum">
              <a:rPr lang="en-US" smtClean="0"/>
              <a:t>4</a:t>
            </a:fld>
            <a:endParaRPr lang="en-US"/>
          </a:p>
        </p:txBody>
      </p:sp>
    </p:spTree>
    <p:extLst>
      <p:ext uri="{BB962C8B-B14F-4D97-AF65-F5344CB8AC3E}">
        <p14:creationId xmlns:p14="http://schemas.microsoft.com/office/powerpoint/2010/main" val="2967434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None/>
            </a:pPr>
            <a:r>
              <a:rPr lang="en-US" sz="1100" b="0" i="0" u="none" strike="noStrike" dirty="0">
                <a:solidFill>
                  <a:srgbClr val="000000"/>
                </a:solidFill>
                <a:effectLst/>
                <a:latin typeface="Arial" panose="020B0604020202020204" pitchFamily="34" charset="0"/>
              </a:rPr>
              <a:t>As of 2020, we have a live database.</a:t>
            </a:r>
            <a:br>
              <a:rPr lang="en-US" sz="1100" b="0" i="0" u="none" strike="noStrike" dirty="0">
                <a:solidFill>
                  <a:srgbClr val="000000"/>
                </a:solidFill>
                <a:effectLst/>
                <a:latin typeface="Arial" panose="020B0604020202020204" pitchFamily="34" charset="0"/>
              </a:rPr>
            </a:br>
            <a:endParaRPr lang="en-US" sz="11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WHCA Project is a comprehensive collection of White House pool reports for journalists, researchers, students, and the general public created by the University of Maryland Libraries and its partners in collaboration with the White House Correspondents Association</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Philip Merrill College of Journalism (UMD)</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College of Information Studies</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Freedom Forum Institute </a:t>
            </a:r>
          </a:p>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Extensive collection of pool reports that provides a searchable, freely accessible database </a:t>
            </a:r>
          </a:p>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Collection complements materials at the University of Maryland Libraries that document the history of radio and television broadcasting in the Mass Media and Culture Collections, including the Library of American Broadcasting and the National Public Broadcasting Archives</a:t>
            </a:r>
          </a:p>
        </p:txBody>
      </p:sp>
      <p:sp>
        <p:nvSpPr>
          <p:cNvPr id="4" name="Slide Number Placeholder 3"/>
          <p:cNvSpPr>
            <a:spLocks noGrp="1"/>
          </p:cNvSpPr>
          <p:nvPr>
            <p:ph type="sldNum" sz="quarter" idx="5"/>
          </p:nvPr>
        </p:nvSpPr>
        <p:spPr/>
        <p:txBody>
          <a:bodyPr/>
          <a:lstStyle/>
          <a:p>
            <a:fld id="{3EA8CD16-CDC4-4818-869C-6558E3F86FD2}" type="slidenum">
              <a:rPr lang="en-US" smtClean="0"/>
              <a:t>5</a:t>
            </a:fld>
            <a:endParaRPr lang="en-US"/>
          </a:p>
        </p:txBody>
      </p:sp>
    </p:spTree>
    <p:extLst>
      <p:ext uri="{BB962C8B-B14F-4D97-AF65-F5344CB8AC3E}">
        <p14:creationId xmlns:p14="http://schemas.microsoft.com/office/powerpoint/2010/main" val="1987053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1,800 pool reports dated June 25 – September 2020 are posted live online and redacted</a:t>
            </a:r>
          </a:p>
          <a:p>
            <a:pPr marL="171450" indent="-171450">
              <a:buFont typeface="Arial" panose="020B0604020202020204" pitchFamily="34" charset="0"/>
              <a:buChar char="•"/>
            </a:pPr>
            <a:r>
              <a:rPr lang="en-US" dirty="0"/>
              <a:t>Project staff still collecting and preserving pool reports from Oct 1, 2020 through present</a:t>
            </a:r>
          </a:p>
          <a:p>
            <a:pPr marL="171450" indent="-171450">
              <a:buFont typeface="Arial" panose="020B0604020202020204" pitchFamily="34" charset="0"/>
              <a:buChar char="•"/>
            </a:pPr>
            <a:r>
              <a:rPr lang="en-US" dirty="0"/>
              <a:t>Recently obtained and preserved email pool reports from George W. Bush and Barack Obama administrations</a:t>
            </a:r>
          </a:p>
          <a:p>
            <a:endParaRPr lang="en-US" dirty="0"/>
          </a:p>
        </p:txBody>
      </p:sp>
      <p:sp>
        <p:nvSpPr>
          <p:cNvPr id="4" name="Slide Number Placeholder 3"/>
          <p:cNvSpPr>
            <a:spLocks noGrp="1"/>
          </p:cNvSpPr>
          <p:nvPr>
            <p:ph type="sldNum" sz="quarter" idx="5"/>
          </p:nvPr>
        </p:nvSpPr>
        <p:spPr/>
        <p:txBody>
          <a:bodyPr/>
          <a:lstStyle/>
          <a:p>
            <a:fld id="{3EA8CD16-CDC4-4818-869C-6558E3F86FD2}" type="slidenum">
              <a:rPr lang="en-US" smtClean="0"/>
              <a:t>6</a:t>
            </a:fld>
            <a:endParaRPr lang="en-US"/>
          </a:p>
        </p:txBody>
      </p:sp>
    </p:spTree>
    <p:extLst>
      <p:ext uri="{BB962C8B-B14F-4D97-AF65-F5344CB8AC3E}">
        <p14:creationId xmlns:p14="http://schemas.microsoft.com/office/powerpoint/2010/main" val="1022314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Pool reports come in the form of email and contain current, active PII (personally identifiable information) for journalists. </a:t>
            </a:r>
          </a:p>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WHCA stipulated that we must redact PII to protect their journalists.</a:t>
            </a:r>
          </a:p>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Ethical question: To what degree should archivists intervene in the record? </a:t>
            </a:r>
          </a:p>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Acknowledgement: In line with the fact that archives are not neutral, we recognize up-front that the arrangement and presentation of the record reflects both human and algorithmic interpretation</a:t>
            </a:r>
          </a:p>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Decided to include a “Processing Note” with the records – this highlighted note clearly stipulates exactly which interventions we made: “</a:t>
            </a:r>
            <a:r>
              <a:rPr lang="en-US" sz="1100" b="0" i="1" u="none" strike="noStrike" dirty="0">
                <a:solidFill>
                  <a:srgbClr val="000000"/>
                </a:solidFill>
                <a:effectLst/>
                <a:latin typeface="Arial" panose="020B0604020202020204" pitchFamily="34" charset="0"/>
              </a:rPr>
              <a:t>These pool reports have been lightly redacted to remove the pool reporters’ personal contact information including email addresses, phone numbers, and physical addresses</a:t>
            </a:r>
            <a:r>
              <a:rPr lang="en-US" sz="1100" b="0" i="0" u="none" strike="noStrike" dirty="0">
                <a:solidFill>
                  <a:srgbClr val="000000"/>
                </a:solidFill>
                <a:effectLst/>
                <a:latin typeface="Arial" panose="020B0604020202020204" pitchFamily="34" charset="0"/>
              </a:rPr>
              <a:t>.” </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100" b="0" i="0" u="none" strike="noStrike" dirty="0">
                <a:solidFill>
                  <a:srgbClr val="000000"/>
                </a:solidFill>
                <a:effectLst/>
                <a:latin typeface="Arial" panose="020B0604020202020204" pitchFamily="34" charset="0"/>
              </a:rPr>
              <a:t>Now becoming common archival practice to note archival interventions, such as harmful language notes (cite Kirsten Wright, 2019 “Archival interventions and the language we use.”)</a:t>
            </a:r>
          </a:p>
          <a:p>
            <a:pPr rtl="0" fontAlgn="base">
              <a:spcBef>
                <a:spcPts val="0"/>
              </a:spcBef>
              <a:spcAft>
                <a:spcPts val="0"/>
              </a:spcAft>
              <a:buFont typeface="Arial" panose="020B0604020202020204" pitchFamily="34" charset="0"/>
              <a:buNone/>
            </a:pPr>
            <a:endParaRPr lang="en-US" sz="1100" b="0" i="0" u="none" strike="noStrike" dirty="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3EA8CD16-CDC4-4818-869C-6558E3F86FD2}" type="slidenum">
              <a:rPr lang="en-US" smtClean="0"/>
              <a:t>7</a:t>
            </a:fld>
            <a:endParaRPr lang="en-US"/>
          </a:p>
        </p:txBody>
      </p:sp>
    </p:spTree>
    <p:extLst>
      <p:ext uri="{BB962C8B-B14F-4D97-AF65-F5344CB8AC3E}">
        <p14:creationId xmlns:p14="http://schemas.microsoft.com/office/powerpoint/2010/main" val="66042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dirty="0">
                <a:solidFill>
                  <a:srgbClr val="000000"/>
                </a:solidFill>
                <a:effectLst/>
                <a:latin typeface="Arial" panose="020B0604020202020204" pitchFamily="34" charset="0"/>
              </a:rPr>
              <a:t>Another reason to redact is to protect journalists from retaliation in a climate where the president was publicly disparaging their profession and where journalists were coming under attack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dirty="0">
                <a:solidFill>
                  <a:srgbClr val="000000"/>
                </a:solidFill>
                <a:effectLst/>
                <a:latin typeface="Arial" panose="020B0604020202020204" pitchFamily="34" charset="0"/>
              </a:rPr>
              <a:t>Emails also reflect the tension between the tension between the press and the president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i="1" u="none" strike="noStrike" dirty="0">
                <a:solidFill>
                  <a:srgbClr val="000000"/>
                </a:solidFill>
                <a:effectLst/>
                <a:latin typeface="Arial" panose="020B0604020202020204" pitchFamily="34" charset="0"/>
              </a:rPr>
              <a:t>“If it seems like one long paragraph, well, that’s because it was. POTUS: “…some horrible things were said, fake things, fake news, corrupt news, the kind of news that’s ruining your profession, and everyone knows it’s totally false.””</a:t>
            </a:r>
          </a:p>
        </p:txBody>
      </p:sp>
      <p:sp>
        <p:nvSpPr>
          <p:cNvPr id="4" name="Slide Number Placeholder 3"/>
          <p:cNvSpPr>
            <a:spLocks noGrp="1"/>
          </p:cNvSpPr>
          <p:nvPr>
            <p:ph type="sldNum" sz="quarter" idx="5"/>
          </p:nvPr>
        </p:nvSpPr>
        <p:spPr/>
        <p:txBody>
          <a:bodyPr/>
          <a:lstStyle/>
          <a:p>
            <a:fld id="{3EA8CD16-CDC4-4818-869C-6558E3F86FD2}" type="slidenum">
              <a:rPr lang="en-US" smtClean="0"/>
              <a:t>8</a:t>
            </a:fld>
            <a:endParaRPr lang="en-US"/>
          </a:p>
        </p:txBody>
      </p:sp>
    </p:spTree>
    <p:extLst>
      <p:ext uri="{BB962C8B-B14F-4D97-AF65-F5344CB8AC3E}">
        <p14:creationId xmlns:p14="http://schemas.microsoft.com/office/powerpoint/2010/main" val="4086650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As you can see here, we decided to protect journalist’s identities</a:t>
            </a:r>
          </a:p>
          <a:p>
            <a:pPr lvl="0"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Archival intervention consisted of rendering the raw html and redacting physical addresses, email addresses, and phone numbers</a:t>
            </a:r>
          </a:p>
        </p:txBody>
      </p:sp>
      <p:sp>
        <p:nvSpPr>
          <p:cNvPr id="4" name="Slide Number Placeholder 3"/>
          <p:cNvSpPr>
            <a:spLocks noGrp="1"/>
          </p:cNvSpPr>
          <p:nvPr>
            <p:ph type="sldNum" sz="quarter" idx="5"/>
          </p:nvPr>
        </p:nvSpPr>
        <p:spPr/>
        <p:txBody>
          <a:bodyPr/>
          <a:lstStyle/>
          <a:p>
            <a:fld id="{3EA8CD16-CDC4-4818-869C-6558E3F86FD2}" type="slidenum">
              <a:rPr lang="en-US" smtClean="0"/>
              <a:t>9</a:t>
            </a:fld>
            <a:endParaRPr lang="en-US"/>
          </a:p>
        </p:txBody>
      </p:sp>
    </p:spTree>
    <p:extLst>
      <p:ext uri="{BB962C8B-B14F-4D97-AF65-F5344CB8AC3E}">
        <p14:creationId xmlns:p14="http://schemas.microsoft.com/office/powerpoint/2010/main" val="2350949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10/23/2023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20974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64C608-40B1-4030-A28D-5B74BC98ADCE}" type="datetimeFigureOut">
              <a:rPr lang="en-US" smtClean="0"/>
              <a:t>10/23/2023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30846629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64C608-40B1-4030-A28D-5B74BC98ADCE}" type="datetimeFigureOut">
              <a:rPr lang="en-US" smtClean="0"/>
              <a:t>10/23/2023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4142244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8664C608-40B1-4030-A28D-5B74BC98ADCE}" type="datetimeFigureOut">
              <a:rPr lang="en-US" smtClean="0"/>
              <a:t>10/23/2023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8496639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8664C608-40B1-4030-A28D-5B74BC98ADCE}" type="datetimeFigureOut">
              <a:rPr lang="en-US" smtClean="0"/>
              <a:t>10/23/2023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6559449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8664C608-40B1-4030-A28D-5B74BC98ADCE}" type="datetimeFigureOut">
              <a:rPr lang="en-US" smtClean="0"/>
              <a:t>10/23/2023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76555967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10/23/2023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7100151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10/23/2023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766349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10/23/2023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20711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10/23/2023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78790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10/23/2023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44695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10/23/2023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219726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10/23/2023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07959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10/23/2023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464716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smtClean="0"/>
              <a:t>10/23/2023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49878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10/23/2023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65925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664C608-40B1-4030-A28D-5B74BC98ADCE}" type="datetimeFigureOut">
              <a:rPr lang="en-US" smtClean="0"/>
              <a:t>10/23/2023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70878346"/>
      </p:ext>
    </p:extLst>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 id="2147483918" r:id="rId12"/>
    <p:sldLayoutId id="2147483919" r:id="rId13"/>
    <p:sldLayoutId id="2147483920" r:id="rId14"/>
    <p:sldLayoutId id="2147483921" r:id="rId15"/>
    <p:sldLayoutId id="2147483922" r:id="rId16"/>
  </p:sldLayoutIdLst>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8EB27-8984-4C27-BA0D-CD523D55D48B}"/>
              </a:ext>
            </a:extLst>
          </p:cNvPr>
          <p:cNvSpPr>
            <a:spLocks noGrp="1"/>
          </p:cNvSpPr>
          <p:nvPr>
            <p:ph type="ctrTitle"/>
          </p:nvPr>
        </p:nvSpPr>
        <p:spPr>
          <a:xfrm>
            <a:off x="1022252" y="1758462"/>
            <a:ext cx="10147496" cy="2020446"/>
          </a:xfrm>
        </p:spPr>
        <p:txBody>
          <a:bodyPr>
            <a:noAutofit/>
          </a:bodyPr>
          <a:lstStyle/>
          <a:p>
            <a:r>
              <a:rPr lang="en-US" sz="5000" b="1" i="1" dirty="0"/>
              <a:t>The Pandemic, the President, and the Press: Access to the White House Correspondents’ Association Emails</a:t>
            </a:r>
            <a:endParaRPr lang="en-US" sz="5000" b="1" dirty="0"/>
          </a:p>
        </p:txBody>
      </p:sp>
      <p:sp>
        <p:nvSpPr>
          <p:cNvPr id="3" name="Subtitle 2">
            <a:extLst>
              <a:ext uri="{FF2B5EF4-FFF2-40B4-BE49-F238E27FC236}">
                <a16:creationId xmlns:a16="http://schemas.microsoft.com/office/drawing/2014/main" id="{DE49D1F6-54C8-48F4-BA87-5963FF018999}"/>
              </a:ext>
            </a:extLst>
          </p:cNvPr>
          <p:cNvSpPr>
            <a:spLocks noGrp="1"/>
          </p:cNvSpPr>
          <p:nvPr>
            <p:ph type="subTitle" idx="1"/>
          </p:nvPr>
        </p:nvSpPr>
        <p:spPr>
          <a:xfrm>
            <a:off x="1730943" y="3970603"/>
            <a:ext cx="10305885" cy="1881557"/>
          </a:xfrm>
        </p:spPr>
        <p:txBody>
          <a:bodyPr>
            <a:noAutofit/>
          </a:bodyPr>
          <a:lstStyle/>
          <a:p>
            <a:r>
              <a:rPr lang="en-US" sz="2800" b="1" dirty="0"/>
              <a:t>Jen Wachtel</a:t>
            </a:r>
          </a:p>
          <a:p>
            <a:r>
              <a:rPr lang="en-US" sz="2800" dirty="0"/>
              <a:t>(formerly) Processing Archivist, University of Maryland Libraries</a:t>
            </a:r>
          </a:p>
          <a:p>
            <a:r>
              <a:rPr lang="en-US" sz="2800" b="1" dirty="0"/>
              <a:t>Joshua Westgard</a:t>
            </a:r>
            <a:br>
              <a:rPr lang="en-US" sz="2800" dirty="0"/>
            </a:br>
            <a:r>
              <a:rPr lang="en-US" sz="2800" dirty="0"/>
              <a:t>Systems Librarian, University of Maryland Libraries</a:t>
            </a:r>
            <a:br>
              <a:rPr lang="en-US" sz="2800" dirty="0"/>
            </a:br>
            <a:endParaRPr lang="en-US" sz="2500" dirty="0"/>
          </a:p>
          <a:p>
            <a:r>
              <a:rPr lang="en-US" sz="2500" dirty="0"/>
              <a:t>MARAC Fall 2021 Conference Session 17</a:t>
            </a:r>
          </a:p>
        </p:txBody>
      </p:sp>
    </p:spTree>
    <p:extLst>
      <p:ext uri="{BB962C8B-B14F-4D97-AF65-F5344CB8AC3E}">
        <p14:creationId xmlns:p14="http://schemas.microsoft.com/office/powerpoint/2010/main" val="4197788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0A36F2C-6DC6-4D7D-B228-0284CAEB710E}"/>
              </a:ext>
            </a:extLst>
          </p:cNvPr>
          <p:cNvSpPr>
            <a:spLocks noGrp="1"/>
          </p:cNvSpPr>
          <p:nvPr>
            <p:ph type="title"/>
          </p:nvPr>
        </p:nvSpPr>
        <p:spPr>
          <a:xfrm>
            <a:off x="2570065" y="228599"/>
            <a:ext cx="8911687" cy="1280890"/>
          </a:xfrm>
        </p:spPr>
        <p:txBody>
          <a:bodyPr/>
          <a:lstStyle/>
          <a:p>
            <a:r>
              <a:rPr lang="en-US" dirty="0"/>
              <a:t>Redaction and QA Process: approximately 5,225 emails reviewed</a:t>
            </a:r>
          </a:p>
        </p:txBody>
      </p:sp>
      <p:pic>
        <p:nvPicPr>
          <p:cNvPr id="8" name="Content Placeholder 7" descr="Graphical user interface, application, table, Excel&#10;&#10;Description automatically generated">
            <a:extLst>
              <a:ext uri="{FF2B5EF4-FFF2-40B4-BE49-F238E27FC236}">
                <a16:creationId xmlns:a16="http://schemas.microsoft.com/office/drawing/2014/main" id="{159F2681-508D-465D-B1CF-13AC8A6AD431}"/>
              </a:ext>
            </a:extLst>
          </p:cNvPr>
          <p:cNvPicPr>
            <a:picLocks noGrp="1" noChangeAspect="1"/>
          </p:cNvPicPr>
          <p:nvPr>
            <p:ph idx="1"/>
          </p:nvPr>
        </p:nvPicPr>
        <p:blipFill rotWithShape="1">
          <a:blip r:embed="rId3"/>
          <a:srcRect t="28496"/>
          <a:stretch/>
        </p:blipFill>
        <p:spPr>
          <a:xfrm>
            <a:off x="2239790" y="1509489"/>
            <a:ext cx="8774919" cy="5160251"/>
          </a:xfrm>
        </p:spPr>
      </p:pic>
    </p:spTree>
    <p:extLst>
      <p:ext uri="{BB962C8B-B14F-4D97-AF65-F5344CB8AC3E}">
        <p14:creationId xmlns:p14="http://schemas.microsoft.com/office/powerpoint/2010/main" val="370699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751E0-B5A2-4A11-A351-434739A18FF9}"/>
              </a:ext>
            </a:extLst>
          </p:cNvPr>
          <p:cNvSpPr>
            <a:spLocks noGrp="1"/>
          </p:cNvSpPr>
          <p:nvPr>
            <p:ph type="title"/>
          </p:nvPr>
        </p:nvSpPr>
        <p:spPr/>
        <p:txBody>
          <a:bodyPr/>
          <a:lstStyle/>
          <a:p>
            <a:r>
              <a:rPr lang="en-US" dirty="0"/>
              <a:t>Content: Day-to-Day Activities</a:t>
            </a:r>
          </a:p>
        </p:txBody>
      </p:sp>
      <p:pic>
        <p:nvPicPr>
          <p:cNvPr id="8" name="Picture 7">
            <a:extLst>
              <a:ext uri="{FF2B5EF4-FFF2-40B4-BE49-F238E27FC236}">
                <a16:creationId xmlns:a16="http://schemas.microsoft.com/office/drawing/2014/main" id="{62B29B23-2AD9-40BC-A39A-1DBB7BF18E99}"/>
              </a:ext>
            </a:extLst>
          </p:cNvPr>
          <p:cNvPicPr>
            <a:picLocks noChangeAspect="1"/>
          </p:cNvPicPr>
          <p:nvPr/>
        </p:nvPicPr>
        <p:blipFill>
          <a:blip r:embed="rId3"/>
          <a:stretch>
            <a:fillRect/>
          </a:stretch>
        </p:blipFill>
        <p:spPr>
          <a:xfrm>
            <a:off x="3890682" y="1905000"/>
            <a:ext cx="6014503" cy="3445809"/>
          </a:xfrm>
          <a:prstGeom prst="rect">
            <a:avLst/>
          </a:prstGeom>
        </p:spPr>
      </p:pic>
      <p:sp>
        <p:nvSpPr>
          <p:cNvPr id="9" name="TextBox 8">
            <a:extLst>
              <a:ext uri="{FF2B5EF4-FFF2-40B4-BE49-F238E27FC236}">
                <a16:creationId xmlns:a16="http://schemas.microsoft.com/office/drawing/2014/main" id="{CA23B849-1981-4062-878E-1F3FEB9E5301}"/>
              </a:ext>
            </a:extLst>
          </p:cNvPr>
          <p:cNvSpPr txBox="1"/>
          <p:nvPr/>
        </p:nvSpPr>
        <p:spPr>
          <a:xfrm>
            <a:off x="3950003" y="5350809"/>
            <a:ext cx="6197530" cy="477054"/>
          </a:xfrm>
          <a:prstGeom prst="rect">
            <a:avLst/>
          </a:prstGeom>
          <a:noFill/>
        </p:spPr>
        <p:txBody>
          <a:bodyPr wrap="none" rtlCol="0">
            <a:spAutoFit/>
          </a:bodyPr>
          <a:lstStyle/>
          <a:p>
            <a:r>
              <a:rPr lang="en-US" sz="2500" b="1" dirty="0"/>
              <a:t>Thursday, December 3, 2020: Lunch Lid</a:t>
            </a:r>
          </a:p>
        </p:txBody>
      </p:sp>
    </p:spTree>
    <p:extLst>
      <p:ext uri="{BB962C8B-B14F-4D97-AF65-F5344CB8AC3E}">
        <p14:creationId xmlns:p14="http://schemas.microsoft.com/office/powerpoint/2010/main" val="2838073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54718-B528-4115-8DAB-7FB1A5CF303E}"/>
              </a:ext>
            </a:extLst>
          </p:cNvPr>
          <p:cNvSpPr>
            <a:spLocks noGrp="1"/>
          </p:cNvSpPr>
          <p:nvPr>
            <p:ph type="title"/>
          </p:nvPr>
        </p:nvSpPr>
        <p:spPr/>
        <p:txBody>
          <a:bodyPr/>
          <a:lstStyle/>
          <a:p>
            <a:r>
              <a:rPr lang="en-US" dirty="0"/>
              <a:t>Content: Historical Events</a:t>
            </a:r>
          </a:p>
        </p:txBody>
      </p:sp>
      <p:pic>
        <p:nvPicPr>
          <p:cNvPr id="5" name="Picture 4">
            <a:extLst>
              <a:ext uri="{FF2B5EF4-FFF2-40B4-BE49-F238E27FC236}">
                <a16:creationId xmlns:a16="http://schemas.microsoft.com/office/drawing/2014/main" id="{218F3DCD-9F38-4E86-96DF-7AD9E01A1215}"/>
              </a:ext>
            </a:extLst>
          </p:cNvPr>
          <p:cNvPicPr>
            <a:picLocks noChangeAspect="1"/>
          </p:cNvPicPr>
          <p:nvPr/>
        </p:nvPicPr>
        <p:blipFill>
          <a:blip r:embed="rId3"/>
          <a:stretch>
            <a:fillRect/>
          </a:stretch>
        </p:blipFill>
        <p:spPr>
          <a:xfrm>
            <a:off x="149505" y="1978620"/>
            <a:ext cx="12042495" cy="2895933"/>
          </a:xfrm>
          <a:prstGeom prst="rect">
            <a:avLst/>
          </a:prstGeom>
        </p:spPr>
      </p:pic>
      <p:sp>
        <p:nvSpPr>
          <p:cNvPr id="6" name="TextBox 5">
            <a:extLst>
              <a:ext uri="{FF2B5EF4-FFF2-40B4-BE49-F238E27FC236}">
                <a16:creationId xmlns:a16="http://schemas.microsoft.com/office/drawing/2014/main" id="{5FFE5918-0EE5-4ADC-B03D-92ACC9FB71CB}"/>
              </a:ext>
            </a:extLst>
          </p:cNvPr>
          <p:cNvSpPr txBox="1"/>
          <p:nvPr/>
        </p:nvSpPr>
        <p:spPr>
          <a:xfrm>
            <a:off x="3585882" y="5629834"/>
            <a:ext cx="7440706" cy="477054"/>
          </a:xfrm>
          <a:prstGeom prst="rect">
            <a:avLst/>
          </a:prstGeom>
          <a:noFill/>
        </p:spPr>
        <p:txBody>
          <a:bodyPr wrap="square" rtlCol="0">
            <a:spAutoFit/>
          </a:bodyPr>
          <a:lstStyle/>
          <a:p>
            <a:r>
              <a:rPr lang="en-US" sz="2500" b="1" dirty="0"/>
              <a:t>January 6, 2021: insurrection at the Capitol</a:t>
            </a:r>
          </a:p>
        </p:txBody>
      </p:sp>
    </p:spTree>
    <p:extLst>
      <p:ext uri="{BB962C8B-B14F-4D97-AF65-F5344CB8AC3E}">
        <p14:creationId xmlns:p14="http://schemas.microsoft.com/office/powerpoint/2010/main" val="7831956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112EA-DE01-474A-9C93-9E58D51CCF11}"/>
              </a:ext>
            </a:extLst>
          </p:cNvPr>
          <p:cNvSpPr>
            <a:spLocks noGrp="1"/>
          </p:cNvSpPr>
          <p:nvPr>
            <p:ph type="title"/>
          </p:nvPr>
        </p:nvSpPr>
        <p:spPr/>
        <p:txBody>
          <a:bodyPr/>
          <a:lstStyle/>
          <a:p>
            <a:r>
              <a:rPr lang="en-US" dirty="0"/>
              <a:t>Content: 2020 Presidential Campaign</a:t>
            </a:r>
          </a:p>
        </p:txBody>
      </p:sp>
      <p:pic>
        <p:nvPicPr>
          <p:cNvPr id="7" name="Picture 6">
            <a:extLst>
              <a:ext uri="{FF2B5EF4-FFF2-40B4-BE49-F238E27FC236}">
                <a16:creationId xmlns:a16="http://schemas.microsoft.com/office/drawing/2014/main" id="{78E6F200-437A-47DB-8215-E2BE041A125D}"/>
              </a:ext>
            </a:extLst>
          </p:cNvPr>
          <p:cNvPicPr>
            <a:picLocks noChangeAspect="1"/>
          </p:cNvPicPr>
          <p:nvPr/>
        </p:nvPicPr>
        <p:blipFill>
          <a:blip r:embed="rId3"/>
          <a:stretch>
            <a:fillRect/>
          </a:stretch>
        </p:blipFill>
        <p:spPr>
          <a:xfrm>
            <a:off x="0" y="1444257"/>
            <a:ext cx="12192000" cy="3508744"/>
          </a:xfrm>
          <a:prstGeom prst="rect">
            <a:avLst/>
          </a:prstGeom>
        </p:spPr>
      </p:pic>
      <p:sp>
        <p:nvSpPr>
          <p:cNvPr id="8" name="TextBox 7">
            <a:extLst>
              <a:ext uri="{FF2B5EF4-FFF2-40B4-BE49-F238E27FC236}">
                <a16:creationId xmlns:a16="http://schemas.microsoft.com/office/drawing/2014/main" id="{6A021F02-A687-4633-B0BC-E4408EFCAB42}"/>
              </a:ext>
            </a:extLst>
          </p:cNvPr>
          <p:cNvSpPr txBox="1"/>
          <p:nvPr/>
        </p:nvSpPr>
        <p:spPr>
          <a:xfrm>
            <a:off x="1057835" y="5431549"/>
            <a:ext cx="10847294" cy="861774"/>
          </a:xfrm>
          <a:prstGeom prst="rect">
            <a:avLst/>
          </a:prstGeom>
          <a:noFill/>
        </p:spPr>
        <p:txBody>
          <a:bodyPr wrap="square" rtlCol="0">
            <a:spAutoFit/>
          </a:bodyPr>
          <a:lstStyle/>
          <a:p>
            <a:r>
              <a:rPr lang="en-US" sz="2500" b="1" dirty="0"/>
              <a:t>Sunday, November 1, 2020 Out-of-Town Pool Report: Arrival at Campaign Rally in Charlotte, NC</a:t>
            </a:r>
          </a:p>
        </p:txBody>
      </p:sp>
    </p:spTree>
    <p:extLst>
      <p:ext uri="{BB962C8B-B14F-4D97-AF65-F5344CB8AC3E}">
        <p14:creationId xmlns:p14="http://schemas.microsoft.com/office/powerpoint/2010/main" val="855301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068A3-F453-4B92-8CD3-39CB3D2CAF75}"/>
              </a:ext>
            </a:extLst>
          </p:cNvPr>
          <p:cNvSpPr>
            <a:spLocks noGrp="1"/>
          </p:cNvSpPr>
          <p:nvPr>
            <p:ph type="title"/>
          </p:nvPr>
        </p:nvSpPr>
        <p:spPr/>
        <p:txBody>
          <a:bodyPr/>
          <a:lstStyle/>
          <a:p>
            <a:r>
              <a:rPr lang="en-US" dirty="0"/>
              <a:t>COVID, masking, and social distancing: Pool Report vs. Pool Note</a:t>
            </a:r>
          </a:p>
        </p:txBody>
      </p:sp>
      <p:pic>
        <p:nvPicPr>
          <p:cNvPr id="4" name="Picture 3">
            <a:extLst>
              <a:ext uri="{FF2B5EF4-FFF2-40B4-BE49-F238E27FC236}">
                <a16:creationId xmlns:a16="http://schemas.microsoft.com/office/drawing/2014/main" id="{A41A1D32-CE53-4B88-83E1-F8E475BDFA7F}"/>
              </a:ext>
            </a:extLst>
          </p:cNvPr>
          <p:cNvPicPr>
            <a:picLocks noChangeAspect="1"/>
          </p:cNvPicPr>
          <p:nvPr/>
        </p:nvPicPr>
        <p:blipFill rotWithShape="1">
          <a:blip r:embed="rId3"/>
          <a:srcRect r="19494"/>
          <a:stretch/>
        </p:blipFill>
        <p:spPr>
          <a:xfrm>
            <a:off x="2759540" y="2084294"/>
            <a:ext cx="8745072" cy="3957918"/>
          </a:xfrm>
          <a:prstGeom prst="rect">
            <a:avLst/>
          </a:prstGeom>
        </p:spPr>
      </p:pic>
      <p:sp>
        <p:nvSpPr>
          <p:cNvPr id="5" name="TextBox 4">
            <a:extLst>
              <a:ext uri="{FF2B5EF4-FFF2-40B4-BE49-F238E27FC236}">
                <a16:creationId xmlns:a16="http://schemas.microsoft.com/office/drawing/2014/main" id="{8620E3A7-FCBD-4B30-A977-CB52C84AEF03}"/>
              </a:ext>
            </a:extLst>
          </p:cNvPr>
          <p:cNvSpPr txBox="1"/>
          <p:nvPr/>
        </p:nvSpPr>
        <p:spPr>
          <a:xfrm>
            <a:off x="1349186" y="5995363"/>
            <a:ext cx="10842813" cy="861774"/>
          </a:xfrm>
          <a:prstGeom prst="rect">
            <a:avLst/>
          </a:prstGeom>
          <a:noFill/>
        </p:spPr>
        <p:txBody>
          <a:bodyPr wrap="square" rtlCol="0">
            <a:spAutoFit/>
          </a:bodyPr>
          <a:lstStyle/>
          <a:p>
            <a:r>
              <a:rPr lang="en-US" sz="2500" b="1" dirty="0"/>
              <a:t>Pool Report: Monday, October 5, 2020: President Trump at Walter Reed for COVID treatment</a:t>
            </a:r>
          </a:p>
        </p:txBody>
      </p:sp>
    </p:spTree>
    <p:extLst>
      <p:ext uri="{BB962C8B-B14F-4D97-AF65-F5344CB8AC3E}">
        <p14:creationId xmlns:p14="http://schemas.microsoft.com/office/powerpoint/2010/main" val="1102817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E38C396B-F2F1-4D10-9D70-7DF0C4656BB2}"/>
              </a:ext>
            </a:extLst>
          </p:cNvPr>
          <p:cNvPicPr>
            <a:picLocks noGrp="1" noChangeAspect="1"/>
          </p:cNvPicPr>
          <p:nvPr>
            <p:ph idx="1"/>
          </p:nvPr>
        </p:nvPicPr>
        <p:blipFill rotWithShape="1">
          <a:blip r:embed="rId3"/>
          <a:srcRect t="13762" r="1703" b="5566"/>
          <a:stretch/>
        </p:blipFill>
        <p:spPr>
          <a:xfrm>
            <a:off x="695558" y="1303154"/>
            <a:ext cx="11056378" cy="5101625"/>
          </a:xfrm>
        </p:spPr>
      </p:pic>
      <p:sp>
        <p:nvSpPr>
          <p:cNvPr id="4" name="Title 1">
            <a:extLst>
              <a:ext uri="{FF2B5EF4-FFF2-40B4-BE49-F238E27FC236}">
                <a16:creationId xmlns:a16="http://schemas.microsoft.com/office/drawing/2014/main" id="{BEAAE3C7-CEF5-4D91-8DEF-D2BE5751C32F}"/>
              </a:ext>
            </a:extLst>
          </p:cNvPr>
          <p:cNvSpPr>
            <a:spLocks noGrp="1"/>
          </p:cNvSpPr>
          <p:nvPr>
            <p:ph type="title"/>
          </p:nvPr>
        </p:nvSpPr>
        <p:spPr>
          <a:xfrm>
            <a:off x="1767635" y="111419"/>
            <a:ext cx="8912225" cy="1281112"/>
          </a:xfrm>
        </p:spPr>
        <p:txBody>
          <a:bodyPr/>
          <a:lstStyle/>
          <a:p>
            <a:r>
              <a:rPr lang="en-US" dirty="0"/>
              <a:t>COVID, masking, and social distancing: Pool Report vs. Pool Note</a:t>
            </a:r>
          </a:p>
        </p:txBody>
      </p:sp>
      <p:sp>
        <p:nvSpPr>
          <p:cNvPr id="7" name="Oval 6">
            <a:extLst>
              <a:ext uri="{FF2B5EF4-FFF2-40B4-BE49-F238E27FC236}">
                <a16:creationId xmlns:a16="http://schemas.microsoft.com/office/drawing/2014/main" id="{F7856D5D-6939-4D59-A153-193BDA5ABDBE}"/>
              </a:ext>
            </a:extLst>
          </p:cNvPr>
          <p:cNvSpPr/>
          <p:nvPr/>
        </p:nvSpPr>
        <p:spPr>
          <a:xfrm>
            <a:off x="372825" y="3298445"/>
            <a:ext cx="11522543" cy="591671"/>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93E443C-ED00-412A-B4FA-7730B8D7CBFF}"/>
              </a:ext>
            </a:extLst>
          </p:cNvPr>
          <p:cNvSpPr txBox="1"/>
          <p:nvPr/>
        </p:nvSpPr>
        <p:spPr>
          <a:xfrm>
            <a:off x="1484382" y="6315694"/>
            <a:ext cx="10267554" cy="430887"/>
          </a:xfrm>
          <a:prstGeom prst="rect">
            <a:avLst/>
          </a:prstGeom>
          <a:noFill/>
        </p:spPr>
        <p:txBody>
          <a:bodyPr wrap="none" rtlCol="0">
            <a:spAutoFit/>
          </a:bodyPr>
          <a:lstStyle/>
          <a:p>
            <a:r>
              <a:rPr lang="en-US" sz="2200" b="1" dirty="0"/>
              <a:t>Pool Note: Sunday, October 18, 2020: Non-Reportable/ For Press Pool Only</a:t>
            </a:r>
          </a:p>
        </p:txBody>
      </p:sp>
    </p:spTree>
    <p:extLst>
      <p:ext uri="{BB962C8B-B14F-4D97-AF65-F5344CB8AC3E}">
        <p14:creationId xmlns:p14="http://schemas.microsoft.com/office/powerpoint/2010/main" val="2570452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3DA5E14A-017A-8446-80A8-0F981599E509}"/>
              </a:ext>
            </a:extLst>
          </p:cNvPr>
          <p:cNvPicPr>
            <a:picLocks noChangeAspect="1"/>
          </p:cNvPicPr>
          <p:nvPr/>
        </p:nvPicPr>
        <p:blipFill>
          <a:blip r:embed="rId3"/>
          <a:stretch>
            <a:fillRect/>
          </a:stretch>
        </p:blipFill>
        <p:spPr>
          <a:xfrm>
            <a:off x="2351501" y="389746"/>
            <a:ext cx="9465359" cy="6078508"/>
          </a:xfrm>
          <a:prstGeom prst="rect">
            <a:avLst/>
          </a:prstGeom>
        </p:spPr>
      </p:pic>
    </p:spTree>
    <p:extLst>
      <p:ext uri="{BB962C8B-B14F-4D97-AF65-F5344CB8AC3E}">
        <p14:creationId xmlns:p14="http://schemas.microsoft.com/office/powerpoint/2010/main" val="3705843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3E5CB-26B9-4221-99BE-1A772CEDDDA3}"/>
              </a:ext>
            </a:extLst>
          </p:cNvPr>
          <p:cNvSpPr>
            <a:spLocks noGrp="1"/>
          </p:cNvSpPr>
          <p:nvPr>
            <p:ph type="title"/>
          </p:nvPr>
        </p:nvSpPr>
        <p:spPr/>
        <p:txBody>
          <a:bodyPr/>
          <a:lstStyle/>
          <a:p>
            <a:r>
              <a:rPr lang="en-US" dirty="0"/>
              <a:t>Future Directions</a:t>
            </a:r>
          </a:p>
        </p:txBody>
      </p:sp>
      <p:sp>
        <p:nvSpPr>
          <p:cNvPr id="3" name="Content Placeholder 2">
            <a:extLst>
              <a:ext uri="{FF2B5EF4-FFF2-40B4-BE49-F238E27FC236}">
                <a16:creationId xmlns:a16="http://schemas.microsoft.com/office/drawing/2014/main" id="{B8ECBBCE-7C73-401C-90A3-095C4840BC00}"/>
              </a:ext>
            </a:extLst>
          </p:cNvPr>
          <p:cNvSpPr>
            <a:spLocks noGrp="1"/>
          </p:cNvSpPr>
          <p:nvPr>
            <p:ph idx="1"/>
          </p:nvPr>
        </p:nvSpPr>
        <p:spPr/>
        <p:txBody>
          <a:bodyPr>
            <a:normAutofit/>
          </a:bodyPr>
          <a:lstStyle/>
          <a:p>
            <a:r>
              <a:rPr lang="en-US" sz="2600" dirty="0"/>
              <a:t>Improved accessioning tools</a:t>
            </a:r>
          </a:p>
          <a:p>
            <a:pPr lvl="1"/>
            <a:r>
              <a:rPr lang="en-US" sz="2400" dirty="0"/>
              <a:t>Fix extraction bugs</a:t>
            </a:r>
          </a:p>
          <a:p>
            <a:pPr lvl="1"/>
            <a:r>
              <a:rPr lang="en-US" sz="2400" dirty="0"/>
              <a:t>Better automated redaction</a:t>
            </a:r>
          </a:p>
          <a:p>
            <a:r>
              <a:rPr lang="en-US" sz="2600" dirty="0"/>
              <a:t>Expanded collecting (legacy email and print)</a:t>
            </a:r>
          </a:p>
          <a:p>
            <a:r>
              <a:rPr lang="en-US" sz="2600" dirty="0"/>
              <a:t>Improved harvesting</a:t>
            </a:r>
          </a:p>
          <a:p>
            <a:pPr lvl="1"/>
            <a:r>
              <a:rPr lang="en-US" sz="2400" dirty="0"/>
              <a:t>Capture related files</a:t>
            </a:r>
          </a:p>
          <a:p>
            <a:pPr lvl="1"/>
            <a:r>
              <a:rPr lang="en-US" sz="2400" dirty="0"/>
              <a:t>Better metadata capture (named entity recognition)</a:t>
            </a:r>
          </a:p>
          <a:p>
            <a:pPr marL="0" indent="0">
              <a:buNone/>
            </a:pPr>
            <a:endParaRPr lang="en-US" sz="2600" dirty="0"/>
          </a:p>
        </p:txBody>
      </p:sp>
    </p:spTree>
    <p:extLst>
      <p:ext uri="{BB962C8B-B14F-4D97-AF65-F5344CB8AC3E}">
        <p14:creationId xmlns:p14="http://schemas.microsoft.com/office/powerpoint/2010/main" val="1818915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629C2-95DF-4066-A23E-3986359A03CE}"/>
              </a:ext>
            </a:extLst>
          </p:cNvPr>
          <p:cNvSpPr>
            <a:spLocks noGrp="1"/>
          </p:cNvSpPr>
          <p:nvPr>
            <p:ph type="title"/>
          </p:nvPr>
        </p:nvSpPr>
        <p:spPr/>
        <p:txBody>
          <a:bodyPr>
            <a:normAutofit fontScale="90000"/>
          </a:bodyPr>
          <a:lstStyle/>
          <a:p>
            <a:r>
              <a:rPr lang="en-US" dirty="0"/>
              <a:t>Thank you! Any questions?</a:t>
            </a:r>
            <a:br>
              <a:rPr lang="en-US" dirty="0"/>
            </a:br>
            <a:br>
              <a:rPr lang="en-US" dirty="0"/>
            </a:br>
            <a:endParaRPr lang="en-US" dirty="0"/>
          </a:p>
        </p:txBody>
      </p:sp>
      <p:sp>
        <p:nvSpPr>
          <p:cNvPr id="3" name="TextBox 2">
            <a:extLst>
              <a:ext uri="{FF2B5EF4-FFF2-40B4-BE49-F238E27FC236}">
                <a16:creationId xmlns:a16="http://schemas.microsoft.com/office/drawing/2014/main" id="{38DF94CA-07C7-D54D-9092-D1297D584947}"/>
              </a:ext>
            </a:extLst>
          </p:cNvPr>
          <p:cNvSpPr txBox="1"/>
          <p:nvPr/>
        </p:nvSpPr>
        <p:spPr>
          <a:xfrm>
            <a:off x="7059132" y="2719506"/>
            <a:ext cx="5132868" cy="2677656"/>
          </a:xfrm>
          <a:prstGeom prst="rect">
            <a:avLst/>
          </a:prstGeom>
          <a:noFill/>
        </p:spPr>
        <p:txBody>
          <a:bodyPr wrap="square" rtlCol="0">
            <a:spAutoFit/>
          </a:bodyPr>
          <a:lstStyle/>
          <a:p>
            <a:pPr algn="ctr"/>
            <a:r>
              <a:rPr lang="en-US" sz="2800" dirty="0"/>
              <a:t>Jen Wachtel</a:t>
            </a:r>
          </a:p>
          <a:p>
            <a:pPr algn="ctr"/>
            <a:r>
              <a:rPr lang="en-US" sz="2800" dirty="0"/>
              <a:t>jw23@terpmail.umd.edu</a:t>
            </a:r>
          </a:p>
          <a:p>
            <a:pPr algn="ctr"/>
            <a:endParaRPr lang="en-US" sz="2800" dirty="0"/>
          </a:p>
          <a:p>
            <a:pPr algn="ctr"/>
            <a:endParaRPr lang="en-US" sz="2800" dirty="0"/>
          </a:p>
          <a:p>
            <a:pPr algn="ctr"/>
            <a:r>
              <a:rPr lang="en-US" sz="2800" dirty="0"/>
              <a:t>Joshua Westgard</a:t>
            </a:r>
          </a:p>
          <a:p>
            <a:pPr algn="ctr"/>
            <a:r>
              <a:rPr lang="en-US" sz="2800" dirty="0" err="1"/>
              <a:t>westgard@umd.edu</a:t>
            </a:r>
            <a:endParaRPr lang="en-US" sz="2800" dirty="0"/>
          </a:p>
        </p:txBody>
      </p:sp>
      <p:pic>
        <p:nvPicPr>
          <p:cNvPr id="1026" name="Picture 2">
            <a:extLst>
              <a:ext uri="{FF2B5EF4-FFF2-40B4-BE49-F238E27FC236}">
                <a16:creationId xmlns:a16="http://schemas.microsoft.com/office/drawing/2014/main" id="{2313D482-9CB8-4DE9-AC84-F6E62EAA75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4711" y="1982346"/>
            <a:ext cx="5734421" cy="430081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321EC9D-DF0E-4200-A917-07C19D46A88A}"/>
              </a:ext>
            </a:extLst>
          </p:cNvPr>
          <p:cNvSpPr txBox="1"/>
          <p:nvPr/>
        </p:nvSpPr>
        <p:spPr>
          <a:xfrm>
            <a:off x="1430724" y="6211669"/>
            <a:ext cx="5868360" cy="646331"/>
          </a:xfrm>
          <a:prstGeom prst="rect">
            <a:avLst/>
          </a:prstGeom>
          <a:noFill/>
        </p:spPr>
        <p:txBody>
          <a:bodyPr wrap="square" rtlCol="0">
            <a:spAutoFit/>
          </a:bodyPr>
          <a:lstStyle/>
          <a:p>
            <a:r>
              <a:rPr lang="en-US" b="1" dirty="0"/>
              <a:t>President Trump arrives on South Lawn via Marine One, July 14, 2020 (Reporter: Francesca Chambers)</a:t>
            </a:r>
          </a:p>
        </p:txBody>
      </p:sp>
    </p:spTree>
    <p:extLst>
      <p:ext uri="{BB962C8B-B14F-4D97-AF65-F5344CB8AC3E}">
        <p14:creationId xmlns:p14="http://schemas.microsoft.com/office/powerpoint/2010/main" val="3215626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5E600-60C1-4595-8088-B0B23063790A}"/>
              </a:ext>
            </a:extLst>
          </p:cNvPr>
          <p:cNvSpPr>
            <a:spLocks noGrp="1"/>
          </p:cNvSpPr>
          <p:nvPr>
            <p:ph type="title"/>
          </p:nvPr>
        </p:nvSpPr>
        <p:spPr/>
        <p:txBody>
          <a:bodyPr/>
          <a:lstStyle/>
          <a:p>
            <a:r>
              <a:rPr lang="en-US" dirty="0"/>
              <a:t>Access to Email Archives: Timeline</a:t>
            </a:r>
          </a:p>
        </p:txBody>
      </p:sp>
      <p:sp>
        <p:nvSpPr>
          <p:cNvPr id="3" name="Content Placeholder 2">
            <a:extLst>
              <a:ext uri="{FF2B5EF4-FFF2-40B4-BE49-F238E27FC236}">
                <a16:creationId xmlns:a16="http://schemas.microsoft.com/office/drawing/2014/main" id="{12EBE1FA-6BD8-4237-B1A2-DE7A377D5590}"/>
              </a:ext>
            </a:extLst>
          </p:cNvPr>
          <p:cNvSpPr>
            <a:spLocks noGrp="1"/>
          </p:cNvSpPr>
          <p:nvPr>
            <p:ph sz="half" idx="1"/>
          </p:nvPr>
        </p:nvSpPr>
        <p:spPr>
          <a:xfrm>
            <a:off x="5958718" y="1859563"/>
            <a:ext cx="6283790" cy="3426205"/>
          </a:xfrm>
        </p:spPr>
        <p:txBody>
          <a:bodyPr>
            <a:noAutofit/>
          </a:bodyPr>
          <a:lstStyle/>
          <a:p>
            <a:r>
              <a:rPr lang="en-US" sz="2200" dirty="0"/>
              <a:t>WHCA: free press and robust coverage of the presidency and administration (founded </a:t>
            </a:r>
            <a:r>
              <a:rPr lang="en-US" sz="2200" b="1" dirty="0"/>
              <a:t>1914</a:t>
            </a:r>
            <a:r>
              <a:rPr lang="en-US" sz="2200" dirty="0"/>
              <a:t>)</a:t>
            </a:r>
          </a:p>
          <a:p>
            <a:r>
              <a:rPr lang="en-US" sz="2200" dirty="0"/>
              <a:t>Issued a request for proposals in </a:t>
            </a:r>
            <a:r>
              <a:rPr lang="en-US" sz="2200" b="1" dirty="0"/>
              <a:t>2016</a:t>
            </a:r>
            <a:r>
              <a:rPr lang="en-US" sz="2200" dirty="0"/>
              <a:t> to preserve and provide access to pool reports</a:t>
            </a:r>
          </a:p>
          <a:p>
            <a:r>
              <a:rPr lang="en-US" sz="2200" dirty="0"/>
              <a:t>UMD and partners selected as repository of record</a:t>
            </a:r>
          </a:p>
          <a:p>
            <a:r>
              <a:rPr lang="en-US" sz="2200" dirty="0"/>
              <a:t>WHCA began transferring born-digital records to UMD via Box</a:t>
            </a:r>
          </a:p>
          <a:p>
            <a:r>
              <a:rPr lang="en-US" sz="2200" dirty="0"/>
              <a:t>I joined in </a:t>
            </a:r>
            <a:r>
              <a:rPr lang="en-US" sz="2200" b="1" dirty="0"/>
              <a:t>2020</a:t>
            </a:r>
            <a:r>
              <a:rPr lang="en-US" sz="2200" dirty="0"/>
              <a:t> as processing archivist: quality assurance of email redactions</a:t>
            </a:r>
          </a:p>
        </p:txBody>
      </p:sp>
      <p:pic>
        <p:nvPicPr>
          <p:cNvPr id="6" name="Content Placeholder 5" descr="A person speaking to a group of people in a room&#10;&#10;Description automatically generated with medium confidence">
            <a:extLst>
              <a:ext uri="{FF2B5EF4-FFF2-40B4-BE49-F238E27FC236}">
                <a16:creationId xmlns:a16="http://schemas.microsoft.com/office/drawing/2014/main" id="{B1F0B567-B3B5-4300-BBF9-2A782890FBAE}"/>
              </a:ext>
            </a:extLst>
          </p:cNvPr>
          <p:cNvPicPr>
            <a:picLocks noGrp="1" noChangeAspect="1"/>
          </p:cNvPicPr>
          <p:nvPr>
            <p:ph sz="half" idx="2"/>
          </p:nvPr>
        </p:nvPicPr>
        <p:blipFill>
          <a:blip r:embed="rId3"/>
          <a:stretch>
            <a:fillRect/>
          </a:stretch>
        </p:blipFill>
        <p:spPr>
          <a:xfrm>
            <a:off x="354530" y="1905000"/>
            <a:ext cx="5553681" cy="3011436"/>
          </a:xfrm>
        </p:spPr>
      </p:pic>
      <p:sp>
        <p:nvSpPr>
          <p:cNvPr id="7" name="TextBox 6">
            <a:extLst>
              <a:ext uri="{FF2B5EF4-FFF2-40B4-BE49-F238E27FC236}">
                <a16:creationId xmlns:a16="http://schemas.microsoft.com/office/drawing/2014/main" id="{C2974D13-884E-483B-A17E-3C517F5BDD7E}"/>
              </a:ext>
            </a:extLst>
          </p:cNvPr>
          <p:cNvSpPr txBox="1"/>
          <p:nvPr/>
        </p:nvSpPr>
        <p:spPr>
          <a:xfrm>
            <a:off x="3373542" y="4916436"/>
            <a:ext cx="2534668" cy="369332"/>
          </a:xfrm>
          <a:prstGeom prst="rect">
            <a:avLst/>
          </a:prstGeom>
          <a:noFill/>
        </p:spPr>
        <p:txBody>
          <a:bodyPr wrap="none" rtlCol="0">
            <a:spAutoFit/>
          </a:bodyPr>
          <a:lstStyle/>
          <a:p>
            <a:r>
              <a:rPr lang="en-US" dirty="0"/>
              <a:t>Source: Politico, 2015</a:t>
            </a:r>
          </a:p>
        </p:txBody>
      </p:sp>
    </p:spTree>
    <p:extLst>
      <p:ext uri="{BB962C8B-B14F-4D97-AF65-F5344CB8AC3E}">
        <p14:creationId xmlns:p14="http://schemas.microsoft.com/office/powerpoint/2010/main" val="2836918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A30C598-747A-4D78-880C-CCBEF660F7B6}"/>
              </a:ext>
            </a:extLst>
          </p:cNvPr>
          <p:cNvSpPr>
            <a:spLocks noGrp="1"/>
          </p:cNvSpPr>
          <p:nvPr>
            <p:ph type="title"/>
          </p:nvPr>
        </p:nvSpPr>
        <p:spPr/>
        <p:txBody>
          <a:bodyPr/>
          <a:lstStyle/>
          <a:p>
            <a:r>
              <a:rPr lang="en-US" dirty="0"/>
              <a:t>WHCA Project Scope</a:t>
            </a:r>
          </a:p>
        </p:txBody>
      </p:sp>
      <p:sp>
        <p:nvSpPr>
          <p:cNvPr id="6" name="Content Placeholder 5">
            <a:extLst>
              <a:ext uri="{FF2B5EF4-FFF2-40B4-BE49-F238E27FC236}">
                <a16:creationId xmlns:a16="http://schemas.microsoft.com/office/drawing/2014/main" id="{28D43CBB-F53E-48C7-B859-A2D58628A4AC}"/>
              </a:ext>
            </a:extLst>
          </p:cNvPr>
          <p:cNvSpPr>
            <a:spLocks noGrp="1"/>
          </p:cNvSpPr>
          <p:nvPr>
            <p:ph idx="1"/>
          </p:nvPr>
        </p:nvSpPr>
        <p:spPr>
          <a:xfrm>
            <a:off x="2589212" y="2133600"/>
            <a:ext cx="8911687" cy="2819401"/>
          </a:xfrm>
        </p:spPr>
        <p:txBody>
          <a:bodyPr/>
          <a:lstStyle/>
          <a:p>
            <a:r>
              <a:rPr lang="en-US" sz="2500" dirty="0"/>
              <a:t>Build and preserve comprehensive archive of WHCA pool reports and related content</a:t>
            </a:r>
          </a:p>
          <a:p>
            <a:r>
              <a:rPr lang="en-US" sz="2500" dirty="0"/>
              <a:t>Physical and digital pool reports</a:t>
            </a:r>
          </a:p>
          <a:p>
            <a:r>
              <a:rPr lang="en-US" sz="2500" dirty="0"/>
              <a:t>Develop and use digital tools to automatically reformat pool reports</a:t>
            </a:r>
          </a:p>
          <a:p>
            <a:r>
              <a:rPr lang="en-US" sz="2500" dirty="0"/>
              <a:t>Redact targeted pool reports</a:t>
            </a:r>
          </a:p>
          <a:p>
            <a:pPr marL="0" indent="0">
              <a:buNone/>
            </a:pPr>
            <a:endParaRPr lang="en-US" dirty="0"/>
          </a:p>
        </p:txBody>
      </p:sp>
    </p:spTree>
    <p:extLst>
      <p:ext uri="{BB962C8B-B14F-4D97-AF65-F5344CB8AC3E}">
        <p14:creationId xmlns:p14="http://schemas.microsoft.com/office/powerpoint/2010/main" val="1855640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41B4A-7B7E-48E5-B2AA-6F44ABA08624}"/>
              </a:ext>
            </a:extLst>
          </p:cNvPr>
          <p:cNvSpPr>
            <a:spLocks noGrp="1"/>
          </p:cNvSpPr>
          <p:nvPr>
            <p:ph type="title"/>
          </p:nvPr>
        </p:nvSpPr>
        <p:spPr/>
        <p:txBody>
          <a:bodyPr/>
          <a:lstStyle/>
          <a:p>
            <a:r>
              <a:rPr lang="en-US" dirty="0"/>
              <a:t>Labor/Staffing</a:t>
            </a:r>
          </a:p>
        </p:txBody>
      </p:sp>
      <p:sp>
        <p:nvSpPr>
          <p:cNvPr id="3" name="Content Placeholder 2">
            <a:extLst>
              <a:ext uri="{FF2B5EF4-FFF2-40B4-BE49-F238E27FC236}">
                <a16:creationId xmlns:a16="http://schemas.microsoft.com/office/drawing/2014/main" id="{8DCEA6A6-9599-4F34-B165-39E79F308073}"/>
              </a:ext>
            </a:extLst>
          </p:cNvPr>
          <p:cNvSpPr>
            <a:spLocks noGrp="1"/>
          </p:cNvSpPr>
          <p:nvPr>
            <p:ph idx="1"/>
          </p:nvPr>
        </p:nvSpPr>
        <p:spPr>
          <a:xfrm>
            <a:off x="2592926" y="1905000"/>
            <a:ext cx="9473568" cy="3868272"/>
          </a:xfrm>
        </p:spPr>
        <p:txBody>
          <a:bodyPr>
            <a:normAutofit/>
          </a:bodyPr>
          <a:lstStyle/>
          <a:p>
            <a:pPr rtl="0" fontAlgn="base">
              <a:spcBef>
                <a:spcPts val="0"/>
              </a:spcBef>
              <a:spcAft>
                <a:spcPts val="0"/>
              </a:spcAft>
              <a:buFont typeface="Arial" panose="020B0604020202020204" pitchFamily="34" charset="0"/>
              <a:buChar char="•"/>
            </a:pPr>
            <a:r>
              <a:rPr lang="en-US" sz="2500" b="1" i="0" u="none" strike="noStrike" dirty="0">
                <a:solidFill>
                  <a:srgbClr val="000000"/>
                </a:solidFill>
                <a:effectLst/>
                <a:latin typeface="+mj-lt"/>
              </a:rPr>
              <a:t>Project Manager</a:t>
            </a:r>
            <a:r>
              <a:rPr lang="en-US" sz="2500" b="0" i="0" u="none" strike="noStrike" dirty="0">
                <a:solidFill>
                  <a:srgbClr val="000000"/>
                </a:solidFill>
                <a:effectLst/>
                <a:latin typeface="+mj-lt"/>
              </a:rPr>
              <a:t>: Mary Galvin</a:t>
            </a:r>
          </a:p>
          <a:p>
            <a:pPr rtl="0" fontAlgn="base">
              <a:spcBef>
                <a:spcPts val="0"/>
              </a:spcBef>
              <a:spcAft>
                <a:spcPts val="0"/>
              </a:spcAft>
              <a:buFont typeface="Arial" panose="020B0604020202020204" pitchFamily="34" charset="0"/>
              <a:buChar char="•"/>
            </a:pPr>
            <a:r>
              <a:rPr lang="en-US" sz="2500" b="1" i="0" u="none" strike="noStrike" dirty="0">
                <a:solidFill>
                  <a:srgbClr val="000000"/>
                </a:solidFill>
                <a:effectLst/>
                <a:latin typeface="+mj-lt"/>
              </a:rPr>
              <a:t>Journalism and Communications Studies Librarian </a:t>
            </a:r>
            <a:r>
              <a:rPr lang="en-US" sz="2500" i="0" u="none" strike="noStrike" dirty="0">
                <a:solidFill>
                  <a:srgbClr val="000000"/>
                </a:solidFill>
                <a:effectLst/>
                <a:latin typeface="+mj-lt"/>
              </a:rPr>
              <a:t>(Subject Expert)</a:t>
            </a:r>
            <a:r>
              <a:rPr lang="en-US" sz="2500" b="0" i="0" u="none" strike="noStrike" dirty="0">
                <a:solidFill>
                  <a:srgbClr val="000000"/>
                </a:solidFill>
                <a:effectLst/>
                <a:latin typeface="+mj-lt"/>
              </a:rPr>
              <a:t>: Chuck Howell</a:t>
            </a:r>
          </a:p>
          <a:p>
            <a:pPr rtl="0" fontAlgn="base">
              <a:spcBef>
                <a:spcPts val="0"/>
              </a:spcBef>
              <a:spcAft>
                <a:spcPts val="0"/>
              </a:spcAft>
              <a:buFont typeface="Arial" panose="020B0604020202020204" pitchFamily="34" charset="0"/>
              <a:buChar char="•"/>
            </a:pPr>
            <a:r>
              <a:rPr lang="en-US" sz="2500" b="1" i="0" u="none" strike="noStrike" dirty="0">
                <a:solidFill>
                  <a:srgbClr val="000000"/>
                </a:solidFill>
                <a:effectLst/>
                <a:latin typeface="+mj-lt"/>
              </a:rPr>
              <a:t>Software Development Manager</a:t>
            </a:r>
            <a:r>
              <a:rPr lang="en-US" sz="2500" b="0" i="0" u="none" strike="noStrike" dirty="0">
                <a:solidFill>
                  <a:srgbClr val="000000"/>
                </a:solidFill>
                <a:effectLst/>
                <a:latin typeface="+mj-lt"/>
              </a:rPr>
              <a:t>: Ben </a:t>
            </a:r>
            <a:r>
              <a:rPr lang="en-US" sz="2500" b="0" i="0" u="none" strike="noStrike" dirty="0" err="1">
                <a:solidFill>
                  <a:srgbClr val="000000"/>
                </a:solidFill>
                <a:effectLst/>
                <a:latin typeface="+mj-lt"/>
              </a:rPr>
              <a:t>Wallberg</a:t>
            </a:r>
            <a:endParaRPr lang="en-US" sz="2500" b="0" i="0" u="none" strike="noStrike" dirty="0">
              <a:solidFill>
                <a:srgbClr val="000000"/>
              </a:solidFill>
              <a:effectLst/>
              <a:latin typeface="+mj-lt"/>
            </a:endParaRPr>
          </a:p>
          <a:p>
            <a:pPr lvl="1" fontAlgn="base">
              <a:spcBef>
                <a:spcPts val="0"/>
              </a:spcBef>
              <a:buFont typeface="Arial" panose="020B0604020202020204" pitchFamily="34" charset="0"/>
              <a:buChar char="•"/>
            </a:pPr>
            <a:r>
              <a:rPr lang="en-US" sz="2300" b="0" i="0" u="none" strike="noStrike" dirty="0">
                <a:solidFill>
                  <a:srgbClr val="000000"/>
                </a:solidFill>
                <a:effectLst/>
                <a:latin typeface="+mj-lt"/>
              </a:rPr>
              <a:t> + 1 occasional </a:t>
            </a:r>
            <a:r>
              <a:rPr lang="en-US" sz="2300" b="1" i="0" u="none" strike="noStrike" dirty="0">
                <a:solidFill>
                  <a:srgbClr val="000000"/>
                </a:solidFill>
                <a:effectLst/>
                <a:latin typeface="+mj-lt"/>
              </a:rPr>
              <a:t>Senior Software Developer</a:t>
            </a:r>
            <a:r>
              <a:rPr lang="en-US" sz="2300" b="0" i="0" u="none" strike="noStrike" dirty="0">
                <a:solidFill>
                  <a:srgbClr val="000000"/>
                </a:solidFill>
                <a:effectLst/>
                <a:latin typeface="+mj-lt"/>
              </a:rPr>
              <a:t>: Peter </a:t>
            </a:r>
            <a:r>
              <a:rPr lang="en-US" sz="2300" b="0" i="0" u="none" strike="noStrike" dirty="0" err="1">
                <a:solidFill>
                  <a:srgbClr val="000000"/>
                </a:solidFill>
                <a:effectLst/>
                <a:latin typeface="+mj-lt"/>
              </a:rPr>
              <a:t>Eichman</a:t>
            </a:r>
            <a:endParaRPr lang="en-US" sz="2300" b="0" i="0" u="none" strike="noStrike" dirty="0">
              <a:solidFill>
                <a:srgbClr val="000000"/>
              </a:solidFill>
              <a:effectLst/>
              <a:latin typeface="+mj-lt"/>
            </a:endParaRPr>
          </a:p>
          <a:p>
            <a:pPr rtl="0" fontAlgn="base">
              <a:spcBef>
                <a:spcPts val="0"/>
              </a:spcBef>
              <a:spcAft>
                <a:spcPts val="0"/>
              </a:spcAft>
              <a:buFont typeface="Arial" panose="020B0604020202020204" pitchFamily="34" charset="0"/>
              <a:buChar char="•"/>
            </a:pPr>
            <a:r>
              <a:rPr lang="en-US" sz="2500" b="1" i="0" u="none" strike="noStrike" dirty="0">
                <a:solidFill>
                  <a:srgbClr val="000000"/>
                </a:solidFill>
                <a:effectLst/>
                <a:latin typeface="+mj-lt"/>
              </a:rPr>
              <a:t>Systems Librarian </a:t>
            </a:r>
            <a:r>
              <a:rPr lang="en-US" sz="2500" b="0" i="0" u="none" strike="noStrike" dirty="0">
                <a:solidFill>
                  <a:srgbClr val="000000"/>
                </a:solidFill>
                <a:effectLst/>
                <a:latin typeface="+mj-lt"/>
              </a:rPr>
              <a:t>(Programmer): Josh Westgard </a:t>
            </a:r>
          </a:p>
          <a:p>
            <a:pPr rtl="0" fontAlgn="base">
              <a:spcBef>
                <a:spcPts val="0"/>
              </a:spcBef>
              <a:spcAft>
                <a:spcPts val="0"/>
              </a:spcAft>
              <a:buFont typeface="Arial" panose="020B0604020202020204" pitchFamily="34" charset="0"/>
              <a:buChar char="•"/>
            </a:pPr>
            <a:r>
              <a:rPr lang="en-US" sz="2500" b="1" i="0" u="none" strike="noStrike" dirty="0">
                <a:solidFill>
                  <a:srgbClr val="000000"/>
                </a:solidFill>
                <a:effectLst/>
                <a:latin typeface="+mj-lt"/>
              </a:rPr>
              <a:t>Processing Archivist</a:t>
            </a:r>
            <a:r>
              <a:rPr lang="en-US" sz="2500" b="0" i="0" u="none" strike="noStrike" dirty="0">
                <a:solidFill>
                  <a:srgbClr val="000000"/>
                </a:solidFill>
                <a:effectLst/>
                <a:latin typeface="+mj-lt"/>
              </a:rPr>
              <a:t>: Jen Wachtel </a:t>
            </a:r>
          </a:p>
          <a:p>
            <a:pPr rtl="0" fontAlgn="base">
              <a:spcBef>
                <a:spcPts val="0"/>
              </a:spcBef>
              <a:spcAft>
                <a:spcPts val="0"/>
              </a:spcAft>
              <a:buFont typeface="Arial" panose="020B0604020202020204" pitchFamily="34" charset="0"/>
              <a:buChar char="•"/>
            </a:pPr>
            <a:r>
              <a:rPr lang="en-US" sz="2500" b="1" i="0" u="none" strike="noStrike" dirty="0">
                <a:solidFill>
                  <a:srgbClr val="000000"/>
                </a:solidFill>
                <a:effectLst/>
                <a:latin typeface="+mj-lt"/>
              </a:rPr>
              <a:t>Electronic Records Archivist:</a:t>
            </a:r>
            <a:r>
              <a:rPr lang="en-US" sz="2500" i="0" u="none" strike="noStrike" dirty="0">
                <a:solidFill>
                  <a:srgbClr val="000000"/>
                </a:solidFill>
                <a:effectLst/>
                <a:latin typeface="+mj-lt"/>
              </a:rPr>
              <a:t> Amy </a:t>
            </a:r>
            <a:r>
              <a:rPr lang="en-US" sz="2500" i="0" u="none" strike="noStrike" dirty="0" err="1">
                <a:solidFill>
                  <a:srgbClr val="000000"/>
                </a:solidFill>
                <a:effectLst/>
                <a:latin typeface="+mj-lt"/>
              </a:rPr>
              <a:t>Wickner</a:t>
            </a:r>
            <a:endParaRPr lang="en-US" sz="2500" b="1" i="0" u="none" strike="noStrike" dirty="0">
              <a:solidFill>
                <a:srgbClr val="000000"/>
              </a:solidFill>
              <a:effectLst/>
              <a:latin typeface="+mj-lt"/>
            </a:endParaRPr>
          </a:p>
          <a:p>
            <a:pPr rtl="0" fontAlgn="base">
              <a:spcBef>
                <a:spcPts val="0"/>
              </a:spcBef>
              <a:spcAft>
                <a:spcPts val="0"/>
              </a:spcAft>
              <a:buFont typeface="Arial" panose="020B0604020202020204" pitchFamily="34" charset="0"/>
              <a:buChar char="•"/>
            </a:pPr>
            <a:r>
              <a:rPr lang="en-US" sz="2500" b="1" i="0" u="none" strike="noStrike" dirty="0">
                <a:solidFill>
                  <a:srgbClr val="000000"/>
                </a:solidFill>
                <a:effectLst/>
                <a:latin typeface="+mj-lt"/>
              </a:rPr>
              <a:t>Graduate Student Assistant</a:t>
            </a:r>
            <a:r>
              <a:rPr lang="en-US" sz="2500" b="0" i="0" u="none" strike="noStrike" dirty="0">
                <a:solidFill>
                  <a:srgbClr val="000000"/>
                </a:solidFill>
                <a:effectLst/>
                <a:latin typeface="+mj-lt"/>
              </a:rPr>
              <a:t>: Selena St. Andre</a:t>
            </a:r>
          </a:p>
        </p:txBody>
      </p:sp>
    </p:spTree>
    <p:extLst>
      <p:ext uri="{BB962C8B-B14F-4D97-AF65-F5344CB8AC3E}">
        <p14:creationId xmlns:p14="http://schemas.microsoft.com/office/powerpoint/2010/main" val="417046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EFB9B-F385-4C27-BEA9-306DE3A4A7A1}"/>
              </a:ext>
            </a:extLst>
          </p:cNvPr>
          <p:cNvSpPr>
            <a:spLocks noGrp="1"/>
          </p:cNvSpPr>
          <p:nvPr>
            <p:ph type="title"/>
          </p:nvPr>
        </p:nvSpPr>
        <p:spPr/>
        <p:txBody>
          <a:bodyPr/>
          <a:lstStyle/>
          <a:p>
            <a:r>
              <a:rPr lang="en-US" dirty="0"/>
              <a:t>White House Correspondents Association (WHCA) Collection</a:t>
            </a:r>
          </a:p>
        </p:txBody>
      </p:sp>
      <p:pic>
        <p:nvPicPr>
          <p:cNvPr id="6" name="Content Placeholder 5" descr="Graphical user interface, website&#10;&#10;Description automatically generated">
            <a:extLst>
              <a:ext uri="{FF2B5EF4-FFF2-40B4-BE49-F238E27FC236}">
                <a16:creationId xmlns:a16="http://schemas.microsoft.com/office/drawing/2014/main" id="{1657E64E-C5F0-4727-B14D-3A690DD1E34D}"/>
              </a:ext>
            </a:extLst>
          </p:cNvPr>
          <p:cNvPicPr>
            <a:picLocks noGrp="1" noChangeAspect="1"/>
          </p:cNvPicPr>
          <p:nvPr>
            <p:ph sz="half" idx="2"/>
          </p:nvPr>
        </p:nvPicPr>
        <p:blipFill>
          <a:blip r:embed="rId3"/>
          <a:stretch>
            <a:fillRect/>
          </a:stretch>
        </p:blipFill>
        <p:spPr>
          <a:xfrm>
            <a:off x="3252261" y="1779493"/>
            <a:ext cx="5687478" cy="4289109"/>
          </a:xfrm>
        </p:spPr>
      </p:pic>
      <p:sp>
        <p:nvSpPr>
          <p:cNvPr id="5" name="Content Placeholder 4">
            <a:extLst>
              <a:ext uri="{FF2B5EF4-FFF2-40B4-BE49-F238E27FC236}">
                <a16:creationId xmlns:a16="http://schemas.microsoft.com/office/drawing/2014/main" id="{17E8C28A-233F-4B13-B216-2039EE25003D}"/>
              </a:ext>
            </a:extLst>
          </p:cNvPr>
          <p:cNvSpPr>
            <a:spLocks noGrp="1"/>
          </p:cNvSpPr>
          <p:nvPr>
            <p:ph sz="half" idx="1"/>
          </p:nvPr>
        </p:nvSpPr>
        <p:spPr>
          <a:xfrm>
            <a:off x="3939941" y="6210415"/>
            <a:ext cx="4312118" cy="469822"/>
          </a:xfrm>
        </p:spPr>
        <p:txBody>
          <a:bodyPr>
            <a:noAutofit/>
          </a:bodyPr>
          <a:lstStyle/>
          <a:p>
            <a:r>
              <a:rPr lang="en-US" sz="2500" b="1" dirty="0"/>
              <a:t>WHPOOL.LIB.UMD.EDU</a:t>
            </a:r>
          </a:p>
        </p:txBody>
      </p:sp>
    </p:spTree>
    <p:extLst>
      <p:ext uri="{BB962C8B-B14F-4D97-AF65-F5344CB8AC3E}">
        <p14:creationId xmlns:p14="http://schemas.microsoft.com/office/powerpoint/2010/main" val="564402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4A6E5-B666-4D7A-AECD-5672ADF0C916}"/>
              </a:ext>
            </a:extLst>
          </p:cNvPr>
          <p:cNvSpPr>
            <a:spLocks noGrp="1"/>
          </p:cNvSpPr>
          <p:nvPr>
            <p:ph type="title"/>
          </p:nvPr>
        </p:nvSpPr>
        <p:spPr/>
        <p:txBody>
          <a:bodyPr/>
          <a:lstStyle/>
          <a:p>
            <a:r>
              <a:rPr lang="en-US" dirty="0"/>
              <a:t>Project Status</a:t>
            </a:r>
          </a:p>
        </p:txBody>
      </p:sp>
      <p:pic>
        <p:nvPicPr>
          <p:cNvPr id="7" name="Content Placeholder 6" descr="Graphical user interface&#10;&#10;Description automatically generated">
            <a:extLst>
              <a:ext uri="{FF2B5EF4-FFF2-40B4-BE49-F238E27FC236}">
                <a16:creationId xmlns:a16="http://schemas.microsoft.com/office/drawing/2014/main" id="{EECBC769-3E68-4C28-BD19-9B5B26F8314F}"/>
              </a:ext>
            </a:extLst>
          </p:cNvPr>
          <p:cNvPicPr>
            <a:picLocks noGrp="1" noChangeAspect="1"/>
          </p:cNvPicPr>
          <p:nvPr>
            <p:ph idx="1"/>
          </p:nvPr>
        </p:nvPicPr>
        <p:blipFill>
          <a:blip r:embed="rId3"/>
          <a:stretch>
            <a:fillRect/>
          </a:stretch>
        </p:blipFill>
        <p:spPr>
          <a:xfrm>
            <a:off x="2592925" y="1424761"/>
            <a:ext cx="9228839" cy="5188689"/>
          </a:xfrm>
        </p:spPr>
      </p:pic>
    </p:spTree>
    <p:extLst>
      <p:ext uri="{BB962C8B-B14F-4D97-AF65-F5344CB8AC3E}">
        <p14:creationId xmlns:p14="http://schemas.microsoft.com/office/powerpoint/2010/main" val="3724819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6DEB9-BF41-42CF-A0A1-BCCA2336F84E}"/>
              </a:ext>
            </a:extLst>
          </p:cNvPr>
          <p:cNvSpPr>
            <a:spLocks noGrp="1"/>
          </p:cNvSpPr>
          <p:nvPr>
            <p:ph type="title"/>
          </p:nvPr>
        </p:nvSpPr>
        <p:spPr/>
        <p:txBody>
          <a:bodyPr/>
          <a:lstStyle/>
          <a:p>
            <a:r>
              <a:rPr lang="en-US" dirty="0"/>
              <a:t>Archival intervention: Why redact?</a:t>
            </a:r>
          </a:p>
        </p:txBody>
      </p:sp>
      <p:pic>
        <p:nvPicPr>
          <p:cNvPr id="5" name="Content Placeholder 4" descr="Graphical user interface, text, application, email&#10;&#10;Description automatically generated">
            <a:extLst>
              <a:ext uri="{FF2B5EF4-FFF2-40B4-BE49-F238E27FC236}">
                <a16:creationId xmlns:a16="http://schemas.microsoft.com/office/drawing/2014/main" id="{E7A954DE-32A6-41CD-9516-3EA896375DE5}"/>
              </a:ext>
            </a:extLst>
          </p:cNvPr>
          <p:cNvPicPr>
            <a:picLocks noGrp="1" noChangeAspect="1"/>
          </p:cNvPicPr>
          <p:nvPr>
            <p:ph idx="1"/>
          </p:nvPr>
        </p:nvPicPr>
        <p:blipFill>
          <a:blip r:embed="rId3"/>
          <a:stretch>
            <a:fillRect/>
          </a:stretch>
        </p:blipFill>
        <p:spPr>
          <a:xfrm>
            <a:off x="3019647" y="1290446"/>
            <a:ext cx="7910623" cy="5366924"/>
          </a:xfrm>
        </p:spPr>
      </p:pic>
      <p:sp>
        <p:nvSpPr>
          <p:cNvPr id="6" name="Oval 5">
            <a:extLst>
              <a:ext uri="{FF2B5EF4-FFF2-40B4-BE49-F238E27FC236}">
                <a16:creationId xmlns:a16="http://schemas.microsoft.com/office/drawing/2014/main" id="{34C66266-27C7-48FB-B52C-8DF35D7CDA08}"/>
              </a:ext>
            </a:extLst>
          </p:cNvPr>
          <p:cNvSpPr/>
          <p:nvPr/>
        </p:nvSpPr>
        <p:spPr>
          <a:xfrm>
            <a:off x="3446369" y="3871680"/>
            <a:ext cx="7910623" cy="1513119"/>
          </a:xfrm>
          <a:prstGeom prst="ellipse">
            <a:avLst/>
          </a:prstGeom>
          <a:noFill/>
          <a:ln w="76200">
            <a:solidFill>
              <a:schemeClr val="accent4"/>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961169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38636-ACFD-4796-B159-9F75DBD8461A}"/>
              </a:ext>
            </a:extLst>
          </p:cNvPr>
          <p:cNvSpPr>
            <a:spLocks noGrp="1"/>
          </p:cNvSpPr>
          <p:nvPr>
            <p:ph type="title"/>
          </p:nvPr>
        </p:nvSpPr>
        <p:spPr>
          <a:xfrm>
            <a:off x="1982261" y="517836"/>
            <a:ext cx="7893259" cy="712448"/>
          </a:xfrm>
        </p:spPr>
        <p:txBody>
          <a:bodyPr/>
          <a:lstStyle/>
          <a:p>
            <a:r>
              <a:rPr lang="en-US" dirty="0"/>
              <a:t>Political Climate: “Fake News”</a:t>
            </a:r>
          </a:p>
        </p:txBody>
      </p:sp>
      <p:sp>
        <p:nvSpPr>
          <p:cNvPr id="6" name="TextBox 5">
            <a:extLst>
              <a:ext uri="{FF2B5EF4-FFF2-40B4-BE49-F238E27FC236}">
                <a16:creationId xmlns:a16="http://schemas.microsoft.com/office/drawing/2014/main" id="{00D0D221-E520-4110-A85F-D5C112194813}"/>
              </a:ext>
            </a:extLst>
          </p:cNvPr>
          <p:cNvSpPr txBox="1"/>
          <p:nvPr/>
        </p:nvSpPr>
        <p:spPr>
          <a:xfrm>
            <a:off x="9148604" y="6101637"/>
            <a:ext cx="3043396" cy="477054"/>
          </a:xfrm>
          <a:prstGeom prst="rect">
            <a:avLst/>
          </a:prstGeom>
          <a:noFill/>
        </p:spPr>
        <p:txBody>
          <a:bodyPr wrap="square" rtlCol="0">
            <a:spAutoFit/>
          </a:bodyPr>
          <a:lstStyle/>
          <a:p>
            <a:r>
              <a:rPr lang="en-US" sz="2500" b="1" dirty="0"/>
              <a:t>September 2, 2020</a:t>
            </a:r>
          </a:p>
        </p:txBody>
      </p:sp>
      <p:pic>
        <p:nvPicPr>
          <p:cNvPr id="4" name="Picture 3">
            <a:extLst>
              <a:ext uri="{FF2B5EF4-FFF2-40B4-BE49-F238E27FC236}">
                <a16:creationId xmlns:a16="http://schemas.microsoft.com/office/drawing/2014/main" id="{ACE746ED-0955-4199-8F4B-9B756B4C2F26}"/>
              </a:ext>
            </a:extLst>
          </p:cNvPr>
          <p:cNvPicPr>
            <a:picLocks noChangeAspect="1"/>
          </p:cNvPicPr>
          <p:nvPr/>
        </p:nvPicPr>
        <p:blipFill rotWithShape="1">
          <a:blip r:embed="rId3"/>
          <a:srcRect l="19909" t="15144" r="21591" b="5034"/>
          <a:stretch/>
        </p:blipFill>
        <p:spPr>
          <a:xfrm>
            <a:off x="1982261" y="1230284"/>
            <a:ext cx="7132320" cy="5471522"/>
          </a:xfrm>
          <a:prstGeom prst="rect">
            <a:avLst/>
          </a:prstGeom>
        </p:spPr>
      </p:pic>
    </p:spTree>
    <p:extLst>
      <p:ext uri="{BB962C8B-B14F-4D97-AF65-F5344CB8AC3E}">
        <p14:creationId xmlns:p14="http://schemas.microsoft.com/office/powerpoint/2010/main" val="3509768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D2F67-69D0-4626-A256-920A1F2490BD}"/>
              </a:ext>
            </a:extLst>
          </p:cNvPr>
          <p:cNvSpPr>
            <a:spLocks noGrp="1"/>
          </p:cNvSpPr>
          <p:nvPr>
            <p:ph type="title"/>
          </p:nvPr>
        </p:nvSpPr>
        <p:spPr>
          <a:xfrm>
            <a:off x="1775012" y="446087"/>
            <a:ext cx="2958353" cy="1201270"/>
          </a:xfrm>
        </p:spPr>
        <p:txBody>
          <a:bodyPr>
            <a:normAutofit/>
          </a:bodyPr>
          <a:lstStyle/>
          <a:p>
            <a:r>
              <a:rPr lang="en-US" sz="3600" dirty="0"/>
              <a:t>Redaction Examples</a:t>
            </a:r>
          </a:p>
        </p:txBody>
      </p:sp>
      <p:pic>
        <p:nvPicPr>
          <p:cNvPr id="5" name="Content Placeholder 4" descr="Text&#10;&#10;Description automatically generated">
            <a:extLst>
              <a:ext uri="{FF2B5EF4-FFF2-40B4-BE49-F238E27FC236}">
                <a16:creationId xmlns:a16="http://schemas.microsoft.com/office/drawing/2014/main" id="{19F46DFE-ABC8-4444-8A20-9283951AAE9C}"/>
              </a:ext>
            </a:extLst>
          </p:cNvPr>
          <p:cNvPicPr>
            <a:picLocks noGrp="1" noChangeAspect="1"/>
          </p:cNvPicPr>
          <p:nvPr>
            <p:ph idx="1"/>
          </p:nvPr>
        </p:nvPicPr>
        <p:blipFill rotWithShape="1">
          <a:blip r:embed="rId3"/>
          <a:srcRect t="6026"/>
          <a:stretch/>
        </p:blipFill>
        <p:spPr>
          <a:xfrm>
            <a:off x="7281553" y="699247"/>
            <a:ext cx="4605645" cy="5833557"/>
          </a:xfrm>
        </p:spPr>
      </p:pic>
      <p:pic>
        <p:nvPicPr>
          <p:cNvPr id="4" name="Picture 3">
            <a:extLst>
              <a:ext uri="{FF2B5EF4-FFF2-40B4-BE49-F238E27FC236}">
                <a16:creationId xmlns:a16="http://schemas.microsoft.com/office/drawing/2014/main" id="{F96E9E04-63E7-4904-8F86-65C3F5E00BA9}"/>
              </a:ext>
            </a:extLst>
          </p:cNvPr>
          <p:cNvPicPr>
            <a:picLocks noChangeAspect="1"/>
          </p:cNvPicPr>
          <p:nvPr/>
        </p:nvPicPr>
        <p:blipFill>
          <a:blip r:embed="rId4"/>
          <a:stretch>
            <a:fillRect/>
          </a:stretch>
        </p:blipFill>
        <p:spPr>
          <a:xfrm>
            <a:off x="430308" y="1911499"/>
            <a:ext cx="6597199" cy="4621305"/>
          </a:xfrm>
          <a:prstGeom prst="rect">
            <a:avLst/>
          </a:prstGeom>
        </p:spPr>
      </p:pic>
    </p:spTree>
    <p:extLst>
      <p:ext uri="{BB962C8B-B14F-4D97-AF65-F5344CB8AC3E}">
        <p14:creationId xmlns:p14="http://schemas.microsoft.com/office/powerpoint/2010/main" val="244681539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3092</TotalTime>
  <Words>1722</Words>
  <Application>Microsoft Office PowerPoint</Application>
  <PresentationFormat>Widescreen</PresentationFormat>
  <Paragraphs>137</Paragraphs>
  <Slides>18</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Century Gothic</vt:lpstr>
      <vt:lpstr>Wingdings 3</vt:lpstr>
      <vt:lpstr>Wisp</vt:lpstr>
      <vt:lpstr>The Pandemic, the President, and the Press: Access to the White House Correspondents’ Association Emails</vt:lpstr>
      <vt:lpstr>Access to Email Archives: Timeline</vt:lpstr>
      <vt:lpstr>WHCA Project Scope</vt:lpstr>
      <vt:lpstr>Labor/Staffing</vt:lpstr>
      <vt:lpstr>White House Correspondents Association (WHCA) Collection</vt:lpstr>
      <vt:lpstr>Project Status</vt:lpstr>
      <vt:lpstr>Archival intervention: Why redact?</vt:lpstr>
      <vt:lpstr>Political Climate: “Fake News”</vt:lpstr>
      <vt:lpstr>Redaction Examples</vt:lpstr>
      <vt:lpstr>Redaction and QA Process: approximately 5,225 emails reviewed</vt:lpstr>
      <vt:lpstr>Content: Day-to-Day Activities</vt:lpstr>
      <vt:lpstr>Content: Historical Events</vt:lpstr>
      <vt:lpstr>Content: 2020 Presidential Campaign</vt:lpstr>
      <vt:lpstr>COVID, masking, and social distancing: Pool Report vs. Pool Note</vt:lpstr>
      <vt:lpstr>COVID, masking, and social distancing: Pool Report vs. Pool Note</vt:lpstr>
      <vt:lpstr>PowerPoint Presentation</vt:lpstr>
      <vt:lpstr>Future Directions</vt:lpstr>
      <vt:lpstr>Thank you! Any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Pandemic, the President, and the Press: Access to the Emails of the White House Correspondents’ Association</dc:title>
  <dc:creator>Jennifer LeeAnne Wachtel</dc:creator>
  <cp:lastModifiedBy>Wachtel, Jennifer</cp:lastModifiedBy>
  <cp:revision>61</cp:revision>
  <dcterms:created xsi:type="dcterms:W3CDTF">2021-10-07T02:18:02Z</dcterms:created>
  <dcterms:modified xsi:type="dcterms:W3CDTF">2023-10-23T17:39:24Z</dcterms:modified>
</cp:coreProperties>
</file>