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Source Sans Pr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aleway-regular.fntdata"/><Relationship Id="rId21" Type="http://schemas.openxmlformats.org/officeDocument/2006/relationships/slide" Target="slides/slide16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SourceSansPro-italic.fntdata"/><Relationship Id="rId27" Type="http://schemas.openxmlformats.org/officeDocument/2006/relationships/font" Target="fonts/SourceSans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SansPr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047d7e7a7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e047d7e7a7_2_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3d02b98b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3d02b98b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3223d621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e3223d62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3223d621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e3223d621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329cc5cc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e329cc5cc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329cc5ccb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329cc5cc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e3d68bbba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e3d68bbb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e3223d621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e3223d621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00a262c6c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e00a262c6c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00a262c6c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e00a262c6c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00a262c6c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00a262c6c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e00a262c6c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e00a262c6c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812a43c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b812a43c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39ffde69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e39ffde6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b812a43ca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b812a43ca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b812a43ca6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b812a43ca6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623888" y="635001"/>
            <a:ext cx="3668700" cy="2787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623888" y="3498850"/>
            <a:ext cx="3668700" cy="10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445250" y="635000"/>
            <a:ext cx="4790400" cy="28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" sz="3700"/>
              <a:t>Remote Control: Managing ILL during the COVID-19 Pandemic</a:t>
            </a:r>
            <a:endParaRPr sz="3700"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593176" y="3345325"/>
            <a:ext cx="3890100" cy="12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Brynne Norton</a:t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Head, Resource Sharing and Reserves</a:t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University of Maryland College Park</a:t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t/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Lorrie Woods</a:t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Resource Sharing Coordinator</a:t>
            </a:r>
            <a:endParaRPr sz="989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585"/>
              <a:buNone/>
            </a:pPr>
            <a:r>
              <a:rPr lang="en" sz="989"/>
              <a:t>University of Maryland College Park</a:t>
            </a:r>
            <a:endParaRPr sz="989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workers workflow and distance</a:t>
            </a:r>
            <a:endParaRPr/>
          </a:p>
        </p:txBody>
      </p:sp>
      <p:sp>
        <p:nvSpPr>
          <p:cNvPr id="128" name="Google Shape;128;p23"/>
          <p:cNvSpPr/>
          <p:nvPr/>
        </p:nvSpPr>
        <p:spPr>
          <a:xfrm>
            <a:off x="501575" y="1324675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3"/>
          <p:cNvSpPr/>
          <p:nvPr/>
        </p:nvSpPr>
        <p:spPr>
          <a:xfrm>
            <a:off x="2454475" y="2571750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3"/>
          <p:cNvSpPr/>
          <p:nvPr/>
        </p:nvSpPr>
        <p:spPr>
          <a:xfrm>
            <a:off x="501575" y="3536250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3"/>
          <p:cNvSpPr txBox="1"/>
          <p:nvPr/>
        </p:nvSpPr>
        <p:spPr>
          <a:xfrm>
            <a:off x="747125" y="1583725"/>
            <a:ext cx="512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Source Sans Pro"/>
                <a:ea typeface="Source Sans Pro"/>
                <a:cs typeface="Source Sans Pro"/>
                <a:sym typeface="Source Sans Pro"/>
              </a:rPr>
              <a:t>CIC</a:t>
            </a:r>
            <a:endParaRPr b="1" sz="17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2" name="Google Shape;132;p23"/>
          <p:cNvSpPr txBox="1"/>
          <p:nvPr/>
        </p:nvSpPr>
        <p:spPr>
          <a:xfrm>
            <a:off x="2653525" y="2853900"/>
            <a:ext cx="60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Source Sans Pro"/>
                <a:ea typeface="Source Sans Pro"/>
                <a:cs typeface="Source Sans Pro"/>
                <a:sym typeface="Source Sans Pro"/>
              </a:rPr>
              <a:t> CILL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3" name="Google Shape;133;p23"/>
          <p:cNvSpPr txBox="1"/>
          <p:nvPr/>
        </p:nvSpPr>
        <p:spPr>
          <a:xfrm>
            <a:off x="674825" y="3818400"/>
            <a:ext cx="65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Source Sans Pro"/>
                <a:ea typeface="Source Sans Pro"/>
                <a:cs typeface="Source Sans Pro"/>
                <a:sym typeface="Source Sans Pro"/>
              </a:rPr>
              <a:t>SCAN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4" name="Google Shape;134;p23"/>
          <p:cNvSpPr txBox="1"/>
          <p:nvPr/>
        </p:nvSpPr>
        <p:spPr>
          <a:xfrm>
            <a:off x="1977675" y="1235075"/>
            <a:ext cx="5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ALI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5" name="Google Shape;135;p23"/>
          <p:cNvSpPr txBox="1"/>
          <p:nvPr/>
        </p:nvSpPr>
        <p:spPr>
          <a:xfrm>
            <a:off x="2454475" y="1536825"/>
            <a:ext cx="81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DANA</a:t>
            </a:r>
            <a:endParaRPr b="1">
              <a:solidFill>
                <a:schemeClr val="accent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6" name="Google Shape;136;p23"/>
          <p:cNvSpPr txBox="1"/>
          <p:nvPr/>
        </p:nvSpPr>
        <p:spPr>
          <a:xfrm>
            <a:off x="2781500" y="1937025"/>
            <a:ext cx="100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JAIME</a:t>
            </a:r>
            <a:endParaRPr b="1">
              <a:solidFill>
                <a:schemeClr val="accent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7" name="Google Shape;137;p23"/>
          <p:cNvSpPr/>
          <p:nvPr/>
        </p:nvSpPr>
        <p:spPr>
          <a:xfrm>
            <a:off x="914575" y="1453950"/>
            <a:ext cx="1879150" cy="2259075"/>
          </a:xfrm>
          <a:custGeom>
            <a:rect b="b" l="l" r="r" t="t"/>
            <a:pathLst>
              <a:path extrusionOk="0" h="90363" w="75166">
                <a:moveTo>
                  <a:pt x="44087" y="0"/>
                </a:moveTo>
                <a:cubicBezTo>
                  <a:pt x="38720" y="2137"/>
                  <a:pt x="6723" y="2866"/>
                  <a:pt x="11882" y="12819"/>
                </a:cubicBezTo>
                <a:cubicBezTo>
                  <a:pt x="17041" y="22772"/>
                  <a:pt x="77022" y="46796"/>
                  <a:pt x="75042" y="59720"/>
                </a:cubicBezTo>
                <a:cubicBezTo>
                  <a:pt x="73062" y="72644"/>
                  <a:pt x="12507" y="85256"/>
                  <a:pt x="0" y="90363"/>
                </a:cubicBezTo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" name="Google Shape;138;p23"/>
          <p:cNvSpPr/>
          <p:nvPr/>
        </p:nvSpPr>
        <p:spPr>
          <a:xfrm>
            <a:off x="1188175" y="1680871"/>
            <a:ext cx="1486825" cy="2118125"/>
          </a:xfrm>
          <a:custGeom>
            <a:rect b="b" l="l" r="r" t="t"/>
            <a:pathLst>
              <a:path extrusionOk="0" h="84725" w="59473">
                <a:moveTo>
                  <a:pt x="50028" y="2179"/>
                </a:moveTo>
                <a:cubicBezTo>
                  <a:pt x="49403" y="2283"/>
                  <a:pt x="53571" y="2544"/>
                  <a:pt x="46275" y="2804"/>
                </a:cubicBezTo>
                <a:cubicBezTo>
                  <a:pt x="38979" y="3065"/>
                  <a:pt x="4064" y="-4179"/>
                  <a:pt x="6253" y="3742"/>
                </a:cubicBezTo>
                <a:cubicBezTo>
                  <a:pt x="8442" y="11663"/>
                  <a:pt x="60450" y="36834"/>
                  <a:pt x="59408" y="50331"/>
                </a:cubicBezTo>
                <a:cubicBezTo>
                  <a:pt x="58366" y="63828"/>
                  <a:pt x="9901" y="78993"/>
                  <a:pt x="0" y="84725"/>
                </a:cubicBez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9" name="Google Shape;139;p23"/>
          <p:cNvSpPr/>
          <p:nvPr/>
        </p:nvSpPr>
        <p:spPr>
          <a:xfrm>
            <a:off x="1414850" y="1786629"/>
            <a:ext cx="1391400" cy="2317225"/>
          </a:xfrm>
          <a:custGeom>
            <a:rect b="b" l="l" r="r" t="t"/>
            <a:pathLst>
              <a:path extrusionOk="0" h="92689" w="55656">
                <a:moveTo>
                  <a:pt x="55656" y="13895"/>
                </a:moveTo>
                <a:cubicBezTo>
                  <a:pt x="46589" y="11759"/>
                  <a:pt x="2814" y="-4239"/>
                  <a:pt x="1251" y="1076"/>
                </a:cubicBezTo>
                <a:cubicBezTo>
                  <a:pt x="-312" y="6392"/>
                  <a:pt x="46485" y="30519"/>
                  <a:pt x="46276" y="45788"/>
                </a:cubicBezTo>
                <a:cubicBezTo>
                  <a:pt x="46068" y="61057"/>
                  <a:pt x="7713" y="84872"/>
                  <a:pt x="0" y="92689"/>
                </a:cubicBezTo>
              </a:path>
            </a:pathLst>
          </a:custGeom>
          <a:noFill/>
          <a:ln cap="flat" cmpd="sng" w="952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Google Shape;140;p23"/>
          <p:cNvSpPr/>
          <p:nvPr/>
        </p:nvSpPr>
        <p:spPr>
          <a:xfrm>
            <a:off x="6016275" y="1324675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/>
          <p:nvPr/>
        </p:nvSpPr>
        <p:spPr>
          <a:xfrm>
            <a:off x="7669575" y="2571750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3"/>
          <p:cNvSpPr/>
          <p:nvPr/>
        </p:nvSpPr>
        <p:spPr>
          <a:xfrm>
            <a:off x="6047550" y="3536250"/>
            <a:ext cx="1003200" cy="9645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/>
          <p:cNvSpPr txBox="1"/>
          <p:nvPr/>
        </p:nvSpPr>
        <p:spPr>
          <a:xfrm>
            <a:off x="6166050" y="1499125"/>
            <a:ext cx="7188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b="1"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ALI CIC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4" name="Google Shape;144;p23"/>
          <p:cNvSpPr txBox="1"/>
          <p:nvPr/>
        </p:nvSpPr>
        <p:spPr>
          <a:xfrm>
            <a:off x="7900450" y="2746200"/>
            <a:ext cx="656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DANA</a:t>
            </a:r>
            <a:endParaRPr b="1">
              <a:solidFill>
                <a:schemeClr val="accent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CILL</a:t>
            </a:r>
            <a:endParaRPr b="1">
              <a:solidFill>
                <a:schemeClr val="accent4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5" name="Google Shape;145;p23"/>
          <p:cNvSpPr txBox="1"/>
          <p:nvPr/>
        </p:nvSpPr>
        <p:spPr>
          <a:xfrm>
            <a:off x="6220800" y="3710700"/>
            <a:ext cx="718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JAIME  SCAN</a:t>
            </a:r>
            <a:endParaRPr b="1">
              <a:solidFill>
                <a:schemeClr val="accent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6" name="Google Shape;146;p23"/>
          <p:cNvSpPr txBox="1"/>
          <p:nvPr/>
        </p:nvSpPr>
        <p:spPr>
          <a:xfrm>
            <a:off x="4267950" y="1786625"/>
            <a:ext cx="9693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Source Sans Pro"/>
                <a:ea typeface="Source Sans Pro"/>
                <a:cs typeface="Source Sans Pro"/>
                <a:sym typeface="Source Sans Pro"/>
              </a:rPr>
              <a:t>THIS </a:t>
            </a:r>
            <a:endParaRPr b="1" sz="17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became 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Source Sans Pro"/>
                <a:ea typeface="Source Sans Pro"/>
                <a:cs typeface="Source Sans Pro"/>
                <a:sym typeface="Source Sans Pro"/>
              </a:rPr>
              <a:t>THIS</a:t>
            </a:r>
            <a:endParaRPr b="1"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7" name="Google Shape;147;p23"/>
          <p:cNvSpPr/>
          <p:nvPr/>
        </p:nvSpPr>
        <p:spPr>
          <a:xfrm>
            <a:off x="3675250" y="1894600"/>
            <a:ext cx="512100" cy="251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3"/>
          <p:cNvSpPr/>
          <p:nvPr/>
        </p:nvSpPr>
        <p:spPr>
          <a:xfrm>
            <a:off x="5159125" y="3408150"/>
            <a:ext cx="570600" cy="251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Morale</a:t>
            </a:r>
            <a:endParaRPr/>
          </a:p>
        </p:txBody>
      </p:sp>
      <p:pic>
        <p:nvPicPr>
          <p:cNvPr id="154" name="Google Shape;1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625" y="945600"/>
            <a:ext cx="5100774" cy="3825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(Re)defining Success - Document Delivery</a:t>
            </a:r>
            <a:endParaRPr/>
          </a:p>
        </p:txBody>
      </p:sp>
      <p:pic>
        <p:nvPicPr>
          <p:cNvPr id="160" name="Google Shape;1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1025" y="1068425"/>
            <a:ext cx="5542700" cy="331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5"/>
          <p:cNvSpPr txBox="1"/>
          <p:nvPr/>
        </p:nvSpPr>
        <p:spPr>
          <a:xfrm>
            <a:off x="311700" y="4387125"/>
            <a:ext cx="863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*Note: Document Delivery during the pandemic was most likely lower due to the use of the HathiTrust Emergency Access items which made approximately 40% of our collection available electronically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(Re)defining Success - Borrowing</a:t>
            </a:r>
            <a:endParaRPr/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9075" y="1068425"/>
            <a:ext cx="6065850" cy="363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1700" y="30017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(Re)defining Success - Lending</a:t>
            </a:r>
            <a:endParaRPr/>
          </a:p>
        </p:txBody>
      </p:sp>
      <p:pic>
        <p:nvPicPr>
          <p:cNvPr id="173" name="Google Shape;17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6375" y="974325"/>
            <a:ext cx="5971249" cy="358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7"/>
          <p:cNvSpPr txBox="1"/>
          <p:nvPr/>
        </p:nvSpPr>
        <p:spPr>
          <a:xfrm>
            <a:off x="311700" y="4527900"/>
            <a:ext cx="863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*Note: Lending during the pandemic was most likely lower due to the use of the HathiTrust Emergency Access items which made approximately 40% of our collection unavailable for lending.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180" name="Google Shape;180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Many thanks to the entire Resource Sharing &amp; Reserves Unit and in particular to Ashley Chen, Borrowing Specialist, for her work on the eBook workflow and processing.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further questions or information,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please feel free to contact us!</a:t>
            </a:r>
            <a:endParaRPr/>
          </a:p>
        </p:txBody>
      </p:sp>
      <p:sp>
        <p:nvSpPr>
          <p:cNvPr id="186" name="Google Shape;186;p29"/>
          <p:cNvSpPr txBox="1"/>
          <p:nvPr>
            <p:ph idx="1" type="body"/>
          </p:nvPr>
        </p:nvSpPr>
        <p:spPr>
          <a:xfrm>
            <a:off x="798375" y="1727100"/>
            <a:ext cx="354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302"/>
              <a:t>Brynne Norton</a:t>
            </a:r>
            <a:endParaRPr sz="2302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2302"/>
              <a:t>bnorton1@umd.edu</a:t>
            </a:r>
            <a:endParaRPr sz="2302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2302"/>
              <a:t>Head, Resource Sharing &amp; Reserves</a:t>
            </a:r>
            <a:endParaRPr sz="2302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 sz="2302"/>
              <a:t>University of Maryland College Park</a:t>
            </a:r>
            <a:endParaRPr sz="2302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964"/>
          </a:p>
        </p:txBody>
      </p:sp>
      <p:sp>
        <p:nvSpPr>
          <p:cNvPr id="187" name="Google Shape;187;p29"/>
          <p:cNvSpPr txBox="1"/>
          <p:nvPr>
            <p:ph idx="1" type="body"/>
          </p:nvPr>
        </p:nvSpPr>
        <p:spPr>
          <a:xfrm>
            <a:off x="5131625" y="1619625"/>
            <a:ext cx="309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50"/>
              <a:t>Lorrie Woods</a:t>
            </a:r>
            <a:endParaRPr sz="255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50"/>
              <a:t>lwoods11@umd.edu</a:t>
            </a:r>
            <a:endParaRPr sz="255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50"/>
              <a:t>Resource Sharing Coordinator</a:t>
            </a:r>
            <a:endParaRPr sz="255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50"/>
              <a:t>University of Maryland College Park</a:t>
            </a:r>
            <a:endParaRPr sz="255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University of Maryland College Park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40,700+ students in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102 undergrad majors, 115 master's programs and 84 doctoral programs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8 Library branches, with centralized interlibrary loan services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8738" y="2344850"/>
            <a:ext cx="2706525" cy="270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Resource Sharing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5077500" cy="368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Resource Sharing is part of the Resource Sharing and Reserves Unit.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Unit consists of 9 employees.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Four employees have resource sharing as a core duty.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is cross-training in all unit duties for back up, support and customer service.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typically supply over 14,000 loans and borrow over 25,000 items/articles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9825" y="1455338"/>
            <a:ext cx="3349250" cy="223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happened during the pandemic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498" y="1191250"/>
            <a:ext cx="4967798" cy="362492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7"/>
          <p:cNvSpPr/>
          <p:nvPr/>
        </p:nvSpPr>
        <p:spPr>
          <a:xfrm>
            <a:off x="6617450" y="1068425"/>
            <a:ext cx="2108400" cy="546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Communication</a:t>
            </a:r>
            <a:endParaRPr sz="1600"/>
          </a:p>
        </p:txBody>
      </p:sp>
      <p:sp>
        <p:nvSpPr>
          <p:cNvPr id="84" name="Google Shape;84;p17"/>
          <p:cNvSpPr/>
          <p:nvPr/>
        </p:nvSpPr>
        <p:spPr>
          <a:xfrm>
            <a:off x="6617450" y="1804750"/>
            <a:ext cx="2108400" cy="623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Workflows &amp; 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Load Balancing</a:t>
            </a:r>
            <a:endParaRPr sz="1600"/>
          </a:p>
        </p:txBody>
      </p:sp>
      <p:sp>
        <p:nvSpPr>
          <p:cNvPr id="85" name="Google Shape;85;p17"/>
          <p:cNvSpPr/>
          <p:nvPr/>
        </p:nvSpPr>
        <p:spPr>
          <a:xfrm>
            <a:off x="6617450" y="2618475"/>
            <a:ext cx="2108400" cy="623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Student Employees</a:t>
            </a:r>
            <a:endParaRPr sz="1600"/>
          </a:p>
        </p:txBody>
      </p:sp>
      <p:sp>
        <p:nvSpPr>
          <p:cNvPr id="86" name="Google Shape;86;p17"/>
          <p:cNvSpPr/>
          <p:nvPr/>
        </p:nvSpPr>
        <p:spPr>
          <a:xfrm>
            <a:off x="6670550" y="3432200"/>
            <a:ext cx="2055300" cy="546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Morale</a:t>
            </a:r>
            <a:endParaRPr sz="1600"/>
          </a:p>
        </p:txBody>
      </p:sp>
      <p:sp>
        <p:nvSpPr>
          <p:cNvPr id="87" name="Google Shape;87;p17"/>
          <p:cNvSpPr/>
          <p:nvPr/>
        </p:nvSpPr>
        <p:spPr>
          <a:xfrm>
            <a:off x="6670550" y="4168525"/>
            <a:ext cx="2108400" cy="623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(Re)Defining Success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Communication: Managing Expectations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66854"/>
            <a:ext cx="8839201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244725"/>
            <a:ext cx="8520600" cy="8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Changes to ILLiad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239025" y="934425"/>
            <a:ext cx="8520600" cy="379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Disabled loan form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Created an ebook work form*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From article request form, deleted unneeded fields, renamed others to mirror a loan form for better patron experience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delivery location for Curbside Pick 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clarification notifications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Changes to OCLC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New holdings groups and paths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Deflected returnables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Edited borrowing notes and delivery method in constant data</a:t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7475" y="2708300"/>
            <a:ext cx="2017350" cy="201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239026" y="4054375"/>
            <a:ext cx="956675" cy="95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187425" y="2829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Ebook Workflow &amp;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</a:t>
            </a:r>
            <a:endParaRPr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324650"/>
            <a:ext cx="8575200" cy="38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Request type is article, doc type is ebook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Ebook Processing Queue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Requests can be routed from any queue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Form routes directly to this queue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Choose the ebook record from OCLC, if it came in on a print record, switch it!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</a:t>
            </a:r>
            <a:r>
              <a:rPr lang="en"/>
              <a:t>f no ebook was available,  send clarification request offering chapters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Find lenders by prioritizing proven lenders and free lenders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Most public libraries can not ILL ebooks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the</a:t>
            </a:r>
            <a:r>
              <a:rPr lang="en"/>
              <a:t> new constant data for ebooks &amp; add "requesting ebook" to title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Unfilled: send note to patron suggesting chapters (or hard copy when possible)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Patron responds with chapters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Change doc type to book chapter, then clone request for each chapter, update information, delete OCLC information</a:t>
            </a:r>
            <a:endParaRPr/>
          </a:p>
        </p:txBody>
      </p:sp>
      <p:sp>
        <p:nvSpPr>
          <p:cNvPr id="108" name="Google Shape;108;p20"/>
          <p:cNvSpPr txBox="1"/>
          <p:nvPr/>
        </p:nvSpPr>
        <p:spPr>
          <a:xfrm>
            <a:off x="4572000" y="553000"/>
            <a:ext cx="441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5877375" y="553000"/>
            <a:ext cx="239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3450" y="282925"/>
            <a:ext cx="3353400" cy="135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Printing </a:t>
            </a:r>
            <a:endParaRPr/>
          </a:p>
        </p:txBody>
      </p:sp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Flags for each scanning student, print for each separately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Move anything you do not want to print into a queue with no automations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View requests, add flag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Print requests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Move </a:t>
            </a:r>
            <a:r>
              <a:rPr lang="en"/>
              <a:t>others back to Awaiting Stacks Searching to  wait for the next scanner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Check progress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Each request shows in the queue for the status and under the flag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Check the flag to see their progress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Check the queue to see lagging requests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NOS? Add notes and reprint for the next student employee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Clear flags at the end of the week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Maintain quarantine distance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Chat with students in the stacks to answer on the fly questions before scanning 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Label each cart with each student’s name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Active requests up top, upright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Completed on bottom shelf, flat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Hiring and Training Student workers at a distance</a:t>
            </a:r>
            <a:endParaRPr/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311700" y="1468150"/>
            <a:ext cx="8520600" cy="30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Zoom calls for interviews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Email overview and procedures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Video demonstration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One in person demonstration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Zoom for coaching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VIsual Feedback is more useful than verbal or written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Send pictures or screen shots for clarification when possible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They will model the behavior they see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