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65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oclc.org/en/sustainable-collections.html"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Shape 52"/>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dirty="0">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JM: Most popular days of the week as you can see are mon - wed. After all, the weekend  starts on Thursday!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JM: and students seem to be working most 10 - 12 and then 2-4</a:t>
            </a:r>
            <a:br>
              <a:rPr lang="en"/>
            </a:b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 name="Shape 143"/>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b="1"/>
              <a:t>NZ</a:t>
            </a:r>
            <a:r>
              <a:rPr lang="en"/>
              <a:t>. </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A little bit of background. There were two science branches: Chemistry and EPSL. Chemistry being the smaller of the two. </a:t>
            </a:r>
            <a:r>
              <a:rPr lang="en" sz="1100" b="0" i="0" u="none" strike="noStrike" cap="none">
                <a:solidFill>
                  <a:srgbClr val="000000"/>
                </a:solidFill>
                <a:latin typeface="Arial"/>
                <a:ea typeface="Arial"/>
                <a:cs typeface="Arial"/>
                <a:sym typeface="Arial"/>
              </a:rPr>
              <a:t>In the Fall of 2016, the master campus plan indicated that the space occupied by the Chemistry Library will be reclaimed by the Chemistry Department. There was no time-frame. However, at the end of 2016, we were told that we need to vacate the space occupied by the Chemistry Library by the end of 2017 calendar year. </a:t>
            </a:r>
            <a:r>
              <a:rPr lang="en"/>
              <a:t>That gave us </a:t>
            </a:r>
            <a:r>
              <a:rPr lang="en" b="1"/>
              <a:t>just</a:t>
            </a:r>
            <a:r>
              <a:rPr lang="en"/>
              <a:t> one year to vacate the space. In January 2017 we started working a plan how to proceed. </a:t>
            </a:r>
            <a:r>
              <a:rPr lang="en">
                <a:solidFill>
                  <a:schemeClr val="dk1"/>
                </a:solidFill>
              </a:rPr>
              <a:t>Unfortunately, an official announcement from the provost office was never issued.</a:t>
            </a:r>
            <a:endParaRPr/>
          </a:p>
          <a:p>
            <a:pPr marL="0" lvl="0" indent="0" rtl="0">
              <a:spcBef>
                <a:spcPts val="0"/>
              </a:spcBef>
              <a:spcAft>
                <a:spcPts val="0"/>
              </a:spcAft>
              <a:buClr>
                <a:schemeClr val="dk1"/>
              </a:buClr>
              <a:buSzPts val="1100"/>
              <a:buFont typeface="Arial"/>
              <a:buNone/>
            </a:pPr>
            <a:endParaRPr>
              <a:solidFill>
                <a:schemeClr val="dk1"/>
              </a:solidFill>
            </a:endParaRPr>
          </a:p>
          <a:p>
            <a:pPr marL="0" marR="0" lvl="0" indent="0" algn="l" rtl="0">
              <a:lnSpc>
                <a:spcPct val="100000"/>
              </a:lnSpc>
              <a:spcBef>
                <a:spcPts val="0"/>
              </a:spcBef>
              <a:spcAft>
                <a:spcPts val="0"/>
              </a:spcAft>
              <a:buClr>
                <a:srgbClr val="000000"/>
              </a:buClr>
              <a:buSzPts val="1100"/>
              <a:buFont typeface="Arial"/>
              <a:buNone/>
            </a:pPr>
            <a:r>
              <a:rPr lang="en">
                <a:solidFill>
                  <a:schemeClr val="dk1"/>
                </a:solidFill>
              </a:rPr>
              <a:t>To help public services staff answer questions from the public, because it was obvious that something was happening, we created an FAQ page in April 2017, and decided to make the page public at the end of September 2017. </a:t>
            </a:r>
            <a:r>
              <a:rPr lang="en"/>
              <a:t>We decided that this was a good opportunity for the Libraries to evaluate collections &amp; services in the two branches, and to turn this as a positive thing for the users. </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Throughout the year we had regular meetings with STEM staff - who did all the intellectual work evaluating the collection and more, public services staff especially staff in McK stacks maintenance and Severn Library, collections group, and of course the Chemistry department. </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Shape 151"/>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b="1"/>
              <a:t>NZ</a:t>
            </a:r>
            <a:endParaRPr b="1"/>
          </a:p>
          <a:p>
            <a:pPr marL="0" marR="0" lvl="0" indent="0" algn="l" rtl="0">
              <a:lnSpc>
                <a:spcPct val="100000"/>
              </a:lnSpc>
              <a:spcBef>
                <a:spcPts val="0"/>
              </a:spcBef>
              <a:spcAft>
                <a:spcPts val="0"/>
              </a:spcAft>
              <a:buClr>
                <a:srgbClr val="000000"/>
              </a:buClr>
              <a:buSzPts val="1100"/>
              <a:buFont typeface="Arial"/>
              <a:buNone/>
            </a:pPr>
            <a:r>
              <a:rPr lang="en"/>
              <a:t>Why did we decide to evaluate the collection? As we all know, space is at premium. As students work more collaboratively, especially in the sciences, there’s always a need for more study area. Before the online world, there was a need for multiple copies of journals and books for each of our branches. We knew there was a lot of duplication in our collection. </a:t>
            </a:r>
            <a:endParaRPr/>
          </a:p>
          <a:p>
            <a:pPr marL="0" marR="0" lvl="0" indent="0" algn="l" rtl="0">
              <a:lnSpc>
                <a:spcPct val="100000"/>
              </a:lnSpc>
              <a:spcBef>
                <a:spcPts val="0"/>
              </a:spcBef>
              <a:spcAft>
                <a:spcPts val="0"/>
              </a:spcAft>
              <a:buClr>
                <a:srgbClr val="000000"/>
              </a:buClr>
              <a:buSzPts val="1100"/>
              <a:buFont typeface="Arial"/>
              <a:buNone/>
            </a:pPr>
            <a:endParaRPr b="1"/>
          </a:p>
          <a:p>
            <a:pPr marL="0" marR="0" lvl="0" indent="0" algn="l" rtl="0">
              <a:lnSpc>
                <a:spcPct val="100000"/>
              </a:lnSpc>
              <a:spcBef>
                <a:spcPts val="0"/>
              </a:spcBef>
              <a:spcAft>
                <a:spcPts val="0"/>
              </a:spcAft>
              <a:buClr>
                <a:srgbClr val="000000"/>
              </a:buClr>
              <a:buSzPts val="1100"/>
              <a:buFont typeface="Arial"/>
              <a:buNone/>
            </a:pPr>
            <a:r>
              <a:rPr lang="en" b="1"/>
              <a:t>Process:</a:t>
            </a:r>
            <a:endParaRPr b="1"/>
          </a:p>
          <a:p>
            <a:pPr marL="0" marR="0" lvl="0" indent="0" algn="l" rtl="0">
              <a:lnSpc>
                <a:spcPct val="100000"/>
              </a:lnSpc>
              <a:spcBef>
                <a:spcPts val="0"/>
              </a:spcBef>
              <a:spcAft>
                <a:spcPts val="0"/>
              </a:spcAft>
              <a:buClr>
                <a:srgbClr val="000000"/>
              </a:buClr>
              <a:buSzPts val="1100"/>
              <a:buFont typeface="Arial"/>
              <a:buNone/>
            </a:pPr>
            <a:r>
              <a:rPr lang="en"/>
              <a:t>I was really impressed by the dedication of STEM librarians, who worked tirelessly to make the best for our users. I should also point out that the Libraries administration was extremely supportive, so did every unit that we asked for assistance. </a:t>
            </a:r>
            <a:endParaRPr/>
          </a:p>
          <a:p>
            <a:pPr marL="0" marR="0" lvl="0" indent="0" algn="l" rtl="0">
              <a:lnSpc>
                <a:spcPct val="100000"/>
              </a:lnSpc>
              <a:spcBef>
                <a:spcPts val="0"/>
              </a:spcBef>
              <a:spcAft>
                <a:spcPts val="0"/>
              </a:spcAft>
              <a:buClr>
                <a:srgbClr val="000000"/>
              </a:buClr>
              <a:buSzPts val="1100"/>
              <a:buFont typeface="Arial"/>
              <a:buNone/>
            </a:pPr>
            <a:r>
              <a:rPr lang="en"/>
              <a:t>Both branches remained open during the entire year. </a:t>
            </a:r>
            <a:endParaRPr/>
          </a:p>
          <a:p>
            <a:pPr marL="0" marR="0" lvl="0" indent="0" algn="l" rtl="0">
              <a:lnSpc>
                <a:spcPct val="100000"/>
              </a:lnSpc>
              <a:spcBef>
                <a:spcPts val="0"/>
              </a:spcBef>
              <a:spcAft>
                <a:spcPts val="0"/>
              </a:spcAft>
              <a:buClr>
                <a:srgbClr val="000000"/>
              </a:buClr>
              <a:buSzPts val="1100"/>
              <a:buFont typeface="Arial"/>
              <a:buNone/>
            </a:pPr>
            <a:r>
              <a:rPr lang="en"/>
              <a:t>But, let me elaborate on the assessments - our services, our space and especially collection.</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9" name="Shape 159"/>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 b="1"/>
              <a:t>NZ: </a:t>
            </a:r>
            <a:endParaRPr b="1"/>
          </a:p>
          <a:p>
            <a:pPr marL="0" marR="0" lvl="0" indent="0" algn="l" rtl="0">
              <a:lnSpc>
                <a:spcPct val="100000"/>
              </a:lnSpc>
              <a:spcBef>
                <a:spcPts val="0"/>
              </a:spcBef>
              <a:spcAft>
                <a:spcPts val="0"/>
              </a:spcAft>
              <a:buClr>
                <a:schemeClr val="dk1"/>
              </a:buClr>
              <a:buSzPts val="1100"/>
              <a:buFont typeface="Arial"/>
              <a:buNone/>
            </a:pPr>
            <a:r>
              <a:rPr lang="en"/>
              <a:t>Let me start with the collections. </a:t>
            </a:r>
            <a:endParaRPr/>
          </a:p>
          <a:p>
            <a:pPr marL="0" marR="0" lvl="0" indent="0" algn="l" rtl="0">
              <a:lnSpc>
                <a:spcPct val="100000"/>
              </a:lnSpc>
              <a:spcBef>
                <a:spcPts val="0"/>
              </a:spcBef>
              <a:spcAft>
                <a:spcPts val="0"/>
              </a:spcAft>
              <a:buClr>
                <a:schemeClr val="dk1"/>
              </a:buClr>
              <a:buSzPts val="1100"/>
              <a:buFont typeface="Arial"/>
              <a:buNone/>
            </a:pPr>
            <a:r>
              <a:rPr lang="en"/>
              <a:t>To set the stage a little bit, before the merge, the vast majority of the collection in the two science branches were Engineering, Life Sciences, Math and Physical Sciences. However, there were materials in other call numbers as well. Also, the collection of life sciences was predominantly housed at Mckeldin. There were many duplicates in the science branches, but also in the main library, and in our storage facility. We decided early on, that we need to evaluate every single item in the science branches, but that also required evaluating to a certain degree the collections at McKeldin and Severn. To evaluate the book collection, we used g</a:t>
            </a:r>
            <a:r>
              <a:rPr lang="en" sz="1100" b="0" i="0" u="none" strike="noStrike" cap="none">
                <a:solidFill>
                  <a:srgbClr val="000000"/>
                </a:solidFill>
                <a:latin typeface="Arial"/>
                <a:ea typeface="Arial"/>
                <a:cs typeface="Arial"/>
                <a:sym typeface="Arial"/>
              </a:rPr>
              <a:t>reenGlass from OCLC (Sustainable Collection Services): “Analyze your library or consortial collection to manage and share print monographs” </a:t>
            </a:r>
            <a:r>
              <a:rPr lang="en" sz="1100" b="0" i="0" u="sng" strike="noStrike" cap="none">
                <a:solidFill>
                  <a:schemeClr val="hlink"/>
                </a:solidFill>
                <a:latin typeface="Arial"/>
                <a:ea typeface="Arial"/>
                <a:cs typeface="Arial"/>
                <a:sym typeface="Arial"/>
                <a:hlinkClick r:id="rId3"/>
              </a:rPr>
              <a:t>https://www.oclc.org/en/sustainable-collections.html</a:t>
            </a:r>
            <a:r>
              <a:rPr lang="en" sz="1100" b="0" i="0" u="none" strike="noStrike" cap="none">
                <a:solidFill>
                  <a:srgbClr val="000000"/>
                </a:solidFill>
                <a:latin typeface="Arial"/>
                <a:ea typeface="Arial"/>
                <a:cs typeface="Arial"/>
                <a:sym typeface="Arial"/>
              </a:rPr>
              <a:t>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a:p>
          <a:p>
            <a:pPr marL="0" marR="0" lvl="0" indent="0" algn="l" rtl="0">
              <a:lnSpc>
                <a:spcPct val="100000"/>
              </a:lnSpc>
              <a:spcBef>
                <a:spcPts val="0"/>
              </a:spcBef>
              <a:spcAft>
                <a:spcPts val="0"/>
              </a:spcAft>
              <a:buClr>
                <a:schemeClr val="dk1"/>
              </a:buClr>
              <a:buSzPts val="1100"/>
              <a:buFont typeface="Arial"/>
              <a:buNone/>
            </a:pPr>
            <a:r>
              <a:rPr lang="en"/>
              <a:t>The spreadsheet were massive, but it was an educated way of making decisions. We looked at usage stats, number of copies in our locations, but also how many copies a certain book is available worldwide or through our partners - USMAI and BTAA, </a:t>
            </a:r>
            <a:endParaRPr/>
          </a:p>
          <a:p>
            <a:pPr marL="0" marR="0" lvl="0" indent="0" algn="l" rtl="0">
              <a:lnSpc>
                <a:spcPct val="100000"/>
              </a:lnSpc>
              <a:spcBef>
                <a:spcPts val="0"/>
              </a:spcBef>
              <a:spcAft>
                <a:spcPts val="0"/>
              </a:spcAft>
              <a:buClr>
                <a:srgbClr val="000000"/>
              </a:buClr>
              <a:buSzPts val="1100"/>
              <a:buFont typeface="Arial"/>
              <a:buNone/>
            </a:pPr>
            <a:r>
              <a:rPr lang="en"/>
              <a:t>For the periodicals, it was much easier. We withdraw every titles that we had purchased the electronic archive, for example ACS, RSC, Springer, etc. </a:t>
            </a: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Shape 16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b="1"/>
              <a:t>NZ. </a:t>
            </a:r>
            <a:endParaRPr b="1"/>
          </a:p>
          <a:p>
            <a:pPr marL="0" marR="0" lvl="0" indent="0" algn="l" rtl="0">
              <a:lnSpc>
                <a:spcPct val="100000"/>
              </a:lnSpc>
              <a:spcBef>
                <a:spcPts val="0"/>
              </a:spcBef>
              <a:spcAft>
                <a:spcPts val="0"/>
              </a:spcAft>
              <a:buClr>
                <a:srgbClr val="000000"/>
              </a:buClr>
              <a:buSzPts val="1100"/>
              <a:buFont typeface="Arial"/>
              <a:buNone/>
            </a:pPr>
            <a:r>
              <a:rPr lang="en"/>
              <a:t>Due to space constraints, we decided to integrate into one location certain collections. For example, at EPSL and Chemistry, we had very few books in call numbers A-P. The vast majority were in the Qs and Ts. Also, since the vast majority of the life sciences, medicine, and agriculture collections were at Mckeldin, we decided to move all books in call numbers QH-S to McKeldin. So, after the merge, the collections that are housed at STEM  are engineering, physical sciences and math. </a:t>
            </a:r>
            <a:endParaRPr/>
          </a:p>
          <a:p>
            <a:pPr marL="0" marR="0" lvl="0" indent="0" algn="l" rtl="0">
              <a:lnSpc>
                <a:spcPct val="100000"/>
              </a:lnSpc>
              <a:spcBef>
                <a:spcPts val="0"/>
              </a:spcBef>
              <a:spcAft>
                <a:spcPts val="0"/>
              </a:spcAft>
              <a:buClr>
                <a:srgbClr val="000000"/>
              </a:buClr>
              <a:buSzPts val="1100"/>
              <a:buFont typeface="Arial"/>
              <a:buNone/>
            </a:pPr>
            <a:r>
              <a:rPr lang="en"/>
              <a:t>The change in collection required substantial shifting in STEM and McKeldin, and processing materials at Severn. </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Here are some numbers. Total combined before the merge: 322, 159</a:t>
            </a:r>
            <a:endParaRPr/>
          </a:p>
          <a:p>
            <a:pPr marL="0" marR="0" lvl="0" indent="0" algn="l" rtl="0">
              <a:lnSpc>
                <a:spcPct val="100000"/>
              </a:lnSpc>
              <a:spcBef>
                <a:spcPts val="0"/>
              </a:spcBef>
              <a:spcAft>
                <a:spcPts val="0"/>
              </a:spcAft>
              <a:buClr>
                <a:srgbClr val="000000"/>
              </a:buClr>
              <a:buSzPts val="1100"/>
              <a:buFont typeface="Arial"/>
              <a:buNone/>
            </a:pPr>
            <a:r>
              <a:rPr lang="en"/>
              <a:t>I don’t have the exact numbers of how many of these roughly 100,000 items went where.</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These couple of pictures show how we labeled the bound periodicals for their final destination, and also how the space was used while we were doing the work.</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Shape 17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b="1"/>
              <a:t>NZ</a:t>
            </a:r>
            <a:r>
              <a:rPr lang="en"/>
              <a:t>. </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The space was vacated by the deadline, and the STEM Library officially started in January 1, 2018.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We used movers to move the collection in two increments - before Thanksgiving, and end of December (to avoid disturbing students during exams).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rgbClr val="000000"/>
                </a:solidFill>
                <a:latin typeface="Arial"/>
                <a:ea typeface="Arial"/>
                <a:cs typeface="Arial"/>
                <a:sym typeface="Arial"/>
              </a:rPr>
              <a:t>For political reasons, Libraries management decided that the merged entity should get a new name. Also, the old name of the Engineering and Physical Sciences Library, especially its abbreviation - EPSL - was not a known acronym like STEM. </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In addition to assessing the collection, we worked on a new web site, that combined the information from both branches. However, we also decided that we need to assess the web presence, using google analytics stats to “retire” certain content. Everything was ready for January 1, 2018 when the new website had its debut.</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Soon after we returned to work in January, we also updated the name of the location in the catalog. </a:t>
            </a:r>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Shape 18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b="1"/>
              <a:t>NZ</a:t>
            </a:r>
            <a:endParaRPr b="1"/>
          </a:p>
          <a:p>
            <a:pPr marL="0" marR="0" lvl="0" indent="0" algn="l" rtl="0">
              <a:lnSpc>
                <a:spcPct val="100000"/>
              </a:lnSpc>
              <a:spcBef>
                <a:spcPts val="0"/>
              </a:spcBef>
              <a:spcAft>
                <a:spcPts val="0"/>
              </a:spcAft>
              <a:buClr>
                <a:srgbClr val="000000"/>
              </a:buClr>
              <a:buSzPts val="1100"/>
              <a:buFont typeface="Arial"/>
              <a:buNone/>
            </a:pPr>
            <a:r>
              <a:rPr lang="en"/>
              <a:t>As mentioned before, this mandate was a great opportunity to evaluate/assess the services we provided and adjust/make improvements.</a:t>
            </a:r>
            <a:endParaRPr/>
          </a:p>
          <a:p>
            <a:pPr marL="0" marR="0" lvl="0" indent="0" algn="l" rtl="0">
              <a:lnSpc>
                <a:spcPct val="100000"/>
              </a:lnSpc>
              <a:spcBef>
                <a:spcPts val="0"/>
              </a:spcBef>
              <a:spcAft>
                <a:spcPts val="0"/>
              </a:spcAft>
              <a:buClr>
                <a:srgbClr val="000000"/>
              </a:buClr>
              <a:buSzPts val="1100"/>
              <a:buFont typeface="Arial"/>
              <a:buNone/>
            </a:pPr>
            <a:r>
              <a:rPr lang="en"/>
              <a:t>All STEM librarians got individual offices, including the Chemistry Librarian who was previously located in the Chemistry Library. The picture at the top depicts the space that was the place where EPSL librarians had desks before they got their individual offices. We are in the process of remodeling it to be a Makerspace, but you can imagine that it was pretty crowded when we had the full-time and part-time librarians, the graduate assistant’s desks - it was the home of 7 people at one time. We have moved our 3D printing there and we’re in the process of adding more technology like laser cutters and such. We also display our 3D prints in a showcase in the public area, and changing the display according to season - Halloween, Valentine’s Day, Easter, Christmas, Passover, etc. </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Our equipment for loan is extremely popular. We have been lending laptops (MacBook Airs and Dells), chargers, headphones, etc for many years. Recently we have added a 360 degree camera that was recently used in two courses. Also, by students’ request, we have added circuit kits.</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In our course reserves, we have added a skeleton and muscle models for some of the biology course. These materials are not traditional course reserves items, so our staff had to be innovative to process them.</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6" name="Shape 19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b="1"/>
              <a:t>NZ</a:t>
            </a:r>
            <a:endParaRPr b="1"/>
          </a:p>
          <a:p>
            <a:pPr marL="0" marR="0" lvl="0" indent="0" algn="l" rtl="0">
              <a:lnSpc>
                <a:spcPct val="100000"/>
              </a:lnSpc>
              <a:spcBef>
                <a:spcPts val="0"/>
              </a:spcBef>
              <a:spcAft>
                <a:spcPts val="0"/>
              </a:spcAft>
              <a:buClr>
                <a:srgbClr val="000000"/>
              </a:buClr>
              <a:buSzPts val="1100"/>
              <a:buFont typeface="Arial"/>
              <a:buNone/>
            </a:pPr>
            <a:r>
              <a:rPr lang="en"/>
              <a:t>Some of the improvements made:</a:t>
            </a:r>
            <a:endParaRPr/>
          </a:p>
          <a:p>
            <a:pPr marL="0" marR="0" lvl="0" indent="0" algn="l" rtl="0">
              <a:lnSpc>
                <a:spcPct val="100000"/>
              </a:lnSpc>
              <a:spcBef>
                <a:spcPts val="0"/>
              </a:spcBef>
              <a:spcAft>
                <a:spcPts val="0"/>
              </a:spcAft>
              <a:buClr>
                <a:srgbClr val="000000"/>
              </a:buClr>
              <a:buSzPts val="1100"/>
              <a:buFont typeface="Arial"/>
              <a:buNone/>
            </a:pPr>
            <a:r>
              <a:rPr lang="en"/>
              <a:t>All science librarians have individual offices, and all are under one roof. Before the chemistry librarian was in Chemistry. The problem with the old space, since they shared one large room was that they had to do consultations with patrons in another room.</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Also, the STEM library finally got some long overdue improvements - new carpet and new furniture.</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Expended study area for students on the 2nd floor - and much more. If you have visited the old library before, I urge you to come visit us now.</a:t>
            </a:r>
            <a:endParaRPr/>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And now, I’ll pass it to Yelena.</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Shape 20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 sz="1100" b="1" i="0" u="none" strike="noStrike" cap="none">
                <a:solidFill>
                  <a:srgbClr val="000000"/>
                </a:solidFill>
              </a:rPr>
              <a:t>YL:  </a:t>
            </a:r>
            <a:endParaRPr sz="1100" b="1" i="0" u="none" strike="noStrike" cap="none">
              <a:solidFill>
                <a:srgbClr val="000000"/>
              </a:solidFill>
            </a:endParaRPr>
          </a:p>
          <a:p>
            <a:pPr marL="158750" marR="0" lvl="0" indent="0" algn="l" rtl="0">
              <a:lnSpc>
                <a:spcPct val="100000"/>
              </a:lnSpc>
              <a:spcBef>
                <a:spcPts val="0"/>
              </a:spcBef>
              <a:spcAft>
                <a:spcPts val="0"/>
              </a:spcAft>
              <a:buClr>
                <a:srgbClr val="000000"/>
              </a:buClr>
              <a:buSzPts val="1100"/>
              <a:buFont typeface="Arial"/>
              <a:buNone/>
            </a:pPr>
            <a:r>
              <a:rPr lang="en"/>
              <a:t>Of course these changes in services and spaces are intimately intertwined with workloads and workflows and flexibility of the workplace.</a:t>
            </a:r>
            <a:endParaRPr/>
          </a:p>
          <a:p>
            <a:pPr marL="158750" marR="0" lvl="0" indent="0" algn="l" rtl="0">
              <a:lnSpc>
                <a:spcPct val="100000"/>
              </a:lnSpc>
              <a:spcBef>
                <a:spcPts val="0"/>
              </a:spcBef>
              <a:spcAft>
                <a:spcPts val="0"/>
              </a:spcAft>
              <a:buClr>
                <a:srgbClr val="000000"/>
              </a:buClr>
              <a:buSzPts val="1100"/>
              <a:buFont typeface="Arial"/>
              <a:buNone/>
            </a:pPr>
            <a:r>
              <a:rPr lang="en"/>
              <a:t>So another one of our profound changes is redefining the roles of librarians:</a:t>
            </a:r>
            <a:endParaRPr/>
          </a:p>
          <a:p>
            <a:pPr marL="158750" marR="0" lvl="0" indent="0" algn="l" rtl="0">
              <a:lnSpc>
                <a:spcPct val="100000"/>
              </a:lnSpc>
              <a:spcBef>
                <a:spcPts val="0"/>
              </a:spcBef>
              <a:spcAft>
                <a:spcPts val="0"/>
              </a:spcAft>
              <a:buClr>
                <a:srgbClr val="000000"/>
              </a:buClr>
              <a:buSzPts val="1100"/>
              <a:buFont typeface="Arial"/>
              <a:buNone/>
            </a:pP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Re-define ourselves, work priorities and core responsibilities:  no reference desk for most librarians</a:t>
            </a:r>
            <a:endParaRPr sz="1100" b="0" i="0" u="none" strike="noStrike" cap="none">
              <a:solidFill>
                <a:srgbClr val="000000"/>
              </a:solidFill>
              <a:latin typeface="Arial"/>
              <a:ea typeface="Arial"/>
              <a:cs typeface="Arial"/>
              <a:sym typeface="Arial"/>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Re-organization:  Research and Learning Department was established to consolidate all liaisons</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Define our mission, vision, goals and strategic priorities:  We are already on the second re-etiration since 2013</a:t>
            </a:r>
            <a:endParaRPr sz="1100" b="0" i="0" u="none" strike="noStrike" cap="none">
              <a:solidFill>
                <a:srgbClr val="000000"/>
              </a:solidFill>
              <a:latin typeface="Arial"/>
              <a:ea typeface="Arial"/>
              <a:cs typeface="Arial"/>
              <a:sym typeface="Arial"/>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  These are collective exercises.  We have developed ways to make sure that everyone is involved in discussions over these issues, particularly those that effect people’s day-to-day responsibilities and assessments.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 name="Shape 62"/>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b="1"/>
              <a:t>YL:  </a:t>
            </a:r>
            <a:endParaRPr b="1"/>
          </a:p>
          <a:p>
            <a:pPr marL="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 Like many other academic libraries, Univ of Maryland underwent through many changes.</a:t>
            </a:r>
            <a:endParaRPr/>
          </a:p>
          <a:p>
            <a:pPr marL="0" marR="0" lvl="0" indent="0" algn="l" rtl="0">
              <a:lnSpc>
                <a:spcPct val="100000"/>
              </a:lnSpc>
              <a:spcBef>
                <a:spcPts val="0"/>
              </a:spcBef>
              <a:spcAft>
                <a:spcPts val="0"/>
              </a:spcAft>
              <a:buClr>
                <a:srgbClr val="000000"/>
              </a:buClr>
              <a:buSzPts val="1100"/>
              <a:buFont typeface="Arial"/>
              <a:buNone/>
            </a:pPr>
            <a:r>
              <a:rPr lang="en"/>
              <a:t>== We do it for our patrons, i.e. students and faculty</a:t>
            </a:r>
            <a:endParaRPr/>
          </a:p>
          <a:p>
            <a:pPr marL="0" marR="0" lvl="0" indent="0" algn="l" rtl="0">
              <a:lnSpc>
                <a:spcPct val="100000"/>
              </a:lnSpc>
              <a:spcBef>
                <a:spcPts val="0"/>
              </a:spcBef>
              <a:spcAft>
                <a:spcPts val="0"/>
              </a:spcAft>
              <a:buClr>
                <a:srgbClr val="000000"/>
              </a:buClr>
              <a:buSzPts val="1100"/>
              <a:buFont typeface="Arial"/>
              <a:buNone/>
            </a:pPr>
            <a:r>
              <a:rPr lang="en"/>
              <a:t>== </a:t>
            </a:r>
            <a:r>
              <a:rPr lang="en">
                <a:solidFill>
                  <a:schemeClr val="dk1"/>
                </a:solidFill>
              </a:rPr>
              <a:t>We practice data driven decision making -- </a:t>
            </a:r>
            <a:r>
              <a:rPr lang="en"/>
              <a:t> Evidence of assessment is throughout the presentation.  </a:t>
            </a:r>
            <a:endParaRPr/>
          </a:p>
          <a:p>
            <a:pPr marL="0" marR="0" lvl="0" indent="0" algn="l" rtl="0">
              <a:lnSpc>
                <a:spcPct val="100000"/>
              </a:lnSpc>
              <a:spcBef>
                <a:spcPts val="0"/>
              </a:spcBef>
              <a:spcAft>
                <a:spcPts val="0"/>
              </a:spcAft>
              <a:buClr>
                <a:srgbClr val="000000"/>
              </a:buClr>
              <a:buSzPts val="1100"/>
              <a:buFont typeface="Arial"/>
              <a:buNone/>
            </a:pPr>
            <a:r>
              <a:rPr lang="en"/>
              <a:t>== We will leave enough time for questions at the end, but if you have questions during the presentation, please ask.</a:t>
            </a: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Shape 213"/>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b="1"/>
              <a:t>YL: </a:t>
            </a:r>
            <a:endParaRPr b="1"/>
          </a:p>
          <a:p>
            <a:pPr marL="0" marR="0" lvl="0" indent="0" algn="l" rtl="0">
              <a:lnSpc>
                <a:spcPct val="100000"/>
              </a:lnSpc>
              <a:spcBef>
                <a:spcPts val="0"/>
              </a:spcBef>
              <a:spcAft>
                <a:spcPts val="0"/>
              </a:spcAft>
              <a:buNone/>
            </a:pPr>
            <a:endParaRPr/>
          </a:p>
          <a:p>
            <a:pPr marL="0" marR="0" lvl="0" indent="0" algn="l" rtl="0">
              <a:lnSpc>
                <a:spcPct val="100000"/>
              </a:lnSpc>
              <a:spcBef>
                <a:spcPts val="0"/>
              </a:spcBef>
              <a:spcAft>
                <a:spcPts val="0"/>
              </a:spcAft>
              <a:buNone/>
            </a:pPr>
            <a:r>
              <a:rPr lang="en"/>
              <a:t>Many decisions are data driven</a:t>
            </a:r>
            <a:endParaRPr/>
          </a:p>
          <a:p>
            <a:pPr marL="0" marR="0" lvl="0" indent="0" algn="l" rtl="0">
              <a:lnSpc>
                <a:spcPct val="100000"/>
              </a:lnSpc>
              <a:spcBef>
                <a:spcPts val="0"/>
              </a:spcBef>
              <a:spcAft>
                <a:spcPts val="0"/>
              </a:spcAft>
              <a:buNone/>
            </a:pPr>
            <a:endParaRPr/>
          </a:p>
          <a:p>
            <a:pPr marL="457200" marR="0" lvl="0" indent="-228600" algn="l" rtl="0">
              <a:lnSpc>
                <a:spcPct val="100000"/>
              </a:lnSpc>
              <a:spcBef>
                <a:spcPts val="0"/>
              </a:spcBef>
              <a:spcAft>
                <a:spcPts val="0"/>
              </a:spcAft>
              <a:buClr>
                <a:srgbClr val="000000"/>
              </a:buClr>
              <a:buSzPts val="1100"/>
              <a:buFont typeface="Arial"/>
              <a:buNone/>
            </a:pPr>
            <a:r>
              <a:rPr lang="en"/>
              <a:t>==  LibQual:  5005 participants, our mean 7.08 - high score, all campus populations participated</a:t>
            </a:r>
            <a:endParaRPr/>
          </a:p>
          <a:p>
            <a:pPr marL="457200" marR="0" lvl="0" indent="-228600" algn="l" rtl="0">
              <a:lnSpc>
                <a:spcPct val="100000"/>
              </a:lnSpc>
              <a:spcBef>
                <a:spcPts val="0"/>
              </a:spcBef>
              <a:spcAft>
                <a:spcPts val="0"/>
              </a:spcAft>
              <a:buClr>
                <a:srgbClr val="000000"/>
              </a:buClr>
              <a:buSzPts val="1100"/>
              <a:buFont typeface="Arial"/>
              <a:buNone/>
            </a:pPr>
            <a:r>
              <a:rPr lang="en"/>
              <a:t>==  LOA:  new 4-year program with rotation</a:t>
            </a:r>
            <a:endParaRPr/>
          </a:p>
          <a:p>
            <a:pPr marL="457200" marR="0" lvl="0" indent="-228600" algn="l" rtl="0">
              <a:lnSpc>
                <a:spcPct val="100000"/>
              </a:lnSpc>
              <a:spcBef>
                <a:spcPts val="0"/>
              </a:spcBef>
              <a:spcAft>
                <a:spcPts val="0"/>
              </a:spcAft>
              <a:buClr>
                <a:srgbClr val="000000"/>
              </a:buClr>
              <a:buSzPts val="1100"/>
              <a:buFont typeface="Arial"/>
              <a:buNone/>
            </a:pPr>
            <a:r>
              <a:rPr lang="en"/>
              <a:t>==  Collections:  circ stats, ILL, data usage for e-resources, consultations with faculty and each other</a:t>
            </a:r>
            <a:endParaRPr/>
          </a:p>
          <a:p>
            <a:pPr marL="457200" marR="0" lvl="0" indent="-228600" algn="l" rtl="0">
              <a:lnSpc>
                <a:spcPct val="100000"/>
              </a:lnSpc>
              <a:spcBef>
                <a:spcPts val="0"/>
              </a:spcBef>
              <a:spcAft>
                <a:spcPts val="0"/>
              </a:spcAft>
              <a:buClr>
                <a:srgbClr val="000000"/>
              </a:buClr>
              <a:buSzPts val="1100"/>
              <a:buFont typeface="Arial"/>
              <a:buNone/>
            </a:pPr>
            <a:r>
              <a:rPr lang="en"/>
              <a:t>== Task Forces (complex issues) and Hot Teams (short term, single issue) -- Liaison Task Force Report </a:t>
            </a:r>
            <a:endParaRPr/>
          </a:p>
          <a:p>
            <a:pPr marL="457200" lvl="0" indent="-228600" rtl="0">
              <a:spcBef>
                <a:spcPts val="0"/>
              </a:spcBef>
              <a:spcAft>
                <a:spcPts val="0"/>
              </a:spcAft>
              <a:buClr>
                <a:schemeClr val="dk1"/>
              </a:buClr>
              <a:buSzPts val="1100"/>
              <a:buFont typeface="Arial"/>
              <a:buNone/>
            </a:pPr>
            <a:r>
              <a:rPr lang="en">
                <a:solidFill>
                  <a:schemeClr val="dk1"/>
                </a:solidFill>
              </a:rPr>
              <a:t>==  Informal questionnaires:  wary about overwhelming users - so use sparingly</a:t>
            </a:r>
            <a:endParaRPr>
              <a:solidFill>
                <a:schemeClr val="dk1"/>
              </a:solidFill>
            </a:endParaRPr>
          </a:p>
          <a:p>
            <a:pPr marL="457200" marR="0" lvl="0" indent="-228600" algn="l" rtl="0">
              <a:lnSpc>
                <a:spcPct val="100000"/>
              </a:lnSpc>
              <a:spcBef>
                <a:spcPts val="0"/>
              </a:spcBef>
              <a:spcAft>
                <a:spcPts val="0"/>
              </a:spcAft>
              <a:buClr>
                <a:srgbClr val="000000"/>
              </a:buClr>
              <a:buSzPts val="1100"/>
              <a:buFont typeface="Arial"/>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Shape 222"/>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a:t>YL:</a:t>
            </a:r>
            <a:endParaRPr/>
          </a:p>
          <a:p>
            <a:pPr marL="0" marR="0" lvl="0" indent="0" algn="l" rtl="0">
              <a:lnSpc>
                <a:spcPct val="100000"/>
              </a:lnSpc>
              <a:spcBef>
                <a:spcPts val="0"/>
              </a:spcBef>
              <a:spcAft>
                <a:spcPts val="0"/>
              </a:spcAft>
              <a:buNone/>
            </a:pPr>
            <a:r>
              <a:rPr lang="en"/>
              <a:t>Annual review process is o</a:t>
            </a:r>
            <a:r>
              <a:rPr lang="en">
                <a:solidFill>
                  <a:schemeClr val="dk1"/>
                </a:solidFill>
              </a:rPr>
              <a:t>ne of our most important assessment tools.  It </a:t>
            </a:r>
            <a:r>
              <a:rPr lang="en"/>
              <a:t>provides us with information how well we are doing in all areas of librarianship: reference, instruction, collections, outreach, scholarly communication/big data</a:t>
            </a:r>
            <a:endParaRPr/>
          </a:p>
          <a:p>
            <a:pPr marL="0" marR="0" lvl="0" indent="0" algn="l" rtl="0">
              <a:lnSpc>
                <a:spcPct val="100000"/>
              </a:lnSpc>
              <a:spcBef>
                <a:spcPts val="0"/>
              </a:spcBef>
              <a:spcAft>
                <a:spcPts val="0"/>
              </a:spcAft>
              <a:buNone/>
            </a:pP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Can’t have annual assessment without understanding what is required of everyone</a:t>
            </a:r>
            <a:r>
              <a:rPr lang="en"/>
              <a:t>:  </a:t>
            </a:r>
            <a:r>
              <a:rPr lang="en" sz="1100" b="0" i="0" u="none" strike="noStrike" cap="none">
                <a:solidFill>
                  <a:srgbClr val="000000"/>
                </a:solidFill>
                <a:latin typeface="Arial"/>
                <a:ea typeface="Arial"/>
                <a:cs typeface="Arial"/>
                <a:sym typeface="Arial"/>
              </a:rPr>
              <a:t> hence the development of CORE competences</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Annual reviews are not meant to be PUNITIVE, but developmental.  It is a conversation between supervisors and supervisee.  </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It is also benchmarking to support institutional goals. </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Impact can be shown in a variety of different ways, both quantitative and qualitative. We give librarians a lot of freedom on how they want to demonstrate it.</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Perpetual work in progress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Shape 23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b="1"/>
              <a:t>YL: </a:t>
            </a:r>
            <a:endParaRPr b="1"/>
          </a:p>
          <a:p>
            <a:pPr marL="0" marR="0" lvl="0" indent="0" algn="l" rtl="0">
              <a:lnSpc>
                <a:spcPct val="100000"/>
              </a:lnSpc>
              <a:spcBef>
                <a:spcPts val="0"/>
              </a:spcBef>
              <a:spcAft>
                <a:spcPts val="0"/>
              </a:spcAft>
              <a:buNone/>
            </a:pPr>
            <a:endParaRPr/>
          </a:p>
          <a:p>
            <a:pPr marL="0" marR="0" lvl="0" indent="0" algn="l" rtl="0">
              <a:lnSpc>
                <a:spcPct val="100000"/>
              </a:lnSpc>
              <a:spcBef>
                <a:spcPts val="0"/>
              </a:spcBef>
              <a:spcAft>
                <a:spcPts val="0"/>
              </a:spcAft>
              <a:buNone/>
            </a:pPr>
            <a:r>
              <a:rPr lang="en"/>
              <a:t>== With so many changes we have to help people adjust and thus training is an important element, and is included in annual reporting</a:t>
            </a:r>
            <a:endParaRPr/>
          </a:p>
          <a:p>
            <a:pPr marL="0" marR="0" lvl="0" indent="0" algn="l" rtl="0">
              <a:lnSpc>
                <a:spcPct val="100000"/>
              </a:lnSpc>
              <a:spcBef>
                <a:spcPts val="0"/>
              </a:spcBef>
              <a:spcAft>
                <a:spcPts val="0"/>
              </a:spcAft>
              <a:buNone/>
            </a:pPr>
            <a:r>
              <a:rPr lang="en"/>
              <a:t>== explain: </a:t>
            </a:r>
            <a:endParaRPr/>
          </a:p>
          <a:p>
            <a:pPr marL="457200" marR="0" lvl="0" indent="-298450" algn="l" rtl="0">
              <a:lnSpc>
                <a:spcPct val="100000"/>
              </a:lnSpc>
              <a:spcBef>
                <a:spcPts val="0"/>
              </a:spcBef>
              <a:spcAft>
                <a:spcPts val="0"/>
              </a:spcAft>
              <a:buClr>
                <a:srgbClr val="000000"/>
              </a:buClr>
              <a:buSzPts val="1100"/>
              <a:buFont typeface="Arial"/>
              <a:buChar char="●"/>
            </a:pPr>
            <a:r>
              <a:rPr lang="en" sz="1100" b="0" i="0" u="none" strike="noStrike" cap="none">
                <a:solidFill>
                  <a:srgbClr val="000000"/>
                </a:solidFill>
                <a:latin typeface="Arial"/>
                <a:ea typeface="Arial"/>
                <a:cs typeface="Arial"/>
                <a:sym typeface="Arial"/>
              </a:rPr>
              <a:t>On Board Checklist:  updated regularly</a:t>
            </a:r>
            <a:endParaRPr sz="1100" b="0" i="0" u="none" strike="noStrike" cap="none">
              <a:solidFill>
                <a:srgbClr val="000000"/>
              </a:solidFill>
              <a:latin typeface="Arial"/>
              <a:ea typeface="Arial"/>
              <a:cs typeface="Arial"/>
              <a:sym typeface="Arial"/>
            </a:endParaRPr>
          </a:p>
          <a:p>
            <a:pPr marL="457200" lvl="0" indent="-298450" rtl="0">
              <a:spcBef>
                <a:spcPts val="0"/>
              </a:spcBef>
              <a:spcAft>
                <a:spcPts val="0"/>
              </a:spcAft>
              <a:buClr>
                <a:schemeClr val="dk1"/>
              </a:buClr>
              <a:buSzPts val="1100"/>
              <a:buFont typeface="Arial"/>
              <a:buChar char="●"/>
            </a:pPr>
            <a:r>
              <a:rPr lang="en">
                <a:solidFill>
                  <a:schemeClr val="dk1"/>
                </a:solidFill>
              </a:rPr>
              <a:t>Research and Learning Forums:  conversations about day-to-day work and how to make it better, for example innovation in teaching, what everyone should know about new reference procedures, developing teaching learning outcome assessment program, things about collections and collection management, discovery issues, etc. </a:t>
            </a:r>
            <a:endParaRPr>
              <a:solidFill>
                <a:schemeClr val="dk1"/>
              </a:solidFill>
            </a:endParaRPr>
          </a:p>
          <a:p>
            <a:pPr marL="457200" lvl="0" indent="-298450" rtl="0">
              <a:spcBef>
                <a:spcPts val="0"/>
              </a:spcBef>
              <a:spcAft>
                <a:spcPts val="0"/>
              </a:spcAft>
              <a:buClr>
                <a:schemeClr val="dk1"/>
              </a:buClr>
              <a:buSzPts val="1100"/>
              <a:buFont typeface="Arial"/>
              <a:buChar char="●"/>
            </a:pPr>
            <a:r>
              <a:rPr lang="en">
                <a:solidFill>
                  <a:schemeClr val="dk1"/>
                </a:solidFill>
              </a:rPr>
              <a:t>Peer Teaching Observation</a:t>
            </a:r>
            <a:endParaRPr>
              <a:solidFill>
                <a:schemeClr val="dk1"/>
              </a:solidFill>
            </a:endParaRPr>
          </a:p>
          <a:p>
            <a:pPr marL="457200" marR="0" lvl="0" indent="-298450" algn="l" rtl="0">
              <a:lnSpc>
                <a:spcPct val="100000"/>
              </a:lnSpc>
              <a:spcBef>
                <a:spcPts val="0"/>
              </a:spcBef>
              <a:spcAft>
                <a:spcPts val="0"/>
              </a:spcAft>
              <a:buClr>
                <a:srgbClr val="000000"/>
              </a:buClr>
              <a:buSzPts val="1100"/>
              <a:buFont typeface="Arial"/>
              <a:buChar char="●"/>
            </a:pPr>
            <a:r>
              <a:rPr lang="en"/>
              <a:t>Multigenerational workforce</a:t>
            </a:r>
            <a:endParaRPr/>
          </a:p>
          <a:p>
            <a:pPr marL="457200" marR="0" lvl="0" indent="-298450" algn="l" rtl="0">
              <a:lnSpc>
                <a:spcPct val="100000"/>
              </a:lnSpc>
              <a:spcBef>
                <a:spcPts val="0"/>
              </a:spcBef>
              <a:spcAft>
                <a:spcPts val="0"/>
              </a:spcAft>
              <a:buClr>
                <a:srgbClr val="000000"/>
              </a:buClr>
              <a:buSzPts val="1100"/>
              <a:buFont typeface="Arial"/>
              <a:buChar char="●"/>
            </a:pPr>
            <a:r>
              <a:rPr lang="en"/>
              <a:t>Kick Ass - to help librarians and curators in how to deliver their messages:  elevator speech on what we do, think on your feet.  Run by office of communication and DC Improv Comedy group</a:t>
            </a:r>
            <a:endParaRPr/>
          </a:p>
          <a:p>
            <a:pPr marL="457200" marR="0" lvl="0" indent="-298450" algn="l" rtl="0">
              <a:lnSpc>
                <a:spcPct val="100000"/>
              </a:lnSpc>
              <a:spcBef>
                <a:spcPts val="0"/>
              </a:spcBef>
              <a:spcAft>
                <a:spcPts val="0"/>
              </a:spcAft>
              <a:buClr>
                <a:srgbClr val="000000"/>
              </a:buClr>
              <a:buSzPts val="1100"/>
              <a:buFont typeface="Arial"/>
              <a:buChar char="●"/>
            </a:pPr>
            <a:r>
              <a:rPr lang="en"/>
              <a:t>Outside training - prof development funds and admin funds</a:t>
            </a:r>
            <a:endParaRPr/>
          </a:p>
          <a:p>
            <a:pPr marL="457200" marR="0" lvl="0" indent="-22860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Shape 2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8" name="Shape 238"/>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marR="0" lvl="0" indent="0" algn="l" rtl="0">
              <a:lnSpc>
                <a:spcPct val="100000"/>
              </a:lnSpc>
              <a:spcBef>
                <a:spcPts val="0"/>
              </a:spcBef>
              <a:spcAft>
                <a:spcPts val="0"/>
              </a:spcAft>
              <a:buClr>
                <a:srgbClr val="000000"/>
              </a:buClr>
              <a:buSzPts val="1100"/>
              <a:buFont typeface="Arial"/>
              <a:buNone/>
            </a:pPr>
            <a:r>
              <a:rPr lang="en" b="1"/>
              <a:t>YL</a:t>
            </a:r>
            <a:endParaRPr/>
          </a:p>
          <a:p>
            <a:pPr marL="158750" marR="0" lvl="0" indent="0" algn="l" rtl="0">
              <a:lnSpc>
                <a:spcPct val="100000"/>
              </a:lnSpc>
              <a:spcBef>
                <a:spcPts val="0"/>
              </a:spcBef>
              <a:spcAft>
                <a:spcPts val="0"/>
              </a:spcAft>
              <a:buClr>
                <a:srgbClr val="000000"/>
              </a:buClr>
              <a:buSzPts val="1100"/>
              <a:buFont typeface="Arial"/>
              <a:buNone/>
            </a:pPr>
            <a:endParaRPr/>
          </a:p>
          <a:p>
            <a:pPr marL="0" marR="0" lvl="0" indent="0" algn="l" rtl="0">
              <a:lnSpc>
                <a:spcPct val="100000"/>
              </a:lnSpc>
              <a:spcBef>
                <a:spcPts val="0"/>
              </a:spcBef>
              <a:spcAft>
                <a:spcPts val="0"/>
              </a:spcAft>
              <a:buClr>
                <a:srgbClr val="000000"/>
              </a:buClr>
              <a:buSzPts val="1100"/>
              <a:buFont typeface="Arial"/>
              <a:buNone/>
            </a:pPr>
            <a:r>
              <a:rPr lang="en"/>
              <a:t>Since we redefined our roles and have changed our services, and based on user input and data that we collect, we are doing many things differently than before.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9" name="Shape 249"/>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r>
              <a:rPr lang="en"/>
              <a:t>YL</a:t>
            </a:r>
            <a:endParaRPr/>
          </a:p>
          <a:p>
            <a:pPr marL="457200" marR="0" lvl="0" indent="-228600" algn="l" rtl="0">
              <a:lnSpc>
                <a:spcPct val="100000"/>
              </a:lnSpc>
              <a:spcBef>
                <a:spcPts val="0"/>
              </a:spcBef>
              <a:spcAft>
                <a:spcPts val="0"/>
              </a:spcAft>
              <a:buClr>
                <a:srgbClr val="000000"/>
              </a:buClr>
              <a:buSzPts val="1100"/>
              <a:buFont typeface="Arial"/>
              <a:buNone/>
            </a:pPr>
            <a:endParaRPr/>
          </a:p>
          <a:p>
            <a:pPr marL="457200" marR="0" lvl="0" indent="-228600" algn="l" rtl="0">
              <a:lnSpc>
                <a:spcPct val="100000"/>
              </a:lnSpc>
              <a:spcBef>
                <a:spcPts val="0"/>
              </a:spcBef>
              <a:spcAft>
                <a:spcPts val="0"/>
              </a:spcAft>
              <a:buClr>
                <a:srgbClr val="000000"/>
              </a:buClr>
              <a:buSzPts val="1100"/>
              <a:buFont typeface="Arial"/>
              <a:buNone/>
            </a:pPr>
            <a:r>
              <a:rPr lang="en"/>
              <a:t>== Gemstone</a:t>
            </a:r>
            <a:endParaRPr/>
          </a:p>
          <a:p>
            <a:pPr marL="457200" marR="0" lvl="0" indent="-228600" algn="l" rtl="0">
              <a:lnSpc>
                <a:spcPct val="100000"/>
              </a:lnSpc>
              <a:spcBef>
                <a:spcPts val="0"/>
              </a:spcBef>
              <a:spcAft>
                <a:spcPts val="0"/>
              </a:spcAft>
              <a:buClr>
                <a:srgbClr val="000000"/>
              </a:buClr>
              <a:buSzPts val="1100"/>
              <a:buFont typeface="Arial"/>
              <a:buNone/>
            </a:pPr>
            <a:r>
              <a:rPr lang="en"/>
              <a:t>== Lib Award for Undergrad research - librarians judge</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Shape 26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0"/>
              </a:spcBef>
              <a:spcAft>
                <a:spcPts val="0"/>
              </a:spcAft>
              <a:buClr>
                <a:srgbClr val="000000"/>
              </a:buClr>
              <a:buSzPts val="1100"/>
              <a:buFont typeface="Arial"/>
              <a:buNone/>
            </a:pPr>
            <a:r>
              <a:rPr lang="en" b="1"/>
              <a:t>YL</a:t>
            </a:r>
            <a:endParaRPr sz="1100" b="1" i="0" u="none" strike="noStrike" cap="none">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b="1"/>
              <a:t>YL</a:t>
            </a:r>
            <a:endParaRPr b="1"/>
          </a:p>
        </p:txBody>
      </p:sp>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7" name="Shape 28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Shape 70"/>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900">
              <a:solidFill>
                <a:srgbClr val="222222"/>
              </a:solidFill>
              <a:highlight>
                <a:srgbClr val="FFFFFF"/>
              </a:highlight>
            </a:endParaRPr>
          </a:p>
          <a:p>
            <a:pPr marL="0" marR="0" lvl="0" indent="0" algn="l" rtl="0">
              <a:lnSpc>
                <a:spcPct val="100000"/>
              </a:lnSpc>
              <a:spcBef>
                <a:spcPts val="0"/>
              </a:spcBef>
              <a:spcAft>
                <a:spcPts val="0"/>
              </a:spcAft>
              <a:buClr>
                <a:srgbClr val="000000"/>
              </a:buClr>
              <a:buSzPts val="1100"/>
              <a:buFont typeface="Arial"/>
              <a:buNone/>
            </a:pPr>
            <a:r>
              <a:rPr lang="en"/>
              <a:t>JM. </a:t>
            </a:r>
            <a:r>
              <a:rPr lang="en" sz="900"/>
              <a:t>We are always striving  </a:t>
            </a:r>
            <a:r>
              <a:rPr lang="en" sz="900">
                <a:solidFill>
                  <a:srgbClr val="4E3517"/>
                </a:solidFill>
                <a:highlight>
                  <a:srgbClr val="FFFFFF"/>
                </a:highlight>
              </a:rPr>
              <a:t>to meet the academic, research, and information needs of the campus community in both traditional and innovative ways. I am focusing on how we provide reference services to meet the needs of our patrons. Since we have several branches on campus our response to reference needs vary from location to location. All locations have a single service desk, but staffed differently.  McK Library Services Desk desk is covered by  staff and students and is the only location where  librarians are scheduled to be on call away from the desk. Students are at the desk for Art Library and Architecture Library and the librarian in those two libraries are in their  offices but if not available, patrons are advised to email /Performing arts has staff and students with librarians in their offices and similar to Art/Architecture, if not available, patrons are advised to email/ STEM schedules students, staff and librarians at the desk. Regardless of location,  all subject librarians participate in in-depth appts ...</a:t>
            </a:r>
            <a:endParaRPr sz="9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900" b="1"/>
              <a:t>JM</a:t>
            </a:r>
            <a:r>
              <a:rPr lang="en" sz="900"/>
              <a:t> Before making major changes, we conducted several studies starting in 2011. The first, the Study of the Libraries Information and research services focused on the challenges facing the  existing reference services due to: physical / virtual reference points, staffing, and changes in the types of questions being asked at the desks versus questions being asked directly to the subject librarians. The McKeldin Merged Desk committee was charged with planning for a single service point for the first floor of Mckeldin Library. Data and findings and recommendations and implementations from the 2011 report were considered in the final recommendations focusing on many issues including the particular service model, training needs and the role of subject librarians. We had not examined our virtual reference offerings since 2003 when UMD became a member of the Maryland AskUSNow/QuestionPoint  cooperative. So, we developed a Virtual Information Services Task Force and after deliberations on the recommendations,  we moved  away from the cooperative and began to use Springshare for Chat and libanswers (email questions)</a:t>
            </a:r>
            <a:endParaRPr sz="9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b="1"/>
              <a:t>JM </a:t>
            </a:r>
            <a:r>
              <a:rPr lang="en" sz="900"/>
              <a:t>This has been one of our most successful undertakings. We have of course, made changes along the way since the initial implementation. The on-call model means the Librarians are at their own desks getting work done while waiting to be called downstairs. This model is working extremely well and we  are currently providing excellent reference service.</a:t>
            </a:r>
            <a:endParaRPr sz="9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Shape 98"/>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b="1"/>
              <a:t>JM </a:t>
            </a:r>
            <a:r>
              <a:rPr lang="en" sz="900"/>
              <a:t>The training for students and staff on how and when to refer is essential and is working well. There is always training for staff and students at the start of the fall semester and depending on staffing changes, training might be at other times. We incorporate skits for student and staff training. Training for new librarians and GA’s is ongoing, again depending on when we have new hires. For virtual reference, we offer training for new librarian and staff hires and we provide ongoing email reminders throughout the semester. We have an internal libguide for virtual reference. </a:t>
            </a:r>
            <a:endParaRPr sz="900" i="0" u="none" strike="noStrike" cap="none">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b="1"/>
              <a:t>JM </a:t>
            </a:r>
            <a:r>
              <a:rPr lang="en" sz="900" b="1"/>
              <a:t> </a:t>
            </a:r>
            <a:r>
              <a:rPr lang="en" sz="900"/>
              <a:t>We are happy with springshare chat and libanswers. As co-manager of the triage group, I spot check chat and libanswers questions, assign libanswers questions to appropriate librarians, make sure shifts are covered, send </a:t>
            </a:r>
            <a:r>
              <a:rPr lang="en" sz="900">
                <a:solidFill>
                  <a:schemeClr val="dk1"/>
                </a:solidFill>
              </a:rPr>
              <a:t>reminder emails with directions and screenshots related to procedures, policies and tips.</a:t>
            </a:r>
            <a:endParaRPr sz="900">
              <a:solidFill>
                <a:schemeClr val="dk1"/>
              </a:solidFill>
            </a:endParaRPr>
          </a:p>
          <a:p>
            <a:pPr marL="0" lvl="0" indent="0" rtl="0">
              <a:lnSpc>
                <a:spcPct val="115000"/>
              </a:lnSpc>
              <a:spcBef>
                <a:spcPts val="0"/>
              </a:spcBef>
              <a:spcAft>
                <a:spcPts val="0"/>
              </a:spcAft>
              <a:buNone/>
            </a:pPr>
            <a:r>
              <a:rPr lang="en" sz="900"/>
              <a:t>We are constantly evaluating our service. We might change our hours for example. And currently, we have someone from a designated location or service (ILL)  on chat - because before we had one person from every location and we found that no one would answer because everyone assumed someone else would! </a:t>
            </a:r>
            <a:endParaRPr sz="9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b="1"/>
              <a:t>JM </a:t>
            </a:r>
            <a:r>
              <a:rPr lang="en" sz="900"/>
              <a:t>Many of you probably already use Springshare’s RefAnalytics and, of course the stats are only as good as the people recording them! We have tried really hard to make sure everyone at the LSD record all transactions, but we know there are always more questions than actually recorded. At any rate, we know for sure that we have 611 instances of the librarians on call being called down to the desk or answering questions via the phone). The total number of questions recorded from the LSD is 23,374 in the categories of: directions, facilities/disturbances, known item search, policies, services, supplies, technology and topical/subject specific.  The 611 number is 2.61%. Of the other categories known item is 3086 (13.2%) and topical/subject area is 757 (3.24%)</a:t>
            </a:r>
            <a:endParaRPr sz="9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dirty="0" smtClean="0">
                <a:solidFill>
                  <a:schemeClr val="tx1"/>
                </a:solidFill>
              </a:rPr>
              <a:t>JM: </a:t>
            </a:r>
          </a:p>
          <a:p>
            <a:pPr marL="0" lvl="0" indent="0">
              <a:spcBef>
                <a:spcPts val="0"/>
              </a:spcBef>
              <a:spcAft>
                <a:spcPts val="0"/>
              </a:spcAft>
              <a:buNone/>
            </a:pPr>
            <a:r>
              <a:rPr lang="en" dirty="0" smtClean="0"/>
              <a:t>One </a:t>
            </a:r>
            <a:r>
              <a:rPr lang="en" dirty="0"/>
              <a:t>year statistics for consultations (April 1, 2017 through April 30, 2018)</a:t>
            </a:r>
            <a:endParaRPr dirty="0"/>
          </a:p>
          <a:p>
            <a:pPr marL="0" lvl="0" indent="0">
              <a:spcBef>
                <a:spcPts val="0"/>
              </a:spcBef>
              <a:spcAft>
                <a:spcPts val="0"/>
              </a:spcAft>
              <a:buNone/>
            </a:pPr>
            <a:r>
              <a:rPr lang="en" dirty="0"/>
              <a:t>Over 3000 consultations.</a:t>
            </a:r>
            <a:endParaRPr dirty="0"/>
          </a:p>
          <a:p>
            <a:pPr marL="0" lvl="0" indent="0">
              <a:spcBef>
                <a:spcPts val="0"/>
              </a:spcBef>
              <a:spcAft>
                <a:spcPts val="0"/>
              </a:spcAft>
              <a:buNone/>
            </a:pPr>
            <a:r>
              <a:rPr lang="en" dirty="0"/>
              <a:t>Popular months - semester months: </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1910" y="1885950"/>
            <a:ext cx="6686549" cy="1697086"/>
          </a:xfrm>
        </p:spPr>
        <p:txBody>
          <a:bodyPr anchor="b">
            <a:normAutofit/>
          </a:bodyPr>
          <a:lstStyle>
            <a:lvl1pPr>
              <a:defRPr sz="4050"/>
            </a:lvl1pPr>
          </a:lstStyle>
          <a:p>
            <a:r>
              <a:rPr lang="en-US" smtClean="0"/>
              <a:t>Click to edit Master title style</a:t>
            </a:r>
            <a:endParaRPr lang="en-US" dirty="0"/>
          </a:p>
        </p:txBody>
      </p:sp>
      <p:sp>
        <p:nvSpPr>
          <p:cNvPr id="3" name="Subtitle 2"/>
          <p:cNvSpPr>
            <a:spLocks noGrp="1"/>
          </p:cNvSpPr>
          <p:nvPr>
            <p:ph type="subTitle" idx="1"/>
          </p:nvPr>
        </p:nvSpPr>
        <p:spPr>
          <a:xfrm>
            <a:off x="1941910" y="3583035"/>
            <a:ext cx="6686549" cy="844712"/>
          </a:xfrm>
        </p:spPr>
        <p:txBody>
          <a:bodyPr anchor="t"/>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3242858"/>
            <a:ext cx="1308489" cy="583942"/>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398860" y="3397155"/>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65351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910" y="457200"/>
            <a:ext cx="6686549" cy="2337780"/>
          </a:xfrm>
        </p:spPr>
        <p:txBody>
          <a:bodyPr anchor="ctr">
            <a:normAutofit/>
          </a:bodyPr>
          <a:lstStyle>
            <a:lvl1pPr algn="l">
              <a:defRPr sz="36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1910" y="3265535"/>
            <a:ext cx="6686549" cy="1166898"/>
          </a:xfrm>
        </p:spPr>
        <p:txBody>
          <a:bodyPr anchor="ctr">
            <a:normAutofit/>
          </a:bodyPr>
          <a:lstStyle>
            <a:lvl1pPr marL="0" indent="0" algn="l">
              <a:buNone/>
              <a:defRPr sz="135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890291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37462" y="457200"/>
            <a:ext cx="6295445" cy="2171700"/>
          </a:xfrm>
        </p:spPr>
        <p:txBody>
          <a:bodyPr anchor="ctr">
            <a:normAutofit/>
          </a:bodyPr>
          <a:lstStyle>
            <a:lvl1pPr algn="l">
              <a:defRPr sz="36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56259" y="2628900"/>
            <a:ext cx="5652416"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Edit Master text styles</a:t>
            </a:r>
          </a:p>
        </p:txBody>
      </p:sp>
      <p:sp>
        <p:nvSpPr>
          <p:cNvPr id="3" name="Text Placeholder 2"/>
          <p:cNvSpPr>
            <a:spLocks noGrp="1"/>
          </p:cNvSpPr>
          <p:nvPr>
            <p:ph type="body" idx="1"/>
          </p:nvPr>
        </p:nvSpPr>
        <p:spPr>
          <a:xfrm>
            <a:off x="1941910" y="3265535"/>
            <a:ext cx="6686549" cy="1166898"/>
          </a:xfrm>
        </p:spPr>
        <p:txBody>
          <a:bodyPr anchor="ctr">
            <a:normAutofit/>
          </a:bodyPr>
          <a:lstStyle>
            <a:lvl1pPr marL="0" indent="0" algn="l">
              <a:buNone/>
              <a:defRPr sz="135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
        <p:nvSpPr>
          <p:cNvPr id="14" name="TextBox 13"/>
          <p:cNvSpPr txBox="1"/>
          <p:nvPr/>
        </p:nvSpPr>
        <p:spPr>
          <a:xfrm>
            <a:off x="1850739" y="48600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5" name="TextBox 14"/>
          <p:cNvSpPr txBox="1"/>
          <p:nvPr/>
        </p:nvSpPr>
        <p:spPr>
          <a:xfrm>
            <a:off x="8336139" y="2178980"/>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70012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1910" y="1828800"/>
            <a:ext cx="6686550" cy="2043634"/>
          </a:xfrm>
        </p:spPr>
        <p:txBody>
          <a:bodyPr anchor="b">
            <a:normAutofit/>
          </a:bodyPr>
          <a:lstStyle>
            <a:lvl1pPr algn="l">
              <a:defRPr sz="36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1910" y="3886200"/>
            <a:ext cx="6686550" cy="54721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632709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137462" y="457200"/>
            <a:ext cx="6295445" cy="2171700"/>
          </a:xfrm>
        </p:spPr>
        <p:txBody>
          <a:bodyPr anchor="ctr">
            <a:normAutofit/>
          </a:bodyPr>
          <a:lstStyle>
            <a:lvl1pPr algn="l">
              <a:defRPr sz="36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1909" y="3257550"/>
            <a:ext cx="6686550" cy="62865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1910" y="3886200"/>
            <a:ext cx="6686550" cy="54721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
        <p:nvSpPr>
          <p:cNvPr id="17" name="TextBox 16"/>
          <p:cNvSpPr txBox="1"/>
          <p:nvPr/>
        </p:nvSpPr>
        <p:spPr>
          <a:xfrm>
            <a:off x="1850739" y="48600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8" name="TextBox 17"/>
          <p:cNvSpPr txBox="1"/>
          <p:nvPr/>
        </p:nvSpPr>
        <p:spPr>
          <a:xfrm>
            <a:off x="8336139" y="2178980"/>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23977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1910" y="470555"/>
            <a:ext cx="6686549" cy="2160015"/>
          </a:xfrm>
        </p:spPr>
        <p:txBody>
          <a:bodyPr anchor="ctr">
            <a:normAutofit/>
          </a:bodyPr>
          <a:lstStyle>
            <a:lvl1pPr algn="l">
              <a:defRPr sz="36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1909" y="3257550"/>
            <a:ext cx="6686550" cy="62865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1941910" y="3886200"/>
            <a:ext cx="6686550" cy="54721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159792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9204340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1109" y="470554"/>
            <a:ext cx="1655701" cy="3962863"/>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1909" y="470554"/>
            <a:ext cx="4857750" cy="396286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68017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Title and body" type="tx">
  <p:cSld name="Title and body">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 name="Shape 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092702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4694" y="468082"/>
            <a:ext cx="6683765" cy="960668"/>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1909" y="1600200"/>
            <a:ext cx="6686550" cy="283321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03709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1910" y="1544063"/>
            <a:ext cx="6686549" cy="1101600"/>
          </a:xfrm>
        </p:spPr>
        <p:txBody>
          <a:bodyPr anchor="b"/>
          <a:lstStyle>
            <a:lvl1pPr algn="l">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1910" y="2647597"/>
            <a:ext cx="6686549" cy="645300"/>
          </a:xfrm>
        </p:spPr>
        <p:txBody>
          <a:bodyPr anchor="t"/>
          <a:lstStyle>
            <a:lvl1pPr marL="0" indent="0" algn="l">
              <a:buNone/>
              <a:defRPr sz="150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16500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1909" y="1600200"/>
            <a:ext cx="3235398" cy="28332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93060" y="1594666"/>
            <a:ext cx="3235398" cy="28332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398860" y="590837"/>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657119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04530" y="1479527"/>
            <a:ext cx="2994549"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1941909" y="1911725"/>
            <a:ext cx="3257170" cy="2515545"/>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29972" y="1477106"/>
            <a:ext cx="2999251"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5375218" y="1909304"/>
            <a:ext cx="3254006" cy="2515545"/>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398860" y="590837"/>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264809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7785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96005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910" y="334566"/>
            <a:ext cx="2628899" cy="732234"/>
          </a:xfrm>
        </p:spPr>
        <p:txBody>
          <a:bodyPr anchor="b"/>
          <a:lstStyle>
            <a:lvl1pPr algn="l">
              <a:defRPr sz="1500" b="0"/>
            </a:lvl1pPr>
          </a:lstStyle>
          <a:p>
            <a:r>
              <a:rPr lang="en-US" smtClean="0"/>
              <a:t>Click to edit Master title style</a:t>
            </a:r>
            <a:endParaRPr lang="en-US" dirty="0"/>
          </a:p>
        </p:txBody>
      </p:sp>
      <p:sp>
        <p:nvSpPr>
          <p:cNvPr id="3" name="Content Placeholder 2"/>
          <p:cNvSpPr>
            <a:spLocks noGrp="1"/>
          </p:cNvSpPr>
          <p:nvPr>
            <p:ph idx="1"/>
          </p:nvPr>
        </p:nvSpPr>
        <p:spPr>
          <a:xfrm>
            <a:off x="4742259" y="334567"/>
            <a:ext cx="3886200" cy="4061222"/>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1910" y="1198960"/>
            <a:ext cx="2628899" cy="319682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22956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910" y="3600450"/>
            <a:ext cx="6686550" cy="425054"/>
          </a:xfrm>
        </p:spPr>
        <p:txBody>
          <a:bodyPr anchor="b">
            <a:normAutofit/>
          </a:bodyPr>
          <a:lstStyle>
            <a:lvl1pPr algn="l">
              <a:defRPr sz="1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1909" y="476224"/>
            <a:ext cx="6686550" cy="2891228"/>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1941910" y="4025504"/>
            <a:ext cx="6686550" cy="370284"/>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858795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171450"/>
            <a:ext cx="2138637" cy="4978971"/>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0416" y="-589"/>
            <a:ext cx="1767506" cy="514052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37160" cy="51435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4694" y="468082"/>
            <a:ext cx="6683765" cy="960668"/>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1909" y="1600200"/>
            <a:ext cx="6686550" cy="291465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1210" y="4597828"/>
            <a:ext cx="859712" cy="277797"/>
          </a:xfrm>
          <a:prstGeom prst="rect">
            <a:avLst/>
          </a:prstGeom>
        </p:spPr>
        <p:txBody>
          <a:bodyPr vert="horz" lIns="91440" tIns="45720" rIns="91440" bIns="45720" rtlCol="0" anchor="ctr"/>
          <a:lstStyle>
            <a:lvl1pPr algn="r">
              <a:defRPr sz="675">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1941910" y="4601856"/>
            <a:ext cx="571499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398860" y="590837"/>
            <a:ext cx="584825" cy="273844"/>
          </a:xfrm>
          <a:prstGeom prst="rect">
            <a:avLst/>
          </a:prstGeom>
        </p:spPr>
        <p:txBody>
          <a:bodyPr vert="horz" lIns="91440" tIns="45720" rIns="91440" bIns="45720" rtlCol="0" anchor="ctr"/>
          <a:lstStyle>
            <a:lvl1pPr algn="r">
              <a:defRPr sz="1500">
                <a:solidFill>
                  <a:srgbClr val="FEFFFF"/>
                </a:solidFill>
              </a:defRPr>
            </a:lvl1pPr>
          </a:lstStyle>
          <a:p>
            <a:pPr marL="0" lvl="0" indent="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8213823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342900" rtl="0" eaLnBrk="1" latinLnBrk="0" hangingPunct="1">
        <a:spcBef>
          <a:spcPct val="0"/>
        </a:spcBef>
        <a:buNone/>
        <a:defRPr sz="27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hyperlink" Target="https://www.lib.umd.edu/stem/about-us/stem-library-merge-faq" TargetMode="External"/><Relationship Id="rId2" Type="http://schemas.openxmlformats.org/officeDocument/2006/relationships/notesSlide" Target="../notesSlides/notesSlide12.xml"/><Relationship Id="rId1" Type="http://schemas.openxmlformats.org/officeDocument/2006/relationships/slideLayout" Target="../slideLayouts/slideLayout17.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7.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7.xml"/><Relationship Id="rId5" Type="http://schemas.openxmlformats.org/officeDocument/2006/relationships/image" Target="../media/image15.png"/><Relationship Id="rId4" Type="http://schemas.openxmlformats.org/officeDocument/2006/relationships/image" Target="../media/image14.jp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hyperlink" Target="http://hdl.handle.net/1903/17457" TargetMode="External"/><Relationship Id="rId2" Type="http://schemas.openxmlformats.org/officeDocument/2006/relationships/notesSlide" Target="../notesSlides/notesSlide19.xml"/><Relationship Id="rId1" Type="http://schemas.openxmlformats.org/officeDocument/2006/relationships/slideLayout" Target="../slideLayouts/slideLayout17.xml"/><Relationship Id="rId5" Type="http://schemas.openxmlformats.org/officeDocument/2006/relationships/image" Target="../media/image1.png"/><Relationship Id="rId4" Type="http://schemas.openxmlformats.org/officeDocument/2006/relationships/hyperlink" Target="https://drum.lib.umd.edu/handle/1903/18056"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hyperlink" Target="https://drum.lib.umd.edu/handle/1903/17456" TargetMode="External"/><Relationship Id="rId2" Type="http://schemas.openxmlformats.org/officeDocument/2006/relationships/notesSlide" Target="../notesSlides/notesSlide20.xml"/><Relationship Id="rId1" Type="http://schemas.openxmlformats.org/officeDocument/2006/relationships/slideLayout" Target="../slideLayouts/slideLayout17.xml"/><Relationship Id="rId5" Type="http://schemas.openxmlformats.org/officeDocument/2006/relationships/image" Target="../media/image17.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hyperlink" Target="https://drum.lib.umd.edu/handle/1903/17458" TargetMode="External"/><Relationship Id="rId2" Type="http://schemas.openxmlformats.org/officeDocument/2006/relationships/notesSlide" Target="../notesSlides/notesSlide22.xml"/><Relationship Id="rId1" Type="http://schemas.openxmlformats.org/officeDocument/2006/relationships/slideLayout" Target="../slideLayouts/slideLayout17.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3.xml"/><Relationship Id="rId1" Type="http://schemas.openxmlformats.org/officeDocument/2006/relationships/slideLayout" Target="../slideLayouts/slideLayout17.xml"/><Relationship Id="rId6" Type="http://schemas.openxmlformats.org/officeDocument/2006/relationships/image" Target="../media/image1.png"/><Relationship Id="rId5" Type="http://schemas.openxmlformats.org/officeDocument/2006/relationships/image" Target="../media/image20.jpg"/><Relationship Id="rId4" Type="http://schemas.openxmlformats.org/officeDocument/2006/relationships/image" Target="../media/image19.jp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7.xml"/><Relationship Id="rId5" Type="http://schemas.openxmlformats.org/officeDocument/2006/relationships/image" Target="../media/image22.png"/><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7.xml"/><Relationship Id="rId6" Type="http://schemas.openxmlformats.org/officeDocument/2006/relationships/image" Target="../media/image1.png"/><Relationship Id="rId5" Type="http://schemas.openxmlformats.org/officeDocument/2006/relationships/image" Target="../media/image25.png"/><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7.xml"/><Relationship Id="rId6" Type="http://schemas.openxmlformats.org/officeDocument/2006/relationships/image" Target="../media/image1.png"/><Relationship Id="rId5" Type="http://schemas.openxmlformats.org/officeDocument/2006/relationships/image" Target="../media/image28.jp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hyperlink" Target="mailto:yluckert@umd.edu" TargetMode="External"/><Relationship Id="rId7"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7.xml"/><Relationship Id="rId6" Type="http://schemas.openxmlformats.org/officeDocument/2006/relationships/image" Target="../media/image29.jpg"/><Relationship Id="rId5" Type="http://schemas.openxmlformats.org/officeDocument/2006/relationships/hyperlink" Target="mailto:nevenka@umd.edu" TargetMode="External"/><Relationship Id="rId4" Type="http://schemas.openxmlformats.org/officeDocument/2006/relationships/hyperlink" Target="mailto:judym@umd.edu"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drum.lib.umd.edu/handle/1903/17460" TargetMode="External"/><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2.png"/><Relationship Id="rId5" Type="http://schemas.openxmlformats.org/officeDocument/2006/relationships/hyperlink" Target="http://hdl.handle.net/1903/20583" TargetMode="External"/><Relationship Id="rId4" Type="http://schemas.openxmlformats.org/officeDocument/2006/relationships/hyperlink" Target="http://hdl.handle.net/1903/20582" TargetMode="External"/><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1" y="744575"/>
            <a:ext cx="7894200" cy="15966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1100"/>
              <a:buFont typeface="Arial"/>
              <a:buNone/>
            </a:pPr>
            <a:r>
              <a:rPr lang="en" sz="5200" b="0" i="0" u="none" strike="noStrike" cap="none" dirty="0">
                <a:solidFill>
                  <a:srgbClr val="666666"/>
                </a:solidFill>
                <a:latin typeface="Arial"/>
                <a:ea typeface="Arial"/>
                <a:cs typeface="Arial"/>
                <a:sym typeface="Arial"/>
              </a:rPr>
              <a:t> </a:t>
            </a:r>
            <a:r>
              <a:rPr lang="en" sz="5200" b="0" i="0" u="none" strike="noStrike" cap="none" dirty="0">
                <a:solidFill>
                  <a:srgbClr val="434343"/>
                </a:solidFill>
                <a:latin typeface="Arial"/>
                <a:ea typeface="Arial"/>
                <a:cs typeface="Arial"/>
                <a:sym typeface="Arial"/>
              </a:rPr>
              <a:t>The Changing Terrain of </a:t>
            </a:r>
            <a:r>
              <a:rPr lang="en" sz="5400" b="0" i="0" u="none" strike="noStrike" cap="none" dirty="0">
                <a:solidFill>
                  <a:srgbClr val="434343"/>
                </a:solidFill>
                <a:latin typeface="Arial"/>
                <a:ea typeface="Arial"/>
                <a:cs typeface="Arial"/>
                <a:sym typeface="Arial"/>
              </a:rPr>
              <a:t>Academic</a:t>
            </a:r>
            <a:r>
              <a:rPr lang="en" sz="5200" b="0" i="0" u="none" strike="noStrike" cap="none" dirty="0">
                <a:solidFill>
                  <a:srgbClr val="434343"/>
                </a:solidFill>
                <a:latin typeface="Arial"/>
                <a:ea typeface="Arial"/>
                <a:cs typeface="Arial"/>
                <a:sym typeface="Arial"/>
              </a:rPr>
              <a:t> Libraries</a:t>
            </a:r>
            <a:r>
              <a:rPr lang="en" sz="5200" b="0" i="0" u="none" strike="noStrike" cap="none" dirty="0">
                <a:solidFill>
                  <a:srgbClr val="666666"/>
                </a:solidFill>
                <a:latin typeface="Arial"/>
                <a:ea typeface="Arial"/>
                <a:cs typeface="Arial"/>
                <a:sym typeface="Arial"/>
              </a:rPr>
              <a:t> </a:t>
            </a:r>
            <a:endParaRPr sz="5200" b="0" i="0" u="none" strike="noStrike" cap="none" dirty="0">
              <a:solidFill>
                <a:srgbClr val="666666"/>
              </a:solidFill>
              <a:latin typeface="Arial"/>
              <a:ea typeface="Arial"/>
              <a:cs typeface="Arial"/>
              <a:sym typeface="Arial"/>
            </a:endParaRPr>
          </a:p>
        </p:txBody>
      </p:sp>
      <p:sp>
        <p:nvSpPr>
          <p:cNvPr id="55" name="Shape 55"/>
          <p:cNvSpPr txBox="1">
            <a:spLocks noGrp="1"/>
          </p:cNvSpPr>
          <p:nvPr>
            <p:ph type="subTitle" idx="1"/>
          </p:nvPr>
        </p:nvSpPr>
        <p:spPr>
          <a:xfrm>
            <a:off x="516625" y="2225676"/>
            <a:ext cx="8520600" cy="11742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2"/>
              </a:buClr>
              <a:buSzPts val="2800"/>
              <a:buFont typeface="Arial"/>
              <a:buNone/>
            </a:pPr>
            <a:r>
              <a:rPr lang="en" sz="3200" b="0" i="0" u="none" strike="noStrike" cap="none" dirty="0">
                <a:solidFill>
                  <a:srgbClr val="434343"/>
                </a:solidFill>
                <a:latin typeface="Arial"/>
                <a:ea typeface="Arial"/>
                <a:cs typeface="Arial"/>
                <a:sym typeface="Arial"/>
              </a:rPr>
              <a:t>Responding</a:t>
            </a:r>
            <a:r>
              <a:rPr lang="en" sz="3600" b="0" i="0" u="none" strike="noStrike" cap="none" dirty="0">
                <a:solidFill>
                  <a:srgbClr val="434343"/>
                </a:solidFill>
                <a:latin typeface="Arial"/>
                <a:ea typeface="Arial"/>
                <a:cs typeface="Arial"/>
                <a:sym typeface="Arial"/>
              </a:rPr>
              <a:t> to Evolving Needs of Students and Faculty</a:t>
            </a:r>
            <a:endParaRPr sz="3600" b="0" i="0" u="none" strike="noStrike" cap="none" dirty="0">
              <a:solidFill>
                <a:srgbClr val="434343"/>
              </a:solidFill>
              <a:latin typeface="Arial"/>
              <a:ea typeface="Arial"/>
              <a:cs typeface="Arial"/>
              <a:sym typeface="Arial"/>
            </a:endParaRPr>
          </a:p>
          <a:p>
            <a:pPr marL="0" marR="0" lvl="0" indent="0" algn="ctr" rtl="0">
              <a:lnSpc>
                <a:spcPct val="100000"/>
              </a:lnSpc>
              <a:spcBef>
                <a:spcPts val="0"/>
              </a:spcBef>
              <a:spcAft>
                <a:spcPts val="0"/>
              </a:spcAft>
              <a:buClr>
                <a:schemeClr val="dk2"/>
              </a:buClr>
              <a:buSzPts val="2800"/>
              <a:buFont typeface="Arial"/>
              <a:buNone/>
            </a:pPr>
            <a:endParaRPr sz="3600" dirty="0">
              <a:solidFill>
                <a:srgbClr val="434343"/>
              </a:solidFill>
            </a:endParaRPr>
          </a:p>
          <a:p>
            <a:pPr marL="0" marR="0" lvl="0" indent="0" algn="ctr" rtl="0">
              <a:lnSpc>
                <a:spcPct val="100000"/>
              </a:lnSpc>
              <a:spcBef>
                <a:spcPts val="0"/>
              </a:spcBef>
              <a:spcAft>
                <a:spcPts val="0"/>
              </a:spcAft>
              <a:buClr>
                <a:schemeClr val="dk2"/>
              </a:buClr>
              <a:buSzPts val="2800"/>
              <a:buFont typeface="Arial"/>
              <a:buNone/>
            </a:pPr>
            <a:r>
              <a:rPr lang="en" sz="3600" b="0" i="0" u="none" strike="noStrike" cap="none" dirty="0">
                <a:solidFill>
                  <a:schemeClr val="dk2"/>
                </a:solidFill>
                <a:latin typeface="Arial"/>
                <a:ea typeface="Arial"/>
                <a:cs typeface="Arial"/>
                <a:sym typeface="Arial"/>
              </a:rPr>
              <a:t/>
            </a:r>
            <a:br>
              <a:rPr lang="en" sz="3600" b="0" i="0" u="none" strike="noStrike" cap="none" dirty="0">
                <a:solidFill>
                  <a:schemeClr val="dk2"/>
                </a:solidFill>
                <a:latin typeface="Arial"/>
                <a:ea typeface="Arial"/>
                <a:cs typeface="Arial"/>
                <a:sym typeface="Arial"/>
              </a:rPr>
            </a:br>
            <a:endParaRPr sz="3600" b="0" i="0" u="none" strike="noStrike" cap="none" dirty="0">
              <a:solidFill>
                <a:schemeClr val="dk2"/>
              </a:solidFill>
              <a:latin typeface="Arial"/>
              <a:ea typeface="Arial"/>
              <a:cs typeface="Arial"/>
              <a:sym typeface="Arial"/>
            </a:endParaRPr>
          </a:p>
        </p:txBody>
      </p:sp>
      <p:sp>
        <p:nvSpPr>
          <p:cNvPr id="56" name="Shape 56"/>
          <p:cNvSpPr txBox="1"/>
          <p:nvPr/>
        </p:nvSpPr>
        <p:spPr>
          <a:xfrm>
            <a:off x="681900" y="3640462"/>
            <a:ext cx="7780200" cy="83188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000" b="0" i="0" u="none" strike="noStrike" cap="none" dirty="0">
                <a:solidFill>
                  <a:schemeClr val="tx1">
                    <a:lumMod val="50000"/>
                    <a:lumOff val="50000"/>
                  </a:schemeClr>
                </a:solidFill>
                <a:latin typeface="Arial"/>
                <a:ea typeface="Arial"/>
                <a:cs typeface="Arial"/>
                <a:sym typeface="Arial"/>
              </a:rPr>
              <a:t>Yelena </a:t>
            </a:r>
            <a:r>
              <a:rPr lang="en" sz="2000" b="0" i="0" u="none" strike="noStrike" cap="none" dirty="0" smtClean="0">
                <a:solidFill>
                  <a:schemeClr val="tx1">
                    <a:lumMod val="50000"/>
                    <a:lumOff val="50000"/>
                  </a:schemeClr>
                </a:solidFill>
                <a:latin typeface="Arial"/>
                <a:ea typeface="Arial"/>
                <a:cs typeface="Arial"/>
                <a:sym typeface="Arial"/>
              </a:rPr>
              <a:t>Luckert </a:t>
            </a:r>
            <a:r>
              <a:rPr lang="en" sz="2000" b="0" i="0" u="none" strike="noStrike" cap="none" dirty="0">
                <a:solidFill>
                  <a:schemeClr val="tx1">
                    <a:lumMod val="50000"/>
                    <a:lumOff val="50000"/>
                  </a:schemeClr>
                </a:solidFill>
                <a:latin typeface="Arial"/>
                <a:ea typeface="Arial"/>
                <a:cs typeface="Arial"/>
                <a:sym typeface="Arial"/>
              </a:rPr>
              <a:t>	</a:t>
            </a:r>
            <a:r>
              <a:rPr lang="en" sz="2000" b="0" i="0" u="none" strike="noStrike" cap="none" dirty="0" smtClean="0">
                <a:solidFill>
                  <a:schemeClr val="tx1">
                    <a:lumMod val="50000"/>
                    <a:lumOff val="50000"/>
                  </a:schemeClr>
                </a:solidFill>
                <a:latin typeface="Arial"/>
                <a:ea typeface="Arial"/>
                <a:cs typeface="Arial"/>
                <a:sym typeface="Arial"/>
              </a:rPr>
              <a:t>   Judy Markowitz     Nevenka </a:t>
            </a:r>
            <a:r>
              <a:rPr lang="en" sz="2000" b="0" i="0" u="none" strike="noStrike" cap="none" dirty="0">
                <a:solidFill>
                  <a:schemeClr val="tx1">
                    <a:lumMod val="50000"/>
                    <a:lumOff val="50000"/>
                  </a:schemeClr>
                </a:solidFill>
                <a:latin typeface="Arial"/>
                <a:ea typeface="Arial"/>
                <a:cs typeface="Arial"/>
                <a:sym typeface="Arial"/>
              </a:rPr>
              <a:t>Zdravkovska</a:t>
            </a:r>
            <a:endParaRPr sz="2000" b="0" i="0" u="none" strike="noStrike" cap="none" dirty="0">
              <a:solidFill>
                <a:schemeClr val="tx1">
                  <a:lumMod val="50000"/>
                  <a:lumOff val="50000"/>
                </a:schemeClr>
              </a:solidFill>
              <a:latin typeface="Arial"/>
              <a:ea typeface="Arial"/>
              <a:cs typeface="Arial"/>
              <a:sym typeface="Arial"/>
            </a:endParaRPr>
          </a:p>
        </p:txBody>
      </p:sp>
      <p:sp>
        <p:nvSpPr>
          <p:cNvPr id="57" name="Shape 57"/>
          <p:cNvSpPr txBox="1"/>
          <p:nvPr/>
        </p:nvSpPr>
        <p:spPr>
          <a:xfrm>
            <a:off x="1112028" y="4255150"/>
            <a:ext cx="6810600" cy="7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8" name="Shape 58"/>
          <p:cNvPicPr preferRelativeResize="0"/>
          <p:nvPr/>
        </p:nvPicPr>
        <p:blipFill rotWithShape="1">
          <a:blip r:embed="rId3">
            <a:alphaModFix/>
          </a:blip>
          <a:srcRect/>
          <a:stretch/>
        </p:blipFill>
        <p:spPr>
          <a:xfrm>
            <a:off x="603022" y="4356850"/>
            <a:ext cx="1651313" cy="591300"/>
          </a:xfrm>
          <a:prstGeom prst="rect">
            <a:avLst/>
          </a:prstGeom>
          <a:noFill/>
          <a:ln>
            <a:noFill/>
          </a:ln>
        </p:spPr>
      </p:pic>
      <p:sp>
        <p:nvSpPr>
          <p:cNvPr id="59" name="Shape 59"/>
          <p:cNvSpPr txBox="1"/>
          <p:nvPr/>
        </p:nvSpPr>
        <p:spPr>
          <a:xfrm>
            <a:off x="2873275" y="4472350"/>
            <a:ext cx="3807300" cy="360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dirty="0">
                <a:solidFill>
                  <a:schemeClr val="tx1">
                    <a:lumMod val="50000"/>
                    <a:lumOff val="50000"/>
                  </a:schemeClr>
                </a:solidFill>
                <a:latin typeface="Arial"/>
                <a:ea typeface="Arial"/>
                <a:cs typeface="Arial"/>
                <a:sym typeface="Arial"/>
              </a:rPr>
              <a:t>MLA- DLA, Cambridge MD, May 3, 2018</a:t>
            </a:r>
            <a:endParaRPr sz="1400" b="0" i="0" u="none" strike="noStrike" cap="none" dirty="0">
              <a:solidFill>
                <a:schemeClr val="tx1">
                  <a:lumMod val="50000"/>
                  <a:lumOff val="50000"/>
                </a:schemeClr>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32"/>
        <p:cNvGrpSpPr/>
        <p:nvPr/>
      </p:nvGrpSpPr>
      <p:grpSpPr>
        <a:xfrm>
          <a:off x="0" y="0"/>
          <a:ext cx="0" cy="0"/>
          <a:chOff x="0" y="0"/>
          <a:chExt cx="0" cy="0"/>
        </a:xfrm>
      </p:grpSpPr>
      <p:sp>
        <p:nvSpPr>
          <p:cNvPr id="133" name="Shape 133"/>
          <p:cNvSpPr txBox="1">
            <a:spLocks noGrp="1"/>
          </p:cNvSpPr>
          <p:nvPr>
            <p:ph type="sldNum" sz="quarter" idx="12"/>
          </p:nvPr>
        </p:nvSpPr>
        <p:spPr>
          <a:prstGeom prst="rect">
            <a:avLst/>
          </a:prstGeom>
        </p:spPr>
        <p:txBody>
          <a:bodyPr spcFirstLastPara="1" wrap="square" lIns="91425" tIns="91425" rIns="91425" bIns="91425" anchor="ctr" anchorCtr="0">
            <a:noAutofit/>
          </a:bodyPr>
          <a:lstStyle/>
          <a:p>
            <a:pPr marL="0" lvl="0" indent="0">
              <a:spcBef>
                <a:spcPts val="0"/>
              </a:spcBef>
              <a:spcAft>
                <a:spcPts val="0"/>
              </a:spcAft>
              <a:buClr>
                <a:srgbClr val="000000"/>
              </a:buClr>
              <a:buSzPts val="1000"/>
              <a:buFont typeface="Arial"/>
              <a:buNone/>
            </a:pPr>
            <a:fld id="{00000000-1234-1234-1234-123412341234}" type="slidenum">
              <a:rPr lang="en"/>
              <a:t>10</a:t>
            </a:fld>
            <a:endParaRPr/>
          </a:p>
        </p:txBody>
      </p:sp>
      <p:pic>
        <p:nvPicPr>
          <p:cNvPr id="134" name="Shape 134"/>
          <p:cNvPicPr preferRelativeResize="0"/>
          <p:nvPr/>
        </p:nvPicPr>
        <p:blipFill>
          <a:blip r:embed="rId3">
            <a:alphaModFix/>
          </a:blip>
          <a:stretch>
            <a:fillRect/>
          </a:stretch>
        </p:blipFill>
        <p:spPr>
          <a:xfrm>
            <a:off x="638630" y="379754"/>
            <a:ext cx="8019142" cy="3909217"/>
          </a:xfrm>
          <a:prstGeom prst="rect">
            <a:avLst/>
          </a:prstGeom>
          <a:noFill/>
          <a:ln>
            <a:noFill/>
          </a:ln>
        </p:spPr>
      </p:pic>
      <p:pic>
        <p:nvPicPr>
          <p:cNvPr id="4" name="Shape 126"/>
          <p:cNvPicPr preferRelativeResize="0"/>
          <p:nvPr/>
        </p:nvPicPr>
        <p:blipFill rotWithShape="1">
          <a:blip r:embed="rId4">
            <a:alphaModFix/>
          </a:blip>
          <a:srcRect/>
          <a:stretch/>
        </p:blipFill>
        <p:spPr>
          <a:xfrm>
            <a:off x="311697" y="4465525"/>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38"/>
        <p:cNvGrpSpPr/>
        <p:nvPr/>
      </p:nvGrpSpPr>
      <p:grpSpPr>
        <a:xfrm>
          <a:off x="0" y="0"/>
          <a:ext cx="0" cy="0"/>
          <a:chOff x="0" y="0"/>
          <a:chExt cx="0" cy="0"/>
        </a:xfrm>
      </p:grpSpPr>
      <p:sp>
        <p:nvSpPr>
          <p:cNvPr id="139" name="Shape 139"/>
          <p:cNvSpPr txBox="1">
            <a:spLocks noGrp="1"/>
          </p:cNvSpPr>
          <p:nvPr>
            <p:ph type="sldNum" sz="quarter" idx="12"/>
          </p:nvPr>
        </p:nvSpPr>
        <p:spPr>
          <a:prstGeom prst="rect">
            <a:avLst/>
          </a:prstGeom>
        </p:spPr>
        <p:txBody>
          <a:bodyPr spcFirstLastPara="1" wrap="square" lIns="91425" tIns="91425" rIns="91425" bIns="91425" anchor="ctr" anchorCtr="0">
            <a:noAutofit/>
          </a:bodyPr>
          <a:lstStyle/>
          <a:p>
            <a:pPr marL="0" lvl="0" indent="0">
              <a:spcBef>
                <a:spcPts val="0"/>
              </a:spcBef>
              <a:spcAft>
                <a:spcPts val="0"/>
              </a:spcAft>
              <a:buClr>
                <a:srgbClr val="000000"/>
              </a:buClr>
              <a:buSzPts val="1000"/>
              <a:buFont typeface="Arial"/>
              <a:buNone/>
            </a:pPr>
            <a:fld id="{00000000-1234-1234-1234-123412341234}" type="slidenum">
              <a:rPr lang="en"/>
              <a:t>11</a:t>
            </a:fld>
            <a:endParaRPr/>
          </a:p>
        </p:txBody>
      </p:sp>
      <p:pic>
        <p:nvPicPr>
          <p:cNvPr id="140" name="Shape 140"/>
          <p:cNvPicPr preferRelativeResize="0"/>
          <p:nvPr/>
        </p:nvPicPr>
        <p:blipFill>
          <a:blip r:embed="rId3">
            <a:alphaModFix/>
          </a:blip>
          <a:stretch>
            <a:fillRect/>
          </a:stretch>
        </p:blipFill>
        <p:spPr>
          <a:xfrm>
            <a:off x="254000" y="341086"/>
            <a:ext cx="8672286" cy="4056744"/>
          </a:xfrm>
          <a:prstGeom prst="rect">
            <a:avLst/>
          </a:prstGeom>
          <a:noFill/>
          <a:ln>
            <a:noFill/>
          </a:ln>
        </p:spPr>
      </p:pic>
      <p:pic>
        <p:nvPicPr>
          <p:cNvPr id="4" name="Shape 126"/>
          <p:cNvPicPr preferRelativeResize="0"/>
          <p:nvPr/>
        </p:nvPicPr>
        <p:blipFill rotWithShape="1">
          <a:blip r:embed="rId4">
            <a:alphaModFix/>
          </a:blip>
          <a:srcRect/>
          <a:stretch/>
        </p:blipFill>
        <p:spPr>
          <a:xfrm>
            <a:off x="311697" y="4465525"/>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Planning for merge</a:t>
            </a:r>
            <a:endParaRPr sz="2800" b="0" i="0" u="none" strike="noStrike" cap="none">
              <a:solidFill>
                <a:schemeClr val="dk1"/>
              </a:solidFill>
              <a:latin typeface="Arial"/>
              <a:ea typeface="Arial"/>
              <a:cs typeface="Arial"/>
              <a:sym typeface="Arial"/>
            </a:endParaRPr>
          </a:p>
        </p:txBody>
      </p:sp>
      <p:sp>
        <p:nvSpPr>
          <p:cNvPr id="146" name="Shape 146"/>
          <p:cNvSpPr txBox="1">
            <a:spLocks noGrp="1"/>
          </p:cNvSpPr>
          <p:nvPr>
            <p:ph type="body" idx="1"/>
          </p:nvPr>
        </p:nvSpPr>
        <p:spPr>
          <a:xfrm>
            <a:off x="311700" y="1052450"/>
            <a:ext cx="8520600" cy="34131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Received mandate in Fall 2016 to vacate the Chemi</a:t>
            </a:r>
            <a:r>
              <a:rPr lang="en" dirty="0">
                <a:solidFill>
                  <a:schemeClr val="tx1"/>
                </a:solidFill>
              </a:rPr>
              <a:t>stry Library</a:t>
            </a:r>
            <a:endParaRPr sz="1800" b="0" i="0" u="none" strike="noStrike" cap="none" dirty="0">
              <a:solidFill>
                <a:schemeClr val="tx1"/>
              </a:solidFil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800" dirty="0">
                <a:solidFill>
                  <a:schemeClr val="tx1"/>
                </a:solidFill>
              </a:rPr>
              <a:t>Timeframe</a:t>
            </a:r>
            <a:endParaRPr sz="1800" b="0" i="0" u="none" strike="noStrike" cap="none" dirty="0">
              <a:solidFill>
                <a:schemeClr val="tx1"/>
              </a:solidFill>
              <a:sym typeface="Arial"/>
            </a:endParaRPr>
          </a:p>
          <a:p>
            <a:pPr marL="914400" marR="0" lvl="1" indent="-342900" algn="l" rtl="0">
              <a:lnSpc>
                <a:spcPct val="115000"/>
              </a:lnSpc>
              <a:spcBef>
                <a:spcPts val="0"/>
              </a:spcBef>
              <a:spcAft>
                <a:spcPts val="0"/>
              </a:spcAft>
              <a:buClr>
                <a:schemeClr val="dk2"/>
              </a:buClr>
              <a:buSzPts val="1800"/>
              <a:buFont typeface="Arial"/>
              <a:buChar char="○"/>
            </a:pPr>
            <a:r>
              <a:rPr lang="en" sz="1800" dirty="0">
                <a:solidFill>
                  <a:schemeClr val="tx1"/>
                </a:solidFill>
              </a:rPr>
              <a:t>Communications</a:t>
            </a:r>
            <a:endParaRPr sz="1800" dirty="0">
              <a:solidFill>
                <a:schemeClr val="tx1"/>
              </a:solidFill>
            </a:endParaRPr>
          </a:p>
          <a:p>
            <a:pPr marL="1371600" marR="0" lvl="2" indent="-317500" algn="l" rtl="0">
              <a:lnSpc>
                <a:spcPct val="115000"/>
              </a:lnSpc>
              <a:spcBef>
                <a:spcPts val="0"/>
              </a:spcBef>
              <a:spcAft>
                <a:spcPts val="0"/>
              </a:spcAft>
              <a:buSzPts val="1400"/>
              <a:buChar char="■"/>
            </a:pPr>
            <a:r>
              <a:rPr lang="en" dirty="0">
                <a:solidFill>
                  <a:schemeClr val="tx1"/>
                </a:solidFill>
              </a:rPr>
              <a:t>Campus</a:t>
            </a:r>
            <a:endParaRPr dirty="0">
              <a:solidFill>
                <a:schemeClr val="tx1"/>
              </a:solidFill>
            </a:endParaRPr>
          </a:p>
          <a:p>
            <a:pPr marL="1371600" marR="0" lvl="2" indent="-317500" algn="l" rtl="0">
              <a:lnSpc>
                <a:spcPct val="115000"/>
              </a:lnSpc>
              <a:spcBef>
                <a:spcPts val="0"/>
              </a:spcBef>
              <a:spcAft>
                <a:spcPts val="0"/>
              </a:spcAft>
              <a:buClr>
                <a:schemeClr val="dk2"/>
              </a:buClr>
              <a:buSzPts val="1400"/>
              <a:buFont typeface="Arial"/>
              <a:buChar char="■"/>
            </a:pPr>
            <a:r>
              <a:rPr lang="en" b="0" i="0" u="sng" strike="noStrike" cap="none" dirty="0">
                <a:solidFill>
                  <a:schemeClr val="tx1"/>
                </a:solidFill>
                <a:latin typeface="Arial"/>
                <a:ea typeface="Arial"/>
                <a:cs typeface="Arial"/>
                <a:sym typeface="Arial"/>
                <a:hlinkClick r:id="rId3"/>
              </a:rPr>
              <a:t>FAQ page</a:t>
            </a:r>
            <a:r>
              <a:rPr lang="en" b="0" i="0" u="none" strike="noStrike" cap="none" dirty="0">
                <a:solidFill>
                  <a:schemeClr val="tx1"/>
                </a:solidFill>
                <a:latin typeface="Arial"/>
                <a:ea typeface="Arial"/>
                <a:cs typeface="Arial"/>
                <a:sym typeface="Arial"/>
              </a:rPr>
              <a:t> posted to EPSL and Chemistry Library 9/25/2017 webpages (developed in April 2017)</a:t>
            </a:r>
            <a:endParaRPr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Opportunity to evaluate collections &amp; services</a:t>
            </a:r>
            <a:endParaRPr sz="18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Regular meetings and updates:</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STEM staff</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sym typeface="Arial"/>
              </a:rPr>
              <a:t>Public Services staff</a:t>
            </a:r>
            <a:endParaRPr dirty="0">
              <a:solidFill>
                <a:schemeClr val="tx1"/>
              </a:solidFil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Collections group</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Chemistry Department</a:t>
            </a:r>
            <a:endParaRPr sz="1400" b="0" i="0" u="none" strike="noStrike" cap="none" dirty="0">
              <a:solidFill>
                <a:schemeClr val="tx1"/>
              </a:solidFill>
              <a:latin typeface="Arial"/>
              <a:ea typeface="Arial"/>
              <a:cs typeface="Arial"/>
              <a:sym typeface="Arial"/>
            </a:endParaRPr>
          </a:p>
        </p:txBody>
      </p:sp>
      <p:sp>
        <p:nvSpPr>
          <p:cNvPr id="148" name="Shape 148"/>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12</a:t>
            </a:fld>
            <a:endParaRPr sz="1000" b="0" i="0" u="none" strike="noStrike" cap="none">
              <a:solidFill>
                <a:schemeClr val="dk2"/>
              </a:solidFill>
              <a:latin typeface="Arial"/>
              <a:ea typeface="Arial"/>
              <a:cs typeface="Arial"/>
              <a:sym typeface="Arial"/>
            </a:endParaRPr>
          </a:p>
        </p:txBody>
      </p:sp>
      <p:pic>
        <p:nvPicPr>
          <p:cNvPr id="147" name="Shape 147"/>
          <p:cNvPicPr preferRelativeResize="0"/>
          <p:nvPr/>
        </p:nvPicPr>
        <p:blipFill rotWithShape="1">
          <a:blip r:embed="rId4">
            <a:alphaModFix/>
          </a:blip>
          <a:srcRect/>
          <a:stretch/>
        </p:blipFill>
        <p:spPr>
          <a:xfrm>
            <a:off x="6821145" y="4465550"/>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Collections evaluation</a:t>
            </a:r>
            <a:endParaRPr sz="2800" b="0" i="0" u="none" strike="noStrike" cap="none">
              <a:solidFill>
                <a:schemeClr val="dk1"/>
              </a:solidFill>
              <a:latin typeface="Arial"/>
              <a:ea typeface="Arial"/>
              <a:cs typeface="Arial"/>
              <a:sym typeface="Arial"/>
            </a:endParaRPr>
          </a:p>
        </p:txBody>
      </p:sp>
      <p:sp>
        <p:nvSpPr>
          <p:cNvPr id="154" name="Shape 154"/>
          <p:cNvSpPr txBox="1">
            <a:spLocks noGrp="1"/>
          </p:cNvSpPr>
          <p:nvPr>
            <p:ph type="body" idx="1"/>
          </p:nvPr>
        </p:nvSpPr>
        <p:spPr>
          <a:xfrm>
            <a:off x="311700" y="1152475"/>
            <a:ext cx="6416100" cy="31869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Space constraint</a:t>
            </a:r>
            <a:endParaRPr sz="18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Process</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STEM Library staff engagement/dedication</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Support from administration</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Collaboration with other units</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dirty="0">
                <a:solidFill>
                  <a:schemeClr val="tx1"/>
                </a:solidFill>
              </a:rPr>
              <a:t>Both branches remained open during the entire Fall semester</a:t>
            </a:r>
            <a:endParaRPr dirty="0">
              <a:solidFill>
                <a:schemeClr val="tx1"/>
              </a:solidFil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Assessments</a:t>
            </a:r>
            <a:endParaRPr sz="1800" b="0" i="0" u="none" strike="noStrike" cap="none" dirty="0">
              <a:solidFill>
                <a:schemeClr val="tx1"/>
              </a:solidFill>
              <a:latin typeface="Arial"/>
              <a:ea typeface="Arial"/>
              <a:cs typeface="Arial"/>
              <a:sym typeface="Arial"/>
            </a:endParaRPr>
          </a:p>
        </p:txBody>
      </p:sp>
      <p:sp>
        <p:nvSpPr>
          <p:cNvPr id="156" name="Shape 156"/>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13</a:t>
            </a:fld>
            <a:endParaRPr sz="1000" b="0" i="0" u="none" strike="noStrike" cap="none">
              <a:solidFill>
                <a:schemeClr val="dk2"/>
              </a:solidFill>
              <a:latin typeface="Arial"/>
              <a:ea typeface="Arial"/>
              <a:cs typeface="Arial"/>
              <a:sym typeface="Arial"/>
            </a:endParaRPr>
          </a:p>
        </p:txBody>
      </p:sp>
      <p:pic>
        <p:nvPicPr>
          <p:cNvPr id="155" name="Shape 155"/>
          <p:cNvPicPr preferRelativeResize="0"/>
          <p:nvPr/>
        </p:nvPicPr>
        <p:blipFill rotWithShape="1">
          <a:blip r:embed="rId3">
            <a:alphaModFix/>
          </a:blip>
          <a:srcRect/>
          <a:stretch/>
        </p:blipFill>
        <p:spPr>
          <a:xfrm>
            <a:off x="311697" y="4389325"/>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Collections </a:t>
            </a:r>
            <a:r>
              <a:rPr lang="en"/>
              <a:t>assessment</a:t>
            </a:r>
            <a:endParaRPr sz="2800" b="0" i="0" u="none" strike="noStrike" cap="none">
              <a:solidFill>
                <a:schemeClr val="dk1"/>
              </a:solidFill>
              <a:latin typeface="Arial"/>
              <a:ea typeface="Arial"/>
              <a:cs typeface="Arial"/>
              <a:sym typeface="Arial"/>
            </a:endParaRPr>
          </a:p>
        </p:txBody>
      </p:sp>
      <p:sp>
        <p:nvSpPr>
          <p:cNvPr id="162" name="Shape 162"/>
          <p:cNvSpPr txBox="1">
            <a:spLocks noGrp="1"/>
          </p:cNvSpPr>
          <p:nvPr>
            <p:ph type="body" idx="1"/>
          </p:nvPr>
        </p:nvSpPr>
        <p:spPr>
          <a:xfrm>
            <a:off x="311700" y="1152475"/>
            <a:ext cx="7066500" cy="31869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Collections available at EPSL and Chemistry before the merge</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Engineering</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Life Sciences</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Math</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Physical Sciences</a:t>
            </a:r>
            <a:endParaRPr sz="14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Many duplicates, outdated editions, but also available at McKeldin and in Severn (off-site storage)</a:t>
            </a:r>
            <a:endParaRPr sz="18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Reviewed all items by call number regardless of location</a:t>
            </a:r>
            <a:endParaRPr sz="18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Used GreenGlass, usage statistics, etc. </a:t>
            </a:r>
            <a:endParaRPr sz="1800" b="0" i="0" u="none" strike="noStrike" cap="none" dirty="0">
              <a:solidFill>
                <a:schemeClr val="tx1"/>
              </a:solidFill>
              <a:latin typeface="Arial"/>
              <a:ea typeface="Arial"/>
              <a:cs typeface="Arial"/>
              <a:sym typeface="Arial"/>
            </a:endParaRPr>
          </a:p>
        </p:txBody>
      </p:sp>
      <p:sp>
        <p:nvSpPr>
          <p:cNvPr id="164" name="Shape 164"/>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14</a:t>
            </a:fld>
            <a:endParaRPr sz="1000" b="0" i="0" u="none" strike="noStrike" cap="none">
              <a:solidFill>
                <a:schemeClr val="dk2"/>
              </a:solidFill>
              <a:latin typeface="Arial"/>
              <a:ea typeface="Arial"/>
              <a:cs typeface="Arial"/>
              <a:sym typeface="Arial"/>
            </a:endParaRPr>
          </a:p>
        </p:txBody>
      </p:sp>
      <p:pic>
        <p:nvPicPr>
          <p:cNvPr id="163" name="Shape 163"/>
          <p:cNvPicPr preferRelativeResize="0"/>
          <p:nvPr/>
        </p:nvPicPr>
        <p:blipFill rotWithShape="1">
          <a:blip r:embed="rId3">
            <a:alphaModFix/>
          </a:blip>
          <a:srcRect/>
          <a:stretch/>
        </p:blipFill>
        <p:spPr>
          <a:xfrm>
            <a:off x="311697" y="4339375"/>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Collections </a:t>
            </a:r>
            <a:r>
              <a:rPr lang="en"/>
              <a:t>results</a:t>
            </a:r>
            <a:endParaRPr sz="2800" b="0" i="0" u="none" strike="noStrike" cap="none">
              <a:solidFill>
                <a:schemeClr val="dk1"/>
              </a:solidFill>
              <a:latin typeface="Arial"/>
              <a:ea typeface="Arial"/>
              <a:cs typeface="Arial"/>
              <a:sym typeface="Arial"/>
            </a:endParaRPr>
          </a:p>
        </p:txBody>
      </p:sp>
      <p:sp>
        <p:nvSpPr>
          <p:cNvPr id="170" name="Shape 170"/>
          <p:cNvSpPr txBox="1">
            <a:spLocks noGrp="1"/>
          </p:cNvSpPr>
          <p:nvPr>
            <p:ph type="body" idx="1"/>
          </p:nvPr>
        </p:nvSpPr>
        <p:spPr>
          <a:xfrm>
            <a:off x="311700" y="1152475"/>
            <a:ext cx="5871300" cy="31869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Collections remaining at STEM Library after merge</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Engineering</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Physical Sciences</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Mathematics</a:t>
            </a:r>
            <a:endParaRPr sz="14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Collections permanently moved to McKeldin</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Life Sciences</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Call numbers A-P</a:t>
            </a:r>
            <a:endParaRPr sz="14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dirty="0">
                <a:solidFill>
                  <a:schemeClr val="tx1"/>
                </a:solidFill>
              </a:rPr>
              <a:t>N</a:t>
            </a:r>
            <a:r>
              <a:rPr lang="en" sz="1800" b="0" i="0" u="none" strike="noStrike" cap="none" dirty="0">
                <a:solidFill>
                  <a:schemeClr val="tx1"/>
                </a:solidFill>
                <a:latin typeface="Arial"/>
                <a:ea typeface="Arial"/>
                <a:cs typeface="Arial"/>
                <a:sym typeface="Arial"/>
              </a:rPr>
              <a:t>umbers of items/branch:</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Chemistry - 67,936 items (March 2017)</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EPSL - 254,223 (March 2017)</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STEM Library current holdings - 225,533 (February 2018)</a:t>
            </a:r>
            <a:endParaRPr sz="1400" b="0" i="0" u="none" strike="noStrike" cap="none" dirty="0">
              <a:solidFill>
                <a:schemeClr val="tx1"/>
              </a:solidFill>
              <a:latin typeface="Arial"/>
              <a:ea typeface="Arial"/>
              <a:cs typeface="Arial"/>
              <a:sym typeface="Arial"/>
            </a:endParaRPr>
          </a:p>
        </p:txBody>
      </p:sp>
      <p:sp>
        <p:nvSpPr>
          <p:cNvPr id="172" name="Shape 172"/>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15</a:t>
            </a:fld>
            <a:endParaRPr sz="1000" b="0" i="0" u="none" strike="noStrike" cap="none">
              <a:solidFill>
                <a:schemeClr val="dk2"/>
              </a:solidFill>
              <a:latin typeface="Arial"/>
              <a:ea typeface="Arial"/>
              <a:cs typeface="Arial"/>
              <a:sym typeface="Arial"/>
            </a:endParaRPr>
          </a:p>
        </p:txBody>
      </p:sp>
      <p:pic>
        <p:nvPicPr>
          <p:cNvPr id="171" name="Shape 171"/>
          <p:cNvPicPr preferRelativeResize="0"/>
          <p:nvPr/>
        </p:nvPicPr>
        <p:blipFill rotWithShape="1">
          <a:blip r:embed="rId3">
            <a:alphaModFix/>
          </a:blip>
          <a:srcRect/>
          <a:stretch/>
        </p:blipFill>
        <p:spPr>
          <a:xfrm>
            <a:off x="311697" y="4339375"/>
            <a:ext cx="1651313" cy="591300"/>
          </a:xfrm>
          <a:prstGeom prst="rect">
            <a:avLst/>
          </a:prstGeom>
          <a:noFill/>
          <a:ln>
            <a:noFill/>
          </a:ln>
        </p:spPr>
      </p:pic>
      <p:pic>
        <p:nvPicPr>
          <p:cNvPr id="173" name="Shape 173"/>
          <p:cNvPicPr preferRelativeResize="0"/>
          <p:nvPr/>
        </p:nvPicPr>
        <p:blipFill>
          <a:blip r:embed="rId4">
            <a:alphaModFix/>
          </a:blip>
          <a:stretch>
            <a:fillRect/>
          </a:stretch>
        </p:blipFill>
        <p:spPr>
          <a:xfrm>
            <a:off x="6726850" y="119125"/>
            <a:ext cx="1745601" cy="2327452"/>
          </a:xfrm>
          <a:prstGeom prst="rect">
            <a:avLst/>
          </a:prstGeom>
          <a:noFill/>
          <a:ln>
            <a:noFill/>
          </a:ln>
        </p:spPr>
      </p:pic>
      <p:pic>
        <p:nvPicPr>
          <p:cNvPr id="174" name="Shape 174"/>
          <p:cNvPicPr preferRelativeResize="0"/>
          <p:nvPr/>
        </p:nvPicPr>
        <p:blipFill>
          <a:blip r:embed="rId5">
            <a:alphaModFix/>
          </a:blip>
          <a:stretch>
            <a:fillRect/>
          </a:stretch>
        </p:blipFill>
        <p:spPr>
          <a:xfrm>
            <a:off x="6726850" y="2491275"/>
            <a:ext cx="1745601" cy="2327485"/>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STEM Library</a:t>
            </a:r>
            <a:endParaRPr sz="2800" b="0" i="0" u="none" strike="noStrike" cap="none">
              <a:solidFill>
                <a:schemeClr val="dk1"/>
              </a:solidFill>
              <a:latin typeface="Arial"/>
              <a:ea typeface="Arial"/>
              <a:cs typeface="Arial"/>
              <a:sym typeface="Arial"/>
            </a:endParaRPr>
          </a:p>
        </p:txBody>
      </p:sp>
      <p:sp>
        <p:nvSpPr>
          <p:cNvPr id="180" name="Shape 180"/>
          <p:cNvSpPr txBox="1">
            <a:spLocks noGrp="1"/>
          </p:cNvSpPr>
          <p:nvPr>
            <p:ph type="body" idx="1"/>
          </p:nvPr>
        </p:nvSpPr>
        <p:spPr>
          <a:xfrm>
            <a:off x="226208" y="1134241"/>
            <a:ext cx="8520600" cy="13779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Officially started under new name January 1, 2018</a:t>
            </a:r>
            <a:endParaRPr sz="18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New website unveiled</a:t>
            </a:r>
            <a:endParaRPr sz="18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Catalog reflects new name</a:t>
            </a:r>
            <a:endParaRPr sz="1800" b="0" i="0" u="none" strike="noStrike" cap="none" dirty="0">
              <a:solidFill>
                <a:schemeClr val="tx1"/>
              </a:solidFill>
              <a:latin typeface="Arial"/>
              <a:ea typeface="Arial"/>
              <a:cs typeface="Arial"/>
              <a:sym typeface="Arial"/>
            </a:endParaRPr>
          </a:p>
        </p:txBody>
      </p:sp>
      <p:sp>
        <p:nvSpPr>
          <p:cNvPr id="183" name="Shape 183"/>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16</a:t>
            </a:fld>
            <a:endParaRPr sz="1000" b="0" i="0" u="none" strike="noStrike" cap="none">
              <a:solidFill>
                <a:schemeClr val="dk2"/>
              </a:solidFill>
              <a:latin typeface="Arial"/>
              <a:ea typeface="Arial"/>
              <a:cs typeface="Arial"/>
              <a:sym typeface="Arial"/>
            </a:endParaRPr>
          </a:p>
        </p:txBody>
      </p:sp>
      <p:pic>
        <p:nvPicPr>
          <p:cNvPr id="181" name="Shape 181"/>
          <p:cNvPicPr preferRelativeResize="0"/>
          <p:nvPr/>
        </p:nvPicPr>
        <p:blipFill rotWithShape="1">
          <a:blip r:embed="rId3">
            <a:alphaModFix/>
          </a:blip>
          <a:srcRect/>
          <a:stretch/>
        </p:blipFill>
        <p:spPr>
          <a:xfrm>
            <a:off x="375622" y="4382150"/>
            <a:ext cx="1651313" cy="591300"/>
          </a:xfrm>
          <a:prstGeom prst="rect">
            <a:avLst/>
          </a:prstGeom>
          <a:noFill/>
          <a:ln>
            <a:noFill/>
          </a:ln>
        </p:spPr>
      </p:pic>
      <p:pic>
        <p:nvPicPr>
          <p:cNvPr id="182" name="Shape 182"/>
          <p:cNvPicPr preferRelativeResize="0"/>
          <p:nvPr/>
        </p:nvPicPr>
        <p:blipFill rotWithShape="1">
          <a:blip r:embed="rId4">
            <a:alphaModFix/>
          </a:blip>
          <a:srcRect/>
          <a:stretch/>
        </p:blipFill>
        <p:spPr>
          <a:xfrm>
            <a:off x="2808735" y="2665125"/>
            <a:ext cx="4154985" cy="2308325"/>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311700" y="445025"/>
            <a:ext cx="4311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New/Improved Services</a:t>
            </a:r>
            <a:endParaRPr sz="2800" b="0" i="0" u="none" strike="noStrike" cap="none">
              <a:solidFill>
                <a:schemeClr val="dk1"/>
              </a:solidFill>
              <a:latin typeface="Arial"/>
              <a:ea typeface="Arial"/>
              <a:cs typeface="Arial"/>
              <a:sym typeface="Arial"/>
            </a:endParaRPr>
          </a:p>
        </p:txBody>
      </p:sp>
      <p:sp>
        <p:nvSpPr>
          <p:cNvPr id="189" name="Shape 189"/>
          <p:cNvSpPr txBox="1">
            <a:spLocks noGrp="1"/>
          </p:cNvSpPr>
          <p:nvPr>
            <p:ph type="body" idx="1"/>
          </p:nvPr>
        </p:nvSpPr>
        <p:spPr>
          <a:xfrm>
            <a:off x="311700" y="1152475"/>
            <a:ext cx="4725300" cy="31869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All STEM librarians under one roof</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Synergy</a:t>
            </a:r>
            <a:endParaRPr sz="14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New space for Makerspace</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3D printing</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Showcase 3D prints according to season</a:t>
            </a:r>
            <a:endParaRPr sz="14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Expended equipment for loan</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dirty="0">
                <a:solidFill>
                  <a:schemeClr val="tx1"/>
                </a:solidFill>
              </a:rPr>
              <a:t>Theta Ricoh 360° camera</a:t>
            </a:r>
            <a:endParaRPr dirty="0">
              <a:solidFill>
                <a:schemeClr val="tx1"/>
              </a:solidFill>
            </a:endParaRPr>
          </a:p>
          <a:p>
            <a:pPr marL="914400" marR="0" lvl="1" indent="-317500" algn="l" rtl="0">
              <a:lnSpc>
                <a:spcPct val="115000"/>
              </a:lnSpc>
              <a:spcBef>
                <a:spcPts val="0"/>
              </a:spcBef>
              <a:spcAft>
                <a:spcPts val="0"/>
              </a:spcAft>
              <a:buClr>
                <a:schemeClr val="dk2"/>
              </a:buClr>
              <a:buSzPts val="1400"/>
              <a:buFont typeface="Arial"/>
              <a:buChar char="○"/>
            </a:pPr>
            <a:r>
              <a:rPr lang="en" dirty="0">
                <a:solidFill>
                  <a:schemeClr val="tx1"/>
                </a:solidFill>
              </a:rPr>
              <a:t>Circuit (Analog Parts) Kits</a:t>
            </a:r>
            <a:endParaRPr dirty="0">
              <a:solidFill>
                <a:schemeClr val="tx1"/>
              </a:solidFil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Expanded course reserves</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Skeleton, muscle models</a:t>
            </a:r>
            <a:endParaRPr sz="1400" b="0" i="0" u="none" strike="noStrike" cap="none" dirty="0">
              <a:solidFill>
                <a:schemeClr val="tx1"/>
              </a:solidFill>
              <a:latin typeface="Arial"/>
              <a:ea typeface="Arial"/>
              <a:cs typeface="Arial"/>
              <a:sym typeface="Arial"/>
            </a:endParaRPr>
          </a:p>
        </p:txBody>
      </p:sp>
      <p:sp>
        <p:nvSpPr>
          <p:cNvPr id="192" name="Shape 192"/>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17</a:t>
            </a:fld>
            <a:endParaRPr sz="1000" b="0" i="0" u="none" strike="noStrike" cap="none">
              <a:solidFill>
                <a:schemeClr val="dk2"/>
              </a:solidFill>
              <a:latin typeface="Arial"/>
              <a:ea typeface="Arial"/>
              <a:cs typeface="Arial"/>
              <a:sym typeface="Arial"/>
            </a:endParaRPr>
          </a:p>
        </p:txBody>
      </p:sp>
      <p:pic>
        <p:nvPicPr>
          <p:cNvPr id="190" name="Shape 190"/>
          <p:cNvPicPr preferRelativeResize="0"/>
          <p:nvPr/>
        </p:nvPicPr>
        <p:blipFill rotWithShape="1">
          <a:blip r:embed="rId3">
            <a:alphaModFix/>
          </a:blip>
          <a:srcRect/>
          <a:stretch/>
        </p:blipFill>
        <p:spPr>
          <a:xfrm>
            <a:off x="397272" y="4339375"/>
            <a:ext cx="1651313" cy="591300"/>
          </a:xfrm>
          <a:prstGeom prst="rect">
            <a:avLst/>
          </a:prstGeom>
          <a:noFill/>
          <a:ln>
            <a:noFill/>
          </a:ln>
        </p:spPr>
      </p:pic>
      <p:pic>
        <p:nvPicPr>
          <p:cNvPr id="191" name="Shape 191"/>
          <p:cNvPicPr preferRelativeResize="0"/>
          <p:nvPr/>
        </p:nvPicPr>
        <p:blipFill rotWithShape="1">
          <a:blip r:embed="rId4">
            <a:alphaModFix/>
          </a:blip>
          <a:srcRect/>
          <a:stretch/>
        </p:blipFill>
        <p:spPr>
          <a:xfrm>
            <a:off x="5900375" y="2278446"/>
            <a:ext cx="1989173" cy="2652225"/>
          </a:xfrm>
          <a:prstGeom prst="rect">
            <a:avLst/>
          </a:prstGeom>
          <a:noFill/>
          <a:ln>
            <a:noFill/>
          </a:ln>
        </p:spPr>
      </p:pic>
      <p:pic>
        <p:nvPicPr>
          <p:cNvPr id="193" name="Shape 193"/>
          <p:cNvPicPr preferRelativeResize="0"/>
          <p:nvPr/>
        </p:nvPicPr>
        <p:blipFill>
          <a:blip r:embed="rId5">
            <a:alphaModFix/>
          </a:blip>
          <a:stretch>
            <a:fillRect/>
          </a:stretch>
        </p:blipFill>
        <p:spPr>
          <a:xfrm>
            <a:off x="5579200" y="153200"/>
            <a:ext cx="2631527" cy="1973645"/>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Space Improvements</a:t>
            </a:r>
            <a:endParaRPr sz="2800" b="0" i="0" u="none" strike="noStrike" cap="none">
              <a:solidFill>
                <a:schemeClr val="dk1"/>
              </a:solidFill>
              <a:latin typeface="Arial"/>
              <a:ea typeface="Arial"/>
              <a:cs typeface="Arial"/>
              <a:sym typeface="Arial"/>
            </a:endParaRPr>
          </a:p>
        </p:txBody>
      </p:sp>
      <p:sp>
        <p:nvSpPr>
          <p:cNvPr id="199" name="Shape 199"/>
          <p:cNvSpPr txBox="1">
            <a:spLocks noGrp="1"/>
          </p:cNvSpPr>
          <p:nvPr>
            <p:ph type="body" idx="1"/>
          </p:nvPr>
        </p:nvSpPr>
        <p:spPr>
          <a:xfrm>
            <a:off x="311700" y="1152475"/>
            <a:ext cx="3767700" cy="14133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Librarians individual offices</a:t>
            </a:r>
            <a:endParaRPr sz="18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Long overdue improvements</a:t>
            </a:r>
            <a:endParaRPr sz="18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New carpet</a:t>
            </a:r>
            <a:endParaRPr sz="1400" b="0" i="0" u="none" strike="noStrike" cap="none" dirty="0">
              <a:solidFill>
                <a:schemeClr val="tx1"/>
              </a:solidFill>
              <a:latin typeface="Arial"/>
              <a:ea typeface="Arial"/>
              <a:cs typeface="Arial"/>
              <a:sym typeface="Arial"/>
            </a:endParaRPr>
          </a:p>
          <a:p>
            <a:pPr marL="914400" marR="0" lvl="1" indent="-317500" algn="l" rtl="0">
              <a:lnSpc>
                <a:spcPct val="115000"/>
              </a:lnSpc>
              <a:spcBef>
                <a:spcPts val="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New furniture</a:t>
            </a:r>
            <a:endParaRPr sz="1400" b="0" i="0" u="none" strike="noStrike" cap="none" dirty="0">
              <a:solidFill>
                <a:schemeClr val="tx1"/>
              </a:solidFill>
              <a:latin typeface="Arial"/>
              <a:ea typeface="Arial"/>
              <a:cs typeface="Arial"/>
              <a:sym typeface="Arial"/>
            </a:endParaRPr>
          </a:p>
        </p:txBody>
      </p:sp>
      <p:sp>
        <p:nvSpPr>
          <p:cNvPr id="202" name="Shape 202"/>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18</a:t>
            </a:fld>
            <a:endParaRPr sz="1000" b="0" i="0" u="none" strike="noStrike" cap="none">
              <a:solidFill>
                <a:schemeClr val="dk2"/>
              </a:solidFill>
              <a:latin typeface="Arial"/>
              <a:ea typeface="Arial"/>
              <a:cs typeface="Arial"/>
              <a:sym typeface="Arial"/>
            </a:endParaRPr>
          </a:p>
        </p:txBody>
      </p:sp>
      <p:pic>
        <p:nvPicPr>
          <p:cNvPr id="200" name="Shape 200"/>
          <p:cNvPicPr preferRelativeResize="0"/>
          <p:nvPr/>
        </p:nvPicPr>
        <p:blipFill rotWithShape="1">
          <a:blip r:embed="rId3">
            <a:alphaModFix/>
          </a:blip>
          <a:srcRect/>
          <a:stretch/>
        </p:blipFill>
        <p:spPr>
          <a:xfrm>
            <a:off x="498597" y="4356850"/>
            <a:ext cx="1651313" cy="591300"/>
          </a:xfrm>
          <a:prstGeom prst="rect">
            <a:avLst/>
          </a:prstGeom>
          <a:noFill/>
          <a:ln>
            <a:noFill/>
          </a:ln>
        </p:spPr>
      </p:pic>
      <p:pic>
        <p:nvPicPr>
          <p:cNvPr id="201" name="Shape 201"/>
          <p:cNvPicPr preferRelativeResize="0"/>
          <p:nvPr/>
        </p:nvPicPr>
        <p:blipFill rotWithShape="1">
          <a:blip r:embed="rId4">
            <a:alphaModFix/>
          </a:blip>
          <a:srcRect r="10904" b="26144"/>
          <a:stretch/>
        </p:blipFill>
        <p:spPr>
          <a:xfrm>
            <a:off x="498588" y="2565777"/>
            <a:ext cx="8146818" cy="1519175"/>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311700" y="445025"/>
            <a:ext cx="8520600" cy="10224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2800" b="0" i="0" u="none" strike="noStrike" cap="none">
                <a:solidFill>
                  <a:schemeClr val="dk1"/>
                </a:solidFill>
                <a:latin typeface="Arial"/>
                <a:ea typeface="Arial"/>
                <a:cs typeface="Arial"/>
                <a:sym typeface="Arial"/>
              </a:rPr>
              <a:t>Workloads and </a:t>
            </a:r>
            <a:r>
              <a:rPr lang="en"/>
              <a:t>W</a:t>
            </a:r>
            <a:r>
              <a:rPr lang="en" sz="2800" b="0" i="0" u="none" strike="noStrike" cap="none">
                <a:solidFill>
                  <a:schemeClr val="dk1"/>
                </a:solidFill>
                <a:latin typeface="Arial"/>
                <a:ea typeface="Arial"/>
                <a:cs typeface="Arial"/>
                <a:sym typeface="Arial"/>
              </a:rPr>
              <a:t>orkflow of Public Servic</a:t>
            </a:r>
            <a:r>
              <a:rPr lang="en"/>
              <a:t>es </a:t>
            </a:r>
            <a:r>
              <a:rPr lang="en" sz="2800" b="0" i="0" u="none" strike="noStrike" cap="none">
                <a:solidFill>
                  <a:schemeClr val="dk1"/>
                </a:solidFill>
                <a:latin typeface="Arial"/>
                <a:ea typeface="Arial"/>
                <a:cs typeface="Arial"/>
                <a:sym typeface="Arial"/>
              </a:rPr>
              <a:t>Librarians</a:t>
            </a:r>
            <a:endParaRPr sz="2800" b="0" i="0" u="none" strike="noStrike" cap="none">
              <a:solidFill>
                <a:schemeClr val="dk1"/>
              </a:solidFill>
              <a:latin typeface="Arial"/>
              <a:ea typeface="Arial"/>
              <a:cs typeface="Arial"/>
              <a:sym typeface="Arial"/>
            </a:endParaRPr>
          </a:p>
        </p:txBody>
      </p:sp>
      <p:sp>
        <p:nvSpPr>
          <p:cNvPr id="208" name="Shape 208"/>
          <p:cNvSpPr txBox="1">
            <a:spLocks noGrp="1"/>
          </p:cNvSpPr>
          <p:nvPr>
            <p:ph type="body" idx="1"/>
          </p:nvPr>
        </p:nvSpPr>
        <p:spPr>
          <a:xfrm>
            <a:off x="311700" y="1575225"/>
            <a:ext cx="8520600" cy="25698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sym typeface="Arial"/>
              </a:rPr>
              <a:t>Re-define ourselves, work priorities and core responsibilities</a:t>
            </a:r>
            <a:endParaRPr dirty="0">
              <a:solidFill>
                <a:schemeClr val="tx1"/>
              </a:solidFill>
            </a:endParaRPr>
          </a:p>
          <a:p>
            <a:pPr marL="114300" marR="0" lvl="0" indent="0" algn="l" rtl="0">
              <a:lnSpc>
                <a:spcPct val="115000"/>
              </a:lnSpc>
              <a:spcBef>
                <a:spcPts val="0"/>
              </a:spcBef>
              <a:spcAft>
                <a:spcPts val="0"/>
              </a:spcAft>
              <a:buClr>
                <a:schemeClr val="dk2"/>
              </a:buClr>
              <a:buSzPts val="1800"/>
              <a:buFont typeface="Arial"/>
              <a:buNone/>
            </a:pPr>
            <a:endParaRPr sz="11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sym typeface="Arial"/>
              </a:rPr>
              <a:t>Define our mission, vision, goals and strategic priorities</a:t>
            </a:r>
            <a:endParaRPr dirty="0">
              <a:solidFill>
                <a:schemeClr val="tx1"/>
              </a:solidFill>
            </a:endParaRPr>
          </a:p>
          <a:p>
            <a:pPr marL="114300" marR="0" lvl="0" indent="0" algn="l" rtl="0">
              <a:lnSpc>
                <a:spcPct val="115000"/>
              </a:lnSpc>
              <a:spcBef>
                <a:spcPts val="0"/>
              </a:spcBef>
              <a:spcAft>
                <a:spcPts val="0"/>
              </a:spcAft>
              <a:buClr>
                <a:schemeClr val="dk2"/>
              </a:buClr>
              <a:buSzPts val="1800"/>
              <a:buFont typeface="Arial"/>
              <a:buNone/>
            </a:pPr>
            <a:endParaRPr sz="1100" b="0" i="0" u="none" strike="noStrike" cap="none" dirty="0">
              <a:solidFill>
                <a:schemeClr val="tx1"/>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Develop CORE competencies, </a:t>
            </a:r>
            <a:r>
              <a:rPr lang="en" sz="1800" b="0" i="0" u="sng" strike="noStrike" cap="none" dirty="0">
                <a:solidFill>
                  <a:schemeClr val="hlink"/>
                </a:solidFill>
                <a:latin typeface="Arial"/>
                <a:ea typeface="Arial"/>
                <a:cs typeface="Arial"/>
                <a:sym typeface="Arial"/>
                <a:hlinkClick r:id="rId3"/>
              </a:rPr>
              <a:t>http://hdl.handle.net/1903/17457</a:t>
            </a:r>
            <a:r>
              <a:rPr lang="en" sz="1800" b="0" i="0" u="none" strike="noStrike" cap="none" dirty="0">
                <a:solidFill>
                  <a:schemeClr val="dk2"/>
                </a:solidFill>
                <a:latin typeface="Arial"/>
                <a:ea typeface="Arial"/>
                <a:cs typeface="Arial"/>
                <a:sym typeface="Arial"/>
              </a:rPr>
              <a:t> </a:t>
            </a:r>
            <a:endParaRPr dirty="0"/>
          </a:p>
          <a:p>
            <a:pPr marL="457200" marR="0" lvl="0" indent="-228600" algn="l" rtl="0">
              <a:lnSpc>
                <a:spcPct val="115000"/>
              </a:lnSpc>
              <a:spcBef>
                <a:spcPts val="0"/>
              </a:spcBef>
              <a:spcAft>
                <a:spcPts val="0"/>
              </a:spcAft>
              <a:buClr>
                <a:schemeClr val="dk2"/>
              </a:buClr>
              <a:buSzPts val="1800"/>
              <a:buFont typeface="Arial"/>
              <a:buNone/>
            </a:pPr>
            <a:endParaRPr sz="1800" b="0" i="0" u="none" strike="noStrike" cap="none" dirty="0">
              <a:solidFill>
                <a:schemeClr val="dk2"/>
              </a:solidFill>
              <a:latin typeface="Arial"/>
              <a:ea typeface="Arial"/>
              <a:cs typeface="Arial"/>
              <a:sym typeface="Aria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latin typeface="Arial"/>
                <a:ea typeface="Arial"/>
                <a:cs typeface="Arial"/>
                <a:sym typeface="Arial"/>
              </a:rPr>
              <a:t>Changed annual review processes to reflect new job requirements, </a:t>
            </a:r>
            <a:r>
              <a:rPr lang="en" sz="1800" b="0" i="0" u="sng" strike="noStrike" cap="none" dirty="0">
                <a:solidFill>
                  <a:schemeClr val="hlink"/>
                </a:solidFill>
                <a:latin typeface="Arial"/>
                <a:ea typeface="Arial"/>
                <a:cs typeface="Arial"/>
                <a:sym typeface="Arial"/>
                <a:hlinkClick r:id="rId4"/>
              </a:rPr>
              <a:t>https://drum.lib.umd.edu/handle/1903/18056</a:t>
            </a:r>
            <a:endParaRPr sz="1800" b="0" i="0" u="none" strike="noStrike" cap="none" dirty="0">
              <a:solidFill>
                <a:schemeClr val="dk2"/>
              </a:solidFill>
              <a:latin typeface="Arial"/>
              <a:ea typeface="Arial"/>
              <a:cs typeface="Arial"/>
              <a:sym typeface="Arial"/>
            </a:endParaRPr>
          </a:p>
          <a:p>
            <a:pPr marL="457200" marR="0" lvl="0" indent="-228600" algn="l" rtl="0">
              <a:lnSpc>
                <a:spcPct val="115000"/>
              </a:lnSpc>
              <a:spcBef>
                <a:spcPts val="0"/>
              </a:spcBef>
              <a:spcAft>
                <a:spcPts val="0"/>
              </a:spcAft>
              <a:buClr>
                <a:schemeClr val="dk2"/>
              </a:buClr>
              <a:buSzPts val="1800"/>
              <a:buFont typeface="Arial"/>
              <a:buNone/>
            </a:pPr>
            <a:endParaRPr sz="1800" b="0" i="0" u="none" strike="noStrike" cap="none" dirty="0">
              <a:solidFill>
                <a:schemeClr val="dk2"/>
              </a:solidFill>
              <a:latin typeface="Arial"/>
              <a:ea typeface="Arial"/>
              <a:cs typeface="Arial"/>
              <a:sym typeface="Arial"/>
            </a:endParaRPr>
          </a:p>
          <a:p>
            <a:pPr marL="457200" marR="0" lvl="0" indent="-228600" algn="l" rtl="0">
              <a:lnSpc>
                <a:spcPct val="115000"/>
              </a:lnSpc>
              <a:spcBef>
                <a:spcPts val="0"/>
              </a:spcBef>
              <a:spcAft>
                <a:spcPts val="0"/>
              </a:spcAft>
              <a:buClr>
                <a:schemeClr val="dk2"/>
              </a:buClr>
              <a:buSzPts val="1800"/>
              <a:buFont typeface="Arial"/>
              <a:buNone/>
            </a:pPr>
            <a:endParaRPr sz="1800" b="0" i="0" u="none" strike="noStrike" cap="none" dirty="0">
              <a:solidFill>
                <a:schemeClr val="dk2"/>
              </a:solidFill>
              <a:latin typeface="Arial"/>
              <a:ea typeface="Arial"/>
              <a:cs typeface="Arial"/>
              <a:sym typeface="Arial"/>
            </a:endParaRPr>
          </a:p>
          <a:p>
            <a:pPr marL="457200" marR="0" lvl="0" indent="-228600" algn="l" rtl="0">
              <a:lnSpc>
                <a:spcPct val="115000"/>
              </a:lnSpc>
              <a:spcBef>
                <a:spcPts val="0"/>
              </a:spcBef>
              <a:spcAft>
                <a:spcPts val="0"/>
              </a:spcAft>
              <a:buClr>
                <a:schemeClr val="dk2"/>
              </a:buClr>
              <a:buSzPts val="1800"/>
              <a:buFont typeface="Arial"/>
              <a:buNone/>
            </a:pPr>
            <a:endParaRPr sz="1800" b="0" i="0" u="none" strike="noStrike" cap="none" dirty="0">
              <a:solidFill>
                <a:schemeClr val="dk2"/>
              </a:solidFill>
              <a:latin typeface="Arial"/>
              <a:ea typeface="Arial"/>
              <a:cs typeface="Arial"/>
              <a:sym typeface="Arial"/>
            </a:endParaRPr>
          </a:p>
        </p:txBody>
      </p:sp>
      <p:sp>
        <p:nvSpPr>
          <p:cNvPr id="209" name="Shape 209"/>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19</a:t>
            </a:fld>
            <a:endParaRPr sz="1000" b="0" i="0" u="none" strike="noStrike" cap="none">
              <a:solidFill>
                <a:schemeClr val="dk2"/>
              </a:solidFill>
              <a:latin typeface="Arial"/>
              <a:ea typeface="Arial"/>
              <a:cs typeface="Arial"/>
              <a:sym typeface="Arial"/>
            </a:endParaRPr>
          </a:p>
        </p:txBody>
      </p:sp>
      <p:pic>
        <p:nvPicPr>
          <p:cNvPr id="210" name="Shape 210"/>
          <p:cNvPicPr preferRelativeResize="0"/>
          <p:nvPr/>
        </p:nvPicPr>
        <p:blipFill rotWithShape="1">
          <a:blip r:embed="rId5">
            <a:alphaModFix/>
          </a:blip>
          <a:srcRect/>
          <a:stretch/>
        </p:blipFill>
        <p:spPr>
          <a:xfrm>
            <a:off x="6821145" y="4367567"/>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311700" y="445024"/>
            <a:ext cx="8520600" cy="697975"/>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3200" dirty="0"/>
              <a:t>Goals for the Day</a:t>
            </a:r>
            <a:endParaRPr sz="3200" b="0" i="0" u="none" strike="noStrike" cap="none" dirty="0">
              <a:solidFill>
                <a:schemeClr val="dk1"/>
              </a:solidFill>
              <a:sym typeface="Arial"/>
            </a:endParaRPr>
          </a:p>
        </p:txBody>
      </p:sp>
      <p:sp>
        <p:nvSpPr>
          <p:cNvPr id="65" name="Shape 65"/>
          <p:cNvSpPr txBox="1">
            <a:spLocks noGrp="1"/>
          </p:cNvSpPr>
          <p:nvPr>
            <p:ph type="body" idx="1"/>
          </p:nvPr>
        </p:nvSpPr>
        <p:spPr>
          <a:xfrm>
            <a:off x="311700" y="1087150"/>
            <a:ext cx="8520600" cy="3269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endParaRPr sz="1400" dirty="0"/>
          </a:p>
          <a:p>
            <a:pPr marL="0" marR="0" lvl="0" indent="0" algn="l" rtl="0">
              <a:lnSpc>
                <a:spcPct val="115000"/>
              </a:lnSpc>
              <a:spcBef>
                <a:spcPts val="0"/>
              </a:spcBef>
              <a:spcAft>
                <a:spcPts val="0"/>
              </a:spcAft>
              <a:buNone/>
            </a:pPr>
            <a:r>
              <a:rPr lang="en" sz="2400" dirty="0">
                <a:solidFill>
                  <a:schemeClr val="tx1"/>
                </a:solidFill>
              </a:rPr>
              <a:t>We will cover Public Services initiatives</a:t>
            </a:r>
            <a:r>
              <a:rPr lang="en" sz="1400" dirty="0">
                <a:solidFill>
                  <a:schemeClr val="tx1"/>
                </a:solidFill>
              </a:rPr>
              <a:t>:</a:t>
            </a:r>
            <a:endParaRPr sz="1400" dirty="0">
              <a:solidFill>
                <a:schemeClr val="tx1"/>
              </a:solidFill>
            </a:endParaRPr>
          </a:p>
          <a:p>
            <a:pPr marL="0" marR="0" lvl="0" indent="0" algn="l" rtl="0">
              <a:lnSpc>
                <a:spcPct val="115000"/>
              </a:lnSpc>
              <a:spcBef>
                <a:spcPts val="0"/>
              </a:spcBef>
              <a:spcAft>
                <a:spcPts val="0"/>
              </a:spcAft>
              <a:buNone/>
            </a:pPr>
            <a:endParaRPr sz="1400" dirty="0">
              <a:solidFill>
                <a:schemeClr val="tx1"/>
              </a:solidFill>
            </a:endParaRPr>
          </a:p>
          <a:p>
            <a:pPr marL="457200" marR="0" lvl="0" indent="-342900" algn="l" rtl="0">
              <a:lnSpc>
                <a:spcPct val="115000"/>
              </a:lnSpc>
              <a:spcBef>
                <a:spcPts val="0"/>
              </a:spcBef>
              <a:spcAft>
                <a:spcPts val="0"/>
              </a:spcAft>
              <a:buSzPts val="1800"/>
              <a:buChar char="●"/>
            </a:pPr>
            <a:r>
              <a:rPr lang="en" dirty="0">
                <a:solidFill>
                  <a:schemeClr val="tx1"/>
                </a:solidFill>
              </a:rPr>
              <a:t>Reference services - Judy Markowitz</a:t>
            </a:r>
            <a:endParaRPr dirty="0">
              <a:solidFill>
                <a:schemeClr val="tx1"/>
              </a:solidFill>
            </a:endParaRPr>
          </a:p>
          <a:p>
            <a:pPr marL="457200" lvl="0" indent="-342900" rtl="0">
              <a:spcBef>
                <a:spcPts val="0"/>
              </a:spcBef>
              <a:spcAft>
                <a:spcPts val="0"/>
              </a:spcAft>
              <a:buSzPts val="1800"/>
              <a:buChar char="●"/>
            </a:pPr>
            <a:r>
              <a:rPr lang="en" dirty="0">
                <a:solidFill>
                  <a:schemeClr val="tx1"/>
                </a:solidFill>
              </a:rPr>
              <a:t>Merge of branches - Nevenka Zdravkovska</a:t>
            </a:r>
            <a:endParaRPr dirty="0">
              <a:solidFill>
                <a:schemeClr val="tx1"/>
              </a:solidFill>
            </a:endParaRPr>
          </a:p>
          <a:p>
            <a:pPr marL="457200" marR="0" lvl="0" indent="-342900" algn="l" rtl="0">
              <a:lnSpc>
                <a:spcPct val="115000"/>
              </a:lnSpc>
              <a:spcBef>
                <a:spcPts val="0"/>
              </a:spcBef>
              <a:spcAft>
                <a:spcPts val="0"/>
              </a:spcAft>
              <a:buSzPts val="1800"/>
              <a:buChar char="●"/>
            </a:pPr>
            <a:r>
              <a:rPr lang="en" dirty="0">
                <a:solidFill>
                  <a:schemeClr val="tx1"/>
                </a:solidFill>
              </a:rPr>
              <a:t>Liaison Workforce - Yelena Luckert</a:t>
            </a:r>
            <a:endParaRPr dirty="0">
              <a:solidFill>
                <a:schemeClr val="tx1"/>
              </a:solidFill>
            </a:endParaRPr>
          </a:p>
          <a:p>
            <a:pPr marL="457200" marR="0" lvl="0" indent="-342900" algn="l" rtl="0">
              <a:lnSpc>
                <a:spcPct val="115000"/>
              </a:lnSpc>
              <a:spcBef>
                <a:spcPts val="0"/>
              </a:spcBef>
              <a:spcAft>
                <a:spcPts val="0"/>
              </a:spcAft>
              <a:buSzPts val="1800"/>
              <a:buChar char="●"/>
            </a:pPr>
            <a:r>
              <a:rPr lang="en" dirty="0">
                <a:solidFill>
                  <a:schemeClr val="tx1"/>
                </a:solidFill>
              </a:rPr>
              <a:t>Results - Yelena Luckert</a:t>
            </a:r>
            <a:endParaRPr dirty="0">
              <a:solidFill>
                <a:schemeClr val="tx1"/>
              </a:solidFill>
            </a:endParaRPr>
          </a:p>
        </p:txBody>
      </p:sp>
      <p:sp>
        <p:nvSpPr>
          <p:cNvPr id="67" name="Shape 6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a:t>
            </a:fld>
            <a:endParaRPr sz="1000" b="0" i="0" u="none" strike="noStrike" cap="none">
              <a:solidFill>
                <a:schemeClr val="dk2"/>
              </a:solidFill>
              <a:latin typeface="Arial"/>
              <a:ea typeface="Arial"/>
              <a:cs typeface="Arial"/>
              <a:sym typeface="Arial"/>
            </a:endParaRPr>
          </a:p>
        </p:txBody>
      </p:sp>
      <p:pic>
        <p:nvPicPr>
          <p:cNvPr id="66" name="Shape 66"/>
          <p:cNvPicPr preferRelativeResize="0"/>
          <p:nvPr/>
        </p:nvPicPr>
        <p:blipFill rotWithShape="1">
          <a:blip r:embed="rId3">
            <a:alphaModFix/>
          </a:blip>
          <a:srcRect/>
          <a:stretch/>
        </p:blipFill>
        <p:spPr>
          <a:xfrm>
            <a:off x="603022" y="4356850"/>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a:t>Types of Assessment - Some examples</a:t>
            </a:r>
            <a:endParaRPr sz="2800" b="0" i="0" u="none" strike="noStrike" cap="none">
              <a:solidFill>
                <a:schemeClr val="dk1"/>
              </a:solidFill>
              <a:latin typeface="Arial"/>
              <a:ea typeface="Arial"/>
              <a:cs typeface="Arial"/>
              <a:sym typeface="Arial"/>
            </a:endParaRPr>
          </a:p>
        </p:txBody>
      </p:sp>
      <p:sp>
        <p:nvSpPr>
          <p:cNvPr id="216" name="Shape 216"/>
          <p:cNvSpPr txBox="1">
            <a:spLocks noGrp="1"/>
          </p:cNvSpPr>
          <p:nvPr>
            <p:ph type="body" idx="1"/>
          </p:nvPr>
        </p:nvSpPr>
        <p:spPr>
          <a:xfrm>
            <a:off x="387900" y="1085151"/>
            <a:ext cx="8520600" cy="33651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00000"/>
              </a:lnSpc>
              <a:spcBef>
                <a:spcPts val="0"/>
              </a:spcBef>
              <a:spcAft>
                <a:spcPts val="0"/>
              </a:spcAft>
              <a:buClr>
                <a:schemeClr val="dk2"/>
              </a:buClr>
              <a:buSzPts val="1800"/>
              <a:buFont typeface="Arial"/>
              <a:buChar char="●"/>
            </a:pPr>
            <a:r>
              <a:rPr lang="en" dirty="0">
                <a:solidFill>
                  <a:schemeClr val="tx1"/>
                </a:solidFill>
              </a:rPr>
              <a:t>Library wide </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dirty="0">
                <a:solidFill>
                  <a:schemeClr val="tx1"/>
                </a:solidFill>
              </a:rPr>
              <a:t>Ethnographic Study, 2012</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dirty="0">
                <a:solidFill>
                  <a:schemeClr val="tx1"/>
                </a:solidFill>
              </a:rPr>
              <a:t>LibQual, Spring 2017 </a:t>
            </a:r>
            <a:endParaRPr dirty="0">
              <a:solidFill>
                <a:schemeClr val="tx1"/>
              </a:solidFill>
            </a:endParaRPr>
          </a:p>
          <a:p>
            <a:pPr marL="457200" marR="0" lvl="0" indent="0" algn="l" rtl="0">
              <a:lnSpc>
                <a:spcPct val="100000"/>
              </a:lnSpc>
              <a:spcBef>
                <a:spcPts val="0"/>
              </a:spcBef>
              <a:spcAft>
                <a:spcPts val="0"/>
              </a:spcAft>
              <a:buNone/>
            </a:pPr>
            <a:endParaRPr dirty="0">
              <a:solidFill>
                <a:schemeClr val="tx1"/>
              </a:solidFill>
            </a:endParaRPr>
          </a:p>
          <a:p>
            <a:pPr marL="457200" marR="0" lvl="0" indent="-342900" algn="l" rtl="0">
              <a:lnSpc>
                <a:spcPct val="100000"/>
              </a:lnSpc>
              <a:spcBef>
                <a:spcPts val="0"/>
              </a:spcBef>
              <a:spcAft>
                <a:spcPts val="0"/>
              </a:spcAft>
              <a:buClr>
                <a:schemeClr val="dk2"/>
              </a:buClr>
              <a:buSzPts val="1800"/>
              <a:buFont typeface="Arial"/>
              <a:buChar char="●"/>
            </a:pPr>
            <a:r>
              <a:rPr lang="en" dirty="0">
                <a:solidFill>
                  <a:schemeClr val="tx1"/>
                </a:solidFill>
              </a:rPr>
              <a:t>Attached to specific functions</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dirty="0">
                <a:solidFill>
                  <a:schemeClr val="tx1"/>
                </a:solidFill>
              </a:rPr>
              <a:t>SpringShare for CHAT and Reference </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dirty="0">
                <a:solidFill>
                  <a:schemeClr val="tx1"/>
                </a:solidFill>
              </a:rPr>
              <a:t>Learning Outcomes Assessments Program</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dirty="0">
                <a:solidFill>
                  <a:schemeClr val="tx1"/>
                </a:solidFill>
              </a:rPr>
              <a:t>Instructional statistics</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dirty="0">
                <a:solidFill>
                  <a:schemeClr val="tx1"/>
                </a:solidFill>
              </a:rPr>
              <a:t>Data in collections decisions </a:t>
            </a:r>
            <a:endParaRPr dirty="0">
              <a:solidFill>
                <a:schemeClr val="tx1"/>
              </a:solidFill>
            </a:endParaRPr>
          </a:p>
          <a:p>
            <a:pPr marL="457200" marR="0" lvl="0" indent="0" algn="l" rtl="0">
              <a:lnSpc>
                <a:spcPct val="100000"/>
              </a:lnSpc>
              <a:spcBef>
                <a:spcPts val="0"/>
              </a:spcBef>
              <a:spcAft>
                <a:spcPts val="0"/>
              </a:spcAft>
              <a:buNone/>
            </a:pPr>
            <a:r>
              <a:rPr lang="en" dirty="0">
                <a:solidFill>
                  <a:schemeClr val="tx1"/>
                </a:solidFill>
              </a:rPr>
              <a:t>		</a:t>
            </a:r>
            <a:endParaRPr sz="1400" dirty="0">
              <a:solidFill>
                <a:schemeClr val="tx1"/>
              </a:solidFill>
            </a:endParaRPr>
          </a:p>
          <a:p>
            <a:pPr marL="457200" lvl="0" indent="-342900" rtl="0">
              <a:lnSpc>
                <a:spcPct val="100000"/>
              </a:lnSpc>
              <a:spcBef>
                <a:spcPts val="0"/>
              </a:spcBef>
              <a:spcAft>
                <a:spcPts val="0"/>
              </a:spcAft>
              <a:buClr>
                <a:schemeClr val="dk2"/>
              </a:buClr>
              <a:buSzPts val="1800"/>
              <a:buFont typeface="Arial"/>
              <a:buChar char="●"/>
            </a:pPr>
            <a:r>
              <a:rPr lang="en" dirty="0">
                <a:solidFill>
                  <a:schemeClr val="tx1"/>
                </a:solidFill>
              </a:rPr>
              <a:t>Task Forces (Liaison Task Force, </a:t>
            </a:r>
            <a:endParaRPr dirty="0">
              <a:solidFill>
                <a:schemeClr val="tx1"/>
              </a:solidFill>
            </a:endParaRPr>
          </a:p>
          <a:p>
            <a:pPr marL="457200" lvl="0" indent="457200" rtl="0">
              <a:lnSpc>
                <a:spcPct val="100000"/>
              </a:lnSpc>
              <a:spcBef>
                <a:spcPts val="0"/>
              </a:spcBef>
              <a:spcAft>
                <a:spcPts val="0"/>
              </a:spcAft>
              <a:buNone/>
            </a:pPr>
            <a:r>
              <a:rPr lang="en" sz="1400" u="sng" dirty="0">
                <a:solidFill>
                  <a:schemeClr val="hlink"/>
                </a:solidFill>
                <a:hlinkClick r:id="rId3"/>
              </a:rPr>
              <a:t>https://drum.lib.umd.edu/handle/1903/17456</a:t>
            </a:r>
            <a:r>
              <a:rPr lang="en" sz="1400" dirty="0"/>
              <a:t>) </a:t>
            </a:r>
            <a:endParaRPr sz="1400" dirty="0"/>
          </a:p>
          <a:p>
            <a:pPr marL="457200" lvl="0" indent="-342900" rtl="0">
              <a:lnSpc>
                <a:spcPct val="100000"/>
              </a:lnSpc>
              <a:spcBef>
                <a:spcPts val="0"/>
              </a:spcBef>
              <a:spcAft>
                <a:spcPts val="0"/>
              </a:spcAft>
              <a:buClr>
                <a:schemeClr val="dk2"/>
              </a:buClr>
              <a:buSzPts val="1800"/>
              <a:buFont typeface="Arial"/>
              <a:buChar char="●"/>
            </a:pPr>
            <a:r>
              <a:rPr lang="en" dirty="0">
                <a:solidFill>
                  <a:schemeClr val="tx1"/>
                </a:solidFill>
              </a:rPr>
              <a:t>Informal questionnaires (at the door, twitter, email, etc.)</a:t>
            </a:r>
            <a:endParaRPr dirty="0">
              <a:solidFill>
                <a:schemeClr val="tx1"/>
              </a:solidFill>
            </a:endParaRPr>
          </a:p>
          <a:p>
            <a:pPr marL="0" marR="0" lvl="0" indent="0" algn="l" rtl="0">
              <a:lnSpc>
                <a:spcPct val="100000"/>
              </a:lnSpc>
              <a:spcBef>
                <a:spcPts val="0"/>
              </a:spcBef>
              <a:spcAft>
                <a:spcPts val="0"/>
              </a:spcAft>
              <a:buNone/>
            </a:pPr>
            <a:endParaRPr dirty="0"/>
          </a:p>
        </p:txBody>
      </p:sp>
      <p:sp>
        <p:nvSpPr>
          <p:cNvPr id="217" name="Shape 217"/>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20</a:t>
            </a:fld>
            <a:endParaRPr sz="1000" b="0" i="0" u="none" strike="noStrike" cap="none">
              <a:solidFill>
                <a:schemeClr val="dk2"/>
              </a:solidFill>
              <a:latin typeface="Arial"/>
              <a:ea typeface="Arial"/>
              <a:cs typeface="Arial"/>
              <a:sym typeface="Arial"/>
            </a:endParaRPr>
          </a:p>
        </p:txBody>
      </p:sp>
      <p:pic>
        <p:nvPicPr>
          <p:cNvPr id="218" name="Shape 218"/>
          <p:cNvPicPr preferRelativeResize="0"/>
          <p:nvPr/>
        </p:nvPicPr>
        <p:blipFill rotWithShape="1">
          <a:blip r:embed="rId4">
            <a:alphaModFix/>
          </a:blip>
          <a:srcRect/>
          <a:stretch/>
        </p:blipFill>
        <p:spPr>
          <a:xfrm>
            <a:off x="6994128" y="4367567"/>
            <a:ext cx="1651313" cy="591300"/>
          </a:xfrm>
          <a:prstGeom prst="rect">
            <a:avLst/>
          </a:prstGeom>
          <a:noFill/>
          <a:ln>
            <a:noFill/>
          </a:ln>
        </p:spPr>
      </p:pic>
      <p:pic>
        <p:nvPicPr>
          <p:cNvPr id="219" name="Shape 219"/>
          <p:cNvPicPr preferRelativeResize="0"/>
          <p:nvPr/>
        </p:nvPicPr>
        <p:blipFill>
          <a:blip r:embed="rId5">
            <a:alphaModFix/>
          </a:blip>
          <a:stretch>
            <a:fillRect/>
          </a:stretch>
        </p:blipFill>
        <p:spPr>
          <a:xfrm>
            <a:off x="5145858" y="1230691"/>
            <a:ext cx="3326600" cy="2494937"/>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311700" y="267775"/>
            <a:ext cx="8520600" cy="959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a:t>Assessment of Services through A</a:t>
            </a:r>
            <a:r>
              <a:rPr lang="en" sz="2800" b="0" i="0" u="none" strike="noStrike" cap="none">
                <a:solidFill>
                  <a:schemeClr val="dk1"/>
                </a:solidFill>
                <a:latin typeface="Arial"/>
                <a:ea typeface="Arial"/>
                <a:cs typeface="Arial"/>
                <a:sym typeface="Arial"/>
              </a:rPr>
              <a:t>nnual </a:t>
            </a:r>
            <a:r>
              <a:rPr lang="en"/>
              <a:t>R</a:t>
            </a:r>
            <a:r>
              <a:rPr lang="en" sz="2800" b="0" i="0" u="none" strike="noStrike" cap="none">
                <a:solidFill>
                  <a:schemeClr val="dk1"/>
                </a:solidFill>
                <a:latin typeface="Arial"/>
                <a:ea typeface="Arial"/>
                <a:cs typeface="Arial"/>
                <a:sym typeface="Arial"/>
              </a:rPr>
              <a:t>eviews of</a:t>
            </a:r>
            <a:r>
              <a:rPr lang="en"/>
              <a:t> Liaison Librarians</a:t>
            </a:r>
            <a:r>
              <a:rPr lang="en" sz="2800" b="0" i="0" u="none" strike="noStrike" cap="none">
                <a:solidFill>
                  <a:schemeClr val="dk1"/>
                </a:solidFill>
                <a:latin typeface="Arial"/>
                <a:ea typeface="Arial"/>
                <a:cs typeface="Arial"/>
                <a:sym typeface="Arial"/>
              </a:rPr>
              <a:t>  </a:t>
            </a:r>
            <a:endParaRPr sz="2800" b="0" i="0" u="none" strike="noStrike" cap="none">
              <a:solidFill>
                <a:schemeClr val="dk1"/>
              </a:solidFill>
              <a:latin typeface="Arial"/>
              <a:ea typeface="Arial"/>
              <a:cs typeface="Arial"/>
              <a:sym typeface="Arial"/>
            </a:endParaRPr>
          </a:p>
        </p:txBody>
      </p:sp>
      <p:sp>
        <p:nvSpPr>
          <p:cNvPr id="225" name="Shape 225"/>
          <p:cNvSpPr txBox="1">
            <a:spLocks noGrp="1"/>
          </p:cNvSpPr>
          <p:nvPr>
            <p:ph type="body" idx="1"/>
          </p:nvPr>
        </p:nvSpPr>
        <p:spPr>
          <a:xfrm>
            <a:off x="397300" y="1404100"/>
            <a:ext cx="8520600" cy="308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2"/>
              </a:buClr>
              <a:buSzPts val="1800"/>
              <a:buFont typeface="Arial"/>
              <a:buNone/>
            </a:pPr>
            <a:r>
              <a:rPr lang="en" b="0" i="0" u="none" strike="noStrike" cap="none" dirty="0">
                <a:solidFill>
                  <a:schemeClr val="tx1"/>
                </a:solidFill>
                <a:sym typeface="Arial"/>
              </a:rPr>
              <a:t>They are a DEVELOPMENTAL tools designed to: </a:t>
            </a:r>
            <a:endParaRPr dirty="0">
              <a:solidFill>
                <a:schemeClr val="tx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dirty="0">
                <a:solidFill>
                  <a:schemeClr val="tx1"/>
                </a:solidFill>
                <a:sym typeface="Arial"/>
              </a:rPr>
              <a:t>Guide our work</a:t>
            </a:r>
            <a:endParaRPr dirty="0">
              <a:solidFill>
                <a:schemeClr val="tx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dirty="0">
                <a:solidFill>
                  <a:schemeClr val="tx1"/>
                </a:solidFill>
                <a:sym typeface="Arial"/>
              </a:rPr>
              <a:t>Be self-motivating</a:t>
            </a:r>
            <a:endParaRPr dirty="0">
              <a:solidFill>
                <a:schemeClr val="tx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dirty="0">
                <a:solidFill>
                  <a:schemeClr val="tx1"/>
                </a:solidFill>
                <a:sym typeface="Arial"/>
              </a:rPr>
              <a:t>Inform outcomes</a:t>
            </a:r>
            <a:endParaRPr dirty="0">
              <a:solidFill>
                <a:schemeClr val="tx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dirty="0">
                <a:solidFill>
                  <a:schemeClr val="tx1"/>
                </a:solidFill>
                <a:latin typeface="Arial"/>
                <a:ea typeface="Arial"/>
                <a:cs typeface="Arial"/>
                <a:sym typeface="Arial"/>
              </a:rPr>
              <a:t>Show impact and individual growth</a:t>
            </a:r>
            <a:endParaRPr sz="1800" b="0" i="0" u="none" strike="noStrike" cap="none" dirty="0">
              <a:solidFill>
                <a:schemeClr val="tx1"/>
              </a:solidFill>
              <a:latin typeface="Arial"/>
              <a:ea typeface="Arial"/>
              <a:cs typeface="Arial"/>
              <a:sym typeface="Arial"/>
            </a:endParaRPr>
          </a:p>
          <a:p>
            <a:pPr marL="914400" marR="0" lvl="1" indent="-317500" algn="l" rtl="0">
              <a:lnSpc>
                <a:spcPct val="100000"/>
              </a:lnSpc>
              <a:spcBef>
                <a:spcPts val="1600"/>
              </a:spcBef>
              <a:spcAft>
                <a:spcPts val="0"/>
              </a:spcAft>
              <a:buClr>
                <a:schemeClr val="dk2"/>
              </a:buClr>
              <a:buSzPts val="1400"/>
              <a:buFont typeface="Arial"/>
              <a:buChar char="○"/>
            </a:pPr>
            <a:r>
              <a:rPr lang="en" sz="1800" b="0" i="0" u="none" strike="noStrike" cap="none" dirty="0">
                <a:solidFill>
                  <a:schemeClr val="tx1"/>
                </a:solidFill>
                <a:sym typeface="Arial"/>
              </a:rPr>
              <a:t>Provide training framework for existing liaisons and new hires</a:t>
            </a:r>
            <a:endParaRPr dirty="0">
              <a:solidFill>
                <a:schemeClr val="tx1"/>
              </a:solidFill>
            </a:endParaRPr>
          </a:p>
          <a:p>
            <a:pPr marL="914400" marR="0" lvl="1" indent="-228600" algn="l" rtl="0">
              <a:lnSpc>
                <a:spcPct val="100000"/>
              </a:lnSpc>
              <a:spcBef>
                <a:spcPts val="1600"/>
              </a:spcBef>
              <a:spcAft>
                <a:spcPts val="0"/>
              </a:spcAft>
              <a:buClr>
                <a:schemeClr val="dk2"/>
              </a:buClr>
              <a:buSzPts val="1400"/>
              <a:buFont typeface="Arial"/>
              <a:buNone/>
            </a:pPr>
            <a:endParaRPr sz="1800" b="0" i="0" u="none" strike="noStrike" cap="none" dirty="0">
              <a:solidFill>
                <a:schemeClr val="tx1"/>
              </a:solidFill>
              <a:latin typeface="Arial"/>
              <a:ea typeface="Arial"/>
              <a:cs typeface="Arial"/>
              <a:sym typeface="Arial"/>
            </a:endParaRPr>
          </a:p>
        </p:txBody>
      </p:sp>
      <p:sp>
        <p:nvSpPr>
          <p:cNvPr id="226" name="Shape 226"/>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21</a:t>
            </a:fld>
            <a:endParaRPr sz="1000" b="0" i="0" u="none" strike="noStrike" cap="none">
              <a:solidFill>
                <a:schemeClr val="dk2"/>
              </a:solidFill>
              <a:latin typeface="Arial"/>
              <a:ea typeface="Arial"/>
              <a:cs typeface="Arial"/>
              <a:sym typeface="Arial"/>
            </a:endParaRPr>
          </a:p>
        </p:txBody>
      </p:sp>
      <p:pic>
        <p:nvPicPr>
          <p:cNvPr id="227" name="Shape 227"/>
          <p:cNvPicPr preferRelativeResize="0"/>
          <p:nvPr/>
        </p:nvPicPr>
        <p:blipFill rotWithShape="1">
          <a:blip r:embed="rId3">
            <a:alphaModFix/>
          </a:blip>
          <a:srcRect/>
          <a:stretch/>
        </p:blipFill>
        <p:spPr>
          <a:xfrm>
            <a:off x="397297" y="4367675"/>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a:t>F</a:t>
            </a:r>
            <a:r>
              <a:rPr lang="en" sz="2800" b="0" i="0" u="none" strike="noStrike" cap="none">
                <a:solidFill>
                  <a:schemeClr val="dk1"/>
                </a:solidFill>
                <a:latin typeface="Arial"/>
                <a:ea typeface="Arial"/>
                <a:cs typeface="Arial"/>
                <a:sym typeface="Arial"/>
              </a:rPr>
              <a:t>ocus on </a:t>
            </a:r>
            <a:r>
              <a:rPr lang="en"/>
              <a:t>T</a:t>
            </a:r>
            <a:r>
              <a:rPr lang="en" sz="2800" b="0" i="0" u="none" strike="noStrike" cap="none">
                <a:solidFill>
                  <a:schemeClr val="dk1"/>
                </a:solidFill>
                <a:latin typeface="Arial"/>
                <a:ea typeface="Arial"/>
                <a:cs typeface="Arial"/>
                <a:sym typeface="Arial"/>
              </a:rPr>
              <a:t>raining</a:t>
            </a:r>
            <a:endParaRPr sz="2800" b="0" i="0" u="none" strike="noStrike" cap="none">
              <a:solidFill>
                <a:schemeClr val="dk1"/>
              </a:solidFill>
              <a:latin typeface="Arial"/>
              <a:ea typeface="Arial"/>
              <a:cs typeface="Arial"/>
              <a:sym typeface="Arial"/>
            </a:endParaRPr>
          </a:p>
        </p:txBody>
      </p:sp>
      <p:sp>
        <p:nvSpPr>
          <p:cNvPr id="233" name="Shape 233"/>
          <p:cNvSpPr txBox="1">
            <a:spLocks noGrp="1"/>
          </p:cNvSpPr>
          <p:nvPr>
            <p:ph type="body" idx="1"/>
          </p:nvPr>
        </p:nvSpPr>
        <p:spPr>
          <a:xfrm>
            <a:off x="311700" y="1152475"/>
            <a:ext cx="8520600" cy="32043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00000"/>
              </a:lnSpc>
              <a:spcBef>
                <a:spcPts val="0"/>
              </a:spcBef>
              <a:spcAft>
                <a:spcPts val="0"/>
              </a:spcAft>
              <a:buClr>
                <a:schemeClr val="dk2"/>
              </a:buClr>
              <a:buSzPts val="1800"/>
              <a:buFont typeface="Arial"/>
              <a:buChar char="●"/>
            </a:pPr>
            <a:r>
              <a:rPr lang="en" b="0" i="0" u="none" strike="noStrike" cap="none" dirty="0">
                <a:solidFill>
                  <a:schemeClr val="tx1"/>
                </a:solidFill>
                <a:latin typeface="Arial"/>
                <a:ea typeface="Arial"/>
                <a:cs typeface="Arial"/>
                <a:sym typeface="Arial"/>
              </a:rPr>
              <a:t>In-house training</a:t>
            </a:r>
            <a:endParaRPr b="0" i="0" u="none" strike="noStrike" cap="none" dirty="0">
              <a:solidFill>
                <a:schemeClr val="tx1"/>
              </a:solidFill>
              <a:latin typeface="Arial"/>
              <a:ea typeface="Arial"/>
              <a:cs typeface="Arial"/>
              <a:sym typeface="Arial"/>
            </a:endParaRPr>
          </a:p>
          <a:p>
            <a:pPr marL="914400" lvl="1" indent="-317500" rtl="0">
              <a:spcBef>
                <a:spcPts val="1600"/>
              </a:spcBef>
              <a:spcAft>
                <a:spcPts val="0"/>
              </a:spcAft>
              <a:buClr>
                <a:schemeClr val="dk2"/>
              </a:buClr>
              <a:buSzPts val="1400"/>
              <a:buFont typeface="Arial"/>
              <a:buChar char="○"/>
            </a:pPr>
            <a:r>
              <a:rPr lang="en" sz="1400" dirty="0">
                <a:solidFill>
                  <a:schemeClr val="tx1"/>
                </a:solidFill>
              </a:rPr>
              <a:t>On Boarding Checklist, </a:t>
            </a:r>
            <a:r>
              <a:rPr lang="en" sz="1400" u="sng" dirty="0">
                <a:solidFill>
                  <a:schemeClr val="accent5"/>
                </a:solidFill>
                <a:hlinkClick r:id="rId3"/>
              </a:rPr>
              <a:t>https://drum.lib.umd.edu/handle/1903/17458</a:t>
            </a:r>
            <a:endParaRPr sz="1400" dirty="0"/>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dirty="0">
                <a:solidFill>
                  <a:schemeClr val="tx1"/>
                </a:solidFill>
                <a:sym typeface="Arial"/>
              </a:rPr>
              <a:t>Research and Learning Forums</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dirty="0">
                <a:solidFill>
                  <a:schemeClr val="tx1"/>
                </a:solidFill>
                <a:sym typeface="Arial"/>
              </a:rPr>
              <a:t>Peer Observation Teaching Program </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dirty="0">
                <a:solidFill>
                  <a:schemeClr val="tx1"/>
                </a:solidFill>
                <a:sym typeface="Arial"/>
              </a:rPr>
              <a:t>Specialized forums:  Multigenerational workforce, “Kick Ass” Communication Workshop </a:t>
            </a:r>
            <a:endParaRPr dirty="0">
              <a:solidFill>
                <a:schemeClr val="tx1"/>
              </a:solidFill>
            </a:endParaRPr>
          </a:p>
          <a:p>
            <a:pPr marL="457200" marR="0" lvl="0" indent="0" algn="l" rtl="0">
              <a:lnSpc>
                <a:spcPct val="100000"/>
              </a:lnSpc>
              <a:spcBef>
                <a:spcPts val="0"/>
              </a:spcBef>
              <a:spcAft>
                <a:spcPts val="0"/>
              </a:spcAft>
              <a:buNone/>
            </a:pPr>
            <a:endParaRPr dirty="0"/>
          </a:p>
          <a:p>
            <a:pPr marL="457200" marR="0" lvl="0" indent="-342900" algn="l" rtl="0">
              <a:lnSpc>
                <a:spcPct val="100000"/>
              </a:lnSpc>
              <a:spcBef>
                <a:spcPts val="0"/>
              </a:spcBef>
              <a:spcAft>
                <a:spcPts val="0"/>
              </a:spcAft>
              <a:buClr>
                <a:schemeClr val="dk2"/>
              </a:buClr>
              <a:buSzPts val="1800"/>
              <a:buFont typeface="Arial"/>
              <a:buChar char="●"/>
            </a:pPr>
            <a:r>
              <a:rPr lang="en" b="0" i="0" u="none" strike="noStrike" cap="none" dirty="0">
                <a:solidFill>
                  <a:schemeClr val="tx1"/>
                </a:solidFill>
                <a:latin typeface="Arial"/>
                <a:ea typeface="Arial"/>
                <a:cs typeface="Arial"/>
                <a:sym typeface="Arial"/>
              </a:rPr>
              <a:t>Outside training</a:t>
            </a:r>
            <a:endParaRPr b="0" i="0" u="none" strike="noStrike" cap="none" dirty="0">
              <a:solidFill>
                <a:schemeClr val="tx1"/>
              </a:solidFill>
              <a:latin typeface="Arial"/>
              <a:ea typeface="Arial"/>
              <a:cs typeface="Arial"/>
              <a:sym typeface="Arial"/>
            </a:endParaRPr>
          </a:p>
          <a:p>
            <a:pPr marL="914400" marR="0" lvl="1" indent="-317500" algn="l" rtl="0">
              <a:lnSpc>
                <a:spcPct val="100000"/>
              </a:lnSpc>
              <a:spcBef>
                <a:spcPts val="0"/>
              </a:spcBef>
              <a:spcAft>
                <a:spcPts val="0"/>
              </a:spcAft>
              <a:buClr>
                <a:schemeClr val="dk2"/>
              </a:buClr>
              <a:buSzPts val="1400"/>
              <a:buFont typeface="Arial"/>
              <a:buChar char="○"/>
            </a:pPr>
            <a:endParaRPr lang="en" b="0" i="0" u="none" strike="noStrike" cap="none" dirty="0" smtClean="0">
              <a:solidFill>
                <a:schemeClr val="tx1"/>
              </a:solidFill>
              <a:sym typeface="Aria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dirty="0" smtClean="0">
                <a:solidFill>
                  <a:schemeClr val="tx1"/>
                </a:solidFill>
                <a:sym typeface="Arial"/>
              </a:rPr>
              <a:t>Conferences</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dirty="0">
                <a:solidFill>
                  <a:schemeClr val="tx1"/>
                </a:solidFill>
                <a:sym typeface="Arial"/>
              </a:rPr>
              <a:t>Webinars</a:t>
            </a:r>
            <a:endParaRPr dirty="0">
              <a:solidFill>
                <a:schemeClr val="tx1"/>
              </a:solidFill>
            </a:endParaRPr>
          </a:p>
          <a:p>
            <a:pPr marL="914400" marR="0" lvl="1" indent="-317500" algn="l" rtl="0">
              <a:lnSpc>
                <a:spcPct val="100000"/>
              </a:lnSpc>
              <a:spcBef>
                <a:spcPts val="0"/>
              </a:spcBef>
              <a:spcAft>
                <a:spcPts val="0"/>
              </a:spcAft>
              <a:buClr>
                <a:schemeClr val="dk2"/>
              </a:buClr>
              <a:buSzPts val="1400"/>
              <a:buFont typeface="Arial"/>
              <a:buChar char="○"/>
            </a:pPr>
            <a:r>
              <a:rPr lang="en" b="0" i="0" u="none" strike="noStrike" cap="none" dirty="0">
                <a:solidFill>
                  <a:schemeClr val="tx1"/>
                </a:solidFill>
                <a:sym typeface="Arial"/>
              </a:rPr>
              <a:t>Sending people for workshops that we can’t provide, like on visualization</a:t>
            </a:r>
            <a:endParaRPr dirty="0">
              <a:solidFill>
                <a:schemeClr val="tx1"/>
              </a:solidFill>
            </a:endParaRPr>
          </a:p>
        </p:txBody>
      </p:sp>
      <p:sp>
        <p:nvSpPr>
          <p:cNvPr id="234" name="Shape 234"/>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22</a:t>
            </a:fld>
            <a:endParaRPr sz="1000" b="0" i="0" u="none" strike="noStrike" cap="none">
              <a:solidFill>
                <a:schemeClr val="dk2"/>
              </a:solidFill>
              <a:latin typeface="Arial"/>
              <a:ea typeface="Arial"/>
              <a:cs typeface="Arial"/>
              <a:sym typeface="Arial"/>
            </a:endParaRPr>
          </a:p>
        </p:txBody>
      </p:sp>
      <p:pic>
        <p:nvPicPr>
          <p:cNvPr id="235" name="Shape 235"/>
          <p:cNvPicPr preferRelativeResize="0"/>
          <p:nvPr/>
        </p:nvPicPr>
        <p:blipFill rotWithShape="1">
          <a:blip r:embed="rId4">
            <a:alphaModFix/>
          </a:blip>
          <a:srcRect/>
          <a:stretch/>
        </p:blipFill>
        <p:spPr>
          <a:xfrm>
            <a:off x="429772" y="4356850"/>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311700" y="241450"/>
            <a:ext cx="8520600" cy="5727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b="1"/>
              <a:t>What we do differently:</a:t>
            </a:r>
            <a:r>
              <a:rPr lang="en"/>
              <a:t>  Teaching</a:t>
            </a:r>
            <a:endParaRPr sz="2800" b="0" i="0" u="none" strike="noStrike" cap="none">
              <a:solidFill>
                <a:schemeClr val="dk1"/>
              </a:solidFill>
              <a:latin typeface="Arial"/>
              <a:ea typeface="Arial"/>
              <a:cs typeface="Arial"/>
              <a:sym typeface="Arial"/>
            </a:endParaRPr>
          </a:p>
        </p:txBody>
      </p:sp>
      <p:sp>
        <p:nvSpPr>
          <p:cNvPr id="241" name="Shape 241"/>
          <p:cNvSpPr txBox="1">
            <a:spLocks noGrp="1"/>
          </p:cNvSpPr>
          <p:nvPr>
            <p:ph type="body" idx="1"/>
          </p:nvPr>
        </p:nvSpPr>
        <p:spPr>
          <a:xfrm>
            <a:off x="480450" y="895575"/>
            <a:ext cx="3558600" cy="3767642"/>
          </a:xfrm>
          <a:prstGeom prst="rect">
            <a:avLst/>
          </a:prstGeom>
          <a:noFill/>
          <a:ln>
            <a:noFill/>
          </a:ln>
        </p:spPr>
        <p:txBody>
          <a:bodyPr spcFirstLastPara="1" wrap="square" lIns="91425" tIns="91425" rIns="91425" bIns="91425" anchor="t" anchorCtr="0">
            <a:noAutofit/>
          </a:bodyPr>
          <a:lstStyle/>
          <a:p>
            <a:pPr marL="285750" indent="-285750">
              <a:lnSpc>
                <a:spcPct val="100000"/>
              </a:lnSpc>
            </a:pPr>
            <a:r>
              <a:rPr lang="en" b="0" i="0" u="none" strike="noStrike" cap="none" dirty="0">
                <a:solidFill>
                  <a:schemeClr val="tx1"/>
                </a:solidFill>
                <a:latin typeface="Arial"/>
                <a:ea typeface="Arial"/>
                <a:cs typeface="Arial"/>
                <a:sym typeface="Arial"/>
              </a:rPr>
              <a:t>More emphasis on Teaching, including </a:t>
            </a:r>
            <a:r>
              <a:rPr lang="en" b="1" i="0" u="none" strike="noStrike" cap="none" dirty="0">
                <a:solidFill>
                  <a:schemeClr val="tx1"/>
                </a:solidFill>
              </a:rPr>
              <a:t>LOAs </a:t>
            </a:r>
            <a:r>
              <a:rPr lang="en" b="0" i="0" u="none" strike="noStrike" cap="none" dirty="0">
                <a:solidFill>
                  <a:schemeClr val="tx1"/>
                </a:solidFill>
                <a:latin typeface="Arial"/>
                <a:ea typeface="Arial"/>
                <a:cs typeface="Arial"/>
                <a:sym typeface="Arial"/>
              </a:rPr>
              <a:t>and </a:t>
            </a:r>
            <a:r>
              <a:rPr lang="en" b="1" i="0" u="none" strike="noStrike" cap="none" dirty="0">
                <a:solidFill>
                  <a:schemeClr val="tx1"/>
                </a:solidFill>
              </a:rPr>
              <a:t>Peer Observation Program</a:t>
            </a:r>
            <a:endParaRPr b="1" dirty="0">
              <a:solidFill>
                <a:schemeClr val="tx1"/>
              </a:solidFill>
            </a:endParaRPr>
          </a:p>
          <a:p>
            <a:pPr marL="285750" indent="-285750">
              <a:lnSpc>
                <a:spcPct val="100000"/>
              </a:lnSpc>
              <a:spcBef>
                <a:spcPts val="1600"/>
              </a:spcBef>
            </a:pPr>
            <a:r>
              <a:rPr lang="en" b="0" i="0" u="none" strike="noStrike" cap="none" dirty="0">
                <a:solidFill>
                  <a:schemeClr val="tx1"/>
                </a:solidFill>
                <a:latin typeface="Arial"/>
                <a:ea typeface="Arial"/>
                <a:cs typeface="Arial"/>
                <a:sym typeface="Arial"/>
              </a:rPr>
              <a:t>Working with Research Commons creating </a:t>
            </a:r>
            <a:r>
              <a:rPr lang="en" b="1" i="0" u="none" strike="noStrike" cap="none" dirty="0">
                <a:solidFill>
                  <a:schemeClr val="tx1"/>
                </a:solidFill>
              </a:rPr>
              <a:t>workshops for grad students</a:t>
            </a:r>
            <a:endParaRPr b="1" i="0" u="none" strike="noStrike" cap="none" dirty="0">
              <a:solidFill>
                <a:schemeClr val="tx1"/>
              </a:solidFill>
            </a:endParaRPr>
          </a:p>
          <a:p>
            <a:pPr marL="285750" indent="-285750">
              <a:lnSpc>
                <a:spcPct val="100000"/>
              </a:lnSpc>
              <a:spcBef>
                <a:spcPts val="1600"/>
              </a:spcBef>
            </a:pPr>
            <a:r>
              <a:rPr lang="en" dirty="0">
                <a:solidFill>
                  <a:schemeClr val="tx1"/>
                </a:solidFill>
              </a:rPr>
              <a:t>Providing programs for </a:t>
            </a:r>
            <a:r>
              <a:rPr lang="en" b="1" dirty="0">
                <a:solidFill>
                  <a:schemeClr val="tx1"/>
                </a:solidFill>
              </a:rPr>
              <a:t>college bound</a:t>
            </a:r>
            <a:endParaRPr b="1" dirty="0">
              <a:solidFill>
                <a:schemeClr val="tx1"/>
              </a:solidFill>
            </a:endParaRPr>
          </a:p>
          <a:p>
            <a:pPr marL="285750" indent="-285750">
              <a:lnSpc>
                <a:spcPct val="100000"/>
              </a:lnSpc>
              <a:spcBef>
                <a:spcPts val="1600"/>
              </a:spcBef>
            </a:pPr>
            <a:r>
              <a:rPr lang="en" dirty="0">
                <a:solidFill>
                  <a:schemeClr val="tx1"/>
                </a:solidFill>
              </a:rPr>
              <a:t>Developing </a:t>
            </a:r>
            <a:r>
              <a:rPr lang="en" b="1" dirty="0">
                <a:solidFill>
                  <a:schemeClr val="tx1"/>
                </a:solidFill>
              </a:rPr>
              <a:t>innovative teaching spaces</a:t>
            </a:r>
            <a:r>
              <a:rPr lang="en" b="1" i="0" u="none" strike="noStrike" cap="none" dirty="0">
                <a:solidFill>
                  <a:schemeClr val="dk2"/>
                </a:solidFill>
              </a:rPr>
              <a:t/>
            </a:r>
            <a:br>
              <a:rPr lang="en" b="1" i="0" u="none" strike="noStrike" cap="none" dirty="0">
                <a:solidFill>
                  <a:schemeClr val="dk2"/>
                </a:solidFill>
              </a:rPr>
            </a:br>
            <a:endParaRPr b="1" i="0" u="none" strike="noStrike" cap="none" dirty="0">
              <a:solidFill>
                <a:schemeClr val="dk2"/>
              </a:solidFill>
            </a:endParaRPr>
          </a:p>
        </p:txBody>
      </p:sp>
      <p:sp>
        <p:nvSpPr>
          <p:cNvPr id="242" name="Shape 242"/>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23</a:t>
            </a:fld>
            <a:endParaRPr sz="1000" b="0" i="0" u="none" strike="noStrike" cap="none">
              <a:solidFill>
                <a:schemeClr val="dk2"/>
              </a:solidFill>
              <a:latin typeface="Arial"/>
              <a:ea typeface="Arial"/>
              <a:cs typeface="Arial"/>
              <a:sym typeface="Arial"/>
            </a:endParaRPr>
          </a:p>
        </p:txBody>
      </p:sp>
      <p:pic>
        <p:nvPicPr>
          <p:cNvPr id="243" name="Shape 243"/>
          <p:cNvPicPr preferRelativeResize="0"/>
          <p:nvPr/>
        </p:nvPicPr>
        <p:blipFill>
          <a:blip r:embed="rId3">
            <a:alphaModFix/>
          </a:blip>
          <a:stretch>
            <a:fillRect/>
          </a:stretch>
        </p:blipFill>
        <p:spPr>
          <a:xfrm>
            <a:off x="6226839" y="1067862"/>
            <a:ext cx="2443391" cy="3820973"/>
          </a:xfrm>
          <a:prstGeom prst="rect">
            <a:avLst/>
          </a:prstGeom>
          <a:noFill/>
          <a:ln>
            <a:noFill/>
          </a:ln>
        </p:spPr>
      </p:pic>
      <p:pic>
        <p:nvPicPr>
          <p:cNvPr id="244" name="Shape 244"/>
          <p:cNvPicPr preferRelativeResize="0"/>
          <p:nvPr/>
        </p:nvPicPr>
        <p:blipFill>
          <a:blip r:embed="rId4">
            <a:alphaModFix/>
          </a:blip>
          <a:stretch>
            <a:fillRect/>
          </a:stretch>
        </p:blipFill>
        <p:spPr>
          <a:xfrm>
            <a:off x="3792875" y="1461825"/>
            <a:ext cx="2299575" cy="1530427"/>
          </a:xfrm>
          <a:prstGeom prst="rect">
            <a:avLst/>
          </a:prstGeom>
          <a:noFill/>
          <a:ln>
            <a:noFill/>
          </a:ln>
        </p:spPr>
      </p:pic>
      <p:pic>
        <p:nvPicPr>
          <p:cNvPr id="245" name="Shape 245"/>
          <p:cNvPicPr preferRelativeResize="0"/>
          <p:nvPr/>
        </p:nvPicPr>
        <p:blipFill>
          <a:blip r:embed="rId5">
            <a:alphaModFix/>
          </a:blip>
          <a:stretch>
            <a:fillRect/>
          </a:stretch>
        </p:blipFill>
        <p:spPr>
          <a:xfrm>
            <a:off x="4219288" y="3186375"/>
            <a:ext cx="1827300" cy="1218200"/>
          </a:xfrm>
          <a:prstGeom prst="rect">
            <a:avLst/>
          </a:prstGeom>
          <a:noFill/>
          <a:ln>
            <a:noFill/>
          </a:ln>
        </p:spPr>
      </p:pic>
      <p:pic>
        <p:nvPicPr>
          <p:cNvPr id="246" name="Shape 246"/>
          <p:cNvPicPr preferRelativeResize="0"/>
          <p:nvPr/>
        </p:nvPicPr>
        <p:blipFill rotWithShape="1">
          <a:blip r:embed="rId6">
            <a:alphaModFix/>
          </a:blip>
          <a:srcRect/>
          <a:stretch/>
        </p:blipFill>
        <p:spPr>
          <a:xfrm>
            <a:off x="2736554" y="4448992"/>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Shape 250"/>
        <p:cNvGrpSpPr/>
        <p:nvPr/>
      </p:nvGrpSpPr>
      <p:grpSpPr>
        <a:xfrm>
          <a:off x="0" y="0"/>
          <a:ext cx="0" cy="0"/>
          <a:chOff x="0" y="0"/>
          <a:chExt cx="0" cy="0"/>
        </a:xfrm>
      </p:grpSpPr>
      <p:sp>
        <p:nvSpPr>
          <p:cNvPr id="251" name="Shape 251"/>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en"/>
              <a:t>More Emphasis on Student Research</a:t>
            </a:r>
            <a:endParaRPr sz="2800" b="0" i="0" u="none" strike="noStrike" cap="none">
              <a:solidFill>
                <a:schemeClr val="dk1"/>
              </a:solidFill>
              <a:latin typeface="Arial"/>
              <a:ea typeface="Arial"/>
              <a:cs typeface="Arial"/>
              <a:sym typeface="Arial"/>
            </a:endParaRPr>
          </a:p>
        </p:txBody>
      </p:sp>
      <p:sp>
        <p:nvSpPr>
          <p:cNvPr id="252" name="Shape 252"/>
          <p:cNvSpPr txBox="1">
            <a:spLocks noGrp="1"/>
          </p:cNvSpPr>
          <p:nvPr>
            <p:ph type="body" idx="1"/>
          </p:nvPr>
        </p:nvSpPr>
        <p:spPr>
          <a:xfrm>
            <a:off x="5160800" y="1209325"/>
            <a:ext cx="3225300" cy="14163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sym typeface="Arial"/>
              </a:rPr>
              <a:t>Gemstone Program</a:t>
            </a:r>
            <a:endParaRPr dirty="0">
              <a:solidFill>
                <a:schemeClr val="tx1"/>
              </a:solidFill>
            </a:endParaRPr>
          </a:p>
          <a:p>
            <a:pPr marL="457200" marR="0" lvl="0" indent="-342900" algn="l" rtl="0">
              <a:lnSpc>
                <a:spcPct val="115000"/>
              </a:lnSpc>
              <a:spcBef>
                <a:spcPts val="0"/>
              </a:spcBef>
              <a:spcAft>
                <a:spcPts val="0"/>
              </a:spcAft>
              <a:buClr>
                <a:schemeClr val="dk2"/>
              </a:buClr>
              <a:buSzPts val="1800"/>
              <a:buFont typeface="Arial"/>
              <a:buChar char="●"/>
            </a:pPr>
            <a:r>
              <a:rPr lang="en" sz="1800" b="0" i="0" u="none" strike="noStrike" cap="none" dirty="0">
                <a:solidFill>
                  <a:schemeClr val="tx1"/>
                </a:solidFill>
                <a:sym typeface="Arial"/>
              </a:rPr>
              <a:t>Library Award for Undergraduate Research</a:t>
            </a:r>
            <a:endParaRPr dirty="0">
              <a:solidFill>
                <a:schemeClr val="tx1"/>
              </a:solidFill>
            </a:endParaRPr>
          </a:p>
        </p:txBody>
      </p:sp>
      <p:sp>
        <p:nvSpPr>
          <p:cNvPr id="253" name="Shape 253"/>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24</a:t>
            </a:fld>
            <a:endParaRPr sz="1000" b="0" i="0" u="none" strike="noStrike" cap="none">
              <a:solidFill>
                <a:schemeClr val="dk2"/>
              </a:solidFill>
              <a:latin typeface="Arial"/>
              <a:ea typeface="Arial"/>
              <a:cs typeface="Arial"/>
              <a:sym typeface="Arial"/>
            </a:endParaRPr>
          </a:p>
        </p:txBody>
      </p:sp>
      <p:sp>
        <p:nvSpPr>
          <p:cNvPr id="254" name="Shape 254" descr="save image"/>
          <p:cNvSpPr/>
          <p:nvPr/>
        </p:nvSpPr>
        <p:spPr>
          <a:xfrm>
            <a:off x="155575" y="-144463"/>
            <a:ext cx="304800" cy="30480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5" name="Shape 255"/>
          <p:cNvSpPr txBox="1"/>
          <p:nvPr/>
        </p:nvSpPr>
        <p:spPr>
          <a:xfrm>
            <a:off x="1316200" y="2359423"/>
            <a:ext cx="1431600" cy="15639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a:t>											 										</a:t>
            </a:r>
            <a:endParaRPr/>
          </a:p>
        </p:txBody>
      </p:sp>
      <p:pic>
        <p:nvPicPr>
          <p:cNvPr id="256" name="Shape 256"/>
          <p:cNvPicPr preferRelativeResize="0"/>
          <p:nvPr/>
        </p:nvPicPr>
        <p:blipFill rotWithShape="1">
          <a:blip r:embed="rId3">
            <a:alphaModFix/>
          </a:blip>
          <a:srcRect/>
          <a:stretch/>
        </p:blipFill>
        <p:spPr>
          <a:xfrm>
            <a:off x="460372" y="4356850"/>
            <a:ext cx="1651313" cy="591300"/>
          </a:xfrm>
          <a:prstGeom prst="rect">
            <a:avLst/>
          </a:prstGeom>
          <a:noFill/>
          <a:ln>
            <a:noFill/>
          </a:ln>
        </p:spPr>
      </p:pic>
      <p:sp>
        <p:nvSpPr>
          <p:cNvPr id="257" name="Shape 257"/>
          <p:cNvSpPr txBox="1"/>
          <p:nvPr/>
        </p:nvSpPr>
        <p:spPr>
          <a:xfrm>
            <a:off x="514265" y="1426841"/>
            <a:ext cx="1543500" cy="17502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a:t>											 										</a:t>
            </a:r>
            <a:endParaRPr/>
          </a:p>
        </p:txBody>
      </p:sp>
      <p:pic>
        <p:nvPicPr>
          <p:cNvPr id="258" name="Shape 258" descr="save image"/>
          <p:cNvPicPr preferRelativeResize="0"/>
          <p:nvPr/>
        </p:nvPicPr>
        <p:blipFill>
          <a:blip r:embed="rId4">
            <a:alphaModFix/>
          </a:blip>
          <a:stretch>
            <a:fillRect/>
          </a:stretch>
        </p:blipFill>
        <p:spPr>
          <a:xfrm>
            <a:off x="590550" y="1082475"/>
            <a:ext cx="4284601" cy="2438950"/>
          </a:xfrm>
          <a:prstGeom prst="rect">
            <a:avLst/>
          </a:prstGeom>
          <a:noFill/>
          <a:ln>
            <a:noFill/>
          </a:ln>
        </p:spPr>
      </p:pic>
      <p:sp>
        <p:nvSpPr>
          <p:cNvPr id="259" name="Shape 259"/>
          <p:cNvSpPr txBox="1"/>
          <p:nvPr/>
        </p:nvSpPr>
        <p:spPr>
          <a:xfrm>
            <a:off x="2504062" y="2625635"/>
            <a:ext cx="2060400" cy="2037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a:t>											 										</a:t>
            </a:r>
            <a:endParaRPr/>
          </a:p>
        </p:txBody>
      </p:sp>
      <p:pic>
        <p:nvPicPr>
          <p:cNvPr id="260" name="Shape 260" descr="save image"/>
          <p:cNvPicPr preferRelativeResize="0"/>
          <p:nvPr/>
        </p:nvPicPr>
        <p:blipFill>
          <a:blip r:embed="rId5">
            <a:alphaModFix/>
          </a:blip>
          <a:stretch>
            <a:fillRect/>
          </a:stretch>
        </p:blipFill>
        <p:spPr>
          <a:xfrm>
            <a:off x="4134550" y="2345113"/>
            <a:ext cx="4284599" cy="2554812"/>
          </a:xfrm>
          <a:prstGeom prst="rect">
            <a:avLst/>
          </a:prstGeom>
          <a:noFill/>
          <a:ln>
            <a:noFill/>
          </a:ln>
        </p:spPr>
      </p:pic>
      <p:sp>
        <p:nvSpPr>
          <p:cNvPr id="261" name="Shape 261"/>
          <p:cNvSpPr txBox="1"/>
          <p:nvPr/>
        </p:nvSpPr>
        <p:spPr>
          <a:xfrm>
            <a:off x="3864724" y="2532461"/>
            <a:ext cx="1849500" cy="18816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a:t>											 										</a:t>
            </a:r>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2800"/>
              <a:buFont typeface="Arial"/>
              <a:buNone/>
            </a:pPr>
            <a:r>
              <a:rPr lang="en"/>
              <a:t>More Emphasis to Partner with Departments</a:t>
            </a:r>
            <a:endParaRPr sz="2800" b="0" i="0" u="none" strike="noStrike" cap="none">
              <a:solidFill>
                <a:schemeClr val="dk1"/>
              </a:solidFill>
              <a:latin typeface="Arial"/>
              <a:ea typeface="Arial"/>
              <a:cs typeface="Arial"/>
              <a:sym typeface="Arial"/>
            </a:endParaRPr>
          </a:p>
        </p:txBody>
      </p:sp>
      <p:sp>
        <p:nvSpPr>
          <p:cNvPr id="267" name="Shape 267"/>
          <p:cNvSpPr txBox="1">
            <a:spLocks noGrp="1"/>
          </p:cNvSpPr>
          <p:nvPr>
            <p:ph type="body" idx="1"/>
          </p:nvPr>
        </p:nvSpPr>
        <p:spPr>
          <a:xfrm>
            <a:off x="433375" y="1147968"/>
            <a:ext cx="4281900" cy="2847600"/>
          </a:xfrm>
          <a:prstGeom prst="rect">
            <a:avLst/>
          </a:prstGeom>
          <a:noFill/>
          <a:ln>
            <a:noFill/>
          </a:ln>
        </p:spPr>
        <p:txBody>
          <a:bodyPr spcFirstLastPara="1" wrap="square" lIns="91425" tIns="91425" rIns="91425" bIns="91425" anchor="t" anchorCtr="0">
            <a:noAutofit/>
          </a:bodyPr>
          <a:lstStyle/>
          <a:p>
            <a:pPr marL="914400" marR="0" lvl="1" indent="-317500" algn="l" rtl="0">
              <a:lnSpc>
                <a:spcPct val="115000"/>
              </a:lnSpc>
              <a:spcBef>
                <a:spcPts val="1600"/>
              </a:spcBef>
              <a:spcAft>
                <a:spcPts val="0"/>
              </a:spcAft>
              <a:buClr>
                <a:schemeClr val="dk2"/>
              </a:buClr>
              <a:buSzPts val="1400"/>
              <a:buFont typeface="Arial"/>
              <a:buChar char="○"/>
            </a:pPr>
            <a:r>
              <a:rPr lang="en" sz="1400" b="0" i="0" u="none" strike="noStrike" cap="none" dirty="0">
                <a:solidFill>
                  <a:schemeClr val="tx1"/>
                </a:solidFill>
                <a:sym typeface="Arial"/>
              </a:rPr>
              <a:t>Shakespeare at the Libraries</a:t>
            </a:r>
            <a:endParaRPr dirty="0">
              <a:solidFill>
                <a:schemeClr val="tx1"/>
              </a:solidFill>
            </a:endParaRPr>
          </a:p>
          <a:p>
            <a:pPr marL="914400" marR="0" lvl="1" indent="-317500" algn="l" rtl="0">
              <a:lnSpc>
                <a:spcPct val="115000"/>
              </a:lnSpc>
              <a:spcBef>
                <a:spcPts val="1600"/>
              </a:spcBef>
              <a:spcAft>
                <a:spcPts val="0"/>
              </a:spcAft>
              <a:buClr>
                <a:schemeClr val="dk2"/>
              </a:buClr>
              <a:buSzPts val="1400"/>
              <a:buFont typeface="Arial"/>
              <a:buChar char="○"/>
            </a:pPr>
            <a:r>
              <a:rPr lang="en" sz="1400" b="0" i="0" u="none" strike="noStrike" cap="none" dirty="0">
                <a:solidFill>
                  <a:schemeClr val="tx1"/>
                </a:solidFill>
                <a:sym typeface="Arial"/>
              </a:rPr>
              <a:t>Invited artists in residence</a:t>
            </a:r>
            <a:endParaRPr dirty="0">
              <a:solidFill>
                <a:schemeClr val="tx1"/>
              </a:solidFill>
            </a:endParaRPr>
          </a:p>
          <a:p>
            <a:pPr marL="914400" marR="0" lvl="1" indent="-317500" algn="l" rtl="0">
              <a:lnSpc>
                <a:spcPct val="115000"/>
              </a:lnSpc>
              <a:spcBef>
                <a:spcPts val="1600"/>
              </a:spcBef>
              <a:spcAft>
                <a:spcPts val="0"/>
              </a:spcAft>
              <a:buClr>
                <a:schemeClr val="dk2"/>
              </a:buClr>
              <a:buSzPts val="1400"/>
              <a:buFont typeface="Arial"/>
              <a:buChar char="○"/>
            </a:pPr>
            <a:r>
              <a:rPr lang="en" sz="1400" b="0" i="0" u="none" strike="noStrike" cap="none" dirty="0">
                <a:solidFill>
                  <a:schemeClr val="tx1"/>
                </a:solidFill>
                <a:sym typeface="Arial"/>
              </a:rPr>
              <a:t>Developing conferences</a:t>
            </a:r>
            <a:endParaRPr dirty="0">
              <a:solidFill>
                <a:schemeClr val="tx1"/>
              </a:solidFill>
            </a:endParaRPr>
          </a:p>
          <a:p>
            <a:pPr marL="914400" marR="0" lvl="1" indent="-317500" algn="l" rtl="0">
              <a:lnSpc>
                <a:spcPct val="115000"/>
              </a:lnSpc>
              <a:spcBef>
                <a:spcPts val="160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Mounting events</a:t>
            </a:r>
            <a:endParaRPr sz="1400" b="0" i="0" u="none" strike="noStrike" cap="none" dirty="0">
              <a:solidFill>
                <a:schemeClr val="tx1"/>
              </a:solidFill>
              <a:latin typeface="Arial"/>
              <a:ea typeface="Arial"/>
              <a:cs typeface="Arial"/>
              <a:sym typeface="Arial"/>
            </a:endParaRPr>
          </a:p>
        </p:txBody>
      </p:sp>
      <p:sp>
        <p:nvSpPr>
          <p:cNvPr id="268" name="Shape 268"/>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25</a:t>
            </a:fld>
            <a:endParaRPr sz="1000" b="0" i="0" u="none" strike="noStrike" cap="none">
              <a:solidFill>
                <a:schemeClr val="dk2"/>
              </a:solidFill>
              <a:latin typeface="Arial"/>
              <a:ea typeface="Arial"/>
              <a:cs typeface="Arial"/>
              <a:sym typeface="Arial"/>
            </a:endParaRPr>
          </a:p>
        </p:txBody>
      </p:sp>
      <p:pic>
        <p:nvPicPr>
          <p:cNvPr id="269" name="Shape 269"/>
          <p:cNvPicPr preferRelativeResize="0"/>
          <p:nvPr/>
        </p:nvPicPr>
        <p:blipFill>
          <a:blip r:embed="rId3">
            <a:alphaModFix/>
          </a:blip>
          <a:stretch>
            <a:fillRect/>
          </a:stretch>
        </p:blipFill>
        <p:spPr>
          <a:xfrm>
            <a:off x="3515887" y="2187925"/>
            <a:ext cx="1808326" cy="2411075"/>
          </a:xfrm>
          <a:prstGeom prst="rect">
            <a:avLst/>
          </a:prstGeom>
          <a:noFill/>
          <a:ln>
            <a:noFill/>
          </a:ln>
        </p:spPr>
      </p:pic>
      <p:pic>
        <p:nvPicPr>
          <p:cNvPr id="270" name="Shape 270"/>
          <p:cNvPicPr preferRelativeResize="0"/>
          <p:nvPr/>
        </p:nvPicPr>
        <p:blipFill>
          <a:blip r:embed="rId4">
            <a:alphaModFix/>
          </a:blip>
          <a:stretch>
            <a:fillRect/>
          </a:stretch>
        </p:blipFill>
        <p:spPr>
          <a:xfrm>
            <a:off x="1006575" y="3198575"/>
            <a:ext cx="2196953" cy="1464653"/>
          </a:xfrm>
          <a:prstGeom prst="rect">
            <a:avLst/>
          </a:prstGeom>
          <a:noFill/>
          <a:ln>
            <a:noFill/>
          </a:ln>
        </p:spPr>
      </p:pic>
      <p:pic>
        <p:nvPicPr>
          <p:cNvPr id="271" name="Shape 271" descr="save image"/>
          <p:cNvPicPr preferRelativeResize="0"/>
          <p:nvPr/>
        </p:nvPicPr>
        <p:blipFill>
          <a:blip r:embed="rId5">
            <a:alphaModFix/>
          </a:blip>
          <a:stretch>
            <a:fillRect/>
          </a:stretch>
        </p:blipFill>
        <p:spPr>
          <a:xfrm>
            <a:off x="5546875" y="1017725"/>
            <a:ext cx="3285425" cy="3233925"/>
          </a:xfrm>
          <a:prstGeom prst="rect">
            <a:avLst/>
          </a:prstGeom>
          <a:noFill/>
          <a:ln>
            <a:noFill/>
          </a:ln>
        </p:spPr>
      </p:pic>
      <p:sp>
        <p:nvSpPr>
          <p:cNvPr id="272" name="Shape 272"/>
          <p:cNvSpPr txBox="1"/>
          <p:nvPr/>
        </p:nvSpPr>
        <p:spPr>
          <a:xfrm>
            <a:off x="5636579" y="1113545"/>
            <a:ext cx="1765800" cy="18861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a:t>											 										</a:t>
            </a:r>
            <a:endParaRPr/>
          </a:p>
        </p:txBody>
      </p:sp>
      <p:pic>
        <p:nvPicPr>
          <p:cNvPr id="273" name="Shape 273"/>
          <p:cNvPicPr preferRelativeResize="0"/>
          <p:nvPr/>
        </p:nvPicPr>
        <p:blipFill rotWithShape="1">
          <a:blip r:embed="rId6">
            <a:alphaModFix/>
          </a:blip>
          <a:srcRect/>
          <a:stretch/>
        </p:blipFill>
        <p:spPr>
          <a:xfrm>
            <a:off x="6165597" y="4425950"/>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Shape 277"/>
        <p:cNvGrpSpPr/>
        <p:nvPr/>
      </p:nvGrpSpPr>
      <p:grpSpPr>
        <a:xfrm>
          <a:off x="0" y="0"/>
          <a:ext cx="0" cy="0"/>
          <a:chOff x="0" y="0"/>
          <a:chExt cx="0" cy="0"/>
        </a:xfrm>
      </p:grpSpPr>
      <p:sp>
        <p:nvSpPr>
          <p:cNvPr id="278" name="Shape 278"/>
          <p:cNvSpPr txBox="1">
            <a:spLocks noGrp="1"/>
          </p:cNvSpPr>
          <p:nvPr>
            <p:ph type="title"/>
          </p:nvPr>
        </p:nvSpPr>
        <p:spPr>
          <a:xfrm>
            <a:off x="271275" y="147700"/>
            <a:ext cx="8520600" cy="820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sz="2400"/>
              <a:t>M</a:t>
            </a:r>
            <a:r>
              <a:rPr lang="en" sz="2400" b="0" i="0" u="none" strike="noStrike" cap="none">
                <a:solidFill>
                  <a:schemeClr val="dk1"/>
                </a:solidFill>
                <a:latin typeface="Arial"/>
                <a:ea typeface="Arial"/>
                <a:cs typeface="Arial"/>
                <a:sym typeface="Arial"/>
              </a:rPr>
              <a:t>ore </a:t>
            </a:r>
            <a:r>
              <a:rPr lang="en" sz="2400"/>
              <a:t>Emphasis</a:t>
            </a:r>
            <a:r>
              <a:rPr lang="en" sz="2400" b="0" i="0" u="none" strike="noStrike" cap="none">
                <a:solidFill>
                  <a:schemeClr val="dk1"/>
                </a:solidFill>
                <a:latin typeface="Arial"/>
                <a:ea typeface="Arial"/>
                <a:cs typeface="Arial"/>
                <a:sym typeface="Arial"/>
              </a:rPr>
              <a:t> </a:t>
            </a:r>
            <a:r>
              <a:rPr lang="en" sz="2400"/>
              <a:t>on Becoming the Center of Campus Intellectual Life </a:t>
            </a:r>
            <a:endParaRPr sz="2400" b="0" i="0" u="none" strike="noStrike" cap="none">
              <a:solidFill>
                <a:schemeClr val="dk1"/>
              </a:solidFill>
              <a:latin typeface="Arial"/>
              <a:ea typeface="Arial"/>
              <a:cs typeface="Arial"/>
              <a:sym typeface="Arial"/>
            </a:endParaRPr>
          </a:p>
        </p:txBody>
      </p:sp>
      <p:sp>
        <p:nvSpPr>
          <p:cNvPr id="279" name="Shape 279"/>
          <p:cNvSpPr txBox="1">
            <a:spLocks noGrp="1"/>
          </p:cNvSpPr>
          <p:nvPr>
            <p:ph type="body" idx="1"/>
          </p:nvPr>
        </p:nvSpPr>
        <p:spPr>
          <a:xfrm>
            <a:off x="367025" y="705325"/>
            <a:ext cx="4823100" cy="1421348"/>
          </a:xfrm>
          <a:prstGeom prst="rect">
            <a:avLst/>
          </a:prstGeom>
          <a:noFill/>
          <a:ln>
            <a:noFill/>
          </a:ln>
        </p:spPr>
        <p:txBody>
          <a:bodyPr spcFirstLastPara="1" wrap="square" lIns="91425" tIns="91425" rIns="91425" bIns="91425" anchor="t" anchorCtr="0">
            <a:noAutofit/>
          </a:bodyPr>
          <a:lstStyle/>
          <a:p>
            <a:pPr marL="914400" marR="0" lvl="1" indent="-317500" algn="l" rtl="0">
              <a:lnSpc>
                <a:spcPct val="100000"/>
              </a:lnSpc>
              <a:spcBef>
                <a:spcPts val="1600"/>
              </a:spcBef>
              <a:spcAft>
                <a:spcPts val="0"/>
              </a:spcAft>
              <a:buClr>
                <a:schemeClr val="dk2"/>
              </a:buClr>
              <a:buSzPts val="1400"/>
              <a:buFont typeface="Arial"/>
              <a:buChar char="○"/>
            </a:pPr>
            <a:r>
              <a:rPr lang="en" sz="1400" b="0" i="0" u="none" strike="noStrike" cap="none" dirty="0">
                <a:solidFill>
                  <a:schemeClr val="tx1"/>
                </a:solidFill>
                <a:sym typeface="Arial"/>
              </a:rPr>
              <a:t>Speaking of Books</a:t>
            </a:r>
            <a:endParaRPr dirty="0">
              <a:solidFill>
                <a:schemeClr val="tx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400" b="0" i="0" u="none" strike="noStrike" cap="none" dirty="0">
                <a:solidFill>
                  <a:schemeClr val="tx1"/>
                </a:solidFill>
                <a:sym typeface="Arial"/>
              </a:rPr>
              <a:t>STEAM Salons</a:t>
            </a:r>
            <a:endParaRPr dirty="0">
              <a:solidFill>
                <a:schemeClr val="tx1"/>
              </a:solidFill>
            </a:endParaRPr>
          </a:p>
          <a:p>
            <a:pPr marL="914400" marR="0" lvl="1" indent="-317500" algn="l" rtl="0">
              <a:lnSpc>
                <a:spcPct val="100000"/>
              </a:lnSpc>
              <a:spcBef>
                <a:spcPts val="1600"/>
              </a:spcBef>
              <a:spcAft>
                <a:spcPts val="0"/>
              </a:spcAft>
              <a:buClr>
                <a:schemeClr val="dk2"/>
              </a:buClr>
              <a:buSzPts val="1400"/>
              <a:buFont typeface="Arial"/>
              <a:buChar char="○"/>
            </a:pPr>
            <a:r>
              <a:rPr lang="en" sz="1400" b="0" i="0" u="none" strike="noStrike" cap="none" dirty="0">
                <a:solidFill>
                  <a:schemeClr val="tx1"/>
                </a:solidFill>
                <a:latin typeface="Arial"/>
                <a:ea typeface="Arial"/>
                <a:cs typeface="Arial"/>
                <a:sym typeface="Arial"/>
              </a:rPr>
              <a:t>Interdisciplinary Dialogues </a:t>
            </a:r>
            <a:endParaRPr sz="1400" b="0" i="0" u="none" strike="noStrike" cap="none" dirty="0">
              <a:solidFill>
                <a:schemeClr val="tx1"/>
              </a:solidFill>
              <a:latin typeface="Arial"/>
              <a:ea typeface="Arial"/>
              <a:cs typeface="Arial"/>
              <a:sym typeface="Arial"/>
            </a:endParaRPr>
          </a:p>
          <a:p>
            <a:pPr marL="457200" marR="0" lvl="0" indent="-228600" algn="l" rtl="0">
              <a:lnSpc>
                <a:spcPct val="115000"/>
              </a:lnSpc>
              <a:spcBef>
                <a:spcPts val="0"/>
              </a:spcBef>
              <a:spcAft>
                <a:spcPts val="0"/>
              </a:spcAft>
              <a:buClr>
                <a:schemeClr val="dk2"/>
              </a:buClr>
              <a:buSzPts val="1800"/>
              <a:buFont typeface="Arial"/>
              <a:buNone/>
            </a:pPr>
            <a:endParaRPr sz="1800" b="0" i="0" u="none" strike="noStrike" cap="none" dirty="0">
              <a:solidFill>
                <a:schemeClr val="dk2"/>
              </a:solidFill>
              <a:latin typeface="Arial"/>
              <a:ea typeface="Arial"/>
              <a:cs typeface="Arial"/>
              <a:sym typeface="Arial"/>
            </a:endParaRPr>
          </a:p>
        </p:txBody>
      </p:sp>
      <p:sp>
        <p:nvSpPr>
          <p:cNvPr id="280" name="Shape 280"/>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26</a:t>
            </a:fld>
            <a:endParaRPr sz="1000" b="0" i="0" u="none" strike="noStrike" cap="none">
              <a:solidFill>
                <a:schemeClr val="dk2"/>
              </a:solidFill>
              <a:latin typeface="Arial"/>
              <a:ea typeface="Arial"/>
              <a:cs typeface="Arial"/>
              <a:sym typeface="Arial"/>
            </a:endParaRPr>
          </a:p>
        </p:txBody>
      </p:sp>
      <p:pic>
        <p:nvPicPr>
          <p:cNvPr id="281" name="Shape 281"/>
          <p:cNvPicPr preferRelativeResize="0"/>
          <p:nvPr/>
        </p:nvPicPr>
        <p:blipFill rotWithShape="1">
          <a:blip r:embed="rId3">
            <a:alphaModFix/>
          </a:blip>
          <a:srcRect/>
          <a:stretch/>
        </p:blipFill>
        <p:spPr>
          <a:xfrm>
            <a:off x="6140950" y="968075"/>
            <a:ext cx="2792400" cy="3553674"/>
          </a:xfrm>
          <a:prstGeom prst="rect">
            <a:avLst/>
          </a:prstGeom>
          <a:noFill/>
          <a:ln>
            <a:noFill/>
          </a:ln>
        </p:spPr>
      </p:pic>
      <p:pic>
        <p:nvPicPr>
          <p:cNvPr id="282" name="Shape 282"/>
          <p:cNvPicPr preferRelativeResize="0"/>
          <p:nvPr/>
        </p:nvPicPr>
        <p:blipFill>
          <a:blip r:embed="rId4">
            <a:alphaModFix/>
          </a:blip>
          <a:stretch>
            <a:fillRect/>
          </a:stretch>
        </p:blipFill>
        <p:spPr>
          <a:xfrm>
            <a:off x="3685150" y="1146776"/>
            <a:ext cx="2391675" cy="3092664"/>
          </a:xfrm>
          <a:prstGeom prst="rect">
            <a:avLst/>
          </a:prstGeom>
          <a:noFill/>
          <a:ln>
            <a:noFill/>
          </a:ln>
        </p:spPr>
      </p:pic>
      <p:pic>
        <p:nvPicPr>
          <p:cNvPr id="283" name="Shape 283"/>
          <p:cNvPicPr preferRelativeResize="0"/>
          <p:nvPr/>
        </p:nvPicPr>
        <p:blipFill rotWithShape="1">
          <a:blip r:embed="rId5">
            <a:alphaModFix/>
          </a:blip>
          <a:srcRect/>
          <a:stretch/>
        </p:blipFill>
        <p:spPr>
          <a:xfrm>
            <a:off x="367025" y="2270750"/>
            <a:ext cx="3067644" cy="1725549"/>
          </a:xfrm>
          <a:prstGeom prst="rect">
            <a:avLst/>
          </a:prstGeom>
          <a:noFill/>
          <a:ln>
            <a:noFill/>
          </a:ln>
        </p:spPr>
      </p:pic>
      <p:pic>
        <p:nvPicPr>
          <p:cNvPr id="284" name="Shape 284"/>
          <p:cNvPicPr preferRelativeResize="0"/>
          <p:nvPr/>
        </p:nvPicPr>
        <p:blipFill rotWithShape="1">
          <a:blip r:embed="rId6">
            <a:alphaModFix/>
          </a:blip>
          <a:srcRect/>
          <a:stretch/>
        </p:blipFill>
        <p:spPr>
          <a:xfrm>
            <a:off x="460372" y="4356850"/>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Shape 288"/>
        <p:cNvGrpSpPr/>
        <p:nvPr/>
      </p:nvGrpSpPr>
      <p:grpSpPr>
        <a:xfrm>
          <a:off x="0" y="0"/>
          <a:ext cx="0" cy="0"/>
          <a:chOff x="0" y="0"/>
          <a:chExt cx="0" cy="0"/>
        </a:xfrm>
      </p:grpSpPr>
      <p:sp>
        <p:nvSpPr>
          <p:cNvPr id="289" name="Shape 289"/>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t>THANK YOU.    QUESTIONS? </a:t>
            </a:r>
            <a:endParaRPr/>
          </a:p>
        </p:txBody>
      </p:sp>
      <p:sp>
        <p:nvSpPr>
          <p:cNvPr id="290" name="Shape 290"/>
          <p:cNvSpPr txBox="1">
            <a:spLocks noGrp="1"/>
          </p:cNvSpPr>
          <p:nvPr>
            <p:ph type="body" idx="1"/>
          </p:nvPr>
        </p:nvSpPr>
        <p:spPr>
          <a:xfrm>
            <a:off x="311700" y="1493375"/>
            <a:ext cx="8520600" cy="2871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Yelena Luckert</a:t>
            </a:r>
            <a:endParaRPr/>
          </a:p>
          <a:p>
            <a:pPr marL="0" lvl="0" indent="0">
              <a:spcBef>
                <a:spcPts val="0"/>
              </a:spcBef>
              <a:spcAft>
                <a:spcPts val="0"/>
              </a:spcAft>
              <a:buNone/>
            </a:pPr>
            <a:r>
              <a:rPr lang="en" u="sng">
                <a:solidFill>
                  <a:schemeClr val="hlink"/>
                </a:solidFill>
                <a:hlinkClick r:id="rId3"/>
              </a:rPr>
              <a:t>yluckert@umd.edu</a:t>
            </a:r>
            <a:endParaRPr/>
          </a:p>
          <a:p>
            <a:pPr marL="0" lvl="0" indent="0">
              <a:spcBef>
                <a:spcPts val="0"/>
              </a:spcBef>
              <a:spcAft>
                <a:spcPts val="0"/>
              </a:spcAft>
              <a:buNone/>
            </a:pPr>
            <a:endParaRPr/>
          </a:p>
          <a:p>
            <a:pPr marL="0" lvl="0" indent="0">
              <a:spcBef>
                <a:spcPts val="0"/>
              </a:spcBef>
              <a:spcAft>
                <a:spcPts val="0"/>
              </a:spcAft>
              <a:buNone/>
            </a:pPr>
            <a:r>
              <a:rPr lang="en"/>
              <a:t>Judy Markowitz</a:t>
            </a:r>
            <a:endParaRPr/>
          </a:p>
          <a:p>
            <a:pPr marL="0" lvl="0" indent="0">
              <a:spcBef>
                <a:spcPts val="0"/>
              </a:spcBef>
              <a:spcAft>
                <a:spcPts val="0"/>
              </a:spcAft>
              <a:buNone/>
            </a:pPr>
            <a:r>
              <a:rPr lang="en" u="sng">
                <a:solidFill>
                  <a:schemeClr val="hlink"/>
                </a:solidFill>
                <a:hlinkClick r:id="rId4"/>
              </a:rPr>
              <a:t>judym@umd.edu</a:t>
            </a:r>
            <a:endParaRPr/>
          </a:p>
          <a:p>
            <a:pPr marL="0" lvl="0" indent="0">
              <a:spcBef>
                <a:spcPts val="0"/>
              </a:spcBef>
              <a:spcAft>
                <a:spcPts val="0"/>
              </a:spcAft>
              <a:buNone/>
            </a:pPr>
            <a:endParaRPr/>
          </a:p>
          <a:p>
            <a:pPr marL="0" lvl="0" indent="0">
              <a:spcBef>
                <a:spcPts val="0"/>
              </a:spcBef>
              <a:spcAft>
                <a:spcPts val="0"/>
              </a:spcAft>
              <a:buNone/>
            </a:pPr>
            <a:r>
              <a:rPr lang="en"/>
              <a:t>Nevenka Zdravkovska</a:t>
            </a:r>
            <a:endParaRPr/>
          </a:p>
          <a:p>
            <a:pPr marL="0" lvl="0" indent="0">
              <a:spcBef>
                <a:spcPts val="0"/>
              </a:spcBef>
              <a:spcAft>
                <a:spcPts val="0"/>
              </a:spcAft>
              <a:buNone/>
            </a:pPr>
            <a:r>
              <a:rPr lang="en" u="sng">
                <a:solidFill>
                  <a:schemeClr val="hlink"/>
                </a:solidFill>
                <a:hlinkClick r:id="rId5"/>
              </a:rPr>
              <a:t>nevenka@umd.edu</a:t>
            </a:r>
            <a:r>
              <a:rPr lang="en"/>
              <a:t> </a:t>
            </a:r>
            <a:endParaRPr/>
          </a:p>
        </p:txBody>
      </p:sp>
      <p:sp>
        <p:nvSpPr>
          <p:cNvPr id="291" name="Shape 291"/>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spcBef>
                <a:spcPts val="0"/>
              </a:spcBef>
              <a:spcAft>
                <a:spcPts val="0"/>
              </a:spcAft>
              <a:buClr>
                <a:srgbClr val="000000"/>
              </a:buClr>
              <a:buSzPts val="1000"/>
              <a:buFont typeface="Arial"/>
              <a:buNone/>
            </a:pPr>
            <a:fld id="{00000000-1234-1234-1234-123412341234}" type="slidenum">
              <a:rPr lang="en"/>
              <a:t>27</a:t>
            </a:fld>
            <a:endParaRPr/>
          </a:p>
        </p:txBody>
      </p:sp>
      <p:pic>
        <p:nvPicPr>
          <p:cNvPr id="292" name="Shape 292"/>
          <p:cNvPicPr preferRelativeResize="0"/>
          <p:nvPr/>
        </p:nvPicPr>
        <p:blipFill>
          <a:blip r:embed="rId6">
            <a:alphaModFix/>
          </a:blip>
          <a:stretch>
            <a:fillRect/>
          </a:stretch>
        </p:blipFill>
        <p:spPr>
          <a:xfrm>
            <a:off x="3880175" y="1164050"/>
            <a:ext cx="4592272" cy="3061526"/>
          </a:xfrm>
          <a:prstGeom prst="rect">
            <a:avLst/>
          </a:prstGeom>
          <a:noFill/>
          <a:ln>
            <a:noFill/>
          </a:ln>
        </p:spPr>
      </p:pic>
      <p:pic>
        <p:nvPicPr>
          <p:cNvPr id="293" name="Shape 293"/>
          <p:cNvPicPr preferRelativeResize="0"/>
          <p:nvPr/>
        </p:nvPicPr>
        <p:blipFill rotWithShape="1">
          <a:blip r:embed="rId7">
            <a:alphaModFix/>
          </a:blip>
          <a:srcRect/>
          <a:stretch/>
        </p:blipFill>
        <p:spPr>
          <a:xfrm>
            <a:off x="311697" y="4364975"/>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en" dirty="0"/>
              <a:t>Reference Changes</a:t>
            </a:r>
            <a:endParaRPr sz="28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800"/>
              <a:buFont typeface="Arial"/>
              <a:buNone/>
            </a:pPr>
            <a:endParaRPr dirty="0"/>
          </a:p>
          <a:p>
            <a:pPr marL="457200" marR="0" lvl="0" indent="-342900" algn="l" rtl="0">
              <a:lnSpc>
                <a:spcPct val="100000"/>
              </a:lnSpc>
              <a:spcBef>
                <a:spcPts val="0"/>
              </a:spcBef>
              <a:spcAft>
                <a:spcPts val="0"/>
              </a:spcAft>
              <a:buSzPts val="1800"/>
              <a:buChar char="●"/>
            </a:pPr>
            <a:r>
              <a:rPr lang="en" sz="1800" dirty="0"/>
              <a:t>Responded to the needs of patrons in different library locations</a:t>
            </a:r>
            <a:endParaRPr sz="1800" dirty="0"/>
          </a:p>
          <a:p>
            <a:pPr marL="0" marR="0" lvl="0" indent="0" algn="l" rtl="0">
              <a:lnSpc>
                <a:spcPct val="100000"/>
              </a:lnSpc>
              <a:spcBef>
                <a:spcPts val="0"/>
              </a:spcBef>
              <a:spcAft>
                <a:spcPts val="0"/>
              </a:spcAft>
              <a:buNone/>
            </a:pPr>
            <a:r>
              <a:rPr lang="en" sz="1800" dirty="0"/>
              <a:t>              </a:t>
            </a:r>
            <a:r>
              <a:rPr lang="en" sz="1400" dirty="0"/>
              <a:t>McKeldin / Art / Architecture / Performing Arts / STEM</a:t>
            </a:r>
            <a:br>
              <a:rPr lang="en" sz="1400" dirty="0"/>
            </a:br>
            <a:r>
              <a:rPr lang="en" sz="1400" dirty="0"/>
              <a:t>                  </a:t>
            </a:r>
            <a:endParaRPr sz="1400" dirty="0"/>
          </a:p>
          <a:p>
            <a:pPr marL="457200" marR="0" lvl="0" indent="-342900" algn="l" rtl="0">
              <a:lnSpc>
                <a:spcPct val="100000"/>
              </a:lnSpc>
              <a:spcBef>
                <a:spcPts val="0"/>
              </a:spcBef>
              <a:spcAft>
                <a:spcPts val="0"/>
              </a:spcAft>
              <a:buSzPts val="1800"/>
              <a:buChar char="●"/>
            </a:pPr>
            <a:r>
              <a:rPr lang="en" sz="1800" dirty="0"/>
              <a:t>All Subject Librarians participate</a:t>
            </a:r>
            <a:br>
              <a:rPr lang="en" sz="1800" dirty="0"/>
            </a:br>
            <a:r>
              <a:rPr lang="en" sz="1800" dirty="0"/>
              <a:t>      </a:t>
            </a:r>
            <a:r>
              <a:rPr lang="en" sz="1400" dirty="0"/>
              <a:t> In-depth appointments with individual patrons</a:t>
            </a:r>
            <a:br>
              <a:rPr lang="en" sz="1400" dirty="0"/>
            </a:br>
            <a:r>
              <a:rPr lang="en" sz="1400" dirty="0"/>
              <a:t>         Email questions asked directly</a:t>
            </a:r>
            <a:br>
              <a:rPr lang="en" sz="1400" dirty="0"/>
            </a:br>
            <a:r>
              <a:rPr lang="en" sz="1400" dirty="0"/>
              <a:t>         Email questions assigned from LibAnswers</a:t>
            </a:r>
            <a:endParaRPr sz="1400" dirty="0"/>
          </a:p>
          <a:p>
            <a:pPr marL="0" marR="0" lvl="0" indent="0" algn="l" rtl="0">
              <a:lnSpc>
                <a:spcPct val="100000"/>
              </a:lnSpc>
              <a:spcBef>
                <a:spcPts val="0"/>
              </a:spcBef>
              <a:spcAft>
                <a:spcPts val="0"/>
              </a:spcAft>
              <a:buNone/>
            </a:pPr>
            <a:endParaRPr sz="1400" dirty="0"/>
          </a:p>
          <a:p>
            <a:pPr marL="457200" marR="0" lvl="0" indent="-342900" algn="l" rtl="0">
              <a:lnSpc>
                <a:spcPct val="100000"/>
              </a:lnSpc>
              <a:spcBef>
                <a:spcPts val="0"/>
              </a:spcBef>
              <a:spcAft>
                <a:spcPts val="0"/>
              </a:spcAft>
              <a:buSzPts val="1800"/>
              <a:buChar char="●"/>
            </a:pPr>
            <a:r>
              <a:rPr lang="en" sz="1800" dirty="0"/>
              <a:t>Additional distinct models of reference services are provided within different locations</a:t>
            </a:r>
            <a:br>
              <a:rPr lang="en" sz="1800" dirty="0"/>
            </a:br>
            <a:r>
              <a:rPr lang="en" sz="1800" dirty="0"/>
              <a:t>       </a:t>
            </a:r>
            <a:r>
              <a:rPr lang="en" sz="1400" dirty="0"/>
              <a:t>Single service desk</a:t>
            </a:r>
            <a:br>
              <a:rPr lang="en" sz="1400" dirty="0"/>
            </a:br>
            <a:r>
              <a:rPr lang="en" sz="1400" dirty="0"/>
              <a:t>         “On call”</a:t>
            </a:r>
            <a:br>
              <a:rPr lang="en" sz="1400" dirty="0"/>
            </a:br>
            <a:r>
              <a:rPr lang="en" sz="1400" dirty="0"/>
              <a:t>                </a:t>
            </a:r>
            <a:endParaRPr sz="1400" dirty="0"/>
          </a:p>
          <a:p>
            <a:pPr marL="0" marR="0" lvl="0" indent="0" algn="l" rtl="0">
              <a:lnSpc>
                <a:spcPct val="100000"/>
              </a:lnSpc>
              <a:spcBef>
                <a:spcPts val="0"/>
              </a:spcBef>
              <a:spcAft>
                <a:spcPts val="0"/>
              </a:spcAft>
              <a:buNone/>
            </a:pPr>
            <a:r>
              <a:rPr lang="en" sz="1400" dirty="0"/>
              <a:t/>
            </a:r>
            <a:br>
              <a:rPr lang="en" sz="1400" dirty="0"/>
            </a:br>
            <a:endParaRPr sz="2400" dirty="0"/>
          </a:p>
        </p:txBody>
      </p:sp>
      <p:sp>
        <p:nvSpPr>
          <p:cNvPr id="74" name="Shape 74"/>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3</a:t>
            </a:fld>
            <a:endParaRPr sz="1000" b="0" i="0" u="none" strike="noStrike" cap="none">
              <a:solidFill>
                <a:schemeClr val="dk2"/>
              </a:solidFill>
              <a:latin typeface="Arial"/>
              <a:ea typeface="Arial"/>
              <a:cs typeface="Arial"/>
              <a:sym typeface="Arial"/>
            </a:endParaRPr>
          </a:p>
        </p:txBody>
      </p:sp>
      <p:pic>
        <p:nvPicPr>
          <p:cNvPr id="73" name="Shape 73"/>
          <p:cNvPicPr preferRelativeResize="0"/>
          <p:nvPr/>
        </p:nvPicPr>
        <p:blipFill rotWithShape="1">
          <a:blip r:embed="rId3">
            <a:alphaModFix/>
          </a:blip>
          <a:srcRect/>
          <a:stretch/>
        </p:blipFill>
        <p:spPr>
          <a:xfrm>
            <a:off x="6873193" y="4268717"/>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dirty="0"/>
              <a:t>Background</a:t>
            </a:r>
            <a:endParaRPr dirty="0"/>
          </a:p>
        </p:txBody>
      </p:sp>
      <p:sp>
        <p:nvSpPr>
          <p:cNvPr id="80" name="Shape 80"/>
          <p:cNvSpPr txBox="1">
            <a:spLocks noGrp="1"/>
          </p:cNvSpPr>
          <p:nvPr>
            <p:ph type="body" idx="1"/>
          </p:nvPr>
        </p:nvSpPr>
        <p:spPr>
          <a:xfrm>
            <a:off x="311700" y="1152475"/>
            <a:ext cx="8520600" cy="2055833"/>
          </a:xfrm>
          <a:prstGeom prst="rect">
            <a:avLst/>
          </a:prstGeom>
        </p:spPr>
        <p:txBody>
          <a:bodyPr spcFirstLastPara="1" wrap="square" lIns="91425" tIns="91425" rIns="91425" bIns="91425" anchor="t" anchorCtr="0">
            <a:noAutofit/>
          </a:bodyPr>
          <a:lstStyle/>
          <a:p>
            <a:pPr marL="0" indent="0">
              <a:lnSpc>
                <a:spcPct val="100000"/>
              </a:lnSpc>
              <a:buNone/>
            </a:pPr>
            <a:r>
              <a:rPr lang="en" sz="1600" dirty="0">
                <a:solidFill>
                  <a:schemeClr val="dk1"/>
                </a:solidFill>
              </a:rPr>
              <a:t>Special Task forces charged with assessing, researching current situation and providing </a:t>
            </a:r>
            <a:r>
              <a:rPr lang="en" sz="1600" dirty="0" smtClean="0">
                <a:solidFill>
                  <a:schemeClr val="dk1"/>
                </a:solidFill>
              </a:rPr>
              <a:t>recommendations</a:t>
            </a:r>
          </a:p>
          <a:p>
            <a:pPr marL="0" indent="0">
              <a:lnSpc>
                <a:spcPct val="100000"/>
              </a:lnSpc>
              <a:buNone/>
            </a:pPr>
            <a:r>
              <a:rPr lang="en" dirty="0" smtClean="0">
                <a:solidFill>
                  <a:schemeClr val="dk1"/>
                </a:solidFill>
              </a:rPr>
              <a:t>   </a:t>
            </a:r>
            <a:r>
              <a:rPr lang="en" sz="1400" dirty="0">
                <a:solidFill>
                  <a:schemeClr val="dk1"/>
                </a:solidFill>
              </a:rPr>
              <a:t>Study of the Information and Research Services  </a:t>
            </a:r>
            <a:r>
              <a:rPr lang="en" sz="1400" u="sng" dirty="0">
                <a:solidFill>
                  <a:schemeClr val="hlink"/>
                </a:solidFill>
                <a:hlinkClick r:id="rId3"/>
              </a:rPr>
              <a:t>https://drum.lib.umd.edu/handle/1903/17460</a:t>
            </a:r>
            <a:r>
              <a:rPr lang="en" sz="1400" dirty="0">
                <a:solidFill>
                  <a:schemeClr val="dk1"/>
                </a:solidFill>
              </a:rPr>
              <a:t/>
            </a:r>
            <a:br>
              <a:rPr lang="en" sz="1400" dirty="0">
                <a:solidFill>
                  <a:schemeClr val="dk1"/>
                </a:solidFill>
              </a:rPr>
            </a:br>
            <a:r>
              <a:rPr lang="en" sz="1400" dirty="0">
                <a:solidFill>
                  <a:schemeClr val="dk1"/>
                </a:solidFill>
              </a:rPr>
              <a:t>    McKeldin Merged Desk                                         </a:t>
            </a:r>
            <a:r>
              <a:rPr lang="en" sz="1400" u="sng" dirty="0">
                <a:solidFill>
                  <a:srgbClr val="607890"/>
                </a:solidFill>
                <a:highlight>
                  <a:srgbClr val="FFFFFF"/>
                </a:highlight>
                <a:hlinkClick r:id="rId4"/>
              </a:rPr>
              <a:t>http://hdl.handle.net/1903/20582</a:t>
            </a:r>
            <a:r>
              <a:rPr lang="en" sz="1400" dirty="0">
                <a:solidFill>
                  <a:schemeClr val="dk1"/>
                </a:solidFill>
              </a:rPr>
              <a:t/>
            </a:r>
            <a:br>
              <a:rPr lang="en" sz="1400" dirty="0">
                <a:solidFill>
                  <a:schemeClr val="dk1"/>
                </a:solidFill>
              </a:rPr>
            </a:br>
            <a:r>
              <a:rPr lang="en" sz="1400" dirty="0">
                <a:solidFill>
                  <a:schemeClr val="dk1"/>
                </a:solidFill>
              </a:rPr>
              <a:t>    Virtual Information Services                                  </a:t>
            </a:r>
            <a:r>
              <a:rPr lang="en" sz="1400" u="sng" dirty="0" smtClean="0">
                <a:solidFill>
                  <a:srgbClr val="607890"/>
                </a:solidFill>
                <a:highlight>
                  <a:srgbClr val="FFFFFF"/>
                </a:highlight>
                <a:hlinkClick r:id="rId5"/>
              </a:rPr>
              <a:t>http</a:t>
            </a:r>
            <a:r>
              <a:rPr lang="en" sz="1400" u="sng" dirty="0">
                <a:solidFill>
                  <a:srgbClr val="607890"/>
                </a:solidFill>
                <a:highlight>
                  <a:srgbClr val="FFFFFF"/>
                </a:highlight>
                <a:hlinkClick r:id="rId5"/>
              </a:rPr>
              <a:t>://hdl.handle.net/1903/20583</a:t>
            </a:r>
            <a:r>
              <a:rPr lang="en" sz="1400" dirty="0">
                <a:solidFill>
                  <a:schemeClr val="dk1"/>
                </a:solidFill>
              </a:rPr>
              <a:t/>
            </a:r>
            <a:br>
              <a:rPr lang="en" sz="1400" dirty="0">
                <a:solidFill>
                  <a:schemeClr val="dk1"/>
                </a:solidFill>
              </a:rPr>
            </a:br>
            <a:r>
              <a:rPr lang="en" sz="1400" dirty="0">
                <a:solidFill>
                  <a:schemeClr val="dk1"/>
                </a:solidFill>
              </a:rPr>
              <a:t>    </a:t>
            </a:r>
            <a:endParaRPr lang="en" sz="1400" dirty="0" smtClean="0">
              <a:solidFill>
                <a:schemeClr val="dk1"/>
              </a:solidFill>
            </a:endParaRPr>
          </a:p>
          <a:p>
            <a:pPr marL="0" indent="0">
              <a:lnSpc>
                <a:spcPct val="100000"/>
              </a:lnSpc>
              <a:buNone/>
            </a:pPr>
            <a:r>
              <a:rPr lang="en" sz="1600" dirty="0" smtClean="0">
                <a:solidFill>
                  <a:schemeClr val="dk1"/>
                </a:solidFill>
              </a:rPr>
              <a:t>Librarians </a:t>
            </a:r>
            <a:r>
              <a:rPr lang="en" sz="1600" dirty="0">
                <a:solidFill>
                  <a:schemeClr val="dk1"/>
                </a:solidFill>
              </a:rPr>
              <a:t>reporting on their reference activities via their annual reports, workplans </a:t>
            </a:r>
            <a:r>
              <a:rPr lang="en" sz="1600" dirty="0" smtClean="0">
                <a:solidFill>
                  <a:schemeClr val="dk1"/>
                </a:solidFill>
              </a:rPr>
              <a:t>and annual </a:t>
            </a:r>
            <a:r>
              <a:rPr lang="en" sz="1600" dirty="0">
                <a:solidFill>
                  <a:schemeClr val="dk1"/>
                </a:solidFill>
              </a:rPr>
              <a:t>reviews</a:t>
            </a:r>
            <a:r>
              <a:rPr lang="en" sz="1400" dirty="0">
                <a:solidFill>
                  <a:schemeClr val="dk1"/>
                </a:solidFill>
              </a:rPr>
              <a:t>      </a:t>
            </a:r>
            <a:r>
              <a:rPr lang="en" dirty="0">
                <a:solidFill>
                  <a:schemeClr val="dk1"/>
                </a:solidFill>
              </a:rPr>
              <a:t>     </a:t>
            </a:r>
            <a:endParaRPr dirty="0">
              <a:solidFill>
                <a:schemeClr val="dk1"/>
              </a:solidFill>
            </a:endParaRPr>
          </a:p>
          <a:p>
            <a:pPr marL="0" lvl="0" indent="0" rtl="0">
              <a:lnSpc>
                <a:spcPct val="100000"/>
              </a:lnSpc>
              <a:spcBef>
                <a:spcPts val="0"/>
              </a:spcBef>
              <a:spcAft>
                <a:spcPts val="0"/>
              </a:spcAft>
              <a:buNone/>
            </a:pPr>
            <a:r>
              <a:rPr lang="en" dirty="0">
                <a:solidFill>
                  <a:schemeClr val="dk1"/>
                </a:solidFill>
              </a:rPr>
              <a:t/>
            </a:r>
            <a:br>
              <a:rPr lang="en" dirty="0">
                <a:solidFill>
                  <a:schemeClr val="dk1"/>
                </a:solidFill>
              </a:rPr>
            </a:br>
            <a:r>
              <a:rPr lang="en" dirty="0">
                <a:solidFill>
                  <a:schemeClr val="dk1"/>
                </a:solidFill>
              </a:rPr>
              <a:t>     </a:t>
            </a:r>
            <a:endParaRPr dirty="0"/>
          </a:p>
        </p:txBody>
      </p:sp>
      <p:sp>
        <p:nvSpPr>
          <p:cNvPr id="81" name="Shape 81"/>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spcBef>
                <a:spcPts val="0"/>
              </a:spcBef>
              <a:spcAft>
                <a:spcPts val="0"/>
              </a:spcAft>
              <a:buClr>
                <a:srgbClr val="000000"/>
              </a:buClr>
              <a:buSzPts val="1000"/>
              <a:buFont typeface="Arial"/>
              <a:buNone/>
            </a:pPr>
            <a:fld id="{00000000-1234-1234-1234-123412341234}" type="slidenum">
              <a:rPr lang="en"/>
              <a:t>4</a:t>
            </a:fld>
            <a:endParaRPr/>
          </a:p>
        </p:txBody>
      </p:sp>
      <p:pic>
        <p:nvPicPr>
          <p:cNvPr id="82" name="Shape 82"/>
          <p:cNvPicPr preferRelativeResize="0"/>
          <p:nvPr/>
        </p:nvPicPr>
        <p:blipFill>
          <a:blip r:embed="rId6">
            <a:alphaModFix/>
          </a:blip>
          <a:stretch>
            <a:fillRect/>
          </a:stretch>
        </p:blipFill>
        <p:spPr>
          <a:xfrm>
            <a:off x="3367602" y="3208307"/>
            <a:ext cx="2639650" cy="1266225"/>
          </a:xfrm>
          <a:prstGeom prst="rect">
            <a:avLst/>
          </a:prstGeom>
          <a:noFill/>
          <a:ln>
            <a:noFill/>
          </a:ln>
        </p:spPr>
      </p:pic>
      <p:pic>
        <p:nvPicPr>
          <p:cNvPr id="83" name="Shape 83"/>
          <p:cNvPicPr preferRelativeResize="0"/>
          <p:nvPr/>
        </p:nvPicPr>
        <p:blipFill>
          <a:blip r:embed="rId7">
            <a:alphaModFix/>
          </a:blip>
          <a:stretch>
            <a:fillRect/>
          </a:stretch>
        </p:blipFill>
        <p:spPr>
          <a:xfrm>
            <a:off x="465614" y="3208308"/>
            <a:ext cx="2748074" cy="1266225"/>
          </a:xfrm>
          <a:prstGeom prst="rect">
            <a:avLst/>
          </a:prstGeom>
          <a:noFill/>
          <a:ln>
            <a:noFill/>
          </a:ln>
        </p:spPr>
      </p:pic>
      <p:pic>
        <p:nvPicPr>
          <p:cNvPr id="84" name="Shape 84"/>
          <p:cNvPicPr preferRelativeResize="0"/>
          <p:nvPr/>
        </p:nvPicPr>
        <p:blipFill>
          <a:blip r:embed="rId8">
            <a:alphaModFix/>
          </a:blip>
          <a:stretch>
            <a:fillRect/>
          </a:stretch>
        </p:blipFill>
        <p:spPr>
          <a:xfrm>
            <a:off x="6161166" y="3208306"/>
            <a:ext cx="2448375" cy="1266225"/>
          </a:xfrm>
          <a:prstGeom prst="rect">
            <a:avLst/>
          </a:prstGeom>
          <a:noFill/>
          <a:ln>
            <a:noFill/>
          </a:ln>
        </p:spPr>
      </p:pic>
      <p:pic>
        <p:nvPicPr>
          <p:cNvPr id="85" name="Shape 85"/>
          <p:cNvPicPr preferRelativeResize="0"/>
          <p:nvPr/>
        </p:nvPicPr>
        <p:blipFill rotWithShape="1">
          <a:blip r:embed="rId9">
            <a:alphaModFix/>
          </a:blip>
          <a:srcRect/>
          <a:stretch/>
        </p:blipFill>
        <p:spPr>
          <a:xfrm>
            <a:off x="532250" y="4568875"/>
            <a:ext cx="1651300" cy="457425"/>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t>Focus on McKeldin - Our Main and Largest Library</a:t>
            </a:r>
            <a:endParaRPr/>
          </a:p>
        </p:txBody>
      </p:sp>
      <p:sp>
        <p:nvSpPr>
          <p:cNvPr id="91" name="Shape 91"/>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rtl="0">
              <a:lnSpc>
                <a:spcPct val="100000"/>
              </a:lnSpc>
              <a:spcBef>
                <a:spcPts val="0"/>
              </a:spcBef>
              <a:spcAft>
                <a:spcPts val="0"/>
              </a:spcAft>
              <a:buNone/>
            </a:pPr>
            <a:r>
              <a:rPr lang="en">
                <a:solidFill>
                  <a:schemeClr val="dk1"/>
                </a:solidFill>
              </a:rPr>
              <a:t>Fall 2014 - Combined the separate circulation and information desks into a Single Service Desk  - Libraries Services Desk (LSD)</a:t>
            </a:r>
            <a:endParaRPr>
              <a:solidFill>
                <a:schemeClr val="dk1"/>
              </a:solidFill>
            </a:endParaRPr>
          </a:p>
          <a:p>
            <a:pPr marL="0" lvl="0" indent="0" rtl="0">
              <a:lnSpc>
                <a:spcPct val="100000"/>
              </a:lnSpc>
              <a:spcBef>
                <a:spcPts val="0"/>
              </a:spcBef>
              <a:spcAft>
                <a:spcPts val="0"/>
              </a:spcAft>
              <a:buClr>
                <a:schemeClr val="dk1"/>
              </a:buClr>
              <a:buSzPts val="1100"/>
              <a:buFont typeface="Arial"/>
              <a:buNone/>
            </a:pPr>
            <a:endParaRPr>
              <a:solidFill>
                <a:schemeClr val="dk1"/>
              </a:solidFill>
            </a:endParaRPr>
          </a:p>
          <a:p>
            <a:pPr marL="457200" lvl="0" indent="-317500" rtl="0">
              <a:lnSpc>
                <a:spcPct val="100000"/>
              </a:lnSpc>
              <a:spcBef>
                <a:spcPts val="0"/>
              </a:spcBef>
              <a:spcAft>
                <a:spcPts val="0"/>
              </a:spcAft>
              <a:buClr>
                <a:schemeClr val="dk1"/>
              </a:buClr>
              <a:buSzPts val="1400"/>
              <a:buChar char="●"/>
            </a:pPr>
            <a:r>
              <a:rPr lang="en" sz="1400">
                <a:solidFill>
                  <a:schemeClr val="dk1"/>
                </a:solidFill>
              </a:rPr>
              <a:t>Librarians no longer required to physically serve at the new desk</a:t>
            </a:r>
            <a:endParaRPr sz="1400">
              <a:solidFill>
                <a:schemeClr val="dk1"/>
              </a:solidFill>
            </a:endParaRPr>
          </a:p>
          <a:p>
            <a:pPr marL="457200" lvl="0" indent="-317500" rtl="0">
              <a:lnSpc>
                <a:spcPct val="100000"/>
              </a:lnSpc>
              <a:spcBef>
                <a:spcPts val="0"/>
              </a:spcBef>
              <a:spcAft>
                <a:spcPts val="0"/>
              </a:spcAft>
              <a:buClr>
                <a:schemeClr val="dk1"/>
              </a:buClr>
              <a:buSzPts val="1400"/>
              <a:buChar char="●"/>
            </a:pPr>
            <a:r>
              <a:rPr lang="en" sz="1400">
                <a:solidFill>
                  <a:schemeClr val="dk1"/>
                </a:solidFill>
              </a:rPr>
              <a:t>Reference provided using an “on-call” model</a:t>
            </a:r>
            <a:endParaRPr sz="1400">
              <a:solidFill>
                <a:schemeClr val="dk1"/>
              </a:solidFill>
            </a:endParaRPr>
          </a:p>
          <a:p>
            <a:pPr marL="457200" lvl="0" indent="-317500" rtl="0">
              <a:lnSpc>
                <a:spcPct val="100000"/>
              </a:lnSpc>
              <a:spcBef>
                <a:spcPts val="0"/>
              </a:spcBef>
              <a:spcAft>
                <a:spcPts val="0"/>
              </a:spcAft>
              <a:buClr>
                <a:schemeClr val="dk1"/>
              </a:buClr>
              <a:buSzPts val="1400"/>
              <a:buChar char="●"/>
            </a:pPr>
            <a:r>
              <a:rPr lang="en" sz="1400">
                <a:solidFill>
                  <a:schemeClr val="dk1"/>
                </a:solidFill>
              </a:rPr>
              <a:t>Reference questions asked at the desk are referred to the on call librarian</a:t>
            </a:r>
            <a:endParaRPr sz="1400">
              <a:solidFill>
                <a:schemeClr val="dk1"/>
              </a:solidFill>
            </a:endParaRPr>
          </a:p>
          <a:p>
            <a:pPr marL="457200" lvl="0" indent="-317500" rtl="0">
              <a:lnSpc>
                <a:spcPct val="100000"/>
              </a:lnSpc>
              <a:spcBef>
                <a:spcPts val="0"/>
              </a:spcBef>
              <a:spcAft>
                <a:spcPts val="0"/>
              </a:spcAft>
              <a:buClr>
                <a:schemeClr val="dk1"/>
              </a:buClr>
              <a:buSzPts val="1400"/>
              <a:buChar char="●"/>
            </a:pPr>
            <a:r>
              <a:rPr lang="en" sz="1400">
                <a:solidFill>
                  <a:schemeClr val="dk1"/>
                </a:solidFill>
              </a:rPr>
              <a:t>On Call staffed by Subject Librarians from Humanities and Social Sciences and Librarians from Teaching and Learning</a:t>
            </a:r>
            <a:endParaRPr sz="1400">
              <a:solidFill>
                <a:schemeClr val="dk1"/>
              </a:solidFill>
            </a:endParaRPr>
          </a:p>
          <a:p>
            <a:pPr marL="0" lvl="0" indent="0" rtl="0">
              <a:lnSpc>
                <a:spcPct val="100000"/>
              </a:lnSpc>
              <a:spcBef>
                <a:spcPts val="0"/>
              </a:spcBef>
              <a:spcAft>
                <a:spcPts val="0"/>
              </a:spcAft>
              <a:buNone/>
            </a:pPr>
            <a:r>
              <a:rPr lang="en" sz="1400">
                <a:solidFill>
                  <a:schemeClr val="dk1"/>
                </a:solidFill>
              </a:rPr>
              <a:t/>
            </a:r>
            <a:br>
              <a:rPr lang="en" sz="1400">
                <a:solidFill>
                  <a:schemeClr val="dk1"/>
                </a:solidFill>
              </a:rPr>
            </a:br>
            <a:endParaRPr sz="1400">
              <a:solidFill>
                <a:schemeClr val="dk1"/>
              </a:solidFill>
            </a:endParaRPr>
          </a:p>
          <a:p>
            <a:pPr marL="0" lvl="0" indent="0" rtl="0">
              <a:lnSpc>
                <a:spcPct val="100000"/>
              </a:lnSpc>
              <a:spcBef>
                <a:spcPts val="0"/>
              </a:spcBef>
              <a:spcAft>
                <a:spcPts val="0"/>
              </a:spcAft>
              <a:buNone/>
            </a:pPr>
            <a:endParaRPr sz="1400">
              <a:solidFill>
                <a:schemeClr val="dk1"/>
              </a:solidFill>
            </a:endParaRPr>
          </a:p>
          <a:p>
            <a:pPr marL="0" lvl="0" indent="0" rtl="0">
              <a:lnSpc>
                <a:spcPct val="100000"/>
              </a:lnSpc>
              <a:spcBef>
                <a:spcPts val="0"/>
              </a:spcBef>
              <a:spcAft>
                <a:spcPts val="0"/>
              </a:spcAft>
              <a:buNone/>
            </a:pPr>
            <a:r>
              <a:rPr lang="en">
                <a:solidFill>
                  <a:schemeClr val="dk1"/>
                </a:solidFill>
              </a:rPr>
              <a:t/>
            </a:r>
            <a:br>
              <a:rPr lang="en">
                <a:solidFill>
                  <a:schemeClr val="dk1"/>
                </a:solidFill>
              </a:rPr>
            </a:br>
            <a:endParaRPr/>
          </a:p>
        </p:txBody>
      </p:sp>
      <p:sp>
        <p:nvSpPr>
          <p:cNvPr id="92" name="Shape 92"/>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spcBef>
                <a:spcPts val="0"/>
              </a:spcBef>
              <a:spcAft>
                <a:spcPts val="0"/>
              </a:spcAft>
              <a:buClr>
                <a:srgbClr val="000000"/>
              </a:buClr>
              <a:buSzPts val="1000"/>
              <a:buFont typeface="Arial"/>
              <a:buNone/>
            </a:pPr>
            <a:fld id="{00000000-1234-1234-1234-123412341234}" type="slidenum">
              <a:rPr lang="en"/>
              <a:t>5</a:t>
            </a:fld>
            <a:endParaRPr/>
          </a:p>
        </p:txBody>
      </p:sp>
      <p:pic>
        <p:nvPicPr>
          <p:cNvPr id="93" name="Shape 93"/>
          <p:cNvPicPr preferRelativeResize="0"/>
          <p:nvPr/>
        </p:nvPicPr>
        <p:blipFill rotWithShape="1">
          <a:blip r:embed="rId3">
            <a:alphaModFix/>
          </a:blip>
          <a:srcRect/>
          <a:stretch/>
        </p:blipFill>
        <p:spPr>
          <a:xfrm>
            <a:off x="603022" y="4356850"/>
            <a:ext cx="1651313" cy="591300"/>
          </a:xfrm>
          <a:prstGeom prst="rect">
            <a:avLst/>
          </a:prstGeom>
          <a:noFill/>
          <a:ln>
            <a:noFill/>
          </a:ln>
        </p:spPr>
      </p:pic>
      <p:pic>
        <p:nvPicPr>
          <p:cNvPr id="94" name="Shape 94"/>
          <p:cNvPicPr preferRelativeResize="0"/>
          <p:nvPr/>
        </p:nvPicPr>
        <p:blipFill>
          <a:blip r:embed="rId4">
            <a:alphaModFix/>
          </a:blip>
          <a:stretch>
            <a:fillRect/>
          </a:stretch>
        </p:blipFill>
        <p:spPr>
          <a:xfrm>
            <a:off x="3518714" y="3130750"/>
            <a:ext cx="2207625" cy="1655725"/>
          </a:xfrm>
          <a:prstGeom prst="rect">
            <a:avLst/>
          </a:prstGeom>
          <a:noFill/>
          <a:ln>
            <a:noFill/>
          </a:ln>
        </p:spPr>
      </p:pic>
      <p:pic>
        <p:nvPicPr>
          <p:cNvPr id="95" name="Shape 95"/>
          <p:cNvPicPr preferRelativeResize="0"/>
          <p:nvPr/>
        </p:nvPicPr>
        <p:blipFill>
          <a:blip r:embed="rId5">
            <a:alphaModFix/>
          </a:blip>
          <a:stretch>
            <a:fillRect/>
          </a:stretch>
        </p:blipFill>
        <p:spPr>
          <a:xfrm>
            <a:off x="5850850" y="2996725"/>
            <a:ext cx="2746790" cy="2060100"/>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255000" y="920175"/>
            <a:ext cx="8520600" cy="3259500"/>
          </a:xfrm>
          <a:prstGeom prst="rect">
            <a:avLst/>
          </a:prstGeom>
          <a:noFill/>
          <a:ln>
            <a:noFill/>
          </a:ln>
        </p:spPr>
        <p:txBody>
          <a:bodyPr spcFirstLastPara="1" wrap="square" lIns="91425" tIns="91425" rIns="91425" bIns="91425" anchor="t" anchorCtr="0">
            <a:noAutofit/>
          </a:bodyPr>
          <a:lstStyle/>
          <a:p>
            <a:pPr marL="457200" lvl="0" indent="-317500" rtl="0">
              <a:spcBef>
                <a:spcPts val="0"/>
              </a:spcBef>
              <a:spcAft>
                <a:spcPts val="0"/>
              </a:spcAft>
              <a:buSzPts val="1400"/>
              <a:buChar char="●"/>
            </a:pPr>
            <a:r>
              <a:rPr lang="en" sz="1800"/>
              <a:t>Extensive on-going training sessions provided by the Reference Coordinator Librarian </a:t>
            </a:r>
            <a:endParaRPr sz="1800"/>
          </a:p>
          <a:p>
            <a:pPr marL="457200" lvl="0" indent="-317500" rtl="0">
              <a:spcBef>
                <a:spcPts val="0"/>
              </a:spcBef>
              <a:spcAft>
                <a:spcPts val="0"/>
              </a:spcAft>
              <a:buSzPts val="1400"/>
              <a:buChar char="●"/>
            </a:pPr>
            <a:r>
              <a:rPr lang="en" sz="1800"/>
              <a:t>For new librarians and graduate assistants</a:t>
            </a:r>
            <a:endParaRPr sz="1800"/>
          </a:p>
          <a:p>
            <a:pPr marL="457200" lvl="0" indent="-317500" rtl="0">
              <a:spcBef>
                <a:spcPts val="0"/>
              </a:spcBef>
              <a:spcAft>
                <a:spcPts val="0"/>
              </a:spcAft>
              <a:buSzPts val="1400"/>
              <a:buChar char="●"/>
            </a:pPr>
            <a:r>
              <a:rPr lang="en" sz="1800"/>
              <a:t>For staff and students at the Library Services Desk (LSD)</a:t>
            </a:r>
            <a:r>
              <a:rPr lang="en" sz="1400"/>
              <a:t/>
            </a:r>
            <a:br>
              <a:rPr lang="en" sz="1400"/>
            </a:br>
            <a:r>
              <a:rPr lang="en" sz="1400"/>
              <a:t>       How and when to refer</a:t>
            </a:r>
            <a:br>
              <a:rPr lang="en" sz="1400"/>
            </a:br>
            <a:r>
              <a:rPr lang="en" sz="1400"/>
              <a:t>       Basic reference assistance</a:t>
            </a:r>
            <a:br>
              <a:rPr lang="en" sz="1400"/>
            </a:br>
            <a:r>
              <a:rPr lang="en" sz="1400"/>
              <a:t>       Known items (catalog, holdings and location information)</a:t>
            </a:r>
            <a:br>
              <a:rPr lang="en" sz="1400"/>
            </a:br>
            <a:r>
              <a:rPr lang="en" sz="1400"/>
              <a:t>       Access databases</a:t>
            </a:r>
            <a:br>
              <a:rPr lang="en" sz="1400"/>
            </a:br>
            <a:r>
              <a:rPr lang="en" sz="1400"/>
              <a:t>       Access subject and course libguides</a:t>
            </a:r>
            <a:endParaRPr sz="1400"/>
          </a:p>
          <a:p>
            <a:pPr marL="457200" lvl="0" indent="-317500" rtl="0">
              <a:spcBef>
                <a:spcPts val="0"/>
              </a:spcBef>
              <a:spcAft>
                <a:spcPts val="0"/>
              </a:spcAft>
              <a:buSzPts val="1400"/>
              <a:buChar char="●"/>
            </a:pPr>
            <a:r>
              <a:rPr lang="en" sz="1800"/>
              <a:t>For Virtual Reference</a:t>
            </a:r>
            <a:br>
              <a:rPr lang="en" sz="1800"/>
            </a:br>
            <a:r>
              <a:rPr lang="en" sz="1800"/>
              <a:t>     </a:t>
            </a:r>
            <a:r>
              <a:rPr lang="en" sz="1400"/>
              <a:t>Chat</a:t>
            </a:r>
            <a:br>
              <a:rPr lang="en" sz="1400"/>
            </a:br>
            <a:r>
              <a:rPr lang="en" sz="1400"/>
              <a:t>       LibAnswers</a:t>
            </a:r>
            <a:br>
              <a:rPr lang="en" sz="1400"/>
            </a:br>
            <a:r>
              <a:rPr lang="en" sz="1400"/>
              <a:t>       RefAnalytics</a:t>
            </a:r>
            <a:br>
              <a:rPr lang="en" sz="1400"/>
            </a:br>
            <a:r>
              <a:rPr lang="en" sz="1800"/>
              <a:t/>
            </a:r>
            <a:br>
              <a:rPr lang="en" sz="1800"/>
            </a:br>
            <a:endParaRPr sz="1800"/>
          </a:p>
          <a:p>
            <a:pPr marL="0" lvl="0" indent="0" rtl="0">
              <a:spcBef>
                <a:spcPts val="0"/>
              </a:spcBef>
              <a:spcAft>
                <a:spcPts val="0"/>
              </a:spcAft>
              <a:buNone/>
            </a:pPr>
            <a:r>
              <a:rPr lang="en" sz="1400"/>
              <a:t/>
            </a:r>
            <a:br>
              <a:rPr lang="en" sz="1400"/>
            </a:br>
            <a:endParaRPr sz="1400"/>
          </a:p>
          <a:p>
            <a:pPr marL="0" lvl="0" indent="0" rtl="0">
              <a:spcBef>
                <a:spcPts val="0"/>
              </a:spcBef>
              <a:spcAft>
                <a:spcPts val="0"/>
              </a:spcAft>
              <a:buNone/>
            </a:pPr>
            <a:r>
              <a:rPr lang="en" sz="1400"/>
              <a:t/>
            </a:r>
            <a:br>
              <a:rPr lang="en" sz="1400"/>
            </a:br>
            <a:endParaRPr sz="1400"/>
          </a:p>
        </p:txBody>
      </p:sp>
      <p:sp>
        <p:nvSpPr>
          <p:cNvPr id="102" name="Shape 102"/>
          <p:cNvSpPr txBox="1">
            <a:spLocks noGrp="1"/>
          </p:cNvSpPr>
          <p:nvPr>
            <p:ph type="sldNum" idx="12"/>
          </p:nvPr>
        </p:nvSpPr>
        <p:spPr>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chemeClr val="dk2"/>
                </a:solidFill>
                <a:latin typeface="Arial"/>
                <a:ea typeface="Arial"/>
                <a:cs typeface="Arial"/>
                <a:sym typeface="Arial"/>
              </a:rPr>
              <a:t>6</a:t>
            </a:fld>
            <a:endParaRPr sz="1000" b="0" i="0" u="none" strike="noStrike" cap="none">
              <a:solidFill>
                <a:schemeClr val="dk2"/>
              </a:solidFill>
              <a:latin typeface="Arial"/>
              <a:ea typeface="Arial"/>
              <a:cs typeface="Arial"/>
              <a:sym typeface="Arial"/>
            </a:endParaRPr>
          </a:p>
        </p:txBody>
      </p:sp>
      <p:pic>
        <p:nvPicPr>
          <p:cNvPr id="101" name="Shape 101"/>
          <p:cNvPicPr preferRelativeResize="0"/>
          <p:nvPr/>
        </p:nvPicPr>
        <p:blipFill rotWithShape="1">
          <a:blip r:embed="rId3">
            <a:alphaModFix/>
          </a:blip>
          <a:srcRect/>
          <a:stretch/>
        </p:blipFill>
        <p:spPr>
          <a:xfrm>
            <a:off x="6588186" y="4367567"/>
            <a:ext cx="1651313" cy="591300"/>
          </a:xfrm>
          <a:prstGeom prst="rect">
            <a:avLst/>
          </a:prstGeom>
          <a:noFill/>
          <a:ln>
            <a:noFill/>
          </a:ln>
        </p:spPr>
      </p:pic>
      <p:sp>
        <p:nvSpPr>
          <p:cNvPr id="103" name="Shape 103"/>
          <p:cNvSpPr txBox="1"/>
          <p:nvPr/>
        </p:nvSpPr>
        <p:spPr>
          <a:xfrm>
            <a:off x="519075" y="456150"/>
            <a:ext cx="8009700" cy="464100"/>
          </a:xfrm>
          <a:prstGeom prst="rect">
            <a:avLst/>
          </a:prstGeom>
          <a:no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n" sz="2800"/>
              <a:t>Training for Reference Services</a:t>
            </a:r>
            <a:endParaRPr sz="2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a:spcBef>
                <a:spcPts val="0"/>
              </a:spcBef>
              <a:spcAft>
                <a:spcPts val="0"/>
              </a:spcAft>
              <a:buNone/>
            </a:pPr>
            <a:r>
              <a:rPr lang="en"/>
              <a:t>Virtual Reference</a:t>
            </a:r>
            <a:endParaRPr/>
          </a:p>
        </p:txBody>
      </p:sp>
      <p:sp>
        <p:nvSpPr>
          <p:cNvPr id="109" name="Shape 109"/>
          <p:cNvSpPr txBox="1">
            <a:spLocks noGrp="1"/>
          </p:cNvSpPr>
          <p:nvPr>
            <p:ph type="body" idx="1"/>
          </p:nvPr>
        </p:nvSpPr>
        <p:spPr>
          <a:xfrm>
            <a:off x="433200" y="11322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dirty="0">
                <a:solidFill>
                  <a:schemeClr val="tx1"/>
                </a:solidFill>
              </a:rPr>
              <a:t>Moved from QuestionPoint to Springshare CHAT and LibAnswers</a:t>
            </a:r>
            <a:endParaRPr dirty="0">
              <a:solidFill>
                <a:schemeClr val="tx1"/>
              </a:solidFill>
            </a:endParaRPr>
          </a:p>
          <a:p>
            <a:pPr marL="457200" lvl="0" indent="-342900" rtl="0">
              <a:spcBef>
                <a:spcPts val="0"/>
              </a:spcBef>
              <a:spcAft>
                <a:spcPts val="0"/>
              </a:spcAft>
              <a:buSzPts val="1800"/>
              <a:buChar char="●"/>
            </a:pPr>
            <a:r>
              <a:rPr lang="en" dirty="0">
                <a:solidFill>
                  <a:schemeClr val="tx1"/>
                </a:solidFill>
              </a:rPr>
              <a:t>Triage Group monitors the services</a:t>
            </a:r>
            <a:r>
              <a:rPr lang="en" sz="1400" dirty="0">
                <a:solidFill>
                  <a:schemeClr val="tx1"/>
                </a:solidFill>
              </a:rPr>
              <a:t/>
            </a:r>
            <a:br>
              <a:rPr lang="en" sz="1400" dirty="0">
                <a:solidFill>
                  <a:schemeClr val="tx1"/>
                </a:solidFill>
              </a:rPr>
            </a:br>
            <a:r>
              <a:rPr lang="en" sz="1400" dirty="0">
                <a:solidFill>
                  <a:schemeClr val="tx1"/>
                </a:solidFill>
              </a:rPr>
              <a:t>  Coordinator for Reference Services (Librarian)</a:t>
            </a:r>
            <a:br>
              <a:rPr lang="en" sz="1400" dirty="0">
                <a:solidFill>
                  <a:schemeClr val="tx1"/>
                </a:solidFill>
              </a:rPr>
            </a:br>
            <a:r>
              <a:rPr lang="en" sz="1400" dirty="0">
                <a:solidFill>
                  <a:schemeClr val="tx1"/>
                </a:solidFill>
              </a:rPr>
              <a:t>  Coordinator for Library Services Desk (Staff)</a:t>
            </a:r>
            <a:endParaRPr sz="1400" dirty="0">
              <a:solidFill>
                <a:schemeClr val="tx1"/>
              </a:solidFill>
            </a:endParaRPr>
          </a:p>
          <a:p>
            <a:pPr marL="457200" lvl="0" indent="-342900" rtl="0">
              <a:lnSpc>
                <a:spcPct val="100000"/>
              </a:lnSpc>
              <a:spcBef>
                <a:spcPts val="0"/>
              </a:spcBef>
              <a:spcAft>
                <a:spcPts val="0"/>
              </a:spcAft>
              <a:buClr>
                <a:schemeClr val="dk1"/>
              </a:buClr>
              <a:buSzPts val="1800"/>
              <a:buChar char="●"/>
            </a:pPr>
            <a:r>
              <a:rPr lang="en" dirty="0">
                <a:solidFill>
                  <a:schemeClr val="dk1"/>
                </a:solidFill>
              </a:rPr>
              <a:t>Fall/Spring Coverage </a:t>
            </a:r>
            <a:br>
              <a:rPr lang="en" dirty="0">
                <a:solidFill>
                  <a:schemeClr val="dk1"/>
                </a:solidFill>
              </a:rPr>
            </a:br>
            <a:r>
              <a:rPr lang="en" dirty="0">
                <a:solidFill>
                  <a:schemeClr val="dk1"/>
                </a:solidFill>
              </a:rPr>
              <a:t>   </a:t>
            </a:r>
            <a:r>
              <a:rPr lang="en" sz="1400" dirty="0">
                <a:solidFill>
                  <a:schemeClr val="dk1"/>
                </a:solidFill>
              </a:rPr>
              <a:t> Monday - Thursday 8am - 9pm</a:t>
            </a:r>
            <a:br>
              <a:rPr lang="en" sz="1400" dirty="0">
                <a:solidFill>
                  <a:schemeClr val="dk1"/>
                </a:solidFill>
              </a:rPr>
            </a:br>
            <a:r>
              <a:rPr lang="en" sz="1400" dirty="0">
                <a:solidFill>
                  <a:schemeClr val="dk1"/>
                </a:solidFill>
              </a:rPr>
              <a:t>     Friday 8am - 6pm</a:t>
            </a:r>
            <a:endParaRPr sz="1400" dirty="0">
              <a:solidFill>
                <a:schemeClr val="dk1"/>
              </a:solidFill>
            </a:endParaRPr>
          </a:p>
          <a:p>
            <a:pPr marL="457200" lvl="0" indent="-342900" rtl="0">
              <a:lnSpc>
                <a:spcPct val="100000"/>
              </a:lnSpc>
              <a:spcBef>
                <a:spcPts val="0"/>
              </a:spcBef>
              <a:spcAft>
                <a:spcPts val="0"/>
              </a:spcAft>
              <a:buClr>
                <a:schemeClr val="dk1"/>
              </a:buClr>
              <a:buSzPts val="1800"/>
              <a:buChar char="●"/>
            </a:pPr>
            <a:r>
              <a:rPr lang="en" dirty="0">
                <a:solidFill>
                  <a:schemeClr val="dk1"/>
                </a:solidFill>
              </a:rPr>
              <a:t>Fall 2015 - McKeldin On Call Librarians add signing into CHAT to answer the reference/research questions</a:t>
            </a:r>
            <a:br>
              <a:rPr lang="en" dirty="0">
                <a:solidFill>
                  <a:schemeClr val="dk1"/>
                </a:solidFill>
              </a:rPr>
            </a:br>
            <a:r>
              <a:rPr lang="en" dirty="0">
                <a:solidFill>
                  <a:schemeClr val="dk1"/>
                </a:solidFill>
              </a:rPr>
              <a:t>    </a:t>
            </a:r>
            <a:r>
              <a:rPr lang="en" sz="1400" dirty="0">
                <a:solidFill>
                  <a:schemeClr val="dk1"/>
                </a:solidFill>
              </a:rPr>
              <a:t> Monday - Thursday 10am - 6pm</a:t>
            </a:r>
            <a:br>
              <a:rPr lang="en" sz="1400" dirty="0">
                <a:solidFill>
                  <a:schemeClr val="dk1"/>
                </a:solidFill>
              </a:rPr>
            </a:br>
            <a:r>
              <a:rPr lang="en" sz="1400" dirty="0">
                <a:solidFill>
                  <a:schemeClr val="dk1"/>
                </a:solidFill>
              </a:rPr>
              <a:t>      Friday 10am - 3pm</a:t>
            </a:r>
            <a:endParaRPr sz="1400" dirty="0">
              <a:solidFill>
                <a:schemeClr val="dk1"/>
              </a:solidFill>
            </a:endParaRPr>
          </a:p>
          <a:p>
            <a:pPr marL="0" lvl="0" indent="0" rtl="0">
              <a:lnSpc>
                <a:spcPct val="100000"/>
              </a:lnSpc>
              <a:spcBef>
                <a:spcPts val="0"/>
              </a:spcBef>
              <a:spcAft>
                <a:spcPts val="0"/>
              </a:spcAft>
              <a:buClr>
                <a:srgbClr val="000000"/>
              </a:buClr>
              <a:buSzPts val="1100"/>
              <a:buFont typeface="Arial"/>
              <a:buNone/>
            </a:pPr>
            <a:endParaRPr dirty="0">
              <a:solidFill>
                <a:schemeClr val="dk1"/>
              </a:solidFill>
            </a:endParaRPr>
          </a:p>
          <a:p>
            <a:pPr marL="0" lvl="0" indent="0">
              <a:spcBef>
                <a:spcPts val="0"/>
              </a:spcBef>
              <a:spcAft>
                <a:spcPts val="0"/>
              </a:spcAft>
              <a:buNone/>
            </a:pPr>
            <a:r>
              <a:rPr lang="en" dirty="0"/>
              <a:t/>
            </a:r>
            <a:br>
              <a:rPr lang="en" dirty="0"/>
            </a:br>
            <a:r>
              <a:rPr lang="en" dirty="0"/>
              <a:t> </a:t>
            </a:r>
            <a:endParaRPr dirty="0"/>
          </a:p>
        </p:txBody>
      </p:sp>
      <p:sp>
        <p:nvSpPr>
          <p:cNvPr id="110" name="Shape 110"/>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spcBef>
                <a:spcPts val="0"/>
              </a:spcBef>
              <a:spcAft>
                <a:spcPts val="0"/>
              </a:spcAft>
              <a:buClr>
                <a:srgbClr val="000000"/>
              </a:buClr>
              <a:buSzPts val="1000"/>
              <a:buFont typeface="Arial"/>
              <a:buNone/>
            </a:pPr>
            <a:fld id="{00000000-1234-1234-1234-123412341234}" type="slidenum">
              <a:rPr lang="en"/>
              <a:t>7</a:t>
            </a:fld>
            <a:endParaRPr/>
          </a:p>
        </p:txBody>
      </p:sp>
      <p:pic>
        <p:nvPicPr>
          <p:cNvPr id="111" name="Shape 111"/>
          <p:cNvPicPr preferRelativeResize="0"/>
          <p:nvPr/>
        </p:nvPicPr>
        <p:blipFill rotWithShape="1">
          <a:blip r:embed="rId3">
            <a:alphaModFix/>
          </a:blip>
          <a:srcRect/>
          <a:stretch/>
        </p:blipFill>
        <p:spPr>
          <a:xfrm>
            <a:off x="6821145" y="4269895"/>
            <a:ext cx="1651313" cy="591300"/>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Reference - Some Statistics</a:t>
            </a:r>
            <a:endParaRPr dirty="0"/>
          </a:p>
        </p:txBody>
      </p:sp>
      <p:sp>
        <p:nvSpPr>
          <p:cNvPr id="117" name="Shape 117"/>
          <p:cNvSpPr txBox="1">
            <a:spLocks noGrp="1"/>
          </p:cNvSpPr>
          <p:nvPr>
            <p:ph type="body" idx="1"/>
          </p:nvPr>
        </p:nvSpPr>
        <p:spPr>
          <a:xfrm>
            <a:off x="433199" y="1006121"/>
            <a:ext cx="8520600" cy="3416400"/>
          </a:xfrm>
          <a:prstGeom prst="rect">
            <a:avLst/>
          </a:prstGeom>
        </p:spPr>
        <p:txBody>
          <a:bodyPr spcFirstLastPara="1" wrap="square" lIns="91425" tIns="91425" rIns="91425" bIns="91425" anchor="t" anchorCtr="0">
            <a:noAutofit/>
          </a:bodyPr>
          <a:lstStyle/>
          <a:p>
            <a:pPr marL="114300" lvl="0" indent="0" algn="ctr" rtl="0">
              <a:spcBef>
                <a:spcPts val="0"/>
              </a:spcBef>
              <a:spcAft>
                <a:spcPts val="0"/>
              </a:spcAft>
              <a:buSzPts val="1800"/>
              <a:buNone/>
            </a:pPr>
            <a:r>
              <a:rPr lang="en" sz="1600" dirty="0">
                <a:solidFill>
                  <a:schemeClr val="tx1"/>
                </a:solidFill>
              </a:rPr>
              <a:t>Questions referred from the Library Service Desk (LSD) to On Call Librarians</a:t>
            </a:r>
            <a:br>
              <a:rPr lang="en" sz="1600" dirty="0">
                <a:solidFill>
                  <a:schemeClr val="tx1"/>
                </a:solidFill>
              </a:rPr>
            </a:br>
            <a:r>
              <a:rPr lang="en" sz="1600" dirty="0">
                <a:solidFill>
                  <a:schemeClr val="tx1"/>
                </a:solidFill>
              </a:rPr>
              <a:t>September  1, 2015 - March 31, 2018</a:t>
            </a:r>
            <a:endParaRPr sz="1600" dirty="0">
              <a:solidFill>
                <a:schemeClr val="tx1"/>
              </a:solidFill>
            </a:endParaRPr>
          </a:p>
          <a:p>
            <a:pPr marL="0" lvl="0" indent="0" rtl="0">
              <a:lnSpc>
                <a:spcPct val="100000"/>
              </a:lnSpc>
              <a:spcBef>
                <a:spcPts val="0"/>
              </a:spcBef>
              <a:spcAft>
                <a:spcPts val="0"/>
              </a:spcAft>
              <a:buClr>
                <a:srgbClr val="000000"/>
              </a:buClr>
              <a:buSzPts val="1100"/>
              <a:buFont typeface="Arial"/>
              <a:buNone/>
            </a:pPr>
            <a:endParaRPr dirty="0">
              <a:solidFill>
                <a:schemeClr val="dk1"/>
              </a:solidFill>
            </a:endParaRPr>
          </a:p>
          <a:p>
            <a:pPr marL="0" lvl="0" indent="0" rtl="0">
              <a:spcBef>
                <a:spcPts val="0"/>
              </a:spcBef>
              <a:spcAft>
                <a:spcPts val="0"/>
              </a:spcAft>
              <a:buNone/>
            </a:pPr>
            <a:r>
              <a:rPr lang="en" dirty="0"/>
              <a:t/>
            </a:r>
            <a:br>
              <a:rPr lang="en" dirty="0"/>
            </a:br>
            <a:r>
              <a:rPr lang="en" dirty="0"/>
              <a:t> </a:t>
            </a:r>
            <a:endParaRPr dirty="0"/>
          </a:p>
        </p:txBody>
      </p:sp>
      <p:sp>
        <p:nvSpPr>
          <p:cNvPr id="118" name="Shape 118"/>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rtl="0">
              <a:spcBef>
                <a:spcPts val="0"/>
              </a:spcBef>
              <a:spcAft>
                <a:spcPts val="0"/>
              </a:spcAft>
              <a:buClr>
                <a:srgbClr val="000000"/>
              </a:buClr>
              <a:buSzPts val="1000"/>
              <a:buFont typeface="Arial"/>
              <a:buNone/>
            </a:pPr>
            <a:fld id="{00000000-1234-1234-1234-123412341234}" type="slidenum">
              <a:rPr lang="en"/>
              <a:t>8</a:t>
            </a:fld>
            <a:endParaRPr/>
          </a:p>
        </p:txBody>
      </p:sp>
      <p:pic>
        <p:nvPicPr>
          <p:cNvPr id="119" name="Shape 119"/>
          <p:cNvPicPr preferRelativeResize="0"/>
          <p:nvPr/>
        </p:nvPicPr>
        <p:blipFill rotWithShape="1">
          <a:blip r:embed="rId3">
            <a:alphaModFix/>
          </a:blip>
          <a:srcRect/>
          <a:stretch/>
        </p:blipFill>
        <p:spPr>
          <a:xfrm>
            <a:off x="532247" y="4465525"/>
            <a:ext cx="1651313" cy="591300"/>
          </a:xfrm>
          <a:prstGeom prst="rect">
            <a:avLst/>
          </a:prstGeom>
          <a:noFill/>
          <a:ln>
            <a:noFill/>
          </a:ln>
        </p:spPr>
      </p:pic>
      <p:pic>
        <p:nvPicPr>
          <p:cNvPr id="120" name="Shape 120"/>
          <p:cNvPicPr preferRelativeResize="0"/>
          <p:nvPr/>
        </p:nvPicPr>
        <p:blipFill>
          <a:blip r:embed="rId4">
            <a:alphaModFix/>
          </a:blip>
          <a:stretch>
            <a:fillRect/>
          </a:stretch>
        </p:blipFill>
        <p:spPr>
          <a:xfrm>
            <a:off x="1174048" y="1755896"/>
            <a:ext cx="7038901" cy="2666625"/>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24"/>
        <p:cNvGrpSpPr/>
        <p:nvPr/>
      </p:nvGrpSpPr>
      <p:grpSpPr>
        <a:xfrm>
          <a:off x="0" y="0"/>
          <a:ext cx="0" cy="0"/>
          <a:chOff x="0" y="0"/>
          <a:chExt cx="0" cy="0"/>
        </a:xfrm>
      </p:grpSpPr>
      <p:pic>
        <p:nvPicPr>
          <p:cNvPr id="126" name="Shape 126"/>
          <p:cNvPicPr preferRelativeResize="0"/>
          <p:nvPr/>
        </p:nvPicPr>
        <p:blipFill rotWithShape="1">
          <a:blip r:embed="rId3">
            <a:alphaModFix/>
          </a:blip>
          <a:srcRect/>
          <a:stretch/>
        </p:blipFill>
        <p:spPr>
          <a:xfrm>
            <a:off x="311697" y="4465525"/>
            <a:ext cx="1651313" cy="591300"/>
          </a:xfrm>
          <a:prstGeom prst="rect">
            <a:avLst/>
          </a:prstGeom>
          <a:noFill/>
          <a:ln>
            <a:noFill/>
          </a:ln>
        </p:spPr>
      </p:pic>
      <p:pic>
        <p:nvPicPr>
          <p:cNvPr id="127" name="Shape 127"/>
          <p:cNvPicPr preferRelativeResize="0"/>
          <p:nvPr/>
        </p:nvPicPr>
        <p:blipFill>
          <a:blip r:embed="rId4">
            <a:alphaModFix/>
          </a:blip>
          <a:stretch>
            <a:fillRect/>
          </a:stretch>
        </p:blipFill>
        <p:spPr>
          <a:xfrm>
            <a:off x="470680" y="910007"/>
            <a:ext cx="8225125" cy="3466800"/>
          </a:xfrm>
          <a:prstGeom prst="rect">
            <a:avLst/>
          </a:prstGeom>
          <a:noFill/>
          <a:ln>
            <a:noFill/>
          </a:ln>
        </p:spPr>
      </p:pic>
      <p:sp>
        <p:nvSpPr>
          <p:cNvPr id="128" name="Shape 128"/>
          <p:cNvSpPr txBox="1"/>
          <p:nvPr/>
        </p:nvSpPr>
        <p:spPr>
          <a:xfrm>
            <a:off x="470680" y="43542"/>
            <a:ext cx="8225125" cy="909857"/>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1600" dirty="0"/>
              <a:t>Consultations = all questions answered by subject specialists. Includes: email, in-person, chat, libanswers, phone. Snapshot = April 1, 2017 - April 30, 2018</a:t>
            </a:r>
            <a:endParaRPr sz="1600" dirty="0"/>
          </a:p>
        </p:txBody>
      </p:sp>
      <p:sp>
        <p:nvSpPr>
          <p:cNvPr id="2" name="Slide Number Placeholder 1"/>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 smtClean="0"/>
              <a:t>9</a:t>
            </a:fld>
            <a:endParaRPr lang="en"/>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73</TotalTime>
  <Words>3631</Words>
  <Application>Microsoft Office PowerPoint</Application>
  <PresentationFormat>On-screen Show (16:9)</PresentationFormat>
  <Paragraphs>333</Paragraphs>
  <Slides>27</Slides>
  <Notes>27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Century Gothic</vt:lpstr>
      <vt:lpstr>Wingdings 3</vt:lpstr>
      <vt:lpstr>Wisp</vt:lpstr>
      <vt:lpstr> The Changing Terrain of Academic Libraries </vt:lpstr>
      <vt:lpstr>Goals for the Day</vt:lpstr>
      <vt:lpstr>Reference Changes  Responded to the needs of patrons in different library locations               McKeldin / Art / Architecture / Performing Arts / STEM                    All Subject Librarians participate        In-depth appointments with individual patrons          Email questions asked directly          Email questions assigned from LibAnswers  Additional distinct models of reference services are provided within different locations        Single service desk          “On call”                   </vt:lpstr>
      <vt:lpstr>Background</vt:lpstr>
      <vt:lpstr>Focus on McKeldin - Our Main and Largest Library</vt:lpstr>
      <vt:lpstr>Extensive on-going training sessions provided by the Reference Coordinator Librarian  For new librarians and graduate assistants For staff and students at the Library Services Desk (LSD)        How and when to refer        Basic reference assistance        Known items (catalog, holdings and location information)        Access databases        Access subject and course libguides For Virtual Reference      Chat        LibAnswers        RefAnalytics      </vt:lpstr>
      <vt:lpstr>Virtual Reference</vt:lpstr>
      <vt:lpstr>Reference - Some Statistics</vt:lpstr>
      <vt:lpstr>PowerPoint Presentation</vt:lpstr>
      <vt:lpstr>PowerPoint Presentation</vt:lpstr>
      <vt:lpstr>PowerPoint Presentation</vt:lpstr>
      <vt:lpstr>Planning for merge</vt:lpstr>
      <vt:lpstr>Collections evaluation</vt:lpstr>
      <vt:lpstr>Collections assessment</vt:lpstr>
      <vt:lpstr>Collections results</vt:lpstr>
      <vt:lpstr>STEM Library</vt:lpstr>
      <vt:lpstr>New/Improved Services</vt:lpstr>
      <vt:lpstr>Space Improvements</vt:lpstr>
      <vt:lpstr>Workloads and Workflow of Public Services Librarians</vt:lpstr>
      <vt:lpstr>Types of Assessment - Some examples</vt:lpstr>
      <vt:lpstr>Assessment of Services through Annual Reviews of Liaison Librarians  </vt:lpstr>
      <vt:lpstr>Focus on Training</vt:lpstr>
      <vt:lpstr>What we do differently:  Teaching</vt:lpstr>
      <vt:lpstr>More Emphasis on Student Research</vt:lpstr>
      <vt:lpstr>More Emphasis to Partner with Departments</vt:lpstr>
      <vt:lpstr>More Emphasis on Becoming the Center of Campus Intellectual Life </vt:lpstr>
      <vt:lpstr>THANK YOU.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Changing Terrain of Academic Libraries</dc:title>
  <dc:creator>Yelena Luckert</dc:creator>
  <cp:lastModifiedBy>Yelena Luckert</cp:lastModifiedBy>
  <cp:revision>10</cp:revision>
  <dcterms:modified xsi:type="dcterms:W3CDTF">2018-05-01T17:21:17Z</dcterms:modified>
</cp:coreProperties>
</file>