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sldIdLst>
    <p:sldId id="299" r:id="rId2"/>
    <p:sldId id="390" r:id="rId3"/>
    <p:sldId id="300" r:id="rId4"/>
    <p:sldId id="391" r:id="rId5"/>
    <p:sldId id="302" r:id="rId6"/>
    <p:sldId id="333" r:id="rId7"/>
    <p:sldId id="320" r:id="rId8"/>
    <p:sldId id="342" r:id="rId9"/>
    <p:sldId id="329" r:id="rId10"/>
    <p:sldId id="330" r:id="rId11"/>
    <p:sldId id="376" r:id="rId12"/>
    <p:sldId id="377" r:id="rId13"/>
    <p:sldId id="305" r:id="rId14"/>
    <p:sldId id="316" r:id="rId15"/>
    <p:sldId id="392" r:id="rId16"/>
    <p:sldId id="306" r:id="rId17"/>
    <p:sldId id="388" r:id="rId18"/>
    <p:sldId id="334" r:id="rId19"/>
    <p:sldId id="311" r:id="rId20"/>
    <p:sldId id="378" r:id="rId21"/>
    <p:sldId id="380" r:id="rId22"/>
    <p:sldId id="357" r:id="rId23"/>
    <p:sldId id="355" r:id="rId24"/>
    <p:sldId id="361" r:id="rId25"/>
    <p:sldId id="362" r:id="rId26"/>
    <p:sldId id="366" r:id="rId27"/>
    <p:sldId id="371" r:id="rId28"/>
    <p:sldId id="352" r:id="rId29"/>
    <p:sldId id="383" r:id="rId30"/>
    <p:sldId id="394" r:id="rId31"/>
    <p:sldId id="385" r:id="rId32"/>
    <p:sldId id="386" r:id="rId33"/>
    <p:sldId id="358" r:id="rId34"/>
    <p:sldId id="393" r:id="rId35"/>
    <p:sldId id="349" r:id="rId36"/>
    <p:sldId id="318" r:id="rId37"/>
    <p:sldId id="312" r:id="rId38"/>
    <p:sldId id="338" r:id="rId39"/>
    <p:sldId id="339" r:id="rId40"/>
    <p:sldId id="314" r:id="rId41"/>
    <p:sldId id="319"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863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167" autoAdjust="0"/>
  </p:normalViewPr>
  <p:slideViewPr>
    <p:cSldViewPr>
      <p:cViewPr>
        <p:scale>
          <a:sx n="60" d="100"/>
          <a:sy n="60" d="100"/>
        </p:scale>
        <p:origin x="-1434" y="-31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943A93-E9A0-4F29-95F3-5345ED8CCA12}" type="datetimeFigureOut">
              <a:rPr lang="en-US" smtClean="0"/>
              <a:pPr/>
              <a:t>5/16/2011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08F251-FBC8-4083-803E-EA4F9ACFA01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Before I start my presentation I would like to thank my project advisor Don </a:t>
            </a:r>
            <a:r>
              <a:rPr lang="en-US" sz="1200" kern="1200" dirty="0" err="1" smtClean="0">
                <a:solidFill>
                  <a:schemeClr val="tx1"/>
                </a:solidFill>
                <a:latin typeface="+mn-lt"/>
                <a:ea typeface="+mn-ea"/>
                <a:cs typeface="+mn-cs"/>
              </a:rPr>
              <a:t>Linebaugh</a:t>
            </a:r>
            <a:r>
              <a:rPr lang="en-US" sz="1200" kern="1200" dirty="0" smtClean="0">
                <a:solidFill>
                  <a:schemeClr val="tx1"/>
                </a:solidFill>
                <a:latin typeface="+mn-lt"/>
                <a:ea typeface="+mn-ea"/>
                <a:cs typeface="+mn-cs"/>
              </a:rPr>
              <a:t> and my second reader Michele </a:t>
            </a:r>
            <a:r>
              <a:rPr lang="en-US" sz="1200" kern="1200" dirty="0" err="1" smtClean="0">
                <a:solidFill>
                  <a:schemeClr val="tx1"/>
                </a:solidFill>
                <a:latin typeface="+mn-lt"/>
                <a:ea typeface="+mn-ea"/>
                <a:cs typeface="+mn-cs"/>
              </a:rPr>
              <a:t>Lamprakos</a:t>
            </a:r>
            <a:r>
              <a:rPr lang="en-US" sz="1200" kern="1200" dirty="0" smtClean="0">
                <a:solidFill>
                  <a:schemeClr val="tx1"/>
                </a:solidFill>
                <a:latin typeface="+mn-lt"/>
                <a:ea typeface="+mn-ea"/>
                <a:cs typeface="+mn-cs"/>
              </a:rPr>
              <a:t> for their advice and guidance. I would also like to thank my family that supported me throughout my studies</a:t>
            </a:r>
          </a:p>
          <a:p>
            <a:r>
              <a:rPr lang="en-US" sz="1200" kern="1200" dirty="0" smtClean="0">
                <a:solidFill>
                  <a:schemeClr val="tx1"/>
                </a:solidFill>
                <a:latin typeface="+mn-lt"/>
                <a:ea typeface="+mn-ea"/>
                <a:cs typeface="+mn-cs"/>
              </a:rPr>
              <a:t>As Prof. </a:t>
            </a:r>
            <a:r>
              <a:rPr lang="en-US" sz="1200" kern="1200" dirty="0" err="1" smtClean="0">
                <a:solidFill>
                  <a:schemeClr val="tx1"/>
                </a:solidFill>
                <a:latin typeface="+mn-lt"/>
                <a:ea typeface="+mn-ea"/>
                <a:cs typeface="+mn-cs"/>
              </a:rPr>
              <a:t>Linebaugh</a:t>
            </a:r>
            <a:r>
              <a:rPr lang="en-US" sz="1200" kern="1200" dirty="0" smtClean="0">
                <a:solidFill>
                  <a:schemeClr val="tx1"/>
                </a:solidFill>
                <a:latin typeface="+mn-lt"/>
                <a:ea typeface="+mn-ea"/>
                <a:cs typeface="+mn-cs"/>
              </a:rPr>
              <a:t> mentioned, I looked at the adaptive reuse of churches in Germany and the US for my final project.</a:t>
            </a:r>
          </a:p>
          <a:p>
            <a:r>
              <a:rPr lang="en-US" sz="1200" kern="1200" dirty="0" smtClean="0">
                <a:solidFill>
                  <a:schemeClr val="tx1"/>
                </a:solidFill>
                <a:latin typeface="+mn-lt"/>
                <a:ea typeface="+mn-ea"/>
                <a:cs typeface="+mn-cs"/>
              </a:rPr>
              <a:t>Combining my architecture background and my current historic preservation studies I wanted to analyze how adaptive reuse affects historic buildings. I decided to look at churches, because they are such a specific building type and their adaptive reuse often causes controversy. Also, more and more churches have become redundant in the past few decades due to demographic changes and shrinking congregation.</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Public cultural and social use is another new use that concurs with the public image of the Church.  A popular cultural use for church buildings is use as a cultural center or museum use, for example the Banneker-Douglass Museum on the left(PHOTO). Social uses include schools, advisory centers and kindergartens (PHOTO) like this example in Hamburg where a new structure has been inserted into the church.</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Residential and office use is not preferred, but accepted by the Church, especially if the new use is related to the Church and its work. These uses often require alterations to the interior or even the exterior. Additional floors will have to be inserted into larger structures in order to create apartments or offices, which can make it difficult to retain the church’s interior character. (PHOTOS) The examples show a German church used for office space and the conversion of a smaller church into a home.</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The central location of churches, their recognition value and their special character make them desirable buildings for commercial use. This reuse type is often opposed by Churches as it contradicts their self-image as public, charitable institutions. Exceptions are new uses that have a religious or church-related aspect, for example the religious book store you see on the left (PHOTOS). Restaurants, like the Church Brew Works in Pittsburgh seen here (PHOTO), are also a popular reuse for churches and usually retain the large open space.</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my case studies represent the five different reuse types and also reflect different ways of dealing with the existing structure.  The first example is </a:t>
            </a:r>
            <a:r>
              <a:rPr lang="en-US" sz="1200" b="1" kern="1200" dirty="0" smtClean="0">
                <a:solidFill>
                  <a:schemeClr val="tx1"/>
                </a:solidFill>
                <a:latin typeface="+mn-lt"/>
                <a:ea typeface="+mn-ea"/>
                <a:cs typeface="+mn-cs"/>
              </a:rPr>
              <a:t>Sankt </a:t>
            </a:r>
            <a:r>
              <a:rPr lang="en-US" sz="1200" b="1" kern="1200" dirty="0" err="1" smtClean="0">
                <a:solidFill>
                  <a:schemeClr val="tx1"/>
                </a:solidFill>
                <a:latin typeface="+mn-lt"/>
                <a:ea typeface="+mn-ea"/>
                <a:cs typeface="+mn-cs"/>
              </a:rPr>
              <a:t>Marien</a:t>
            </a:r>
            <a:r>
              <a:rPr lang="en-US" sz="1200" kern="1200" dirty="0" smtClean="0">
                <a:solidFill>
                  <a:schemeClr val="tx1"/>
                </a:solidFill>
                <a:latin typeface="+mn-lt"/>
                <a:ea typeface="+mn-ea"/>
                <a:cs typeface="+mn-cs"/>
              </a:rPr>
              <a:t> in </a:t>
            </a:r>
            <a:r>
              <a:rPr lang="en-US" sz="1200" kern="1200" dirty="0" err="1" smtClean="0">
                <a:solidFill>
                  <a:schemeClr val="tx1"/>
                </a:solidFill>
                <a:latin typeface="+mn-lt"/>
                <a:ea typeface="+mn-ea"/>
                <a:cs typeface="+mn-cs"/>
              </a:rPr>
              <a:t>Muencheberg</a:t>
            </a:r>
            <a:r>
              <a:rPr lang="en-US" sz="1200" kern="1200" dirty="0" smtClean="0">
                <a:solidFill>
                  <a:schemeClr val="tx1"/>
                </a:solidFill>
                <a:latin typeface="+mn-lt"/>
                <a:ea typeface="+mn-ea"/>
                <a:cs typeface="+mn-cs"/>
              </a:rPr>
              <a:t> in Germany. It represents the extended use of churches. The church was first established in the 13</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century and altered around 1820 after plans by Karl Friedrich </a:t>
            </a:r>
            <a:r>
              <a:rPr lang="en-US" sz="1200" kern="1200" dirty="0" err="1" smtClean="0">
                <a:solidFill>
                  <a:schemeClr val="tx1"/>
                </a:solidFill>
                <a:latin typeface="+mn-lt"/>
                <a:ea typeface="+mn-ea"/>
                <a:cs typeface="+mn-cs"/>
              </a:rPr>
              <a:t>Schinkel</a:t>
            </a:r>
            <a:r>
              <a:rPr lang="en-US" sz="1200" kern="1200" dirty="0" smtClean="0">
                <a:solidFill>
                  <a:schemeClr val="tx1"/>
                </a:solidFill>
                <a:latin typeface="+mn-lt"/>
                <a:ea typeface="+mn-ea"/>
                <a:cs typeface="+mn-cs"/>
              </a:rPr>
              <a:t>. It was mostly destroyed during World War II and reconstructed after German reunification in 1992. During the reconstruction, the existing ruin was added on to and a new roof was constructed.</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Because the local congregation was too small for the church and appropriate funding could not be secured, it was decided in 1997 that the church would not only be used for worship, but also for the city library and as a community and cultural center. The new use of Sankt </a:t>
            </a:r>
            <a:r>
              <a:rPr lang="en-US" sz="1200" kern="1200" dirty="0" err="1" smtClean="0">
                <a:solidFill>
                  <a:schemeClr val="tx1"/>
                </a:solidFill>
                <a:latin typeface="+mn-lt"/>
                <a:ea typeface="+mn-ea"/>
                <a:cs typeface="+mn-cs"/>
              </a:rPr>
              <a:t>Marien</a:t>
            </a:r>
            <a:r>
              <a:rPr lang="en-US" sz="1200" kern="1200" dirty="0" smtClean="0">
                <a:solidFill>
                  <a:schemeClr val="tx1"/>
                </a:solidFill>
                <a:latin typeface="+mn-lt"/>
                <a:ea typeface="+mn-ea"/>
                <a:cs typeface="+mn-cs"/>
              </a:rPr>
              <a:t> is closely related to and even includes the original church use. It therefore harmonizes very well with the original use of the church.</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As part of the reuse project, (PHOTO) a 4-story free-standing structure (CLICK) was inserted into the nave in order to accommodate the city library and rooms such as a small kitchen, bathrooms and a conference room. </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(PHOTO) This steel structure is glazed on all sides and additionally clad in wood lamellas on the sides facing the church interior.</a:t>
            </a:r>
            <a:r>
              <a:rPr lang="en-US" sz="1200" i="1" kern="1200" dirty="0" smtClean="0">
                <a:solidFill>
                  <a:schemeClr val="tx1"/>
                </a:solidFill>
                <a:latin typeface="+mn-lt"/>
                <a:ea typeface="+mn-ea"/>
                <a:cs typeface="+mn-cs"/>
              </a:rPr>
              <a:t> </a:t>
            </a:r>
            <a:r>
              <a:rPr lang="en-US" sz="1200" i="0" kern="1200" dirty="0" smtClean="0">
                <a:solidFill>
                  <a:schemeClr val="tx1"/>
                </a:solidFill>
                <a:latin typeface="+mn-lt"/>
                <a:ea typeface="+mn-ea"/>
                <a:cs typeface="+mn-cs"/>
              </a:rPr>
              <a:t>A steel elevator tower provides access to all floors. </a:t>
            </a:r>
            <a:r>
              <a:rPr lang="en-US" sz="1200" kern="1200" dirty="0" smtClean="0">
                <a:solidFill>
                  <a:schemeClr val="tx1"/>
                </a:solidFill>
                <a:latin typeface="+mn-lt"/>
                <a:ea typeface="+mn-ea"/>
                <a:cs typeface="+mn-cs"/>
              </a:rPr>
              <a:t>The church’s nave remains an open space with flexible seating.</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The reuse project has only slightly altered the appearance of the building. The main character of the church interior has been retained and can be experienced as a whole. </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The reconstruction has restored the architectural unity and exterior appearance of the church. The reuse project also reinstated the building’s purpose and its representational value as a church</a:t>
            </a:r>
            <a:r>
              <a:rPr lang="en-US" sz="1200" i="1" kern="1200" dirty="0" smtClean="0">
                <a:solidFill>
                  <a:schemeClr val="tx1"/>
                </a:solidFill>
                <a:latin typeface="+mn-lt"/>
                <a:ea typeface="+mn-ea"/>
                <a:cs typeface="+mn-cs"/>
              </a:rPr>
              <a:t>.</a:t>
            </a:r>
            <a:r>
              <a:rPr lang="en-US" sz="1200" kern="1200" dirty="0" smtClean="0">
                <a:solidFill>
                  <a:schemeClr val="tx1"/>
                </a:solidFill>
                <a:latin typeface="+mn-lt"/>
                <a:ea typeface="+mn-ea"/>
                <a:cs typeface="+mn-cs"/>
              </a:rPr>
              <a:t> Sankt </a:t>
            </a:r>
            <a:r>
              <a:rPr lang="en-US" sz="1200" kern="1200" dirty="0" err="1" smtClean="0">
                <a:solidFill>
                  <a:schemeClr val="tx1"/>
                </a:solidFill>
                <a:latin typeface="+mn-lt"/>
                <a:ea typeface="+mn-ea"/>
                <a:cs typeface="+mn-cs"/>
              </a:rPr>
              <a:t>Marien’s</a:t>
            </a:r>
            <a:r>
              <a:rPr lang="en-US" sz="1200" kern="1200" dirty="0" smtClean="0">
                <a:solidFill>
                  <a:schemeClr val="tx1"/>
                </a:solidFill>
                <a:latin typeface="+mn-lt"/>
                <a:ea typeface="+mn-ea"/>
                <a:cs typeface="+mn-cs"/>
              </a:rPr>
              <a:t> symbolic value within the city has therefore been enhanced by the new use and the new architectural unity</a:t>
            </a:r>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a:t>
            </a:r>
            <a:r>
              <a:rPr lang="en-US" sz="1200" b="1" kern="1200" dirty="0" smtClean="0">
                <a:solidFill>
                  <a:schemeClr val="tx1"/>
                </a:solidFill>
                <a:latin typeface="+mn-lt"/>
                <a:ea typeface="+mn-ea"/>
                <a:cs typeface="+mn-cs"/>
              </a:rPr>
              <a:t>Sankt </a:t>
            </a:r>
            <a:r>
              <a:rPr lang="en-US" sz="1200" b="1" kern="1200" dirty="0" err="1" smtClean="0">
                <a:solidFill>
                  <a:schemeClr val="tx1"/>
                </a:solidFill>
                <a:latin typeface="+mn-lt"/>
                <a:ea typeface="+mn-ea"/>
                <a:cs typeface="+mn-cs"/>
              </a:rPr>
              <a:t>Maximin</a:t>
            </a:r>
            <a:r>
              <a:rPr lang="en-US" sz="1200" kern="1200" dirty="0" smtClean="0">
                <a:solidFill>
                  <a:schemeClr val="tx1"/>
                </a:solidFill>
                <a:latin typeface="+mn-lt"/>
                <a:ea typeface="+mn-ea"/>
                <a:cs typeface="+mn-cs"/>
              </a:rPr>
              <a:t> in Trier is an example for use for events and recreation. The current church was built as part of a convent in 1698. The abbey closed in 1801 and the church was first reused for craftsmen and was eventually converted into barracks in 1815. At that time 4 additional floors were constructed and new windows were inserted, (CLICK) which you can see in this historic photograph; after WWII the church was used by several schools and abandoned in 1976;</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During my research I looked at a variety of sources, including books, journal and newspaper articles and online sources and websites. I explored religion in Germany and the US as well as preservation laws and the protection of churches in both countries. I also looked at what the church has to say about the reuse of its redundant buildings. During this research, I found that many values are involved in the adaptive reuse of churches. I therefore looked at some case studies in greater detail and assessed them according to the values involved. The main research question of my final project included: in which ways does adaptive reuse affect churches? How can new uses best be integrated in church buildings? Are people ever able to see churches as anything other than what they were?</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Today the church is used by surrounding schools as a gym and also for events and concerts. The additional floors were demolished; the windows were reconstructed and restored. </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In order to retain the large open space but still be able to use it for different purposes, curtains that can be moved along a rail made of steel (PHOTO) were inserted into the building; </a:t>
            </a:r>
            <a:r>
              <a:rPr lang="en-US" sz="1200" i="0" kern="1200" dirty="0" smtClean="0">
                <a:solidFill>
                  <a:schemeClr val="tx1"/>
                </a:solidFill>
                <a:latin typeface="+mn-lt"/>
                <a:ea typeface="+mn-ea"/>
                <a:cs typeface="+mn-cs"/>
              </a:rPr>
              <a:t>A new floor was also constructed and a removable plaster was applied to the walls for acoustic reasons</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The new use of Sankt </a:t>
            </a:r>
            <a:r>
              <a:rPr lang="en-US" sz="1200" kern="1200" dirty="0" err="1" smtClean="0">
                <a:solidFill>
                  <a:schemeClr val="tx1"/>
                </a:solidFill>
                <a:latin typeface="+mn-lt"/>
                <a:ea typeface="+mn-ea"/>
                <a:cs typeface="+mn-cs"/>
              </a:rPr>
              <a:t>Maximin</a:t>
            </a:r>
            <a:r>
              <a:rPr lang="en-US" sz="1200" kern="1200" dirty="0" smtClean="0">
                <a:solidFill>
                  <a:schemeClr val="tx1"/>
                </a:solidFill>
                <a:latin typeface="+mn-lt"/>
                <a:ea typeface="+mn-ea"/>
                <a:cs typeface="+mn-cs"/>
              </a:rPr>
              <a:t> is neutral to its original use as a church and does not cause any conflicts.  The adaptive reuse project has reinstated both the exterior and interior unity of the church as windows have been restored and additions to the interior were removed. The building can therefore serve as a symbol for the church again.</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McColl Center for Visual Art in Charlotte, NC is an example for cultural use of a church. The building was constructed in 1926. It had three floors and housed a double-height worship hall and also a meeting room, classrooms, clergy rooms, dressing rooms and storage rooms. The congregation abandoned the church in the 1970s when it could no longer afford to maintain the building</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The church then stood vacant and burnt in 1985 with only the exterior walls remaining. In 1995, Bank of America purchased the property and plans emerged to turn the church into a center for artists.</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(FLOOR PLANS ) Today the church houses the McColl Visual Center for Arts, which offers scholarships and 9 studio spaces for young artists and also includes exhibition space. </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The architects retained the existing walls and constructed a new, free-standing steel structure within the old church walls. They also reconstructed the roof and inserted new windows. A gallery that spans 3 floors lets people experience some of the former large open space. Overall, they followed the concept of separating old and new </a:t>
            </a:r>
            <a:r>
              <a:rPr lang="en-US" sz="1200" i="1" kern="1200" dirty="0" smtClean="0">
                <a:solidFill>
                  <a:schemeClr val="tx1"/>
                </a:solidFill>
                <a:latin typeface="+mn-lt"/>
                <a:ea typeface="+mn-ea"/>
                <a:cs typeface="+mn-cs"/>
              </a:rPr>
              <a:t>(materials etc.)</a:t>
            </a:r>
            <a:r>
              <a:rPr lang="en-US" sz="1200" kern="1200" dirty="0" smtClean="0">
                <a:solidFill>
                  <a:schemeClr val="tx1"/>
                </a:solidFill>
                <a:latin typeface="+mn-lt"/>
                <a:ea typeface="+mn-ea"/>
                <a:cs typeface="+mn-cs"/>
              </a:rPr>
              <a:t>; Remaining bits of plaster were removed from exterior walls and left the brick exposed </a:t>
            </a:r>
            <a:r>
              <a:rPr lang="en-US" sz="1200" i="1" kern="1200" dirty="0" smtClean="0">
                <a:solidFill>
                  <a:schemeClr val="tx1"/>
                </a:solidFill>
                <a:latin typeface="+mn-lt"/>
                <a:ea typeface="+mn-ea"/>
                <a:cs typeface="+mn-cs"/>
              </a:rPr>
              <a:t>(unlike original)</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The new use of the building harmonizes well with the use as a church, especially since the center reaches out to the community and is open to the public. The interior of the church has been remodeled and the former open sanctuary can only partially be experienced. </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The exterior appearance of the church has been reconstructed and the building can once again serve as a symbol for the church within the city. In addition, the adaptive reuse of the church has spurred other redevelopment projects in the area.</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The next example</a:t>
            </a:r>
            <a:r>
              <a:rPr lang="en-US" sz="1200" b="1" kern="1200" dirty="0" smtClean="0">
                <a:solidFill>
                  <a:schemeClr val="tx1"/>
                </a:solidFill>
                <a:latin typeface="+mn-lt"/>
                <a:ea typeface="+mn-ea"/>
                <a:cs typeface="+mn-cs"/>
              </a:rPr>
              <a:t>, Meridian Arch</a:t>
            </a:r>
            <a:r>
              <a:rPr lang="en-US" sz="1200" kern="1200" dirty="0" smtClean="0">
                <a:solidFill>
                  <a:schemeClr val="tx1"/>
                </a:solidFill>
                <a:latin typeface="+mn-lt"/>
                <a:ea typeface="+mn-ea"/>
                <a:cs typeface="+mn-cs"/>
              </a:rPr>
              <a:t> in Indianapolis, shows how an economically driven residential use can affect a church building. The Church was completed in 1906. The congregation left the building in the 1940s, because it needed a larger facility. The Indiana Business College took over the church in 1947, added offices and classrooms and moved out in 2003. ; As you can see in the right picture, the steeples and many original windows had been removed. The church was adapted by </a:t>
            </a:r>
            <a:r>
              <a:rPr lang="en-US" sz="1200" kern="1200" dirty="0" err="1" smtClean="0">
                <a:solidFill>
                  <a:schemeClr val="tx1"/>
                </a:solidFill>
                <a:latin typeface="+mn-lt"/>
                <a:ea typeface="+mn-ea"/>
                <a:cs typeface="+mn-cs"/>
              </a:rPr>
              <a:t>Hearthview</a:t>
            </a:r>
            <a:r>
              <a:rPr lang="en-US" sz="1200" kern="1200" dirty="0" smtClean="0">
                <a:solidFill>
                  <a:schemeClr val="tx1"/>
                </a:solidFill>
                <a:latin typeface="+mn-lt"/>
                <a:ea typeface="+mn-ea"/>
                <a:cs typeface="+mn-cs"/>
              </a:rPr>
              <a:t> Residential, a commercial real estate and construction firm that originally wanted to demolish the building.  Community activists and the Indianapolis Historic Preservation Commission placed the church on the local register and saved it from demolition. The commission only made provisions for three facades of the church exterior, though, and not for the interior.  </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in my presentation, I will first discuss the different values of churches; I will then outline 5 types of reuse that have been applied to churches and present one case study for each reuse type</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As a result, a majority of the church was demolished and only the exterior walls and parts of the former sanctuary remained. Demolition started in 2007 and a new addition was constructed on the west façade of the church. Today, the complex houses a total of 22 condos, 8 of which are located in the church.</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The adaptive reuse project has significantly impacted the church. While the new use is neutral to the original church use, the architectural value has been diminished. The interior has completely changed and cannot be perceived as a whole. The windows within the condos convey some of the church’s character, but have been cut into sections by additional floors and walls (PHOTO).</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The new addition is distinguishable from the old structure, but is not subordinate. It appears as a foreign subject that alters the exterior appearance of the church and affects its symbolic value.</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The last example, the </a:t>
            </a:r>
            <a:r>
              <a:rPr lang="en-US" sz="1200" b="1" kern="1200" dirty="0" err="1" smtClean="0">
                <a:solidFill>
                  <a:schemeClr val="tx1"/>
                </a:solidFill>
                <a:latin typeface="+mn-lt"/>
                <a:ea typeface="+mn-ea"/>
                <a:cs typeface="+mn-cs"/>
              </a:rPr>
              <a:t>Martinikirche</a:t>
            </a:r>
            <a:r>
              <a:rPr lang="en-US" sz="1200" kern="1200" dirty="0" smtClean="0">
                <a:solidFill>
                  <a:schemeClr val="tx1"/>
                </a:solidFill>
                <a:latin typeface="+mn-lt"/>
                <a:ea typeface="+mn-ea"/>
                <a:cs typeface="+mn-cs"/>
              </a:rPr>
              <a:t> in Bielefeld, is an example for commercial use as a restaurant. The church was built around 1896 and a bell tower and a side aisle were added in 1909. An apartment for the sexton was added to the church in the 1950s. It was abandoned by the congregation in 1975 and served as a meeting space for the city’s Greek-orthodox congregation until 2001</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In order to achieve a satisfactory solution for both the church and the new user, the architect studied the church’s history and the protestant church congregation organized meetings that provided church members with the opportunity to learn about the proposed new use and to voice their opinion about the reuse project.</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The Greek-Orthodox congregation had constructed a new structure within the church that had to be removed. The side aisle had also been walled up and had to be re-opened. The organ loft had to be removed due to fire protection requirements and was replaced by a new gallery </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(FLOOR PLANS) The sexton’s apartment was also demolished and replaced by a 2-story structure (CLICK) that houses the kitchen and storage rooms. Bathrooms (CLICK) were accommodated in a small addition south of the tower.</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The new use as a restaurant is rather far from the old use as a church, but the congregation was able to actively participate in the adaptive reuse process. Thanks to meetings with church members, the project has been accepted by the community. Furthermore, church officials have approved of the reuse, referring to the biblical meaning of food as God’s gift.</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Even though the building is not protected under German preservation laws, the architect decided to take into consideration the architectural value of the church and to retain its structure. Since the interior of the church has been restored, its original character has mostly been reinstated.</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The representational value as a church has been slightly reduced by the adaptive reuse project since the new use is so different from the original church use. The exterior appearance of the church has been retained, though, and it can still serve as a symbol for the church.</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as opposed to warehouses or apartment buildings that are regularly reused, churches are traditional monuments. One can even argue that they are monuments from the beginning as they are constructed with the intent to represent god and the church in our society. Churches are also a building type with a long history of preservation and were among the first buildings to be preserved. Viollet-le-Duc, for example, restored many churches like Notre-Dame on the right, while Ruskin argued for letting them acquire a patina of age. While most of these early preservation efforts focused on historic and aesthetic values, the adaptive reuse of churches deals with a much more complex set of values</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NEW SLIDE: I took away several lessons from studying the adaptive reuse of churches in Germany and the US. </a:t>
            </a:r>
          </a:p>
          <a:p>
            <a:r>
              <a:rPr lang="en-US" sz="1200" kern="1200" dirty="0" smtClean="0">
                <a:solidFill>
                  <a:schemeClr val="tx1"/>
                </a:solidFill>
                <a:latin typeface="+mn-lt"/>
                <a:ea typeface="+mn-ea"/>
                <a:cs typeface="+mn-cs"/>
              </a:rPr>
              <a:t>First, new uses that relate to the original religious use, or at least don’t contradict it, are usually the better choice and often help with retaining the character of church buildings.</a:t>
            </a:r>
          </a:p>
          <a:p>
            <a:r>
              <a:rPr lang="en-US" sz="1200" kern="1200" dirty="0" smtClean="0">
                <a:solidFill>
                  <a:schemeClr val="tx1"/>
                </a:solidFill>
                <a:latin typeface="+mn-lt"/>
                <a:ea typeface="+mn-ea"/>
                <a:cs typeface="+mn-cs"/>
              </a:rPr>
              <a:t>CLICK: Also, the success of an adaptive reuse project really depends on several factors: on the one hand are the new use and the treatment of the existing fabric. But even more important is the consideration of all values associated with churches and involving stakeholders in the planning process. </a:t>
            </a:r>
          </a:p>
          <a:p>
            <a:r>
              <a:rPr lang="en-US" sz="1200" kern="1200" dirty="0" smtClean="0">
                <a:solidFill>
                  <a:schemeClr val="tx1"/>
                </a:solidFill>
                <a:latin typeface="+mn-lt"/>
                <a:ea typeface="+mn-ea"/>
                <a:cs typeface="+mn-cs"/>
              </a:rPr>
              <a:t>The adaptive reuse project at the </a:t>
            </a:r>
            <a:r>
              <a:rPr lang="en-US" sz="1200" kern="1200" dirty="0" err="1" smtClean="0">
                <a:solidFill>
                  <a:schemeClr val="tx1"/>
                </a:solidFill>
                <a:latin typeface="+mn-lt"/>
                <a:ea typeface="+mn-ea"/>
                <a:cs typeface="+mn-cs"/>
              </a:rPr>
              <a:t>Martinikirche</a:t>
            </a:r>
            <a:r>
              <a:rPr lang="en-US" sz="1200" kern="1200" dirty="0" smtClean="0">
                <a:solidFill>
                  <a:schemeClr val="tx1"/>
                </a:solidFill>
                <a:latin typeface="+mn-lt"/>
                <a:ea typeface="+mn-ea"/>
                <a:cs typeface="+mn-cs"/>
              </a:rPr>
              <a:t> is a good example. It shows that even uses that apparently conflict with the original church use can be accommodated in church buildings if all stakeholders are involved in the planning process. It shows that a successful adaptive reuse project does not only depend on a compatible use, but also on how the building and the values connected to it are approached and respected</a:t>
            </a:r>
          </a:p>
          <a:p>
            <a:r>
              <a:rPr lang="en-US" sz="1200" kern="1200" dirty="0" smtClean="0">
                <a:solidFill>
                  <a:schemeClr val="tx1"/>
                </a:solidFill>
                <a:latin typeface="+mn-lt"/>
                <a:ea typeface="+mn-ea"/>
                <a:cs typeface="+mn-cs"/>
              </a:rPr>
              <a:t>CLICK: A values-centered approach, which includes a preliminary study and the inclusion of all stakeholders, therefore stands out as a recommended approach for the adaptive reuse of churches</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Thank you for attention. I’d be happy to answer any questions.</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41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NEW SLIDE: While there are numerous values inherent in churches, I focused on the three most prevalent values for the purpose of assessing my case studies. These values can be attributed to the use as a church, the architecture of the building and its representational or symbolic character, which relates to both use and architecture. </a:t>
            </a:r>
          </a:p>
          <a:p>
            <a:r>
              <a:rPr lang="en-US" sz="1200" kern="1200" dirty="0" smtClean="0">
                <a:solidFill>
                  <a:schemeClr val="tx1"/>
                </a:solidFill>
                <a:latin typeface="+mn-lt"/>
                <a:ea typeface="+mn-ea"/>
                <a:cs typeface="+mn-cs"/>
              </a:rPr>
              <a:t>CLICK- Churches are places of worship and of memory as people remember certain events in their lives that took place in a church. This notion of a place of worship and memory includes a strong emotional value that people associate with the use of church buildings. </a:t>
            </a:r>
          </a:p>
          <a:p>
            <a:r>
              <a:rPr lang="en-US" sz="1200" kern="1200" dirty="0" smtClean="0">
                <a:solidFill>
                  <a:schemeClr val="tx1"/>
                </a:solidFill>
                <a:latin typeface="+mn-lt"/>
                <a:ea typeface="+mn-ea"/>
                <a:cs typeface="+mn-cs"/>
              </a:rPr>
              <a:t>CLICK- The architectural value of churches includes their historic and aesthetic values. Furthermore, historic church structures have scientific value as they can serve for the study of architecture and building techniques. </a:t>
            </a:r>
          </a:p>
          <a:p>
            <a:r>
              <a:rPr lang="en-US" sz="1200" kern="1200" dirty="0" smtClean="0">
                <a:solidFill>
                  <a:schemeClr val="tx1"/>
                </a:solidFill>
                <a:latin typeface="+mn-lt"/>
                <a:ea typeface="+mn-ea"/>
                <a:cs typeface="+mn-cs"/>
              </a:rPr>
              <a:t>CLICK- Churches represent faith and the church and its values in cities and in society. This representational or symbolic value relates to the use as a church, but mostly to the church building and its exterior appearance. It is the value that is most easily perceived by the public.</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NEW SLIDE: Adaptive reuse affects these values in churches. </a:t>
            </a:r>
          </a:p>
          <a:p>
            <a:r>
              <a:rPr lang="en-US" sz="1200" kern="1200" dirty="0" smtClean="0">
                <a:solidFill>
                  <a:schemeClr val="tx1"/>
                </a:solidFill>
                <a:latin typeface="+mn-lt"/>
                <a:ea typeface="+mn-ea"/>
                <a:cs typeface="+mn-cs"/>
              </a:rPr>
              <a:t>CLICK- The use value is changed by a new use depending on how it relates to the original religious use. It focuses on the relationship between new and old use and how well they harmonize or how much they conflict. </a:t>
            </a:r>
          </a:p>
          <a:p>
            <a:r>
              <a:rPr lang="en-US" sz="1200" kern="1200" dirty="0" smtClean="0">
                <a:solidFill>
                  <a:schemeClr val="tx1"/>
                </a:solidFill>
                <a:latin typeface="+mn-lt"/>
                <a:ea typeface="+mn-ea"/>
                <a:cs typeface="+mn-cs"/>
              </a:rPr>
              <a:t>CLICK- Architectural Value relates to the architectural appearance of the church and how and to what extent it is altered when a church is reused for new purposes. It relates to the historical fabric of the structure as well as the exterior and interior character of the building</a:t>
            </a:r>
          </a:p>
          <a:p>
            <a:r>
              <a:rPr lang="en-US" sz="1200" kern="1200" dirty="0" smtClean="0">
                <a:solidFill>
                  <a:schemeClr val="tx1"/>
                </a:solidFill>
                <a:latin typeface="+mn-lt"/>
                <a:ea typeface="+mn-ea"/>
                <a:cs typeface="+mn-cs"/>
              </a:rPr>
              <a:t>CLICK- Representational or symbolic value changes at least to some extent depending on different new uses and the extent of change to the exterior appearance of the church building. Even with a new use, a church building can still represent the church if the exterior appearance of the building is retained. </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NEW SLIDE: New uses for churches can be defined by how different they are from the original religious use and to what extent the new use requires changes to the church structure.  During my research I have identified (these) five types of reuse that range from being very similar to the religious use to being completely unrelated and perhaps even conflicting. They were the most prevalent in all case studies and also reflect the graduated approach taken by German churches to reusing their buildings. These reuse types are extended use; use for events, performances and recreation; public cultural and social use; residential and office use; and commercial use.</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F208F251-FBC8-4083-803E-EA4F9ACFA017}"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NEW SLIDE: An extended use of churches means that, in addition to religious use, the building is opened for other purposes that relate more or less directly to the church’s work and activities. For example, all Church functions can be accommodated in the church building. (PHOTO) This church in Germany, for example, has offices on the ground floor and space for worship on the second level. The church could also be used for church related events and concerts or for art exhibitions. Another option is to share the building with other Christian congregations or the city or town government.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F208F251-FBC8-4083-803E-EA4F9ACFA017}"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NEW SLIDE: The use for events, performances and recreation is similar to extended use, but here the church is not used for religious purposes anymore. These new uses need an open, flexible space and usually only require minor changes to the church building such as the removal of pews and other furnishings. The exterior and interior structures mostly remain the same and the building retains its character. The example you see here is the Sacred Heart Cultural Center in Augusta, GA, which is used for all kinds of cultural events.</a:t>
            </a:r>
          </a:p>
          <a:p>
            <a:endParaRPr lang="en-US" dirty="0"/>
          </a:p>
        </p:txBody>
      </p:sp>
      <p:sp>
        <p:nvSpPr>
          <p:cNvPr id="4" name="Slide Number Placeholder 3"/>
          <p:cNvSpPr>
            <a:spLocks noGrp="1"/>
          </p:cNvSpPr>
          <p:nvPr>
            <p:ph type="sldNum" sz="quarter" idx="10"/>
          </p:nvPr>
        </p:nvSpPr>
        <p:spPr/>
        <p:txBody>
          <a:bodyPr/>
          <a:lstStyle/>
          <a:p>
            <a:fld id="{F208F251-FBC8-4083-803E-EA4F9ACFA017}"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17" name="Footer Placeholder 16"/>
          <p:cNvSpPr>
            <a:spLocks noGrp="1"/>
          </p:cNvSpPr>
          <p:nvPr>
            <p:ph type="ftr" sz="quarter" idx="11"/>
          </p:nvPr>
        </p:nvSpPr>
        <p:spPr>
          <a:xfrm>
            <a:off x="2085393" y="236538"/>
            <a:ext cx="5867400" cy="365125"/>
          </a:xfrm>
          <a:prstGeom prst="rect">
            <a:avLst/>
          </a:prstGeom>
        </p:spPr>
        <p:txBody>
          <a:bodyPr/>
          <a:lstStyle>
            <a:lvl1pPr algn="r">
              <a:defRPr>
                <a:solidFill>
                  <a:schemeClr val="tx2"/>
                </a:solidFill>
              </a:defRPr>
            </a:lvl1pPr>
          </a:lstStyle>
          <a:p>
            <a:pPr algn="r" eaLnBrk="1" latinLnBrk="0" hangingPunct="1"/>
            <a:endParaRPr kumimoji="0" lang="en-US" dirty="0">
              <a:solidFill>
                <a:schemeClr val="tx2"/>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42450C47-3287-455C-8BDE-9F0C0A99BB5E}" type="slidenum">
              <a:rPr lang="en-US" smtClean="0"/>
              <a:pPr/>
              <a:t>‹#›</a:t>
            </a:fld>
            <a:endParaRPr lang="en-US"/>
          </a:p>
        </p:txBody>
      </p:sp>
      <p:sp>
        <p:nvSpPr>
          <p:cNvPr id="9" name="Subtitle 8"/>
          <p:cNvSpPr>
            <a:spLocks noGrp="1"/>
          </p:cNvSpPr>
          <p:nvPr>
            <p:ph type="subTitle" idx="1" hasCustomPrompt="1"/>
          </p:nvPr>
        </p:nvSpPr>
        <p:spPr>
          <a:xfrm>
            <a:off x="2334904" y="6192380"/>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28" name="Date Placeholder 27"/>
          <p:cNvSpPr>
            <a:spLocks noGrp="1"/>
          </p:cNvSpPr>
          <p:nvPr>
            <p:ph type="dt" sz="half" idx="10"/>
          </p:nvPr>
        </p:nvSpPr>
        <p:spPr>
          <a:xfrm>
            <a:off x="-48904" y="6187966"/>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0A11ADE-AB49-4DB2-BE10-7141037F2AE9}" type="datetimeFigureOut">
              <a:rPr lang="en-US" smtClean="0"/>
              <a:pPr/>
              <a:t>5/16/2011</a:t>
            </a:fld>
            <a:endParaRPr lang="en-US"/>
          </a:p>
        </p:txBody>
      </p:sp>
      <p:sp>
        <p:nvSpPr>
          <p:cNvPr id="5" name="Footer Placeholder 4"/>
          <p:cNvSpPr>
            <a:spLocks noGrp="1"/>
          </p:cNvSpPr>
          <p:nvPr>
            <p:ph type="ftr" sz="quarter" idx="11"/>
          </p:nvPr>
        </p:nvSpPr>
        <p:spPr>
          <a:xfrm>
            <a:off x="609600" y="6248206"/>
            <a:ext cx="5421083"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42450C47-3287-455C-8BDE-9F0C0A99BB5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90A11ADE-AB49-4DB2-BE10-7141037F2AE9}" type="datetimeFigureOut">
              <a:rPr lang="en-US" smtClean="0"/>
              <a:pPr/>
              <a:t>5/16/2011</a:t>
            </a:fld>
            <a:endParaRPr lang="en-US"/>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42450C47-3287-455C-8BDE-9F0C0A99BB5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0A11ADE-AB49-4DB2-BE10-7141037F2AE9}" type="datetimeFigureOut">
              <a:rPr lang="en-US" smtClean="0"/>
              <a:pPr/>
              <a:t>5/16/2011</a:t>
            </a:fld>
            <a:endParaRPr lang="en-US"/>
          </a:p>
        </p:txBody>
      </p:sp>
      <p:sp>
        <p:nvSpPr>
          <p:cNvPr id="5" name="Footer Placeholder 4"/>
          <p:cNvSpPr>
            <a:spLocks noGrp="1"/>
          </p:cNvSpPr>
          <p:nvPr>
            <p:ph type="ftr" sz="quarter" idx="11"/>
          </p:nvPr>
        </p:nvSpPr>
        <p:spPr>
          <a:xfrm>
            <a:off x="609600" y="6248206"/>
            <a:ext cx="5421083"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2450C47-3287-455C-8BDE-9F0C0A99BB5E}"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0A11ADE-AB49-4DB2-BE10-7141037F2AE9}" type="datetimeFigureOut">
              <a:rPr lang="en-US" smtClean="0"/>
              <a:pPr/>
              <a:t>5/16/2011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2450C47-3287-455C-8BDE-9F0C0A99BB5E}" type="slidenum">
              <a:rPr lang="en-US" smtClean="0"/>
              <a:pPr/>
              <a:t>‹#›</a:t>
            </a:fld>
            <a:endParaRPr lang="en-US"/>
          </a:p>
        </p:txBody>
      </p:sp>
      <p:sp>
        <p:nvSpPr>
          <p:cNvPr id="14" name="Footer Placeholder 13"/>
          <p:cNvSpPr>
            <a:spLocks noGrp="1"/>
          </p:cNvSpPr>
          <p:nvPr>
            <p:ph type="ftr" sz="quarter" idx="12"/>
          </p:nvPr>
        </p:nvSpPr>
        <p:spPr>
          <a:xfrm>
            <a:off x="609600" y="6248206"/>
            <a:ext cx="5421083" cy="365125"/>
          </a:xfrm>
          <a:prstGeom prst="rect">
            <a:avLst/>
          </a:prstGeo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90A11ADE-AB49-4DB2-BE10-7141037F2AE9}" type="datetimeFigureOut">
              <a:rPr lang="en-US" smtClean="0"/>
              <a:pPr/>
              <a:t>5/16/2011</a:t>
            </a:fld>
            <a:endParaRPr lang="en-US"/>
          </a:p>
        </p:txBody>
      </p:sp>
      <p:sp>
        <p:nvSpPr>
          <p:cNvPr id="10" name="Slide Number Placeholder 9"/>
          <p:cNvSpPr>
            <a:spLocks noGrp="1"/>
          </p:cNvSpPr>
          <p:nvPr>
            <p:ph type="sldNum" sz="quarter" idx="16"/>
          </p:nvPr>
        </p:nvSpPr>
        <p:spPr/>
        <p:txBody>
          <a:bodyPr rtlCol="0"/>
          <a:lstStyle/>
          <a:p>
            <a:fld id="{42450C47-3287-455C-8BDE-9F0C0A99BB5E}" type="slidenum">
              <a:rPr lang="en-US" smtClean="0"/>
              <a:pPr/>
              <a:t>‹#›</a:t>
            </a:fld>
            <a:endParaRPr lang="en-US"/>
          </a:p>
        </p:txBody>
      </p:sp>
      <p:sp>
        <p:nvSpPr>
          <p:cNvPr id="12" name="Footer Placeholder 11"/>
          <p:cNvSpPr>
            <a:spLocks noGrp="1"/>
          </p:cNvSpPr>
          <p:nvPr>
            <p:ph type="ftr" sz="quarter" idx="17"/>
          </p:nvPr>
        </p:nvSpPr>
        <p:spPr>
          <a:xfrm>
            <a:off x="609600" y="6248206"/>
            <a:ext cx="5421083" cy="365125"/>
          </a:xfrm>
          <a:prstGeom prst="rect">
            <a:avLst/>
          </a:prstGeom>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90A11ADE-AB49-4DB2-BE10-7141037F2AE9}" type="datetimeFigureOut">
              <a:rPr lang="en-US" smtClean="0"/>
              <a:pPr/>
              <a:t>5/16/2011</a:t>
            </a:fld>
            <a:endParaRPr lang="en-US"/>
          </a:p>
        </p:txBody>
      </p:sp>
      <p:sp>
        <p:nvSpPr>
          <p:cNvPr id="12" name="Slide Number Placeholder 11"/>
          <p:cNvSpPr>
            <a:spLocks noGrp="1"/>
          </p:cNvSpPr>
          <p:nvPr>
            <p:ph type="sldNum" sz="quarter" idx="16"/>
          </p:nvPr>
        </p:nvSpPr>
        <p:spPr/>
        <p:txBody>
          <a:bodyPr rtlCol="0"/>
          <a:lstStyle/>
          <a:p>
            <a:fld id="{42450C47-3287-455C-8BDE-9F0C0A99BB5E}" type="slidenum">
              <a:rPr lang="en-US" smtClean="0"/>
              <a:pPr/>
              <a:t>‹#›</a:t>
            </a:fld>
            <a:endParaRPr lang="en-US"/>
          </a:p>
        </p:txBody>
      </p:sp>
      <p:sp>
        <p:nvSpPr>
          <p:cNvPr id="14" name="Footer Placeholder 13"/>
          <p:cNvSpPr>
            <a:spLocks noGrp="1"/>
          </p:cNvSpPr>
          <p:nvPr>
            <p:ph type="ftr" sz="quarter" idx="17"/>
          </p:nvPr>
        </p:nvSpPr>
        <p:spPr>
          <a:xfrm>
            <a:off x="609600" y="6248206"/>
            <a:ext cx="5421083" cy="365125"/>
          </a:xfrm>
          <a:prstGeom prst="rect">
            <a:avLst/>
          </a:prstGeom>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0A11ADE-AB49-4DB2-BE10-7141037F2AE9}" type="datetimeFigureOut">
              <a:rPr lang="en-US" smtClean="0"/>
              <a:pPr/>
              <a:t>5/16/2011</a:t>
            </a:fld>
            <a:endParaRPr lang="en-US"/>
          </a:p>
        </p:txBody>
      </p:sp>
      <p:sp>
        <p:nvSpPr>
          <p:cNvPr id="4" name="Footer Placeholder 3"/>
          <p:cNvSpPr>
            <a:spLocks noGrp="1"/>
          </p:cNvSpPr>
          <p:nvPr>
            <p:ph type="ftr" sz="quarter" idx="11"/>
          </p:nvPr>
        </p:nvSpPr>
        <p:spPr>
          <a:xfrm>
            <a:off x="609600" y="6248206"/>
            <a:ext cx="5421083"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2450C47-3287-455C-8BDE-9F0C0A99BB5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A11ADE-AB49-4DB2-BE10-7141037F2AE9}" type="datetimeFigureOut">
              <a:rPr lang="en-US" smtClean="0"/>
              <a:pPr/>
              <a:t>5/16/2011</a:t>
            </a:fld>
            <a:endParaRPr lang="en-US"/>
          </a:p>
        </p:txBody>
      </p:sp>
      <p:sp>
        <p:nvSpPr>
          <p:cNvPr id="3" name="Footer Placeholder 2"/>
          <p:cNvSpPr>
            <a:spLocks noGrp="1"/>
          </p:cNvSpPr>
          <p:nvPr>
            <p:ph type="ftr" sz="quarter" idx="11"/>
          </p:nvPr>
        </p:nvSpPr>
        <p:spPr>
          <a:xfrm>
            <a:off x="609600" y="6248206"/>
            <a:ext cx="5421083"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42450C47-3287-455C-8BDE-9F0C0A99BB5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0A11ADE-AB49-4DB2-BE10-7141037F2AE9}" type="datetimeFigureOut">
              <a:rPr lang="en-US" smtClean="0"/>
              <a:pPr/>
              <a:t>5/16/2011</a:t>
            </a:fld>
            <a:endParaRPr lang="en-US"/>
          </a:p>
        </p:txBody>
      </p:sp>
      <p:sp>
        <p:nvSpPr>
          <p:cNvPr id="6" name="Footer Placeholder 5"/>
          <p:cNvSpPr>
            <a:spLocks noGrp="1"/>
          </p:cNvSpPr>
          <p:nvPr>
            <p:ph type="ftr" sz="quarter" idx="11"/>
          </p:nvPr>
        </p:nvSpPr>
        <p:spPr>
          <a:xfrm>
            <a:off x="609600" y="6248206"/>
            <a:ext cx="5421083"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42450C47-3287-455C-8BDE-9F0C0A99BB5E}"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90A11ADE-AB49-4DB2-BE10-7141037F2AE9}" type="datetimeFigureOut">
              <a:rPr lang="en-US" smtClean="0"/>
              <a:pPr/>
              <a:t>5/16/2011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42450C47-3287-455C-8BDE-9F0C0A99BB5E}"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a:prstGeom prst="rect">
            <a:avLst/>
          </a:prstGeo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23A271A1-F6D6-438B-A432-4747EE7ECD40}" type="datetimeFigureOut">
              <a:rPr lang="en-US" smtClean="0"/>
              <a:pPr/>
              <a:t>5/16/2011</a:t>
            </a:fld>
            <a:endParaRPr lang="en-US"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
        <p:nvSpPr>
          <p:cNvPr id="15" name="Subtitle 8"/>
          <p:cNvSpPr txBox="1">
            <a:spLocks/>
          </p:cNvSpPr>
          <p:nvPr userDrawn="1"/>
        </p:nvSpPr>
        <p:spPr>
          <a:xfrm>
            <a:off x="2334904" y="6192380"/>
            <a:ext cx="6961496" cy="685800"/>
          </a:xfrm>
          <a:prstGeom prst="rect">
            <a:avLst/>
          </a:prstGeo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Approaches to the Adaptive Reuse of Churches in Germany and the United States	</a:t>
            </a:r>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6" name="Date Placeholder 27"/>
          <p:cNvSpPr txBox="1">
            <a:spLocks/>
          </p:cNvSpPr>
          <p:nvPr userDrawn="1"/>
        </p:nvSpPr>
        <p:spPr>
          <a:xfrm>
            <a:off x="-48904" y="6187966"/>
            <a:ext cx="2350326" cy="685800"/>
          </a:xfrm>
          <a:prstGeom prst="rect">
            <a:avLst/>
          </a:prstGeom>
        </p:spPr>
        <p:txBody>
          <a:bodyPr>
            <a:noAutofit/>
          </a:bodyPr>
          <a:lstStyle>
            <a:lvl1pPr algn="l">
              <a:defRPr sz="1200">
                <a:solidFill>
                  <a:srgbClr val="FFFFFF"/>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HISP711: Final Project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Rebecca Lueg, May 12 2011</a:t>
            </a:r>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29.jpeg"/><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31.jpeg"/></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34.jpeg"/></Relationships>
</file>

<file path=ppt/slides/_rels/slide1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37.jpeg"/><Relationship Id="rId4" Type="http://schemas.openxmlformats.org/officeDocument/2006/relationships/image" Target="../media/image36.jpeg"/></Relationships>
</file>

<file path=ppt/slides/_rels/slide1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_rels/slide2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44.jpeg"/></Relationships>
</file>

<file path=ppt/slides/_rels/slide2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46.jpeg"/></Relationships>
</file>

<file path=ppt/slides/_rels/slide2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51.jpeg"/></Relationships>
</file>

<file path=ppt/slides/_rels/slide2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53.jpeg"/></Relationships>
</file>

<file path=ppt/slides/_rels/slide28.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47.jpeg"/></Relationships>
</file>

<file path=ppt/slides/_rels/slide2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56.pn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58.png"/></Relationships>
</file>

<file path=ppt/slides/_rels/slide31.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61.jpeg"/><Relationship Id="rId4" Type="http://schemas.openxmlformats.org/officeDocument/2006/relationships/image" Target="../media/image60.jpeg"/></Relationships>
</file>

<file path=ppt/slides/_rels/slide3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62.jpeg"/></Relationships>
</file>

<file path=ppt/slides/_rels/slide33.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65.png"/></Relationships>
</file>

<file path=ppt/slides/_rels/slide3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67.jpeg"/></Relationships>
</file>

<file path=ppt/slides/_rels/slide36.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70.jpeg"/></Relationships>
</file>

<file path=ppt/slides/_rels/slide38.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72.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4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01999" y="1282005"/>
            <a:ext cx="7740002" cy="1384995"/>
          </a:xfrm>
          <a:prstGeom prst="rect">
            <a:avLst/>
          </a:prstGeom>
          <a:noFill/>
        </p:spPr>
        <p:txBody>
          <a:bodyPr wrap="square" rtlCol="0">
            <a:spAutoFit/>
          </a:bodyPr>
          <a:lstStyle/>
          <a:p>
            <a:pPr lvl="0" algn="ctr">
              <a:defRPr/>
            </a:pPr>
            <a:r>
              <a:rPr lang="en-US" sz="2800" dirty="0" smtClean="0">
                <a:solidFill>
                  <a:schemeClr val="tx1">
                    <a:tint val="75000"/>
                  </a:schemeClr>
                </a:solidFill>
              </a:rPr>
              <a:t>Houses of God… or not?!  </a:t>
            </a:r>
          </a:p>
          <a:p>
            <a:pPr lvl="0" algn="ctr">
              <a:defRPr/>
            </a:pPr>
            <a:r>
              <a:rPr lang="en-US" sz="2800" dirty="0" smtClean="0">
                <a:solidFill>
                  <a:schemeClr val="tx1">
                    <a:tint val="75000"/>
                  </a:schemeClr>
                </a:solidFill>
              </a:rPr>
              <a:t>Approaches to the Adaptive Reuse of Churches </a:t>
            </a:r>
          </a:p>
          <a:p>
            <a:pPr lvl="0" algn="ctr">
              <a:defRPr/>
            </a:pPr>
            <a:r>
              <a:rPr lang="en-US" sz="2800" dirty="0" smtClean="0">
                <a:solidFill>
                  <a:schemeClr val="tx1">
                    <a:tint val="75000"/>
                  </a:schemeClr>
                </a:solidFill>
              </a:rPr>
              <a:t>in Germany and the United States</a:t>
            </a:r>
            <a:endParaRPr lang="en-US" sz="2800" dirty="0"/>
          </a:p>
        </p:txBody>
      </p:sp>
      <p:sp>
        <p:nvSpPr>
          <p:cNvPr id="18"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9"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10" name="Picture 9" descr="kirchen_muenche_schiff_von koelnarchitektur.de.jpg"/>
          <p:cNvPicPr>
            <a:picLocks noChangeAspect="1"/>
          </p:cNvPicPr>
          <p:nvPr/>
        </p:nvPicPr>
        <p:blipFill>
          <a:blip r:embed="rId3" cstate="print"/>
          <a:stretch>
            <a:fillRect/>
          </a:stretch>
        </p:blipFill>
        <p:spPr>
          <a:xfrm>
            <a:off x="136634" y="3048000"/>
            <a:ext cx="1828800" cy="2743200"/>
          </a:xfrm>
          <a:prstGeom prst="rect">
            <a:avLst/>
          </a:prstGeom>
        </p:spPr>
      </p:pic>
      <p:pic>
        <p:nvPicPr>
          <p:cNvPr id="11" name="Picture 10" descr="kirchen_maximin_innen_4_von koelnarchitektur.de.jpg"/>
          <p:cNvPicPr>
            <a:picLocks noChangeAspect="1"/>
          </p:cNvPicPr>
          <p:nvPr/>
        </p:nvPicPr>
        <p:blipFill>
          <a:blip r:embed="rId4" cstate="print"/>
          <a:srcRect r="11145"/>
          <a:stretch>
            <a:fillRect/>
          </a:stretch>
        </p:blipFill>
        <p:spPr>
          <a:xfrm>
            <a:off x="1887764" y="3048000"/>
            <a:ext cx="1828800" cy="2743200"/>
          </a:xfrm>
          <a:prstGeom prst="rect">
            <a:avLst/>
          </a:prstGeom>
        </p:spPr>
      </p:pic>
      <p:pic>
        <p:nvPicPr>
          <p:cNvPr id="13" name="Picture 12" descr="18_26_martinikirche 2.jpg"/>
          <p:cNvPicPr>
            <a:picLocks noChangeAspect="1"/>
          </p:cNvPicPr>
          <p:nvPr/>
        </p:nvPicPr>
        <p:blipFill>
          <a:blip r:embed="rId5" cstate="print"/>
          <a:srcRect l="3922"/>
          <a:stretch>
            <a:fillRect/>
          </a:stretch>
        </p:blipFill>
        <p:spPr>
          <a:xfrm>
            <a:off x="7147034" y="3048000"/>
            <a:ext cx="1866510" cy="2743200"/>
          </a:xfrm>
          <a:prstGeom prst="rect">
            <a:avLst/>
          </a:prstGeom>
        </p:spPr>
      </p:pic>
      <p:pic>
        <p:nvPicPr>
          <p:cNvPr id="15" name="Picture 14" descr="MeridianArch1.jpg"/>
          <p:cNvPicPr>
            <a:picLocks noChangeAspect="1"/>
          </p:cNvPicPr>
          <p:nvPr/>
        </p:nvPicPr>
        <p:blipFill>
          <a:blip r:embed="rId6" cstate="print"/>
          <a:srcRect l="40571" r="14857" b="11143"/>
          <a:stretch>
            <a:fillRect/>
          </a:stretch>
        </p:blipFill>
        <p:spPr>
          <a:xfrm>
            <a:off x="5390024" y="3048000"/>
            <a:ext cx="1834680" cy="2743200"/>
          </a:xfrm>
          <a:prstGeom prst="rect">
            <a:avLst/>
          </a:prstGeom>
        </p:spPr>
      </p:pic>
      <p:pic>
        <p:nvPicPr>
          <p:cNvPr id="17" name="Picture 16" descr="Tower.jpg"/>
          <p:cNvPicPr>
            <a:picLocks noChangeAspect="1"/>
          </p:cNvPicPr>
          <p:nvPr/>
        </p:nvPicPr>
        <p:blipFill>
          <a:blip r:embed="rId7" cstate="print"/>
          <a:srcRect l="7481" t="6728" r="6984"/>
          <a:stretch>
            <a:fillRect/>
          </a:stretch>
        </p:blipFill>
        <p:spPr>
          <a:xfrm>
            <a:off x="3638894" y="3048000"/>
            <a:ext cx="1828800" cy="2743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28600" y="228600"/>
            <a:ext cx="3696846" cy="400110"/>
          </a:xfrm>
          <a:prstGeom prst="rect">
            <a:avLst/>
          </a:prstGeom>
          <a:noFill/>
        </p:spPr>
        <p:txBody>
          <a:bodyPr wrap="none" rtlCol="0">
            <a:spAutoFit/>
          </a:bodyPr>
          <a:lstStyle/>
          <a:p>
            <a:r>
              <a:rPr lang="en-US" sz="2000" dirty="0" smtClean="0"/>
              <a:t>NEW USES FOR CHURCHES</a:t>
            </a:r>
            <a:endParaRPr lang="en-US" sz="2000" dirty="0"/>
          </a:p>
        </p:txBody>
      </p:sp>
      <p:sp>
        <p:nvSpPr>
          <p:cNvPr id="6" name="TextBox 5"/>
          <p:cNvSpPr txBox="1"/>
          <p:nvPr/>
        </p:nvSpPr>
        <p:spPr>
          <a:xfrm>
            <a:off x="228600" y="609600"/>
            <a:ext cx="3637534" cy="400110"/>
          </a:xfrm>
          <a:prstGeom prst="rect">
            <a:avLst/>
          </a:prstGeom>
          <a:noFill/>
        </p:spPr>
        <p:txBody>
          <a:bodyPr wrap="none" rtlCol="0">
            <a:spAutoFit/>
          </a:bodyPr>
          <a:lstStyle/>
          <a:p>
            <a:r>
              <a:rPr lang="en-US" sz="2000" dirty="0" smtClean="0"/>
              <a:t>Public Cultural and Social Use</a:t>
            </a:r>
          </a:p>
        </p:txBody>
      </p:sp>
      <p:sp>
        <p:nvSpPr>
          <p:cNvPr id="15"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6"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17" name="Picture 16" descr="IMG_0537.JPG"/>
          <p:cNvPicPr>
            <a:picLocks noChangeAspect="1"/>
          </p:cNvPicPr>
          <p:nvPr/>
        </p:nvPicPr>
        <p:blipFill>
          <a:blip r:embed="rId3" cstate="print"/>
          <a:srcRect l="1389" r="19445"/>
          <a:stretch>
            <a:fillRect/>
          </a:stretch>
        </p:blipFill>
        <p:spPr>
          <a:xfrm>
            <a:off x="152400" y="1524000"/>
            <a:ext cx="4343400" cy="4114800"/>
          </a:xfrm>
          <a:prstGeom prst="rect">
            <a:avLst/>
          </a:prstGeom>
        </p:spPr>
      </p:pic>
      <p:pic>
        <p:nvPicPr>
          <p:cNvPr id="7" name="Picture 6" descr="Bethlehemkirche 6.jpg"/>
          <p:cNvPicPr>
            <a:picLocks noChangeAspect="1"/>
          </p:cNvPicPr>
          <p:nvPr/>
        </p:nvPicPr>
        <p:blipFill>
          <a:blip r:embed="rId4" cstate="print"/>
          <a:srcRect l="11574" r="16821"/>
          <a:stretch>
            <a:fillRect/>
          </a:stretch>
        </p:blipFill>
        <p:spPr>
          <a:xfrm>
            <a:off x="4572000" y="1524000"/>
            <a:ext cx="4419600" cy="41148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28600" y="228600"/>
            <a:ext cx="3696846" cy="400110"/>
          </a:xfrm>
          <a:prstGeom prst="rect">
            <a:avLst/>
          </a:prstGeom>
          <a:noFill/>
        </p:spPr>
        <p:txBody>
          <a:bodyPr wrap="none" rtlCol="0">
            <a:spAutoFit/>
          </a:bodyPr>
          <a:lstStyle/>
          <a:p>
            <a:r>
              <a:rPr lang="en-US" sz="2000" dirty="0" smtClean="0"/>
              <a:t>NEW USES FOR CHURCHES</a:t>
            </a:r>
            <a:endParaRPr lang="en-US" sz="2000" dirty="0"/>
          </a:p>
        </p:txBody>
      </p:sp>
      <p:sp>
        <p:nvSpPr>
          <p:cNvPr id="6" name="TextBox 5"/>
          <p:cNvSpPr txBox="1"/>
          <p:nvPr/>
        </p:nvSpPr>
        <p:spPr>
          <a:xfrm>
            <a:off x="228600" y="609600"/>
            <a:ext cx="3216137" cy="400110"/>
          </a:xfrm>
          <a:prstGeom prst="rect">
            <a:avLst/>
          </a:prstGeom>
          <a:noFill/>
        </p:spPr>
        <p:txBody>
          <a:bodyPr wrap="none" rtlCol="0">
            <a:spAutoFit/>
          </a:bodyPr>
          <a:lstStyle/>
          <a:p>
            <a:r>
              <a:rPr lang="en-US" sz="2000" dirty="0" smtClean="0"/>
              <a:t>Residential and Office Use</a:t>
            </a:r>
          </a:p>
        </p:txBody>
      </p:sp>
      <p:pic>
        <p:nvPicPr>
          <p:cNvPr id="14" name="Picture 13" descr="dm_stalf5.2_von glashaus-architeckten.de architekten.jpg"/>
          <p:cNvPicPr>
            <a:picLocks noChangeAspect="1"/>
          </p:cNvPicPr>
          <p:nvPr/>
        </p:nvPicPr>
        <p:blipFill>
          <a:blip r:embed="rId3" cstate="print"/>
          <a:srcRect l="52676"/>
          <a:stretch>
            <a:fillRect/>
          </a:stretch>
        </p:blipFill>
        <p:spPr>
          <a:xfrm>
            <a:off x="838200" y="1066800"/>
            <a:ext cx="3423997" cy="4754880"/>
          </a:xfrm>
          <a:prstGeom prst="rect">
            <a:avLst/>
          </a:prstGeom>
        </p:spPr>
      </p:pic>
      <p:sp>
        <p:nvSpPr>
          <p:cNvPr id="13"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5"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10" name="Picture 9" descr="living in a church 1.jpg"/>
          <p:cNvPicPr>
            <a:picLocks noChangeAspect="1"/>
          </p:cNvPicPr>
          <p:nvPr/>
        </p:nvPicPr>
        <p:blipFill>
          <a:blip r:embed="rId4" cstate="print"/>
          <a:stretch>
            <a:fillRect/>
          </a:stretch>
        </p:blipFill>
        <p:spPr>
          <a:xfrm>
            <a:off x="4495800" y="1066800"/>
            <a:ext cx="3852259" cy="475488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28600" y="228600"/>
            <a:ext cx="3696846" cy="400110"/>
          </a:xfrm>
          <a:prstGeom prst="rect">
            <a:avLst/>
          </a:prstGeom>
          <a:noFill/>
        </p:spPr>
        <p:txBody>
          <a:bodyPr wrap="none" rtlCol="0">
            <a:spAutoFit/>
          </a:bodyPr>
          <a:lstStyle/>
          <a:p>
            <a:r>
              <a:rPr lang="en-US" sz="2000" dirty="0" smtClean="0"/>
              <a:t>NEW USES FOR CHURCHES</a:t>
            </a:r>
            <a:endParaRPr lang="en-US" sz="2000" dirty="0"/>
          </a:p>
        </p:txBody>
      </p:sp>
      <p:sp>
        <p:nvSpPr>
          <p:cNvPr id="6" name="TextBox 5"/>
          <p:cNvSpPr txBox="1"/>
          <p:nvPr/>
        </p:nvSpPr>
        <p:spPr>
          <a:xfrm>
            <a:off x="228600" y="609600"/>
            <a:ext cx="2081019" cy="400110"/>
          </a:xfrm>
          <a:prstGeom prst="rect">
            <a:avLst/>
          </a:prstGeom>
          <a:noFill/>
        </p:spPr>
        <p:txBody>
          <a:bodyPr wrap="none" rtlCol="0">
            <a:spAutoFit/>
          </a:bodyPr>
          <a:lstStyle/>
          <a:p>
            <a:r>
              <a:rPr lang="en-US" sz="2000" dirty="0" smtClean="0"/>
              <a:t>Commercial Use</a:t>
            </a:r>
          </a:p>
        </p:txBody>
      </p:sp>
      <p:pic>
        <p:nvPicPr>
          <p:cNvPr id="14" name="Picture 13" descr="used_umnutzung denkmalgeschuetltungsraeumen_kirchenimwandel2 34.jpg"/>
          <p:cNvPicPr>
            <a:picLocks noChangeAspect="1"/>
          </p:cNvPicPr>
          <p:nvPr/>
        </p:nvPicPr>
        <p:blipFill>
          <a:blip r:embed="rId3" cstate="print"/>
          <a:srcRect l="41358" t="7778" r="5276" b="36667"/>
          <a:stretch>
            <a:fillRect/>
          </a:stretch>
        </p:blipFill>
        <p:spPr>
          <a:xfrm>
            <a:off x="186382" y="1371600"/>
            <a:ext cx="3438144" cy="4297680"/>
          </a:xfrm>
          <a:prstGeom prst="rect">
            <a:avLst/>
          </a:prstGeom>
        </p:spPr>
      </p:pic>
      <p:sp>
        <p:nvSpPr>
          <p:cNvPr id="12"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3"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8" name="Picture 7" descr="church-brew-works_von pittsburghhotplate(dot)com.jpg"/>
          <p:cNvPicPr>
            <a:picLocks noChangeAspect="1"/>
          </p:cNvPicPr>
          <p:nvPr/>
        </p:nvPicPr>
        <p:blipFill>
          <a:blip r:embed="rId4" cstate="print"/>
          <a:srcRect l="4800" r="2800"/>
          <a:stretch>
            <a:fillRect/>
          </a:stretch>
        </p:blipFill>
        <p:spPr>
          <a:xfrm>
            <a:off x="3723114" y="1371600"/>
            <a:ext cx="5252720" cy="429768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
        <p:nvSpPr>
          <p:cNvPr id="6" name="TextBox 5"/>
          <p:cNvSpPr txBox="1"/>
          <p:nvPr/>
        </p:nvSpPr>
        <p:spPr>
          <a:xfrm>
            <a:off x="228600" y="590490"/>
            <a:ext cx="5213287" cy="400110"/>
          </a:xfrm>
          <a:prstGeom prst="rect">
            <a:avLst/>
          </a:prstGeom>
          <a:noFill/>
        </p:spPr>
        <p:txBody>
          <a:bodyPr wrap="none" rtlCol="0">
            <a:spAutoFit/>
          </a:bodyPr>
          <a:lstStyle/>
          <a:p>
            <a:r>
              <a:rPr lang="en-US" sz="2000" dirty="0" smtClean="0"/>
              <a:t>Extended Use: Sankt </a:t>
            </a:r>
            <a:r>
              <a:rPr lang="en-US" sz="2000" dirty="0" err="1" smtClean="0"/>
              <a:t>Marien</a:t>
            </a:r>
            <a:r>
              <a:rPr lang="en-US" sz="2000" dirty="0" smtClean="0"/>
              <a:t> in </a:t>
            </a:r>
            <a:r>
              <a:rPr lang="de-DE" sz="2000" dirty="0" err="1" smtClean="0"/>
              <a:t>Müncheberg</a:t>
            </a:r>
            <a:endParaRPr lang="en-US" sz="2000" dirty="0"/>
          </a:p>
        </p:txBody>
      </p:sp>
      <p:pic>
        <p:nvPicPr>
          <p:cNvPr id="8" name="Picture 7" descr="kirche (von hotel-moenchsberg.de).gif"/>
          <p:cNvPicPr>
            <a:picLocks noChangeAspect="1"/>
          </p:cNvPicPr>
          <p:nvPr/>
        </p:nvPicPr>
        <p:blipFill>
          <a:blip r:embed="rId3" cstate="print"/>
          <a:stretch>
            <a:fillRect/>
          </a:stretch>
        </p:blipFill>
        <p:spPr>
          <a:xfrm>
            <a:off x="1447800" y="1219200"/>
            <a:ext cx="6198025" cy="4572000"/>
          </a:xfrm>
          <a:prstGeom prst="rect">
            <a:avLst/>
          </a:prstGeom>
        </p:spPr>
      </p:pic>
      <p:sp>
        <p:nvSpPr>
          <p:cNvPr id="16"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7"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8600" y="590490"/>
            <a:ext cx="5213287" cy="400110"/>
          </a:xfrm>
          <a:prstGeom prst="rect">
            <a:avLst/>
          </a:prstGeom>
          <a:noFill/>
        </p:spPr>
        <p:txBody>
          <a:bodyPr wrap="none" rtlCol="0">
            <a:spAutoFit/>
          </a:bodyPr>
          <a:lstStyle/>
          <a:p>
            <a:r>
              <a:rPr lang="en-US" sz="2000" dirty="0" smtClean="0"/>
              <a:t>Extended Use: Sankt </a:t>
            </a:r>
            <a:r>
              <a:rPr lang="en-US" sz="2000" dirty="0" err="1" smtClean="0"/>
              <a:t>Marien</a:t>
            </a:r>
            <a:r>
              <a:rPr lang="en-US" sz="2000" dirty="0" smtClean="0"/>
              <a:t> in </a:t>
            </a:r>
            <a:r>
              <a:rPr lang="de-DE" sz="2000" dirty="0" err="1" smtClean="0"/>
              <a:t>Müncheberg</a:t>
            </a:r>
            <a:endParaRPr lang="de-DE" sz="2000" dirty="0"/>
          </a:p>
        </p:txBody>
      </p:sp>
      <p:sp>
        <p:nvSpPr>
          <p:cNvPr id="16"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20"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14" name="Picture 13" descr="kirchen_muenche_buero_von koelnarchitektur.de.jpg"/>
          <p:cNvPicPr>
            <a:picLocks noChangeAspect="1"/>
          </p:cNvPicPr>
          <p:nvPr/>
        </p:nvPicPr>
        <p:blipFill>
          <a:blip r:embed="rId3" cstate="print"/>
          <a:stretch>
            <a:fillRect/>
          </a:stretch>
        </p:blipFill>
        <p:spPr>
          <a:xfrm>
            <a:off x="1295400" y="1082566"/>
            <a:ext cx="2834640" cy="2352751"/>
          </a:xfrm>
          <a:prstGeom prst="rect">
            <a:avLst/>
          </a:prstGeom>
        </p:spPr>
      </p:pic>
      <p:pic>
        <p:nvPicPr>
          <p:cNvPr id="17" name="Picture 16" descr="saal_von klausblock.de.jpg"/>
          <p:cNvPicPr>
            <a:picLocks noChangeAspect="1"/>
          </p:cNvPicPr>
          <p:nvPr/>
        </p:nvPicPr>
        <p:blipFill>
          <a:blip r:embed="rId4" cstate="print"/>
          <a:srcRect l="15487"/>
          <a:stretch>
            <a:fillRect/>
          </a:stretch>
        </p:blipFill>
        <p:spPr>
          <a:xfrm>
            <a:off x="1295400" y="3611289"/>
            <a:ext cx="2834640" cy="2226157"/>
          </a:xfrm>
          <a:prstGeom prst="rect">
            <a:avLst/>
          </a:prstGeom>
        </p:spPr>
      </p:pic>
      <p:pic>
        <p:nvPicPr>
          <p:cNvPr id="18" name="Picture 17" descr="muencheberg.jpg"/>
          <p:cNvPicPr>
            <a:picLocks noChangeAspect="1"/>
          </p:cNvPicPr>
          <p:nvPr/>
        </p:nvPicPr>
        <p:blipFill>
          <a:blip r:embed="rId5" cstate="print"/>
          <a:stretch>
            <a:fillRect/>
          </a:stretch>
        </p:blipFill>
        <p:spPr>
          <a:xfrm>
            <a:off x="4298732" y="1082566"/>
            <a:ext cx="3566160" cy="4754880"/>
          </a:xfrm>
          <a:prstGeom prst="rect">
            <a:avLst/>
          </a:prstGeom>
        </p:spPr>
      </p:pic>
      <p:sp>
        <p:nvSpPr>
          <p:cNvPr id="19" name="TextBox 18"/>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8600" y="590490"/>
            <a:ext cx="5213287" cy="400110"/>
          </a:xfrm>
          <a:prstGeom prst="rect">
            <a:avLst/>
          </a:prstGeom>
          <a:noFill/>
        </p:spPr>
        <p:txBody>
          <a:bodyPr wrap="none" rtlCol="0">
            <a:spAutoFit/>
          </a:bodyPr>
          <a:lstStyle/>
          <a:p>
            <a:r>
              <a:rPr lang="en-US" sz="2000" dirty="0" smtClean="0"/>
              <a:t>Extended Use: Sankt </a:t>
            </a:r>
            <a:r>
              <a:rPr lang="en-US" sz="2000" dirty="0" err="1" smtClean="0"/>
              <a:t>Marien</a:t>
            </a:r>
            <a:r>
              <a:rPr lang="en-US" sz="2000" dirty="0" smtClean="0"/>
              <a:t> in </a:t>
            </a:r>
            <a:r>
              <a:rPr lang="de-DE" sz="2000" dirty="0" err="1" smtClean="0"/>
              <a:t>Müncheberg</a:t>
            </a:r>
            <a:endParaRPr lang="de-DE" sz="2000" dirty="0"/>
          </a:p>
        </p:txBody>
      </p:sp>
      <p:pic>
        <p:nvPicPr>
          <p:cNvPr id="13" name="Picture 12" descr="kirchen_muenche_eg_von koelnarchitektur.de.jpg"/>
          <p:cNvPicPr>
            <a:picLocks noChangeAspect="1"/>
          </p:cNvPicPr>
          <p:nvPr/>
        </p:nvPicPr>
        <p:blipFill>
          <a:blip r:embed="rId3" cstate="print"/>
          <a:srcRect t="10000" b="10000"/>
          <a:stretch>
            <a:fillRect/>
          </a:stretch>
        </p:blipFill>
        <p:spPr>
          <a:xfrm>
            <a:off x="228600" y="2392680"/>
            <a:ext cx="8686800" cy="3474720"/>
          </a:xfrm>
          <a:prstGeom prst="rect">
            <a:avLst/>
          </a:prstGeom>
        </p:spPr>
      </p:pic>
      <p:sp>
        <p:nvSpPr>
          <p:cNvPr id="16"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20"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10" name="Picture 9" descr="kirchen_muenche_schnitteinb_von koelnarchitektur.de.jpg"/>
          <p:cNvPicPr>
            <a:picLocks noChangeAspect="1"/>
          </p:cNvPicPr>
          <p:nvPr/>
        </p:nvPicPr>
        <p:blipFill>
          <a:blip r:embed="rId4" cstate="print"/>
          <a:stretch>
            <a:fillRect/>
          </a:stretch>
        </p:blipFill>
        <p:spPr>
          <a:xfrm>
            <a:off x="6781800" y="106680"/>
            <a:ext cx="2133600" cy="3200400"/>
          </a:xfrm>
          <a:prstGeom prst="rect">
            <a:avLst/>
          </a:prstGeom>
        </p:spPr>
      </p:pic>
      <p:grpSp>
        <p:nvGrpSpPr>
          <p:cNvPr id="28" name="Group 27"/>
          <p:cNvGrpSpPr/>
          <p:nvPr/>
        </p:nvGrpSpPr>
        <p:grpSpPr>
          <a:xfrm>
            <a:off x="3733800" y="2375336"/>
            <a:ext cx="762000" cy="2286000"/>
            <a:chOff x="3733800" y="2375336"/>
            <a:chExt cx="762000" cy="2286000"/>
          </a:xfrm>
        </p:grpSpPr>
        <p:grpSp>
          <p:nvGrpSpPr>
            <p:cNvPr id="25" name="Group 24"/>
            <p:cNvGrpSpPr/>
            <p:nvPr/>
          </p:nvGrpSpPr>
          <p:grpSpPr>
            <a:xfrm>
              <a:off x="4038600" y="2590800"/>
              <a:ext cx="457200" cy="1906588"/>
              <a:chOff x="4038600" y="2590800"/>
              <a:chExt cx="457200" cy="1906588"/>
            </a:xfrm>
          </p:grpSpPr>
          <p:cxnSp>
            <p:nvCxnSpPr>
              <p:cNvPr id="12" name="Straight Connector 11"/>
              <p:cNvCxnSpPr/>
              <p:nvPr/>
            </p:nvCxnSpPr>
            <p:spPr>
              <a:xfrm rot="5400000">
                <a:off x="3543300" y="3543300"/>
                <a:ext cx="1905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10800000">
                <a:off x="4038600" y="2590800"/>
                <a:ext cx="457200"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10800000">
                <a:off x="4038600" y="4495800"/>
                <a:ext cx="457200"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3733800" y="2375336"/>
              <a:ext cx="351378" cy="369332"/>
            </a:xfrm>
            <a:prstGeom prst="rect">
              <a:avLst/>
            </a:prstGeom>
            <a:noFill/>
          </p:spPr>
          <p:txBody>
            <a:bodyPr wrap="none" rtlCol="0">
              <a:spAutoFit/>
            </a:bodyPr>
            <a:lstStyle/>
            <a:p>
              <a:r>
                <a:rPr lang="en-US" b="1" dirty="0" smtClean="0">
                  <a:solidFill>
                    <a:srgbClr val="FE8637"/>
                  </a:solidFill>
                </a:rPr>
                <a:t>A</a:t>
              </a:r>
              <a:endParaRPr lang="en-US" b="1" dirty="0">
                <a:solidFill>
                  <a:srgbClr val="FE8637"/>
                </a:solidFill>
              </a:endParaRPr>
            </a:p>
          </p:txBody>
        </p:sp>
        <p:sp>
          <p:nvSpPr>
            <p:cNvPr id="27" name="TextBox 26"/>
            <p:cNvSpPr txBox="1"/>
            <p:nvPr/>
          </p:nvSpPr>
          <p:spPr>
            <a:xfrm>
              <a:off x="3733800" y="4292004"/>
              <a:ext cx="351378" cy="369332"/>
            </a:xfrm>
            <a:prstGeom prst="rect">
              <a:avLst/>
            </a:prstGeom>
            <a:noFill/>
          </p:spPr>
          <p:txBody>
            <a:bodyPr wrap="none" rtlCol="0">
              <a:spAutoFit/>
            </a:bodyPr>
            <a:lstStyle/>
            <a:p>
              <a:r>
                <a:rPr lang="en-US" b="1" dirty="0" smtClean="0">
                  <a:solidFill>
                    <a:srgbClr val="FE8637"/>
                  </a:solidFill>
                </a:rPr>
                <a:t>A</a:t>
              </a:r>
              <a:endParaRPr lang="en-US" b="1" dirty="0">
                <a:solidFill>
                  <a:srgbClr val="FE8637"/>
                </a:solidFill>
              </a:endParaRPr>
            </a:p>
          </p:txBody>
        </p:sp>
      </p:grpSp>
      <p:sp>
        <p:nvSpPr>
          <p:cNvPr id="29" name="TextBox 28"/>
          <p:cNvSpPr txBox="1"/>
          <p:nvPr/>
        </p:nvSpPr>
        <p:spPr>
          <a:xfrm>
            <a:off x="6719471" y="2730064"/>
            <a:ext cx="706091" cy="369332"/>
          </a:xfrm>
          <a:prstGeom prst="rect">
            <a:avLst/>
          </a:prstGeom>
          <a:noFill/>
        </p:spPr>
        <p:txBody>
          <a:bodyPr wrap="none" rtlCol="0">
            <a:spAutoFit/>
          </a:bodyPr>
          <a:lstStyle/>
          <a:p>
            <a:r>
              <a:rPr lang="en-US" b="1" dirty="0" smtClean="0">
                <a:solidFill>
                  <a:srgbClr val="FE8637"/>
                </a:solidFill>
              </a:rPr>
              <a:t>A - A</a:t>
            </a:r>
            <a:endParaRPr lang="en-US" b="1" dirty="0">
              <a:solidFill>
                <a:srgbClr val="FE8637"/>
              </a:solidFill>
            </a:endParaRPr>
          </a:p>
        </p:txBody>
      </p:sp>
      <p:cxnSp>
        <p:nvCxnSpPr>
          <p:cNvPr id="31" name="Straight Arrow Connector 30"/>
          <p:cNvCxnSpPr/>
          <p:nvPr/>
        </p:nvCxnSpPr>
        <p:spPr>
          <a:xfrm>
            <a:off x="1752600" y="3962400"/>
            <a:ext cx="838200"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8600" y="590490"/>
            <a:ext cx="5355953" cy="400110"/>
          </a:xfrm>
          <a:prstGeom prst="rect">
            <a:avLst/>
          </a:prstGeom>
          <a:noFill/>
        </p:spPr>
        <p:txBody>
          <a:bodyPr wrap="none" rtlCol="0">
            <a:spAutoFit/>
          </a:bodyPr>
          <a:lstStyle/>
          <a:p>
            <a:r>
              <a:rPr lang="en-US" sz="2000" dirty="0" smtClean="0"/>
              <a:t>Extended Use: Sankt </a:t>
            </a:r>
            <a:r>
              <a:rPr lang="en-US" sz="2000" dirty="0" err="1" smtClean="0"/>
              <a:t>Marien</a:t>
            </a:r>
            <a:r>
              <a:rPr lang="en-US" sz="2000" dirty="0" smtClean="0"/>
              <a:t> in </a:t>
            </a:r>
            <a:r>
              <a:rPr lang="de-DE" sz="2000" dirty="0" err="1" smtClean="0"/>
              <a:t>Müncheberg</a:t>
            </a:r>
            <a:endParaRPr lang="en-US" sz="2000" dirty="0"/>
          </a:p>
        </p:txBody>
      </p:sp>
      <p:pic>
        <p:nvPicPr>
          <p:cNvPr id="7" name="Picture 6" descr="13480838 (panoramio.com).jpg"/>
          <p:cNvPicPr>
            <a:picLocks noChangeAspect="1"/>
          </p:cNvPicPr>
          <p:nvPr/>
        </p:nvPicPr>
        <p:blipFill>
          <a:blip r:embed="rId3" cstate="print"/>
          <a:stretch>
            <a:fillRect/>
          </a:stretch>
        </p:blipFill>
        <p:spPr>
          <a:xfrm>
            <a:off x="1097280" y="1066800"/>
            <a:ext cx="3566160" cy="4754880"/>
          </a:xfrm>
          <a:prstGeom prst="rect">
            <a:avLst/>
          </a:prstGeom>
        </p:spPr>
      </p:pic>
      <p:pic>
        <p:nvPicPr>
          <p:cNvPr id="8" name="Picture 7" descr="kirchen_muenche_schiff_von koelnarchitektur.de.jpg"/>
          <p:cNvPicPr>
            <a:picLocks noChangeAspect="1"/>
          </p:cNvPicPr>
          <p:nvPr/>
        </p:nvPicPr>
        <p:blipFill>
          <a:blip r:embed="rId4" cstate="print"/>
          <a:stretch>
            <a:fillRect/>
          </a:stretch>
        </p:blipFill>
        <p:spPr>
          <a:xfrm>
            <a:off x="4831080" y="1066800"/>
            <a:ext cx="3169920" cy="4754880"/>
          </a:xfrm>
          <a:prstGeom prst="rect">
            <a:avLst/>
          </a:prstGeom>
        </p:spPr>
      </p:pic>
      <p:sp>
        <p:nvSpPr>
          <p:cNvPr id="16"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7"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sp>
        <p:nvSpPr>
          <p:cNvPr id="10" name="TextBox 9"/>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8600" y="590490"/>
            <a:ext cx="5213287" cy="400110"/>
          </a:xfrm>
          <a:prstGeom prst="rect">
            <a:avLst/>
          </a:prstGeom>
          <a:noFill/>
        </p:spPr>
        <p:txBody>
          <a:bodyPr wrap="none" rtlCol="0">
            <a:spAutoFit/>
          </a:bodyPr>
          <a:lstStyle/>
          <a:p>
            <a:r>
              <a:rPr lang="en-US" sz="2000" dirty="0" smtClean="0"/>
              <a:t>Extended Use: Sankt </a:t>
            </a:r>
            <a:r>
              <a:rPr lang="en-US" sz="2000" dirty="0" err="1" smtClean="0"/>
              <a:t>Marien</a:t>
            </a:r>
            <a:r>
              <a:rPr lang="en-US" sz="2000" dirty="0" smtClean="0"/>
              <a:t> in </a:t>
            </a:r>
            <a:r>
              <a:rPr lang="de-DE" sz="2000" dirty="0" err="1" smtClean="0"/>
              <a:t>Müncheberg</a:t>
            </a:r>
            <a:endParaRPr lang="en-US" sz="2000" dirty="0"/>
          </a:p>
        </p:txBody>
      </p:sp>
      <p:pic>
        <p:nvPicPr>
          <p:cNvPr id="13" name="Picture 12" descr="st marien muencheberg 2.jpg"/>
          <p:cNvPicPr>
            <a:picLocks noChangeAspect="1"/>
          </p:cNvPicPr>
          <p:nvPr/>
        </p:nvPicPr>
        <p:blipFill>
          <a:blip r:embed="rId3" cstate="print"/>
          <a:stretch>
            <a:fillRect/>
          </a:stretch>
        </p:blipFill>
        <p:spPr>
          <a:xfrm>
            <a:off x="3184634" y="1874520"/>
            <a:ext cx="5778022" cy="3840480"/>
          </a:xfrm>
          <a:prstGeom prst="rect">
            <a:avLst/>
          </a:prstGeom>
        </p:spPr>
      </p:pic>
      <p:sp>
        <p:nvSpPr>
          <p:cNvPr id="16"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7"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12" name="Picture 11" descr="182_001_2_von kirchenbau-dokumentation.de.jpg"/>
          <p:cNvPicPr>
            <a:picLocks noChangeAspect="1"/>
          </p:cNvPicPr>
          <p:nvPr/>
        </p:nvPicPr>
        <p:blipFill>
          <a:blip r:embed="rId4" cstate="print"/>
          <a:stretch>
            <a:fillRect/>
          </a:stretch>
        </p:blipFill>
        <p:spPr>
          <a:xfrm>
            <a:off x="212834" y="1874520"/>
            <a:ext cx="2878304" cy="3840480"/>
          </a:xfrm>
          <a:prstGeom prst="rect">
            <a:avLst/>
          </a:prstGeom>
        </p:spPr>
      </p:pic>
      <p:sp>
        <p:nvSpPr>
          <p:cNvPr id="10" name="TextBox 9"/>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8600" y="590490"/>
            <a:ext cx="5355953" cy="400110"/>
          </a:xfrm>
          <a:prstGeom prst="rect">
            <a:avLst/>
          </a:prstGeom>
          <a:noFill/>
        </p:spPr>
        <p:txBody>
          <a:bodyPr wrap="none" rtlCol="0">
            <a:spAutoFit/>
          </a:bodyPr>
          <a:lstStyle/>
          <a:p>
            <a:r>
              <a:rPr lang="en-US" sz="2000" dirty="0" smtClean="0"/>
              <a:t>Extended Use: Sankt </a:t>
            </a:r>
            <a:r>
              <a:rPr lang="en-US" sz="2000" dirty="0" err="1" smtClean="0"/>
              <a:t>Marien</a:t>
            </a:r>
            <a:r>
              <a:rPr lang="en-US" sz="2000" dirty="0" smtClean="0"/>
              <a:t> in </a:t>
            </a:r>
            <a:r>
              <a:rPr lang="de-DE" sz="2000" dirty="0" err="1" smtClean="0"/>
              <a:t>Müncheberg</a:t>
            </a:r>
            <a:endParaRPr lang="en-US" sz="2000" dirty="0"/>
          </a:p>
        </p:txBody>
      </p:sp>
      <p:sp>
        <p:nvSpPr>
          <p:cNvPr id="13"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4"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16" name="Picture 15" descr="Deutschland_muencheberg_stadtpfarrkirche_nahaufnahme (wikipedia).jpg"/>
          <p:cNvPicPr>
            <a:picLocks noChangeAspect="1"/>
          </p:cNvPicPr>
          <p:nvPr/>
        </p:nvPicPr>
        <p:blipFill>
          <a:blip r:embed="rId3" cstate="print"/>
          <a:srcRect l="2182" t="13889" r="-367" b="8333"/>
          <a:stretch>
            <a:fillRect/>
          </a:stretch>
        </p:blipFill>
        <p:spPr>
          <a:xfrm>
            <a:off x="4800600" y="3688080"/>
            <a:ext cx="3429000" cy="2133600"/>
          </a:xfrm>
          <a:prstGeom prst="rect">
            <a:avLst/>
          </a:prstGeom>
        </p:spPr>
      </p:pic>
      <p:pic>
        <p:nvPicPr>
          <p:cNvPr id="17" name="Picture 16" descr="st marien muencheberg 3.jpg"/>
          <p:cNvPicPr>
            <a:picLocks noChangeAspect="1"/>
          </p:cNvPicPr>
          <p:nvPr/>
        </p:nvPicPr>
        <p:blipFill>
          <a:blip r:embed="rId4" cstate="print"/>
          <a:srcRect l="4228" t="5556"/>
          <a:stretch>
            <a:fillRect/>
          </a:stretch>
        </p:blipFill>
        <p:spPr>
          <a:xfrm>
            <a:off x="4800600" y="1066800"/>
            <a:ext cx="3429000" cy="2543464"/>
          </a:xfrm>
          <a:prstGeom prst="rect">
            <a:avLst/>
          </a:prstGeom>
        </p:spPr>
      </p:pic>
      <p:pic>
        <p:nvPicPr>
          <p:cNvPr id="19" name="Picture 18" descr="450PX-~1 (wikipedia)"/>
          <p:cNvPicPr>
            <a:picLocks noChangeAspect="1"/>
          </p:cNvPicPr>
          <p:nvPr/>
        </p:nvPicPr>
        <p:blipFill>
          <a:blip r:embed="rId5" cstate="print"/>
          <a:stretch>
            <a:fillRect/>
          </a:stretch>
        </p:blipFill>
        <p:spPr>
          <a:xfrm>
            <a:off x="1066800" y="1066800"/>
            <a:ext cx="3566160" cy="4754880"/>
          </a:xfrm>
          <a:prstGeom prst="rect">
            <a:avLst/>
          </a:prstGeom>
        </p:spPr>
      </p:pic>
      <p:sp>
        <p:nvSpPr>
          <p:cNvPr id="10" name="TextBox 9"/>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8600" y="590490"/>
            <a:ext cx="6351739" cy="400110"/>
          </a:xfrm>
          <a:prstGeom prst="rect">
            <a:avLst/>
          </a:prstGeom>
          <a:noFill/>
        </p:spPr>
        <p:txBody>
          <a:bodyPr wrap="none" rtlCol="0">
            <a:spAutoFit/>
          </a:bodyPr>
          <a:lstStyle/>
          <a:p>
            <a:r>
              <a:rPr lang="en-US" sz="2000" dirty="0" smtClean="0"/>
              <a:t>Use for Events and Recreation: Sankt </a:t>
            </a:r>
            <a:r>
              <a:rPr lang="en-US" sz="2000" dirty="0" err="1" smtClean="0"/>
              <a:t>Maximin</a:t>
            </a:r>
            <a:r>
              <a:rPr lang="en-US" sz="2000" dirty="0" smtClean="0"/>
              <a:t> in Trier</a:t>
            </a:r>
            <a:endParaRPr lang="en-US" sz="2000" dirty="0"/>
          </a:p>
        </p:txBody>
      </p:sp>
      <p:sp>
        <p:nvSpPr>
          <p:cNvPr id="17"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8"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21" name="Picture 20" descr="Trier%20St_Maximin_von wgff-digibib.de.jpg"/>
          <p:cNvPicPr>
            <a:picLocks noChangeAspect="1"/>
          </p:cNvPicPr>
          <p:nvPr/>
        </p:nvPicPr>
        <p:blipFill>
          <a:blip r:embed="rId3" cstate="print"/>
          <a:stretch>
            <a:fillRect/>
          </a:stretch>
        </p:blipFill>
        <p:spPr>
          <a:xfrm>
            <a:off x="859536" y="1066800"/>
            <a:ext cx="7370064" cy="4754880"/>
          </a:xfrm>
          <a:prstGeom prst="rect">
            <a:avLst/>
          </a:prstGeom>
        </p:spPr>
      </p:pic>
      <p:cxnSp>
        <p:nvCxnSpPr>
          <p:cNvPr id="7" name="Straight Arrow Connector 6"/>
          <p:cNvCxnSpPr/>
          <p:nvPr/>
        </p:nvCxnSpPr>
        <p:spPr>
          <a:xfrm>
            <a:off x="1143000" y="2970212"/>
            <a:ext cx="838200"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28600" y="228600"/>
            <a:ext cx="2207656" cy="400110"/>
          </a:xfrm>
          <a:prstGeom prst="rect">
            <a:avLst/>
          </a:prstGeom>
          <a:noFill/>
        </p:spPr>
        <p:txBody>
          <a:bodyPr wrap="none" rtlCol="0">
            <a:spAutoFit/>
          </a:bodyPr>
          <a:lstStyle/>
          <a:p>
            <a:r>
              <a:rPr lang="en-US" sz="2000" dirty="0" smtClean="0"/>
              <a:t>METHODOLOGY</a:t>
            </a:r>
            <a:endParaRPr lang="en-US" sz="2000" dirty="0"/>
          </a:p>
        </p:txBody>
      </p:sp>
      <p:sp>
        <p:nvSpPr>
          <p:cNvPr id="15" name="TextBox 14"/>
          <p:cNvSpPr txBox="1"/>
          <p:nvPr/>
        </p:nvSpPr>
        <p:spPr>
          <a:xfrm>
            <a:off x="685800" y="1159907"/>
            <a:ext cx="4144083" cy="4555093"/>
          </a:xfrm>
          <a:prstGeom prst="rect">
            <a:avLst/>
          </a:prstGeom>
          <a:noFill/>
        </p:spPr>
        <p:txBody>
          <a:bodyPr wrap="none" rtlCol="0">
            <a:spAutoFit/>
          </a:bodyPr>
          <a:lstStyle/>
          <a:p>
            <a:pPr>
              <a:lnSpc>
                <a:spcPct val="150000"/>
              </a:lnSpc>
              <a:buFontTx/>
              <a:buChar char="-"/>
            </a:pPr>
            <a:r>
              <a:rPr lang="en-US" sz="2000" dirty="0" smtClean="0"/>
              <a:t> Religion</a:t>
            </a:r>
          </a:p>
          <a:p>
            <a:pPr>
              <a:lnSpc>
                <a:spcPct val="150000"/>
              </a:lnSpc>
              <a:buFontTx/>
              <a:buChar char="-"/>
            </a:pPr>
            <a:r>
              <a:rPr lang="en-US" sz="2000" dirty="0" smtClean="0"/>
              <a:t> Preservation</a:t>
            </a:r>
          </a:p>
          <a:p>
            <a:pPr>
              <a:lnSpc>
                <a:spcPct val="150000"/>
              </a:lnSpc>
              <a:buFontTx/>
              <a:buChar char="-"/>
            </a:pPr>
            <a:r>
              <a:rPr lang="en-US" sz="2000" dirty="0" smtClean="0"/>
              <a:t> The church’s view</a:t>
            </a:r>
          </a:p>
          <a:p>
            <a:pPr>
              <a:lnSpc>
                <a:spcPct val="150000"/>
              </a:lnSpc>
              <a:buFontTx/>
              <a:buChar char="-"/>
            </a:pPr>
            <a:r>
              <a:rPr lang="en-US" sz="2000" dirty="0" smtClean="0"/>
              <a:t> Case studies: values assessment</a:t>
            </a:r>
          </a:p>
          <a:p>
            <a:pPr>
              <a:lnSpc>
                <a:spcPct val="150000"/>
              </a:lnSpc>
              <a:buFontTx/>
              <a:buChar char="-"/>
            </a:pPr>
            <a:endParaRPr lang="en-US" sz="2000" dirty="0" smtClean="0"/>
          </a:p>
          <a:p>
            <a:pPr>
              <a:lnSpc>
                <a:spcPct val="150000"/>
              </a:lnSpc>
              <a:buFontTx/>
              <a:buChar char="-"/>
            </a:pPr>
            <a:r>
              <a:rPr lang="en-US" sz="2000" dirty="0" smtClean="0"/>
              <a:t> Research questions</a:t>
            </a:r>
          </a:p>
          <a:p>
            <a:pPr lvl="1">
              <a:lnSpc>
                <a:spcPct val="150000"/>
              </a:lnSpc>
              <a:buFontTx/>
              <a:buChar char="-"/>
            </a:pPr>
            <a:r>
              <a:rPr lang="en-US" sz="2000" dirty="0" smtClean="0"/>
              <a:t> Effect on churches?</a:t>
            </a:r>
          </a:p>
          <a:p>
            <a:pPr lvl="1">
              <a:lnSpc>
                <a:spcPct val="150000"/>
              </a:lnSpc>
              <a:buFontTx/>
              <a:buChar char="-"/>
            </a:pPr>
            <a:r>
              <a:rPr lang="en-US" sz="2000" dirty="0" smtClean="0"/>
              <a:t> Integration of new use?</a:t>
            </a:r>
          </a:p>
          <a:p>
            <a:pPr lvl="1">
              <a:lnSpc>
                <a:spcPct val="150000"/>
              </a:lnSpc>
              <a:buFontTx/>
              <a:buChar char="-"/>
            </a:pPr>
            <a:r>
              <a:rPr lang="en-US" sz="2000" dirty="0" smtClean="0"/>
              <a:t> Public Perception?</a:t>
            </a:r>
          </a:p>
          <a:p>
            <a:pPr lvl="1"/>
            <a:endParaRPr lang="en-US" sz="2000" dirty="0" smtClean="0"/>
          </a:p>
        </p:txBody>
      </p:sp>
      <p:sp>
        <p:nvSpPr>
          <p:cNvPr id="14"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6"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12" name="Picture 11" descr="Old-St-George-exterior-with-arches.jpg"/>
          <p:cNvPicPr>
            <a:picLocks noChangeAspect="1"/>
          </p:cNvPicPr>
          <p:nvPr/>
        </p:nvPicPr>
        <p:blipFill>
          <a:blip r:embed="rId3" cstate="print"/>
          <a:stretch>
            <a:fillRect/>
          </a:stretch>
        </p:blipFill>
        <p:spPr>
          <a:xfrm>
            <a:off x="5257800" y="381000"/>
            <a:ext cx="3428898" cy="530352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8"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8" name="Picture 7" descr="kirchen_maximin_egs_von koelnarchitektur.de.jpg"/>
          <p:cNvPicPr>
            <a:picLocks noChangeAspect="1"/>
          </p:cNvPicPr>
          <p:nvPr/>
        </p:nvPicPr>
        <p:blipFill>
          <a:blip r:embed="rId3" cstate="print"/>
          <a:srcRect l="2404" t="41243" r="3750" b="5918"/>
          <a:stretch>
            <a:fillRect/>
          </a:stretch>
        </p:blipFill>
        <p:spPr>
          <a:xfrm>
            <a:off x="365234" y="1037819"/>
            <a:ext cx="5486400" cy="2365054"/>
          </a:xfrm>
          <a:prstGeom prst="rect">
            <a:avLst/>
          </a:prstGeom>
        </p:spPr>
      </p:pic>
      <p:sp>
        <p:nvSpPr>
          <p:cNvPr id="10" name="TextBox 9"/>
          <p:cNvSpPr txBox="1"/>
          <p:nvPr/>
        </p:nvSpPr>
        <p:spPr>
          <a:xfrm>
            <a:off x="228600" y="590490"/>
            <a:ext cx="6351739" cy="400110"/>
          </a:xfrm>
          <a:prstGeom prst="rect">
            <a:avLst/>
          </a:prstGeom>
          <a:noFill/>
        </p:spPr>
        <p:txBody>
          <a:bodyPr wrap="none" rtlCol="0">
            <a:spAutoFit/>
          </a:bodyPr>
          <a:lstStyle/>
          <a:p>
            <a:r>
              <a:rPr lang="en-US" sz="2000" dirty="0" smtClean="0"/>
              <a:t>Use for Events and Recreation: Sankt </a:t>
            </a:r>
            <a:r>
              <a:rPr lang="en-US" sz="2000" dirty="0" err="1" smtClean="0"/>
              <a:t>Maximin</a:t>
            </a:r>
            <a:r>
              <a:rPr lang="en-US" sz="2000" dirty="0" smtClean="0"/>
              <a:t> in Trier</a:t>
            </a:r>
            <a:endParaRPr lang="en-US" sz="2000" dirty="0"/>
          </a:p>
        </p:txBody>
      </p:sp>
      <p:pic>
        <p:nvPicPr>
          <p:cNvPr id="11" name="Picture 10" descr="kirchen_maximin_egk_von koelnarchitektur.de.jpg"/>
          <p:cNvPicPr>
            <a:picLocks noChangeAspect="1"/>
          </p:cNvPicPr>
          <p:nvPr/>
        </p:nvPicPr>
        <p:blipFill>
          <a:blip r:embed="rId4" cstate="print"/>
          <a:srcRect l="3750" t="41091" r="6848" b="6989"/>
          <a:stretch>
            <a:fillRect/>
          </a:stretch>
        </p:blipFill>
        <p:spPr>
          <a:xfrm>
            <a:off x="365234" y="3552419"/>
            <a:ext cx="5486400" cy="2314981"/>
          </a:xfrm>
          <a:prstGeom prst="rect">
            <a:avLst/>
          </a:prstGeom>
        </p:spPr>
      </p:pic>
      <p:pic>
        <p:nvPicPr>
          <p:cNvPr id="12" name="Picture 11" descr="2966607_0389f377d0_von baunetz.de.jpg"/>
          <p:cNvPicPr>
            <a:picLocks noChangeAspect="1"/>
          </p:cNvPicPr>
          <p:nvPr/>
        </p:nvPicPr>
        <p:blipFill>
          <a:blip r:embed="rId5" cstate="print"/>
          <a:stretch>
            <a:fillRect/>
          </a:stretch>
        </p:blipFill>
        <p:spPr>
          <a:xfrm>
            <a:off x="6019800" y="1474485"/>
            <a:ext cx="2743200" cy="1928388"/>
          </a:xfrm>
          <a:prstGeom prst="rect">
            <a:avLst/>
          </a:prstGeom>
        </p:spPr>
      </p:pic>
      <p:pic>
        <p:nvPicPr>
          <p:cNvPr id="13" name="Picture 12" descr="1988134_m3t1w210h157q75v30091_xio-fcmsimage-20110501204400-006091-4dbda9f06fb26_fgg_Solobild_Benefiz_St_Maximi_3-GQ93A2UC5_1-ORG.jpg"/>
          <p:cNvPicPr>
            <a:picLocks noChangeAspect="1"/>
          </p:cNvPicPr>
          <p:nvPr/>
        </p:nvPicPr>
        <p:blipFill>
          <a:blip r:embed="rId6" cstate="print"/>
          <a:stretch>
            <a:fillRect/>
          </a:stretch>
        </p:blipFill>
        <p:spPr>
          <a:xfrm>
            <a:off x="6019800" y="3816531"/>
            <a:ext cx="2743200" cy="2050869"/>
          </a:xfrm>
          <a:prstGeom prst="rect">
            <a:avLst/>
          </a:prstGeom>
        </p:spPr>
      </p:pic>
      <p:sp>
        <p:nvSpPr>
          <p:cNvPr id="14" name="TextBox 13"/>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427173" y="1185208"/>
            <a:ext cx="646331" cy="707886"/>
          </a:xfrm>
          <a:prstGeom prst="rect">
            <a:avLst/>
          </a:prstGeom>
          <a:noFill/>
        </p:spPr>
        <p:txBody>
          <a:bodyPr wrap="none" rtlCol="0">
            <a:spAutoFit/>
          </a:bodyPr>
          <a:lstStyle/>
          <a:p>
            <a:pPr>
              <a:buFontTx/>
              <a:buChar char="-"/>
            </a:pPr>
            <a:r>
              <a:rPr lang="en-US" sz="2000" dirty="0" smtClean="0"/>
              <a:t> …</a:t>
            </a:r>
          </a:p>
          <a:p>
            <a:pPr lvl="1"/>
            <a:endParaRPr lang="en-US" sz="2000" dirty="0" smtClean="0"/>
          </a:p>
        </p:txBody>
      </p:sp>
      <p:sp>
        <p:nvSpPr>
          <p:cNvPr id="17"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8"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10" name="Picture 9" descr="St. Maximin Trier 2.jpg"/>
          <p:cNvPicPr>
            <a:picLocks noChangeAspect="1"/>
          </p:cNvPicPr>
          <p:nvPr/>
        </p:nvPicPr>
        <p:blipFill>
          <a:blip r:embed="rId3" cstate="print"/>
          <a:srcRect r="23971"/>
          <a:stretch>
            <a:fillRect/>
          </a:stretch>
        </p:blipFill>
        <p:spPr>
          <a:xfrm>
            <a:off x="136634" y="1095702"/>
            <a:ext cx="5181600" cy="4754880"/>
          </a:xfrm>
          <a:prstGeom prst="rect">
            <a:avLst/>
          </a:prstGeom>
        </p:spPr>
      </p:pic>
      <p:sp>
        <p:nvSpPr>
          <p:cNvPr id="8" name="TextBox 7"/>
          <p:cNvSpPr txBox="1"/>
          <p:nvPr/>
        </p:nvSpPr>
        <p:spPr>
          <a:xfrm>
            <a:off x="228600" y="590490"/>
            <a:ext cx="6351739" cy="400110"/>
          </a:xfrm>
          <a:prstGeom prst="rect">
            <a:avLst/>
          </a:prstGeom>
          <a:noFill/>
        </p:spPr>
        <p:txBody>
          <a:bodyPr wrap="none" rtlCol="0">
            <a:spAutoFit/>
          </a:bodyPr>
          <a:lstStyle/>
          <a:p>
            <a:r>
              <a:rPr lang="en-US" sz="2000" dirty="0" smtClean="0"/>
              <a:t>Use for Events and Recreation: Sankt </a:t>
            </a:r>
            <a:r>
              <a:rPr lang="en-US" sz="2000" dirty="0" err="1" smtClean="0"/>
              <a:t>Maximin</a:t>
            </a:r>
            <a:r>
              <a:rPr lang="en-US" sz="2000" dirty="0" smtClean="0"/>
              <a:t> in Trier</a:t>
            </a:r>
            <a:endParaRPr lang="en-US" sz="2000" dirty="0"/>
          </a:p>
        </p:txBody>
      </p:sp>
      <p:pic>
        <p:nvPicPr>
          <p:cNvPr id="11" name="Picture 10" descr="kirchen_maximin_innen_3_von koelnarchitektur.de.jpg"/>
          <p:cNvPicPr>
            <a:picLocks noChangeAspect="1"/>
          </p:cNvPicPr>
          <p:nvPr/>
        </p:nvPicPr>
        <p:blipFill>
          <a:blip r:embed="rId4" cstate="print"/>
          <a:stretch>
            <a:fillRect/>
          </a:stretch>
        </p:blipFill>
        <p:spPr>
          <a:xfrm>
            <a:off x="5425966" y="1095702"/>
            <a:ext cx="3575098" cy="4754880"/>
          </a:xfrm>
          <a:prstGeom prst="rect">
            <a:avLst/>
          </a:prstGeom>
        </p:spPr>
      </p:pic>
      <p:sp>
        <p:nvSpPr>
          <p:cNvPr id="12" name="TextBox 11"/>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8"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12" name="Picture 11" descr="maxi2_ von katholische-schulen-trier.de.jpg"/>
          <p:cNvPicPr>
            <a:picLocks noChangeAspect="1"/>
          </p:cNvPicPr>
          <p:nvPr/>
        </p:nvPicPr>
        <p:blipFill>
          <a:blip r:embed="rId3" cstate="print"/>
          <a:srcRect r="9106"/>
          <a:stretch>
            <a:fillRect/>
          </a:stretch>
        </p:blipFill>
        <p:spPr>
          <a:xfrm>
            <a:off x="4311868" y="2618650"/>
            <a:ext cx="4267200" cy="3200400"/>
          </a:xfrm>
          <a:prstGeom prst="rect">
            <a:avLst/>
          </a:prstGeom>
        </p:spPr>
      </p:pic>
      <p:sp>
        <p:nvSpPr>
          <p:cNvPr id="10" name="TextBox 9"/>
          <p:cNvSpPr txBox="1"/>
          <p:nvPr/>
        </p:nvSpPr>
        <p:spPr>
          <a:xfrm>
            <a:off x="228600" y="590490"/>
            <a:ext cx="6351739" cy="400110"/>
          </a:xfrm>
          <a:prstGeom prst="rect">
            <a:avLst/>
          </a:prstGeom>
          <a:noFill/>
        </p:spPr>
        <p:txBody>
          <a:bodyPr wrap="none" rtlCol="0">
            <a:spAutoFit/>
          </a:bodyPr>
          <a:lstStyle/>
          <a:p>
            <a:r>
              <a:rPr lang="en-US" sz="2000" dirty="0" smtClean="0"/>
              <a:t>Use for Events and Recreation: Sankt </a:t>
            </a:r>
            <a:r>
              <a:rPr lang="en-US" sz="2000" dirty="0" err="1" smtClean="0"/>
              <a:t>Maximin</a:t>
            </a:r>
            <a:r>
              <a:rPr lang="en-US" sz="2000" dirty="0" smtClean="0"/>
              <a:t> in Trier</a:t>
            </a:r>
            <a:endParaRPr lang="en-US" sz="2000" dirty="0"/>
          </a:p>
        </p:txBody>
      </p:sp>
      <p:pic>
        <p:nvPicPr>
          <p:cNvPr id="13" name="Picture 12" descr="kirchen_maximin_innen_4_von koelnarchitektur.de.jpg"/>
          <p:cNvPicPr>
            <a:picLocks noChangeAspect="1"/>
          </p:cNvPicPr>
          <p:nvPr/>
        </p:nvPicPr>
        <p:blipFill>
          <a:blip r:embed="rId4" cstate="print"/>
          <a:stretch>
            <a:fillRect/>
          </a:stretch>
        </p:blipFill>
        <p:spPr>
          <a:xfrm>
            <a:off x="591203" y="1064170"/>
            <a:ext cx="3567553" cy="4754880"/>
          </a:xfrm>
          <a:prstGeom prst="rect">
            <a:avLst/>
          </a:prstGeom>
        </p:spPr>
      </p:pic>
      <p:sp>
        <p:nvSpPr>
          <p:cNvPr id="16" name="TextBox 15"/>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8600" y="590490"/>
            <a:ext cx="6975436" cy="400110"/>
          </a:xfrm>
          <a:prstGeom prst="rect">
            <a:avLst/>
          </a:prstGeom>
          <a:noFill/>
        </p:spPr>
        <p:txBody>
          <a:bodyPr wrap="none" rtlCol="0">
            <a:spAutoFit/>
          </a:bodyPr>
          <a:lstStyle/>
          <a:p>
            <a:r>
              <a:rPr lang="en-US" sz="2000" dirty="0" smtClean="0"/>
              <a:t>Cultural Use: McColl Center for Visual Art in Charlotte, NC</a:t>
            </a:r>
            <a:endParaRPr lang="en-US" sz="2000" dirty="0"/>
          </a:p>
        </p:txBody>
      </p:sp>
      <p:sp>
        <p:nvSpPr>
          <p:cNvPr id="17"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8"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8" name="Picture 7" descr="1STARP von www.cmhpf.org.jpg"/>
          <p:cNvPicPr>
            <a:picLocks noChangeAspect="1"/>
          </p:cNvPicPr>
          <p:nvPr/>
        </p:nvPicPr>
        <p:blipFill>
          <a:blip r:embed="rId3" cstate="print"/>
          <a:stretch>
            <a:fillRect/>
          </a:stretch>
        </p:blipFill>
        <p:spPr>
          <a:xfrm>
            <a:off x="1676400" y="1066800"/>
            <a:ext cx="5798634" cy="4754880"/>
          </a:xfrm>
          <a:prstGeom prst="rect">
            <a:avLst/>
          </a:prstGeom>
        </p:spPr>
      </p:pic>
      <p:sp>
        <p:nvSpPr>
          <p:cNvPr id="7" name="TextBox 6"/>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8"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7" name="Picture 6" descr="1STARP-2 von www.cmhpf.org.jpg"/>
          <p:cNvPicPr>
            <a:picLocks noChangeAspect="1"/>
          </p:cNvPicPr>
          <p:nvPr/>
        </p:nvPicPr>
        <p:blipFill>
          <a:blip r:embed="rId3" cstate="print"/>
          <a:srcRect t="1603" r="1707"/>
          <a:stretch>
            <a:fillRect/>
          </a:stretch>
        </p:blipFill>
        <p:spPr>
          <a:xfrm>
            <a:off x="873942" y="1067852"/>
            <a:ext cx="7279458" cy="4754880"/>
          </a:xfrm>
          <a:prstGeom prst="rect">
            <a:avLst/>
          </a:prstGeom>
        </p:spPr>
      </p:pic>
      <p:sp>
        <p:nvSpPr>
          <p:cNvPr id="10" name="TextBox 9"/>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
        <p:nvSpPr>
          <p:cNvPr id="11" name="TextBox 10"/>
          <p:cNvSpPr txBox="1"/>
          <p:nvPr/>
        </p:nvSpPr>
        <p:spPr>
          <a:xfrm>
            <a:off x="228600" y="590490"/>
            <a:ext cx="6975436" cy="400110"/>
          </a:xfrm>
          <a:prstGeom prst="rect">
            <a:avLst/>
          </a:prstGeom>
          <a:noFill/>
        </p:spPr>
        <p:txBody>
          <a:bodyPr wrap="none" rtlCol="0">
            <a:spAutoFit/>
          </a:bodyPr>
          <a:lstStyle/>
          <a:p>
            <a:r>
              <a:rPr lang="en-US" sz="2000" dirty="0" smtClean="0"/>
              <a:t>Cultural Use: McColl Center for Visual Art in Charlotte, NC</a:t>
            </a:r>
            <a:endParaRPr lang="en-US" sz="20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2"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7" name="Picture 6" descr="20100903143108_00003.jpg"/>
          <p:cNvPicPr>
            <a:picLocks noChangeAspect="1"/>
          </p:cNvPicPr>
          <p:nvPr/>
        </p:nvPicPr>
        <p:blipFill>
          <a:blip r:embed="rId3" cstate="print"/>
          <a:srcRect l="9639" t="25556" r="10409" b="15958"/>
          <a:stretch>
            <a:fillRect/>
          </a:stretch>
        </p:blipFill>
        <p:spPr>
          <a:xfrm>
            <a:off x="366909" y="1066800"/>
            <a:ext cx="8410183" cy="4754880"/>
          </a:xfrm>
          <a:prstGeom prst="rect">
            <a:avLst/>
          </a:prstGeom>
        </p:spPr>
      </p:pic>
      <p:sp>
        <p:nvSpPr>
          <p:cNvPr id="11" name="TextBox 10"/>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
        <p:nvSpPr>
          <p:cNvPr id="13" name="TextBox 12"/>
          <p:cNvSpPr txBox="1"/>
          <p:nvPr/>
        </p:nvSpPr>
        <p:spPr>
          <a:xfrm>
            <a:off x="228600" y="590490"/>
            <a:ext cx="6975436" cy="400110"/>
          </a:xfrm>
          <a:prstGeom prst="rect">
            <a:avLst/>
          </a:prstGeom>
          <a:noFill/>
        </p:spPr>
        <p:txBody>
          <a:bodyPr wrap="none" rtlCol="0">
            <a:spAutoFit/>
          </a:bodyPr>
          <a:lstStyle/>
          <a:p>
            <a:r>
              <a:rPr lang="en-US" sz="2000" dirty="0" smtClean="0"/>
              <a:t>Cultural Use: McColl Center for Visual Art in Charlotte, NC</a:t>
            </a:r>
            <a:endParaRPr lang="en-US" sz="2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2"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10" name="Picture 9" descr="Image.lobby.gallery1.jpg"/>
          <p:cNvPicPr>
            <a:picLocks noChangeAspect="1"/>
          </p:cNvPicPr>
          <p:nvPr/>
        </p:nvPicPr>
        <p:blipFill>
          <a:blip r:embed="rId3" cstate="print"/>
          <a:srcRect r="8045" b="3857"/>
          <a:stretch>
            <a:fillRect/>
          </a:stretch>
        </p:blipFill>
        <p:spPr>
          <a:xfrm>
            <a:off x="140567" y="1432560"/>
            <a:ext cx="5529315" cy="4206240"/>
          </a:xfrm>
          <a:prstGeom prst="rect">
            <a:avLst/>
          </a:prstGeom>
        </p:spPr>
      </p:pic>
      <p:pic>
        <p:nvPicPr>
          <p:cNvPr id="13" name="Picture 12" descr="Vaulted.jpg"/>
          <p:cNvPicPr>
            <a:picLocks noChangeAspect="1"/>
          </p:cNvPicPr>
          <p:nvPr/>
        </p:nvPicPr>
        <p:blipFill>
          <a:blip r:embed="rId4" cstate="print"/>
          <a:srcRect l="3845" b="7795"/>
          <a:stretch>
            <a:fillRect/>
          </a:stretch>
        </p:blipFill>
        <p:spPr>
          <a:xfrm>
            <a:off x="5819543" y="1432560"/>
            <a:ext cx="3187823" cy="4206240"/>
          </a:xfrm>
          <a:prstGeom prst="rect">
            <a:avLst/>
          </a:prstGeom>
        </p:spPr>
      </p:pic>
      <p:sp>
        <p:nvSpPr>
          <p:cNvPr id="14" name="TextBox 13"/>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
        <p:nvSpPr>
          <p:cNvPr id="15" name="TextBox 14"/>
          <p:cNvSpPr txBox="1"/>
          <p:nvPr/>
        </p:nvSpPr>
        <p:spPr>
          <a:xfrm>
            <a:off x="228600" y="590490"/>
            <a:ext cx="6975436" cy="400110"/>
          </a:xfrm>
          <a:prstGeom prst="rect">
            <a:avLst/>
          </a:prstGeom>
          <a:noFill/>
        </p:spPr>
        <p:txBody>
          <a:bodyPr wrap="none" rtlCol="0">
            <a:spAutoFit/>
          </a:bodyPr>
          <a:lstStyle/>
          <a:p>
            <a:r>
              <a:rPr lang="en-US" sz="2000" dirty="0" smtClean="0"/>
              <a:t>Cultural Use: McColl Center for Visual Art in Charlotte, NC</a:t>
            </a:r>
            <a:endParaRPr lang="en-US" sz="2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2"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13" name="Picture 12" descr="Metal.Wood.Shop.jpg"/>
          <p:cNvPicPr>
            <a:picLocks noChangeAspect="1"/>
          </p:cNvPicPr>
          <p:nvPr/>
        </p:nvPicPr>
        <p:blipFill>
          <a:blip r:embed="rId3" cstate="print"/>
          <a:srcRect r="7795" b="2074"/>
          <a:stretch>
            <a:fillRect/>
          </a:stretch>
        </p:blipFill>
        <p:spPr>
          <a:xfrm>
            <a:off x="3520966" y="1584960"/>
            <a:ext cx="5443369" cy="4206240"/>
          </a:xfrm>
          <a:prstGeom prst="rect">
            <a:avLst/>
          </a:prstGeom>
        </p:spPr>
      </p:pic>
      <p:pic>
        <p:nvPicPr>
          <p:cNvPr id="14" name="Picture 13" descr="Tower.jpg"/>
          <p:cNvPicPr>
            <a:picLocks noChangeAspect="1"/>
          </p:cNvPicPr>
          <p:nvPr/>
        </p:nvPicPr>
        <p:blipFill>
          <a:blip r:embed="rId4" cstate="print"/>
          <a:srcRect t="6979" r="3994"/>
          <a:stretch>
            <a:fillRect/>
          </a:stretch>
        </p:blipFill>
        <p:spPr>
          <a:xfrm>
            <a:off x="168166" y="1584960"/>
            <a:ext cx="3155942" cy="4206240"/>
          </a:xfrm>
          <a:prstGeom prst="rect">
            <a:avLst/>
          </a:prstGeom>
        </p:spPr>
      </p:pic>
      <p:sp>
        <p:nvSpPr>
          <p:cNvPr id="11" name="TextBox 10"/>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
        <p:nvSpPr>
          <p:cNvPr id="15" name="TextBox 14"/>
          <p:cNvSpPr txBox="1"/>
          <p:nvPr/>
        </p:nvSpPr>
        <p:spPr>
          <a:xfrm>
            <a:off x="228600" y="590490"/>
            <a:ext cx="6975436" cy="400110"/>
          </a:xfrm>
          <a:prstGeom prst="rect">
            <a:avLst/>
          </a:prstGeom>
          <a:noFill/>
        </p:spPr>
        <p:txBody>
          <a:bodyPr wrap="none" rtlCol="0">
            <a:spAutoFit/>
          </a:bodyPr>
          <a:lstStyle/>
          <a:p>
            <a:r>
              <a:rPr lang="en-US" sz="2000" dirty="0" smtClean="0"/>
              <a:t>Cultural Use: McColl Center for Visual Art in Charlotte, NC</a:t>
            </a:r>
            <a:endParaRPr lang="en-US" sz="20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3"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14" name="Picture 13" descr="Ext.Dusk.jpg"/>
          <p:cNvPicPr>
            <a:picLocks noChangeAspect="1"/>
          </p:cNvPicPr>
          <p:nvPr/>
        </p:nvPicPr>
        <p:blipFill>
          <a:blip r:embed="rId3" cstate="print"/>
          <a:srcRect r="8089" b="3917"/>
          <a:stretch>
            <a:fillRect/>
          </a:stretch>
        </p:blipFill>
        <p:spPr>
          <a:xfrm>
            <a:off x="2830801" y="1143000"/>
            <a:ext cx="6011029" cy="4572000"/>
          </a:xfrm>
          <a:prstGeom prst="rect">
            <a:avLst/>
          </a:prstGeom>
        </p:spPr>
      </p:pic>
      <p:pic>
        <p:nvPicPr>
          <p:cNvPr id="8" name="Picture 7" descr="1STARP von www.cmhpf.org.jpg"/>
          <p:cNvPicPr>
            <a:picLocks noChangeAspect="1"/>
          </p:cNvPicPr>
          <p:nvPr/>
        </p:nvPicPr>
        <p:blipFill>
          <a:blip r:embed="rId4" cstate="print"/>
          <a:stretch>
            <a:fillRect/>
          </a:stretch>
        </p:blipFill>
        <p:spPr>
          <a:xfrm>
            <a:off x="261030" y="3703320"/>
            <a:ext cx="2453268" cy="2011680"/>
          </a:xfrm>
          <a:prstGeom prst="rect">
            <a:avLst/>
          </a:prstGeom>
        </p:spPr>
      </p:pic>
      <p:sp>
        <p:nvSpPr>
          <p:cNvPr id="15" name="TextBox 14"/>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
        <p:nvSpPr>
          <p:cNvPr id="16" name="TextBox 15"/>
          <p:cNvSpPr txBox="1"/>
          <p:nvPr/>
        </p:nvSpPr>
        <p:spPr>
          <a:xfrm>
            <a:off x="228600" y="590490"/>
            <a:ext cx="6975436" cy="400110"/>
          </a:xfrm>
          <a:prstGeom prst="rect">
            <a:avLst/>
          </a:prstGeom>
          <a:noFill/>
        </p:spPr>
        <p:txBody>
          <a:bodyPr wrap="none" rtlCol="0">
            <a:spAutoFit/>
          </a:bodyPr>
          <a:lstStyle/>
          <a:p>
            <a:r>
              <a:rPr lang="en-US" sz="2000" dirty="0" smtClean="0"/>
              <a:t>Cultural Use: McColl Center for Visual Art in Charlotte, NC</a:t>
            </a:r>
            <a:endParaRPr lang="en-US" sz="20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8600" y="590490"/>
            <a:ext cx="5758564" cy="400110"/>
          </a:xfrm>
          <a:prstGeom prst="rect">
            <a:avLst/>
          </a:prstGeom>
          <a:noFill/>
        </p:spPr>
        <p:txBody>
          <a:bodyPr wrap="none" rtlCol="0">
            <a:spAutoFit/>
          </a:bodyPr>
          <a:lstStyle/>
          <a:p>
            <a:r>
              <a:rPr lang="en-US" sz="2000" dirty="0" smtClean="0"/>
              <a:t>Residential Use: Meridian Arch in Indianapolis, IL</a:t>
            </a:r>
            <a:endParaRPr lang="en-US" sz="2000" dirty="0"/>
          </a:p>
        </p:txBody>
      </p:sp>
      <p:sp>
        <p:nvSpPr>
          <p:cNvPr id="12"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3"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14" name="Picture 2"/>
          <p:cNvPicPr>
            <a:picLocks noChangeAspect="1" noChangeArrowheads="1"/>
          </p:cNvPicPr>
          <p:nvPr/>
        </p:nvPicPr>
        <p:blipFill>
          <a:blip r:embed="rId3" cstate="print"/>
          <a:srcRect/>
          <a:stretch>
            <a:fillRect/>
          </a:stretch>
        </p:blipFill>
        <p:spPr bwMode="auto">
          <a:xfrm>
            <a:off x="197068" y="1524000"/>
            <a:ext cx="3728870" cy="4297680"/>
          </a:xfrm>
          <a:prstGeom prst="rect">
            <a:avLst/>
          </a:prstGeom>
          <a:noFill/>
          <a:ln w="9525">
            <a:noFill/>
            <a:miter lim="800000"/>
            <a:headEnd/>
            <a:tailEnd/>
          </a:ln>
        </p:spPr>
      </p:pic>
      <p:pic>
        <p:nvPicPr>
          <p:cNvPr id="16" name="Picture 3"/>
          <p:cNvPicPr>
            <a:picLocks noChangeAspect="1" noChangeArrowheads="1"/>
          </p:cNvPicPr>
          <p:nvPr/>
        </p:nvPicPr>
        <p:blipFill>
          <a:blip r:embed="rId4" cstate="print"/>
          <a:srcRect l="2785" r="12257"/>
          <a:stretch>
            <a:fillRect/>
          </a:stretch>
        </p:blipFill>
        <p:spPr bwMode="auto">
          <a:xfrm>
            <a:off x="4083267" y="1524000"/>
            <a:ext cx="4854786" cy="4297680"/>
          </a:xfrm>
          <a:prstGeom prst="rect">
            <a:avLst/>
          </a:prstGeom>
          <a:noFill/>
          <a:ln w="9525">
            <a:noFill/>
            <a:miter lim="800000"/>
            <a:headEnd/>
            <a:tailEnd/>
          </a:ln>
        </p:spPr>
      </p:pic>
      <p:sp>
        <p:nvSpPr>
          <p:cNvPr id="8" name="TextBox 7"/>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die kirche magdeburg.jpg"/>
          <p:cNvPicPr>
            <a:picLocks noChangeAspect="1"/>
          </p:cNvPicPr>
          <p:nvPr/>
        </p:nvPicPr>
        <p:blipFill>
          <a:blip r:embed="rId3" cstate="print"/>
          <a:stretch>
            <a:fillRect/>
          </a:stretch>
        </p:blipFill>
        <p:spPr>
          <a:xfrm>
            <a:off x="5257800" y="762000"/>
            <a:ext cx="3429000" cy="4572000"/>
          </a:xfrm>
          <a:prstGeom prst="rect">
            <a:avLst/>
          </a:prstGeom>
        </p:spPr>
      </p:pic>
      <p:sp>
        <p:nvSpPr>
          <p:cNvPr id="9" name="TextBox 8"/>
          <p:cNvSpPr txBox="1"/>
          <p:nvPr/>
        </p:nvSpPr>
        <p:spPr>
          <a:xfrm>
            <a:off x="228600" y="228600"/>
            <a:ext cx="1563440" cy="400110"/>
          </a:xfrm>
          <a:prstGeom prst="rect">
            <a:avLst/>
          </a:prstGeom>
          <a:noFill/>
        </p:spPr>
        <p:txBody>
          <a:bodyPr wrap="none" rtlCol="0">
            <a:spAutoFit/>
          </a:bodyPr>
          <a:lstStyle/>
          <a:p>
            <a:r>
              <a:rPr lang="en-US" sz="2000" dirty="0" smtClean="0"/>
              <a:t>OVERVIEW</a:t>
            </a:r>
            <a:endParaRPr lang="en-US" sz="2000" dirty="0"/>
          </a:p>
        </p:txBody>
      </p:sp>
      <p:sp>
        <p:nvSpPr>
          <p:cNvPr id="15" name="TextBox 14"/>
          <p:cNvSpPr txBox="1"/>
          <p:nvPr/>
        </p:nvSpPr>
        <p:spPr>
          <a:xfrm>
            <a:off x="364514" y="1143000"/>
            <a:ext cx="4436086" cy="4555093"/>
          </a:xfrm>
          <a:prstGeom prst="rect">
            <a:avLst/>
          </a:prstGeom>
          <a:noFill/>
        </p:spPr>
        <p:txBody>
          <a:bodyPr wrap="none" rtlCol="0">
            <a:spAutoFit/>
          </a:bodyPr>
          <a:lstStyle/>
          <a:p>
            <a:pPr>
              <a:lnSpc>
                <a:spcPct val="150000"/>
              </a:lnSpc>
              <a:buFontTx/>
              <a:buChar char="-"/>
            </a:pPr>
            <a:r>
              <a:rPr lang="en-US" sz="2000" dirty="0" smtClean="0"/>
              <a:t> Churches and Values </a:t>
            </a:r>
          </a:p>
          <a:p>
            <a:pPr>
              <a:lnSpc>
                <a:spcPct val="150000"/>
              </a:lnSpc>
              <a:buFontTx/>
              <a:buChar char="-"/>
            </a:pPr>
            <a:r>
              <a:rPr lang="en-US" sz="2000" dirty="0" smtClean="0"/>
              <a:t> New Uses for Churches</a:t>
            </a:r>
          </a:p>
          <a:p>
            <a:pPr>
              <a:lnSpc>
                <a:spcPct val="150000"/>
              </a:lnSpc>
              <a:buFontTx/>
              <a:buChar char="-"/>
            </a:pPr>
            <a:r>
              <a:rPr lang="en-US" sz="2000" dirty="0" smtClean="0"/>
              <a:t> Case Studies</a:t>
            </a:r>
          </a:p>
          <a:p>
            <a:pPr lvl="1">
              <a:lnSpc>
                <a:spcPct val="150000"/>
              </a:lnSpc>
              <a:buFontTx/>
              <a:buChar char="-"/>
            </a:pPr>
            <a:r>
              <a:rPr lang="en-US" sz="2000" dirty="0" smtClean="0"/>
              <a:t> Sankt </a:t>
            </a:r>
            <a:r>
              <a:rPr lang="en-US" sz="2000" dirty="0" err="1" smtClean="0"/>
              <a:t>Marien</a:t>
            </a:r>
            <a:r>
              <a:rPr lang="en-US" sz="2000" dirty="0" smtClean="0"/>
              <a:t> in </a:t>
            </a:r>
            <a:r>
              <a:rPr lang="en-US" sz="2000" dirty="0" err="1" smtClean="0"/>
              <a:t>Muencheberg</a:t>
            </a:r>
            <a:endParaRPr lang="en-US" sz="2000" dirty="0" smtClean="0"/>
          </a:p>
          <a:p>
            <a:pPr lvl="1">
              <a:lnSpc>
                <a:spcPct val="150000"/>
              </a:lnSpc>
              <a:buFontTx/>
              <a:buChar char="-"/>
            </a:pPr>
            <a:r>
              <a:rPr lang="en-US" sz="2000" dirty="0" smtClean="0"/>
              <a:t> Sankt </a:t>
            </a:r>
            <a:r>
              <a:rPr lang="en-US" sz="2000" dirty="0" err="1" smtClean="0"/>
              <a:t>Maximin</a:t>
            </a:r>
            <a:r>
              <a:rPr lang="en-US" sz="2000" dirty="0" smtClean="0"/>
              <a:t> in Trier</a:t>
            </a:r>
          </a:p>
          <a:p>
            <a:pPr lvl="1">
              <a:lnSpc>
                <a:spcPct val="150000"/>
              </a:lnSpc>
              <a:buFontTx/>
              <a:buChar char="-"/>
            </a:pPr>
            <a:r>
              <a:rPr lang="en-US" sz="2000" dirty="0" smtClean="0"/>
              <a:t> McColl Center in Charlotte, NC</a:t>
            </a:r>
          </a:p>
          <a:p>
            <a:pPr lvl="1">
              <a:lnSpc>
                <a:spcPct val="150000"/>
              </a:lnSpc>
              <a:buFontTx/>
              <a:buChar char="-"/>
            </a:pPr>
            <a:r>
              <a:rPr lang="en-US" sz="2000" dirty="0" smtClean="0"/>
              <a:t> Meridian Arch in Indianapolis, IL</a:t>
            </a:r>
          </a:p>
          <a:p>
            <a:pPr lvl="1">
              <a:lnSpc>
                <a:spcPct val="150000"/>
              </a:lnSpc>
              <a:buFontTx/>
              <a:buChar char="-"/>
            </a:pPr>
            <a:r>
              <a:rPr lang="en-US" sz="2000" dirty="0" smtClean="0"/>
              <a:t> </a:t>
            </a:r>
            <a:r>
              <a:rPr lang="en-US" sz="2000" dirty="0" err="1" smtClean="0"/>
              <a:t>Martinikirche</a:t>
            </a:r>
            <a:r>
              <a:rPr lang="en-US" sz="2000" dirty="0" smtClean="0"/>
              <a:t> in Bielefeld</a:t>
            </a:r>
          </a:p>
          <a:p>
            <a:pPr>
              <a:lnSpc>
                <a:spcPct val="150000"/>
              </a:lnSpc>
              <a:buFontTx/>
              <a:buChar char="-"/>
            </a:pPr>
            <a:r>
              <a:rPr lang="en-US" sz="2000" dirty="0" smtClean="0"/>
              <a:t> Conclusion</a:t>
            </a:r>
          </a:p>
          <a:p>
            <a:pPr lvl="1"/>
            <a:endParaRPr lang="en-US" sz="2000" dirty="0" smtClean="0"/>
          </a:p>
        </p:txBody>
      </p:sp>
      <p:sp>
        <p:nvSpPr>
          <p:cNvPr id="14"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6"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8600" y="590490"/>
            <a:ext cx="5758564" cy="400110"/>
          </a:xfrm>
          <a:prstGeom prst="rect">
            <a:avLst/>
          </a:prstGeom>
          <a:noFill/>
        </p:spPr>
        <p:txBody>
          <a:bodyPr wrap="none" rtlCol="0">
            <a:spAutoFit/>
          </a:bodyPr>
          <a:lstStyle/>
          <a:p>
            <a:r>
              <a:rPr lang="en-US" sz="2000" dirty="0" smtClean="0"/>
              <a:t>Residential Use: Meridian Arch in Indianapolis, IL</a:t>
            </a:r>
            <a:endParaRPr lang="en-US" sz="2000" dirty="0"/>
          </a:p>
        </p:txBody>
      </p:sp>
      <p:sp>
        <p:nvSpPr>
          <p:cNvPr id="12"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3"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10" name="Picture 9" descr="MeridianArch2.jpg"/>
          <p:cNvPicPr>
            <a:picLocks noChangeAspect="1"/>
          </p:cNvPicPr>
          <p:nvPr/>
        </p:nvPicPr>
        <p:blipFill>
          <a:blip r:embed="rId3" cstate="print"/>
          <a:srcRect b="11111"/>
          <a:stretch>
            <a:fillRect/>
          </a:stretch>
        </p:blipFill>
        <p:spPr>
          <a:xfrm>
            <a:off x="6174176" y="260132"/>
            <a:ext cx="2055424" cy="2438400"/>
          </a:xfrm>
          <a:prstGeom prst="rect">
            <a:avLst/>
          </a:prstGeom>
        </p:spPr>
      </p:pic>
      <p:pic>
        <p:nvPicPr>
          <p:cNvPr id="11" name="Picture 5"/>
          <p:cNvPicPr>
            <a:picLocks noChangeAspect="1" noChangeArrowheads="1"/>
          </p:cNvPicPr>
          <p:nvPr/>
        </p:nvPicPr>
        <p:blipFill>
          <a:blip r:embed="rId4" cstate="print"/>
          <a:srcRect l="2564" t="15782" r="6410" b="16015"/>
          <a:stretch>
            <a:fillRect/>
          </a:stretch>
        </p:blipFill>
        <p:spPr bwMode="auto">
          <a:xfrm>
            <a:off x="914400" y="2819400"/>
            <a:ext cx="7315200" cy="3048000"/>
          </a:xfrm>
          <a:prstGeom prst="rect">
            <a:avLst/>
          </a:prstGeom>
          <a:noFill/>
          <a:ln w="9525">
            <a:noFill/>
            <a:miter lim="800000"/>
            <a:headEnd/>
            <a:tailEnd/>
          </a:ln>
        </p:spPr>
      </p:pic>
      <p:cxnSp>
        <p:nvCxnSpPr>
          <p:cNvPr id="14" name="Straight Connector 13"/>
          <p:cNvCxnSpPr/>
          <p:nvPr/>
        </p:nvCxnSpPr>
        <p:spPr>
          <a:xfrm rot="5400000">
            <a:off x="2603410" y="4136352"/>
            <a:ext cx="3474720" cy="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505200" y="2422634"/>
            <a:ext cx="723275" cy="369332"/>
          </a:xfrm>
          <a:prstGeom prst="rect">
            <a:avLst/>
          </a:prstGeom>
          <a:noFill/>
        </p:spPr>
        <p:txBody>
          <a:bodyPr wrap="none" rtlCol="0">
            <a:spAutoFit/>
          </a:bodyPr>
          <a:lstStyle/>
          <a:p>
            <a:r>
              <a:rPr lang="en-US" b="1" dirty="0" smtClean="0">
                <a:solidFill>
                  <a:srgbClr val="FE8637"/>
                </a:solidFill>
              </a:rPr>
              <a:t>NEW</a:t>
            </a:r>
            <a:endParaRPr lang="en-US" b="1" dirty="0">
              <a:solidFill>
                <a:srgbClr val="FE8637"/>
              </a:solidFill>
            </a:endParaRPr>
          </a:p>
        </p:txBody>
      </p:sp>
      <p:sp>
        <p:nvSpPr>
          <p:cNvPr id="17" name="TextBox 16"/>
          <p:cNvSpPr txBox="1"/>
          <p:nvPr/>
        </p:nvSpPr>
        <p:spPr>
          <a:xfrm>
            <a:off x="4433421" y="2422634"/>
            <a:ext cx="671979" cy="369332"/>
          </a:xfrm>
          <a:prstGeom prst="rect">
            <a:avLst/>
          </a:prstGeom>
          <a:noFill/>
        </p:spPr>
        <p:txBody>
          <a:bodyPr wrap="none" rtlCol="0">
            <a:spAutoFit/>
          </a:bodyPr>
          <a:lstStyle/>
          <a:p>
            <a:r>
              <a:rPr lang="en-US" b="1" dirty="0" smtClean="0">
                <a:solidFill>
                  <a:srgbClr val="FE8637"/>
                </a:solidFill>
              </a:rPr>
              <a:t>OLD</a:t>
            </a:r>
            <a:endParaRPr lang="en-US" b="1" dirty="0">
              <a:solidFill>
                <a:srgbClr val="FE8637"/>
              </a:solidFill>
            </a:endParaRPr>
          </a:p>
        </p:txBody>
      </p:sp>
      <p:sp>
        <p:nvSpPr>
          <p:cNvPr id="18" name="TextBox 17"/>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3"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sp>
        <p:nvSpPr>
          <p:cNvPr id="7" name="TextBox 6"/>
          <p:cNvSpPr txBox="1"/>
          <p:nvPr/>
        </p:nvSpPr>
        <p:spPr>
          <a:xfrm>
            <a:off x="228600" y="590490"/>
            <a:ext cx="5758564" cy="400110"/>
          </a:xfrm>
          <a:prstGeom prst="rect">
            <a:avLst/>
          </a:prstGeom>
          <a:noFill/>
        </p:spPr>
        <p:txBody>
          <a:bodyPr wrap="none" rtlCol="0">
            <a:spAutoFit/>
          </a:bodyPr>
          <a:lstStyle/>
          <a:p>
            <a:r>
              <a:rPr lang="en-US" sz="2000" dirty="0" smtClean="0"/>
              <a:t>Residential Use: Meridian Arch in Indianapolis, IL</a:t>
            </a:r>
            <a:endParaRPr lang="en-US" sz="2000" dirty="0"/>
          </a:p>
        </p:txBody>
      </p:sp>
      <p:pic>
        <p:nvPicPr>
          <p:cNvPr id="10" name="Picture 9" descr="Pages from Meridian Arch 1.jpg"/>
          <p:cNvPicPr>
            <a:picLocks noChangeAspect="1"/>
          </p:cNvPicPr>
          <p:nvPr/>
        </p:nvPicPr>
        <p:blipFill>
          <a:blip r:embed="rId3" cstate="print"/>
          <a:srcRect l="58815" t="65278" r="19719" b="18889"/>
          <a:stretch>
            <a:fillRect/>
          </a:stretch>
        </p:blipFill>
        <p:spPr>
          <a:xfrm>
            <a:off x="685800" y="3203171"/>
            <a:ext cx="2743200" cy="2618509"/>
          </a:xfrm>
          <a:prstGeom prst="rect">
            <a:avLst/>
          </a:prstGeom>
        </p:spPr>
      </p:pic>
      <p:pic>
        <p:nvPicPr>
          <p:cNvPr id="11" name="Picture 10" descr="Meridian%20Arch%20Condominiums%20Interior_von bdmd.com"/>
          <p:cNvPicPr>
            <a:picLocks noChangeAspect="1"/>
          </p:cNvPicPr>
          <p:nvPr/>
        </p:nvPicPr>
        <p:blipFill>
          <a:blip r:embed="rId4" cstate="print"/>
          <a:srcRect l="18056" r="5556"/>
          <a:stretch>
            <a:fillRect/>
          </a:stretch>
        </p:blipFill>
        <p:spPr>
          <a:xfrm>
            <a:off x="3581400" y="1066800"/>
            <a:ext cx="4846070" cy="4754880"/>
          </a:xfrm>
          <a:prstGeom prst="rect">
            <a:avLst/>
          </a:prstGeom>
        </p:spPr>
      </p:pic>
      <p:pic>
        <p:nvPicPr>
          <p:cNvPr id="17" name="Picture 16" descr="ma_18_from hearthview.com"/>
          <p:cNvPicPr>
            <a:picLocks noChangeAspect="1"/>
          </p:cNvPicPr>
          <p:nvPr/>
        </p:nvPicPr>
        <p:blipFill>
          <a:blip r:embed="rId5" cstate="print"/>
          <a:stretch>
            <a:fillRect/>
          </a:stretch>
        </p:blipFill>
        <p:spPr>
          <a:xfrm>
            <a:off x="685800" y="1066800"/>
            <a:ext cx="2743200" cy="2057400"/>
          </a:xfrm>
          <a:prstGeom prst="rect">
            <a:avLst/>
          </a:prstGeom>
        </p:spPr>
      </p:pic>
      <p:sp>
        <p:nvSpPr>
          <p:cNvPr id="18" name="TextBox 17"/>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3"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sp>
        <p:nvSpPr>
          <p:cNvPr id="7" name="TextBox 6"/>
          <p:cNvSpPr txBox="1"/>
          <p:nvPr/>
        </p:nvSpPr>
        <p:spPr>
          <a:xfrm>
            <a:off x="228600" y="590490"/>
            <a:ext cx="5758564" cy="400110"/>
          </a:xfrm>
          <a:prstGeom prst="rect">
            <a:avLst/>
          </a:prstGeom>
          <a:noFill/>
        </p:spPr>
        <p:txBody>
          <a:bodyPr wrap="none" rtlCol="0">
            <a:spAutoFit/>
          </a:bodyPr>
          <a:lstStyle/>
          <a:p>
            <a:r>
              <a:rPr lang="en-US" sz="2000" dirty="0" smtClean="0"/>
              <a:t>Residential Use: Meridian Arch in Indianapolis, IL</a:t>
            </a:r>
            <a:endParaRPr lang="en-US" sz="2000" dirty="0"/>
          </a:p>
        </p:txBody>
      </p:sp>
      <p:pic>
        <p:nvPicPr>
          <p:cNvPr id="10" name="Picture 9" descr="MeridianArch1.jpg"/>
          <p:cNvPicPr>
            <a:picLocks noChangeAspect="1"/>
          </p:cNvPicPr>
          <p:nvPr/>
        </p:nvPicPr>
        <p:blipFill>
          <a:blip r:embed="rId3" cstate="print"/>
          <a:srcRect l="17187" r="9375"/>
          <a:stretch>
            <a:fillRect/>
          </a:stretch>
        </p:blipFill>
        <p:spPr>
          <a:xfrm>
            <a:off x="152400" y="1767840"/>
            <a:ext cx="3939540" cy="4023360"/>
          </a:xfrm>
          <a:prstGeom prst="rect">
            <a:avLst/>
          </a:prstGeom>
        </p:spPr>
      </p:pic>
      <p:pic>
        <p:nvPicPr>
          <p:cNvPr id="11" name="Picture 10" descr="MeridianArch3.jpg"/>
          <p:cNvPicPr>
            <a:picLocks noChangeAspect="1"/>
          </p:cNvPicPr>
          <p:nvPr/>
        </p:nvPicPr>
        <p:blipFill>
          <a:blip r:embed="rId4" cstate="print"/>
          <a:srcRect l="1562" r="9375"/>
          <a:stretch>
            <a:fillRect/>
          </a:stretch>
        </p:blipFill>
        <p:spPr>
          <a:xfrm>
            <a:off x="4213860" y="1767840"/>
            <a:ext cx="4777740" cy="4023360"/>
          </a:xfrm>
          <a:prstGeom prst="rect">
            <a:avLst/>
          </a:prstGeom>
        </p:spPr>
      </p:pic>
      <p:sp>
        <p:nvSpPr>
          <p:cNvPr id="8" name="TextBox 7"/>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8"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sp>
        <p:nvSpPr>
          <p:cNvPr id="8" name="TextBox 7"/>
          <p:cNvSpPr txBox="1"/>
          <p:nvPr/>
        </p:nvSpPr>
        <p:spPr>
          <a:xfrm>
            <a:off x="228600" y="590490"/>
            <a:ext cx="5003293" cy="400110"/>
          </a:xfrm>
          <a:prstGeom prst="rect">
            <a:avLst/>
          </a:prstGeom>
          <a:noFill/>
        </p:spPr>
        <p:txBody>
          <a:bodyPr wrap="none" rtlCol="0">
            <a:spAutoFit/>
          </a:bodyPr>
          <a:lstStyle/>
          <a:p>
            <a:r>
              <a:rPr lang="en-US" sz="2000" dirty="0" smtClean="0"/>
              <a:t>Commercial Use: </a:t>
            </a:r>
            <a:r>
              <a:rPr lang="en-US" sz="2000" dirty="0" err="1" smtClean="0"/>
              <a:t>Martinikirche</a:t>
            </a:r>
            <a:r>
              <a:rPr lang="en-US" sz="2000" dirty="0" smtClean="0"/>
              <a:t> in Bielefeld</a:t>
            </a:r>
            <a:endParaRPr lang="en-US" sz="2000" dirty="0"/>
          </a:p>
        </p:txBody>
      </p:sp>
      <p:pic>
        <p:nvPicPr>
          <p:cNvPr id="11" name="Picture 10" descr="kirchen_martini_aussen_2_von koelnarchitektur.de.jpg"/>
          <p:cNvPicPr>
            <a:picLocks noChangeAspect="1"/>
          </p:cNvPicPr>
          <p:nvPr/>
        </p:nvPicPr>
        <p:blipFill>
          <a:blip r:embed="rId3" cstate="print"/>
          <a:stretch>
            <a:fillRect/>
          </a:stretch>
        </p:blipFill>
        <p:spPr>
          <a:xfrm>
            <a:off x="1137634" y="1219200"/>
            <a:ext cx="6868732" cy="4572000"/>
          </a:xfrm>
          <a:prstGeom prst="rect">
            <a:avLst/>
          </a:prstGeom>
        </p:spPr>
      </p:pic>
      <p:sp>
        <p:nvSpPr>
          <p:cNvPr id="7" name="TextBox 6"/>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188c4dbedd_von glueckundseligkeit.de.jpg"/>
          <p:cNvPicPr>
            <a:picLocks noChangeAspect="1"/>
          </p:cNvPicPr>
          <p:nvPr/>
        </p:nvPicPr>
        <p:blipFill>
          <a:blip r:embed="rId3" cstate="print"/>
          <a:srcRect b="9524"/>
          <a:stretch>
            <a:fillRect/>
          </a:stretch>
        </p:blipFill>
        <p:spPr>
          <a:xfrm>
            <a:off x="4495800" y="1143000"/>
            <a:ext cx="4140174" cy="4572000"/>
          </a:xfrm>
          <a:prstGeom prst="rect">
            <a:avLst/>
          </a:prstGeom>
        </p:spPr>
      </p:pic>
      <p:pic>
        <p:nvPicPr>
          <p:cNvPr id="14" name="Picture 13" descr="da8559cdca_von glueckundseligkeit.de.png"/>
          <p:cNvPicPr>
            <a:picLocks noChangeAspect="1"/>
          </p:cNvPicPr>
          <p:nvPr/>
        </p:nvPicPr>
        <p:blipFill>
          <a:blip r:embed="rId4" cstate="print"/>
          <a:stretch>
            <a:fillRect/>
          </a:stretch>
        </p:blipFill>
        <p:spPr>
          <a:xfrm>
            <a:off x="536030" y="1143000"/>
            <a:ext cx="3734554" cy="4572000"/>
          </a:xfrm>
          <a:prstGeom prst="rect">
            <a:avLst/>
          </a:prstGeom>
        </p:spPr>
      </p:pic>
      <p:sp>
        <p:nvSpPr>
          <p:cNvPr id="17"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8"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sp>
        <p:nvSpPr>
          <p:cNvPr id="8" name="TextBox 7"/>
          <p:cNvSpPr txBox="1"/>
          <p:nvPr/>
        </p:nvSpPr>
        <p:spPr>
          <a:xfrm>
            <a:off x="228600" y="590490"/>
            <a:ext cx="5003293" cy="400110"/>
          </a:xfrm>
          <a:prstGeom prst="rect">
            <a:avLst/>
          </a:prstGeom>
          <a:noFill/>
        </p:spPr>
        <p:txBody>
          <a:bodyPr wrap="none" rtlCol="0">
            <a:spAutoFit/>
          </a:bodyPr>
          <a:lstStyle/>
          <a:p>
            <a:r>
              <a:rPr lang="en-US" sz="2000" dirty="0" smtClean="0"/>
              <a:t>Commercial Use: </a:t>
            </a:r>
            <a:r>
              <a:rPr lang="en-US" sz="2000" dirty="0" err="1" smtClean="0"/>
              <a:t>Martinikirche</a:t>
            </a:r>
            <a:r>
              <a:rPr lang="en-US" sz="2000" dirty="0" smtClean="0"/>
              <a:t> in Bielefeld</a:t>
            </a:r>
            <a:endParaRPr lang="en-US" sz="2000" dirty="0"/>
          </a:p>
        </p:txBody>
      </p:sp>
      <p:sp>
        <p:nvSpPr>
          <p:cNvPr id="11" name="TextBox 10"/>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8600" y="590490"/>
            <a:ext cx="5003293" cy="400110"/>
          </a:xfrm>
          <a:prstGeom prst="rect">
            <a:avLst/>
          </a:prstGeom>
          <a:noFill/>
        </p:spPr>
        <p:txBody>
          <a:bodyPr wrap="none" rtlCol="0">
            <a:spAutoFit/>
          </a:bodyPr>
          <a:lstStyle/>
          <a:p>
            <a:r>
              <a:rPr lang="en-US" sz="2000" dirty="0" smtClean="0"/>
              <a:t>Commercial Use: </a:t>
            </a:r>
            <a:r>
              <a:rPr lang="en-US" sz="2000" dirty="0" err="1" smtClean="0"/>
              <a:t>Martinikirche</a:t>
            </a:r>
            <a:r>
              <a:rPr lang="en-US" sz="2000" dirty="0" smtClean="0"/>
              <a:t> in Bielefeld</a:t>
            </a:r>
            <a:endParaRPr lang="en-US" sz="2000" dirty="0"/>
          </a:p>
        </p:txBody>
      </p:sp>
      <p:pic>
        <p:nvPicPr>
          <p:cNvPr id="7" name="Picture 6" descr="9bb3483b1f_von glueckundseligkeit.de.png"/>
          <p:cNvPicPr>
            <a:picLocks noChangeAspect="1"/>
          </p:cNvPicPr>
          <p:nvPr/>
        </p:nvPicPr>
        <p:blipFill>
          <a:blip r:embed="rId3" cstate="print"/>
          <a:srcRect b="19048"/>
          <a:stretch>
            <a:fillRect/>
          </a:stretch>
        </p:blipFill>
        <p:spPr>
          <a:xfrm>
            <a:off x="4744760" y="1600200"/>
            <a:ext cx="4244210" cy="4206240"/>
          </a:xfrm>
          <a:prstGeom prst="rect">
            <a:avLst/>
          </a:prstGeom>
        </p:spPr>
      </p:pic>
      <p:sp>
        <p:nvSpPr>
          <p:cNvPr id="17"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8"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10" name="Picture 9" descr="18_26_martinikirche 3.jpg"/>
          <p:cNvPicPr>
            <a:picLocks noChangeAspect="1"/>
          </p:cNvPicPr>
          <p:nvPr/>
        </p:nvPicPr>
        <p:blipFill>
          <a:blip r:embed="rId4" cstate="print"/>
          <a:srcRect l="24009" t="2203" r="10078" b="2203"/>
          <a:stretch>
            <a:fillRect/>
          </a:stretch>
        </p:blipFill>
        <p:spPr>
          <a:xfrm>
            <a:off x="143858" y="1600200"/>
            <a:ext cx="4495800" cy="4206240"/>
          </a:xfrm>
          <a:prstGeom prst="rect">
            <a:avLst/>
          </a:prstGeom>
        </p:spPr>
      </p:pic>
      <p:sp>
        <p:nvSpPr>
          <p:cNvPr id="11" name="TextBox 10"/>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6"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18" name="Picture 17" descr="1222275578 3 floor plans.jpg"/>
          <p:cNvPicPr>
            <a:picLocks noChangeAspect="1"/>
          </p:cNvPicPr>
          <p:nvPr/>
        </p:nvPicPr>
        <p:blipFill>
          <a:blip r:embed="rId3" cstate="print"/>
          <a:srcRect l="1585" t="18889" r="17602" b="44444"/>
          <a:stretch>
            <a:fillRect/>
          </a:stretch>
        </p:blipFill>
        <p:spPr>
          <a:xfrm rot="16200000">
            <a:off x="2194560" y="794236"/>
            <a:ext cx="4754880" cy="5328383"/>
          </a:xfrm>
          <a:prstGeom prst="rect">
            <a:avLst/>
          </a:prstGeom>
        </p:spPr>
      </p:pic>
      <p:sp>
        <p:nvSpPr>
          <p:cNvPr id="10" name="TextBox 9"/>
          <p:cNvSpPr txBox="1"/>
          <p:nvPr/>
        </p:nvSpPr>
        <p:spPr>
          <a:xfrm>
            <a:off x="228600" y="590490"/>
            <a:ext cx="5003293" cy="400110"/>
          </a:xfrm>
          <a:prstGeom prst="rect">
            <a:avLst/>
          </a:prstGeom>
          <a:noFill/>
        </p:spPr>
        <p:txBody>
          <a:bodyPr wrap="none" rtlCol="0">
            <a:spAutoFit/>
          </a:bodyPr>
          <a:lstStyle/>
          <a:p>
            <a:r>
              <a:rPr lang="en-US" sz="2000" dirty="0" smtClean="0"/>
              <a:t>Commercial Use: </a:t>
            </a:r>
            <a:r>
              <a:rPr lang="en-US" sz="2000" dirty="0" err="1" smtClean="0"/>
              <a:t>Martinikirche</a:t>
            </a:r>
            <a:r>
              <a:rPr lang="en-US" sz="2000" dirty="0" smtClean="0"/>
              <a:t> in Bielefeld</a:t>
            </a:r>
            <a:endParaRPr lang="en-US" sz="2000" dirty="0"/>
          </a:p>
        </p:txBody>
      </p:sp>
      <p:cxnSp>
        <p:nvCxnSpPr>
          <p:cNvPr id="11" name="Straight Arrow Connector 10"/>
          <p:cNvCxnSpPr/>
          <p:nvPr/>
        </p:nvCxnSpPr>
        <p:spPr>
          <a:xfrm>
            <a:off x="1237596" y="2970212"/>
            <a:ext cx="731520"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6721366" y="1752600"/>
            <a:ext cx="731520"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499132" y="1524000"/>
            <a:ext cx="1524776" cy="400110"/>
          </a:xfrm>
          <a:prstGeom prst="rect">
            <a:avLst/>
          </a:prstGeom>
          <a:noFill/>
        </p:spPr>
        <p:txBody>
          <a:bodyPr wrap="none" rtlCol="0">
            <a:spAutoFit/>
          </a:bodyPr>
          <a:lstStyle/>
          <a:p>
            <a:r>
              <a:rPr lang="en-US" sz="2000" b="1" dirty="0" smtClean="0">
                <a:solidFill>
                  <a:srgbClr val="FE8637"/>
                </a:solidFill>
              </a:rPr>
              <a:t>Restrooms</a:t>
            </a:r>
            <a:endParaRPr lang="en-US" sz="2000" b="1" dirty="0">
              <a:solidFill>
                <a:srgbClr val="FE8637"/>
              </a:solidFill>
            </a:endParaRPr>
          </a:p>
        </p:txBody>
      </p:sp>
      <p:sp>
        <p:nvSpPr>
          <p:cNvPr id="19" name="TextBox 18"/>
          <p:cNvSpPr txBox="1"/>
          <p:nvPr/>
        </p:nvSpPr>
        <p:spPr>
          <a:xfrm>
            <a:off x="93571" y="2743200"/>
            <a:ext cx="1125629" cy="400110"/>
          </a:xfrm>
          <a:prstGeom prst="rect">
            <a:avLst/>
          </a:prstGeom>
          <a:noFill/>
        </p:spPr>
        <p:txBody>
          <a:bodyPr wrap="square" rtlCol="0">
            <a:spAutoFit/>
          </a:bodyPr>
          <a:lstStyle/>
          <a:p>
            <a:r>
              <a:rPr lang="en-US" sz="2000" b="1" dirty="0" smtClean="0">
                <a:solidFill>
                  <a:srgbClr val="FE8637"/>
                </a:solidFill>
              </a:rPr>
              <a:t>Kitchen</a:t>
            </a:r>
            <a:endParaRPr lang="en-US" sz="2000" b="1" dirty="0">
              <a:solidFill>
                <a:srgbClr val="FE8637"/>
              </a:solidFill>
            </a:endParaRPr>
          </a:p>
        </p:txBody>
      </p:sp>
      <p:sp>
        <p:nvSpPr>
          <p:cNvPr id="20" name="TextBox 19"/>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00d9f107c8_von glueckundseligkeit.de bistro.png"/>
          <p:cNvPicPr>
            <a:picLocks noChangeAspect="1"/>
          </p:cNvPicPr>
          <p:nvPr/>
        </p:nvPicPr>
        <p:blipFill>
          <a:blip r:embed="rId3" cstate="print"/>
          <a:stretch>
            <a:fillRect/>
          </a:stretch>
        </p:blipFill>
        <p:spPr>
          <a:xfrm>
            <a:off x="454570" y="1143000"/>
            <a:ext cx="3734553" cy="4572000"/>
          </a:xfrm>
          <a:prstGeom prst="rect">
            <a:avLst/>
          </a:prstGeom>
        </p:spPr>
      </p:pic>
      <p:pic>
        <p:nvPicPr>
          <p:cNvPr id="18" name="Picture 17" descr="glueck und seligkeit 5.jpg"/>
          <p:cNvPicPr>
            <a:picLocks noChangeAspect="1"/>
          </p:cNvPicPr>
          <p:nvPr/>
        </p:nvPicPr>
        <p:blipFill>
          <a:blip r:embed="rId4" cstate="print"/>
          <a:srcRect b="5873"/>
          <a:stretch>
            <a:fillRect/>
          </a:stretch>
        </p:blipFill>
        <p:spPr>
          <a:xfrm>
            <a:off x="4340770" y="1143000"/>
            <a:ext cx="4389120" cy="4572000"/>
          </a:xfrm>
          <a:prstGeom prst="rect">
            <a:avLst/>
          </a:prstGeom>
        </p:spPr>
      </p:pic>
      <p:sp>
        <p:nvSpPr>
          <p:cNvPr id="14"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5"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sp>
        <p:nvSpPr>
          <p:cNvPr id="10" name="TextBox 9"/>
          <p:cNvSpPr txBox="1"/>
          <p:nvPr/>
        </p:nvSpPr>
        <p:spPr>
          <a:xfrm>
            <a:off x="228600" y="590490"/>
            <a:ext cx="5003293" cy="400110"/>
          </a:xfrm>
          <a:prstGeom prst="rect">
            <a:avLst/>
          </a:prstGeom>
          <a:noFill/>
        </p:spPr>
        <p:txBody>
          <a:bodyPr wrap="none" rtlCol="0">
            <a:spAutoFit/>
          </a:bodyPr>
          <a:lstStyle/>
          <a:p>
            <a:r>
              <a:rPr lang="en-US" sz="2000" dirty="0" smtClean="0"/>
              <a:t>Commercial Use: </a:t>
            </a:r>
            <a:r>
              <a:rPr lang="en-US" sz="2000" dirty="0" err="1" smtClean="0"/>
              <a:t>Martinikirche</a:t>
            </a:r>
            <a:r>
              <a:rPr lang="en-US" sz="2000" dirty="0" smtClean="0"/>
              <a:t> in Bielefeld</a:t>
            </a:r>
            <a:endParaRPr lang="en-US" sz="2000" dirty="0"/>
          </a:p>
        </p:txBody>
      </p:sp>
      <p:sp>
        <p:nvSpPr>
          <p:cNvPr id="11" name="TextBox 10"/>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7"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18" name="Picture 17" descr="glueck und seligkeit 4.jpg"/>
          <p:cNvPicPr>
            <a:picLocks noChangeAspect="1"/>
          </p:cNvPicPr>
          <p:nvPr/>
        </p:nvPicPr>
        <p:blipFill>
          <a:blip r:embed="rId3" cstate="print"/>
          <a:stretch>
            <a:fillRect/>
          </a:stretch>
        </p:blipFill>
        <p:spPr>
          <a:xfrm>
            <a:off x="770860" y="1066800"/>
            <a:ext cx="7602281" cy="4754880"/>
          </a:xfrm>
          <a:prstGeom prst="rect">
            <a:avLst/>
          </a:prstGeom>
        </p:spPr>
      </p:pic>
      <p:sp>
        <p:nvSpPr>
          <p:cNvPr id="10" name="TextBox 9"/>
          <p:cNvSpPr txBox="1"/>
          <p:nvPr/>
        </p:nvSpPr>
        <p:spPr>
          <a:xfrm>
            <a:off x="228600" y="590490"/>
            <a:ext cx="5003293" cy="400110"/>
          </a:xfrm>
          <a:prstGeom prst="rect">
            <a:avLst/>
          </a:prstGeom>
          <a:noFill/>
        </p:spPr>
        <p:txBody>
          <a:bodyPr wrap="none" rtlCol="0">
            <a:spAutoFit/>
          </a:bodyPr>
          <a:lstStyle/>
          <a:p>
            <a:r>
              <a:rPr lang="en-US" sz="2000" dirty="0" smtClean="0"/>
              <a:t>Commercial Use: </a:t>
            </a:r>
            <a:r>
              <a:rPr lang="en-US" sz="2000" dirty="0" err="1" smtClean="0"/>
              <a:t>Martinikirche</a:t>
            </a:r>
            <a:r>
              <a:rPr lang="en-US" sz="2000" dirty="0" smtClean="0"/>
              <a:t> in Bielefeld</a:t>
            </a:r>
            <a:endParaRPr lang="en-US" sz="2000" dirty="0"/>
          </a:p>
        </p:txBody>
      </p:sp>
      <p:sp>
        <p:nvSpPr>
          <p:cNvPr id="11" name="TextBox 10"/>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5"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sp>
        <p:nvSpPr>
          <p:cNvPr id="10" name="TextBox 9"/>
          <p:cNvSpPr txBox="1"/>
          <p:nvPr/>
        </p:nvSpPr>
        <p:spPr>
          <a:xfrm>
            <a:off x="228600" y="590490"/>
            <a:ext cx="5003293" cy="400110"/>
          </a:xfrm>
          <a:prstGeom prst="rect">
            <a:avLst/>
          </a:prstGeom>
          <a:noFill/>
        </p:spPr>
        <p:txBody>
          <a:bodyPr wrap="none" rtlCol="0">
            <a:spAutoFit/>
          </a:bodyPr>
          <a:lstStyle/>
          <a:p>
            <a:r>
              <a:rPr lang="en-US" sz="2000" dirty="0" smtClean="0"/>
              <a:t>Commercial Use: </a:t>
            </a:r>
            <a:r>
              <a:rPr lang="en-US" sz="2000" dirty="0" err="1" smtClean="0"/>
              <a:t>Martinikirche</a:t>
            </a:r>
            <a:r>
              <a:rPr lang="en-US" sz="2000" dirty="0" smtClean="0"/>
              <a:t> in Bielefeld</a:t>
            </a:r>
            <a:endParaRPr lang="en-US" sz="2000" dirty="0"/>
          </a:p>
        </p:txBody>
      </p:sp>
      <p:pic>
        <p:nvPicPr>
          <p:cNvPr id="11" name="Picture 10" descr="18_26_martinikirche 2.jpg"/>
          <p:cNvPicPr>
            <a:picLocks noChangeAspect="1"/>
          </p:cNvPicPr>
          <p:nvPr/>
        </p:nvPicPr>
        <p:blipFill>
          <a:blip r:embed="rId3" cstate="print"/>
          <a:srcRect t="6667"/>
          <a:stretch>
            <a:fillRect/>
          </a:stretch>
        </p:blipFill>
        <p:spPr>
          <a:xfrm>
            <a:off x="304800" y="1077550"/>
            <a:ext cx="3607890" cy="4754880"/>
          </a:xfrm>
          <a:prstGeom prst="rect">
            <a:avLst/>
          </a:prstGeom>
        </p:spPr>
      </p:pic>
      <p:pic>
        <p:nvPicPr>
          <p:cNvPr id="12" name="Picture 11" descr="18_26_martinikirche 1.jpg"/>
          <p:cNvPicPr>
            <a:picLocks noChangeAspect="1"/>
          </p:cNvPicPr>
          <p:nvPr/>
        </p:nvPicPr>
        <p:blipFill>
          <a:blip r:embed="rId4" cstate="print"/>
          <a:srcRect l="29777" t="74786" r="29854" b="6667"/>
          <a:stretch>
            <a:fillRect/>
          </a:stretch>
        </p:blipFill>
        <p:spPr>
          <a:xfrm>
            <a:off x="4114800" y="2743200"/>
            <a:ext cx="4754880" cy="3089230"/>
          </a:xfrm>
          <a:prstGeom prst="rect">
            <a:avLst/>
          </a:prstGeom>
        </p:spPr>
      </p:pic>
      <p:sp>
        <p:nvSpPr>
          <p:cNvPr id="13" name="TextBox 12"/>
          <p:cNvSpPr txBox="1"/>
          <p:nvPr/>
        </p:nvSpPr>
        <p:spPr>
          <a:xfrm>
            <a:off x="228600" y="228600"/>
            <a:ext cx="2069797" cy="400110"/>
          </a:xfrm>
          <a:prstGeom prst="rect">
            <a:avLst/>
          </a:prstGeom>
          <a:noFill/>
        </p:spPr>
        <p:txBody>
          <a:bodyPr wrap="none" rtlCol="0">
            <a:spAutoFit/>
          </a:bodyPr>
          <a:lstStyle/>
          <a:p>
            <a:r>
              <a:rPr lang="en-US" sz="2000" dirty="0" smtClean="0"/>
              <a:t>CASE STUDIES</a:t>
            </a:r>
            <a:endParaRPr lang="en-US"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Notre Dame 2.JPG"/>
          <p:cNvPicPr>
            <a:picLocks noChangeAspect="1"/>
          </p:cNvPicPr>
          <p:nvPr/>
        </p:nvPicPr>
        <p:blipFill>
          <a:blip r:embed="rId3" cstate="print"/>
          <a:srcRect l="1738" t="1111" r="2645"/>
          <a:stretch>
            <a:fillRect/>
          </a:stretch>
        </p:blipFill>
        <p:spPr>
          <a:xfrm>
            <a:off x="5655069" y="762000"/>
            <a:ext cx="3107931" cy="5029200"/>
          </a:xfrm>
          <a:prstGeom prst="rect">
            <a:avLst/>
          </a:prstGeom>
        </p:spPr>
      </p:pic>
      <p:sp>
        <p:nvSpPr>
          <p:cNvPr id="14"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6"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sp>
        <p:nvSpPr>
          <p:cNvPr id="7" name="TextBox 6"/>
          <p:cNvSpPr txBox="1"/>
          <p:nvPr/>
        </p:nvSpPr>
        <p:spPr>
          <a:xfrm>
            <a:off x="228600" y="228600"/>
            <a:ext cx="3309367" cy="400110"/>
          </a:xfrm>
          <a:prstGeom prst="rect">
            <a:avLst/>
          </a:prstGeom>
          <a:noFill/>
        </p:spPr>
        <p:txBody>
          <a:bodyPr wrap="none" rtlCol="0">
            <a:spAutoFit/>
          </a:bodyPr>
          <a:lstStyle/>
          <a:p>
            <a:r>
              <a:rPr lang="en-US" sz="2000" dirty="0" smtClean="0"/>
              <a:t>CHURCHES AND VALUES</a:t>
            </a:r>
            <a:endParaRPr lang="en-US" sz="2000" dirty="0"/>
          </a:p>
        </p:txBody>
      </p:sp>
      <p:pic>
        <p:nvPicPr>
          <p:cNvPr id="9" name="Picture 8" descr="church ruin.jpg"/>
          <p:cNvPicPr>
            <a:picLocks noChangeAspect="1"/>
          </p:cNvPicPr>
          <p:nvPr/>
        </p:nvPicPr>
        <p:blipFill>
          <a:blip r:embed="rId4" cstate="print"/>
          <a:srcRect l="1667" r="1667" b="2381"/>
          <a:stretch>
            <a:fillRect/>
          </a:stretch>
        </p:blipFill>
        <p:spPr>
          <a:xfrm>
            <a:off x="381000" y="2236076"/>
            <a:ext cx="5029200" cy="3555124"/>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28600" y="228600"/>
            <a:ext cx="1896673" cy="400110"/>
          </a:xfrm>
          <a:prstGeom prst="rect">
            <a:avLst/>
          </a:prstGeom>
          <a:noFill/>
        </p:spPr>
        <p:txBody>
          <a:bodyPr wrap="none" rtlCol="0">
            <a:spAutoFit/>
          </a:bodyPr>
          <a:lstStyle/>
          <a:p>
            <a:r>
              <a:rPr lang="en-US" sz="2000" dirty="0" smtClean="0"/>
              <a:t>CONCLUSION</a:t>
            </a:r>
            <a:endParaRPr lang="en-US" sz="2000" dirty="0"/>
          </a:p>
        </p:txBody>
      </p:sp>
      <p:sp>
        <p:nvSpPr>
          <p:cNvPr id="15" name="TextBox 14"/>
          <p:cNvSpPr txBox="1"/>
          <p:nvPr/>
        </p:nvSpPr>
        <p:spPr>
          <a:xfrm>
            <a:off x="228600" y="838200"/>
            <a:ext cx="5257799" cy="958660"/>
          </a:xfrm>
          <a:prstGeom prst="rect">
            <a:avLst/>
          </a:prstGeom>
          <a:noFill/>
        </p:spPr>
        <p:txBody>
          <a:bodyPr wrap="square" rtlCol="0">
            <a:spAutoFit/>
          </a:bodyPr>
          <a:lstStyle/>
          <a:p>
            <a:pPr>
              <a:lnSpc>
                <a:spcPct val="150000"/>
              </a:lnSpc>
            </a:pPr>
            <a:r>
              <a:rPr lang="en-US" sz="2000" dirty="0" smtClean="0"/>
              <a:t>- new uses should relate to and not 	contradict the values of the church</a:t>
            </a:r>
          </a:p>
        </p:txBody>
      </p:sp>
      <p:sp>
        <p:nvSpPr>
          <p:cNvPr id="8"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2"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sp>
        <p:nvSpPr>
          <p:cNvPr id="10" name="TextBox 9"/>
          <p:cNvSpPr txBox="1"/>
          <p:nvPr/>
        </p:nvSpPr>
        <p:spPr>
          <a:xfrm>
            <a:off x="228600" y="5161002"/>
            <a:ext cx="8477192" cy="553998"/>
          </a:xfrm>
          <a:prstGeom prst="rect">
            <a:avLst/>
          </a:prstGeom>
          <a:noFill/>
        </p:spPr>
        <p:txBody>
          <a:bodyPr wrap="none" rtlCol="0">
            <a:spAutoFit/>
          </a:bodyPr>
          <a:lstStyle/>
          <a:p>
            <a:pPr lvl="1">
              <a:lnSpc>
                <a:spcPct val="150000"/>
              </a:lnSpc>
              <a:buFont typeface="Wingdings"/>
              <a:buChar char="Ø"/>
            </a:pPr>
            <a:r>
              <a:rPr lang="en-US" sz="2000" dirty="0" smtClean="0"/>
              <a:t> Values-centered approach is good option for the reuse of churches</a:t>
            </a:r>
          </a:p>
        </p:txBody>
      </p:sp>
      <p:sp>
        <p:nvSpPr>
          <p:cNvPr id="11" name="TextBox 10"/>
          <p:cNvSpPr txBox="1"/>
          <p:nvPr/>
        </p:nvSpPr>
        <p:spPr>
          <a:xfrm>
            <a:off x="155642" y="1828800"/>
            <a:ext cx="5406958" cy="3323987"/>
          </a:xfrm>
          <a:prstGeom prst="rect">
            <a:avLst/>
          </a:prstGeom>
          <a:noFill/>
        </p:spPr>
        <p:txBody>
          <a:bodyPr wrap="square" rtlCol="0">
            <a:spAutoFit/>
          </a:bodyPr>
          <a:lstStyle/>
          <a:p>
            <a:pPr>
              <a:lnSpc>
                <a:spcPct val="150000"/>
              </a:lnSpc>
            </a:pPr>
            <a:r>
              <a:rPr lang="en-US" sz="2000" dirty="0" smtClean="0"/>
              <a:t>- the success of adaptive reuse of 	churches depends on several factors</a:t>
            </a:r>
          </a:p>
          <a:p>
            <a:pPr lvl="1">
              <a:lnSpc>
                <a:spcPct val="150000"/>
              </a:lnSpc>
              <a:buFont typeface="Arial" pitchFamily="34" charset="0"/>
              <a:buChar char="•"/>
            </a:pPr>
            <a:r>
              <a:rPr lang="en-US" sz="2000" dirty="0" smtClean="0"/>
              <a:t> the new use</a:t>
            </a:r>
          </a:p>
          <a:p>
            <a:pPr lvl="1">
              <a:lnSpc>
                <a:spcPct val="150000"/>
              </a:lnSpc>
              <a:buFont typeface="Arial" pitchFamily="34" charset="0"/>
              <a:buChar char="•"/>
            </a:pPr>
            <a:r>
              <a:rPr lang="en-US" sz="2000" dirty="0" smtClean="0"/>
              <a:t> the treatment of the fabric</a:t>
            </a:r>
          </a:p>
          <a:p>
            <a:pPr lvl="1">
              <a:lnSpc>
                <a:spcPct val="150000"/>
              </a:lnSpc>
              <a:buFont typeface="Arial" pitchFamily="34" charset="0"/>
              <a:buChar char="•"/>
            </a:pPr>
            <a:r>
              <a:rPr lang="en-US" sz="2000" dirty="0" smtClean="0"/>
              <a:t> considering all values involved</a:t>
            </a:r>
          </a:p>
          <a:p>
            <a:pPr lvl="1">
              <a:lnSpc>
                <a:spcPct val="150000"/>
              </a:lnSpc>
              <a:buFont typeface="Arial" pitchFamily="34" charset="0"/>
              <a:buChar char="•"/>
            </a:pPr>
            <a:r>
              <a:rPr lang="en-US" sz="2000" dirty="0" smtClean="0"/>
              <a:t> informing and involving stakeholders in 	the planning process</a:t>
            </a:r>
          </a:p>
        </p:txBody>
      </p:sp>
      <p:pic>
        <p:nvPicPr>
          <p:cNvPr id="13" name="Picture 12" descr="f1c7e58242_von glueckundseligkeit.de bistro.png"/>
          <p:cNvPicPr>
            <a:picLocks noChangeAspect="1"/>
          </p:cNvPicPr>
          <p:nvPr/>
        </p:nvPicPr>
        <p:blipFill>
          <a:blip r:embed="rId3" cstate="print"/>
          <a:stretch>
            <a:fillRect/>
          </a:stretch>
        </p:blipFill>
        <p:spPr>
          <a:xfrm>
            <a:off x="5715000" y="1112520"/>
            <a:ext cx="3137026" cy="38404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3697306" y="2057400"/>
            <a:ext cx="1749389" cy="400110"/>
          </a:xfrm>
          <a:prstGeom prst="rect">
            <a:avLst/>
          </a:prstGeom>
          <a:noFill/>
        </p:spPr>
        <p:txBody>
          <a:bodyPr wrap="none" rtlCol="0">
            <a:spAutoFit/>
          </a:bodyPr>
          <a:lstStyle/>
          <a:p>
            <a:pPr algn="ctr"/>
            <a:r>
              <a:rPr lang="en-US" sz="2000" dirty="0" smtClean="0"/>
              <a:t>THANK YOU!</a:t>
            </a:r>
          </a:p>
        </p:txBody>
      </p:sp>
      <p:sp>
        <p:nvSpPr>
          <p:cNvPr id="7"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8"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12" name="Picture 11" descr="kirchen_muenche_schiff_von koelnarchitektur.de.jpg"/>
          <p:cNvPicPr>
            <a:picLocks noChangeAspect="1"/>
          </p:cNvPicPr>
          <p:nvPr/>
        </p:nvPicPr>
        <p:blipFill>
          <a:blip r:embed="rId3" cstate="print"/>
          <a:stretch>
            <a:fillRect/>
          </a:stretch>
        </p:blipFill>
        <p:spPr>
          <a:xfrm>
            <a:off x="136634" y="3048000"/>
            <a:ext cx="1828800" cy="2743200"/>
          </a:xfrm>
          <a:prstGeom prst="rect">
            <a:avLst/>
          </a:prstGeom>
        </p:spPr>
      </p:pic>
      <p:pic>
        <p:nvPicPr>
          <p:cNvPr id="13" name="Picture 12" descr="kirchen_maximin_innen_4_von koelnarchitektur.de.jpg"/>
          <p:cNvPicPr>
            <a:picLocks noChangeAspect="1"/>
          </p:cNvPicPr>
          <p:nvPr/>
        </p:nvPicPr>
        <p:blipFill>
          <a:blip r:embed="rId4" cstate="print"/>
          <a:srcRect r="11145"/>
          <a:stretch>
            <a:fillRect/>
          </a:stretch>
        </p:blipFill>
        <p:spPr>
          <a:xfrm>
            <a:off x="1887764" y="3048000"/>
            <a:ext cx="1828800" cy="2743200"/>
          </a:xfrm>
          <a:prstGeom prst="rect">
            <a:avLst/>
          </a:prstGeom>
        </p:spPr>
      </p:pic>
      <p:pic>
        <p:nvPicPr>
          <p:cNvPr id="17" name="Picture 16" descr="18_26_martinikirche 2.jpg"/>
          <p:cNvPicPr>
            <a:picLocks noChangeAspect="1"/>
          </p:cNvPicPr>
          <p:nvPr/>
        </p:nvPicPr>
        <p:blipFill>
          <a:blip r:embed="rId5" cstate="print"/>
          <a:srcRect l="3922"/>
          <a:stretch>
            <a:fillRect/>
          </a:stretch>
        </p:blipFill>
        <p:spPr>
          <a:xfrm>
            <a:off x="7147034" y="3048000"/>
            <a:ext cx="1866510" cy="2743200"/>
          </a:xfrm>
          <a:prstGeom prst="rect">
            <a:avLst/>
          </a:prstGeom>
        </p:spPr>
      </p:pic>
      <p:pic>
        <p:nvPicPr>
          <p:cNvPr id="16" name="Picture 15" descr="MeridianArch1.jpg"/>
          <p:cNvPicPr>
            <a:picLocks noChangeAspect="1"/>
          </p:cNvPicPr>
          <p:nvPr/>
        </p:nvPicPr>
        <p:blipFill>
          <a:blip r:embed="rId6" cstate="print"/>
          <a:srcRect l="40571" r="14857" b="11143"/>
          <a:stretch>
            <a:fillRect/>
          </a:stretch>
        </p:blipFill>
        <p:spPr>
          <a:xfrm>
            <a:off x="5390024" y="3048000"/>
            <a:ext cx="1834680" cy="2743200"/>
          </a:xfrm>
          <a:prstGeom prst="rect">
            <a:avLst/>
          </a:prstGeom>
        </p:spPr>
      </p:pic>
      <p:pic>
        <p:nvPicPr>
          <p:cNvPr id="14" name="Picture 13" descr="Tower.jpg"/>
          <p:cNvPicPr>
            <a:picLocks noChangeAspect="1"/>
          </p:cNvPicPr>
          <p:nvPr/>
        </p:nvPicPr>
        <p:blipFill>
          <a:blip r:embed="rId7" cstate="print"/>
          <a:srcRect l="7481" t="6728" r="6984"/>
          <a:stretch>
            <a:fillRect/>
          </a:stretch>
        </p:blipFill>
        <p:spPr>
          <a:xfrm>
            <a:off x="3638894" y="3048000"/>
            <a:ext cx="1828800" cy="27432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28600" y="228600"/>
            <a:ext cx="3309367" cy="400110"/>
          </a:xfrm>
          <a:prstGeom prst="rect">
            <a:avLst/>
          </a:prstGeom>
          <a:noFill/>
        </p:spPr>
        <p:txBody>
          <a:bodyPr wrap="none" rtlCol="0">
            <a:spAutoFit/>
          </a:bodyPr>
          <a:lstStyle/>
          <a:p>
            <a:r>
              <a:rPr lang="en-US" sz="2000" dirty="0" smtClean="0"/>
              <a:t>CHURCHES AND VALUES</a:t>
            </a:r>
            <a:endParaRPr lang="en-US" sz="2000" dirty="0"/>
          </a:p>
        </p:txBody>
      </p:sp>
      <p:sp>
        <p:nvSpPr>
          <p:cNvPr id="8" name="TextBox 7"/>
          <p:cNvSpPr txBox="1"/>
          <p:nvPr/>
        </p:nvSpPr>
        <p:spPr>
          <a:xfrm>
            <a:off x="304800" y="2584369"/>
            <a:ext cx="4876800" cy="400110"/>
          </a:xfrm>
          <a:prstGeom prst="rect">
            <a:avLst/>
          </a:prstGeom>
          <a:noFill/>
        </p:spPr>
        <p:txBody>
          <a:bodyPr wrap="square" rtlCol="0">
            <a:spAutoFit/>
          </a:bodyPr>
          <a:lstStyle/>
          <a:p>
            <a:r>
              <a:rPr lang="en-US" sz="2000" dirty="0" smtClean="0"/>
              <a:t>Architectural Value</a:t>
            </a:r>
          </a:p>
        </p:txBody>
      </p:sp>
      <p:sp>
        <p:nvSpPr>
          <p:cNvPr id="12" name="TextBox 11"/>
          <p:cNvSpPr txBox="1"/>
          <p:nvPr/>
        </p:nvSpPr>
        <p:spPr>
          <a:xfrm>
            <a:off x="304800" y="4122017"/>
            <a:ext cx="3945504" cy="400110"/>
          </a:xfrm>
          <a:prstGeom prst="rect">
            <a:avLst/>
          </a:prstGeom>
          <a:noFill/>
        </p:spPr>
        <p:txBody>
          <a:bodyPr wrap="none" rtlCol="0">
            <a:spAutoFit/>
          </a:bodyPr>
          <a:lstStyle/>
          <a:p>
            <a:r>
              <a:rPr lang="en-US" sz="2000" dirty="0" smtClean="0"/>
              <a:t>Representational/Symbolic Value</a:t>
            </a:r>
          </a:p>
        </p:txBody>
      </p:sp>
      <p:sp>
        <p:nvSpPr>
          <p:cNvPr id="13" name="TextBox 12"/>
          <p:cNvSpPr txBox="1"/>
          <p:nvPr/>
        </p:nvSpPr>
        <p:spPr>
          <a:xfrm>
            <a:off x="304800" y="1371600"/>
            <a:ext cx="1350241" cy="400110"/>
          </a:xfrm>
          <a:prstGeom prst="rect">
            <a:avLst/>
          </a:prstGeom>
          <a:noFill/>
        </p:spPr>
        <p:txBody>
          <a:bodyPr wrap="none" rtlCol="0">
            <a:spAutoFit/>
          </a:bodyPr>
          <a:lstStyle/>
          <a:p>
            <a:r>
              <a:rPr lang="en-US" sz="2000" dirty="0" smtClean="0"/>
              <a:t>Use Value</a:t>
            </a:r>
          </a:p>
        </p:txBody>
      </p:sp>
      <p:sp>
        <p:nvSpPr>
          <p:cNvPr id="16"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7"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sp>
        <p:nvSpPr>
          <p:cNvPr id="11" name="TextBox 10"/>
          <p:cNvSpPr txBox="1"/>
          <p:nvPr/>
        </p:nvSpPr>
        <p:spPr>
          <a:xfrm>
            <a:off x="1219200" y="1676400"/>
            <a:ext cx="3275256" cy="400110"/>
          </a:xfrm>
          <a:prstGeom prst="rect">
            <a:avLst/>
          </a:prstGeom>
          <a:noFill/>
        </p:spPr>
        <p:txBody>
          <a:bodyPr wrap="none" rtlCol="0">
            <a:spAutoFit/>
          </a:bodyPr>
          <a:lstStyle/>
          <a:p>
            <a:r>
              <a:rPr lang="en-US" sz="2000" dirty="0" smtClean="0"/>
              <a:t>- use for religious purposes</a:t>
            </a:r>
            <a:endParaRPr lang="en-US" sz="2000" dirty="0"/>
          </a:p>
        </p:txBody>
      </p:sp>
      <p:sp>
        <p:nvSpPr>
          <p:cNvPr id="15" name="TextBox 14"/>
          <p:cNvSpPr txBox="1"/>
          <p:nvPr/>
        </p:nvSpPr>
        <p:spPr>
          <a:xfrm>
            <a:off x="1227084" y="2879834"/>
            <a:ext cx="3770584" cy="707886"/>
          </a:xfrm>
          <a:prstGeom prst="rect">
            <a:avLst/>
          </a:prstGeom>
          <a:noFill/>
        </p:spPr>
        <p:txBody>
          <a:bodyPr wrap="none" rtlCol="0">
            <a:spAutoFit/>
          </a:bodyPr>
          <a:lstStyle/>
          <a:p>
            <a:pPr>
              <a:buFontTx/>
              <a:buChar char="-"/>
            </a:pPr>
            <a:r>
              <a:rPr lang="en-US" sz="2000" dirty="0" smtClean="0"/>
              <a:t> church as a building</a:t>
            </a:r>
          </a:p>
          <a:p>
            <a:pPr>
              <a:buFontTx/>
              <a:buChar char="-"/>
            </a:pPr>
            <a:r>
              <a:rPr lang="en-US" sz="2000" dirty="0" smtClean="0"/>
              <a:t> exterior and interior character</a:t>
            </a:r>
          </a:p>
        </p:txBody>
      </p:sp>
      <p:sp>
        <p:nvSpPr>
          <p:cNvPr id="18" name="TextBox 17"/>
          <p:cNvSpPr txBox="1"/>
          <p:nvPr/>
        </p:nvSpPr>
        <p:spPr>
          <a:xfrm>
            <a:off x="1234966" y="4413280"/>
            <a:ext cx="5535490" cy="707886"/>
          </a:xfrm>
          <a:prstGeom prst="rect">
            <a:avLst/>
          </a:prstGeom>
          <a:noFill/>
        </p:spPr>
        <p:txBody>
          <a:bodyPr wrap="none" rtlCol="0">
            <a:spAutoFit/>
          </a:bodyPr>
          <a:lstStyle/>
          <a:p>
            <a:pPr>
              <a:buFontTx/>
              <a:buChar char="-"/>
            </a:pPr>
            <a:r>
              <a:rPr lang="en-US" sz="2000" dirty="0" smtClean="0"/>
              <a:t> representation of church through use</a:t>
            </a:r>
          </a:p>
          <a:p>
            <a:pPr>
              <a:buFontTx/>
              <a:buChar char="-"/>
            </a:pPr>
            <a:r>
              <a:rPr lang="en-US" sz="2000" dirty="0" smtClean="0"/>
              <a:t> representation of church through architecture</a:t>
            </a:r>
          </a:p>
        </p:txBody>
      </p:sp>
      <p:pic>
        <p:nvPicPr>
          <p:cNvPr id="19" name="Picture 18" descr="arch detail 1051_43_60---Rose-Window--York-Minster_web.jpg"/>
          <p:cNvPicPr>
            <a:picLocks noChangeAspect="1"/>
          </p:cNvPicPr>
          <p:nvPr/>
        </p:nvPicPr>
        <p:blipFill>
          <a:blip r:embed="rId3" cstate="print"/>
          <a:stretch>
            <a:fillRect/>
          </a:stretch>
        </p:blipFill>
        <p:spPr>
          <a:xfrm>
            <a:off x="6176010" y="2209800"/>
            <a:ext cx="1341120" cy="2011680"/>
          </a:xfrm>
          <a:prstGeom prst="rect">
            <a:avLst/>
          </a:prstGeom>
        </p:spPr>
      </p:pic>
      <p:pic>
        <p:nvPicPr>
          <p:cNvPr id="22" name="Picture 21" descr="cross 573571-cross-on-church-steeple.jpg"/>
          <p:cNvPicPr>
            <a:picLocks noChangeAspect="1"/>
          </p:cNvPicPr>
          <p:nvPr/>
        </p:nvPicPr>
        <p:blipFill>
          <a:blip r:embed="rId4" cstate="print"/>
          <a:stretch>
            <a:fillRect/>
          </a:stretch>
        </p:blipFill>
        <p:spPr>
          <a:xfrm>
            <a:off x="7620000" y="3810000"/>
            <a:ext cx="1353094" cy="2011680"/>
          </a:xfrm>
          <a:prstGeom prst="rect">
            <a:avLst/>
          </a:prstGeom>
        </p:spPr>
      </p:pic>
      <p:pic>
        <p:nvPicPr>
          <p:cNvPr id="25" name="Picture 24" descr="gottesdienst 9916690d97.jpg"/>
          <p:cNvPicPr>
            <a:picLocks noChangeAspect="1"/>
          </p:cNvPicPr>
          <p:nvPr/>
        </p:nvPicPr>
        <p:blipFill>
          <a:blip r:embed="rId5" cstate="print"/>
          <a:stretch>
            <a:fillRect/>
          </a:stretch>
        </p:blipFill>
        <p:spPr>
          <a:xfrm>
            <a:off x="4572000" y="914400"/>
            <a:ext cx="1508760" cy="20116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28600" y="228600"/>
            <a:ext cx="3309367" cy="400110"/>
          </a:xfrm>
          <a:prstGeom prst="rect">
            <a:avLst/>
          </a:prstGeom>
          <a:noFill/>
        </p:spPr>
        <p:txBody>
          <a:bodyPr wrap="none" rtlCol="0">
            <a:spAutoFit/>
          </a:bodyPr>
          <a:lstStyle/>
          <a:p>
            <a:r>
              <a:rPr lang="en-US" sz="2000" dirty="0" smtClean="0"/>
              <a:t>CHURCHES AND VALUES</a:t>
            </a:r>
            <a:endParaRPr lang="en-US" sz="2000" dirty="0"/>
          </a:p>
        </p:txBody>
      </p:sp>
      <p:sp>
        <p:nvSpPr>
          <p:cNvPr id="8" name="TextBox 7"/>
          <p:cNvSpPr txBox="1"/>
          <p:nvPr/>
        </p:nvSpPr>
        <p:spPr>
          <a:xfrm>
            <a:off x="304800" y="2584369"/>
            <a:ext cx="4876800" cy="1323439"/>
          </a:xfrm>
          <a:prstGeom prst="rect">
            <a:avLst/>
          </a:prstGeom>
          <a:noFill/>
        </p:spPr>
        <p:txBody>
          <a:bodyPr wrap="square" rtlCol="0">
            <a:spAutoFit/>
          </a:bodyPr>
          <a:lstStyle/>
          <a:p>
            <a:r>
              <a:rPr lang="en-US" sz="2000" dirty="0" smtClean="0"/>
              <a:t>Architectural Value</a:t>
            </a:r>
          </a:p>
          <a:p>
            <a:r>
              <a:rPr lang="en-US" sz="2000" dirty="0" smtClean="0"/>
              <a:t>	- church as a building</a:t>
            </a:r>
          </a:p>
          <a:p>
            <a:r>
              <a:rPr lang="en-US" sz="2000" dirty="0" smtClean="0"/>
              <a:t>	- exterior and interior character</a:t>
            </a:r>
          </a:p>
          <a:p>
            <a:pPr lvl="1"/>
            <a:endParaRPr lang="en-US" sz="2000" dirty="0" smtClean="0"/>
          </a:p>
        </p:txBody>
      </p:sp>
      <p:sp>
        <p:nvSpPr>
          <p:cNvPr id="12" name="TextBox 11"/>
          <p:cNvSpPr txBox="1"/>
          <p:nvPr/>
        </p:nvSpPr>
        <p:spPr>
          <a:xfrm>
            <a:off x="304800" y="4122017"/>
            <a:ext cx="6373861" cy="1323439"/>
          </a:xfrm>
          <a:prstGeom prst="rect">
            <a:avLst/>
          </a:prstGeom>
          <a:noFill/>
        </p:spPr>
        <p:txBody>
          <a:bodyPr wrap="none" rtlCol="0">
            <a:spAutoFit/>
          </a:bodyPr>
          <a:lstStyle/>
          <a:p>
            <a:r>
              <a:rPr lang="en-US" sz="2000" dirty="0" smtClean="0"/>
              <a:t>Representational/Symbolic Value</a:t>
            </a:r>
          </a:p>
          <a:p>
            <a:r>
              <a:rPr lang="en-US" sz="2000" dirty="0" smtClean="0"/>
              <a:t>	- representation of church through use</a:t>
            </a:r>
          </a:p>
          <a:p>
            <a:r>
              <a:rPr lang="en-US" sz="2000" dirty="0" smtClean="0"/>
              <a:t>	- representation of church through architecture</a:t>
            </a:r>
          </a:p>
          <a:p>
            <a:pPr lvl="1"/>
            <a:endParaRPr lang="en-US" sz="2000" dirty="0" smtClean="0"/>
          </a:p>
        </p:txBody>
      </p:sp>
      <p:sp>
        <p:nvSpPr>
          <p:cNvPr id="13" name="TextBox 12"/>
          <p:cNvSpPr txBox="1"/>
          <p:nvPr/>
        </p:nvSpPr>
        <p:spPr>
          <a:xfrm>
            <a:off x="304800" y="1371600"/>
            <a:ext cx="4198585" cy="707886"/>
          </a:xfrm>
          <a:prstGeom prst="rect">
            <a:avLst/>
          </a:prstGeom>
          <a:noFill/>
        </p:spPr>
        <p:txBody>
          <a:bodyPr wrap="none" rtlCol="0">
            <a:spAutoFit/>
          </a:bodyPr>
          <a:lstStyle/>
          <a:p>
            <a:r>
              <a:rPr lang="en-US" sz="2000" dirty="0" smtClean="0"/>
              <a:t>Use Value</a:t>
            </a:r>
          </a:p>
          <a:p>
            <a:r>
              <a:rPr lang="en-US" sz="2000" dirty="0" smtClean="0"/>
              <a:t>	- use for religious purposes</a:t>
            </a:r>
          </a:p>
        </p:txBody>
      </p:sp>
      <p:sp>
        <p:nvSpPr>
          <p:cNvPr id="14" name="TextBox 13"/>
          <p:cNvSpPr txBox="1"/>
          <p:nvPr/>
        </p:nvSpPr>
        <p:spPr>
          <a:xfrm>
            <a:off x="4648200" y="1066800"/>
            <a:ext cx="1996059" cy="400110"/>
          </a:xfrm>
          <a:prstGeom prst="rect">
            <a:avLst/>
          </a:prstGeom>
          <a:noFill/>
        </p:spPr>
        <p:txBody>
          <a:bodyPr wrap="none" rtlCol="0">
            <a:spAutoFit/>
          </a:bodyPr>
          <a:lstStyle/>
          <a:p>
            <a:r>
              <a:rPr lang="en-US" sz="2000" dirty="0" smtClean="0">
                <a:solidFill>
                  <a:srgbClr val="FE8637"/>
                </a:solidFill>
              </a:rPr>
              <a:t>Adaptive Reuse</a:t>
            </a:r>
            <a:endParaRPr lang="en-US" sz="2000" dirty="0">
              <a:solidFill>
                <a:srgbClr val="FE8637"/>
              </a:solidFill>
            </a:endParaRPr>
          </a:p>
        </p:txBody>
      </p:sp>
      <p:sp>
        <p:nvSpPr>
          <p:cNvPr id="15" name="TextBox 14"/>
          <p:cNvSpPr txBox="1"/>
          <p:nvPr/>
        </p:nvSpPr>
        <p:spPr>
          <a:xfrm>
            <a:off x="4648200" y="2114490"/>
            <a:ext cx="3417923" cy="400110"/>
          </a:xfrm>
          <a:prstGeom prst="rect">
            <a:avLst/>
          </a:prstGeom>
          <a:noFill/>
        </p:spPr>
        <p:txBody>
          <a:bodyPr wrap="none" rtlCol="0">
            <a:spAutoFit/>
          </a:bodyPr>
          <a:lstStyle/>
          <a:p>
            <a:r>
              <a:rPr lang="en-US" sz="2000" dirty="0" smtClean="0">
                <a:solidFill>
                  <a:srgbClr val="FE8637"/>
                </a:solidFill>
              </a:rPr>
              <a:t>Church use versus new use</a:t>
            </a:r>
            <a:endParaRPr lang="en-US" sz="2000" dirty="0">
              <a:solidFill>
                <a:srgbClr val="FE8637"/>
              </a:solidFill>
            </a:endParaRPr>
          </a:p>
        </p:txBody>
      </p:sp>
      <p:sp>
        <p:nvSpPr>
          <p:cNvPr id="16" name="TextBox 15"/>
          <p:cNvSpPr txBox="1"/>
          <p:nvPr/>
        </p:nvSpPr>
        <p:spPr>
          <a:xfrm>
            <a:off x="4648200" y="3638490"/>
            <a:ext cx="3834704" cy="400110"/>
          </a:xfrm>
          <a:prstGeom prst="rect">
            <a:avLst/>
          </a:prstGeom>
          <a:noFill/>
        </p:spPr>
        <p:txBody>
          <a:bodyPr wrap="none" rtlCol="0">
            <a:spAutoFit/>
          </a:bodyPr>
          <a:lstStyle/>
          <a:p>
            <a:r>
              <a:rPr lang="en-US" sz="2000" dirty="0" smtClean="0">
                <a:solidFill>
                  <a:srgbClr val="FE8637"/>
                </a:solidFill>
              </a:rPr>
              <a:t>Changes, additions, demolition?</a:t>
            </a:r>
            <a:endParaRPr lang="en-US" sz="2000" dirty="0">
              <a:solidFill>
                <a:srgbClr val="FE8637"/>
              </a:solidFill>
            </a:endParaRPr>
          </a:p>
        </p:txBody>
      </p:sp>
      <p:sp>
        <p:nvSpPr>
          <p:cNvPr id="17" name="TextBox 16"/>
          <p:cNvSpPr txBox="1"/>
          <p:nvPr/>
        </p:nvSpPr>
        <p:spPr>
          <a:xfrm>
            <a:off x="4648200" y="5181600"/>
            <a:ext cx="4200189" cy="400110"/>
          </a:xfrm>
          <a:prstGeom prst="rect">
            <a:avLst/>
          </a:prstGeom>
          <a:noFill/>
        </p:spPr>
        <p:txBody>
          <a:bodyPr wrap="none" rtlCol="0">
            <a:spAutoFit/>
          </a:bodyPr>
          <a:lstStyle/>
          <a:p>
            <a:r>
              <a:rPr lang="en-US" sz="2000" dirty="0" smtClean="0">
                <a:solidFill>
                  <a:srgbClr val="FE8637"/>
                </a:solidFill>
              </a:rPr>
              <a:t>Loss of representational character?</a:t>
            </a:r>
            <a:endParaRPr lang="en-US" sz="2000" dirty="0">
              <a:solidFill>
                <a:srgbClr val="FE8637"/>
              </a:solidFill>
            </a:endParaRPr>
          </a:p>
        </p:txBody>
      </p:sp>
      <p:cxnSp>
        <p:nvCxnSpPr>
          <p:cNvPr id="18" name="Straight Arrow Connector 17"/>
          <p:cNvCxnSpPr/>
          <p:nvPr/>
        </p:nvCxnSpPr>
        <p:spPr>
          <a:xfrm>
            <a:off x="3788392" y="2313751"/>
            <a:ext cx="838200" cy="1588"/>
          </a:xfrm>
          <a:prstGeom prst="straightConnector1">
            <a:avLst/>
          </a:prstGeom>
          <a:ln w="28575">
            <a:solidFill>
              <a:srgbClr val="FE8637"/>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788392" y="5380861"/>
            <a:ext cx="838200" cy="1588"/>
          </a:xfrm>
          <a:prstGeom prst="straightConnector1">
            <a:avLst/>
          </a:prstGeom>
          <a:ln w="28575">
            <a:solidFill>
              <a:srgbClr val="FE8637"/>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3788392" y="3837751"/>
            <a:ext cx="838200" cy="1588"/>
          </a:xfrm>
          <a:prstGeom prst="straightConnector1">
            <a:avLst/>
          </a:prstGeom>
          <a:ln w="28575">
            <a:solidFill>
              <a:srgbClr val="FE8637"/>
            </a:solidFill>
            <a:tailEnd type="arrow"/>
          </a:ln>
        </p:spPr>
        <p:style>
          <a:lnRef idx="1">
            <a:schemeClr val="accent1"/>
          </a:lnRef>
          <a:fillRef idx="0">
            <a:schemeClr val="accent1"/>
          </a:fillRef>
          <a:effectRef idx="0">
            <a:schemeClr val="accent1"/>
          </a:effectRef>
          <a:fontRef idx="minor">
            <a:schemeClr val="tx1"/>
          </a:fontRef>
        </p:style>
      </p:cxnSp>
      <p:sp>
        <p:nvSpPr>
          <p:cNvPr id="22"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23"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28600" y="228600"/>
            <a:ext cx="3696846" cy="400110"/>
          </a:xfrm>
          <a:prstGeom prst="rect">
            <a:avLst/>
          </a:prstGeom>
          <a:noFill/>
        </p:spPr>
        <p:txBody>
          <a:bodyPr wrap="none" rtlCol="0">
            <a:spAutoFit/>
          </a:bodyPr>
          <a:lstStyle/>
          <a:p>
            <a:r>
              <a:rPr lang="en-US" sz="2000" dirty="0" smtClean="0"/>
              <a:t>NEW USES FOR CHURCHES</a:t>
            </a:r>
            <a:endParaRPr lang="en-US" sz="2000" dirty="0"/>
          </a:p>
        </p:txBody>
      </p:sp>
      <p:sp>
        <p:nvSpPr>
          <p:cNvPr id="13" name="TextBox 12"/>
          <p:cNvSpPr txBox="1"/>
          <p:nvPr/>
        </p:nvSpPr>
        <p:spPr>
          <a:xfrm>
            <a:off x="304800" y="1627525"/>
            <a:ext cx="5251759" cy="3477875"/>
          </a:xfrm>
          <a:prstGeom prst="rect">
            <a:avLst/>
          </a:prstGeom>
          <a:noFill/>
        </p:spPr>
        <p:txBody>
          <a:bodyPr wrap="none" rtlCol="0">
            <a:spAutoFit/>
          </a:bodyPr>
          <a:lstStyle/>
          <a:p>
            <a:r>
              <a:rPr lang="en-US" sz="2000" dirty="0" smtClean="0"/>
              <a:t>Extended Use</a:t>
            </a:r>
          </a:p>
          <a:p>
            <a:endParaRPr lang="en-US" sz="2000" dirty="0" smtClean="0"/>
          </a:p>
          <a:p>
            <a:r>
              <a:rPr lang="en-US" sz="2000" dirty="0" smtClean="0"/>
              <a:t>Use for events, performances and recreation</a:t>
            </a:r>
          </a:p>
          <a:p>
            <a:endParaRPr lang="en-US" sz="2000" dirty="0" smtClean="0"/>
          </a:p>
          <a:p>
            <a:r>
              <a:rPr lang="en-US" sz="2000" dirty="0" smtClean="0"/>
              <a:t>Public Cultural and Social Use</a:t>
            </a:r>
          </a:p>
          <a:p>
            <a:endParaRPr lang="en-US" sz="2000" dirty="0" smtClean="0"/>
          </a:p>
          <a:p>
            <a:r>
              <a:rPr lang="en-US" sz="2000" dirty="0" smtClean="0"/>
              <a:t>Residential and Office Use</a:t>
            </a:r>
          </a:p>
          <a:p>
            <a:endParaRPr lang="en-US" sz="2000" dirty="0" smtClean="0"/>
          </a:p>
          <a:p>
            <a:r>
              <a:rPr lang="en-US" sz="2000" dirty="0" smtClean="0"/>
              <a:t>Commercial Use</a:t>
            </a:r>
          </a:p>
          <a:p>
            <a:endParaRPr lang="en-US" sz="2000" dirty="0" smtClean="0"/>
          </a:p>
          <a:p>
            <a:pPr lvl="1"/>
            <a:endParaRPr lang="en-US" sz="2000" dirty="0" smtClean="0"/>
          </a:p>
        </p:txBody>
      </p:sp>
      <p:sp>
        <p:nvSpPr>
          <p:cNvPr id="8"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2"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10" name="Picture 9" descr="bookstore_Selexyz-Domincan-Church-Maastricht.jpg"/>
          <p:cNvPicPr>
            <a:picLocks noChangeAspect="1"/>
          </p:cNvPicPr>
          <p:nvPr/>
        </p:nvPicPr>
        <p:blipFill>
          <a:blip r:embed="rId3" cstate="print"/>
          <a:srcRect r="10187"/>
          <a:stretch>
            <a:fillRect/>
          </a:stretch>
        </p:blipFill>
        <p:spPr>
          <a:xfrm>
            <a:off x="5588503" y="273794"/>
            <a:ext cx="3250697" cy="2743200"/>
          </a:xfrm>
          <a:prstGeom prst="rect">
            <a:avLst/>
          </a:prstGeom>
        </p:spPr>
      </p:pic>
      <p:pic>
        <p:nvPicPr>
          <p:cNvPr id="11" name="Picture 10" descr="living in a church.bmp"/>
          <p:cNvPicPr>
            <a:picLocks noChangeAspect="1"/>
          </p:cNvPicPr>
          <p:nvPr/>
        </p:nvPicPr>
        <p:blipFill>
          <a:blip r:embed="rId4" cstate="print"/>
          <a:stretch>
            <a:fillRect/>
          </a:stretch>
        </p:blipFill>
        <p:spPr>
          <a:xfrm>
            <a:off x="6613794" y="3124200"/>
            <a:ext cx="2225406" cy="2743200"/>
          </a:xfrm>
          <a:prstGeom prst="rect">
            <a:avLst/>
          </a:prstGeom>
        </p:spPr>
      </p:pic>
      <p:pic>
        <p:nvPicPr>
          <p:cNvPr id="14" name="Picture 13" descr="climbing center_St. Werburghs church in Bristol.jpg"/>
          <p:cNvPicPr>
            <a:picLocks noChangeAspect="1"/>
          </p:cNvPicPr>
          <p:nvPr/>
        </p:nvPicPr>
        <p:blipFill>
          <a:blip r:embed="rId5" cstate="print"/>
          <a:stretch>
            <a:fillRect/>
          </a:stretch>
        </p:blipFill>
        <p:spPr>
          <a:xfrm>
            <a:off x="4648200" y="3124200"/>
            <a:ext cx="1828800" cy="27432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28600" y="228600"/>
            <a:ext cx="3696846" cy="400110"/>
          </a:xfrm>
          <a:prstGeom prst="rect">
            <a:avLst/>
          </a:prstGeom>
          <a:noFill/>
        </p:spPr>
        <p:txBody>
          <a:bodyPr wrap="none" rtlCol="0">
            <a:spAutoFit/>
          </a:bodyPr>
          <a:lstStyle/>
          <a:p>
            <a:r>
              <a:rPr lang="en-US" sz="2000" dirty="0" smtClean="0"/>
              <a:t>NEW USES FOR CHURCHES</a:t>
            </a:r>
            <a:endParaRPr lang="en-US" sz="2000" dirty="0"/>
          </a:p>
        </p:txBody>
      </p:sp>
      <p:sp>
        <p:nvSpPr>
          <p:cNvPr id="6" name="TextBox 5"/>
          <p:cNvSpPr txBox="1"/>
          <p:nvPr/>
        </p:nvSpPr>
        <p:spPr>
          <a:xfrm>
            <a:off x="228600" y="609600"/>
            <a:ext cx="1795684" cy="400110"/>
          </a:xfrm>
          <a:prstGeom prst="rect">
            <a:avLst/>
          </a:prstGeom>
          <a:noFill/>
        </p:spPr>
        <p:txBody>
          <a:bodyPr wrap="none" rtlCol="0">
            <a:spAutoFit/>
          </a:bodyPr>
          <a:lstStyle/>
          <a:p>
            <a:r>
              <a:rPr lang="en-US" sz="2000" dirty="0" smtClean="0"/>
              <a:t>Extended Use</a:t>
            </a:r>
          </a:p>
        </p:txBody>
      </p:sp>
      <p:pic>
        <p:nvPicPr>
          <p:cNvPr id="12" name="Picture 11" descr="extendedn use_56_lutherkirche_dortmund_400q.jpg"/>
          <p:cNvPicPr>
            <a:picLocks noChangeAspect="1"/>
          </p:cNvPicPr>
          <p:nvPr/>
        </p:nvPicPr>
        <p:blipFill>
          <a:blip r:embed="rId3" cstate="print"/>
          <a:stretch>
            <a:fillRect/>
          </a:stretch>
        </p:blipFill>
        <p:spPr>
          <a:xfrm>
            <a:off x="1447800" y="1066800"/>
            <a:ext cx="6339840" cy="4754880"/>
          </a:xfrm>
          <a:prstGeom prst="rect">
            <a:avLst/>
          </a:prstGeom>
        </p:spPr>
      </p:pic>
      <p:sp>
        <p:nvSpPr>
          <p:cNvPr id="14"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5"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28600" y="228600"/>
            <a:ext cx="3696846" cy="400110"/>
          </a:xfrm>
          <a:prstGeom prst="rect">
            <a:avLst/>
          </a:prstGeom>
          <a:noFill/>
        </p:spPr>
        <p:txBody>
          <a:bodyPr wrap="none" rtlCol="0">
            <a:spAutoFit/>
          </a:bodyPr>
          <a:lstStyle/>
          <a:p>
            <a:r>
              <a:rPr lang="en-US" sz="2000" dirty="0" smtClean="0"/>
              <a:t>NEW USES FOR CHURCHES</a:t>
            </a:r>
            <a:endParaRPr lang="en-US" sz="2000" dirty="0"/>
          </a:p>
        </p:txBody>
      </p:sp>
      <p:sp>
        <p:nvSpPr>
          <p:cNvPr id="6" name="TextBox 5"/>
          <p:cNvSpPr txBox="1"/>
          <p:nvPr/>
        </p:nvSpPr>
        <p:spPr>
          <a:xfrm>
            <a:off x="228600" y="609600"/>
            <a:ext cx="5251759" cy="400110"/>
          </a:xfrm>
          <a:prstGeom prst="rect">
            <a:avLst/>
          </a:prstGeom>
          <a:noFill/>
        </p:spPr>
        <p:txBody>
          <a:bodyPr wrap="none" rtlCol="0">
            <a:spAutoFit/>
          </a:bodyPr>
          <a:lstStyle/>
          <a:p>
            <a:r>
              <a:rPr lang="en-US" sz="2000" dirty="0" smtClean="0"/>
              <a:t>Use for events, performances and recreation</a:t>
            </a:r>
          </a:p>
        </p:txBody>
      </p:sp>
      <p:sp>
        <p:nvSpPr>
          <p:cNvPr id="14" name="Subtitle 8"/>
          <p:cNvSpPr>
            <a:spLocks noGrp="1"/>
          </p:cNvSpPr>
          <p:nvPr>
            <p:ph type="subTitle" idx="1"/>
          </p:nvPr>
        </p:nvSpPr>
        <p:spPr>
          <a:xfrm>
            <a:off x="2366436" y="6160848"/>
            <a:ext cx="6961496" cy="685800"/>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Houses of God… or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tint val="75000"/>
                  </a:schemeClr>
                </a:solidFill>
                <a:latin typeface="+mn-lt"/>
                <a:ea typeface="+mn-ea"/>
                <a:cs typeface="+mn-cs"/>
              </a:rPr>
              <a:t>Approaches to the Adaptive Reuse of Churches in Germany and the United States	</a:t>
            </a:r>
          </a:p>
        </p:txBody>
      </p:sp>
      <p:sp>
        <p:nvSpPr>
          <p:cNvPr id="15" name="Date Placeholder 27"/>
          <p:cNvSpPr>
            <a:spLocks noGrp="1"/>
          </p:cNvSpPr>
          <p:nvPr>
            <p:ph type="dt" sz="half" idx="10"/>
          </p:nvPr>
        </p:nvSpPr>
        <p:spPr>
          <a:xfrm>
            <a:off x="-17372" y="6160848"/>
            <a:ext cx="2350326" cy="685800"/>
          </a:xfrm>
        </p:spPr>
        <p:txBody>
          <a:bodyPr>
            <a:noAutofit/>
          </a:bodyPr>
          <a:lstStyle>
            <a:lvl1pPr algn="l">
              <a:defRPr sz="1200">
                <a:solidFill>
                  <a:srgbClr val="FFFFFF"/>
                </a:solidFill>
              </a:defRPr>
            </a:lvl1pPr>
          </a:lstStyle>
          <a:p>
            <a:r>
              <a:rPr lang="en-US" dirty="0" smtClean="0">
                <a:solidFill>
                  <a:schemeClr val="tx1">
                    <a:tint val="75000"/>
                  </a:schemeClr>
                </a:solidFill>
              </a:rPr>
              <a:t>HISP711: Final Project</a:t>
            </a:r>
          </a:p>
          <a:p>
            <a:r>
              <a:rPr lang="en-US" dirty="0" smtClean="0">
                <a:solidFill>
                  <a:schemeClr val="tx1">
                    <a:tint val="75000"/>
                  </a:schemeClr>
                </a:solidFill>
              </a:rPr>
              <a:t>Rebecca </a:t>
            </a:r>
            <a:r>
              <a:rPr lang="en-US" dirty="0" err="1" smtClean="0">
                <a:solidFill>
                  <a:schemeClr val="tx1">
                    <a:tint val="75000"/>
                  </a:schemeClr>
                </a:solidFill>
              </a:rPr>
              <a:t>Lueg</a:t>
            </a:r>
            <a:r>
              <a:rPr lang="en-US" dirty="0" smtClean="0">
                <a:solidFill>
                  <a:schemeClr val="tx1">
                    <a:tint val="75000"/>
                  </a:schemeClr>
                </a:solidFill>
              </a:rPr>
              <a:t>, May 12, 2011</a:t>
            </a:r>
          </a:p>
        </p:txBody>
      </p:sp>
      <p:pic>
        <p:nvPicPr>
          <p:cNvPr id="17" name="Picture 16" descr="dsc_0905.jpg"/>
          <p:cNvPicPr>
            <a:picLocks noChangeAspect="1"/>
          </p:cNvPicPr>
          <p:nvPr/>
        </p:nvPicPr>
        <p:blipFill>
          <a:blip r:embed="rId3" cstate="print"/>
          <a:stretch>
            <a:fillRect/>
          </a:stretch>
        </p:blipFill>
        <p:spPr>
          <a:xfrm>
            <a:off x="990600" y="1082566"/>
            <a:ext cx="7102969" cy="475488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9594</TotalTime>
  <Words>5177</Words>
  <Application>Microsoft Office PowerPoint</Application>
  <PresentationFormat>On-screen Show (4:3)</PresentationFormat>
  <Paragraphs>395</Paragraphs>
  <Slides>41</Slides>
  <Notes>41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Median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Rebecca Lueg</dc:creator>
  <cp:lastModifiedBy>Rebecca Lueg</cp:lastModifiedBy>
  <cp:revision>415</cp:revision>
  <dcterms:created xsi:type="dcterms:W3CDTF">2011-03-07T17:00:12Z</dcterms:created>
  <dcterms:modified xsi:type="dcterms:W3CDTF">2011-05-17T15:37:12Z</dcterms:modified>
</cp:coreProperties>
</file>