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61" r:id="rId5"/>
    <p:sldId id="259" r:id="rId6"/>
    <p:sldId id="260" r:id="rId7"/>
    <p:sldId id="262" r:id="rId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howGuides="1">
      <p:cViewPr varScale="1">
        <p:scale>
          <a:sx n="83" d="100"/>
          <a:sy n="83" d="100"/>
        </p:scale>
        <p:origin x="-1500" y="-90"/>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E4CFF040-CEB4-4DD5-9CD0-996BC53918E5}" type="datetimeFigureOut">
              <a:rPr lang="en-US" smtClean="0"/>
              <a:t>10/19/2015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99D3A0B-1A7C-44E7-BBE4-6638D40FC078}" type="slidenum">
              <a:rPr lang="en-US" smtClean="0"/>
              <a:t>‹#›</a:t>
            </a:fld>
            <a:endParaRPr lang="en-US"/>
          </a:p>
        </p:txBody>
      </p:sp>
    </p:spTree>
    <p:extLst>
      <p:ext uri="{BB962C8B-B14F-4D97-AF65-F5344CB8AC3E}">
        <p14:creationId xmlns:p14="http://schemas.microsoft.com/office/powerpoint/2010/main" val="239250359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4CFF040-CEB4-4DD5-9CD0-996BC53918E5}" type="datetimeFigureOut">
              <a:rPr lang="en-US" smtClean="0"/>
              <a:t>10/19/2015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99D3A0B-1A7C-44E7-BBE4-6638D40FC078}" type="slidenum">
              <a:rPr lang="en-US" smtClean="0"/>
              <a:t>‹#›</a:t>
            </a:fld>
            <a:endParaRPr lang="en-US"/>
          </a:p>
        </p:txBody>
      </p:sp>
    </p:spTree>
    <p:extLst>
      <p:ext uri="{BB962C8B-B14F-4D97-AF65-F5344CB8AC3E}">
        <p14:creationId xmlns:p14="http://schemas.microsoft.com/office/powerpoint/2010/main" val="409439708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4CFF040-CEB4-4DD5-9CD0-996BC53918E5}" type="datetimeFigureOut">
              <a:rPr lang="en-US" smtClean="0"/>
              <a:t>10/19/2015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99D3A0B-1A7C-44E7-BBE4-6638D40FC078}" type="slidenum">
              <a:rPr lang="en-US" smtClean="0"/>
              <a:t>‹#›</a:t>
            </a:fld>
            <a:endParaRPr lang="en-US"/>
          </a:p>
        </p:txBody>
      </p:sp>
    </p:spTree>
    <p:extLst>
      <p:ext uri="{BB962C8B-B14F-4D97-AF65-F5344CB8AC3E}">
        <p14:creationId xmlns:p14="http://schemas.microsoft.com/office/powerpoint/2010/main" val="293095283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4CFF040-CEB4-4DD5-9CD0-996BC53918E5}" type="datetimeFigureOut">
              <a:rPr lang="en-US" smtClean="0"/>
              <a:t>10/19/2015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99D3A0B-1A7C-44E7-BBE4-6638D40FC078}" type="slidenum">
              <a:rPr lang="en-US" smtClean="0"/>
              <a:t>‹#›</a:t>
            </a:fld>
            <a:endParaRPr lang="en-US"/>
          </a:p>
        </p:txBody>
      </p:sp>
    </p:spTree>
    <p:extLst>
      <p:ext uri="{BB962C8B-B14F-4D97-AF65-F5344CB8AC3E}">
        <p14:creationId xmlns:p14="http://schemas.microsoft.com/office/powerpoint/2010/main" val="313966989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4CFF040-CEB4-4DD5-9CD0-996BC53918E5}" type="datetimeFigureOut">
              <a:rPr lang="en-US" smtClean="0"/>
              <a:t>10/19/2015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99D3A0B-1A7C-44E7-BBE4-6638D40FC078}" type="slidenum">
              <a:rPr lang="en-US" smtClean="0"/>
              <a:t>‹#›</a:t>
            </a:fld>
            <a:endParaRPr lang="en-US"/>
          </a:p>
        </p:txBody>
      </p:sp>
    </p:spTree>
    <p:extLst>
      <p:ext uri="{BB962C8B-B14F-4D97-AF65-F5344CB8AC3E}">
        <p14:creationId xmlns:p14="http://schemas.microsoft.com/office/powerpoint/2010/main" val="48680017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E4CFF040-CEB4-4DD5-9CD0-996BC53918E5}" type="datetimeFigureOut">
              <a:rPr lang="en-US" smtClean="0"/>
              <a:t>10/19/2015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99D3A0B-1A7C-44E7-BBE4-6638D40FC078}" type="slidenum">
              <a:rPr lang="en-US" smtClean="0"/>
              <a:t>‹#›</a:t>
            </a:fld>
            <a:endParaRPr lang="en-US"/>
          </a:p>
        </p:txBody>
      </p:sp>
    </p:spTree>
    <p:extLst>
      <p:ext uri="{BB962C8B-B14F-4D97-AF65-F5344CB8AC3E}">
        <p14:creationId xmlns:p14="http://schemas.microsoft.com/office/powerpoint/2010/main" val="32092760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E4CFF040-CEB4-4DD5-9CD0-996BC53918E5}" type="datetimeFigureOut">
              <a:rPr lang="en-US" smtClean="0"/>
              <a:t>10/19/2015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99D3A0B-1A7C-44E7-BBE4-6638D40FC078}" type="slidenum">
              <a:rPr lang="en-US" smtClean="0"/>
              <a:t>‹#›</a:t>
            </a:fld>
            <a:endParaRPr lang="en-US"/>
          </a:p>
        </p:txBody>
      </p:sp>
    </p:spTree>
    <p:extLst>
      <p:ext uri="{BB962C8B-B14F-4D97-AF65-F5344CB8AC3E}">
        <p14:creationId xmlns:p14="http://schemas.microsoft.com/office/powerpoint/2010/main" val="287296624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E4CFF040-CEB4-4DD5-9CD0-996BC53918E5}" type="datetimeFigureOut">
              <a:rPr lang="en-US" smtClean="0"/>
              <a:t>10/19/2015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99D3A0B-1A7C-44E7-BBE4-6638D40FC078}" type="slidenum">
              <a:rPr lang="en-US" smtClean="0"/>
              <a:t>‹#›</a:t>
            </a:fld>
            <a:endParaRPr lang="en-US"/>
          </a:p>
        </p:txBody>
      </p:sp>
    </p:spTree>
    <p:extLst>
      <p:ext uri="{BB962C8B-B14F-4D97-AF65-F5344CB8AC3E}">
        <p14:creationId xmlns:p14="http://schemas.microsoft.com/office/powerpoint/2010/main" val="124632461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4CFF040-CEB4-4DD5-9CD0-996BC53918E5}" type="datetimeFigureOut">
              <a:rPr lang="en-US" smtClean="0"/>
              <a:t>10/19/2015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99D3A0B-1A7C-44E7-BBE4-6638D40FC078}" type="slidenum">
              <a:rPr lang="en-US" smtClean="0"/>
              <a:t>‹#›</a:t>
            </a:fld>
            <a:endParaRPr lang="en-US"/>
          </a:p>
        </p:txBody>
      </p:sp>
    </p:spTree>
    <p:extLst>
      <p:ext uri="{BB962C8B-B14F-4D97-AF65-F5344CB8AC3E}">
        <p14:creationId xmlns:p14="http://schemas.microsoft.com/office/powerpoint/2010/main" val="59694198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4CFF040-CEB4-4DD5-9CD0-996BC53918E5}" type="datetimeFigureOut">
              <a:rPr lang="en-US" smtClean="0"/>
              <a:t>10/19/2015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99D3A0B-1A7C-44E7-BBE4-6638D40FC078}" type="slidenum">
              <a:rPr lang="en-US" smtClean="0"/>
              <a:t>‹#›</a:t>
            </a:fld>
            <a:endParaRPr lang="en-US"/>
          </a:p>
        </p:txBody>
      </p:sp>
    </p:spTree>
    <p:extLst>
      <p:ext uri="{BB962C8B-B14F-4D97-AF65-F5344CB8AC3E}">
        <p14:creationId xmlns:p14="http://schemas.microsoft.com/office/powerpoint/2010/main" val="276872627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4CFF040-CEB4-4DD5-9CD0-996BC53918E5}" type="datetimeFigureOut">
              <a:rPr lang="en-US" smtClean="0"/>
              <a:t>10/19/2015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99D3A0B-1A7C-44E7-BBE4-6638D40FC078}" type="slidenum">
              <a:rPr lang="en-US" smtClean="0"/>
              <a:t>‹#›</a:t>
            </a:fld>
            <a:endParaRPr lang="en-US"/>
          </a:p>
        </p:txBody>
      </p:sp>
    </p:spTree>
    <p:extLst>
      <p:ext uri="{BB962C8B-B14F-4D97-AF65-F5344CB8AC3E}">
        <p14:creationId xmlns:p14="http://schemas.microsoft.com/office/powerpoint/2010/main" val="312624028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4CFF040-CEB4-4DD5-9CD0-996BC53918E5}" type="datetimeFigureOut">
              <a:rPr lang="en-US" smtClean="0"/>
              <a:t>10/19/2015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99D3A0B-1A7C-44E7-BBE4-6638D40FC078}" type="slidenum">
              <a:rPr lang="en-US" smtClean="0"/>
              <a:t>‹#›</a:t>
            </a:fld>
            <a:endParaRPr lang="en-US"/>
          </a:p>
        </p:txBody>
      </p:sp>
    </p:spTree>
    <p:extLst>
      <p:ext uri="{BB962C8B-B14F-4D97-AF65-F5344CB8AC3E}">
        <p14:creationId xmlns:p14="http://schemas.microsoft.com/office/powerpoint/2010/main" val="3279909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hyperlink" Target="http://www.html5rocks.com/en/tutorials/cors/#toc-adding-cors-support-to-the-server" TargetMode="Externa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US" dirty="0"/>
          </a:p>
        </p:txBody>
      </p:sp>
      <p:sp>
        <p:nvSpPr>
          <p:cNvPr id="3" name="Subtitle 2"/>
          <p:cNvSpPr>
            <a:spLocks noGrp="1"/>
          </p:cNvSpPr>
          <p:nvPr>
            <p:ph type="subTitle" idx="1"/>
          </p:nvPr>
        </p:nvSpPr>
        <p:spPr/>
        <p:txBody>
          <a:bodyPr/>
          <a:lstStyle/>
          <a:p>
            <a:endParaRPr lang="en-US"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9078" y="1635919"/>
            <a:ext cx="9055872" cy="297656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Oval 3"/>
          <p:cNvSpPr/>
          <p:nvPr/>
        </p:nvSpPr>
        <p:spPr>
          <a:xfrm>
            <a:off x="6781800" y="3429000"/>
            <a:ext cx="2274072" cy="106680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p:cNvSpPr txBox="1"/>
          <p:nvPr/>
        </p:nvSpPr>
        <p:spPr>
          <a:xfrm>
            <a:off x="914400" y="685800"/>
            <a:ext cx="7543800" cy="461665"/>
          </a:xfrm>
          <a:prstGeom prst="rect">
            <a:avLst/>
          </a:prstGeom>
          <a:noFill/>
        </p:spPr>
        <p:txBody>
          <a:bodyPr wrap="square" rtlCol="0">
            <a:spAutoFit/>
          </a:bodyPr>
          <a:lstStyle/>
          <a:p>
            <a:r>
              <a:rPr lang="en-US" sz="2400" dirty="0" smtClean="0"/>
              <a:t>I need a copy of this book but NUL’s is out.</a:t>
            </a:r>
            <a:endParaRPr lang="en-US" sz="2400" dirty="0"/>
          </a:p>
        </p:txBody>
      </p:sp>
    </p:spTree>
    <p:extLst>
      <p:ext uri="{BB962C8B-B14F-4D97-AF65-F5344CB8AC3E}">
        <p14:creationId xmlns:p14="http://schemas.microsoft.com/office/powerpoint/2010/main" val="69807839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 y="1643064"/>
            <a:ext cx="8991600" cy="347255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extBox 1"/>
          <p:cNvSpPr txBox="1"/>
          <p:nvPr/>
        </p:nvSpPr>
        <p:spPr>
          <a:xfrm>
            <a:off x="914400" y="762000"/>
            <a:ext cx="7772400" cy="461665"/>
          </a:xfrm>
          <a:prstGeom prst="rect">
            <a:avLst/>
          </a:prstGeom>
          <a:noFill/>
        </p:spPr>
        <p:txBody>
          <a:bodyPr wrap="square" rtlCol="0">
            <a:spAutoFit/>
          </a:bodyPr>
          <a:lstStyle/>
          <a:p>
            <a:r>
              <a:rPr lang="en-US" sz="2400" dirty="0" smtClean="0"/>
              <a:t>I can sign-in and request it via ILL, but I want to UBorrow it…</a:t>
            </a:r>
            <a:endParaRPr lang="en-US" sz="2400" dirty="0"/>
          </a:p>
        </p:txBody>
      </p:sp>
    </p:spTree>
    <p:extLst>
      <p:ext uri="{BB962C8B-B14F-4D97-AF65-F5344CB8AC3E}">
        <p14:creationId xmlns:p14="http://schemas.microsoft.com/office/powerpoint/2010/main" val="347935514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57263" y="1476375"/>
            <a:ext cx="7229475" cy="39052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extBox 1"/>
          <p:cNvSpPr txBox="1"/>
          <p:nvPr/>
        </p:nvSpPr>
        <p:spPr>
          <a:xfrm>
            <a:off x="1295400" y="5715000"/>
            <a:ext cx="6891338" cy="830997"/>
          </a:xfrm>
          <a:prstGeom prst="rect">
            <a:avLst/>
          </a:prstGeom>
          <a:noFill/>
        </p:spPr>
        <p:txBody>
          <a:bodyPr wrap="square" rtlCol="0">
            <a:spAutoFit/>
          </a:bodyPr>
          <a:lstStyle/>
          <a:p>
            <a:r>
              <a:rPr lang="en-US" sz="2400" i="1" dirty="0" smtClean="0"/>
              <a:t>The display of a General Electronic Services option is controlled by ownership and shelf availability only.</a:t>
            </a:r>
            <a:endParaRPr lang="en-US" sz="2400" i="1" dirty="0"/>
          </a:p>
        </p:txBody>
      </p:sp>
      <p:pic>
        <p:nvPicPr>
          <p:cNvPr id="307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8112" y="489585"/>
            <a:ext cx="2314575" cy="9715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33507569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143000" y="1752600"/>
            <a:ext cx="7010400" cy="1569660"/>
          </a:xfrm>
          <a:prstGeom prst="rect">
            <a:avLst/>
          </a:prstGeom>
          <a:noFill/>
        </p:spPr>
        <p:txBody>
          <a:bodyPr wrap="square" rtlCol="0">
            <a:spAutoFit/>
          </a:bodyPr>
          <a:lstStyle/>
          <a:p>
            <a:pPr algn="ctr"/>
            <a:r>
              <a:rPr lang="en-US" sz="2400" dirty="0" smtClean="0"/>
              <a:t>Can an instance of Primo populated with Alma-based availability and Alma-based display logic for external systems intelligently display a preferred request option?</a:t>
            </a:r>
            <a:endParaRPr lang="en-US" sz="2400" dirty="0"/>
          </a:p>
        </p:txBody>
      </p:sp>
    </p:spTree>
    <p:extLst>
      <p:ext uri="{BB962C8B-B14F-4D97-AF65-F5344CB8AC3E}">
        <p14:creationId xmlns:p14="http://schemas.microsoft.com/office/powerpoint/2010/main" val="35083440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143000" y="1828800"/>
            <a:ext cx="7010400" cy="4524315"/>
          </a:xfrm>
          <a:prstGeom prst="rect">
            <a:avLst/>
          </a:prstGeom>
          <a:noFill/>
        </p:spPr>
        <p:txBody>
          <a:bodyPr wrap="square" rtlCol="0">
            <a:spAutoFit/>
          </a:bodyPr>
          <a:lstStyle/>
          <a:p>
            <a:r>
              <a:rPr lang="en-US" sz="2400" dirty="0" smtClean="0"/>
              <a:t>For user groups United Adjunct </a:t>
            </a:r>
            <a:r>
              <a:rPr lang="en-US" sz="2400" dirty="0" err="1" smtClean="0"/>
              <a:t>Faculty,United</a:t>
            </a:r>
            <a:r>
              <a:rPr lang="en-US" sz="2400" dirty="0" smtClean="0"/>
              <a:t> </a:t>
            </a:r>
            <a:r>
              <a:rPr lang="en-US" sz="2400" dirty="0" err="1" smtClean="0"/>
              <a:t>Alumni,United</a:t>
            </a:r>
            <a:r>
              <a:rPr lang="en-US" sz="2400" dirty="0" smtClean="0"/>
              <a:t> </a:t>
            </a:r>
            <a:r>
              <a:rPr lang="en-US" sz="2400" dirty="0" err="1" smtClean="0"/>
              <a:t>Dept.,United</a:t>
            </a:r>
            <a:r>
              <a:rPr lang="en-US" sz="2400" dirty="0" smtClean="0"/>
              <a:t> Doctoral </a:t>
            </a:r>
            <a:r>
              <a:rPr lang="en-US" sz="2400" dirty="0" err="1" smtClean="0"/>
              <a:t>Stdnt,United</a:t>
            </a:r>
            <a:r>
              <a:rPr lang="en-US" sz="2400" dirty="0" smtClean="0"/>
              <a:t> </a:t>
            </a:r>
            <a:r>
              <a:rPr lang="en-US" sz="2400" dirty="0" err="1" smtClean="0"/>
              <a:t>Faculty,United</a:t>
            </a:r>
            <a:r>
              <a:rPr lang="en-US" sz="2400" dirty="0" smtClean="0"/>
              <a:t> Family </a:t>
            </a:r>
            <a:r>
              <a:rPr lang="en-US" sz="2400" dirty="0" err="1" smtClean="0"/>
              <a:t>Card,United</a:t>
            </a:r>
            <a:r>
              <a:rPr lang="en-US" sz="2400" dirty="0" smtClean="0"/>
              <a:t> </a:t>
            </a:r>
            <a:r>
              <a:rPr lang="en-US" sz="2400" dirty="0" err="1" smtClean="0"/>
              <a:t>Guest,United</a:t>
            </a:r>
            <a:r>
              <a:rPr lang="en-US" sz="2400" dirty="0" smtClean="0"/>
              <a:t> Ill, Mail </a:t>
            </a:r>
            <a:r>
              <a:rPr lang="en-US" sz="2400" dirty="0" err="1" smtClean="0"/>
              <a:t>Loan,United</a:t>
            </a:r>
            <a:r>
              <a:rPr lang="en-US" sz="2400" dirty="0" smtClean="0"/>
              <a:t> </a:t>
            </a:r>
            <a:r>
              <a:rPr lang="en-US" sz="2400" dirty="0" err="1" smtClean="0"/>
              <a:t>Locb</a:t>
            </a:r>
            <a:r>
              <a:rPr lang="en-US" sz="2400" dirty="0" smtClean="0"/>
              <a:t>, </a:t>
            </a:r>
            <a:r>
              <a:rPr lang="en-US" sz="2400" dirty="0" err="1" smtClean="0"/>
              <a:t>Acts,United</a:t>
            </a:r>
            <a:r>
              <a:rPr lang="en-US" sz="2400" dirty="0" smtClean="0"/>
              <a:t> Seabury Doc </a:t>
            </a:r>
            <a:r>
              <a:rPr lang="en-US" sz="2400" dirty="0" err="1" smtClean="0"/>
              <a:t>Stud,United</a:t>
            </a:r>
            <a:r>
              <a:rPr lang="en-US" sz="2400" dirty="0" smtClean="0"/>
              <a:t> Seabury </a:t>
            </a:r>
            <a:r>
              <a:rPr lang="en-US" sz="2400" dirty="0" err="1" smtClean="0"/>
              <a:t>Faculty,United</a:t>
            </a:r>
            <a:r>
              <a:rPr lang="en-US" sz="2400" dirty="0" smtClean="0"/>
              <a:t> Seabury </a:t>
            </a:r>
            <a:r>
              <a:rPr lang="en-US" sz="2400" dirty="0" err="1" smtClean="0"/>
              <a:t>Staff,United</a:t>
            </a:r>
            <a:r>
              <a:rPr lang="en-US" sz="2400" dirty="0" smtClean="0"/>
              <a:t> Seabury </a:t>
            </a:r>
            <a:r>
              <a:rPr lang="en-US" sz="2400" dirty="0" err="1" smtClean="0"/>
              <a:t>Student,United</a:t>
            </a:r>
            <a:r>
              <a:rPr lang="en-US" sz="2400" dirty="0" smtClean="0"/>
              <a:t> </a:t>
            </a:r>
            <a:r>
              <a:rPr lang="en-US" sz="2400" dirty="0" err="1" smtClean="0"/>
              <a:t>Staff,United</a:t>
            </a:r>
            <a:r>
              <a:rPr lang="en-US" sz="2400" dirty="0" smtClean="0"/>
              <a:t> </a:t>
            </a:r>
            <a:r>
              <a:rPr lang="en-US" sz="2400" dirty="0" err="1" smtClean="0"/>
              <a:t>Student,United</a:t>
            </a:r>
            <a:r>
              <a:rPr lang="en-US" sz="2400" dirty="0" smtClean="0"/>
              <a:t> Summer: Hide service General Electronic Service with Service = ILLiad – Books</a:t>
            </a:r>
          </a:p>
          <a:p>
            <a:endParaRPr lang="en-US" sz="2400" dirty="0"/>
          </a:p>
          <a:p>
            <a:r>
              <a:rPr lang="en-US" sz="2400" i="1" dirty="0" smtClean="0"/>
              <a:t>Discovery Display Interface Logic only allows us to hide an option from a patron group. It does not allow for ranking of services.</a:t>
            </a:r>
            <a:endParaRPr lang="en-US" sz="2400" i="1" dirty="0"/>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1000" y="685800"/>
            <a:ext cx="2714625" cy="10096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13220187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62000" y="1371600"/>
            <a:ext cx="7696200" cy="4801314"/>
          </a:xfrm>
          <a:prstGeom prst="rect">
            <a:avLst/>
          </a:prstGeom>
          <a:noFill/>
        </p:spPr>
        <p:txBody>
          <a:bodyPr wrap="square" rtlCol="0">
            <a:spAutoFit/>
          </a:bodyPr>
          <a:lstStyle/>
          <a:p>
            <a:pPr lvl="0"/>
            <a:r>
              <a:rPr lang="en-US" sz="2400" dirty="0" smtClean="0"/>
              <a:t>And then we need to program and reprogram when things change… Oh, and add an </a:t>
            </a:r>
            <a:r>
              <a:rPr lang="en-US" sz="2400" smtClean="0"/>
              <a:t>additional server…</a:t>
            </a:r>
            <a:endParaRPr lang="en-US" sz="2400" dirty="0" smtClean="0"/>
          </a:p>
          <a:p>
            <a:pPr lvl="0"/>
            <a:endParaRPr lang="en-US" sz="2400" dirty="0" smtClean="0"/>
          </a:p>
          <a:p>
            <a:pPr lvl="0"/>
            <a:r>
              <a:rPr lang="en-US" sz="2400" dirty="0" smtClean="0"/>
              <a:t>Support </a:t>
            </a:r>
            <a:r>
              <a:rPr lang="en-US" sz="2400" u="sng" dirty="0">
                <a:hlinkClick r:id="rId2"/>
              </a:rPr>
              <a:t>CORS (Cross-Origin Resource Sharing)</a:t>
            </a:r>
            <a:r>
              <a:rPr lang="en-US" sz="2400" dirty="0"/>
              <a:t> in their </a:t>
            </a:r>
            <a:r>
              <a:rPr lang="en-US" sz="2400" dirty="0" err="1"/>
              <a:t>RequestItem</a:t>
            </a:r>
            <a:r>
              <a:rPr lang="en-US" sz="2400" dirty="0"/>
              <a:t> API so that it can be called from the browser instead of from the server. The reason for this is that is it </a:t>
            </a:r>
            <a:r>
              <a:rPr lang="en-US" sz="2400" i="1" dirty="0"/>
              <a:t>far</a:t>
            </a:r>
            <a:r>
              <a:rPr lang="en-US" sz="2400" dirty="0"/>
              <a:t> easier to insert a bit of JavaScript into the result template to add the ILL link on the fly than it is to code, compile, and deploy the same functionality on the server. Especially since Primo is written in Java, which would involve a lot of extra overhead and maintenance on our part for what should be a very simple call-and-response operation.</a:t>
            </a:r>
          </a:p>
          <a:p>
            <a:endParaRPr lang="en-US" dirty="0"/>
          </a:p>
        </p:txBody>
      </p:sp>
    </p:spTree>
    <p:extLst>
      <p:ext uri="{BB962C8B-B14F-4D97-AF65-F5344CB8AC3E}">
        <p14:creationId xmlns:p14="http://schemas.microsoft.com/office/powerpoint/2010/main" val="99510757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14400" y="1600200"/>
            <a:ext cx="7315200" cy="4893647"/>
          </a:xfrm>
          <a:prstGeom prst="rect">
            <a:avLst/>
          </a:prstGeom>
          <a:noFill/>
        </p:spPr>
        <p:txBody>
          <a:bodyPr wrap="square" rtlCol="0">
            <a:spAutoFit/>
          </a:bodyPr>
          <a:lstStyle/>
          <a:p>
            <a:r>
              <a:rPr lang="en-US" sz="2400" dirty="0" smtClean="0"/>
              <a:t>Is displaying a UBorrow link in the discovery tool the best route or is a background search of UBorrow better?</a:t>
            </a:r>
          </a:p>
          <a:p>
            <a:endParaRPr lang="en-US" sz="2400" dirty="0"/>
          </a:p>
          <a:p>
            <a:r>
              <a:rPr lang="en-US" sz="2400" dirty="0" smtClean="0"/>
              <a:t>How can we make most effective use of the web services?</a:t>
            </a:r>
          </a:p>
          <a:p>
            <a:endParaRPr lang="en-US" sz="2400" dirty="0"/>
          </a:p>
          <a:p>
            <a:r>
              <a:rPr lang="en-US" sz="2400" dirty="0" smtClean="0"/>
              <a:t>Where is the most effective place to do that? Do I put it and maintain it in multiple places or can I have in just one place?</a:t>
            </a:r>
          </a:p>
          <a:p>
            <a:endParaRPr lang="en-US" sz="2400" dirty="0"/>
          </a:p>
          <a:p>
            <a:r>
              <a:rPr lang="en-US" sz="2400" dirty="0" smtClean="0"/>
              <a:t>Ultimately, the question is what does this web service do for us? What does it automate? Does a patron need to see it? Where can we best use it?</a:t>
            </a:r>
            <a:endParaRPr lang="en-US" sz="2400" dirty="0"/>
          </a:p>
        </p:txBody>
      </p:sp>
    </p:spTree>
    <p:extLst>
      <p:ext uri="{BB962C8B-B14F-4D97-AF65-F5344CB8AC3E}">
        <p14:creationId xmlns:p14="http://schemas.microsoft.com/office/powerpoint/2010/main" val="352823491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103</TotalTime>
  <Words>291</Words>
  <Application>Microsoft Office PowerPoint</Application>
  <PresentationFormat>On-screen Show (4:3)</PresentationFormat>
  <Paragraphs>17</Paragraphs>
  <Slides>7</Slides>
  <Notes>0</Notes>
  <HiddenSlides>0</HiddenSlides>
  <MMClips>0</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Kurt Munson</dc:creator>
  <cp:lastModifiedBy>Kurt Munson</cp:lastModifiedBy>
  <cp:revision>6</cp:revision>
  <dcterms:created xsi:type="dcterms:W3CDTF">2015-10-19T18:31:52Z</dcterms:created>
  <dcterms:modified xsi:type="dcterms:W3CDTF">2015-10-19T20:15:21Z</dcterms:modified>
</cp:coreProperties>
</file>