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A829CDB-0891-264C-AD37-B232D720CAE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ACCFEE0E-5048-7E4F-A030-7D424E2AC6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04558" y="4233510"/>
            <a:ext cx="6405545" cy="12071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Managing Audiovisual Digitization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440683"/>
            <a:ext cx="5458968" cy="6217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Robin C. Pike</a:t>
            </a:r>
          </a:p>
          <a:p>
            <a:r>
              <a:rPr lang="en-US" dirty="0" smtClean="0"/>
              <a:t>UMD Libraries Library Research and Innovative Practice Forum</a:t>
            </a:r>
          </a:p>
          <a:p>
            <a:r>
              <a:rPr lang="en-US" dirty="0" smtClean="0"/>
              <a:t>June 4,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173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a Vendor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scope and timeline</a:t>
            </a:r>
          </a:p>
          <a:p>
            <a:r>
              <a:rPr lang="en-US" dirty="0" smtClean="0"/>
              <a:t>Competitive bid process</a:t>
            </a:r>
          </a:p>
          <a:p>
            <a:r>
              <a:rPr lang="en-US" dirty="0" smtClean="0"/>
              <a:t>Developing a SOW</a:t>
            </a:r>
          </a:p>
          <a:p>
            <a:r>
              <a:rPr lang="en-US" dirty="0" smtClean="0"/>
              <a:t>Developing a relationship</a:t>
            </a:r>
          </a:p>
          <a:p>
            <a:r>
              <a:rPr lang="en-US" dirty="0" smtClean="0"/>
              <a:t>Preparing materials</a:t>
            </a:r>
          </a:p>
          <a:p>
            <a:pPr lvl="1"/>
            <a:r>
              <a:rPr lang="en-US" dirty="0" smtClean="0"/>
              <a:t>Packing materials</a:t>
            </a:r>
          </a:p>
          <a:p>
            <a:pPr lvl="1"/>
            <a:r>
              <a:rPr lang="en-US" dirty="0" smtClean="0"/>
              <a:t>Shipment manifest/metadata</a:t>
            </a:r>
          </a:p>
        </p:txBody>
      </p:sp>
    </p:spTree>
    <p:extLst>
      <p:ext uri="{BB962C8B-B14F-4D97-AF65-F5344CB8AC3E}">
        <p14:creationId xmlns:p14="http://schemas.microsoft.com/office/powerpoint/2010/main" val="503904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a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Quality checks, tools</a:t>
            </a:r>
          </a:p>
          <a:p>
            <a:r>
              <a:rPr lang="en-US" dirty="0" smtClean="0"/>
              <a:t>Plan to ingest, archive, make accessible</a:t>
            </a:r>
          </a:p>
          <a:p>
            <a:r>
              <a:rPr lang="en-US" dirty="0" smtClean="0"/>
              <a:t>Project post-mortem</a:t>
            </a:r>
          </a:p>
          <a:p>
            <a:pPr lvl="1"/>
            <a:r>
              <a:rPr lang="en-US" dirty="0" smtClean="0"/>
              <a:t>Document!</a:t>
            </a:r>
          </a:p>
        </p:txBody>
      </p:sp>
    </p:spTree>
    <p:extLst>
      <p:ext uri="{BB962C8B-B14F-4D97-AF65-F5344CB8AC3E}">
        <p14:creationId xmlns:p14="http://schemas.microsoft.com/office/powerpoint/2010/main" val="206562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Co-creating a pre-conference workshop for the Society of American Archivists August 2015 Annual Meeting, with digitization vendor George Blood (George Blood Audio, Video, Film) and consultation vendor Josh Ranger (AV Preserve).</a:t>
            </a:r>
          </a:p>
          <a:p>
            <a:r>
              <a:rPr lang="en-US" dirty="0" smtClean="0"/>
              <a:t>Workshop objectives:</a:t>
            </a:r>
          </a:p>
          <a:p>
            <a:pPr lvl="1"/>
            <a:r>
              <a:rPr lang="en-US" dirty="0" smtClean="0"/>
              <a:t>Audiovisual obsolescence and degradation</a:t>
            </a:r>
          </a:p>
          <a:p>
            <a:pPr lvl="1"/>
            <a:r>
              <a:rPr lang="en-US" dirty="0" smtClean="0"/>
              <a:t>Collection survey tools</a:t>
            </a:r>
          </a:p>
          <a:p>
            <a:pPr lvl="1"/>
            <a:r>
              <a:rPr lang="en-US" dirty="0" smtClean="0"/>
              <a:t>Processes for planning and managing projects</a:t>
            </a:r>
          </a:p>
          <a:p>
            <a:pPr lvl="1"/>
            <a:r>
              <a:rPr lang="en-US" dirty="0" smtClean="0"/>
              <a:t>Technical standards</a:t>
            </a:r>
          </a:p>
          <a:p>
            <a:pPr lvl="1"/>
            <a:r>
              <a:rPr lang="en-US" dirty="0" smtClean="0"/>
              <a:t>Working with vendors</a:t>
            </a:r>
          </a:p>
          <a:p>
            <a:r>
              <a:rPr lang="en-US" dirty="0" smtClean="0"/>
              <a:t>Brief synopsis, focus on my contributions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Workshop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Information for librarians/archivists doing the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Gap in current national curriculum</a:t>
            </a:r>
            <a:endParaRPr lang="en-US" dirty="0"/>
          </a:p>
          <a:p>
            <a:r>
              <a:rPr lang="en-US" dirty="0" smtClean="0"/>
              <a:t>Hands-on exercises</a:t>
            </a:r>
          </a:p>
          <a:p>
            <a:pPr lvl="1"/>
            <a:r>
              <a:rPr lang="en-US" dirty="0" smtClean="0"/>
              <a:t>Project plan template</a:t>
            </a:r>
          </a:p>
          <a:p>
            <a:pPr lvl="1"/>
            <a:r>
              <a:rPr lang="en-US" dirty="0" smtClean="0"/>
              <a:t>Item-level survey tool</a:t>
            </a:r>
          </a:p>
          <a:p>
            <a:pPr lvl="1"/>
            <a:r>
              <a:rPr lang="en-US" dirty="0" smtClean="0"/>
              <a:t>RFP template</a:t>
            </a:r>
          </a:p>
          <a:p>
            <a:r>
              <a:rPr lang="en-US" dirty="0" smtClean="0"/>
              <a:t>Take-home templates</a:t>
            </a:r>
          </a:p>
          <a:p>
            <a:pPr lvl="1"/>
            <a:r>
              <a:rPr lang="en-US" dirty="0" smtClean="0"/>
              <a:t>Survey tools, templates</a:t>
            </a:r>
          </a:p>
          <a:p>
            <a:pPr lvl="1"/>
            <a:r>
              <a:rPr lang="en-US" dirty="0" smtClean="0"/>
              <a:t>Shipping manifest</a:t>
            </a:r>
          </a:p>
          <a:p>
            <a:pPr lvl="1"/>
            <a:r>
              <a:rPr lang="en-US" dirty="0" smtClean="0"/>
              <a:t>Packing checklist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6071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Media and Preservation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Physical format structure</a:t>
            </a:r>
          </a:p>
          <a:p>
            <a:r>
              <a:rPr lang="en-US" dirty="0" smtClean="0"/>
              <a:t>Equipment obsolescence</a:t>
            </a:r>
          </a:p>
          <a:p>
            <a:r>
              <a:rPr lang="en-US" dirty="0" smtClean="0"/>
              <a:t>Media preservation initiatives</a:t>
            </a:r>
          </a:p>
          <a:p>
            <a:r>
              <a:rPr lang="en-US" dirty="0" smtClean="0"/>
              <a:t>Trend toward digitization as preservation</a:t>
            </a:r>
            <a:endParaRPr lang="en-US" dirty="0"/>
          </a:p>
        </p:txBody>
      </p:sp>
      <p:pic>
        <p:nvPicPr>
          <p:cNvPr id="5" name="Content Placeholder 4" descr="Screen Shot 2015-06-02 at 2.35.03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04" b="-30604"/>
          <a:stretch>
            <a:fillRect/>
          </a:stretch>
        </p:blipFill>
        <p:spPr>
          <a:xfrm>
            <a:off x="4882979" y="719888"/>
            <a:ext cx="3414282" cy="3825711"/>
          </a:xfrm>
        </p:spPr>
      </p:pic>
      <p:pic>
        <p:nvPicPr>
          <p:cNvPr id="6" name="Picture 5" descr="Screen Shot 2015-06-02 at 2.40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827848"/>
            <a:ext cx="3916427" cy="26219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70225" y="3606191"/>
            <a:ext cx="2773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NFPF Film Preservation Guide, p10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070225" y="6311251"/>
            <a:ext cx="2647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IUB, FACET Format Characteristics and Preservation Problems, p31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68081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Project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 project specifications, deliverables</a:t>
            </a:r>
          </a:p>
          <a:p>
            <a:r>
              <a:rPr lang="en-US" dirty="0" smtClean="0"/>
              <a:t>Defining how you measure project specifications</a:t>
            </a:r>
          </a:p>
          <a:p>
            <a:r>
              <a:rPr lang="en-US" dirty="0" smtClean="0"/>
              <a:t>Defining pass/fail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11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Survey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for planning digitization</a:t>
            </a:r>
            <a:endParaRPr lang="en-US" dirty="0"/>
          </a:p>
          <a:p>
            <a:pPr lvl="1"/>
            <a:r>
              <a:rPr lang="en-US" dirty="0" smtClean="0"/>
              <a:t>What you need</a:t>
            </a:r>
          </a:p>
          <a:p>
            <a:pPr lvl="1"/>
            <a:r>
              <a:rPr lang="en-US" dirty="0" smtClean="0"/>
              <a:t>How you’ll capture it</a:t>
            </a:r>
          </a:p>
          <a:p>
            <a:r>
              <a:rPr lang="en-US" dirty="0" smtClean="0"/>
              <a:t>Informs SOW, deliverables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Duration</a:t>
            </a:r>
          </a:p>
          <a:p>
            <a:pPr lvl="1"/>
            <a:r>
              <a:rPr lang="en-US" dirty="0" smtClean="0"/>
              <a:t>Condition sampling</a:t>
            </a:r>
          </a:p>
          <a:p>
            <a:pPr lvl="1"/>
            <a:r>
              <a:rPr lang="en-US" dirty="0" smtClean="0"/>
              <a:t>Prioritization</a:t>
            </a:r>
          </a:p>
          <a:p>
            <a:pPr lvl="1"/>
            <a:r>
              <a:rPr lang="en-US" dirty="0" smtClean="0"/>
              <a:t>Selection</a:t>
            </a:r>
          </a:p>
        </p:txBody>
      </p:sp>
    </p:spTree>
    <p:extLst>
      <p:ext uri="{BB962C8B-B14F-4D97-AF65-F5344CB8AC3E}">
        <p14:creationId xmlns:p14="http://schemas.microsoft.com/office/powerpoint/2010/main" val="595318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Digitization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In-house v. Vendor</a:t>
            </a:r>
          </a:p>
          <a:p>
            <a:pPr lvl="1"/>
            <a:r>
              <a:rPr lang="en-US" dirty="0" smtClean="0"/>
              <a:t>General considerations:</a:t>
            </a:r>
          </a:p>
          <a:p>
            <a:pPr lvl="2"/>
            <a:r>
              <a:rPr lang="en-US" dirty="0" smtClean="0"/>
              <a:t>Technical expertise</a:t>
            </a:r>
          </a:p>
          <a:p>
            <a:pPr lvl="2"/>
            <a:r>
              <a:rPr lang="en-US" dirty="0" smtClean="0"/>
              <a:t>Equipment availability</a:t>
            </a:r>
          </a:p>
          <a:p>
            <a:pPr lvl="2"/>
            <a:r>
              <a:rPr lang="en-US" dirty="0" smtClean="0"/>
              <a:t>Standards</a:t>
            </a:r>
          </a:p>
          <a:p>
            <a:pPr lvl="2"/>
            <a:r>
              <a:rPr lang="en-US" dirty="0" smtClean="0"/>
              <a:t>Project timeline</a:t>
            </a:r>
          </a:p>
          <a:p>
            <a:pPr lvl="1"/>
            <a:r>
              <a:rPr lang="en-US" dirty="0" smtClean="0"/>
              <a:t>In-house considerations:</a:t>
            </a:r>
          </a:p>
          <a:p>
            <a:pPr lvl="2"/>
            <a:r>
              <a:rPr lang="en-US" dirty="0" smtClean="0"/>
              <a:t>Maintain equipment</a:t>
            </a:r>
          </a:p>
          <a:p>
            <a:pPr lvl="2"/>
            <a:r>
              <a:rPr lang="en-US" dirty="0" smtClean="0"/>
              <a:t>Maintaining workstations and personnel over 10-15 years</a:t>
            </a:r>
          </a:p>
          <a:p>
            <a:pPr lvl="1"/>
            <a:r>
              <a:rPr lang="en-US" dirty="0" smtClean="0"/>
              <a:t>Vendor considerations:</a:t>
            </a:r>
          </a:p>
          <a:p>
            <a:pPr lvl="2"/>
            <a:r>
              <a:rPr lang="en-US" dirty="0" smtClean="0"/>
              <a:t>Prepping, packing</a:t>
            </a:r>
          </a:p>
          <a:p>
            <a:pPr lvl="2"/>
            <a:r>
              <a:rPr lang="en-US" dirty="0" smtClean="0"/>
              <a:t>Additional shipping costs</a:t>
            </a:r>
          </a:p>
          <a:p>
            <a:pPr lvl="2"/>
            <a:r>
              <a:rPr lang="en-US" dirty="0" smtClean="0"/>
              <a:t>Rare formats</a:t>
            </a:r>
            <a:endParaRPr lang="en-US" dirty="0"/>
          </a:p>
        </p:txBody>
      </p:sp>
      <p:pic>
        <p:nvPicPr>
          <p:cNvPr id="5" name="Content Placeholder 4" descr="IMG_2358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 r="27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184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Internal</a:t>
            </a:r>
          </a:p>
          <a:p>
            <a:pPr lvl="1"/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Gifts/endowments</a:t>
            </a:r>
          </a:p>
          <a:p>
            <a:pPr lvl="1"/>
            <a:r>
              <a:rPr lang="en-US" dirty="0" smtClean="0"/>
              <a:t>Discretionary</a:t>
            </a:r>
          </a:p>
          <a:p>
            <a:r>
              <a:rPr lang="en-US" dirty="0" smtClean="0"/>
              <a:t>External (sources list)</a:t>
            </a:r>
          </a:p>
          <a:p>
            <a:pPr lvl="1"/>
            <a:r>
              <a:rPr lang="en-US" dirty="0" smtClean="0"/>
              <a:t>Fundraising</a:t>
            </a:r>
          </a:p>
          <a:p>
            <a:pPr lvl="1"/>
            <a:r>
              <a:rPr lang="en-US" dirty="0" smtClean="0"/>
              <a:t>Grants</a:t>
            </a:r>
          </a:p>
          <a:p>
            <a:pPr lvl="1"/>
            <a:r>
              <a:rPr lang="en-US" dirty="0" smtClean="0"/>
              <a:t>Foundations</a:t>
            </a:r>
          </a:p>
        </p:txBody>
      </p:sp>
    </p:spTree>
    <p:extLst>
      <p:ext uri="{BB962C8B-B14F-4D97-AF65-F5344CB8AC3E}">
        <p14:creationId xmlns:p14="http://schemas.microsoft.com/office/powerpoint/2010/main" val="183565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File deliverables</a:t>
            </a:r>
          </a:p>
          <a:p>
            <a:pPr lvl="1"/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Why select specific standards</a:t>
            </a:r>
          </a:p>
          <a:p>
            <a:r>
              <a:rPr lang="en-US" dirty="0" smtClean="0"/>
              <a:t>Storage requirements</a:t>
            </a:r>
          </a:p>
          <a:p>
            <a:r>
              <a:rPr lang="en-US" dirty="0" smtClean="0"/>
              <a:t>Project roles, responsibilities</a:t>
            </a:r>
          </a:p>
          <a:p>
            <a:r>
              <a:rPr lang="en-US" dirty="0" smtClean="0"/>
              <a:t>Project timeline</a:t>
            </a:r>
          </a:p>
          <a:p>
            <a:r>
              <a:rPr lang="en-US" dirty="0" smtClean="0"/>
              <a:t>Project plan template</a:t>
            </a:r>
          </a:p>
        </p:txBody>
      </p:sp>
    </p:spTree>
    <p:extLst>
      <p:ext uri="{BB962C8B-B14F-4D97-AF65-F5344CB8AC3E}">
        <p14:creationId xmlns:p14="http://schemas.microsoft.com/office/powerpoint/2010/main" val="3496196702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248</TotalTime>
  <Words>340</Words>
  <Application>Microsoft Macintosh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Plaza</vt:lpstr>
      <vt:lpstr>Managing Audiovisual Digitization</vt:lpstr>
      <vt:lpstr>Overview</vt:lpstr>
      <vt:lpstr>Features of Workshop</vt:lpstr>
      <vt:lpstr>Introduction to Media and Preservation Initiatives</vt:lpstr>
      <vt:lpstr>Defining Project Specifications</vt:lpstr>
      <vt:lpstr>Collection Survey Tools</vt:lpstr>
      <vt:lpstr>Digitization Location</vt:lpstr>
      <vt:lpstr>Funding Sources</vt:lpstr>
      <vt:lpstr>Project Planning</vt:lpstr>
      <vt:lpstr>Working with a Vendor</vt:lpstr>
      <vt:lpstr>Concluding a Project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Audiovisual Digitization</dc:title>
  <dc:creator>Robin  Pike</dc:creator>
  <cp:lastModifiedBy>Robin  Pike</cp:lastModifiedBy>
  <cp:revision>12</cp:revision>
  <dcterms:created xsi:type="dcterms:W3CDTF">2015-05-28T19:02:53Z</dcterms:created>
  <dcterms:modified xsi:type="dcterms:W3CDTF">2015-06-04T01:19:49Z</dcterms:modified>
</cp:coreProperties>
</file>