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  <p:sldMasterId id="2147483673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/>
    <p:restoredTop sz="94666"/>
  </p:normalViewPr>
  <p:slideViewPr>
    <p:cSldViewPr snapToGrid="0">
      <p:cViewPr varScale="1">
        <p:scale>
          <a:sx n="144" d="100"/>
          <a:sy n="144" d="100"/>
        </p:scale>
        <p:origin x="660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30522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Shape 152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70650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7936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12445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679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Format the 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90991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78168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9601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5612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48208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06519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0805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3280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3849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4721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485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5877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14985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R="0" lvl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Shape 70"/>
          <p:cNvSpPr/>
          <p:nvPr/>
        </p:nvSpPr>
        <p:spPr>
          <a:xfrm>
            <a:off x="1" y="2"/>
            <a:ext cx="9144000" cy="821531"/>
          </a:xfrm>
          <a:prstGeom prst="rect">
            <a:avLst/>
          </a:prstGeom>
          <a:solidFill>
            <a:srgbClr val="1E4E79"/>
          </a:solidFill>
          <a:ln w="38100" cap="flat" cmpd="sng">
            <a:solidFill>
              <a:srgbClr val="7ACAE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5" tIns="25700" rIns="51425" bIns="2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800" b="0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71" name="Shape 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582" y="67866"/>
            <a:ext cx="741405" cy="6858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wo Content">
  <p:cSld name="1_Two Conten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28650" y="1220938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body" idx="2"/>
          </p:nvPr>
        </p:nvSpPr>
        <p:spPr>
          <a:xfrm>
            <a:off x="4629150" y="1220938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mparison">
  <p:cSld name="1_Comparison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body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body" idx="4"/>
          </p:nvPr>
        </p:nvSpPr>
        <p:spPr>
          <a:xfrm>
            <a:off x="4629151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Shape 56"/>
          <p:cNvSpPr/>
          <p:nvPr/>
        </p:nvSpPr>
        <p:spPr>
          <a:xfrm>
            <a:off x="-7825" y="-1324"/>
            <a:ext cx="9144000" cy="824284"/>
          </a:xfrm>
          <a:prstGeom prst="rect">
            <a:avLst/>
          </a:prstGeom>
          <a:solidFill>
            <a:srgbClr val="1E4E79"/>
          </a:solidFill>
          <a:ln w="38100" cap="flat" cmpd="sng">
            <a:solidFill>
              <a:srgbClr val="7ACAE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5" tIns="25700" rIns="51425" bIns="2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002060"/>
              </a:solidFill>
              <a:latin typeface="Federo"/>
              <a:ea typeface="Federo"/>
              <a:cs typeface="Federo"/>
              <a:sym typeface="Federo"/>
            </a:endParaRPr>
          </a:p>
        </p:txBody>
      </p:sp>
      <p:sp>
        <p:nvSpPr>
          <p:cNvPr id="57" name="Shape 57"/>
          <p:cNvSpPr/>
          <p:nvPr/>
        </p:nvSpPr>
        <p:spPr>
          <a:xfrm>
            <a:off x="-1" y="462121"/>
            <a:ext cx="10392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-1" y="633571"/>
            <a:ext cx="10392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1" y="67576"/>
            <a:ext cx="10392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/>
          <p:nvPr/>
        </p:nvSpPr>
        <p:spPr>
          <a:xfrm>
            <a:off x="1" y="239026"/>
            <a:ext cx="10392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69273" y="73381"/>
            <a:ext cx="741404" cy="6858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62" name="Shape 62"/>
          <p:cNvSpPr txBox="1"/>
          <p:nvPr/>
        </p:nvSpPr>
        <p:spPr>
          <a:xfrm>
            <a:off x="69273" y="4874999"/>
            <a:ext cx="900597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1E4E7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National Center for Smart Growth  | The University of Maryland, College Park</a:t>
            </a:r>
            <a:endParaRPr sz="900" b="1">
              <a:solidFill>
                <a:srgbClr val="1E4E7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63" name="Shape 63"/>
          <p:cNvCxnSpPr/>
          <p:nvPr/>
        </p:nvCxnSpPr>
        <p:spPr>
          <a:xfrm>
            <a:off x="-7825" y="4862513"/>
            <a:ext cx="9144000" cy="0"/>
          </a:xfrm>
          <a:prstGeom prst="straightConnector1">
            <a:avLst/>
          </a:prstGeom>
          <a:noFill/>
          <a:ln w="25400" cap="flat" cmpd="sng">
            <a:solidFill>
              <a:srgbClr val="7ACAEB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ctrTitle"/>
          </p:nvPr>
        </p:nvSpPr>
        <p:spPr>
          <a:xfrm>
            <a:off x="1179576" y="927116"/>
            <a:ext cx="6730340" cy="1169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lang="en" sz="45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Watershed Restoration Prioritization Project</a:t>
            </a:r>
            <a:endParaRPr sz="4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Shape 155"/>
          <p:cNvSpPr txBox="1">
            <a:spLocks noGrp="1"/>
          </p:cNvSpPr>
          <p:nvPr>
            <p:ph type="subTitle" idx="1"/>
          </p:nvPr>
        </p:nvSpPr>
        <p:spPr>
          <a:xfrm>
            <a:off x="899555" y="2244436"/>
            <a:ext cx="7101444" cy="2559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100" b="0" i="0" u="none" strike="noStrike" cap="none" dirty="0" smtClean="0">
                <a:solidFill>
                  <a:schemeClr val="dk1"/>
                </a:solidFill>
                <a:sym typeface="Calibri"/>
              </a:rPr>
              <a:t>Sheryl </a:t>
            </a:r>
            <a:r>
              <a:rPr lang="en" sz="1100" b="0" i="0" u="none" strike="noStrike" cap="none" dirty="0">
                <a:solidFill>
                  <a:schemeClr val="dk1"/>
                </a:solidFill>
                <a:sym typeface="Calibri"/>
              </a:rPr>
              <a:t>Mathias, Binguan Zhang </a:t>
            </a:r>
            <a:r>
              <a:rPr lang="en-US" sz="1100" b="0" i="0" u="none" strike="noStrike" cap="none" dirty="0" smtClean="0">
                <a:solidFill>
                  <a:schemeClr val="dk1"/>
                </a:solidFill>
                <a:sym typeface="Calibri"/>
              </a:rPr>
              <a:t>and</a:t>
            </a:r>
            <a:r>
              <a:rPr lang="en" sz="1100" b="0" i="0" u="none" strike="noStrike" cap="none" dirty="0" smtClean="0">
                <a:solidFill>
                  <a:schemeClr val="dk1"/>
                </a:solidFill>
                <a:sym typeface="Calibri"/>
              </a:rPr>
              <a:t> </a:t>
            </a:r>
            <a:r>
              <a:rPr lang="en" sz="1100" b="0" i="0" u="none" strike="noStrike" cap="none" dirty="0">
                <a:solidFill>
                  <a:schemeClr val="dk1"/>
                </a:solidFill>
                <a:sym typeface="Calibri"/>
              </a:rPr>
              <a:t>Xinyun </a:t>
            </a:r>
            <a:r>
              <a:rPr lang="en" sz="1100" b="0" i="0" u="none" strike="noStrike" cap="none" dirty="0" smtClean="0">
                <a:solidFill>
                  <a:schemeClr val="dk1"/>
                </a:solidFill>
                <a:sym typeface="Calibri"/>
              </a:rPr>
              <a:t>Zhang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en" sz="1100" dirty="0"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100" dirty="0" smtClean="0"/>
              <a:t>Under the supervision of Dr. </a:t>
            </a:r>
            <a:r>
              <a:rPr lang="en" sz="1100" dirty="0" smtClean="0"/>
              <a:t>Kathy Weaver</a:t>
            </a:r>
            <a:endParaRPr sz="1100" dirty="0"/>
          </a:p>
          <a:p>
            <a:pPr marL="0" marR="0" lvl="0" indent="0" algn="ctr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sym typeface="Calibri"/>
              </a:rPr>
              <a:t>Course INFM 737: Information Management Capstone Experience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100" dirty="0" smtClean="0"/>
              <a:t>The University of Maryland– College Park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sym typeface="Calibri"/>
              </a:rPr>
              <a:t>Spring 2018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en-US" sz="1100" b="0" i="0" u="none" strike="noStrike" cap="none" dirty="0" smtClean="0">
              <a:solidFill>
                <a:schemeClr val="dk1"/>
              </a:solidFill>
              <a:sym typeface="Calibri"/>
            </a:endParaRPr>
          </a:p>
          <a:p>
            <a:r>
              <a:rPr lang="en-US" sz="1100" dirty="0"/>
              <a:t>PALS - Partnership for Action Learning in Sustainability </a:t>
            </a:r>
          </a:p>
          <a:p>
            <a:r>
              <a:rPr lang="en-US" sz="1100" dirty="0"/>
              <a:t>An initiative of the National Center for Smart Growth </a:t>
            </a:r>
          </a:p>
          <a:p>
            <a:r>
              <a:rPr lang="en-US" sz="1100" dirty="0" err="1"/>
              <a:t>Gerrit</a:t>
            </a:r>
            <a:r>
              <a:rPr lang="en-US" sz="1100" dirty="0"/>
              <a:t> </a:t>
            </a:r>
            <a:r>
              <a:rPr lang="en-US" sz="1100" dirty="0" err="1"/>
              <a:t>Knaap</a:t>
            </a:r>
            <a:r>
              <a:rPr lang="en-US" sz="1100" dirty="0"/>
              <a:t>, NCSG Executive Director</a:t>
            </a:r>
          </a:p>
          <a:p>
            <a:r>
              <a:rPr lang="en-US" sz="1100" dirty="0"/>
              <a:t>Uri </a:t>
            </a:r>
            <a:r>
              <a:rPr lang="en-US" sz="1100" dirty="0" err="1"/>
              <a:t>Avin</a:t>
            </a:r>
            <a:r>
              <a:rPr lang="en-US" sz="1100" dirty="0"/>
              <a:t>, PALS Director</a:t>
            </a:r>
            <a:endParaRPr sz="1100" b="0" i="0" u="none" strike="noStrike" cap="none" dirty="0">
              <a:solidFill>
                <a:schemeClr val="dk1"/>
              </a:solidFill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571500" y="800719"/>
            <a:ext cx="7886700" cy="5685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Calculation Tool</a:t>
            </a:r>
            <a:endParaRPr dirty="0"/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374126" y="1677750"/>
            <a:ext cx="3486150" cy="2888879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95250" lvl="0" indent="0">
              <a:spcBef>
                <a:spcPts val="0"/>
              </a:spcBef>
              <a:buNone/>
            </a:pPr>
            <a:r>
              <a:rPr lang="en-US" altLang="zh-CN" dirty="0" smtClean="0"/>
              <a:t>Determines</a:t>
            </a:r>
            <a:r>
              <a:rPr lang="zh-CN" altLang="en-US" dirty="0" smtClean="0"/>
              <a:t> </a:t>
            </a:r>
            <a:r>
              <a:rPr lang="en-US" dirty="0"/>
              <a:t>low, medium, high by </a:t>
            </a:r>
            <a:r>
              <a:rPr lang="en-US" dirty="0" smtClean="0"/>
              <a:t>percentiles</a:t>
            </a:r>
          </a:p>
          <a:p>
            <a:pPr marL="95250" lvl="0" indent="0">
              <a:spcBef>
                <a:spcPts val="0"/>
              </a:spcBef>
              <a:buNone/>
            </a:pPr>
            <a:endParaRPr lang="en-US" altLang="zh-CN" dirty="0"/>
          </a:p>
          <a:p>
            <a:pPr marL="95250" lvl="0" indent="0">
              <a:spcBef>
                <a:spcPts val="0"/>
              </a:spcBef>
              <a:buNone/>
            </a:pPr>
            <a:r>
              <a:rPr lang="en-US" altLang="zh-CN" dirty="0" smtClean="0"/>
              <a:t>Configurable</a:t>
            </a:r>
          </a:p>
          <a:p>
            <a:pPr marL="95250" lvl="0" indent="0">
              <a:spcBef>
                <a:spcPts val="0"/>
              </a:spcBef>
              <a:buNone/>
            </a:pPr>
            <a:endParaRPr lang="en-US" dirty="0"/>
          </a:p>
          <a:p>
            <a:pPr marL="177800" lvl="0" indent="-177800">
              <a:spcBef>
                <a:spcPts val="0"/>
              </a:spcBef>
              <a:buSzPts val="1800"/>
              <a:buFont typeface="Noto Sans Symbols"/>
              <a:buChar char="▪"/>
            </a:pPr>
            <a:r>
              <a:rPr lang="en-US" dirty="0"/>
              <a:t>Low: 0-50%</a:t>
            </a:r>
          </a:p>
          <a:p>
            <a:pPr marL="177800" lvl="0" indent="-177800">
              <a:spcBef>
                <a:spcPts val="0"/>
              </a:spcBef>
              <a:buSzPts val="1800"/>
              <a:buFont typeface="Noto Sans Symbols"/>
              <a:buChar char="▪"/>
            </a:pPr>
            <a:r>
              <a:rPr lang="en-US" dirty="0"/>
              <a:t>Medium: 50-80%</a:t>
            </a:r>
          </a:p>
          <a:p>
            <a:pPr marL="177800" lvl="0" indent="-177800">
              <a:spcBef>
                <a:spcPts val="0"/>
              </a:spcBef>
              <a:buSzPts val="1800"/>
              <a:buFont typeface="Noto Sans Symbols"/>
              <a:buChar char="▪"/>
            </a:pPr>
            <a:r>
              <a:rPr lang="en-US" dirty="0"/>
              <a:t>High: </a:t>
            </a:r>
            <a:r>
              <a:rPr lang="en-US" dirty="0" smtClean="0"/>
              <a:t>80-100</a:t>
            </a:r>
            <a:r>
              <a:rPr lang="en-US" dirty="0"/>
              <a:t>%</a:t>
            </a:r>
          </a:p>
          <a:p>
            <a:pPr marL="0" lvl="0" indent="0">
              <a:spcBef>
                <a:spcPts val="0"/>
              </a:spcBef>
              <a:buSzPts val="1800"/>
              <a:buNone/>
            </a:pPr>
            <a:endParaRPr lang="en-US" altLang="zh-CN" dirty="0"/>
          </a:p>
        </p:txBody>
      </p:sp>
      <p:sp>
        <p:nvSpPr>
          <p:cNvPr id="216" name="Shape 216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120" y="1286633"/>
            <a:ext cx="5176514" cy="355646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5236E3A-3477-144A-8E64-01FC466B0D6A}"/>
              </a:ext>
            </a:extLst>
          </p:cNvPr>
          <p:cNvSpPr/>
          <p:nvPr/>
        </p:nvSpPr>
        <p:spPr>
          <a:xfrm>
            <a:off x="4046018" y="1496217"/>
            <a:ext cx="930584" cy="287348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713428-9357-1C48-8434-74160009BC7A}"/>
              </a:ext>
            </a:extLst>
          </p:cNvPr>
          <p:cNvSpPr/>
          <p:nvPr/>
        </p:nvSpPr>
        <p:spPr>
          <a:xfrm>
            <a:off x="4976602" y="1496217"/>
            <a:ext cx="1416106" cy="2873482"/>
          </a:xfrm>
          <a:prstGeom prst="rect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000326-2F02-494F-AF97-91AC2D4E195B}"/>
              </a:ext>
            </a:extLst>
          </p:cNvPr>
          <p:cNvSpPr/>
          <p:nvPr/>
        </p:nvSpPr>
        <p:spPr>
          <a:xfrm>
            <a:off x="6392708" y="1496217"/>
            <a:ext cx="2470094" cy="2873482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66A342-907C-4243-96ED-C982A1BB4391}"/>
              </a:ext>
            </a:extLst>
          </p:cNvPr>
          <p:cNvSpPr txBox="1"/>
          <p:nvPr/>
        </p:nvSpPr>
        <p:spPr>
          <a:xfrm>
            <a:off x="4206827" y="148893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High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26C8FC-93FF-6740-AC65-6A970BCCFC2F}"/>
              </a:ext>
            </a:extLst>
          </p:cNvPr>
          <p:cNvSpPr txBox="1"/>
          <p:nvPr/>
        </p:nvSpPr>
        <p:spPr>
          <a:xfrm>
            <a:off x="5265536" y="1488934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Medium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7E95A0-26E7-B045-BC1A-F579B47D4BD7}"/>
              </a:ext>
            </a:extLst>
          </p:cNvPr>
          <p:cNvSpPr txBox="1"/>
          <p:nvPr/>
        </p:nvSpPr>
        <p:spPr>
          <a:xfrm>
            <a:off x="7381270" y="1496217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Low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4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628650" y="808074"/>
            <a:ext cx="7886700" cy="561276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Calculation Tool</a:t>
            </a:r>
            <a:endParaRPr dirty="0"/>
          </a:p>
        </p:txBody>
      </p:sp>
      <p:pic>
        <p:nvPicPr>
          <p:cNvPr id="222" name="Shape 2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0" y="2408275"/>
            <a:ext cx="7521051" cy="2087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28644" y="1369350"/>
            <a:ext cx="78075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81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1800" dirty="0"/>
              <a:t>Output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" sz="1800" dirty="0"/>
              <a:t>once </a:t>
            </a:r>
            <a:r>
              <a:rPr lang="en-US" sz="1800" dirty="0" smtClean="0"/>
              <a:t>each watershed is </a:t>
            </a:r>
            <a:r>
              <a:rPr lang="en" sz="1800" dirty="0" smtClean="0"/>
              <a:t>assigned </a:t>
            </a:r>
            <a:r>
              <a:rPr lang="en-US" sz="1800" dirty="0" smtClean="0"/>
              <a:t>an </a:t>
            </a:r>
            <a:r>
              <a:rPr lang="en" sz="1800" dirty="0" smtClean="0"/>
              <a:t>HML for </a:t>
            </a:r>
            <a:r>
              <a:rPr lang="en" sz="1800" dirty="0"/>
              <a:t>each </a:t>
            </a:r>
            <a:r>
              <a:rPr lang="en" sz="1800" dirty="0" smtClean="0"/>
              <a:t>pollutant</a:t>
            </a:r>
            <a:r>
              <a:rPr lang="en-US" sz="1800" dirty="0" smtClean="0"/>
              <a:t>, the watershed could be </a:t>
            </a:r>
            <a:r>
              <a:rPr lang="en" sz="1800" dirty="0" smtClean="0"/>
              <a:t>rank</a:t>
            </a:r>
            <a:r>
              <a:rPr lang="en-US" sz="1800" dirty="0" err="1" smtClean="0"/>
              <a:t>ed</a:t>
            </a:r>
            <a:r>
              <a:rPr lang="en" sz="1800" dirty="0" smtClean="0"/>
              <a:t> </a:t>
            </a:r>
            <a:r>
              <a:rPr lang="en-US" sz="1800" dirty="0" smtClean="0"/>
              <a:t>by </a:t>
            </a:r>
            <a:r>
              <a:rPr lang="en" sz="1800" dirty="0" smtClean="0"/>
              <a:t>pollutant produced</a:t>
            </a:r>
            <a:endParaRPr lang="en-US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468325" y="888400"/>
            <a:ext cx="4786200" cy="6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/>
              <a:t>Visualization Dashboard</a:t>
            </a:r>
            <a:endParaRPr sz="3300" i="0" u="none" strike="noStrike" cap="none">
              <a:solidFill>
                <a:schemeClr val="dk1"/>
              </a:solidFill>
            </a:endParaRPr>
          </a:p>
        </p:txBody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468325" y="1477425"/>
            <a:ext cx="7912800" cy="30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76200" lvl="0" indent="0" rtl="0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" sz="2400" dirty="0"/>
              <a:t>Overview</a:t>
            </a:r>
            <a:endParaRPr sz="2400" dirty="0"/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 dirty="0" smtClean="0"/>
              <a:t>The </a:t>
            </a:r>
            <a:r>
              <a:rPr lang="en" sz="1800" dirty="0"/>
              <a:t>data visualization dashboard is </a:t>
            </a:r>
            <a:r>
              <a:rPr lang="en" sz="1800" dirty="0" smtClean="0"/>
              <a:t>a </a:t>
            </a:r>
            <a:r>
              <a:rPr lang="en" sz="1800" dirty="0"/>
              <a:t>web mapping </a:t>
            </a:r>
            <a:r>
              <a:rPr lang="en" sz="1800" dirty="0" smtClean="0"/>
              <a:t>application</a:t>
            </a:r>
            <a:r>
              <a:rPr lang="zh-CN" altLang="en-US" sz="1800" dirty="0" smtClean="0"/>
              <a:t> </a:t>
            </a:r>
            <a:r>
              <a:rPr lang="en" sz="1800" dirty="0"/>
              <a:t>using </a:t>
            </a:r>
            <a:r>
              <a:rPr lang="en-US" sz="1800" dirty="0" smtClean="0"/>
              <a:t>ESRI </a:t>
            </a:r>
            <a:r>
              <a:rPr lang="en" sz="1800" dirty="0" smtClean="0"/>
              <a:t>ArcGIS. </a:t>
            </a:r>
            <a:r>
              <a:rPr lang="en-US" sz="1800" dirty="0" smtClean="0"/>
              <a:t>It </a:t>
            </a:r>
            <a:r>
              <a:rPr lang="en" sz="1800" dirty="0" smtClean="0"/>
              <a:t>enable</a:t>
            </a:r>
            <a:r>
              <a:rPr lang="en-US" sz="1800" dirty="0" smtClean="0"/>
              <a:t>s</a:t>
            </a:r>
            <a:r>
              <a:rPr lang="en" sz="1800" dirty="0" smtClean="0"/>
              <a:t> </a:t>
            </a:r>
            <a:r>
              <a:rPr lang="en" sz="1800" dirty="0"/>
              <a:t>the user to view watersheds in </a:t>
            </a:r>
            <a:r>
              <a:rPr lang="en-US" sz="1800" dirty="0" smtClean="0"/>
              <a:t>two</a:t>
            </a:r>
            <a:r>
              <a:rPr lang="en" sz="1800" dirty="0" smtClean="0"/>
              <a:t> </a:t>
            </a:r>
            <a:r>
              <a:rPr lang="en" sz="1800" dirty="0"/>
              <a:t>displays: Simple Display and Ranking Display.</a:t>
            </a:r>
            <a:endParaRPr sz="1800" dirty="0"/>
          </a:p>
          <a:p>
            <a:pPr marL="400050" lvl="0" indent="-285750" rtl="0">
              <a:spcBef>
                <a:spcPts val="1000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§"/>
            </a:pPr>
            <a:r>
              <a:rPr lang="en" sz="1800" dirty="0"/>
              <a:t>Simple Display: </a:t>
            </a:r>
            <a:r>
              <a:rPr lang="en-US" sz="1800" dirty="0" smtClean="0"/>
              <a:t>shows </a:t>
            </a:r>
            <a:r>
              <a:rPr lang="en-US" sz="1800" dirty="0"/>
              <a:t>n</a:t>
            </a:r>
            <a:r>
              <a:rPr lang="en" sz="1800" dirty="0" err="1" smtClean="0"/>
              <a:t>itrogen</a:t>
            </a:r>
            <a:r>
              <a:rPr lang="en" sz="1800" dirty="0"/>
              <a:t>, </a:t>
            </a:r>
            <a:r>
              <a:rPr lang="en-US" sz="1800" dirty="0" smtClean="0"/>
              <a:t>phosphorus and s</a:t>
            </a:r>
            <a:r>
              <a:rPr lang="en" sz="1800" dirty="0" err="1" smtClean="0"/>
              <a:t>ediment</a:t>
            </a:r>
            <a:r>
              <a:rPr lang="en" sz="1800" dirty="0" smtClean="0"/>
              <a:t> for </a:t>
            </a:r>
            <a:r>
              <a:rPr lang="en" sz="1800" dirty="0"/>
              <a:t>each watershed as a separate item on the </a:t>
            </a:r>
            <a:r>
              <a:rPr lang="en" sz="1800" dirty="0" smtClean="0"/>
              <a:t>map</a:t>
            </a:r>
            <a:r>
              <a:rPr lang="en-US" sz="1800" dirty="0" smtClean="0"/>
              <a:t>.</a:t>
            </a:r>
            <a:endParaRPr lang="en" sz="1800" dirty="0"/>
          </a:p>
          <a:p>
            <a:pPr marL="400050" lvl="0" indent="-285750" rtl="0">
              <a:spcBef>
                <a:spcPts val="1000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§"/>
            </a:pPr>
            <a:r>
              <a:rPr lang="en" sz="1800" dirty="0"/>
              <a:t>Ranking Display: </a:t>
            </a:r>
            <a:r>
              <a:rPr lang="en-US" sz="1800" dirty="0" smtClean="0"/>
              <a:t>is </a:t>
            </a:r>
            <a:r>
              <a:rPr lang="en" sz="1800" dirty="0" smtClean="0"/>
              <a:t>a </a:t>
            </a:r>
            <a:r>
              <a:rPr lang="en" sz="1800" dirty="0"/>
              <a:t>map with </a:t>
            </a:r>
            <a:r>
              <a:rPr lang="en" sz="1800" dirty="0" smtClean="0"/>
              <a:t>layer</a:t>
            </a:r>
            <a:r>
              <a:rPr lang="en-US" sz="1800" dirty="0" smtClean="0"/>
              <a:t>s</a:t>
            </a:r>
            <a:r>
              <a:rPr lang="en" sz="1800" dirty="0" smtClean="0"/>
              <a:t> </a:t>
            </a:r>
            <a:r>
              <a:rPr lang="en-US" sz="1800" dirty="0" smtClean="0"/>
              <a:t>for each </a:t>
            </a:r>
            <a:r>
              <a:rPr lang="en" sz="1800" dirty="0" smtClean="0"/>
              <a:t>watershed </a:t>
            </a:r>
            <a:r>
              <a:rPr lang="en-US" sz="1800" dirty="0" smtClean="0"/>
              <a:t>ranked </a:t>
            </a:r>
            <a:r>
              <a:rPr lang="en" sz="1800" dirty="0" smtClean="0"/>
              <a:t>based </a:t>
            </a:r>
            <a:r>
              <a:rPr lang="en" sz="1800" dirty="0"/>
              <a:t>on the TMDL of pollutants in each watershed.</a:t>
            </a:r>
            <a:endParaRPr sz="1800"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628650" y="731126"/>
            <a:ext cx="7886700" cy="7764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Simple Display - Phosphorus Layer</a:t>
            </a:r>
            <a:endParaRPr/>
          </a:p>
        </p:txBody>
      </p:sp>
      <p:sp>
        <p:nvSpPr>
          <p:cNvPr id="236" name="Shape 236"/>
          <p:cNvSpPr txBox="1">
            <a:spLocks noGrp="1"/>
          </p:cNvSpPr>
          <p:nvPr>
            <p:ph type="body" idx="2"/>
          </p:nvPr>
        </p:nvSpPr>
        <p:spPr>
          <a:xfrm>
            <a:off x="387088" y="1608625"/>
            <a:ext cx="3886200" cy="30240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425450" lvl="0" indent="-285750" rtl="0">
              <a:spcBef>
                <a:spcPts val="80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r>
              <a:rPr lang="en" sz="1400" dirty="0"/>
              <a:t>The map represents all watersheds classified by the amount of phosphorus produced. </a:t>
            </a:r>
          </a:p>
          <a:p>
            <a:pPr marL="425450" lvl="0" indent="-285750" rtl="0">
              <a:spcBef>
                <a:spcPts val="80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r>
              <a:rPr lang="en" sz="1400" dirty="0"/>
              <a:t>The darker shades of blue represent watersheds that generate the highest amount of  phosphorus analyzed by the tool. </a:t>
            </a:r>
          </a:p>
          <a:p>
            <a:pPr marL="425450" lvl="0" indent="-285750" rtl="0">
              <a:spcBef>
                <a:spcPts val="80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r>
              <a:rPr lang="en" sz="1400" dirty="0"/>
              <a:t>Color coding scheme for the </a:t>
            </a:r>
            <a:r>
              <a:rPr lang="en-US" sz="1400" dirty="0" smtClean="0"/>
              <a:t>three</a:t>
            </a:r>
            <a:r>
              <a:rPr lang="en" sz="1400" dirty="0" smtClean="0"/>
              <a:t> </a:t>
            </a:r>
            <a:r>
              <a:rPr lang="en" sz="1400" dirty="0"/>
              <a:t>pollutants was provided by Derek Winogradoff and Charles Walsh.</a:t>
            </a:r>
            <a:endParaRPr sz="1400" dirty="0"/>
          </a:p>
          <a:p>
            <a:pPr marL="0" lvl="0" indent="0" rtl="0">
              <a:spcBef>
                <a:spcPts val="800"/>
              </a:spcBef>
              <a:spcAft>
                <a:spcPts val="0"/>
              </a:spcAft>
              <a:buNone/>
            </a:pPr>
            <a:endParaRPr sz="1400" dirty="0"/>
          </a:p>
          <a:p>
            <a:pPr marL="0" lvl="0" indent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37" name="Shape 237"/>
          <p:cNvPicPr preferRelativeResize="0"/>
          <p:nvPr/>
        </p:nvPicPr>
        <p:blipFill rotWithShape="1">
          <a:blip r:embed="rId3">
            <a:alphaModFix/>
          </a:blip>
          <a:srcRect l="13820" r="13820"/>
          <a:stretch/>
        </p:blipFill>
        <p:spPr>
          <a:xfrm>
            <a:off x="4572000" y="1608625"/>
            <a:ext cx="4208751" cy="30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title"/>
          </p:nvPr>
        </p:nvSpPr>
        <p:spPr>
          <a:xfrm>
            <a:off x="628650" y="872300"/>
            <a:ext cx="7886700" cy="5244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Ranking Display</a:t>
            </a:r>
            <a:endParaRPr/>
          </a:p>
        </p:txBody>
      </p:sp>
      <p:sp>
        <p:nvSpPr>
          <p:cNvPr id="244" name="Shape 244"/>
          <p:cNvSpPr txBox="1">
            <a:spLocks noGrp="1"/>
          </p:cNvSpPr>
          <p:nvPr>
            <p:ph type="body" idx="2"/>
          </p:nvPr>
        </p:nvSpPr>
        <p:spPr>
          <a:xfrm>
            <a:off x="236261" y="1446297"/>
            <a:ext cx="3886200" cy="30543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425450" lvl="0" indent="-285750" rtl="0">
              <a:spcBef>
                <a:spcPts val="80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r>
              <a:rPr lang="en" sz="1400" dirty="0"/>
              <a:t>The map represents all watersheds </a:t>
            </a:r>
            <a:r>
              <a:rPr lang="en" sz="1400" dirty="0" smtClean="0"/>
              <a:t>color</a:t>
            </a:r>
            <a:r>
              <a:rPr lang="en-US" sz="1400" dirty="0" smtClean="0"/>
              <a:t>-</a:t>
            </a:r>
            <a:r>
              <a:rPr lang="en" sz="1400" dirty="0" smtClean="0"/>
              <a:t> </a:t>
            </a:r>
            <a:r>
              <a:rPr lang="en" sz="1400" dirty="0"/>
              <a:t>coded and categorized by </a:t>
            </a:r>
            <a:r>
              <a:rPr lang="en" sz="1400" dirty="0" smtClean="0"/>
              <a:t>rank</a:t>
            </a:r>
            <a:r>
              <a:rPr lang="en" sz="1400" dirty="0"/>
              <a:t>. </a:t>
            </a:r>
            <a:endParaRPr sz="1400" dirty="0"/>
          </a:p>
          <a:p>
            <a:pPr marL="0" lvl="0" indent="0">
              <a:buNone/>
            </a:pPr>
            <a:r>
              <a:rPr lang="en" sz="1400" dirty="0"/>
              <a:t>          Red: High </a:t>
            </a:r>
            <a:r>
              <a:rPr lang="en" sz="1400" dirty="0" smtClean="0"/>
              <a:t>(</a:t>
            </a:r>
            <a:r>
              <a:rPr lang="en" sz="1400" dirty="0"/>
              <a:t>Ranks 1-2</a:t>
            </a:r>
            <a:r>
              <a:rPr lang="en-US" sz="1400" dirty="0"/>
              <a:t>)</a:t>
            </a:r>
            <a:endParaRPr sz="1400" dirty="0"/>
          </a:p>
          <a:p>
            <a:pPr marL="0" lvl="0" indent="0">
              <a:buNone/>
            </a:pPr>
            <a:r>
              <a:rPr lang="en" sz="1400" dirty="0"/>
              <a:t>          Light </a:t>
            </a:r>
            <a:r>
              <a:rPr lang="en-US" sz="1400" dirty="0" smtClean="0"/>
              <a:t>O</a:t>
            </a:r>
            <a:r>
              <a:rPr lang="en" sz="1400" dirty="0" smtClean="0"/>
              <a:t>range</a:t>
            </a:r>
            <a:r>
              <a:rPr lang="en" sz="1400" dirty="0"/>
              <a:t>: </a:t>
            </a:r>
            <a:r>
              <a:rPr lang="en-US" sz="1400" dirty="0" smtClean="0">
                <a:solidFill>
                  <a:srgbClr val="FF0000"/>
                </a:solidFill>
              </a:rPr>
              <a:t>Medium?</a:t>
            </a:r>
            <a:r>
              <a:rPr lang="en-US" sz="1400" dirty="0" smtClean="0"/>
              <a:t> (</a:t>
            </a:r>
            <a:r>
              <a:rPr lang="en" sz="1400" dirty="0"/>
              <a:t>Ranks </a:t>
            </a:r>
            <a:r>
              <a:rPr lang="en" sz="1400" dirty="0" smtClean="0"/>
              <a:t>&gt;2-7</a:t>
            </a:r>
            <a:r>
              <a:rPr lang="en-US" sz="1400" dirty="0" smtClean="0"/>
              <a:t>)</a:t>
            </a:r>
            <a:endParaRPr sz="1400" dirty="0"/>
          </a:p>
          <a:p>
            <a:pPr marL="0" lvl="0" indent="0">
              <a:buNone/>
            </a:pPr>
            <a:r>
              <a:rPr lang="en" sz="1400" dirty="0"/>
              <a:t>          Light Blue: </a:t>
            </a:r>
            <a:r>
              <a:rPr lang="en-US" sz="1400" dirty="0">
                <a:solidFill>
                  <a:srgbClr val="FF0000"/>
                </a:solidFill>
              </a:rPr>
              <a:t>Medium?</a:t>
            </a:r>
            <a:r>
              <a:rPr lang="en-US" sz="1400" dirty="0"/>
              <a:t> (</a:t>
            </a:r>
            <a:r>
              <a:rPr lang="en" sz="1400" dirty="0"/>
              <a:t>Ranks </a:t>
            </a:r>
            <a:r>
              <a:rPr lang="en" sz="1400" dirty="0" smtClean="0"/>
              <a:t>&gt;7-9</a:t>
            </a:r>
            <a:r>
              <a:rPr lang="en-US" sz="1400" dirty="0" smtClean="0"/>
              <a:t>)</a:t>
            </a:r>
            <a:endParaRPr sz="1400" dirty="0"/>
          </a:p>
          <a:p>
            <a:pPr marL="0" lvl="0" indent="0">
              <a:buNone/>
            </a:pPr>
            <a:r>
              <a:rPr lang="en" sz="1400" dirty="0"/>
              <a:t>          Blue: Low (Ranks  &gt; </a:t>
            </a:r>
            <a:r>
              <a:rPr lang="en" sz="1400" dirty="0" smtClean="0"/>
              <a:t>9-10</a:t>
            </a:r>
            <a:r>
              <a:rPr lang="en" sz="1400" dirty="0"/>
              <a:t>)</a:t>
            </a:r>
            <a:endParaRPr sz="1400" dirty="0"/>
          </a:p>
          <a:p>
            <a:pPr marL="0" lvl="0" indent="0" rtl="0">
              <a:spcBef>
                <a:spcPts val="800"/>
              </a:spcBef>
              <a:spcAft>
                <a:spcPts val="0"/>
              </a:spcAft>
              <a:buNone/>
            </a:pPr>
            <a:endParaRPr sz="1400" dirty="0"/>
          </a:p>
          <a:p>
            <a:pPr marL="4254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r>
              <a:rPr lang="en" sz="1400" dirty="0"/>
              <a:t>When </a:t>
            </a:r>
            <a:r>
              <a:rPr lang="en-US" sz="1400" dirty="0" smtClean="0"/>
              <a:t>a </a:t>
            </a:r>
            <a:r>
              <a:rPr lang="en" sz="1400" dirty="0" smtClean="0"/>
              <a:t>user </a:t>
            </a:r>
            <a:r>
              <a:rPr lang="en" sz="1400" dirty="0"/>
              <a:t>hovers over the pie chart, </a:t>
            </a:r>
            <a:r>
              <a:rPr lang="en" sz="1400" dirty="0" smtClean="0"/>
              <a:t>relevant </a:t>
            </a:r>
            <a:r>
              <a:rPr lang="en" sz="1400" dirty="0"/>
              <a:t>watersheds are highlighted on the map.</a:t>
            </a:r>
            <a:endParaRPr sz="1400" dirty="0"/>
          </a:p>
          <a:p>
            <a:pPr marL="0" lvl="0" indent="0">
              <a:spcBef>
                <a:spcPts val="80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245" name="Shape 245"/>
          <p:cNvPicPr preferRelativeResize="0"/>
          <p:nvPr/>
        </p:nvPicPr>
        <p:blipFill rotWithShape="1">
          <a:blip r:embed="rId3">
            <a:alphaModFix/>
          </a:blip>
          <a:srcRect l="13413" r="13413"/>
          <a:stretch/>
        </p:blipFill>
        <p:spPr>
          <a:xfrm>
            <a:off x="4505423" y="1396700"/>
            <a:ext cx="4225749" cy="305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467625" y="876075"/>
            <a:ext cx="8047800" cy="5355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of Widgets</a:t>
            </a:r>
            <a:endParaRPr/>
          </a:p>
        </p:txBody>
      </p:sp>
      <p:sp>
        <p:nvSpPr>
          <p:cNvPr id="252" name="Shape 252"/>
          <p:cNvSpPr txBox="1">
            <a:spLocks noGrp="1"/>
          </p:cNvSpPr>
          <p:nvPr>
            <p:ph type="body" idx="2"/>
          </p:nvPr>
        </p:nvSpPr>
        <p:spPr>
          <a:xfrm>
            <a:off x="300888" y="1506151"/>
            <a:ext cx="4242832" cy="32646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425450" lvl="0" indent="-285750" rtl="0">
              <a:spcBef>
                <a:spcPts val="80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r>
              <a:rPr lang="en" sz="1400" dirty="0" err="1" smtClean="0"/>
              <a:t>Th</a:t>
            </a:r>
            <a:r>
              <a:rPr lang="en-US" sz="1400" dirty="0" smtClean="0"/>
              <a:t>is</a:t>
            </a:r>
            <a:r>
              <a:rPr lang="en" sz="1400" dirty="0" smtClean="0"/>
              <a:t> </a:t>
            </a:r>
            <a:r>
              <a:rPr lang="en" sz="1400" dirty="0"/>
              <a:t>infographic widget </a:t>
            </a:r>
            <a:r>
              <a:rPr lang="en" sz="1400" dirty="0" smtClean="0"/>
              <a:t>displays </a:t>
            </a:r>
            <a:r>
              <a:rPr lang="en" sz="1400" dirty="0"/>
              <a:t>a pie chart that categorizes watersheds by rank</a:t>
            </a:r>
            <a:r>
              <a:rPr lang="en" sz="1400" dirty="0" smtClean="0"/>
              <a:t>.</a:t>
            </a:r>
            <a:endParaRPr lang="en-US" sz="1400" dirty="0" smtClean="0"/>
          </a:p>
          <a:p>
            <a:pPr marL="425450" lvl="0" indent="-285750" rtl="0">
              <a:spcBef>
                <a:spcPts val="80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endParaRPr sz="1400" dirty="0"/>
          </a:p>
          <a:p>
            <a:pPr marL="4254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r>
              <a:rPr lang="en" sz="1400" dirty="0"/>
              <a:t>Each </a:t>
            </a:r>
            <a:r>
              <a:rPr lang="en-US" sz="1400" dirty="0" smtClean="0"/>
              <a:t>pie </a:t>
            </a:r>
            <a:r>
              <a:rPr lang="en" sz="1400" dirty="0" smtClean="0"/>
              <a:t>slice is </a:t>
            </a:r>
            <a:r>
              <a:rPr lang="en" sz="1400" dirty="0"/>
              <a:t>a subset of watersheds for a specific rank</a:t>
            </a:r>
            <a:r>
              <a:rPr lang="en" sz="1400" dirty="0" smtClean="0"/>
              <a:t>.</a:t>
            </a:r>
            <a:endParaRPr lang="en-US" sz="1400" dirty="0" smtClean="0"/>
          </a:p>
          <a:p>
            <a:pPr marL="4254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endParaRPr lang="en" sz="1400" dirty="0"/>
          </a:p>
          <a:p>
            <a:pPr marL="4254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r>
              <a:rPr lang="en" sz="1400" dirty="0"/>
              <a:t>Used Print </a:t>
            </a:r>
            <a:r>
              <a:rPr lang="en" sz="1400" dirty="0" smtClean="0"/>
              <a:t>widget</a:t>
            </a:r>
            <a:r>
              <a:rPr lang="en-US" sz="1400" dirty="0" smtClean="0"/>
              <a:t>,</a:t>
            </a:r>
            <a:r>
              <a:rPr lang="en" sz="1400" dirty="0" smtClean="0"/>
              <a:t> </a:t>
            </a:r>
            <a:r>
              <a:rPr lang="en" sz="1400" dirty="0"/>
              <a:t>which allows the user to print the map in any format: PDF, JPG, GIF and PNG</a:t>
            </a:r>
            <a:r>
              <a:rPr lang="en" sz="1400" dirty="0" smtClean="0"/>
              <a:t>.</a:t>
            </a:r>
            <a:endParaRPr lang="en-US" sz="1400" dirty="0" smtClean="0"/>
          </a:p>
          <a:p>
            <a:pPr marL="4254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endParaRPr lang="en" sz="1400" dirty="0"/>
          </a:p>
          <a:p>
            <a:pPr marL="4254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</a:pPr>
            <a:r>
              <a:rPr lang="en" sz="1400" dirty="0"/>
              <a:t>Used the legend and layer widget </a:t>
            </a:r>
            <a:r>
              <a:rPr lang="en" sz="1400" dirty="0" smtClean="0"/>
              <a:t>to </a:t>
            </a:r>
            <a:r>
              <a:rPr lang="en" sz="1400" dirty="0"/>
              <a:t>represent the </a:t>
            </a:r>
            <a:r>
              <a:rPr lang="en-US" sz="1400" dirty="0" smtClean="0"/>
              <a:t>three</a:t>
            </a:r>
            <a:r>
              <a:rPr lang="en" sz="1400" dirty="0" smtClean="0"/>
              <a:t> </a:t>
            </a:r>
            <a:r>
              <a:rPr lang="en" sz="1400" dirty="0"/>
              <a:t>pollutants and ranks as </a:t>
            </a:r>
            <a:r>
              <a:rPr lang="en-US" sz="1400" dirty="0" smtClean="0"/>
              <a:t>four map</a:t>
            </a:r>
            <a:r>
              <a:rPr lang="en" sz="1400" dirty="0" smtClean="0"/>
              <a:t> layers.</a:t>
            </a:r>
            <a:endParaRPr sz="1400" dirty="0"/>
          </a:p>
          <a:p>
            <a:pPr marL="0" lvl="0" indent="0" rtl="0">
              <a:spcBef>
                <a:spcPts val="800"/>
              </a:spcBef>
              <a:spcAft>
                <a:spcPts val="0"/>
              </a:spcAft>
              <a:buNone/>
            </a:pPr>
            <a:endParaRPr sz="1400" dirty="0"/>
          </a:p>
        </p:txBody>
      </p:sp>
      <p:grpSp>
        <p:nvGrpSpPr>
          <p:cNvPr id="2" name="Group 1"/>
          <p:cNvGrpSpPr/>
          <p:nvPr/>
        </p:nvGrpSpPr>
        <p:grpSpPr>
          <a:xfrm>
            <a:off x="4832236" y="1411575"/>
            <a:ext cx="4047225" cy="3324175"/>
            <a:chOff x="467625" y="1479650"/>
            <a:chExt cx="4047225" cy="3324175"/>
          </a:xfrm>
        </p:grpSpPr>
        <p:pic>
          <p:nvPicPr>
            <p:cNvPr id="253" name="Shape 253"/>
            <p:cNvPicPr preferRelativeResize="0"/>
            <p:nvPr/>
          </p:nvPicPr>
          <p:blipFill rotWithShape="1">
            <a:blip r:embed="rId3">
              <a:alphaModFix/>
            </a:blip>
            <a:srcRect t="8325" b="8325"/>
            <a:stretch/>
          </p:blipFill>
          <p:spPr>
            <a:xfrm>
              <a:off x="467625" y="1496725"/>
              <a:ext cx="1963875" cy="1598275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254" name="Shape 254"/>
            <p:cNvPicPr preferRelativeResize="0"/>
            <p:nvPr/>
          </p:nvPicPr>
          <p:blipFill rotWithShape="1">
            <a:blip r:embed="rId4">
              <a:alphaModFix/>
            </a:blip>
            <a:srcRect t="11711" b="11711"/>
            <a:stretch/>
          </p:blipFill>
          <p:spPr>
            <a:xfrm>
              <a:off x="2499000" y="1479650"/>
              <a:ext cx="2015850" cy="1598275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255" name="Shape 255"/>
            <p:cNvPicPr preferRelativeResize="0"/>
            <p:nvPr/>
          </p:nvPicPr>
          <p:blipFill rotWithShape="1">
            <a:blip r:embed="rId5">
              <a:alphaModFix/>
            </a:blip>
            <a:srcRect t="25128" b="25128"/>
            <a:stretch/>
          </p:blipFill>
          <p:spPr>
            <a:xfrm>
              <a:off x="467625" y="3146000"/>
              <a:ext cx="1963875" cy="1657825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256" name="Shape 256"/>
            <p:cNvPicPr preferRelativeResize="0"/>
            <p:nvPr/>
          </p:nvPicPr>
          <p:blipFill rotWithShape="1">
            <a:blip r:embed="rId6">
              <a:alphaModFix/>
            </a:blip>
            <a:srcRect t="26246" b="26246"/>
            <a:stretch/>
          </p:blipFill>
          <p:spPr>
            <a:xfrm>
              <a:off x="2499000" y="3146000"/>
              <a:ext cx="2015850" cy="1657825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title"/>
          </p:nvPr>
        </p:nvSpPr>
        <p:spPr>
          <a:xfrm>
            <a:off x="628650" y="791626"/>
            <a:ext cx="7886700" cy="5775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Findings</a:t>
            </a:r>
            <a:endParaRPr/>
          </a:p>
        </p:txBody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dirty="0" smtClean="0"/>
              <a:t>The </a:t>
            </a:r>
            <a:r>
              <a:rPr lang="en" sz="1800" dirty="0" smtClean="0"/>
              <a:t>Anacostia </a:t>
            </a:r>
            <a:r>
              <a:rPr lang="en" sz="1800" dirty="0"/>
              <a:t>watershed near College Park </a:t>
            </a:r>
            <a:r>
              <a:rPr lang="en" sz="1800" dirty="0" smtClean="0"/>
              <a:t>has </a:t>
            </a:r>
            <a:r>
              <a:rPr lang="en" sz="1800" dirty="0"/>
              <a:t>a land use composition that generated the most </a:t>
            </a:r>
            <a:r>
              <a:rPr lang="en" sz="1800" dirty="0" smtClean="0"/>
              <a:t>pollutant</a:t>
            </a:r>
            <a:r>
              <a:rPr lang="en-US" sz="1800" dirty="0" smtClean="0"/>
              <a:t>s</a:t>
            </a:r>
            <a:r>
              <a:rPr lang="en" sz="1800" dirty="0" smtClean="0"/>
              <a:t> </a:t>
            </a:r>
            <a:endParaRPr sz="1800" dirty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endParaRPr lang="en-US" sz="1800" dirty="0" smtClean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dirty="0" smtClean="0"/>
              <a:t>The </a:t>
            </a:r>
            <a:r>
              <a:rPr lang="en" sz="1800" dirty="0"/>
              <a:t>watershed near the Washington Metropolitan area generates the most pollutants </a:t>
            </a:r>
            <a:endParaRPr lang="en-US" sz="1800" dirty="0" smtClean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endParaRPr sz="1800" dirty="0"/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dirty="0"/>
              <a:t>The watersheds that produced high values for all three pollutants have similar land use compositions</a:t>
            </a:r>
            <a:endParaRPr sz="1800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>
              <a:spcBef>
                <a:spcPts val="800"/>
              </a:spcBef>
              <a:spcAft>
                <a:spcPts val="0"/>
              </a:spcAft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title"/>
          </p:nvPr>
        </p:nvSpPr>
        <p:spPr>
          <a:xfrm>
            <a:off x="436851" y="1068547"/>
            <a:ext cx="2849645" cy="6236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Wrap-Up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436851" y="1901273"/>
            <a:ext cx="8122289" cy="2694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254000" marR="0" lvl="0" indent="-254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Handover of code for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tool</a:t>
            </a:r>
            <a:endParaRPr lang="en-US" sz="18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endParaRPr sz="1100" dirty="0"/>
          </a:p>
          <a:p>
            <a:pPr marL="254000" marR="0" lvl="0" indent="-254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 to DoE for consulting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experience</a:t>
            </a:r>
            <a:endParaRPr lang="en-US" sz="18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endParaRPr sz="1100" dirty="0"/>
          </a:p>
          <a:p>
            <a:pPr marL="254000" marR="0" lvl="0" indent="-254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 to Technical Staff for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endParaRPr lang="en-US" sz="18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endParaRPr sz="1100" dirty="0"/>
          </a:p>
          <a:p>
            <a:pPr marL="254000" marR="0" lvl="0" indent="-254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 to PALS and 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National 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Center for Smart Growth for 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opportunity 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</a:t>
            </a:r>
            <a:r>
              <a:rPr lang="en-US" sz="1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undertake </a:t>
            </a:r>
            <a:r>
              <a:rPr lang="en" sz="1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 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world solutions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1397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Noto Sans Symbols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374506" y="739006"/>
            <a:ext cx="5236586" cy="792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Overview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374506" y="1531914"/>
            <a:ext cx="8514174" cy="3304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2540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Collaborative effort between PALS, the National Center for Smart Growth and UMD </a:t>
            </a:r>
            <a:r>
              <a:rPr lang="en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iSchool</a:t>
            </a:r>
            <a:endParaRPr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Partner with </a:t>
            </a:r>
            <a:r>
              <a:rPr lang="en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Stormwater</a:t>
            </a: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Management Division of the Department of the Environment (DOE), Prince George’s </a:t>
            </a:r>
            <a:r>
              <a:rPr lang="en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County</a:t>
            </a: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on an environmental challenge: to restore clean water to the Chesapeake Bay area</a:t>
            </a:r>
            <a:endParaRPr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Problem: </a:t>
            </a:r>
            <a:r>
              <a:rPr lang="en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County </a:t>
            </a: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needs an automated tool to prioritize watershed restoration projects by Total Maximum Daily Load (TMDL) of pollutants</a:t>
            </a:r>
            <a:endParaRPr dirty="0"/>
          </a:p>
          <a:p>
            <a:pPr marL="2540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Solution: Use current land use and TMDL datasets to calculate, aggregate and visualize three main TMDLs </a:t>
            </a:r>
            <a:r>
              <a:rPr lang="en-US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standardize </a:t>
            </a:r>
            <a:r>
              <a:rPr lang="en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</a:t>
            </a: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prioritization </a:t>
            </a:r>
            <a:r>
              <a:rPr lang="en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decisions</a:t>
            </a:r>
            <a:endParaRPr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388175" y="936224"/>
            <a:ext cx="5418859" cy="625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Evolution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388175" y="1561936"/>
            <a:ext cx="3388179" cy="3004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Planned</a:t>
            </a:r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Fall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Planning Phase </a:t>
            </a:r>
            <a:endParaRPr sz="1100" dirty="0"/>
          </a:p>
          <a:p>
            <a:pPr marL="177800" marR="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documents preparation</a:t>
            </a:r>
            <a:endParaRPr sz="1100" dirty="0"/>
          </a:p>
          <a:p>
            <a:pPr marL="177800" marR="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and learning </a:t>
            </a:r>
            <a:endParaRPr sz="1100" dirty="0"/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Spring: Implementation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</a:t>
            </a:r>
            <a:endParaRPr sz="1100" dirty="0"/>
          </a:p>
          <a:p>
            <a:pPr marL="215900" marR="0" lvl="0" indent="-215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completion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15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Handover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deliverables</a:t>
            </a:r>
            <a:endParaRPr sz="1100" dirty="0"/>
          </a:p>
          <a:p>
            <a:pPr marL="177800" marR="0" lvl="0" indent="-63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7800" marR="0" lvl="0" indent="-63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7800" marR="0" lvl="0" indent="-63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3954484" y="1941922"/>
            <a:ext cx="4586846" cy="2792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Scope 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change: narrowed datasets to pollutant load and land use categories only </a:t>
            </a:r>
            <a:endParaRPr sz="11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 change: from “Restoration Project Prioritization” to “Watershed Restoration Prioritization” </a:t>
            </a:r>
            <a:endParaRPr sz="11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 change: </a:t>
            </a:r>
            <a:r>
              <a:rPr lang="en-US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" sz="18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ew</a:t>
            </a:r>
            <a:r>
              <a:rPr lang="en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tasks </a:t>
            </a:r>
            <a:r>
              <a:rPr lang="en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reflect  shortened implementation time (8 weeks) and narrowed scope</a:t>
            </a:r>
            <a:endParaRPr sz="11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Documentation change: </a:t>
            </a:r>
            <a:r>
              <a:rPr lang="en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Rewritten 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reflect scope and schedule changes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4484" y="1593128"/>
            <a:ext cx="3671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Actual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361456" y="855023"/>
            <a:ext cx="5222916" cy="73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Deliverable: Automated Tool 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361456" y="1594262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81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2400" b="0" i="0" u="none" strike="noStrike" cap="none" dirty="0">
                <a:solidFill>
                  <a:schemeClr val="dk1"/>
                </a:solidFill>
                <a:sym typeface="Calibri"/>
              </a:rPr>
              <a:t>Two </a:t>
            </a:r>
            <a:r>
              <a:rPr lang="en" sz="2400" b="0" i="0" u="none" strike="noStrike" cap="none" dirty="0" smtClean="0">
                <a:solidFill>
                  <a:schemeClr val="dk1"/>
                </a:solidFill>
                <a:sym typeface="Calibri"/>
              </a:rPr>
              <a:t>parts</a:t>
            </a:r>
            <a:endParaRPr sz="24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Calculation Tool</a:t>
            </a:r>
            <a:endParaRPr sz="1800" dirty="0"/>
          </a:p>
          <a:p>
            <a:pPr marL="520700" marR="0" lvl="1" indent="-152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dirty="0"/>
              <a:t>U</a:t>
            </a:r>
            <a:r>
              <a:rPr lang="en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tilizes</a:t>
            </a:r>
            <a:r>
              <a:rPr lang="en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land use and TMDL data to calculate total </a:t>
            </a:r>
            <a:r>
              <a:rPr lang="en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TMDLs</a:t>
            </a:r>
            <a:endParaRPr lang="en-US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20700" marR="0" lvl="1" indent="-152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endParaRPr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Visualization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20700" marR="0" lvl="1" indent="-152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dirty="0"/>
              <a:t>D</a:t>
            </a:r>
            <a:r>
              <a:rPr lang="en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isplays</a:t>
            </a:r>
            <a:r>
              <a:rPr lang="en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TMDL loads by type </a:t>
            </a:r>
            <a:r>
              <a:rPr lang="en-US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</a:t>
            </a:r>
            <a:r>
              <a:rPr lang="en" dirty="0" smtClean="0"/>
              <a:t>rank</a:t>
            </a:r>
            <a:endParaRPr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Shape 175"/>
          <p:cNvSpPr txBox="1">
            <a:spLocks noGrp="1"/>
          </p:cNvSpPr>
          <p:nvPr>
            <p:ph type="body" idx="2"/>
          </p:nvPr>
        </p:nvSpPr>
        <p:spPr>
          <a:xfrm>
            <a:off x="4664776" y="1594262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81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2400" b="0" i="0" u="none" strike="noStrike" cap="none" dirty="0" smtClean="0">
                <a:solidFill>
                  <a:schemeClr val="dk1"/>
                </a:solidFill>
                <a:sym typeface="Calibri"/>
              </a:rPr>
              <a:t>Benefits</a:t>
            </a:r>
            <a:endParaRPr sz="24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effective and efficient decision-making</a:t>
            </a:r>
            <a:endParaRPr sz="18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existing tool of its kind</a:t>
            </a:r>
            <a:endParaRPr sz="18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used immediately</a:t>
            </a:r>
            <a:endParaRPr sz="18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Scalable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397081" y="781513"/>
            <a:ext cx="4269922" cy="910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Management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397081" y="1692233"/>
            <a:ext cx="3637561" cy="281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Implementation Team</a:t>
            </a:r>
            <a:endParaRPr sz="24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Calculation Tool:  </a:t>
            </a:r>
            <a:endParaRPr sz="1800" dirty="0"/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Binguan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Zhang </a:t>
            </a:r>
            <a:endParaRPr sz="1800" dirty="0"/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Xinyun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Zhang</a:t>
            </a:r>
            <a:endParaRPr sz="18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Visualization: </a:t>
            </a:r>
            <a:endParaRPr sz="1800" dirty="0"/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Sheryl Mathias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7800" marR="0" lvl="0" indent="-381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4515592" y="1692233"/>
            <a:ext cx="4025093" cy="2949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Flow Process</a:t>
            </a:r>
            <a:endParaRPr sz="24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Reported 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weekly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Derek </a:t>
            </a:r>
            <a:r>
              <a:rPr lang="en" sz="1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Winogradoff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via email</a:t>
            </a:r>
            <a:endParaRPr sz="18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Worked closely with Charles Walsh,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GIS 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Specialist</a:t>
            </a:r>
            <a:endParaRPr sz="1800" dirty="0"/>
          </a:p>
          <a:p>
            <a:pPr marL="177800" marR="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 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weekly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UMD project management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7800" marR="0" lvl="0" indent="-381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628650" y="789925"/>
            <a:ext cx="7886700" cy="5793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Background</a:t>
            </a:r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7979700" cy="32634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177800" lvl="0" indent="-152400" rtl="0">
              <a:spcBef>
                <a:spcPts val="80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sz="1600" dirty="0" smtClean="0"/>
              <a:t>The goal is </a:t>
            </a:r>
            <a:r>
              <a:rPr lang="en" sz="1600" dirty="0"/>
              <a:t>to serve </a:t>
            </a:r>
            <a:r>
              <a:rPr lang="en-US" sz="1600" dirty="0" smtClean="0"/>
              <a:t>DoE’s </a:t>
            </a:r>
            <a:r>
              <a:rPr lang="en" sz="1600" dirty="0" smtClean="0"/>
              <a:t>mission to </a:t>
            </a:r>
            <a:r>
              <a:rPr lang="en" sz="1600" b="1" dirty="0"/>
              <a:t>improve water quality</a:t>
            </a:r>
            <a:r>
              <a:rPr lang="en" sz="1600" dirty="0"/>
              <a:t> and </a:t>
            </a:r>
            <a:r>
              <a:rPr lang="en" sz="1600" b="1" dirty="0"/>
              <a:t>satisfy the Federal Mandate</a:t>
            </a:r>
            <a:r>
              <a:rPr lang="en" sz="1600" dirty="0"/>
              <a:t> to meet the National Pollutant Discharge Elimination System (NPDES) Municipal Separate Storm Sewer System (MS4) requirement of reducing </a:t>
            </a:r>
            <a:r>
              <a:rPr lang="en-US" sz="1600" dirty="0" smtClean="0"/>
              <a:t>n</a:t>
            </a:r>
            <a:r>
              <a:rPr lang="en" sz="1600" dirty="0" err="1" smtClean="0"/>
              <a:t>itrogen</a:t>
            </a:r>
            <a:r>
              <a:rPr lang="en" sz="1600" dirty="0"/>
              <a:t>, </a:t>
            </a:r>
            <a:r>
              <a:rPr lang="en-US" sz="1600" dirty="0" smtClean="0"/>
              <a:t>p</a:t>
            </a:r>
            <a:r>
              <a:rPr lang="en" sz="1600" dirty="0" err="1" smtClean="0"/>
              <a:t>hosphorus</a:t>
            </a:r>
            <a:r>
              <a:rPr lang="en" sz="1600" dirty="0"/>
              <a:t>, </a:t>
            </a:r>
            <a:r>
              <a:rPr lang="en-US" sz="1600" dirty="0" smtClean="0"/>
              <a:t>and s</a:t>
            </a:r>
            <a:r>
              <a:rPr lang="en" sz="1600" dirty="0" err="1" smtClean="0"/>
              <a:t>ediment</a:t>
            </a:r>
            <a:r>
              <a:rPr lang="en" sz="1600" dirty="0" smtClean="0"/>
              <a:t> </a:t>
            </a:r>
            <a:r>
              <a:rPr lang="en" sz="1600" dirty="0"/>
              <a:t>in Prince George’s watersheds by 2025. The requirement is set by the EPA</a:t>
            </a:r>
            <a:r>
              <a:rPr lang="en" sz="1600" dirty="0" smtClean="0"/>
              <a:t>.</a:t>
            </a:r>
            <a:endParaRPr sz="1600" dirty="0"/>
          </a:p>
          <a:p>
            <a:pPr marL="177800" lvl="0" indent="-152400" rtl="0">
              <a:spcBef>
                <a:spcPts val="80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sz="1600" dirty="0"/>
              <a:t>Currently </a:t>
            </a:r>
            <a:r>
              <a:rPr lang="en" sz="1600" dirty="0" smtClean="0"/>
              <a:t>design </a:t>
            </a:r>
            <a:r>
              <a:rPr lang="en" sz="1600" dirty="0"/>
              <a:t>teams </a:t>
            </a:r>
            <a:r>
              <a:rPr lang="en" sz="1600" b="1" dirty="0"/>
              <a:t>select projects on a site by site basis</a:t>
            </a:r>
            <a:r>
              <a:rPr lang="en" sz="1600" dirty="0"/>
              <a:t>, </a:t>
            </a:r>
            <a:r>
              <a:rPr lang="en-US" sz="1600" dirty="0" smtClean="0"/>
              <a:t>based on </a:t>
            </a:r>
            <a:r>
              <a:rPr lang="en" sz="1600" dirty="0" smtClean="0"/>
              <a:t>information </a:t>
            </a:r>
            <a:r>
              <a:rPr lang="en" sz="1600" dirty="0"/>
              <a:t>sources such as SharePoint, MS Project, </a:t>
            </a:r>
            <a:r>
              <a:rPr lang="en" sz="1600" dirty="0" err="1"/>
              <a:t>PGAtlas</a:t>
            </a:r>
            <a:r>
              <a:rPr lang="en" sz="1600" dirty="0"/>
              <a:t> and field study. There is no existing visualization or scoring tool that </a:t>
            </a:r>
            <a:r>
              <a:rPr lang="en" sz="1600" dirty="0" smtClean="0"/>
              <a:t>prioritize</a:t>
            </a:r>
            <a:r>
              <a:rPr lang="en-US" sz="1600" dirty="0" smtClean="0"/>
              <a:t>s</a:t>
            </a:r>
            <a:r>
              <a:rPr lang="en" sz="1600" dirty="0" smtClean="0"/>
              <a:t> </a:t>
            </a:r>
            <a:r>
              <a:rPr lang="en" sz="1600" dirty="0"/>
              <a:t>projects based on how much </a:t>
            </a:r>
            <a:r>
              <a:rPr lang="en-US" sz="1600" dirty="0" smtClean="0"/>
              <a:t>n</a:t>
            </a:r>
            <a:r>
              <a:rPr lang="en" sz="1600" dirty="0" err="1" smtClean="0"/>
              <a:t>itrogen</a:t>
            </a:r>
            <a:r>
              <a:rPr lang="en" sz="1600" dirty="0"/>
              <a:t>, </a:t>
            </a:r>
            <a:r>
              <a:rPr lang="en-US" sz="1600" dirty="0" smtClean="0"/>
              <a:t>p</a:t>
            </a:r>
            <a:r>
              <a:rPr lang="en" sz="1600" dirty="0" err="1" smtClean="0"/>
              <a:t>hosphorus</a:t>
            </a:r>
            <a:r>
              <a:rPr lang="en" sz="1600" dirty="0"/>
              <a:t>, </a:t>
            </a:r>
            <a:r>
              <a:rPr lang="en-US" sz="1600" dirty="0" smtClean="0"/>
              <a:t>and s</a:t>
            </a:r>
            <a:r>
              <a:rPr lang="en" sz="1600" dirty="0" err="1" smtClean="0"/>
              <a:t>ediment</a:t>
            </a:r>
            <a:r>
              <a:rPr lang="en" sz="1600" dirty="0" smtClean="0"/>
              <a:t> </a:t>
            </a:r>
            <a:r>
              <a:rPr lang="en-US" sz="1600" dirty="0" smtClean="0"/>
              <a:t>is </a:t>
            </a:r>
            <a:r>
              <a:rPr lang="en" sz="1600" dirty="0" smtClean="0"/>
              <a:t>produced </a:t>
            </a:r>
            <a:r>
              <a:rPr lang="en" sz="1600" dirty="0"/>
              <a:t>in an area. </a:t>
            </a:r>
            <a:endParaRPr lang="en-US" sz="1600" dirty="0" smtClean="0"/>
          </a:p>
          <a:p>
            <a:pPr marL="177800" lvl="0" indent="-152400" rtl="0">
              <a:spcBef>
                <a:spcPts val="80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sz="1600" dirty="0" err="1" smtClean="0"/>
              <a:t>Th</a:t>
            </a:r>
            <a:r>
              <a:rPr lang="en-US" sz="1600" dirty="0" smtClean="0"/>
              <a:t>is project’s</a:t>
            </a:r>
            <a:r>
              <a:rPr lang="en" sz="1600" dirty="0" smtClean="0"/>
              <a:t> objective is </a:t>
            </a:r>
            <a:r>
              <a:rPr lang="en" sz="1600" dirty="0"/>
              <a:t>to </a:t>
            </a:r>
            <a:r>
              <a:rPr lang="en" sz="1600" b="1" dirty="0"/>
              <a:t>prioritize areas for restoration based on the amount of pollutants </a:t>
            </a:r>
            <a:r>
              <a:rPr lang="en-US" sz="1600" b="1" dirty="0" smtClean="0"/>
              <a:t>a site </a:t>
            </a:r>
            <a:r>
              <a:rPr lang="en" sz="1600" b="1" dirty="0" smtClean="0"/>
              <a:t>is </a:t>
            </a:r>
            <a:r>
              <a:rPr lang="en" sz="1600" b="1" dirty="0"/>
              <a:t>producing, thus saving energy, effort, time, and making the process more cost effective.</a:t>
            </a:r>
            <a:endParaRPr sz="1600" b="1" dirty="0"/>
          </a:p>
          <a:p>
            <a:pPr marL="0" lvl="0" indent="0">
              <a:spcBef>
                <a:spcPts val="800"/>
              </a:spcBef>
              <a:spcAft>
                <a:spcPts val="0"/>
              </a:spcAft>
              <a:buNone/>
            </a:pPr>
            <a:endParaRPr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628650" y="575119"/>
            <a:ext cx="7886700" cy="9942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Calculation Tool</a:t>
            </a:r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28650" y="1246674"/>
            <a:ext cx="7968900" cy="32634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76200" lvl="0" indent="0" rtl="0"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en" sz="2400" dirty="0"/>
              <a:t>Overview</a:t>
            </a:r>
            <a:endParaRPr sz="2400" dirty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sz="1800" dirty="0"/>
              <a:t>The tool calculated </a:t>
            </a:r>
            <a:r>
              <a:rPr lang="en-US" sz="1800" dirty="0" smtClean="0"/>
              <a:t>n</a:t>
            </a:r>
            <a:r>
              <a:rPr lang="en" sz="1800" dirty="0" err="1" smtClean="0"/>
              <a:t>itrogen</a:t>
            </a:r>
            <a:r>
              <a:rPr lang="en" sz="1800" dirty="0"/>
              <a:t>, </a:t>
            </a:r>
            <a:r>
              <a:rPr lang="en-US" sz="1800" dirty="0" smtClean="0"/>
              <a:t>p</a:t>
            </a:r>
            <a:r>
              <a:rPr lang="en" sz="1800" dirty="0" err="1" smtClean="0"/>
              <a:t>hosphorus</a:t>
            </a:r>
            <a:r>
              <a:rPr lang="en" sz="1800" dirty="0"/>
              <a:t>, </a:t>
            </a:r>
            <a:r>
              <a:rPr lang="en-US" sz="1800" dirty="0" smtClean="0"/>
              <a:t>and s</a:t>
            </a:r>
            <a:r>
              <a:rPr lang="en" sz="1800" dirty="0" err="1" smtClean="0"/>
              <a:t>ediment</a:t>
            </a:r>
            <a:r>
              <a:rPr lang="en" sz="1800" dirty="0" smtClean="0"/>
              <a:t> </a:t>
            </a:r>
            <a:r>
              <a:rPr lang="en" sz="1800" dirty="0"/>
              <a:t>in a certain area based on the Chesapeake Bay Program land use </a:t>
            </a:r>
            <a:r>
              <a:rPr lang="en" sz="1800" dirty="0" smtClean="0"/>
              <a:t>classifications</a:t>
            </a:r>
            <a:r>
              <a:rPr lang="en-US" sz="1800" dirty="0" smtClean="0"/>
              <a:t> and the </a:t>
            </a:r>
            <a:r>
              <a:rPr lang="en" sz="1800" dirty="0" smtClean="0"/>
              <a:t>Maryland </a:t>
            </a:r>
            <a:r>
              <a:rPr lang="en" sz="1800" dirty="0"/>
              <a:t>Department of Natural Resources 12-digit watershed as the </a:t>
            </a:r>
            <a:r>
              <a:rPr lang="en-US" sz="1800" dirty="0" smtClean="0"/>
              <a:t>analysis </a:t>
            </a:r>
            <a:r>
              <a:rPr lang="en" sz="1800" dirty="0" smtClean="0"/>
              <a:t>area.</a:t>
            </a:r>
            <a:endParaRPr lang="en-US" sz="1800" dirty="0" smtClean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endParaRPr sz="1800" dirty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sz="1800" dirty="0"/>
              <a:t>The calculation process can be implemented </a:t>
            </a:r>
            <a:r>
              <a:rPr lang="en-US" sz="1800" dirty="0" smtClean="0"/>
              <a:t>in </a:t>
            </a:r>
            <a:r>
              <a:rPr lang="en" sz="1800" dirty="0" smtClean="0"/>
              <a:t>any </a:t>
            </a:r>
            <a:r>
              <a:rPr lang="en" sz="1800" dirty="0"/>
              <a:t>area to calculate </a:t>
            </a:r>
            <a:r>
              <a:rPr lang="en-US" sz="1800" dirty="0" smtClean="0"/>
              <a:t>pollutants </a:t>
            </a:r>
            <a:r>
              <a:rPr lang="en" sz="1800" dirty="0"/>
              <a:t>generated by the amount of </a:t>
            </a:r>
            <a:r>
              <a:rPr lang="en" sz="1800" dirty="0" smtClean="0"/>
              <a:t>land </a:t>
            </a:r>
            <a:r>
              <a:rPr lang="en" sz="1800" dirty="0"/>
              <a:t>use</a:t>
            </a:r>
            <a:r>
              <a:rPr lang="en" sz="1800" dirty="0" smtClean="0"/>
              <a:t>.</a:t>
            </a:r>
            <a:endParaRPr lang="en-US" sz="1800" dirty="0" smtClean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endParaRPr sz="1800" dirty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-US" sz="1800" dirty="0" smtClean="0"/>
              <a:t>It </a:t>
            </a:r>
            <a:r>
              <a:rPr lang="en-US" sz="1800" dirty="0"/>
              <a:t>r</a:t>
            </a:r>
            <a:r>
              <a:rPr lang="en" sz="1800" dirty="0" err="1" smtClean="0"/>
              <a:t>ank</a:t>
            </a:r>
            <a:r>
              <a:rPr lang="en-US" sz="1800" dirty="0" smtClean="0"/>
              <a:t>s </a:t>
            </a:r>
            <a:r>
              <a:rPr lang="en" sz="1800" dirty="0" smtClean="0"/>
              <a:t>pollutant</a:t>
            </a:r>
            <a:r>
              <a:rPr lang="en-US" sz="1800" dirty="0" smtClean="0"/>
              <a:t>s</a:t>
            </a:r>
            <a:r>
              <a:rPr lang="en" sz="1800" dirty="0" smtClean="0"/>
              <a:t> </a:t>
            </a:r>
            <a:r>
              <a:rPr lang="en" sz="1800" dirty="0"/>
              <a:t>produced in each watershed based on Chesapeake Bay Program land use</a:t>
            </a:r>
            <a:r>
              <a:rPr lang="en" sz="1800" dirty="0" smtClean="0"/>
              <a:t>.</a:t>
            </a:r>
            <a:endParaRPr lang="en-US" sz="1800" dirty="0" smtClean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endParaRPr sz="1800" dirty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sz="1800" dirty="0"/>
              <a:t>Users can change data input </a:t>
            </a:r>
            <a:r>
              <a:rPr lang="en-US" sz="1800" dirty="0" smtClean="0"/>
              <a:t>for</a:t>
            </a:r>
            <a:r>
              <a:rPr lang="en" sz="1800" dirty="0" smtClean="0"/>
              <a:t>different </a:t>
            </a:r>
            <a:r>
              <a:rPr lang="en" sz="1800" dirty="0" err="1" smtClean="0"/>
              <a:t>analys</a:t>
            </a:r>
            <a:r>
              <a:rPr lang="en-US" sz="1800" dirty="0" smtClean="0"/>
              <a:t>e</a:t>
            </a:r>
            <a:r>
              <a:rPr lang="en" sz="1800" dirty="0" smtClean="0"/>
              <a:t>s </a:t>
            </a:r>
            <a:r>
              <a:rPr lang="en-US" sz="1800" dirty="0" smtClean="0"/>
              <a:t>and </a:t>
            </a:r>
            <a:r>
              <a:rPr lang="en" sz="1800" dirty="0" smtClean="0"/>
              <a:t>configure </a:t>
            </a:r>
            <a:r>
              <a:rPr lang="en" sz="1800" dirty="0"/>
              <a:t>data analysis mechanism to produce different </a:t>
            </a:r>
            <a:r>
              <a:rPr lang="en" sz="1800" dirty="0" smtClean="0"/>
              <a:t>results</a:t>
            </a:r>
            <a:r>
              <a:rPr lang="en-US" sz="1800" dirty="0" smtClean="0"/>
              <a:t>.</a:t>
            </a:r>
            <a:r>
              <a:rPr lang="en" sz="1800" dirty="0" smtClean="0"/>
              <a:t> </a:t>
            </a:r>
            <a:endParaRPr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628650" y="735925"/>
            <a:ext cx="7886700" cy="6333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Calculation Tool</a:t>
            </a:r>
            <a:endParaRPr/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28650" y="1303236"/>
            <a:ext cx="8515200" cy="32634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95250" lvl="0" indent="0" rtl="0">
              <a:spcBef>
                <a:spcPts val="800"/>
              </a:spcBef>
              <a:spcAft>
                <a:spcPts val="0"/>
              </a:spcAft>
              <a:buSzPts val="2100"/>
              <a:buNone/>
            </a:pPr>
            <a:r>
              <a:rPr lang="en" sz="2400" dirty="0"/>
              <a:t>Input</a:t>
            </a:r>
            <a:endParaRPr sz="2400" dirty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dirty="0"/>
              <a:t>Datasets with the </a:t>
            </a:r>
            <a:r>
              <a:rPr lang="en" b="1" dirty="0"/>
              <a:t>same </a:t>
            </a:r>
            <a:r>
              <a:rPr lang="en" dirty="0"/>
              <a:t>format</a:t>
            </a:r>
            <a:endParaRPr dirty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dirty="0"/>
              <a:t>Given the amount of each land use classification within each </a:t>
            </a:r>
            <a:r>
              <a:rPr lang="en" dirty="0" smtClean="0"/>
              <a:t>watershed </a:t>
            </a:r>
            <a:endParaRPr dirty="0"/>
          </a:p>
          <a:p>
            <a:pPr marL="457200" lvl="0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endParaRPr dirty="0"/>
          </a:p>
        </p:txBody>
      </p:sp>
      <p:pic>
        <p:nvPicPr>
          <p:cNvPr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175" y="2579725"/>
            <a:ext cx="7458951" cy="218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468334" y="727234"/>
            <a:ext cx="3334800" cy="8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Calculation Tool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415469" y="1832350"/>
            <a:ext cx="3236700" cy="25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9525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sz="2400" dirty="0"/>
              <a:t>Output</a:t>
            </a:r>
            <a:endParaRPr sz="2400" dirty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endParaRPr lang="en-US" dirty="0" smtClean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dirty="0" smtClean="0"/>
              <a:t>TN</a:t>
            </a:r>
            <a:r>
              <a:rPr lang="en" dirty="0"/>
              <a:t>, TP, TS for each </a:t>
            </a:r>
            <a:r>
              <a:rPr lang="en" dirty="0" smtClean="0"/>
              <a:t>watershed</a:t>
            </a:r>
            <a:endParaRPr lang="en-US" dirty="0" smtClean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endParaRPr dirty="0"/>
          </a:p>
          <a:p>
            <a:pPr marL="177800" lvl="0" indent="-177800" rtl="0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▪"/>
            </a:pPr>
            <a:r>
              <a:rPr lang="en" dirty="0"/>
              <a:t>Using pollutant load as multiplier </a:t>
            </a:r>
            <a:endParaRPr dirty="0"/>
          </a:p>
        </p:txBody>
      </p:sp>
      <p:pic>
        <p:nvPicPr>
          <p:cNvPr id="208" name="Shape 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2874" y="2531775"/>
            <a:ext cx="5353725" cy="227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Shape 209"/>
          <p:cNvPicPr preferRelativeResize="0"/>
          <p:nvPr/>
        </p:nvPicPr>
        <p:blipFill rotWithShape="1">
          <a:blip r:embed="rId4">
            <a:alphaModFix/>
          </a:blip>
          <a:srcRect l="-1110" r="1110"/>
          <a:stretch/>
        </p:blipFill>
        <p:spPr>
          <a:xfrm>
            <a:off x="3848223" y="207883"/>
            <a:ext cx="4863025" cy="236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1022</Words>
  <Application>Microsoft Office PowerPoint</Application>
  <PresentationFormat>On-screen Show (16:9)</PresentationFormat>
  <Paragraphs>133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Calibri</vt:lpstr>
      <vt:lpstr>Century Gothic</vt:lpstr>
      <vt:lpstr>Federo</vt:lpstr>
      <vt:lpstr>Noto Sans Symbols</vt:lpstr>
      <vt:lpstr>Wingdings</vt:lpstr>
      <vt:lpstr>Simple Light</vt:lpstr>
      <vt:lpstr>Office Theme</vt:lpstr>
      <vt:lpstr>Watershed Restoration Prioritization Project</vt:lpstr>
      <vt:lpstr>Project Overview</vt:lpstr>
      <vt:lpstr>Project Evolution</vt:lpstr>
      <vt:lpstr>Deliverable: Automated Tool </vt:lpstr>
      <vt:lpstr>Project Management</vt:lpstr>
      <vt:lpstr>Project Background</vt:lpstr>
      <vt:lpstr>Calculation Tool</vt:lpstr>
      <vt:lpstr>Calculation Tool</vt:lpstr>
      <vt:lpstr>Calculation Tool</vt:lpstr>
      <vt:lpstr>Calculation Tool</vt:lpstr>
      <vt:lpstr>Calculation Tool</vt:lpstr>
      <vt:lpstr>Visualization Dashboard</vt:lpstr>
      <vt:lpstr>Simple Display - Phosphorus Layer</vt:lpstr>
      <vt:lpstr>Ranking Display</vt:lpstr>
      <vt:lpstr>Use of Widgets</vt:lpstr>
      <vt:lpstr>Findings</vt:lpstr>
      <vt:lpstr>Wrap-Up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Watershed Restoration Prioritization Project</dc:title>
  <dc:creator>Alexander Carl Bailor</dc:creator>
  <cp:lastModifiedBy>Administrator</cp:lastModifiedBy>
  <cp:revision>18</cp:revision>
  <dcterms:modified xsi:type="dcterms:W3CDTF">2018-09-11T17:26:43Z</dcterms:modified>
</cp:coreProperties>
</file>