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5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6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7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8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9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0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1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2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3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4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5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6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7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8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9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30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drawings/drawing1.xml" ContentType="application/vnd.openxmlformats-officedocument.drawingml.chartshapes+xml"/>
  <Override PartName="/ppt/charts/chart31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drawings/drawing2.xml" ContentType="application/vnd.openxmlformats-officedocument.drawingml.chartshapes+xml"/>
  <Override PartName="/ppt/charts/chart32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drawings/drawing3.xml" ContentType="application/vnd.openxmlformats-officedocument.drawingml.chartshapes+xml"/>
  <Override PartName="/ppt/charts/chart33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drawings/drawing4.xml" ContentType="application/vnd.openxmlformats-officedocument.drawingml.chartshapes+xml"/>
  <Override PartName="/ppt/charts/chart34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drawings/drawing5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2"/>
  </p:notesMasterIdLst>
  <p:handoutMasterIdLst>
    <p:handoutMasterId r:id="rId73"/>
  </p:handoutMasterIdLst>
  <p:sldIdLst>
    <p:sldId id="265" r:id="rId2"/>
    <p:sldId id="259" r:id="rId3"/>
    <p:sldId id="328" r:id="rId4"/>
    <p:sldId id="329" r:id="rId5"/>
    <p:sldId id="330" r:id="rId6"/>
    <p:sldId id="269" r:id="rId7"/>
    <p:sldId id="271" r:id="rId8"/>
    <p:sldId id="268" r:id="rId9"/>
    <p:sldId id="331" r:id="rId10"/>
    <p:sldId id="327" r:id="rId11"/>
    <p:sldId id="333" r:id="rId12"/>
    <p:sldId id="332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52" r:id="rId29"/>
    <p:sldId id="353" r:id="rId30"/>
    <p:sldId id="354" r:id="rId31"/>
    <p:sldId id="276" r:id="rId32"/>
    <p:sldId id="326" r:id="rId33"/>
    <p:sldId id="278" r:id="rId34"/>
    <p:sldId id="355" r:id="rId35"/>
    <p:sldId id="279" r:id="rId36"/>
    <p:sldId id="277" r:id="rId37"/>
    <p:sldId id="357" r:id="rId38"/>
    <p:sldId id="360" r:id="rId39"/>
    <p:sldId id="358" r:id="rId40"/>
    <p:sldId id="359" r:id="rId41"/>
    <p:sldId id="282" r:id="rId42"/>
    <p:sldId id="280" r:id="rId43"/>
    <p:sldId id="286" r:id="rId44"/>
    <p:sldId id="285" r:id="rId45"/>
    <p:sldId id="287" r:id="rId46"/>
    <p:sldId id="288" r:id="rId47"/>
    <p:sldId id="289" r:id="rId48"/>
    <p:sldId id="290" r:id="rId49"/>
    <p:sldId id="291" r:id="rId50"/>
    <p:sldId id="292" r:id="rId51"/>
    <p:sldId id="293" r:id="rId52"/>
    <p:sldId id="294" r:id="rId53"/>
    <p:sldId id="295" r:id="rId54"/>
    <p:sldId id="296" r:id="rId55"/>
    <p:sldId id="297" r:id="rId56"/>
    <p:sldId id="298" r:id="rId57"/>
    <p:sldId id="299" r:id="rId58"/>
    <p:sldId id="300" r:id="rId59"/>
    <p:sldId id="301" r:id="rId60"/>
    <p:sldId id="303" r:id="rId61"/>
    <p:sldId id="310" r:id="rId62"/>
    <p:sldId id="304" r:id="rId63"/>
    <p:sldId id="305" r:id="rId64"/>
    <p:sldId id="306" r:id="rId65"/>
    <p:sldId id="307" r:id="rId66"/>
    <p:sldId id="308" r:id="rId67"/>
    <p:sldId id="309" r:id="rId68"/>
    <p:sldId id="361" r:id="rId69"/>
    <p:sldId id="272" r:id="rId70"/>
    <p:sldId id="264" r:id="rId7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11">
          <p15:clr>
            <a:srgbClr val="A4A3A4"/>
          </p15:clr>
        </p15:guide>
        <p15:guide id="2" pos="5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6126"/>
    <a:srgbClr val="5E6262"/>
    <a:srgbClr val="171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26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534" y="78"/>
      </p:cViewPr>
      <p:guideLst>
        <p:guide orient="horz" pos="2411"/>
        <p:guide pos="5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142"/>
    </p:cViewPr>
  </p:sorterViewPr>
  <p:notesViewPr>
    <p:cSldViewPr snapToGrid="0" snapToObjects="1">
      <p:cViewPr varScale="1">
        <p:scale>
          <a:sx n="121" d="100"/>
          <a:sy n="121" d="100"/>
        </p:scale>
        <p:origin x="142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8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9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0.xlsx"/><Relationship Id="rId2" Type="http://schemas.microsoft.com/office/2011/relationships/chartColorStyle" Target="colors29.xml"/><Relationship Id="rId1" Type="http://schemas.microsoft.com/office/2011/relationships/chartStyle" Target="style29.xml"/><Relationship Id="rId4" Type="http://schemas.openxmlformats.org/officeDocument/2006/relationships/chartUserShapes" Target="../drawings/drawing1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1.xlsx"/><Relationship Id="rId2" Type="http://schemas.microsoft.com/office/2011/relationships/chartColorStyle" Target="colors30.xml"/><Relationship Id="rId1" Type="http://schemas.microsoft.com/office/2011/relationships/chartStyle" Target="style30.xml"/><Relationship Id="rId4" Type="http://schemas.openxmlformats.org/officeDocument/2006/relationships/chartUserShapes" Target="../drawings/drawing2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2.xlsx"/><Relationship Id="rId2" Type="http://schemas.microsoft.com/office/2011/relationships/chartColorStyle" Target="colors31.xml"/><Relationship Id="rId1" Type="http://schemas.microsoft.com/office/2011/relationships/chartStyle" Target="style31.xml"/><Relationship Id="rId4" Type="http://schemas.openxmlformats.org/officeDocument/2006/relationships/chartUserShapes" Target="../drawings/drawing3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3.xlsx"/><Relationship Id="rId2" Type="http://schemas.microsoft.com/office/2011/relationships/chartColorStyle" Target="colors32.xml"/><Relationship Id="rId1" Type="http://schemas.microsoft.com/office/2011/relationships/chartStyle" Target="style32.xml"/><Relationship Id="rId4" Type="http://schemas.openxmlformats.org/officeDocument/2006/relationships/chartUserShapes" Target="../drawings/drawing4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4.xlsx"/><Relationship Id="rId2" Type="http://schemas.microsoft.com/office/2011/relationships/chartColorStyle" Target="colors33.xml"/><Relationship Id="rId1" Type="http://schemas.microsoft.com/office/2011/relationships/chartStyle" Target="style33.xml"/><Relationship Id="rId4" Type="http://schemas.openxmlformats.org/officeDocument/2006/relationships/chartUserShapes" Target="../drawings/drawing5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ARL </c:v>
                </c:pt>
              </c:strCache>
            </c:strRef>
          </c:tx>
          <c:spPr>
            <a:solidFill>
              <a:schemeClr val="accent3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Sheet1!$B$2:$B$5</c:f>
              <c:numCache>
                <c:formatCode>#,##0</c:formatCode>
                <c:ptCount val="4"/>
                <c:pt idx="0">
                  <c:v>960053</c:v>
                </c:pt>
                <c:pt idx="1">
                  <c:v>1001719</c:v>
                </c:pt>
                <c:pt idx="2">
                  <c:v>964269</c:v>
                </c:pt>
                <c:pt idx="3">
                  <c:v>1074576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BD study</c:v>
                </c:pt>
              </c:strCache>
            </c:strRef>
          </c:tx>
          <c:spPr>
            <a:solidFill>
              <a:schemeClr val="accent3">
                <a:tint val="77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Sheet1!$C$2:$C$5</c:f>
              <c:numCache>
                <c:formatCode>#,##0</c:formatCode>
                <c:ptCount val="4"/>
                <c:pt idx="0">
                  <c:v>891324</c:v>
                </c:pt>
                <c:pt idx="1">
                  <c:v>951615</c:v>
                </c:pt>
                <c:pt idx="2">
                  <c:v>1015825</c:v>
                </c:pt>
                <c:pt idx="3">
                  <c:v>1058226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614080"/>
        <c:axId val="211614472"/>
      </c:barChart>
      <c:catAx>
        <c:axId val="211614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14472"/>
        <c:crosses val="autoZero"/>
        <c:auto val="1"/>
        <c:lblAlgn val="ctr"/>
        <c:lblOffset val="100"/>
        <c:noMultiLvlLbl val="0"/>
      </c:catAx>
      <c:valAx>
        <c:axId val="211614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#,##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14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771151229767837"/>
          <c:y val="0.42299237875782519"/>
          <c:w val="0.16228848770232163"/>
          <c:h val="0.129100691853967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Overall via OCLC (14 institutions)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Lend Ret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237439</c:v>
                </c:pt>
                <c:pt idx="1">
                  <c:v>241815</c:v>
                </c:pt>
                <c:pt idx="2">
                  <c:v>247637</c:v>
                </c:pt>
                <c:pt idx="3">
                  <c:v>263477</c:v>
                </c:pt>
                <c:pt idx="4">
                  <c:v>267945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Lend Non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231328</c:v>
                </c:pt>
                <c:pt idx="1">
                  <c:v>211589</c:v>
                </c:pt>
                <c:pt idx="2">
                  <c:v>194088</c:v>
                </c:pt>
                <c:pt idx="3">
                  <c:v>189020</c:v>
                </c:pt>
                <c:pt idx="4">
                  <c:v>170290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Borr Ret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187571</c:v>
                </c:pt>
                <c:pt idx="1">
                  <c:v>185656</c:v>
                </c:pt>
                <c:pt idx="2">
                  <c:v>204765</c:v>
                </c:pt>
                <c:pt idx="3">
                  <c:v>196510</c:v>
                </c:pt>
                <c:pt idx="4">
                  <c:v>219948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Borr Non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144485</c:v>
                </c:pt>
                <c:pt idx="1">
                  <c:v>148733</c:v>
                </c:pt>
                <c:pt idx="2">
                  <c:v>137946</c:v>
                </c:pt>
                <c:pt idx="3">
                  <c:v>121302</c:v>
                </c:pt>
                <c:pt idx="4">
                  <c:v>116170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2915688"/>
        <c:axId val="212916080"/>
      </c:lineChart>
      <c:catAx>
        <c:axId val="212915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16080"/>
        <c:crosses val="autoZero"/>
        <c:auto val="1"/>
        <c:lblAlgn val="ctr"/>
        <c:lblOffset val="100"/>
        <c:noMultiLvlLbl val="0"/>
      </c:catAx>
      <c:valAx>
        <c:axId val="212916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15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Overall via </a:t>
            </a:r>
            <a:r>
              <a:rPr lang="en-US" dirty="0" err="1" smtClean="0"/>
              <a:t>RapidILL</a:t>
            </a:r>
            <a:r>
              <a:rPr lang="en-US" dirty="0" smtClean="0"/>
              <a:t> (14) and </a:t>
            </a:r>
            <a:r>
              <a:rPr lang="en-US" dirty="0" err="1" smtClean="0"/>
              <a:t>Docline</a:t>
            </a:r>
            <a:r>
              <a:rPr lang="en-US" dirty="0" smtClean="0"/>
              <a:t> (9)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Rapid Borr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55419</c:v>
                </c:pt>
                <c:pt idx="1">
                  <c:v>52791</c:v>
                </c:pt>
                <c:pt idx="2">
                  <c:v>83741</c:v>
                </c:pt>
                <c:pt idx="3">
                  <c:v>94243</c:v>
                </c:pt>
                <c:pt idx="4">
                  <c:v>71540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Rapid Lend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49951</c:v>
                </c:pt>
                <c:pt idx="1">
                  <c:v>44825</c:v>
                </c:pt>
                <c:pt idx="2">
                  <c:v>86893</c:v>
                </c:pt>
                <c:pt idx="3">
                  <c:v>100487</c:v>
                </c:pt>
                <c:pt idx="4">
                  <c:v>100338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Docline Borr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19339</c:v>
                </c:pt>
                <c:pt idx="1">
                  <c:v>17306</c:v>
                </c:pt>
                <c:pt idx="2">
                  <c:v>15428</c:v>
                </c:pt>
                <c:pt idx="3">
                  <c:v>15129</c:v>
                </c:pt>
                <c:pt idx="4">
                  <c:v>11958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Docline Lend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34300</c:v>
                </c:pt>
                <c:pt idx="1">
                  <c:v>38500</c:v>
                </c:pt>
                <c:pt idx="2">
                  <c:v>35920</c:v>
                </c:pt>
                <c:pt idx="3">
                  <c:v>35167</c:v>
                </c:pt>
                <c:pt idx="4">
                  <c:v>34894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2916864"/>
        <c:axId val="212917256"/>
      </c:lineChart>
      <c:catAx>
        <c:axId val="21291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17256"/>
        <c:crosses val="autoZero"/>
        <c:auto val="1"/>
        <c:lblAlgn val="ctr"/>
        <c:lblOffset val="100"/>
        <c:noMultiLvlLbl val="0"/>
      </c:catAx>
      <c:valAx>
        <c:axId val="212917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16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Overall via </a:t>
            </a:r>
            <a:r>
              <a:rPr lang="en-US" dirty="0" err="1" smtClean="0"/>
              <a:t>RapidILL</a:t>
            </a:r>
            <a:r>
              <a:rPr lang="en-US" dirty="0" smtClean="0"/>
              <a:t> (13) and </a:t>
            </a:r>
            <a:r>
              <a:rPr lang="en-US" dirty="0" err="1" smtClean="0"/>
              <a:t>Docline</a:t>
            </a:r>
            <a:r>
              <a:rPr lang="en-US" dirty="0" smtClean="0"/>
              <a:t> (8)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Rapid Borr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55419</c:v>
                </c:pt>
                <c:pt idx="1">
                  <c:v>52791</c:v>
                </c:pt>
                <c:pt idx="2">
                  <c:v>56859</c:v>
                </c:pt>
                <c:pt idx="3">
                  <c:v>62059</c:v>
                </c:pt>
                <c:pt idx="4">
                  <c:v>47327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Rapid Lend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49951</c:v>
                </c:pt>
                <c:pt idx="1">
                  <c:v>44825</c:v>
                </c:pt>
                <c:pt idx="2">
                  <c:v>56611</c:v>
                </c:pt>
                <c:pt idx="3">
                  <c:v>68510</c:v>
                </c:pt>
                <c:pt idx="4">
                  <c:v>65712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Docline Borr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19339</c:v>
                </c:pt>
                <c:pt idx="1">
                  <c:v>17306</c:v>
                </c:pt>
                <c:pt idx="2">
                  <c:v>15428</c:v>
                </c:pt>
                <c:pt idx="3">
                  <c:v>13927</c:v>
                </c:pt>
                <c:pt idx="4">
                  <c:v>10756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Docline Lend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34300</c:v>
                </c:pt>
                <c:pt idx="1">
                  <c:v>38500</c:v>
                </c:pt>
                <c:pt idx="2">
                  <c:v>35920</c:v>
                </c:pt>
                <c:pt idx="3">
                  <c:v>35167</c:v>
                </c:pt>
                <c:pt idx="4">
                  <c:v>34894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60928592"/>
        <c:axId val="260928984"/>
      </c:lineChart>
      <c:catAx>
        <c:axId val="260928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928984"/>
        <c:crosses val="autoZero"/>
        <c:auto val="1"/>
        <c:lblAlgn val="ctr"/>
        <c:lblOffset val="100"/>
        <c:noMultiLvlLbl val="0"/>
      </c:catAx>
      <c:valAx>
        <c:axId val="260928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928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Overall via </a:t>
            </a:r>
            <a:r>
              <a:rPr lang="en-US" dirty="0" err="1" smtClean="0"/>
              <a:t>RapidILL</a:t>
            </a:r>
            <a:r>
              <a:rPr lang="en-US" dirty="0" smtClean="0"/>
              <a:t> (13) and </a:t>
            </a:r>
            <a:r>
              <a:rPr lang="en-US" dirty="0" err="1" smtClean="0"/>
              <a:t>Docline</a:t>
            </a:r>
            <a:r>
              <a:rPr lang="en-US" dirty="0" smtClean="0"/>
              <a:t> (8)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Rapid Borr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55419</c:v>
                </c:pt>
                <c:pt idx="1">
                  <c:v>52791</c:v>
                </c:pt>
                <c:pt idx="2">
                  <c:v>56859</c:v>
                </c:pt>
                <c:pt idx="3">
                  <c:v>62059</c:v>
                </c:pt>
                <c:pt idx="4">
                  <c:v>47327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Rapid Lend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49951</c:v>
                </c:pt>
                <c:pt idx="1">
                  <c:v>44825</c:v>
                </c:pt>
                <c:pt idx="2">
                  <c:v>56611</c:v>
                </c:pt>
                <c:pt idx="3">
                  <c:v>68510</c:v>
                </c:pt>
                <c:pt idx="4">
                  <c:v>65712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Docline Borr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19339</c:v>
                </c:pt>
                <c:pt idx="1">
                  <c:v>17306</c:v>
                </c:pt>
                <c:pt idx="2">
                  <c:v>15428</c:v>
                </c:pt>
                <c:pt idx="3">
                  <c:v>13927</c:v>
                </c:pt>
                <c:pt idx="4">
                  <c:v>10756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Docline Lend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34300</c:v>
                </c:pt>
                <c:pt idx="1">
                  <c:v>38500</c:v>
                </c:pt>
                <c:pt idx="2">
                  <c:v>35920</c:v>
                </c:pt>
                <c:pt idx="3">
                  <c:v>35167</c:v>
                </c:pt>
                <c:pt idx="4">
                  <c:v>34894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60929768"/>
        <c:axId val="260930160"/>
      </c:lineChart>
      <c:catAx>
        <c:axId val="260929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930160"/>
        <c:crosses val="autoZero"/>
        <c:auto val="1"/>
        <c:lblAlgn val="ctr"/>
        <c:lblOffset val="100"/>
        <c:noMultiLvlLbl val="0"/>
      </c:catAx>
      <c:valAx>
        <c:axId val="260930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929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Other </a:t>
            </a:r>
            <a:r>
              <a:rPr lang="en-US" dirty="0" err="1" smtClean="0"/>
              <a:t>Consortial</a:t>
            </a:r>
            <a:r>
              <a:rPr lang="en-US" dirty="0" smtClean="0"/>
              <a:t> Borrowing Activity</a:t>
            </a:r>
            <a:r>
              <a:rPr lang="en-US" baseline="0" dirty="0" smtClean="0"/>
              <a:t> (8)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Borr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197735</c:v>
                </c:pt>
                <c:pt idx="1">
                  <c:v>175055</c:v>
                </c:pt>
                <c:pt idx="2">
                  <c:v>190833</c:v>
                </c:pt>
                <c:pt idx="3">
                  <c:v>182023</c:v>
                </c:pt>
                <c:pt idx="4">
                  <c:v>164128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Lend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230188</c:v>
                </c:pt>
                <c:pt idx="1">
                  <c:v>224666</c:v>
                </c:pt>
                <c:pt idx="2">
                  <c:v>234968</c:v>
                </c:pt>
                <c:pt idx="3">
                  <c:v>211990</c:v>
                </c:pt>
                <c:pt idx="4">
                  <c:v>193547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0930944"/>
        <c:axId val="260931336"/>
      </c:barChart>
      <c:catAx>
        <c:axId val="260930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931336"/>
        <c:crosses val="autoZero"/>
        <c:auto val="1"/>
        <c:lblAlgn val="ctr"/>
        <c:lblOffset val="100"/>
        <c:noMultiLvlLbl val="0"/>
      </c:catAx>
      <c:valAx>
        <c:axId val="260931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930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Other </a:t>
            </a:r>
            <a:r>
              <a:rPr lang="en-US" dirty="0" err="1" smtClean="0"/>
              <a:t>Consortial</a:t>
            </a:r>
            <a:r>
              <a:rPr lang="en-US" dirty="0" smtClean="0"/>
              <a:t> Borrowing Activity</a:t>
            </a:r>
            <a:r>
              <a:rPr lang="en-US" baseline="0" dirty="0" smtClean="0"/>
              <a:t> (7)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Borr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197735</c:v>
                </c:pt>
                <c:pt idx="1">
                  <c:v>175055</c:v>
                </c:pt>
                <c:pt idx="2">
                  <c:v>164501</c:v>
                </c:pt>
                <c:pt idx="3">
                  <c:v>182023</c:v>
                </c:pt>
                <c:pt idx="4">
                  <c:v>164128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Lend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230188</c:v>
                </c:pt>
                <c:pt idx="1">
                  <c:v>224666</c:v>
                </c:pt>
                <c:pt idx="2">
                  <c:v>221215</c:v>
                </c:pt>
                <c:pt idx="3">
                  <c:v>211990</c:v>
                </c:pt>
                <c:pt idx="4">
                  <c:v>193547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0805832"/>
        <c:axId val="260806224"/>
      </c:barChart>
      <c:catAx>
        <c:axId val="260805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806224"/>
        <c:crosses val="autoZero"/>
        <c:auto val="1"/>
        <c:lblAlgn val="ctr"/>
        <c:lblOffset val="100"/>
        <c:noMultiLvlLbl val="0"/>
      </c:catAx>
      <c:valAx>
        <c:axId val="260806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805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Other </a:t>
            </a:r>
            <a:r>
              <a:rPr lang="en-US" dirty="0" err="1" smtClean="0"/>
              <a:t>Consortial</a:t>
            </a:r>
            <a:r>
              <a:rPr lang="en-US" dirty="0" smtClean="0"/>
              <a:t> Borrowing Activity</a:t>
            </a:r>
            <a:r>
              <a:rPr lang="en-US" baseline="0" dirty="0" smtClean="0"/>
              <a:t> (7)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Borr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197735</c:v>
                </c:pt>
                <c:pt idx="1">
                  <c:v>175055</c:v>
                </c:pt>
                <c:pt idx="2">
                  <c:v>164501</c:v>
                </c:pt>
                <c:pt idx="3">
                  <c:v>182023</c:v>
                </c:pt>
                <c:pt idx="4">
                  <c:v>164128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Lend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230188</c:v>
                </c:pt>
                <c:pt idx="1">
                  <c:v>224666</c:v>
                </c:pt>
                <c:pt idx="2">
                  <c:v>221215</c:v>
                </c:pt>
                <c:pt idx="3">
                  <c:v>211990</c:v>
                </c:pt>
                <c:pt idx="4">
                  <c:v>193547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0808184"/>
        <c:axId val="260808576"/>
      </c:barChart>
      <c:catAx>
        <c:axId val="260808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808576"/>
        <c:crosses val="autoZero"/>
        <c:auto val="1"/>
        <c:lblAlgn val="ctr"/>
        <c:lblOffset val="100"/>
        <c:noMultiLvlLbl val="0"/>
      </c:catAx>
      <c:valAx>
        <c:axId val="260808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808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Overall </a:t>
            </a:r>
            <a:r>
              <a:rPr lang="en-US" baseline="0" dirty="0" smtClean="0"/>
              <a:t>Free Online (5) and POD (11)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Free Borr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1001</c:v>
                </c:pt>
                <c:pt idx="1">
                  <c:v>835</c:v>
                </c:pt>
                <c:pt idx="2">
                  <c:v>2668</c:v>
                </c:pt>
                <c:pt idx="3">
                  <c:v>3345</c:v>
                </c:pt>
                <c:pt idx="4">
                  <c:v>3244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Free Lend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78</c:v>
                </c:pt>
                <c:pt idx="1">
                  <c:v>42</c:v>
                </c:pt>
                <c:pt idx="2">
                  <c:v>20</c:v>
                </c:pt>
                <c:pt idx="3">
                  <c:v>81</c:v>
                </c:pt>
                <c:pt idx="4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0809360"/>
        <c:axId val="26157620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POD - Ret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2547</c:v>
                </c:pt>
                <c:pt idx="1">
                  <c:v>3277</c:v>
                </c:pt>
                <c:pt idx="2">
                  <c:v>2475</c:v>
                </c:pt>
                <c:pt idx="3">
                  <c:v>2825</c:v>
                </c:pt>
                <c:pt idx="4">
                  <c:v>3025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POD -Non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1434</c:v>
                </c:pt>
                <c:pt idx="1">
                  <c:v>2017</c:v>
                </c:pt>
                <c:pt idx="2">
                  <c:v>11841</c:v>
                </c:pt>
                <c:pt idx="3">
                  <c:v>12922</c:v>
                </c:pt>
                <c:pt idx="4">
                  <c:v>11849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0809360"/>
        <c:axId val="261576208"/>
      </c:lineChart>
      <c:catAx>
        <c:axId val="260809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576208"/>
        <c:crosses val="autoZero"/>
        <c:auto val="1"/>
        <c:lblAlgn val="ctr"/>
        <c:lblOffset val="100"/>
        <c:noMultiLvlLbl val="0"/>
      </c:catAx>
      <c:valAx>
        <c:axId val="261576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809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Overall </a:t>
            </a:r>
            <a:r>
              <a:rPr lang="en-US" baseline="0" dirty="0" smtClean="0"/>
              <a:t>Free Online (5) and POD (10)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Free Borr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1001</c:v>
                </c:pt>
                <c:pt idx="1">
                  <c:v>835</c:v>
                </c:pt>
                <c:pt idx="2">
                  <c:v>2668</c:v>
                </c:pt>
                <c:pt idx="3">
                  <c:v>3345</c:v>
                </c:pt>
                <c:pt idx="4">
                  <c:v>3244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Free Lend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78</c:v>
                </c:pt>
                <c:pt idx="1">
                  <c:v>42</c:v>
                </c:pt>
                <c:pt idx="2">
                  <c:v>20</c:v>
                </c:pt>
                <c:pt idx="3">
                  <c:v>81</c:v>
                </c:pt>
                <c:pt idx="4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0806616"/>
        <c:axId val="261577384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POD - Ret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2547</c:v>
                </c:pt>
                <c:pt idx="1">
                  <c:v>3277</c:v>
                </c:pt>
                <c:pt idx="2">
                  <c:v>2447</c:v>
                </c:pt>
                <c:pt idx="3">
                  <c:v>2701</c:v>
                </c:pt>
                <c:pt idx="4">
                  <c:v>3023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POD -Non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1434</c:v>
                </c:pt>
                <c:pt idx="1">
                  <c:v>2017</c:v>
                </c:pt>
                <c:pt idx="2">
                  <c:v>2413</c:v>
                </c:pt>
                <c:pt idx="3">
                  <c:v>3435</c:v>
                </c:pt>
                <c:pt idx="4">
                  <c:v>4605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0806616"/>
        <c:axId val="261577384"/>
      </c:lineChart>
      <c:catAx>
        <c:axId val="260806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577384"/>
        <c:crosses val="autoZero"/>
        <c:auto val="1"/>
        <c:lblAlgn val="ctr"/>
        <c:lblOffset val="100"/>
        <c:noMultiLvlLbl val="0"/>
      </c:catAx>
      <c:valAx>
        <c:axId val="261577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806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Overall </a:t>
            </a:r>
            <a:r>
              <a:rPr lang="en-US" baseline="0" dirty="0" smtClean="0"/>
              <a:t>Free Online (5) and POD (10)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Free Borr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1001</c:v>
                </c:pt>
                <c:pt idx="1">
                  <c:v>835</c:v>
                </c:pt>
                <c:pt idx="2">
                  <c:v>2668</c:v>
                </c:pt>
                <c:pt idx="3">
                  <c:v>3345</c:v>
                </c:pt>
                <c:pt idx="4">
                  <c:v>3244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Free Lend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78</c:v>
                </c:pt>
                <c:pt idx="1">
                  <c:v>42</c:v>
                </c:pt>
                <c:pt idx="2">
                  <c:v>20</c:v>
                </c:pt>
                <c:pt idx="3">
                  <c:v>81</c:v>
                </c:pt>
                <c:pt idx="4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1578952"/>
        <c:axId val="261579344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POD - Ret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2547</c:v>
                </c:pt>
                <c:pt idx="1">
                  <c:v>3277</c:v>
                </c:pt>
                <c:pt idx="2">
                  <c:v>2447</c:v>
                </c:pt>
                <c:pt idx="3">
                  <c:v>2701</c:v>
                </c:pt>
                <c:pt idx="4">
                  <c:v>3023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POD -Non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1434</c:v>
                </c:pt>
                <c:pt idx="1">
                  <c:v>2017</c:v>
                </c:pt>
                <c:pt idx="2">
                  <c:v>2413</c:v>
                </c:pt>
                <c:pt idx="3">
                  <c:v>3435</c:v>
                </c:pt>
                <c:pt idx="4">
                  <c:v>4605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1578952"/>
        <c:axId val="261579344"/>
      </c:lineChart>
      <c:catAx>
        <c:axId val="261578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579344"/>
        <c:crosses val="autoZero"/>
        <c:auto val="1"/>
        <c:lblAlgn val="ctr"/>
        <c:lblOffset val="100"/>
        <c:noMultiLvlLbl val="0"/>
      </c:catAx>
      <c:valAx>
        <c:axId val="261579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578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C2C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Sheet1!$B$2:$B$5</c:f>
              <c:numCache>
                <c:formatCode>#,##0</c:formatCode>
                <c:ptCount val="4"/>
                <c:pt idx="0">
                  <c:v>337834</c:v>
                </c:pt>
                <c:pt idx="1">
                  <c:v>372827</c:v>
                </c:pt>
                <c:pt idx="2">
                  <c:v>437866</c:v>
                </c:pt>
                <c:pt idx="3">
                  <c:v>505465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Trad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Sheet1!$C$2:$C$5</c:f>
              <c:numCache>
                <c:formatCode>#,##0</c:formatCode>
                <c:ptCount val="4"/>
                <c:pt idx="0">
                  <c:v>543732</c:v>
                </c:pt>
                <c:pt idx="1">
                  <c:v>569587</c:v>
                </c:pt>
                <c:pt idx="2">
                  <c:v>573232</c:v>
                </c:pt>
                <c:pt idx="3">
                  <c:v>548055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98224"/>
        <c:axId val="212398616"/>
      </c:barChart>
      <c:catAx>
        <c:axId val="212398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398616"/>
        <c:crosses val="autoZero"/>
        <c:auto val="1"/>
        <c:lblAlgn val="ctr"/>
        <c:lblOffset val="100"/>
        <c:noMultiLvlLbl val="0"/>
      </c:catAx>
      <c:valAx>
        <c:axId val="21239861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2123982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</a:t>
            </a:r>
            <a:r>
              <a:rPr lang="en-US" baseline="0" dirty="0" smtClean="0"/>
              <a:t> </a:t>
            </a:r>
            <a:r>
              <a:rPr lang="en-US" dirty="0" smtClean="0"/>
              <a:t>International Borrowing and Lending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Borr  Non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2102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8143</c:v>
                </c:pt>
                <c:pt idx="1">
                  <c:v>8248</c:v>
                </c:pt>
                <c:pt idx="2">
                  <c:v>8682</c:v>
                </c:pt>
                <c:pt idx="3">
                  <c:v>8662</c:v>
                </c:pt>
                <c:pt idx="4">
                  <c:v>6565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Borr Ret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2102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3541</c:v>
                </c:pt>
                <c:pt idx="1">
                  <c:v>3229</c:v>
                </c:pt>
                <c:pt idx="2">
                  <c:v>3984</c:v>
                </c:pt>
                <c:pt idx="3">
                  <c:v>3910</c:v>
                </c:pt>
                <c:pt idx="4">
                  <c:v>3807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Lend Non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2102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9058</c:v>
                </c:pt>
                <c:pt idx="1">
                  <c:v>13562</c:v>
                </c:pt>
                <c:pt idx="2">
                  <c:v>16772</c:v>
                </c:pt>
                <c:pt idx="3">
                  <c:v>15269</c:v>
                </c:pt>
                <c:pt idx="4">
                  <c:v>12008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Lend Ret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2102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3928</c:v>
                </c:pt>
                <c:pt idx="1">
                  <c:v>4227</c:v>
                </c:pt>
                <c:pt idx="2">
                  <c:v>5117</c:v>
                </c:pt>
                <c:pt idx="3">
                  <c:v>4959</c:v>
                </c:pt>
                <c:pt idx="4">
                  <c:v>4559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1576992"/>
        <c:axId val="212400184"/>
      </c:barChart>
      <c:catAx>
        <c:axId val="261576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400184"/>
        <c:crosses val="autoZero"/>
        <c:auto val="1"/>
        <c:lblAlgn val="ctr"/>
        <c:lblOffset val="100"/>
        <c:noMultiLvlLbl val="0"/>
      </c:catAx>
      <c:valAx>
        <c:axId val="212400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576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</a:t>
            </a:r>
            <a:r>
              <a:rPr lang="en-US" baseline="0" dirty="0" smtClean="0"/>
              <a:t> </a:t>
            </a:r>
            <a:r>
              <a:rPr lang="en-US" dirty="0" smtClean="0"/>
              <a:t>International Borrowing and Lending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Borr  Non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2102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8143</c:v>
                </c:pt>
                <c:pt idx="1">
                  <c:v>8248</c:v>
                </c:pt>
                <c:pt idx="2">
                  <c:v>8682</c:v>
                </c:pt>
                <c:pt idx="3">
                  <c:v>8662</c:v>
                </c:pt>
                <c:pt idx="4">
                  <c:v>6565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Borr Ret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2102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3541</c:v>
                </c:pt>
                <c:pt idx="1">
                  <c:v>3229</c:v>
                </c:pt>
                <c:pt idx="2">
                  <c:v>3984</c:v>
                </c:pt>
                <c:pt idx="3">
                  <c:v>3910</c:v>
                </c:pt>
                <c:pt idx="4">
                  <c:v>3807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Lend Non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2102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9058</c:v>
                </c:pt>
                <c:pt idx="1">
                  <c:v>13562</c:v>
                </c:pt>
                <c:pt idx="2">
                  <c:v>16772</c:v>
                </c:pt>
                <c:pt idx="3">
                  <c:v>15269</c:v>
                </c:pt>
                <c:pt idx="4">
                  <c:v>12008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Lend Ret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2102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3928</c:v>
                </c:pt>
                <c:pt idx="1">
                  <c:v>4227</c:v>
                </c:pt>
                <c:pt idx="2">
                  <c:v>5117</c:v>
                </c:pt>
                <c:pt idx="3">
                  <c:v>4959</c:v>
                </c:pt>
                <c:pt idx="4">
                  <c:v>4559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761528"/>
        <c:axId val="212761920"/>
      </c:barChart>
      <c:catAx>
        <c:axId val="212761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761920"/>
        <c:crosses val="autoZero"/>
        <c:auto val="1"/>
        <c:lblAlgn val="ctr"/>
        <c:lblOffset val="100"/>
        <c:noMultiLvlLbl val="0"/>
      </c:catAx>
      <c:valAx>
        <c:axId val="212761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761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Within CIC</a:t>
            </a:r>
            <a:r>
              <a:rPr lang="en-US" baseline="0" dirty="0" smtClean="0"/>
              <a:t> via OCLC (Including </a:t>
            </a:r>
            <a:r>
              <a:rPr lang="en-US" baseline="0" dirty="0" err="1" smtClean="0"/>
              <a:t>UBorrow</a:t>
            </a:r>
            <a:r>
              <a:rPr lang="en-US" baseline="0" dirty="0" smtClean="0"/>
              <a:t>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818110236220472"/>
          <c:y val="0.13779699803149603"/>
          <c:w val="0.88181889763779531"/>
          <c:h val="0.704922490157480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116519</c:v>
                </c:pt>
                <c:pt idx="1">
                  <c:v>128419</c:v>
                </c:pt>
                <c:pt idx="2">
                  <c:v>154125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57463</c:v>
                </c:pt>
                <c:pt idx="1">
                  <c:v>53575</c:v>
                </c:pt>
                <c:pt idx="2">
                  <c:v>49821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3529000"/>
        <c:axId val="26352860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173982</c:v>
                </c:pt>
                <c:pt idx="1">
                  <c:v>181994</c:v>
                </c:pt>
                <c:pt idx="2">
                  <c:v>203946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3529000"/>
        <c:axId val="263528608"/>
      </c:lineChart>
      <c:catAx>
        <c:axId val="263529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3528608"/>
        <c:crosses val="autoZero"/>
        <c:auto val="1"/>
        <c:lblAlgn val="ctr"/>
        <c:lblOffset val="100"/>
        <c:noMultiLvlLbl val="0"/>
      </c:catAx>
      <c:valAx>
        <c:axId val="263528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3529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Within CIC</a:t>
            </a:r>
            <a:r>
              <a:rPr lang="en-US" baseline="0" dirty="0" smtClean="0"/>
              <a:t> via OCLC </a:t>
            </a:r>
            <a:r>
              <a:rPr lang="en-US" baseline="0" dirty="0" smtClean="0"/>
              <a:t>(Excluding </a:t>
            </a:r>
            <a:r>
              <a:rPr lang="en-US" baseline="0" dirty="0" err="1" smtClean="0"/>
              <a:t>UBorrow</a:t>
            </a:r>
            <a:r>
              <a:rPr lang="en-US" baseline="0" dirty="0" smtClean="0"/>
              <a:t>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818110236220472"/>
          <c:y val="0.13779699803149603"/>
          <c:w val="0.88181889763779531"/>
          <c:h val="0.704922490157480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67497</c:v>
                </c:pt>
                <c:pt idx="1">
                  <c:v>58821</c:v>
                </c:pt>
                <c:pt idx="2">
                  <c:v>59855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57463</c:v>
                </c:pt>
                <c:pt idx="1">
                  <c:v>53575</c:v>
                </c:pt>
                <c:pt idx="2">
                  <c:v>49821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0174672"/>
        <c:axId val="267119984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124960</c:v>
                </c:pt>
                <c:pt idx="1">
                  <c:v>112396</c:v>
                </c:pt>
                <c:pt idx="2">
                  <c:v>109676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0174672"/>
        <c:axId val="267119984"/>
      </c:lineChart>
      <c:catAx>
        <c:axId val="300174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119984"/>
        <c:crosses val="autoZero"/>
        <c:auto val="1"/>
        <c:lblAlgn val="ctr"/>
        <c:lblOffset val="100"/>
        <c:noMultiLvlLbl val="0"/>
      </c:catAx>
      <c:valAx>
        <c:axId val="267119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174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Within CIC</a:t>
            </a:r>
            <a:r>
              <a:rPr lang="en-US" baseline="0" dirty="0" smtClean="0"/>
              <a:t> via OCLC (Excluding </a:t>
            </a:r>
            <a:r>
              <a:rPr lang="en-US" baseline="0" dirty="0" err="1" smtClean="0"/>
              <a:t>UBorrow</a:t>
            </a:r>
            <a:r>
              <a:rPr lang="en-US" baseline="0" dirty="0" smtClean="0"/>
              <a:t>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818110236220472"/>
          <c:y val="0.13779699803149603"/>
          <c:w val="0.88181889763779531"/>
          <c:h val="0.704922490157480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67497</c:v>
                </c:pt>
                <c:pt idx="1">
                  <c:v>58821</c:v>
                </c:pt>
                <c:pt idx="2">
                  <c:v>59855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57463</c:v>
                </c:pt>
                <c:pt idx="1">
                  <c:v>53575</c:v>
                </c:pt>
                <c:pt idx="2">
                  <c:v>49821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6739928"/>
        <c:axId val="306739536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124960</c:v>
                </c:pt>
                <c:pt idx="1">
                  <c:v>112396</c:v>
                </c:pt>
                <c:pt idx="2">
                  <c:v>109676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739928"/>
        <c:axId val="306739536"/>
      </c:lineChart>
      <c:catAx>
        <c:axId val="306739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39536"/>
        <c:crosses val="autoZero"/>
        <c:auto val="1"/>
        <c:lblAlgn val="ctr"/>
        <c:lblOffset val="100"/>
        <c:noMultiLvlLbl val="0"/>
      </c:catAx>
      <c:valAx>
        <c:axId val="306739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739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Total </a:t>
            </a:r>
            <a:r>
              <a:rPr lang="en-US" dirty="0" err="1" smtClean="0"/>
              <a:t>UBorrow</a:t>
            </a:r>
            <a:r>
              <a:rPr lang="en-US" baseline="0" dirty="0" smtClean="0"/>
              <a:t> – Filled Requests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23382</c:v>
                </c:pt>
                <c:pt idx="1">
                  <c:v>99678</c:v>
                </c:pt>
                <c:pt idx="2">
                  <c:v>141504</c:v>
                </c:pt>
                <c:pt idx="3">
                  <c:v>191275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Lend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10764</c:v>
                </c:pt>
                <c:pt idx="1">
                  <c:v>49022</c:v>
                </c:pt>
                <c:pt idx="2">
                  <c:v>69598</c:v>
                </c:pt>
                <c:pt idx="3">
                  <c:v>94270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Borrow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12618</c:v>
                </c:pt>
                <c:pt idx="1">
                  <c:v>50656</c:v>
                </c:pt>
                <c:pt idx="2">
                  <c:v>71906</c:v>
                </c:pt>
                <c:pt idx="3">
                  <c:v>97005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61577776"/>
        <c:axId val="262754008"/>
      </c:lineChart>
      <c:catAx>
        <c:axId val="261577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2754008"/>
        <c:crosses val="autoZero"/>
        <c:auto val="1"/>
        <c:lblAlgn val="ctr"/>
        <c:lblOffset val="100"/>
        <c:noMultiLvlLbl val="0"/>
      </c:catAx>
      <c:valAx>
        <c:axId val="262754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577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Loans</a:t>
            </a:r>
            <a:r>
              <a:rPr lang="en-US" baseline="0" dirty="0" smtClean="0"/>
              <a:t> Within CIC via OCLC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818110236220472"/>
          <c:y val="0.11592199803149605"/>
          <c:w val="0.88181889763779531"/>
          <c:h val="0.704922490157480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Non-Ret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57463</c:v>
                </c:pt>
                <c:pt idx="1">
                  <c:v>53575</c:v>
                </c:pt>
                <c:pt idx="2">
                  <c:v>49821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67497</c:v>
                </c:pt>
                <c:pt idx="1">
                  <c:v>58821</c:v>
                </c:pt>
                <c:pt idx="2">
                  <c:v>59855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UBorrow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49022</c:v>
                </c:pt>
                <c:pt idx="1">
                  <c:v>69598</c:v>
                </c:pt>
                <c:pt idx="2">
                  <c:v>94270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0865016"/>
        <c:axId val="210865400"/>
      </c:barChart>
      <c:catAx>
        <c:axId val="210865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865400"/>
        <c:crosses val="autoZero"/>
        <c:auto val="1"/>
        <c:lblAlgn val="ctr"/>
        <c:lblOffset val="100"/>
        <c:noMultiLvlLbl val="0"/>
      </c:catAx>
      <c:valAx>
        <c:axId val="210865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865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UBorrow Loans 2012-2015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Sheet1!$A$2:$A$16</c:f>
              <c:strCache>
                <c:ptCount val="15"/>
                <c:pt idx="0">
                  <c:v>Chi</c:v>
                </c:pt>
                <c:pt idx="1">
                  <c:v>IL</c:v>
                </c:pt>
                <c:pt idx="2">
                  <c:v>Ind</c:v>
                </c:pt>
                <c:pt idx="3">
                  <c:v>IA</c:v>
                </c:pt>
                <c:pt idx="4">
                  <c:v>MD</c:v>
                </c:pt>
                <c:pt idx="5">
                  <c:v>MI</c:v>
                </c:pt>
                <c:pt idx="6">
                  <c:v>MST</c:v>
                </c:pt>
                <c:pt idx="7">
                  <c:v>MIN</c:v>
                </c:pt>
                <c:pt idx="8">
                  <c:v>NEB</c:v>
                </c:pt>
                <c:pt idx="9">
                  <c:v>NW</c:v>
                </c:pt>
                <c:pt idx="10">
                  <c:v>OSU</c:v>
                </c:pt>
                <c:pt idx="11">
                  <c:v>PSU</c:v>
                </c:pt>
                <c:pt idx="12">
                  <c:v>PUR</c:v>
                </c:pt>
                <c:pt idx="13">
                  <c:v>RUT</c:v>
                </c:pt>
                <c:pt idx="14">
                  <c:v>WI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15984</c:v>
                </c:pt>
                <c:pt idx="1">
                  <c:v>15548</c:v>
                </c:pt>
                <c:pt idx="2">
                  <c:v>15480</c:v>
                </c:pt>
                <c:pt idx="3">
                  <c:v>16493</c:v>
                </c:pt>
                <c:pt idx="4">
                  <c:v>8689</c:v>
                </c:pt>
                <c:pt idx="5">
                  <c:v>15129</c:v>
                </c:pt>
                <c:pt idx="6">
                  <c:v>16883</c:v>
                </c:pt>
                <c:pt idx="7">
                  <c:v>14933</c:v>
                </c:pt>
                <c:pt idx="8">
                  <c:v>16410</c:v>
                </c:pt>
                <c:pt idx="9">
                  <c:v>16113</c:v>
                </c:pt>
                <c:pt idx="10">
                  <c:v>16957</c:v>
                </c:pt>
                <c:pt idx="11">
                  <c:v>16339</c:v>
                </c:pt>
                <c:pt idx="12">
                  <c:v>12626</c:v>
                </c:pt>
                <c:pt idx="13">
                  <c:v>10209</c:v>
                </c:pt>
                <c:pt idx="14">
                  <c:v>15861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UBorrow</a:t>
            </a:r>
            <a:r>
              <a:rPr lang="en-US" dirty="0"/>
              <a:t> </a:t>
            </a:r>
            <a:r>
              <a:rPr lang="en-US" dirty="0" smtClean="0"/>
              <a:t>Borrows </a:t>
            </a:r>
            <a:r>
              <a:rPr lang="en-US" dirty="0"/>
              <a:t>2012-2015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UBorrow Borrows 2012-2015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Sheet1!$A$2:$A$16</c:f>
              <c:strCache>
                <c:ptCount val="15"/>
                <c:pt idx="0">
                  <c:v>Chi</c:v>
                </c:pt>
                <c:pt idx="1">
                  <c:v>IL</c:v>
                </c:pt>
                <c:pt idx="2">
                  <c:v>Ind</c:v>
                </c:pt>
                <c:pt idx="3">
                  <c:v>IA</c:v>
                </c:pt>
                <c:pt idx="4">
                  <c:v>MD</c:v>
                </c:pt>
                <c:pt idx="5">
                  <c:v>MI</c:v>
                </c:pt>
                <c:pt idx="6">
                  <c:v>MST</c:v>
                </c:pt>
                <c:pt idx="7">
                  <c:v>MIN</c:v>
                </c:pt>
                <c:pt idx="8">
                  <c:v>NEB</c:v>
                </c:pt>
                <c:pt idx="9">
                  <c:v>NW</c:v>
                </c:pt>
                <c:pt idx="10">
                  <c:v>OSU</c:v>
                </c:pt>
                <c:pt idx="11">
                  <c:v>PSU</c:v>
                </c:pt>
                <c:pt idx="12">
                  <c:v>PUR</c:v>
                </c:pt>
                <c:pt idx="13">
                  <c:v>RUT</c:v>
                </c:pt>
                <c:pt idx="14">
                  <c:v>WI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51906</c:v>
                </c:pt>
                <c:pt idx="1">
                  <c:v>2067</c:v>
                </c:pt>
                <c:pt idx="2">
                  <c:v>2107</c:v>
                </c:pt>
                <c:pt idx="3">
                  <c:v>9165</c:v>
                </c:pt>
                <c:pt idx="4">
                  <c:v>15767</c:v>
                </c:pt>
                <c:pt idx="5">
                  <c:v>28313</c:v>
                </c:pt>
                <c:pt idx="6">
                  <c:v>13382</c:v>
                </c:pt>
                <c:pt idx="7">
                  <c:v>13754</c:v>
                </c:pt>
                <c:pt idx="8">
                  <c:v>8935</c:v>
                </c:pt>
                <c:pt idx="9">
                  <c:v>50091</c:v>
                </c:pt>
                <c:pt idx="10">
                  <c:v>4159</c:v>
                </c:pt>
                <c:pt idx="11">
                  <c:v>8183</c:v>
                </c:pt>
                <c:pt idx="12">
                  <c:v>14239</c:v>
                </c:pt>
                <c:pt idx="13">
                  <c:v>1469</c:v>
                </c:pt>
                <c:pt idx="14">
                  <c:v>8648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UBorrow</a:t>
            </a:r>
            <a:r>
              <a:rPr lang="en-US" dirty="0"/>
              <a:t> </a:t>
            </a:r>
            <a:r>
              <a:rPr lang="en-US" dirty="0" smtClean="0"/>
              <a:t>Borrows </a:t>
            </a:r>
            <a:r>
              <a:rPr lang="en-US" dirty="0"/>
              <a:t>2012-2015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UBorrow Borrows 2012-2015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Sheet1!$A$2:$A$16</c:f>
              <c:strCache>
                <c:ptCount val="15"/>
                <c:pt idx="0">
                  <c:v>Chi</c:v>
                </c:pt>
                <c:pt idx="1">
                  <c:v>IL</c:v>
                </c:pt>
                <c:pt idx="2">
                  <c:v>Ind</c:v>
                </c:pt>
                <c:pt idx="3">
                  <c:v>IA</c:v>
                </c:pt>
                <c:pt idx="4">
                  <c:v>MD</c:v>
                </c:pt>
                <c:pt idx="5">
                  <c:v>MI</c:v>
                </c:pt>
                <c:pt idx="6">
                  <c:v>MST</c:v>
                </c:pt>
                <c:pt idx="7">
                  <c:v>MIN</c:v>
                </c:pt>
                <c:pt idx="8">
                  <c:v>NEB</c:v>
                </c:pt>
                <c:pt idx="9">
                  <c:v>NW</c:v>
                </c:pt>
                <c:pt idx="10">
                  <c:v>OSU</c:v>
                </c:pt>
                <c:pt idx="11">
                  <c:v>PSU</c:v>
                </c:pt>
                <c:pt idx="12">
                  <c:v>PUR</c:v>
                </c:pt>
                <c:pt idx="13">
                  <c:v>RUT</c:v>
                </c:pt>
                <c:pt idx="14">
                  <c:v>WI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51906</c:v>
                </c:pt>
                <c:pt idx="1">
                  <c:v>2067</c:v>
                </c:pt>
                <c:pt idx="2">
                  <c:v>2107</c:v>
                </c:pt>
                <c:pt idx="3">
                  <c:v>9165</c:v>
                </c:pt>
                <c:pt idx="4">
                  <c:v>15767</c:v>
                </c:pt>
                <c:pt idx="5">
                  <c:v>28313</c:v>
                </c:pt>
                <c:pt idx="6">
                  <c:v>13382</c:v>
                </c:pt>
                <c:pt idx="7">
                  <c:v>13754</c:v>
                </c:pt>
                <c:pt idx="8">
                  <c:v>8935</c:v>
                </c:pt>
                <c:pt idx="9">
                  <c:v>50091</c:v>
                </c:pt>
                <c:pt idx="10">
                  <c:v>4159</c:v>
                </c:pt>
                <c:pt idx="11">
                  <c:v>8183</c:v>
                </c:pt>
                <c:pt idx="12">
                  <c:v>14239</c:v>
                </c:pt>
                <c:pt idx="13">
                  <c:v>1469</c:v>
                </c:pt>
                <c:pt idx="14">
                  <c:v>8648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Overall</a:t>
            </a:r>
            <a:r>
              <a:rPr lang="en-US" baseline="0" dirty="0" smtClean="0"/>
              <a:t> ILL Activity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Founders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Sheet1!$B$2:$B$5</c:f>
              <c:numCache>
                <c:formatCode>#,##0</c:formatCode>
                <c:ptCount val="4"/>
                <c:pt idx="0">
                  <c:v>345055</c:v>
                </c:pt>
                <c:pt idx="1">
                  <c:v>369398</c:v>
                </c:pt>
                <c:pt idx="2">
                  <c:v>382626</c:v>
                </c:pt>
                <c:pt idx="3" formatCode="General">
                  <c:v>380085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J2002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Sheet1!$C$2:$C$5</c:f>
              <c:numCache>
                <c:formatCode>#,##0</c:formatCode>
                <c:ptCount val="4"/>
                <c:pt idx="0">
                  <c:v>328269</c:v>
                </c:pt>
                <c:pt idx="1">
                  <c:v>360111</c:v>
                </c:pt>
                <c:pt idx="2">
                  <c:v>366112</c:v>
                </c:pt>
                <c:pt idx="3">
                  <c:v>362002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Newbies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Sheet1!$D$2:$D$5</c:f>
              <c:numCache>
                <c:formatCode>#,##0</c:formatCode>
                <c:ptCount val="4"/>
                <c:pt idx="0">
                  <c:v>218000</c:v>
                </c:pt>
                <c:pt idx="1">
                  <c:v>220255</c:v>
                </c:pt>
                <c:pt idx="2">
                  <c:v>267087</c:v>
                </c:pt>
                <c:pt idx="3">
                  <c:v>316139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2399400"/>
        <c:axId val="212399792"/>
      </c:lineChart>
      <c:catAx>
        <c:axId val="212399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99792"/>
        <c:crosses val="autoZero"/>
        <c:auto val="1"/>
        <c:lblAlgn val="ctr"/>
        <c:lblOffset val="100"/>
        <c:noMultiLvlLbl val="0"/>
      </c:catAx>
      <c:valAx>
        <c:axId val="212399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99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/>
              <a:t>UBorrows</a:t>
            </a:r>
            <a:r>
              <a:rPr lang="en-US" baseline="0" dirty="0" smtClean="0"/>
              <a:t>: Unmediated vs Mediated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Borrows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12618</c:v>
                </c:pt>
                <c:pt idx="1">
                  <c:v>50656</c:v>
                </c:pt>
                <c:pt idx="2">
                  <c:v>71906</c:v>
                </c:pt>
                <c:pt idx="3">
                  <c:v>97005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Unmediated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8508</c:v>
                </c:pt>
                <c:pt idx="1">
                  <c:v>30173</c:v>
                </c:pt>
                <c:pt idx="2">
                  <c:v>39574</c:v>
                </c:pt>
                <c:pt idx="3">
                  <c:v>57404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Mediated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4110</c:v>
                </c:pt>
                <c:pt idx="1">
                  <c:v>20483</c:v>
                </c:pt>
                <c:pt idx="2">
                  <c:v>32332</c:v>
                </c:pt>
                <c:pt idx="3">
                  <c:v>39601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2754792"/>
        <c:axId val="262755184"/>
      </c:barChart>
      <c:catAx>
        <c:axId val="262754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2755184"/>
        <c:crosses val="autoZero"/>
        <c:auto val="1"/>
        <c:lblAlgn val="ctr"/>
        <c:lblOffset val="100"/>
        <c:noMultiLvlLbl val="0"/>
      </c:catAx>
      <c:valAx>
        <c:axId val="262755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2754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/>
              <a:t>UBorrows</a:t>
            </a:r>
            <a:r>
              <a:rPr lang="en-US" baseline="0" dirty="0" smtClean="0"/>
              <a:t>: Unmediated vs Mediated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Borrows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12618</c:v>
                </c:pt>
                <c:pt idx="1">
                  <c:v>50656</c:v>
                </c:pt>
                <c:pt idx="2">
                  <c:v>71906</c:v>
                </c:pt>
                <c:pt idx="3">
                  <c:v>97005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Unmediated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8508</c:v>
                </c:pt>
                <c:pt idx="1">
                  <c:v>30173</c:v>
                </c:pt>
                <c:pt idx="2">
                  <c:v>39574</c:v>
                </c:pt>
                <c:pt idx="3">
                  <c:v>57404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Mediated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4110</c:v>
                </c:pt>
                <c:pt idx="1">
                  <c:v>20483</c:v>
                </c:pt>
                <c:pt idx="2">
                  <c:v>32332</c:v>
                </c:pt>
                <c:pt idx="3">
                  <c:v>39601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7119200"/>
        <c:axId val="267119592"/>
      </c:barChart>
      <c:catAx>
        <c:axId val="267119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119592"/>
        <c:crosses val="autoZero"/>
        <c:auto val="1"/>
        <c:lblAlgn val="ctr"/>
        <c:lblOffset val="100"/>
        <c:noMultiLvlLbl val="0"/>
      </c:catAx>
      <c:valAx>
        <c:axId val="267119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11920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/>
              <a:t>UBorrows</a:t>
            </a:r>
            <a:r>
              <a:rPr lang="en-US" baseline="0" dirty="0" smtClean="0"/>
              <a:t>: Unmediated vs Mediated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Borrows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12618</c:v>
                </c:pt>
                <c:pt idx="1">
                  <c:v>50656</c:v>
                </c:pt>
                <c:pt idx="2">
                  <c:v>71906</c:v>
                </c:pt>
                <c:pt idx="3">
                  <c:v>97005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Unmediated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8508</c:v>
                </c:pt>
                <c:pt idx="1">
                  <c:v>30173</c:v>
                </c:pt>
                <c:pt idx="2">
                  <c:v>39574</c:v>
                </c:pt>
                <c:pt idx="3">
                  <c:v>57404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Mediated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4110</c:v>
                </c:pt>
                <c:pt idx="1">
                  <c:v>20483</c:v>
                </c:pt>
                <c:pt idx="2">
                  <c:v>32332</c:v>
                </c:pt>
                <c:pt idx="3">
                  <c:v>39601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4573336"/>
        <c:axId val="314573728"/>
      </c:barChart>
      <c:catAx>
        <c:axId val="314573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573728"/>
        <c:crosses val="autoZero"/>
        <c:auto val="1"/>
        <c:lblAlgn val="ctr"/>
        <c:lblOffset val="100"/>
        <c:noMultiLvlLbl val="0"/>
      </c:catAx>
      <c:valAx>
        <c:axId val="314573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573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/>
              <a:t>UBorrows</a:t>
            </a:r>
            <a:r>
              <a:rPr lang="en-US" baseline="0" dirty="0" smtClean="0"/>
              <a:t>: Unmediated vs Mediated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Borrows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12618</c:v>
                </c:pt>
                <c:pt idx="1">
                  <c:v>50656</c:v>
                </c:pt>
                <c:pt idx="2">
                  <c:v>71906</c:v>
                </c:pt>
                <c:pt idx="3">
                  <c:v>97005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Unmediated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8508</c:v>
                </c:pt>
                <c:pt idx="1">
                  <c:v>30173</c:v>
                </c:pt>
                <c:pt idx="2">
                  <c:v>39574</c:v>
                </c:pt>
                <c:pt idx="3">
                  <c:v>57404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Mediated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4110</c:v>
                </c:pt>
                <c:pt idx="1">
                  <c:v>20483</c:v>
                </c:pt>
                <c:pt idx="2">
                  <c:v>32332</c:v>
                </c:pt>
                <c:pt idx="3">
                  <c:v>39601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0381792"/>
        <c:axId val="300383360"/>
      </c:barChart>
      <c:catAx>
        <c:axId val="300381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383360"/>
        <c:crosses val="autoZero"/>
        <c:auto val="1"/>
        <c:lblAlgn val="ctr"/>
        <c:lblOffset val="100"/>
        <c:noMultiLvlLbl val="0"/>
      </c:catAx>
      <c:valAx>
        <c:axId val="300383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381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/>
              <a:t>UBorrows</a:t>
            </a:r>
            <a:r>
              <a:rPr lang="en-US" baseline="0" dirty="0" smtClean="0"/>
              <a:t>: Unmediated vs Mediated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Borrows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12618</c:v>
                </c:pt>
                <c:pt idx="1">
                  <c:v>50656</c:v>
                </c:pt>
                <c:pt idx="2">
                  <c:v>71906</c:v>
                </c:pt>
                <c:pt idx="3">
                  <c:v>97005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Unmediated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8508</c:v>
                </c:pt>
                <c:pt idx="1">
                  <c:v>30173</c:v>
                </c:pt>
                <c:pt idx="2">
                  <c:v>39574</c:v>
                </c:pt>
                <c:pt idx="3">
                  <c:v>57404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Mediated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4110</c:v>
                </c:pt>
                <c:pt idx="1">
                  <c:v>20483</c:v>
                </c:pt>
                <c:pt idx="2">
                  <c:v>32332</c:v>
                </c:pt>
                <c:pt idx="3">
                  <c:v>39601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0177024"/>
        <c:axId val="265363280"/>
      </c:barChart>
      <c:catAx>
        <c:axId val="300177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5363280"/>
        <c:crosses val="autoZero"/>
        <c:auto val="1"/>
        <c:lblAlgn val="ctr"/>
        <c:lblOffset val="100"/>
        <c:noMultiLvlLbl val="0"/>
      </c:catAx>
      <c:valAx>
        <c:axId val="265363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177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Overal</a:t>
            </a:r>
            <a:r>
              <a:rPr lang="en-US" baseline="0" dirty="0" smtClean="0"/>
              <a:t>l </a:t>
            </a:r>
            <a:r>
              <a:rPr lang="en-US" baseline="0" dirty="0" smtClean="0"/>
              <a:t>CIC Collection </a:t>
            </a:r>
            <a:r>
              <a:rPr lang="en-US" baseline="0" dirty="0" smtClean="0"/>
              <a:t>Sharing Activity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11 CIC 5-yr.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1161753</c:v>
                </c:pt>
                <c:pt idx="1">
                  <c:v>1126227</c:v>
                </c:pt>
                <c:pt idx="2">
                  <c:v>1129188</c:v>
                </c:pt>
                <c:pt idx="3">
                  <c:v>1102892</c:v>
                </c:pt>
                <c:pt idx="4">
                  <c:v>1076589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2400968"/>
        <c:axId val="212401360"/>
      </c:lineChart>
      <c:catAx>
        <c:axId val="212400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401360"/>
        <c:crosses val="autoZero"/>
        <c:auto val="1"/>
        <c:lblAlgn val="ctr"/>
        <c:lblOffset val="100"/>
        <c:noMultiLvlLbl val="0"/>
      </c:catAx>
      <c:valAx>
        <c:axId val="212401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400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Overal</a:t>
            </a:r>
            <a:r>
              <a:rPr lang="en-US" baseline="0" dirty="0" smtClean="0"/>
              <a:t>l </a:t>
            </a:r>
            <a:r>
              <a:rPr lang="en-US" baseline="0" dirty="0" smtClean="0"/>
              <a:t>CIC Collection </a:t>
            </a:r>
            <a:r>
              <a:rPr lang="en-US" baseline="0" dirty="0" smtClean="0"/>
              <a:t>Sharing Activity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11 CIC 5-yr.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1161753</c:v>
                </c:pt>
                <c:pt idx="1">
                  <c:v>1126227</c:v>
                </c:pt>
                <c:pt idx="2">
                  <c:v>1129188</c:v>
                </c:pt>
                <c:pt idx="3">
                  <c:v>1102892</c:v>
                </c:pt>
                <c:pt idx="4">
                  <c:v>1076589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with 3 Newbies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1395806</c:v>
                </c:pt>
                <c:pt idx="1">
                  <c:v>1364200</c:v>
                </c:pt>
                <c:pt idx="2">
                  <c:v>1374419</c:v>
                </c:pt>
                <c:pt idx="3">
                  <c:v>1358463</c:v>
                </c:pt>
                <c:pt idx="4">
                  <c:v>1338611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3826344"/>
        <c:axId val="213826736"/>
      </c:lineChart>
      <c:catAx>
        <c:axId val="213826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6736"/>
        <c:crosses val="autoZero"/>
        <c:auto val="1"/>
        <c:lblAlgn val="ctr"/>
        <c:lblOffset val="100"/>
        <c:noMultiLvlLbl val="0"/>
      </c:catAx>
      <c:valAx>
        <c:axId val="213826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6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Overal</a:t>
            </a:r>
            <a:r>
              <a:rPr lang="en-US" baseline="0" dirty="0" smtClean="0"/>
              <a:t>l </a:t>
            </a:r>
            <a:r>
              <a:rPr lang="en-US" baseline="0" dirty="0" smtClean="0"/>
              <a:t>CIC Collection </a:t>
            </a:r>
            <a:r>
              <a:rPr lang="en-US" baseline="0" dirty="0" smtClean="0"/>
              <a:t>Sharing Activity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11 CIC 5-yr.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1161753</c:v>
                </c:pt>
                <c:pt idx="1">
                  <c:v>1126227</c:v>
                </c:pt>
                <c:pt idx="2">
                  <c:v>1129188</c:v>
                </c:pt>
                <c:pt idx="3">
                  <c:v>1102892</c:v>
                </c:pt>
                <c:pt idx="4">
                  <c:v>1076589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with 3 Newbies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1395806</c:v>
                </c:pt>
                <c:pt idx="1">
                  <c:v>1364200</c:v>
                </c:pt>
                <c:pt idx="2">
                  <c:v>1374419</c:v>
                </c:pt>
                <c:pt idx="3">
                  <c:v>1358463</c:v>
                </c:pt>
                <c:pt idx="4">
                  <c:v>1338611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All 15 CIC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1395806</c:v>
                </c:pt>
                <c:pt idx="1">
                  <c:v>1364200</c:v>
                </c:pt>
                <c:pt idx="2">
                  <c:v>1552365</c:v>
                </c:pt>
                <c:pt idx="3">
                  <c:v>1499366</c:v>
                </c:pt>
                <c:pt idx="4">
                  <c:v>1467921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3827520"/>
        <c:axId val="213827912"/>
      </c:lineChart>
      <c:catAx>
        <c:axId val="213827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912"/>
        <c:crosses val="autoZero"/>
        <c:auto val="1"/>
        <c:lblAlgn val="ctr"/>
        <c:lblOffset val="100"/>
        <c:noMultiLvlLbl val="0"/>
      </c:catAx>
      <c:valAx>
        <c:axId val="213827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7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Overal</a:t>
            </a:r>
            <a:r>
              <a:rPr lang="en-US" baseline="0" dirty="0" smtClean="0"/>
              <a:t>l </a:t>
            </a:r>
            <a:r>
              <a:rPr lang="en-US" baseline="0" dirty="0" smtClean="0"/>
              <a:t>CIC Collection </a:t>
            </a:r>
            <a:r>
              <a:rPr lang="en-US" baseline="0" dirty="0" smtClean="0"/>
              <a:t>Sharing Activity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11 CIC 5-yr.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1161753</c:v>
                </c:pt>
                <c:pt idx="1">
                  <c:v>1126227</c:v>
                </c:pt>
                <c:pt idx="2">
                  <c:v>1129188</c:v>
                </c:pt>
                <c:pt idx="3">
                  <c:v>1102892</c:v>
                </c:pt>
                <c:pt idx="4">
                  <c:v>1076589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with 3 Newbies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1395806</c:v>
                </c:pt>
                <c:pt idx="1">
                  <c:v>1364200</c:v>
                </c:pt>
                <c:pt idx="2">
                  <c:v>1374419</c:v>
                </c:pt>
                <c:pt idx="3">
                  <c:v>1358463</c:v>
                </c:pt>
                <c:pt idx="4">
                  <c:v>1338611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All 15 CIC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1395806</c:v>
                </c:pt>
                <c:pt idx="1">
                  <c:v>1364200</c:v>
                </c:pt>
                <c:pt idx="2">
                  <c:v>1552365</c:v>
                </c:pt>
                <c:pt idx="3">
                  <c:v>1499366</c:v>
                </c:pt>
                <c:pt idx="4">
                  <c:v>1467921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3828696"/>
        <c:axId val="213829088"/>
      </c:lineChart>
      <c:catAx>
        <c:axId val="213828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9088"/>
        <c:crosses val="autoZero"/>
        <c:auto val="1"/>
        <c:lblAlgn val="ctr"/>
        <c:lblOffset val="100"/>
        <c:noMultiLvlLbl val="0"/>
      </c:catAx>
      <c:valAx>
        <c:axId val="213829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8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Overall via OCLC (15 institutions)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Lend Ret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237439</c:v>
                </c:pt>
                <c:pt idx="1">
                  <c:v>241815</c:v>
                </c:pt>
                <c:pt idx="2">
                  <c:v>267612</c:v>
                </c:pt>
                <c:pt idx="3">
                  <c:v>282193</c:v>
                </c:pt>
                <c:pt idx="4">
                  <c:v>288113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Lend Non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231328</c:v>
                </c:pt>
                <c:pt idx="1">
                  <c:v>211589</c:v>
                </c:pt>
                <c:pt idx="2">
                  <c:v>214257</c:v>
                </c:pt>
                <c:pt idx="3">
                  <c:v>204691</c:v>
                </c:pt>
                <c:pt idx="4">
                  <c:v>184195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Borr Ret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187571</c:v>
                </c:pt>
                <c:pt idx="1">
                  <c:v>185656</c:v>
                </c:pt>
                <c:pt idx="2">
                  <c:v>223617</c:v>
                </c:pt>
                <c:pt idx="3">
                  <c:v>217066</c:v>
                </c:pt>
                <c:pt idx="4">
                  <c:v>240873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Borr Non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144485</c:v>
                </c:pt>
                <c:pt idx="1">
                  <c:v>148733</c:v>
                </c:pt>
                <c:pt idx="2">
                  <c:v>148059</c:v>
                </c:pt>
                <c:pt idx="3">
                  <c:v>131879</c:v>
                </c:pt>
                <c:pt idx="4">
                  <c:v>122642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3829872"/>
        <c:axId val="212913728"/>
      </c:lineChart>
      <c:catAx>
        <c:axId val="213829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13728"/>
        <c:crosses val="autoZero"/>
        <c:auto val="1"/>
        <c:lblAlgn val="ctr"/>
        <c:lblOffset val="100"/>
        <c:noMultiLvlLbl val="0"/>
      </c:catAx>
      <c:valAx>
        <c:axId val="212913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29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CIC Overall via OCLC (14 institutions)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Lend Ret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237439</c:v>
                </c:pt>
                <c:pt idx="1">
                  <c:v>241815</c:v>
                </c:pt>
                <c:pt idx="2">
                  <c:v>247637</c:v>
                </c:pt>
                <c:pt idx="3">
                  <c:v>263477</c:v>
                </c:pt>
                <c:pt idx="4">
                  <c:v>267945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Lend Non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231328</c:v>
                </c:pt>
                <c:pt idx="1">
                  <c:v>211589</c:v>
                </c:pt>
                <c:pt idx="2">
                  <c:v>194088</c:v>
                </c:pt>
                <c:pt idx="3">
                  <c:v>189020</c:v>
                </c:pt>
                <c:pt idx="4">
                  <c:v>170290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Borr Ret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187571</c:v>
                </c:pt>
                <c:pt idx="1">
                  <c:v>185656</c:v>
                </c:pt>
                <c:pt idx="2">
                  <c:v>204765</c:v>
                </c:pt>
                <c:pt idx="3">
                  <c:v>196510</c:v>
                </c:pt>
                <c:pt idx="4">
                  <c:v>219948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Borr Non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144485</c:v>
                </c:pt>
                <c:pt idx="1">
                  <c:v>148733</c:v>
                </c:pt>
                <c:pt idx="2">
                  <c:v>137946</c:v>
                </c:pt>
                <c:pt idx="3">
                  <c:v>121302</c:v>
                </c:pt>
                <c:pt idx="4">
                  <c:v>116170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2914512"/>
        <c:axId val="212914904"/>
      </c:lineChart>
      <c:catAx>
        <c:axId val="212914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14904"/>
        <c:crosses val="autoZero"/>
        <c:auto val="1"/>
        <c:lblAlgn val="ctr"/>
        <c:lblOffset val="100"/>
        <c:noMultiLvlLbl val="0"/>
      </c:catAx>
      <c:valAx>
        <c:axId val="212914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14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0.21648</cdr:x>
      <cdr:y>0.7046</cdr:y>
    </cdr:from>
    <cdr:to>
      <cdr:x>0.36648</cdr:x>
      <cdr:y>0.8035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19684" y="2863502"/>
          <a:ext cx="914400" cy="4019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0.15879</cdr:x>
      <cdr:y>0.71944</cdr:y>
    </cdr:from>
    <cdr:to>
      <cdr:x>0.30879</cdr:x>
      <cdr:y>0.94444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67991" y="292379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0.21648</cdr:x>
      <cdr:y>0.7046</cdr:y>
    </cdr:from>
    <cdr:to>
      <cdr:x>0.36648</cdr:x>
      <cdr:y>0.8035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19684" y="2863502"/>
          <a:ext cx="914400" cy="4019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0.15879</cdr:x>
      <cdr:y>0.71944</cdr:y>
    </cdr:from>
    <cdr:to>
      <cdr:x>0.30879</cdr:x>
      <cdr:y>0.94444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67991" y="292379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0.21648</cdr:x>
      <cdr:y>0.7046</cdr:y>
    </cdr:from>
    <cdr:to>
      <cdr:x>0.36648</cdr:x>
      <cdr:y>0.8035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19684" y="2863502"/>
          <a:ext cx="914400" cy="4019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0.15879</cdr:x>
      <cdr:y>0.71944</cdr:y>
    </cdr:from>
    <cdr:to>
      <cdr:x>0.30879</cdr:x>
      <cdr:y>0.94444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67991" y="292379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0.42109</cdr:x>
      <cdr:y>0.56103</cdr:y>
    </cdr:from>
    <cdr:to>
      <cdr:x>0.57891</cdr:x>
      <cdr:y>0.63677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566938" y="2280045"/>
          <a:ext cx="962123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60%-40%</a:t>
          </a:r>
          <a:endParaRPr lang="en-US" sz="14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0.21648</cdr:x>
      <cdr:y>0.7046</cdr:y>
    </cdr:from>
    <cdr:to>
      <cdr:x>0.36648</cdr:x>
      <cdr:y>0.8035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19684" y="2863502"/>
          <a:ext cx="914400" cy="4019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0.15879</cdr:x>
      <cdr:y>0.71944</cdr:y>
    </cdr:from>
    <cdr:to>
      <cdr:x>0.30879</cdr:x>
      <cdr:y>0.94444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67991" y="292379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0.42109</cdr:x>
      <cdr:y>0.56103</cdr:y>
    </cdr:from>
    <cdr:to>
      <cdr:x>0.57891</cdr:x>
      <cdr:y>0.63677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566938" y="2280045"/>
          <a:ext cx="962123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60%-40%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0.62976</cdr:x>
      <cdr:y>0.52372</cdr:y>
    </cdr:from>
    <cdr:to>
      <cdr:x>0.78759</cdr:x>
      <cdr:y>0.59945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839029" y="2128390"/>
          <a:ext cx="962123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55%-45%</a:t>
          </a:r>
          <a:endParaRPr lang="en-US" sz="14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0.21648</cdr:x>
      <cdr:y>0.7046</cdr:y>
    </cdr:from>
    <cdr:to>
      <cdr:x>0.36648</cdr:x>
      <cdr:y>0.8035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19684" y="2863502"/>
          <a:ext cx="914400" cy="4019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0.15879</cdr:x>
      <cdr:y>0.71944</cdr:y>
    </cdr:from>
    <cdr:to>
      <cdr:x>0.30879</cdr:x>
      <cdr:y>0.94444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67991" y="292379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0.42109</cdr:x>
      <cdr:y>0.56103</cdr:y>
    </cdr:from>
    <cdr:to>
      <cdr:x>0.57891</cdr:x>
      <cdr:y>0.63677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566938" y="2280045"/>
          <a:ext cx="962123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60%-40%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0.62976</cdr:x>
      <cdr:y>0.52372</cdr:y>
    </cdr:from>
    <cdr:to>
      <cdr:x>0.78759</cdr:x>
      <cdr:y>0.59945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839029" y="2128390"/>
          <a:ext cx="962123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55%-45%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0.84217</cdr:x>
      <cdr:y>0.40504</cdr:y>
    </cdr:from>
    <cdr:to>
      <cdr:x>1</cdr:x>
      <cdr:y>0.48077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5133877" y="1646069"/>
          <a:ext cx="962123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59%-41%</a:t>
          </a:r>
          <a:endParaRPr lang="en-US" sz="14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7726C-ACAE-124E-B040-09E55DEF4DA0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C18C3-2E63-8349-A502-4ACA2BEDD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89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A1E7B-A08C-462E-B68D-F35FC16695A8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B813A-722E-4194-B2CB-A10BACD61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10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30241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B813A-722E-4194-B2CB-A10BACD61A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869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87275" y="3300413"/>
            <a:ext cx="8143539" cy="32131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B813A-722E-4194-B2CB-A10BACD61A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18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87275" y="3300413"/>
            <a:ext cx="8143539" cy="32131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B813A-722E-4194-B2CB-A10BACD61A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09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87275" y="3300413"/>
            <a:ext cx="8143539" cy="32131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B813A-722E-4194-B2CB-A10BACD61A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06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B813A-722E-4194-B2CB-A10BACD61A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285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B813A-722E-4194-B2CB-A10BACD61A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02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B813A-722E-4194-B2CB-A10BACD61A3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928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80912" y="3300413"/>
            <a:ext cx="8326419" cy="32131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B813A-722E-4194-B2CB-A10BACD61A38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725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B813A-722E-4194-B2CB-A10BACD61A38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43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"/>
            <a:ext cx="3270249" cy="1385363"/>
          </a:xfrm>
          <a:prstGeom prst="rect">
            <a:avLst/>
          </a:prstGeom>
          <a:solidFill>
            <a:srgbClr val="00AF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10" b="29158"/>
          <a:stretch/>
        </p:blipFill>
        <p:spPr>
          <a:xfrm>
            <a:off x="3184539" y="2"/>
            <a:ext cx="5980110" cy="1385363"/>
          </a:xfrm>
          <a:prstGeom prst="rect">
            <a:avLst/>
          </a:prstGeom>
        </p:spPr>
      </p:pic>
      <p:sp>
        <p:nvSpPr>
          <p:cNvPr id="22" name="Rectangle 21"/>
          <p:cNvSpPr/>
          <p:nvPr userDrawn="1"/>
        </p:nvSpPr>
        <p:spPr>
          <a:xfrm>
            <a:off x="0" y="6248400"/>
            <a:ext cx="2209800" cy="609600"/>
          </a:xfrm>
          <a:prstGeom prst="rect">
            <a:avLst/>
          </a:prstGeom>
          <a:solidFill>
            <a:srgbClr val="2361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209800" y="6248400"/>
            <a:ext cx="1060450" cy="609600"/>
          </a:xfrm>
          <a:prstGeom prst="rect">
            <a:avLst/>
          </a:prstGeom>
          <a:solidFill>
            <a:srgbClr val="007D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3270250" y="6248400"/>
            <a:ext cx="5873750" cy="609600"/>
          </a:xfrm>
          <a:prstGeom prst="rect">
            <a:avLst/>
          </a:prstGeom>
          <a:solidFill>
            <a:srgbClr val="00AF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962170"/>
            <a:ext cx="3582591" cy="56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none" lIns="457200" tIns="137160" rIns="274320" bIns="182880"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Event Location • June 25, 2015 </a:t>
            </a:r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779470" y="2483369"/>
            <a:ext cx="7754770" cy="1323439"/>
          </a:xfrm>
          <a:prstGeom prst="rect">
            <a:avLst/>
          </a:prstGeom>
          <a:ln w="101600" cmpd="sng">
            <a:solidFill>
              <a:schemeClr val="accent2"/>
            </a:solidFill>
            <a:miter lim="800000"/>
          </a:ln>
        </p:spPr>
        <p:txBody>
          <a:bodyPr vert="horz" wrap="square" lIns="548640" tIns="274320" rIns="457200" bIns="365760">
            <a:normAutofit/>
          </a:bodyPr>
          <a:lstStyle>
            <a:lvl1pPr marL="0" indent="0" algn="l">
              <a:spcBef>
                <a:spcPts val="0"/>
              </a:spcBef>
              <a:buNone/>
              <a:defRPr sz="4400" b="1" baseline="0">
                <a:ln w="0" cmpd="sng">
                  <a:noFill/>
                </a:ln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Place title here</a:t>
            </a:r>
            <a:endParaRPr lang="en-US" dirty="0"/>
          </a:p>
        </p:txBody>
      </p:sp>
      <p:pic>
        <p:nvPicPr>
          <p:cNvPr id="18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867" y="6457306"/>
            <a:ext cx="743238" cy="2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728694" y="4014387"/>
            <a:ext cx="1860270" cy="400110"/>
          </a:xfrm>
          <a:prstGeom prst="rect">
            <a:avLst/>
          </a:prstGeom>
        </p:spPr>
        <p:txBody>
          <a:bodyPr vert="horz" wrap="none" lIns="0">
            <a:sp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728694" y="4415447"/>
            <a:ext cx="1364723" cy="307777"/>
          </a:xfrm>
          <a:prstGeom prst="rect">
            <a:avLst/>
          </a:prstGeom>
        </p:spPr>
        <p:txBody>
          <a:bodyPr vert="horz" wrap="none" lIns="0" tIns="0">
            <a:spAutoFit/>
          </a:bodyPr>
          <a:lstStyle>
            <a:lvl1pPr marL="0" indent="0">
              <a:buNone/>
              <a:defRPr sz="1700" b="0"/>
            </a:lvl1pPr>
            <a:lvl2pPr marL="457200" indent="0">
              <a:buNone/>
              <a:defRPr/>
            </a:lvl2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045849" y="2"/>
            <a:ext cx="536743" cy="1385363"/>
          </a:xfrm>
          <a:prstGeom prst="rect">
            <a:avLst/>
          </a:prstGeom>
          <a:solidFill>
            <a:srgbClr val="00AFD7">
              <a:alpha val="5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52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82650" y="1990726"/>
            <a:ext cx="2016125" cy="2571750"/>
          </a:xfrm>
          <a:prstGeom prst="rect">
            <a:avLst/>
          </a:prstGeom>
        </p:spPr>
        <p:txBody>
          <a:bodyPr vert="horz" anchor="t" anchorCtr="0"/>
          <a:lstStyle>
            <a:lvl1pPr marL="0" indent="0" algn="ctr">
              <a:spcBef>
                <a:spcPts val="0"/>
              </a:spcBef>
              <a:buNone/>
              <a:defRPr sz="1400" baseline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Place Speaker </a:t>
            </a:r>
            <a:br>
              <a:rPr lang="en-US" dirty="0" smtClean="0"/>
            </a:br>
            <a:r>
              <a:rPr lang="en-US" dirty="0" smtClean="0"/>
              <a:t>Photo Here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 rot="5400000">
            <a:off x="-846139" y="2833690"/>
            <a:ext cx="2574927" cy="882650"/>
          </a:xfrm>
          <a:prstGeom prst="rect">
            <a:avLst/>
          </a:prstGeom>
          <a:solidFill>
            <a:srgbClr val="2361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416307" y="2638427"/>
            <a:ext cx="5727699" cy="8521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0" i="0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+mn-lt"/>
                <a:ea typeface="ＭＳ Ｐゴシック" charset="0"/>
                <a:cs typeface="Arial"/>
              </a:rPr>
              <a:t>Speaker Position, Speaker Title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416300" y="3986213"/>
            <a:ext cx="5727700" cy="0"/>
          </a:xfrm>
          <a:prstGeom prst="line">
            <a:avLst/>
          </a:prstGeom>
          <a:ln w="1905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16300" y="1987552"/>
            <a:ext cx="5727700" cy="6508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1" baseline="0">
                <a:solidFill>
                  <a:srgbClr val="236192"/>
                </a:solidFill>
              </a:defRPr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5" hasCustomPrompt="1"/>
          </p:nvPr>
        </p:nvSpPr>
        <p:spPr>
          <a:xfrm>
            <a:off x="882650" y="1990724"/>
            <a:ext cx="161925" cy="2571752"/>
          </a:xfrm>
          <a:prstGeom prst="rect">
            <a:avLst/>
          </a:prstGeom>
          <a:solidFill>
            <a:srgbClr val="236192">
              <a:alpha val="72000"/>
            </a:srgbClr>
          </a:solidFill>
          <a:ln>
            <a:noFill/>
          </a:ln>
        </p:spPr>
        <p:txBody>
          <a:bodyPr vert="horz"/>
          <a:lstStyle>
            <a:lvl1pPr marL="0" indent="0">
              <a:buNone/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    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08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AFD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15259" y="1108081"/>
            <a:ext cx="8174038" cy="692497"/>
          </a:xfrm>
          <a:prstGeom prst="rect">
            <a:avLst/>
          </a:prstGeom>
          <a:ln w="28575" cmpd="sng">
            <a:solidFill>
              <a:srgbClr val="FFFFFF"/>
            </a:solidFill>
          </a:ln>
        </p:spPr>
        <p:txBody>
          <a:bodyPr vert="horz" lIns="274320" tIns="45720" rIns="274320" bIns="91440"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600" b="1" i="0" cap="all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3600" b="1" dirty="0" smtClean="0">
                <a:solidFill>
                  <a:schemeClr val="bg1"/>
                </a:solidFill>
                <a:cs typeface="Arial" charset="0"/>
              </a:rPr>
              <a:t>NEW SECTION TITLE</a:t>
            </a:r>
          </a:p>
        </p:txBody>
      </p:sp>
      <p:pic>
        <p:nvPicPr>
          <p:cNvPr id="10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867" y="6457306"/>
            <a:ext cx="743238" cy="2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76213" y="850900"/>
            <a:ext cx="265112" cy="6007100"/>
          </a:xfrm>
          <a:prstGeom prst="rect">
            <a:avLst/>
          </a:prstGeom>
          <a:solidFill>
            <a:srgbClr val="00AFD7"/>
          </a:solidFill>
        </p:spPr>
        <p:txBody>
          <a:bodyPr vert="horz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411956" y="850900"/>
            <a:ext cx="265112" cy="5432839"/>
          </a:xfrm>
          <a:prstGeom prst="rect">
            <a:avLst/>
          </a:prstGeom>
          <a:solidFill>
            <a:srgbClr val="00AFD7"/>
          </a:solidFill>
        </p:spPr>
        <p:txBody>
          <a:bodyPr vert="horz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97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6248400"/>
            <a:ext cx="2209800" cy="609600"/>
          </a:xfrm>
          <a:prstGeom prst="rect">
            <a:avLst/>
          </a:prstGeom>
          <a:solidFill>
            <a:srgbClr val="2361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2209800" y="6248400"/>
            <a:ext cx="1060450" cy="609600"/>
          </a:xfrm>
          <a:prstGeom prst="rect">
            <a:avLst/>
          </a:prstGeom>
          <a:solidFill>
            <a:srgbClr val="007D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3270250" y="6248400"/>
            <a:ext cx="5873750" cy="609600"/>
          </a:xfrm>
          <a:prstGeom prst="rect">
            <a:avLst/>
          </a:prstGeom>
          <a:solidFill>
            <a:srgbClr val="00AF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pic>
        <p:nvPicPr>
          <p:cNvPr id="9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867" y="6457306"/>
            <a:ext cx="743238" cy="2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77838" y="1135919"/>
            <a:ext cx="8181975" cy="4475171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400" baseline="0"/>
            </a:lvl1pPr>
          </a:lstStyle>
          <a:p>
            <a:pPr lvl="0"/>
            <a:r>
              <a:rPr lang="en-US" dirty="0" smtClean="0"/>
              <a:t>Click to add copy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77838" y="220663"/>
            <a:ext cx="8181975" cy="9152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07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6248400"/>
            <a:ext cx="2209800" cy="609600"/>
          </a:xfrm>
          <a:prstGeom prst="rect">
            <a:avLst/>
          </a:prstGeom>
          <a:solidFill>
            <a:srgbClr val="2361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2209800" y="6248400"/>
            <a:ext cx="1060450" cy="609600"/>
          </a:xfrm>
          <a:prstGeom prst="rect">
            <a:avLst/>
          </a:prstGeom>
          <a:solidFill>
            <a:srgbClr val="007D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3270250" y="6248400"/>
            <a:ext cx="5873750" cy="609600"/>
          </a:xfrm>
          <a:prstGeom prst="rect">
            <a:avLst/>
          </a:prstGeom>
          <a:solidFill>
            <a:srgbClr val="00AF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867" y="6457306"/>
            <a:ext cx="743238" cy="2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59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OCLC_H_PMS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6209" y="6456544"/>
            <a:ext cx="742882" cy="242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25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9144000" cy="6858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900" baseline="0">
                <a:sym typeface="Wingdings"/>
              </a:defRPr>
            </a:lvl1pPr>
            <a:lvl2pPr marL="457200" indent="0">
              <a:buNone/>
              <a:defRPr sz="2400"/>
            </a:lvl2pPr>
          </a:lstStyle>
          <a:p>
            <a:pPr lvl="1"/>
            <a:r>
              <a:rPr lang="en-US" dirty="0" smtClean="0"/>
              <a:t>Drag and drop photo here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7583490" y="-20638"/>
            <a:ext cx="433387" cy="6899276"/>
          </a:xfrm>
          <a:prstGeom prst="rect">
            <a:avLst/>
          </a:prstGeom>
          <a:solidFill>
            <a:schemeClr val="accent1">
              <a:alpha val="78000"/>
            </a:schemeClr>
          </a:solidFill>
        </p:spPr>
        <p:txBody>
          <a:bodyPr vert="horz"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    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8016877" y="-20638"/>
            <a:ext cx="1127125" cy="6899276"/>
          </a:xfrm>
          <a:prstGeom prst="rect">
            <a:avLst/>
          </a:prstGeom>
          <a:solidFill>
            <a:schemeClr val="accent1"/>
          </a:solidFill>
        </p:spPr>
        <p:txBody>
          <a:bodyPr vert="horz"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-14111" y="4997709"/>
            <a:ext cx="6153150" cy="954107"/>
          </a:xfrm>
          <a:prstGeom prst="rect">
            <a:avLst/>
          </a:prstGeom>
          <a:solidFill>
            <a:schemeClr val="bg1"/>
          </a:solidFill>
        </p:spPr>
        <p:txBody>
          <a:bodyPr vert="horz" lIns="640080"/>
          <a:lstStyle>
            <a:lvl1pPr marL="0" indent="0">
              <a:buNone/>
              <a:defRPr sz="2400" b="1" baseline="0">
                <a:solidFill>
                  <a:srgbClr val="236192"/>
                </a:solidFill>
              </a:defRPr>
            </a:lvl1pPr>
          </a:lstStyle>
          <a:p>
            <a:pPr lvl="0"/>
            <a:r>
              <a:rPr lang="en-US" dirty="0" smtClean="0"/>
              <a:t>Persons Name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528161" y="5411260"/>
            <a:ext cx="5610225" cy="3524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Persons Title</a:t>
            </a:r>
            <a:endParaRPr lang="en-US" dirty="0"/>
          </a:p>
        </p:txBody>
      </p:sp>
      <p:pic>
        <p:nvPicPr>
          <p:cNvPr id="9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867" y="6457306"/>
            <a:ext cx="743238" cy="2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36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pt-because-pattern.ps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829" y="1"/>
            <a:ext cx="4597172" cy="5850946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240428" y="259642"/>
            <a:ext cx="3980966" cy="1041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 b="1" baseline="0">
                <a:solidFill>
                  <a:srgbClr val="236192"/>
                </a:solidFill>
              </a:defRPr>
            </a:lvl1pPr>
          </a:lstStyle>
          <a:p>
            <a:pPr lvl="0"/>
            <a:r>
              <a:rPr lang="en-US" dirty="0" smtClean="0"/>
              <a:t>Closing Message</a:t>
            </a:r>
            <a:endParaRPr lang="en-US" dirty="0"/>
          </a:p>
        </p:txBody>
      </p:sp>
      <p:pic>
        <p:nvPicPr>
          <p:cNvPr id="8" name="Picture 26" descr="OCLC_H_PMS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7166" y="6281740"/>
            <a:ext cx="11255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 userDrawn="1"/>
        </p:nvSpPr>
        <p:spPr>
          <a:xfrm rot="10800000">
            <a:off x="11338" y="5850666"/>
            <a:ext cx="9144000" cy="239713"/>
          </a:xfrm>
          <a:prstGeom prst="rect">
            <a:avLst/>
          </a:prstGeom>
          <a:solidFill>
            <a:srgbClr val="00AFD7"/>
          </a:soli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D527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240615" y="1321003"/>
            <a:ext cx="3887788" cy="40571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800" b="1" baseline="0"/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240428" y="1690434"/>
            <a:ext cx="3887788" cy="3590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400" b="0" baseline="0"/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240428" y="2010978"/>
            <a:ext cx="3887788" cy="305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400" b="1" baseline="0">
                <a:solidFill>
                  <a:srgbClr val="236192"/>
                </a:solidFill>
              </a:defRPr>
            </a:lvl1pPr>
          </a:lstStyle>
          <a:p>
            <a:pPr lvl="0"/>
            <a:r>
              <a:rPr lang="en-US" dirty="0" smtClean="0"/>
              <a:t>Speaker Contact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48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16200000">
            <a:off x="479425" y="4983163"/>
            <a:ext cx="603250" cy="292100"/>
          </a:xfrm>
          <a:prstGeom prst="rect">
            <a:avLst/>
          </a:prstGeom>
          <a:solidFill>
            <a:srgbClr val="007D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pic>
        <p:nvPicPr>
          <p:cNvPr id="9" name="Picture 9" descr="OCLC_H_PMS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3521" y="5960853"/>
            <a:ext cx="1498090" cy="48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8"/>
          <p:cNvSpPr txBox="1">
            <a:spLocks noChangeArrowheads="1"/>
          </p:cNvSpPr>
          <p:nvPr userDrawn="1"/>
        </p:nvSpPr>
        <p:spPr bwMode="auto">
          <a:xfrm>
            <a:off x="5924929" y="4935538"/>
            <a:ext cx="42227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00" dirty="0">
                <a:solidFill>
                  <a:schemeClr val="bg1"/>
                </a:solidFill>
              </a:rPr>
              <a:t>SM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4827588"/>
            <a:ext cx="635000" cy="603250"/>
          </a:xfrm>
          <a:prstGeom prst="rect">
            <a:avLst/>
          </a:prstGeom>
          <a:solidFill>
            <a:srgbClr val="2361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D527F"/>
              </a:solidFill>
            </a:endParaRPr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1108606"/>
            <a:ext cx="4177899" cy="1492716"/>
          </a:xfrm>
          <a:prstGeom prst="rect">
            <a:avLst/>
          </a:prstGeom>
          <a:ln w="101600" cmpd="sng">
            <a:solidFill>
              <a:srgbClr val="236192"/>
            </a:solidFill>
            <a:miter lim="800000"/>
          </a:ln>
        </p:spPr>
        <p:txBody>
          <a:bodyPr vert="horz" wrap="none" lIns="548640" tIns="274320" rIns="457200" bIns="365760">
            <a:spAutoFit/>
          </a:bodyPr>
          <a:lstStyle>
            <a:lvl1pPr marL="0" indent="0" algn="l">
              <a:spcBef>
                <a:spcPts val="0"/>
              </a:spcBef>
              <a:buNone/>
              <a:defRPr sz="5500" b="1" baseline="0">
                <a:ln w="0" cmpd="sng">
                  <a:noFill/>
                </a:ln>
                <a:solidFill>
                  <a:srgbClr val="236192"/>
                </a:solidFill>
              </a:defRPr>
            </a:lvl1pPr>
          </a:lstStyle>
          <a:p>
            <a:pPr lvl="0"/>
            <a:r>
              <a:rPr lang="en-US" dirty="0" smtClean="0"/>
              <a:t>Text Here</a:t>
            </a:r>
            <a:endParaRPr lang="en-US" dirty="0"/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608544" y="2860151"/>
            <a:ext cx="3887788" cy="40571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800" b="1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608357" y="3229582"/>
            <a:ext cx="3887788" cy="3590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4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608357" y="3588611"/>
            <a:ext cx="3887788" cy="305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1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Speaker Contact</a:t>
            </a:r>
            <a:endParaRPr lang="en-US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587632"/>
            <a:ext cx="3679825" cy="566309"/>
          </a:xfrm>
          <a:prstGeom prst="rect">
            <a:avLst/>
          </a:prstGeom>
          <a:solidFill>
            <a:srgbClr val="236192"/>
          </a:solidFill>
        </p:spPr>
        <p:txBody>
          <a:bodyPr vert="horz" wrap="square" lIns="640080" tIns="91440" bIns="164592">
            <a:sp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Event Title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927100" y="4827588"/>
            <a:ext cx="8216900" cy="60325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Together we make breakthroughs</a:t>
            </a:r>
            <a:r>
              <a:rPr lang="en-US" sz="2000" b="1" baseline="0" dirty="0" smtClean="0">
                <a:solidFill>
                  <a:schemeClr val="bg1"/>
                </a:solidFill>
                <a:latin typeface="+mj-lt"/>
              </a:rPr>
              <a:t> possible.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194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039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5" r:id="rId3"/>
    <p:sldLayoutId id="2147483653" r:id="rId4"/>
    <p:sldLayoutId id="2147483654" r:id="rId5"/>
    <p:sldLayoutId id="2147483658" r:id="rId6"/>
    <p:sldLayoutId id="2147483657" r:id="rId7"/>
    <p:sldLayoutId id="2147483656" r:id="rId8"/>
    <p:sldLayoutId id="214748365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" y="1962170"/>
            <a:ext cx="4794646" cy="569387"/>
          </a:xfrm>
        </p:spPr>
        <p:txBody>
          <a:bodyPr/>
          <a:lstStyle/>
          <a:p>
            <a:r>
              <a:rPr lang="en-US" dirty="0" smtClean="0"/>
              <a:t>CIC ILL Directors Meeting, October 22, 2015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That’s Just Gross: A  Macro-style Look at CIC’s Collection Sharing Activity 2011-2015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728694" y="4014387"/>
            <a:ext cx="1873270" cy="400110"/>
          </a:xfrm>
        </p:spPr>
        <p:txBody>
          <a:bodyPr/>
          <a:lstStyle/>
          <a:p>
            <a:r>
              <a:rPr lang="en-US" dirty="0" smtClean="0"/>
              <a:t>Dennis Massie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728694" y="4415447"/>
            <a:ext cx="3340082" cy="307777"/>
          </a:xfrm>
        </p:spPr>
        <p:txBody>
          <a:bodyPr/>
          <a:lstStyle/>
          <a:p>
            <a:r>
              <a:rPr lang="en-US" dirty="0" smtClean="0"/>
              <a:t>Program Officer, OCLC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6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51300025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843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7553845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0077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20141798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677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5411896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81354" y="432080"/>
            <a:ext cx="9304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#9:Total </a:t>
            </a:r>
            <a:r>
              <a:rPr lang="en-US" sz="3600" b="1" dirty="0">
                <a:solidFill>
                  <a:schemeClr val="tx2"/>
                </a:solidFill>
              </a:rPr>
              <a:t>sharing activity is going </a:t>
            </a:r>
            <a:r>
              <a:rPr lang="en-US" sz="3600" b="1" dirty="0" smtClean="0">
                <a:solidFill>
                  <a:schemeClr val="tx2"/>
                </a:solidFill>
              </a:rPr>
              <a:t>down</a:t>
            </a:r>
            <a:r>
              <a:rPr lang="en-US" b="1" dirty="0" smtClean="0">
                <a:solidFill>
                  <a:schemeClr val="tx2"/>
                </a:solidFill>
              </a:rPr>
              <a:t>.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96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40717936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214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0098308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337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0098308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1789" y="432080"/>
            <a:ext cx="8772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#8:On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OCLC, Sharing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</a:rPr>
              <a:t>Ret’s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up,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</a:rPr>
              <a:t>Non’s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down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8359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55860290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4840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33282001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120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33282001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1789" y="432080"/>
            <a:ext cx="8772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#7: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</a:rPr>
              <a:t>RapidILL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up &amp; down,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</a:rPr>
              <a:t>Docline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down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630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7839" y="1565910"/>
            <a:ext cx="7534592" cy="4045180"/>
          </a:xfrm>
        </p:spPr>
        <p:txBody>
          <a:bodyPr/>
          <a:lstStyle/>
          <a:p>
            <a:r>
              <a:rPr lang="en-US" dirty="0"/>
              <a:t>What numbers of borrows and loans has each institution executed in each of the various resource sharing venues in the past </a:t>
            </a:r>
            <a:r>
              <a:rPr lang="en-US" dirty="0" smtClean="0"/>
              <a:t>5 </a:t>
            </a:r>
            <a:r>
              <a:rPr lang="en-US" dirty="0"/>
              <a:t>years?</a:t>
            </a:r>
          </a:p>
          <a:p>
            <a:r>
              <a:rPr lang="en-US" dirty="0"/>
              <a:t>What factors determine the requesting method or model used for each request?</a:t>
            </a:r>
          </a:p>
          <a:p>
            <a:r>
              <a:rPr lang="en-US" dirty="0"/>
              <a:t>How is all this changing over time?</a:t>
            </a:r>
          </a:p>
          <a:p>
            <a:r>
              <a:rPr lang="en-US" dirty="0"/>
              <a:t>How </a:t>
            </a:r>
            <a:r>
              <a:rPr lang="en-US" dirty="0" smtClean="0"/>
              <a:t>will </a:t>
            </a:r>
            <a:r>
              <a:rPr lang="en-US" dirty="0"/>
              <a:t>it </a:t>
            </a:r>
            <a:r>
              <a:rPr lang="en-US" dirty="0" smtClean="0"/>
              <a:t>most likely change </a:t>
            </a:r>
            <a:r>
              <a:rPr lang="en-US" dirty="0"/>
              <a:t>in the future?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OCLC/CIC ILL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25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23890784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608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08529632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625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71613961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" y="43208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#6: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Other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</a:rPr>
              <a:t>Consortial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Borrowing: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Down-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</a:rPr>
              <a:t>ish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6447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870243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84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62497718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7815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62497718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" y="43208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#5: Free online, POD of non-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</a:rPr>
              <a:t>returnables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up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72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43390192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5984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43390192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" y="43208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#4: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International lending of Non-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</a:rPr>
              <a:t>ret’s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is big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3602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396320782"/>
              </p:ext>
            </p:extLst>
          </p:nvPr>
        </p:nvGraphicFramePr>
        <p:xfrm>
          <a:off x="1524000" y="1397000"/>
          <a:ext cx="75094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0388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580442344"/>
              </p:ext>
            </p:extLst>
          </p:nvPr>
        </p:nvGraphicFramePr>
        <p:xfrm>
          <a:off x="1524000" y="1397000"/>
          <a:ext cx="75094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7932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7839" y="1565910"/>
            <a:ext cx="7534592" cy="4045180"/>
          </a:xfrm>
        </p:spPr>
        <p:txBody>
          <a:bodyPr/>
          <a:lstStyle/>
          <a:p>
            <a:r>
              <a:rPr lang="en-US" dirty="0"/>
              <a:t>What numbers of borrows and loans has each institution executed in each of the various resource sharing venues in the past </a:t>
            </a:r>
            <a:r>
              <a:rPr lang="en-US" dirty="0" smtClean="0"/>
              <a:t>5 </a:t>
            </a:r>
            <a:r>
              <a:rPr lang="en-US" dirty="0"/>
              <a:t>years?</a:t>
            </a:r>
          </a:p>
          <a:p>
            <a:r>
              <a:rPr lang="en-US" dirty="0"/>
              <a:t>What factors determine the requesting method or model used for each request?</a:t>
            </a:r>
          </a:p>
          <a:p>
            <a:r>
              <a:rPr lang="en-US" dirty="0"/>
              <a:t>How is all this changing over time?</a:t>
            </a:r>
          </a:p>
          <a:p>
            <a:r>
              <a:rPr lang="en-US" dirty="0"/>
              <a:t>How </a:t>
            </a:r>
            <a:r>
              <a:rPr lang="en-US" dirty="0" smtClean="0"/>
              <a:t>will </a:t>
            </a:r>
            <a:r>
              <a:rPr lang="en-US" dirty="0"/>
              <a:t>it </a:t>
            </a:r>
            <a:r>
              <a:rPr lang="en-US" dirty="0" smtClean="0"/>
              <a:t>most likely change </a:t>
            </a:r>
            <a:r>
              <a:rPr lang="en-US" dirty="0"/>
              <a:t>in the future?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OCLC/CIC ILL Study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-864158" y="1356527"/>
            <a:ext cx="9003323" cy="1477108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15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580442344"/>
              </p:ext>
            </p:extLst>
          </p:nvPr>
        </p:nvGraphicFramePr>
        <p:xfrm>
          <a:off x="1524000" y="1397000"/>
          <a:ext cx="75094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338" y="432080"/>
            <a:ext cx="9073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#3: Non-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</a:rPr>
              <a:t>UBorrow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CIC OCLC traffic down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3917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87440994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570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77981744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170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84594354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812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90585788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68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90585788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338" y="140677"/>
            <a:ext cx="90736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#2: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</a:rPr>
              <a:t>UBorrow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borrowi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ng &amp; lending patterns are very, very different.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7864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681002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67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81048109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22621" y="4193325"/>
            <a:ext cx="962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67%-33%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09557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3706084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22621" y="4193325"/>
            <a:ext cx="962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67%-33%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8011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89615314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22621" y="4193325"/>
            <a:ext cx="962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67%-33%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98873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7839" y="1565910"/>
            <a:ext cx="7534592" cy="4045180"/>
          </a:xfrm>
        </p:spPr>
        <p:txBody>
          <a:bodyPr/>
          <a:lstStyle/>
          <a:p>
            <a:r>
              <a:rPr lang="en-US" dirty="0"/>
              <a:t>What numbers of borrows and loans has each institution executed in each of the various resource sharing venues in the past </a:t>
            </a:r>
            <a:r>
              <a:rPr lang="en-US" dirty="0" smtClean="0"/>
              <a:t>5 </a:t>
            </a:r>
            <a:r>
              <a:rPr lang="en-US" dirty="0"/>
              <a:t>years?</a:t>
            </a:r>
          </a:p>
          <a:p>
            <a:r>
              <a:rPr lang="en-US" dirty="0"/>
              <a:t>What factors determine the requesting method or model used for each request?</a:t>
            </a:r>
          </a:p>
          <a:p>
            <a:r>
              <a:rPr lang="en-US" dirty="0"/>
              <a:t>How is all this changing over time?</a:t>
            </a:r>
          </a:p>
          <a:p>
            <a:r>
              <a:rPr lang="en-US" dirty="0"/>
              <a:t>How </a:t>
            </a:r>
            <a:r>
              <a:rPr lang="en-US" dirty="0" smtClean="0"/>
              <a:t>will </a:t>
            </a:r>
            <a:r>
              <a:rPr lang="en-US" dirty="0"/>
              <a:t>it </a:t>
            </a:r>
            <a:r>
              <a:rPr lang="en-US" dirty="0" smtClean="0"/>
              <a:t>most likely change </a:t>
            </a:r>
            <a:r>
              <a:rPr lang="en-US" dirty="0"/>
              <a:t>in the future?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OCLC/CIC ILL Study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-864158" y="1356527"/>
            <a:ext cx="9003323" cy="1477108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>
            <a:off x="5627077" y="3255667"/>
            <a:ext cx="1858946" cy="844960"/>
          </a:xfrm>
          <a:prstGeom prst="leftArrow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37198649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22621" y="4193325"/>
            <a:ext cx="962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67%-33%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62986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450308" y="495914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596942" y="41096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502054" y="3072383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364708" y="560217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279108" y="1703789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502054" y="10668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760164" y="3606827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2547258" y="2254514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4282508" y="510292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04293" y="495914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630526" y="3660645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5716666" y="2103788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675730" y="241254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890200" y="35021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1115800" y="1093758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87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18948" y="4545901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092466" y="314401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845863" y="34183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940552" y="4763071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396933" y="34183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65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18948" y="4545901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092466" y="314401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845863" y="34183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940552" y="4763071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396933" y="34183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91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18948" y="4545901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092466" y="314401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845863" y="34183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940552" y="4763071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396933" y="34183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55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092466" y="314401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940552" y="4763071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396933" y="34183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46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092466" y="314401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940552" y="4763071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396933" y="34183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1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092466" y="314401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940552" y="4763071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396933" y="341833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8974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72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8974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1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8974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34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That other ill data study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0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8974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02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8974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48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1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19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61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0584" y="1299210"/>
            <a:ext cx="293916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avg. 5,607 lends, 11,677 borrows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41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5,607 lends, 11,677 borrows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03620" y="5126270"/>
            <a:ext cx="275234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6,555 lends, 3,024 borrows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90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5,607 lends, 11,677 borrows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03620" y="5126270"/>
            <a:ext cx="275234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6,555 lends, 3,024 borrows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8912" y="5650098"/>
            <a:ext cx="4718304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MI and NW 2015 </a:t>
            </a:r>
            <a:r>
              <a:rPr lang="en-US" dirty="0" err="1" smtClean="0"/>
              <a:t>avg</a:t>
            </a:r>
            <a:r>
              <a:rPr lang="en-US" dirty="0" smtClean="0"/>
              <a:t>: 6,179 lends, 14,895 borrows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76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7839" y="1565910"/>
            <a:ext cx="7534592" cy="404518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#1:Total sharing activity is going up.</a:t>
            </a:r>
            <a:endParaRPr lang="en-US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9492121"/>
              </p:ext>
            </p:extLst>
          </p:nvPr>
        </p:nvGraphicFramePr>
        <p:xfrm>
          <a:off x="477838" y="1028700"/>
          <a:ext cx="8181975" cy="5097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3776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5,607 lends, 11,677 borrows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03620" y="5126270"/>
            <a:ext cx="275234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6,555 lends, 3,024 borrows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8912" y="5650098"/>
            <a:ext cx="4718304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MI and NW 2015 </a:t>
            </a:r>
            <a:r>
              <a:rPr lang="en-US" dirty="0" err="1" smtClean="0"/>
              <a:t>avg</a:t>
            </a:r>
            <a:r>
              <a:rPr lang="en-US" dirty="0" smtClean="0"/>
              <a:t>: 6,179 lends, 14,895 borrows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135069" y="1129791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75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5,607 lends, 11,677 borrows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03620" y="5126270"/>
            <a:ext cx="275234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6,555 lends, 3,024 borrows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8912" y="5650098"/>
            <a:ext cx="4718304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MI and NW 2015 </a:t>
            </a:r>
            <a:r>
              <a:rPr lang="en-US" dirty="0" err="1" smtClean="0"/>
              <a:t>avg</a:t>
            </a:r>
            <a:r>
              <a:rPr lang="en-US" dirty="0" smtClean="0"/>
              <a:t>: 6,179 lends, 14,895 borrows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5852162" y="4972812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35069" y="1129791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2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5,607 lends, 11,677 borrows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03620" y="5126270"/>
            <a:ext cx="275234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6,555 lends, 3,024 borrows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8912" y="5650098"/>
            <a:ext cx="4718304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MI and NW 2015 </a:t>
            </a:r>
            <a:r>
              <a:rPr lang="en-US" dirty="0" err="1" smtClean="0"/>
              <a:t>avg</a:t>
            </a:r>
            <a:r>
              <a:rPr lang="en-US" dirty="0" smtClean="0"/>
              <a:t>: 6,179 lends, 14,895 borrows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5852162" y="4972812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35069" y="1129791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21053868">
            <a:off x="1326460" y="3759874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6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5,607 lends, 11,677 borrows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03620" y="5126270"/>
            <a:ext cx="275234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6,555 lends, 3,024 borrows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8912" y="5650098"/>
            <a:ext cx="4718304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MI and NW 2015 </a:t>
            </a:r>
            <a:r>
              <a:rPr lang="en-US" dirty="0" err="1" smtClean="0"/>
              <a:t>avg</a:t>
            </a:r>
            <a:r>
              <a:rPr lang="en-US" dirty="0" smtClean="0"/>
              <a:t>: 6,179 lends, 14,895 borrows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5852162" y="4972812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35069" y="1129791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21053868">
            <a:off x="1326460" y="3759874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21053868">
            <a:off x="3599785" y="5428793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92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5,607 lends, 11,677 borrows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03620" y="5126270"/>
            <a:ext cx="275234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6,555 lends, 3,024 borrows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8912" y="5650098"/>
            <a:ext cx="4718304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MI and NW 2015 </a:t>
            </a:r>
            <a:r>
              <a:rPr lang="en-US" dirty="0" err="1" smtClean="0"/>
              <a:t>avg</a:t>
            </a:r>
            <a:r>
              <a:rPr lang="en-US" dirty="0" smtClean="0"/>
              <a:t>: 6,179 lends, 14,895 borrows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5852162" y="4972812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35069" y="1129791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21053868">
            <a:off x="1326460" y="3759874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21053868">
            <a:off x="3599785" y="5428793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21053868">
            <a:off x="4079169" y="4389645"/>
            <a:ext cx="1998727" cy="732178"/>
          </a:xfrm>
          <a:prstGeom prst="ellipse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2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5,607 lends, 11,677 borrows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03620" y="5126270"/>
            <a:ext cx="275234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6,555 lends, 3,024 borrows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8912" y="5650098"/>
            <a:ext cx="4718304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MI and NW 2015 </a:t>
            </a:r>
            <a:r>
              <a:rPr lang="en-US" dirty="0" err="1" smtClean="0"/>
              <a:t>avg</a:t>
            </a:r>
            <a:r>
              <a:rPr lang="en-US" dirty="0" smtClean="0"/>
              <a:t>: 6,179 lends, 14,895 borrows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5852162" y="4972812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35069" y="1129791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21053868">
            <a:off x="1326460" y="3759874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21053868">
            <a:off x="3599785" y="5428793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21053868">
            <a:off x="4079169" y="4389645"/>
            <a:ext cx="1998727" cy="732178"/>
          </a:xfrm>
          <a:prstGeom prst="ellipse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 rot="21053868">
            <a:off x="5785861" y="2135490"/>
            <a:ext cx="1944147" cy="721341"/>
          </a:xfrm>
          <a:prstGeom prst="ellipse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68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5,607 lends, 11,677 borrows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03620" y="5126270"/>
            <a:ext cx="275234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6,555 lends, 3,024 borrows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8912" y="5650098"/>
            <a:ext cx="4718304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MI and NW 2015 </a:t>
            </a:r>
            <a:r>
              <a:rPr lang="en-US" dirty="0" err="1" smtClean="0"/>
              <a:t>avg</a:t>
            </a:r>
            <a:r>
              <a:rPr lang="en-US" dirty="0" smtClean="0"/>
              <a:t>: 6,179 lends, 14,895 borrows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5852162" y="4972812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35069" y="1129791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21053868">
            <a:off x="1326460" y="3759874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21053868">
            <a:off x="3599785" y="5428793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21053868">
            <a:off x="4079169" y="4389645"/>
            <a:ext cx="1998727" cy="732178"/>
          </a:xfrm>
          <a:prstGeom prst="ellipse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 rot="21053868">
            <a:off x="5785861" y="2135490"/>
            <a:ext cx="1944147" cy="721341"/>
          </a:xfrm>
          <a:prstGeom prst="ellipse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iagonal Stripe 29"/>
          <p:cNvSpPr/>
          <p:nvPr/>
        </p:nvSpPr>
        <p:spPr>
          <a:xfrm>
            <a:off x="327646" y="219456"/>
            <a:ext cx="9182114" cy="6519672"/>
          </a:xfrm>
          <a:prstGeom prst="diagStripe">
            <a:avLst>
              <a:gd name="adj" fmla="val 7482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45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5,607 lends, 11,677 borrows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03620" y="5126270"/>
            <a:ext cx="275234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6,555 lends, 3,024 borrows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8912" y="5650098"/>
            <a:ext cx="4718304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MI and NW 2015 </a:t>
            </a:r>
            <a:r>
              <a:rPr lang="en-US" dirty="0" err="1" smtClean="0"/>
              <a:t>avg</a:t>
            </a:r>
            <a:r>
              <a:rPr lang="en-US" dirty="0" smtClean="0"/>
              <a:t>: 6,179 lends, 14,895 borrows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5852162" y="4972812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35069" y="1129791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21053868">
            <a:off x="1326460" y="3759874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21053868">
            <a:off x="3599785" y="5428793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21053868">
            <a:off x="4079169" y="4389645"/>
            <a:ext cx="1998727" cy="732178"/>
          </a:xfrm>
          <a:prstGeom prst="ellipse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 rot="21053868">
            <a:off x="5785861" y="2135490"/>
            <a:ext cx="1944147" cy="721341"/>
          </a:xfrm>
          <a:prstGeom prst="ellipse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iagonal Stripe 29"/>
          <p:cNvSpPr/>
          <p:nvPr/>
        </p:nvSpPr>
        <p:spPr>
          <a:xfrm>
            <a:off x="327646" y="219456"/>
            <a:ext cx="9182114" cy="6519672"/>
          </a:xfrm>
          <a:prstGeom prst="diagStripe">
            <a:avLst>
              <a:gd name="adj" fmla="val 7482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Diagonal Stripe 34"/>
          <p:cNvSpPr/>
          <p:nvPr/>
        </p:nvSpPr>
        <p:spPr>
          <a:xfrm rot="15330882">
            <a:off x="566159" y="-145518"/>
            <a:ext cx="9182114" cy="6519672"/>
          </a:xfrm>
          <a:prstGeom prst="diagStripe">
            <a:avLst>
              <a:gd name="adj" fmla="val 7482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15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7049" y="3942397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3292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OSU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30440" y="4058412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978974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8596" y="142875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PSU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330440" y="1428750"/>
            <a:ext cx="914400" cy="9144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310352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039750" y="1391031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101150" y="4682299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6379462" y="43995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MST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397751" y="3485197"/>
            <a:ext cx="9144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995672" y="1407414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IL-U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327646" y="2961132"/>
            <a:ext cx="914400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Pur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998596" y="2433066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90088" y="384810"/>
            <a:ext cx="914400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Neb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0262" y="219456"/>
            <a:ext cx="409468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2600" y="304899"/>
            <a:ext cx="3284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UBorrow</a:t>
            </a:r>
            <a:r>
              <a:rPr lang="en-US" b="1" dirty="0" smtClean="0">
                <a:solidFill>
                  <a:schemeClr val="accent1"/>
                </a:solidFill>
              </a:rPr>
              <a:t> Universe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4986"/>
            <a:ext cx="397764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2618" y="3347466"/>
            <a:ext cx="3873054" cy="369332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Lenders, </a:t>
            </a:r>
            <a:r>
              <a:rPr lang="en-US" dirty="0" err="1" smtClean="0"/>
              <a:t>UBorrow</a:t>
            </a:r>
            <a:r>
              <a:rPr lang="en-US" dirty="0" smtClean="0"/>
              <a:t> Unmediated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24752" y="4560094"/>
            <a:ext cx="359083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Net Borrower, </a:t>
            </a:r>
            <a:r>
              <a:rPr lang="en-US" dirty="0" err="1" smtClean="0">
                <a:solidFill>
                  <a:srgbClr val="FFFF00"/>
                </a:solidFill>
              </a:rPr>
              <a:t>UBorrow</a:t>
            </a:r>
            <a:r>
              <a:rPr lang="en-US" dirty="0" smtClean="0">
                <a:solidFill>
                  <a:srgbClr val="FFFF00"/>
                </a:solidFill>
              </a:rPr>
              <a:t> Mediated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5624" y="1152144"/>
            <a:ext cx="27980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Net Borrower, Evolved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15584" y="2240280"/>
            <a:ext cx="332841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Mediated to Unmediated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8912" y="1299210"/>
            <a:ext cx="277063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6,489 lends, 3,405 borrows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51131" y="3679370"/>
            <a:ext cx="261826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5,607 lends, 11,677 borrows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03620" y="5126270"/>
            <a:ext cx="275234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2015 </a:t>
            </a:r>
            <a:r>
              <a:rPr lang="en-US" dirty="0" err="1" smtClean="0"/>
              <a:t>avg</a:t>
            </a:r>
            <a:r>
              <a:rPr lang="en-US" dirty="0" smtClean="0"/>
              <a:t>: 6,555 lends, 3,024 borrows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8912" y="5650098"/>
            <a:ext cx="4718304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MI and NW 2015 </a:t>
            </a:r>
            <a:r>
              <a:rPr lang="en-US" dirty="0" err="1" smtClean="0"/>
              <a:t>avg</a:t>
            </a:r>
            <a:r>
              <a:rPr lang="en-US" dirty="0" smtClean="0"/>
              <a:t>: 6,179 lends, 14,895 borrows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5852162" y="4972812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35069" y="1129791"/>
            <a:ext cx="3003802" cy="10239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21053868">
            <a:off x="1326460" y="3759874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21053868">
            <a:off x="3599785" y="5428793"/>
            <a:ext cx="1998727" cy="73217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21053868">
            <a:off x="4079169" y="4389645"/>
            <a:ext cx="1998727" cy="732178"/>
          </a:xfrm>
          <a:prstGeom prst="ellipse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 rot="21053868">
            <a:off x="5785861" y="2135490"/>
            <a:ext cx="1944147" cy="721341"/>
          </a:xfrm>
          <a:prstGeom prst="ellipse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iagonal Stripe 29"/>
          <p:cNvSpPr/>
          <p:nvPr/>
        </p:nvSpPr>
        <p:spPr>
          <a:xfrm>
            <a:off x="327646" y="219456"/>
            <a:ext cx="9182114" cy="6519672"/>
          </a:xfrm>
          <a:prstGeom prst="diagStripe">
            <a:avLst>
              <a:gd name="adj" fmla="val 7482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Diagonal Stripe 34"/>
          <p:cNvSpPr/>
          <p:nvPr/>
        </p:nvSpPr>
        <p:spPr>
          <a:xfrm rot="15330882">
            <a:off x="566159" y="-145518"/>
            <a:ext cx="9182114" cy="6519672"/>
          </a:xfrm>
          <a:prstGeom prst="diagStripe">
            <a:avLst>
              <a:gd name="adj" fmla="val 7482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5800" y="1592716"/>
            <a:ext cx="8119872" cy="31700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#1: Mediated or Unmediated as a predominant borrowing method within </a:t>
            </a:r>
            <a:r>
              <a:rPr lang="en-US" sz="4000" b="1" dirty="0" err="1" smtClean="0">
                <a:solidFill>
                  <a:schemeClr val="bg1"/>
                </a:solidFill>
              </a:rPr>
              <a:t>UBorrow</a:t>
            </a:r>
            <a:r>
              <a:rPr lang="en-US" sz="4000" b="1" dirty="0" smtClean="0">
                <a:solidFill>
                  <a:schemeClr val="bg1"/>
                </a:solidFill>
              </a:rPr>
              <a:t> seems to have </a:t>
            </a:r>
            <a:r>
              <a:rPr lang="en-US" sz="4000" b="1" dirty="0" smtClean="0">
                <a:solidFill>
                  <a:srgbClr val="00B0F0"/>
                </a:solidFill>
              </a:rPr>
              <a:t>no correlation </a:t>
            </a:r>
            <a:r>
              <a:rPr lang="en-US" sz="4000" b="1" dirty="0" smtClean="0">
                <a:solidFill>
                  <a:schemeClr val="bg1"/>
                </a:solidFill>
              </a:rPr>
              <a:t>with relative borrowing volume.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937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7839" y="1257300"/>
            <a:ext cx="7534592" cy="4353790"/>
          </a:xfrm>
        </p:spPr>
        <p:txBody>
          <a:bodyPr/>
          <a:lstStyle/>
          <a:p>
            <a:r>
              <a:rPr lang="en-US" dirty="0" smtClean="0"/>
              <a:t>Interview each CIC ILL </a:t>
            </a:r>
            <a:r>
              <a:rPr lang="en-US" dirty="0" smtClean="0"/>
              <a:t>unit (or selected ones)</a:t>
            </a:r>
            <a:endParaRPr lang="en-US" dirty="0" smtClean="0"/>
          </a:p>
          <a:p>
            <a:r>
              <a:rPr lang="en-US" dirty="0" smtClean="0"/>
              <a:t>Chart </a:t>
            </a:r>
            <a:r>
              <a:rPr lang="en-US" dirty="0" smtClean="0"/>
              <a:t>OCLC ILL interactions in detail as </a:t>
            </a:r>
            <a:r>
              <a:rPr lang="en-US" dirty="0" smtClean="0"/>
              <a:t>new members joined CIC</a:t>
            </a:r>
          </a:p>
          <a:p>
            <a:r>
              <a:rPr lang="en-US" dirty="0" smtClean="0"/>
              <a:t>Look at fill rates</a:t>
            </a:r>
          </a:p>
          <a:p>
            <a:r>
              <a:rPr lang="en-US" dirty="0" smtClean="0"/>
              <a:t>Isolate </a:t>
            </a:r>
            <a:r>
              <a:rPr lang="en-US" dirty="0" err="1" smtClean="0"/>
              <a:t>returnables</a:t>
            </a:r>
            <a:r>
              <a:rPr lang="en-US" dirty="0" smtClean="0"/>
              <a:t> and non-</a:t>
            </a:r>
            <a:r>
              <a:rPr lang="en-US" dirty="0" err="1" smtClean="0"/>
              <a:t>returnables</a:t>
            </a:r>
            <a:endParaRPr lang="en-US" dirty="0" smtClean="0"/>
          </a:p>
          <a:p>
            <a:r>
              <a:rPr lang="en-US" dirty="0" smtClean="0"/>
              <a:t>Overlay other variables on sharing data</a:t>
            </a:r>
          </a:p>
          <a:p>
            <a:r>
              <a:rPr lang="en-US" dirty="0" smtClean="0"/>
              <a:t>Repeat study with the Go8?</a:t>
            </a:r>
          </a:p>
          <a:p>
            <a:r>
              <a:rPr lang="en-US" dirty="0" smtClean="0"/>
              <a:t>Report out</a:t>
            </a:r>
          </a:p>
          <a:p>
            <a:endParaRPr lang="en-US" dirty="0" smtClean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b="1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Next steps/further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25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7839" y="1565910"/>
            <a:ext cx="7534592" cy="404518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8610" y="220663"/>
            <a:ext cx="8606790" cy="915256"/>
          </a:xfrm>
        </p:spPr>
        <p:txBody>
          <a:bodyPr/>
          <a:lstStyle/>
          <a:p>
            <a:r>
              <a:rPr lang="en-US" dirty="0" smtClean="0"/>
              <a:t>#2: </a:t>
            </a:r>
            <a:r>
              <a:rPr lang="en-US" dirty="0" err="1" smtClean="0"/>
              <a:t>Circ</a:t>
            </a:r>
            <a:r>
              <a:rPr lang="en-US" dirty="0" smtClean="0"/>
              <a:t>-to-</a:t>
            </a:r>
            <a:r>
              <a:rPr lang="en-US" dirty="0" err="1" smtClean="0"/>
              <a:t>Circ</a:t>
            </a:r>
            <a:r>
              <a:rPr lang="en-US" dirty="0" smtClean="0"/>
              <a:t> is where BD growth is.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58926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4161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31838" y="1108606"/>
            <a:ext cx="7661713" cy="1138773"/>
          </a:xfrm>
        </p:spPr>
        <p:txBody>
          <a:bodyPr/>
          <a:lstStyle/>
          <a:p>
            <a:r>
              <a:rPr lang="en-US" sz="3200" dirty="0" smtClean="0"/>
              <a:t>Thanks!  Comments?  Questions?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Dennis Massie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Program Officer, OCLC Research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massied@oclc.org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CIC ILL Directors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77839" y="1565910"/>
            <a:ext cx="7534592" cy="404518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77839" y="220663"/>
            <a:ext cx="8475242" cy="915256"/>
          </a:xfrm>
        </p:spPr>
        <p:txBody>
          <a:bodyPr/>
          <a:lstStyle/>
          <a:p>
            <a:r>
              <a:rPr lang="en-US" dirty="0" smtClean="0"/>
              <a:t>#3. BD Growth is due to new players.</a:t>
            </a:r>
            <a:endParaRPr lang="en-US" dirty="0"/>
          </a:p>
        </p:txBody>
      </p:sp>
      <p:graphicFrame>
        <p:nvGraphicFramePr>
          <p:cNvPr id="4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18326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779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15259" y="1108081"/>
            <a:ext cx="8174038" cy="1800493"/>
          </a:xfrm>
        </p:spPr>
        <p:txBody>
          <a:bodyPr/>
          <a:lstStyle/>
          <a:p>
            <a:r>
              <a:rPr lang="en-US" dirty="0"/>
              <a:t>9</a:t>
            </a:r>
            <a:r>
              <a:rPr lang="en-US" dirty="0" smtClean="0"/>
              <a:t> apparently trend-like substances relating to </a:t>
            </a:r>
            <a:r>
              <a:rPr lang="en-US" dirty="0" err="1" smtClean="0"/>
              <a:t>cic</a:t>
            </a:r>
            <a:r>
              <a:rPr lang="en-US" dirty="0" smtClean="0"/>
              <a:t> </a:t>
            </a:r>
            <a:r>
              <a:rPr lang="en-US" dirty="0" smtClean="0"/>
              <a:t>collection-sharing </a:t>
            </a:r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7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Slides_V2">
  <a:themeElements>
    <a:clrScheme name="Custom 2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0AFD7"/>
      </a:accent1>
      <a:accent2>
        <a:srgbClr val="236192"/>
      </a:accent2>
      <a:accent3>
        <a:srgbClr val="8A1B61"/>
      </a:accent3>
      <a:accent4>
        <a:srgbClr val="007749"/>
      </a:accent4>
      <a:accent5>
        <a:srgbClr val="F6BE00"/>
      </a:accent5>
      <a:accent6>
        <a:srgbClr val="AE2573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10974</TotalTime>
  <Words>2091</Words>
  <Application>Microsoft Office PowerPoint</Application>
  <PresentationFormat>On-screen Show (4:3)</PresentationFormat>
  <Paragraphs>732</Paragraphs>
  <Slides>70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5" baseType="lpstr">
      <vt:lpstr>ＭＳ Ｐゴシック</vt:lpstr>
      <vt:lpstr>Arial</vt:lpstr>
      <vt:lpstr>Calibri</vt:lpstr>
      <vt:lpstr>Wingdings</vt:lpstr>
      <vt:lpstr>Master_Slides_V2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oclc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Blake,Clint</dc:creator>
  <cp:lastModifiedBy>Massie,Dennis</cp:lastModifiedBy>
  <cp:revision>207</cp:revision>
  <dcterms:created xsi:type="dcterms:W3CDTF">2015-04-17T19:58:50Z</dcterms:created>
  <dcterms:modified xsi:type="dcterms:W3CDTF">2015-10-22T05:05:56Z</dcterms:modified>
</cp:coreProperties>
</file>