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99" r:id="rId5"/>
    <p:sldId id="281" r:id="rId6"/>
    <p:sldId id="293" r:id="rId7"/>
    <p:sldId id="282" r:id="rId8"/>
    <p:sldId id="283" r:id="rId9"/>
    <p:sldId id="300" r:id="rId10"/>
    <p:sldId id="306" r:id="rId11"/>
    <p:sldId id="259" r:id="rId12"/>
    <p:sldId id="263" r:id="rId13"/>
    <p:sldId id="301" r:id="rId14"/>
    <p:sldId id="305" r:id="rId15"/>
    <p:sldId id="284" r:id="rId16"/>
    <p:sldId id="285" r:id="rId17"/>
    <p:sldId id="270" r:id="rId18"/>
    <p:sldId id="294" r:id="rId19"/>
    <p:sldId id="295" r:id="rId20"/>
    <p:sldId id="297" r:id="rId21"/>
    <p:sldId id="298" r:id="rId22"/>
    <p:sldId id="286" r:id="rId23"/>
    <p:sldId id="302" r:id="rId24"/>
    <p:sldId id="280" r:id="rId25"/>
    <p:sldId id="287" r:id="rId26"/>
    <p:sldId id="288" r:id="rId27"/>
    <p:sldId id="289" r:id="rId28"/>
    <p:sldId id="290" r:id="rId29"/>
    <p:sldId id="291" r:id="rId30"/>
    <p:sldId id="304" r:id="rId31"/>
    <p:sldId id="292" r:id="rId32"/>
    <p:sldId id="303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24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5/15/12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5/15/12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5/15/12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5/15/12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5/15/12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5/15/12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5/15/12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5/15/12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5/15/12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5/15/12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5/15/12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5/15/12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3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3" Type="http://schemas.openxmlformats.org/officeDocument/2006/relationships/image" Target="../media/image17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Relationship Id="rId3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Relationship Id="rId3" Type="http://schemas.openxmlformats.org/officeDocument/2006/relationships/image" Target="../media/image31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jpeg"/><Relationship Id="rId5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4" Type="http://schemas.openxmlformats.org/officeDocument/2006/relationships/image" Target="../media/image43.jpg"/><Relationship Id="rId5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jpeg"/><Relationship Id="rId5" Type="http://schemas.openxmlformats.org/officeDocument/2006/relationships/image" Target="../media/image48.jpeg"/><Relationship Id="rId6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71231" y="6372936"/>
            <a:ext cx="8772769" cy="602296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Tom Hardej          May 15, 2012          HISP 711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History and Heritage at </a:t>
            </a:r>
            <a:br>
              <a:rPr lang="en-US" dirty="0" smtClean="0"/>
            </a:br>
            <a:r>
              <a:rPr lang="en-US" dirty="0" smtClean="0"/>
              <a:t>James Madison’s Montpelier</a:t>
            </a:r>
            <a:endParaRPr lang="en-US" dirty="0"/>
          </a:p>
        </p:txBody>
      </p:sp>
      <p:pic>
        <p:nvPicPr>
          <p:cNvPr id="4" name="Picture 3" descr="IMAG047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660" y="2798130"/>
            <a:ext cx="5356795" cy="3203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988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Montpelier Over Time</a:t>
            </a:r>
            <a:endParaRPr lang="en-US" dirty="0"/>
          </a:p>
        </p:txBody>
      </p:sp>
      <p:pic>
        <p:nvPicPr>
          <p:cNvPr id="6" name="Content Placeholder 5" descr="montpelier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892" r="-40892"/>
          <a:stretch>
            <a:fillRect/>
          </a:stretch>
        </p:blipFill>
        <p:spPr>
          <a:xfrm>
            <a:off x="301752" y="1628646"/>
            <a:ext cx="8503920" cy="4572000"/>
          </a:xfrm>
        </p:spPr>
      </p:pic>
    </p:spTree>
    <p:extLst>
      <p:ext uri="{BB962C8B-B14F-4D97-AF65-F5344CB8AC3E}">
        <p14:creationId xmlns:p14="http://schemas.microsoft.com/office/powerpoint/2010/main" val="3010283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duPont</a:t>
            </a:r>
            <a:r>
              <a:rPr lang="en-US" dirty="0" smtClean="0"/>
              <a:t> Montpelier</a:t>
            </a:r>
            <a:endParaRPr lang="en-US" dirty="0"/>
          </a:p>
        </p:txBody>
      </p:sp>
      <p:pic>
        <p:nvPicPr>
          <p:cNvPr id="6" name="Picture 5" descr="strinebook003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96" t="4869" r="6007" b="11116"/>
          <a:stretch/>
        </p:blipFill>
        <p:spPr>
          <a:xfrm>
            <a:off x="3635532" y="2459425"/>
            <a:ext cx="4891671" cy="2874456"/>
          </a:xfrm>
          <a:prstGeom prst="rect">
            <a:avLst/>
          </a:prstGeom>
        </p:spPr>
      </p:pic>
      <p:pic>
        <p:nvPicPr>
          <p:cNvPr id="8" name="Picture 7" descr="strinebook002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2" t="3333" b="7413"/>
          <a:stretch/>
        </p:blipFill>
        <p:spPr>
          <a:xfrm>
            <a:off x="821818" y="2110815"/>
            <a:ext cx="2399557" cy="3518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497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Pre-Restoration Montpelier</a:t>
            </a:r>
            <a:endParaRPr lang="en-US" dirty="0"/>
          </a:p>
        </p:txBody>
      </p:sp>
      <p:pic>
        <p:nvPicPr>
          <p:cNvPr id="5" name="Picture 4" descr="mockup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414" y="1919513"/>
            <a:ext cx="6903794" cy="38317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40429" y="5787571"/>
            <a:ext cx="82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(2011)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96857" y="5784333"/>
            <a:ext cx="1250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(ca. 2000)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5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Montpelier Foundation</a:t>
            </a:r>
            <a:endParaRPr lang="en-US" dirty="0"/>
          </a:p>
        </p:txBody>
      </p:sp>
      <p:pic>
        <p:nvPicPr>
          <p:cNvPr id="3" name="Picture 2" descr="IMAG044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127" y="1781513"/>
            <a:ext cx="2485967" cy="4156863"/>
          </a:xfrm>
          <a:prstGeom prst="rect">
            <a:avLst/>
          </a:prstGeom>
        </p:spPr>
      </p:pic>
      <p:pic>
        <p:nvPicPr>
          <p:cNvPr id="4" name="Picture 3" descr="con1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678" y="1913476"/>
            <a:ext cx="3212520" cy="3876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134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Restoration Advisory Committee</a:t>
            </a:r>
            <a:endParaRPr lang="en-US" dirty="0"/>
          </a:p>
        </p:txBody>
      </p:sp>
      <p:pic>
        <p:nvPicPr>
          <p:cNvPr id="4" name="Picture 3" descr="james-madison-montpelier-bri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735" y="1676399"/>
            <a:ext cx="4318000" cy="4318000"/>
          </a:xfrm>
          <a:prstGeom prst="rect">
            <a:avLst/>
          </a:prstGeom>
        </p:spPr>
      </p:pic>
      <p:pic>
        <p:nvPicPr>
          <p:cNvPr id="5" name="Picture 4" descr="3l.1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07" y="2539999"/>
            <a:ext cx="3781648" cy="252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8890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Restoration</a:t>
            </a:r>
            <a:endParaRPr lang="en-US" dirty="0"/>
          </a:p>
        </p:txBody>
      </p:sp>
      <p:pic>
        <p:nvPicPr>
          <p:cNvPr id="4" name="Content Placeholder 3" descr="800px-James_Madison_Montpelier_3.jpg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8" t="14159" b="14159"/>
          <a:stretch/>
        </p:blipFill>
        <p:spPr>
          <a:xfrm>
            <a:off x="301752" y="2402264"/>
            <a:ext cx="4624220" cy="3106446"/>
          </a:xfrm>
        </p:spPr>
      </p:pic>
      <p:pic>
        <p:nvPicPr>
          <p:cNvPr id="5" name="Picture 4" descr="800px-James_Madison_Montpelier_2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4" r="15390"/>
          <a:stretch/>
        </p:blipFill>
        <p:spPr>
          <a:xfrm>
            <a:off x="5171735" y="2402264"/>
            <a:ext cx="3664417" cy="310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151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Reconstructed Slave Quarters</a:t>
            </a:r>
            <a:endParaRPr lang="en-US" dirty="0"/>
          </a:p>
        </p:txBody>
      </p:sp>
      <p:pic>
        <p:nvPicPr>
          <p:cNvPr id="4" name="Content Placeholder 3" descr="IMAG0445.jpg"/>
          <p:cNvPicPr>
            <a:picLocks noGrp="1"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2" b="5052"/>
          <a:stretch>
            <a:fillRect/>
          </a:stretch>
        </p:blipFill>
        <p:spPr>
          <a:xfrm>
            <a:off x="582554" y="1711595"/>
            <a:ext cx="7807763" cy="419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910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William duPont Gallery</a:t>
            </a:r>
            <a:endParaRPr lang="en-US" dirty="0"/>
          </a:p>
        </p:txBody>
      </p:sp>
      <p:pic>
        <p:nvPicPr>
          <p:cNvPr id="5" name="Picture 4" descr="IMAG0484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4" r="21016"/>
          <a:stretch/>
        </p:blipFill>
        <p:spPr>
          <a:xfrm>
            <a:off x="3955143" y="2001050"/>
            <a:ext cx="4535714" cy="3750235"/>
          </a:xfrm>
          <a:prstGeom prst="rect">
            <a:avLst/>
          </a:prstGeom>
        </p:spPr>
      </p:pic>
      <p:pic>
        <p:nvPicPr>
          <p:cNvPr id="6" name="Picture 5" descr="IMAG048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70" y="1553028"/>
            <a:ext cx="2781976" cy="465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738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James Madison’s Montpelier</a:t>
            </a:r>
            <a:endParaRPr lang="en-US" dirty="0"/>
          </a:p>
        </p:txBody>
      </p:sp>
      <p:pic>
        <p:nvPicPr>
          <p:cNvPr id="5" name="Picture 4" descr="map0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287" y="1614712"/>
            <a:ext cx="6132286" cy="454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537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Montpelier</a:t>
            </a:r>
            <a:endParaRPr lang="en-US" dirty="0"/>
          </a:p>
        </p:txBody>
      </p:sp>
      <p:pic>
        <p:nvPicPr>
          <p:cNvPr id="7" name="Content Placeholder 6" descr="Map 1.psd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084" r="-9084"/>
          <a:stretch>
            <a:fillRect/>
          </a:stretch>
        </p:blipFill>
        <p:spPr>
          <a:xfrm>
            <a:off x="301752" y="1628646"/>
            <a:ext cx="8503920" cy="4572000"/>
          </a:xfrm>
        </p:spPr>
      </p:pic>
    </p:spTree>
    <p:extLst>
      <p:ext uri="{BB962C8B-B14F-4D97-AF65-F5344CB8AC3E}">
        <p14:creationId xmlns:p14="http://schemas.microsoft.com/office/powerpoint/2010/main" val="15656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4" name="Picture 3" descr="James_Madison_Sturart_180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52" y="2052030"/>
            <a:ext cx="2994338" cy="3657600"/>
          </a:xfrm>
          <a:prstGeom prst="rect">
            <a:avLst/>
          </a:prstGeom>
        </p:spPr>
      </p:pic>
      <p:pic>
        <p:nvPicPr>
          <p:cNvPr id="5" name="Picture 4" descr="Screen Shot 2011-12-12 at 10.33.5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241" y="2021069"/>
            <a:ext cx="3715351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05430" y="5751284"/>
            <a:ext cx="1781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James Madison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61428" y="5733141"/>
            <a:ext cx="2314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Marion duPont Scott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537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Montpelier</a:t>
            </a:r>
            <a:endParaRPr lang="en-US" dirty="0"/>
          </a:p>
        </p:txBody>
      </p:sp>
      <p:pic>
        <p:nvPicPr>
          <p:cNvPr id="7" name="Content Placeholder 6" descr="Map 2.psd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084" r="-9084"/>
          <a:stretch>
            <a:fillRect/>
          </a:stretch>
        </p:blipFill>
        <p:spPr>
          <a:xfrm>
            <a:off x="301752" y="1628646"/>
            <a:ext cx="8503920" cy="4572000"/>
          </a:xfrm>
        </p:spPr>
      </p:pic>
    </p:spTree>
    <p:extLst>
      <p:ext uri="{BB962C8B-B14F-4D97-AF65-F5344CB8AC3E}">
        <p14:creationId xmlns:p14="http://schemas.microsoft.com/office/powerpoint/2010/main" val="2171984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Montpelier</a:t>
            </a:r>
            <a:endParaRPr lang="en-US" dirty="0"/>
          </a:p>
        </p:txBody>
      </p:sp>
      <p:pic>
        <p:nvPicPr>
          <p:cNvPr id="5" name="Content Placeholder 4" descr="Walking Tour Map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084" r="-9084"/>
          <a:stretch>
            <a:fillRect/>
          </a:stretch>
        </p:blipFill>
        <p:spPr>
          <a:xfrm>
            <a:off x="301752" y="1628646"/>
            <a:ext cx="8503920" cy="4572000"/>
          </a:xfrm>
        </p:spPr>
      </p:pic>
    </p:spTree>
    <p:extLst>
      <p:ext uri="{BB962C8B-B14F-4D97-AF65-F5344CB8AC3E}">
        <p14:creationId xmlns:p14="http://schemas.microsoft.com/office/powerpoint/2010/main" val="2171984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Walking Tour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r>
              <a:rPr lang="en-US" dirty="0" smtClean="0"/>
              <a:t>1) The Main House</a:t>
            </a:r>
          </a:p>
          <a:p>
            <a:pPr marL="0" indent="0">
              <a:buNone/>
            </a:pPr>
            <a:r>
              <a:rPr lang="en-US" dirty="0" smtClean="0"/>
              <a:t>2) The Visitor Center (Art Deco &amp; Drawing Room)</a:t>
            </a:r>
          </a:p>
          <a:p>
            <a:pPr marL="0" indent="0">
              <a:buNone/>
            </a:pPr>
            <a:r>
              <a:rPr lang="en-US" dirty="0" smtClean="0"/>
              <a:t>3) Annie </a:t>
            </a:r>
            <a:r>
              <a:rPr lang="en-US" dirty="0" err="1" smtClean="0"/>
              <a:t>duPont</a:t>
            </a:r>
            <a:r>
              <a:rPr lang="en-US" dirty="0" smtClean="0"/>
              <a:t> Formal Garden</a:t>
            </a:r>
          </a:p>
          <a:p>
            <a:pPr marL="0" indent="0">
              <a:buNone/>
            </a:pPr>
            <a:r>
              <a:rPr lang="en-US" dirty="0" smtClean="0"/>
              <a:t>4) Barns </a:t>
            </a:r>
            <a:r>
              <a:rPr lang="en-US" dirty="0"/>
              <a:t>&amp; Stables</a:t>
            </a:r>
          </a:p>
          <a:p>
            <a:pPr marL="0" indent="0">
              <a:buNone/>
            </a:pPr>
            <a:r>
              <a:rPr lang="en-US" dirty="0" smtClean="0"/>
              <a:t>5) Horse Graveyard</a:t>
            </a:r>
          </a:p>
          <a:p>
            <a:pPr marL="0" indent="0">
              <a:buNone/>
            </a:pPr>
            <a:r>
              <a:rPr lang="en-US" dirty="0" smtClean="0"/>
              <a:t>6) Montpelier Hunt Races</a:t>
            </a:r>
          </a:p>
          <a:p>
            <a:pPr marL="0" indent="0">
              <a:buNone/>
            </a:pPr>
            <a:r>
              <a:rPr lang="en-US" dirty="0" smtClean="0"/>
              <a:t>7) Bassett Cottage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8) Montpelier Depot Train Station</a:t>
            </a:r>
          </a:p>
        </p:txBody>
      </p:sp>
    </p:spTree>
    <p:extLst>
      <p:ext uri="{BB962C8B-B14F-4D97-AF65-F5344CB8AC3E}">
        <p14:creationId xmlns:p14="http://schemas.microsoft.com/office/powerpoint/2010/main" val="3832262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Walking Tour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r>
              <a:rPr lang="en-US" dirty="0" smtClean="0"/>
              <a:t>1) The Main House</a:t>
            </a:r>
          </a:p>
          <a:p>
            <a:pPr marL="0" indent="0">
              <a:buNone/>
            </a:pPr>
            <a:r>
              <a:rPr lang="en-US" dirty="0" smtClean="0"/>
              <a:t>2) The Visitor Center (Art Deco &amp; Drawing Room)</a:t>
            </a:r>
          </a:p>
          <a:p>
            <a:pPr marL="0" indent="0">
              <a:buNone/>
            </a:pPr>
            <a:r>
              <a:rPr lang="en-US" dirty="0" smtClean="0"/>
              <a:t>3) Annie </a:t>
            </a:r>
            <a:r>
              <a:rPr lang="en-US" dirty="0" err="1" smtClean="0"/>
              <a:t>duPont</a:t>
            </a:r>
            <a:r>
              <a:rPr lang="en-US" dirty="0" smtClean="0"/>
              <a:t> Formal Garden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4) Barns </a:t>
            </a:r>
            <a:r>
              <a:rPr lang="en-US" dirty="0">
                <a:solidFill>
                  <a:srgbClr val="FF0000"/>
                </a:solidFill>
              </a:rPr>
              <a:t>&amp; Stables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5) Horse Graveyard</a:t>
            </a:r>
          </a:p>
          <a:p>
            <a:pPr marL="0" indent="0">
              <a:buNone/>
            </a:pPr>
            <a:r>
              <a:rPr lang="en-US" dirty="0" smtClean="0"/>
              <a:t>6) Montpelier Hunt Races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7) Bassett Cottage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8) Montpelier Depot Train Station</a:t>
            </a:r>
          </a:p>
        </p:txBody>
      </p:sp>
    </p:spTree>
    <p:extLst>
      <p:ext uri="{BB962C8B-B14F-4D97-AF65-F5344CB8AC3E}">
        <p14:creationId xmlns:p14="http://schemas.microsoft.com/office/powerpoint/2010/main" val="3857408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Barns &amp; Stables</a:t>
            </a:r>
            <a:endParaRPr lang="en-US" dirty="0"/>
          </a:p>
        </p:txBody>
      </p:sp>
      <p:pic>
        <p:nvPicPr>
          <p:cNvPr id="5" name="Content Placeholder 4" descr="Map4.psd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084" r="-9084"/>
          <a:stretch>
            <a:fillRect/>
          </a:stretch>
        </p:blipFill>
        <p:spPr>
          <a:xfrm>
            <a:off x="301752" y="1628646"/>
            <a:ext cx="8503920" cy="4572000"/>
          </a:xfrm>
        </p:spPr>
      </p:pic>
    </p:spTree>
    <p:extLst>
      <p:ext uri="{BB962C8B-B14F-4D97-AF65-F5344CB8AC3E}">
        <p14:creationId xmlns:p14="http://schemas.microsoft.com/office/powerpoint/2010/main" val="2714057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Barns &amp; Stables</a:t>
            </a:r>
            <a:endParaRPr lang="en-US" dirty="0"/>
          </a:p>
        </p:txBody>
      </p:sp>
      <p:pic>
        <p:nvPicPr>
          <p:cNvPr id="3" name="Picture 2" descr="strinebook004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11" t="3426" r="1872" b="55000"/>
          <a:stretch/>
        </p:blipFill>
        <p:spPr>
          <a:xfrm>
            <a:off x="4646612" y="2447540"/>
            <a:ext cx="4189540" cy="2773579"/>
          </a:xfrm>
          <a:prstGeom prst="rect">
            <a:avLst/>
          </a:prstGeom>
        </p:spPr>
      </p:pic>
      <p:pic>
        <p:nvPicPr>
          <p:cNvPr id="8" name="Picture 7" descr="marion_on_wild_s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311" y="2233102"/>
            <a:ext cx="3810000" cy="318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025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Horse Graveyard</a:t>
            </a:r>
            <a:endParaRPr lang="en-US" dirty="0"/>
          </a:p>
        </p:txBody>
      </p:sp>
      <p:pic>
        <p:nvPicPr>
          <p:cNvPr id="4" name="Content Placeholder 3" descr="Map5.psd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084" r="-9084"/>
          <a:stretch>
            <a:fillRect/>
          </a:stretch>
        </p:blipFill>
        <p:spPr>
          <a:xfrm>
            <a:off x="301752" y="1628646"/>
            <a:ext cx="8503920" cy="4572000"/>
          </a:xfrm>
        </p:spPr>
      </p:pic>
    </p:spTree>
    <p:extLst>
      <p:ext uri="{BB962C8B-B14F-4D97-AF65-F5344CB8AC3E}">
        <p14:creationId xmlns:p14="http://schemas.microsoft.com/office/powerpoint/2010/main" val="685025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Horse Graveyard</a:t>
            </a:r>
            <a:endParaRPr lang="en-US" dirty="0"/>
          </a:p>
        </p:txBody>
      </p:sp>
      <p:pic>
        <p:nvPicPr>
          <p:cNvPr id="5" name="Picture 4" descr="IMAG0471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1772"/>
          <a:stretch/>
        </p:blipFill>
        <p:spPr>
          <a:xfrm>
            <a:off x="3597092" y="3915578"/>
            <a:ext cx="1828800" cy="2086427"/>
          </a:xfrm>
          <a:prstGeom prst="rect">
            <a:avLst/>
          </a:prstGeom>
        </p:spPr>
      </p:pic>
      <p:pic>
        <p:nvPicPr>
          <p:cNvPr id="6" name="Picture 5" descr="IMAG0470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771"/>
          <a:stretch/>
        </p:blipFill>
        <p:spPr>
          <a:xfrm>
            <a:off x="6320033" y="3915578"/>
            <a:ext cx="1828800" cy="2086427"/>
          </a:xfrm>
          <a:prstGeom prst="rect">
            <a:avLst/>
          </a:prstGeom>
        </p:spPr>
      </p:pic>
      <p:pic>
        <p:nvPicPr>
          <p:cNvPr id="7" name="Picture 6" descr="IMAG0469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771"/>
          <a:stretch/>
        </p:blipFill>
        <p:spPr>
          <a:xfrm>
            <a:off x="825386" y="3915578"/>
            <a:ext cx="1828800" cy="2086427"/>
          </a:xfrm>
          <a:prstGeom prst="rect">
            <a:avLst/>
          </a:prstGeom>
        </p:spPr>
      </p:pic>
      <p:pic>
        <p:nvPicPr>
          <p:cNvPr id="3" name="Picture 2" descr="strinebook001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" r="826" b="15555"/>
          <a:stretch/>
        </p:blipFill>
        <p:spPr>
          <a:xfrm>
            <a:off x="825386" y="1625101"/>
            <a:ext cx="7323447" cy="2102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025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Bassett Cottage</a:t>
            </a:r>
            <a:endParaRPr lang="en-US" dirty="0"/>
          </a:p>
        </p:txBody>
      </p:sp>
      <p:pic>
        <p:nvPicPr>
          <p:cNvPr id="4" name="Content Placeholder 3" descr="Map7.psd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084" r="-9084"/>
          <a:stretch>
            <a:fillRect/>
          </a:stretch>
        </p:blipFill>
        <p:spPr>
          <a:xfrm>
            <a:off x="301752" y="1628646"/>
            <a:ext cx="8503920" cy="4572000"/>
          </a:xfrm>
        </p:spPr>
      </p:pic>
    </p:spTree>
    <p:extLst>
      <p:ext uri="{BB962C8B-B14F-4D97-AF65-F5344CB8AC3E}">
        <p14:creationId xmlns:p14="http://schemas.microsoft.com/office/powerpoint/2010/main" val="685025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Bassett Cottage</a:t>
            </a:r>
            <a:endParaRPr lang="en-US" dirty="0"/>
          </a:p>
        </p:txBody>
      </p:sp>
      <p:pic>
        <p:nvPicPr>
          <p:cNvPr id="3" name="Picture 2" descr="strinebook006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3" t="6013" r="24189" b="7877"/>
          <a:stretch/>
        </p:blipFill>
        <p:spPr>
          <a:xfrm>
            <a:off x="4469940" y="1715537"/>
            <a:ext cx="4192212" cy="4453784"/>
          </a:xfrm>
          <a:prstGeom prst="rect">
            <a:avLst/>
          </a:prstGeom>
        </p:spPr>
      </p:pic>
      <p:pic>
        <p:nvPicPr>
          <p:cNvPr id="4" name="Picture 3" descr="strinebook010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9" t="3432" r="52740" b="55667"/>
          <a:stretch/>
        </p:blipFill>
        <p:spPr>
          <a:xfrm>
            <a:off x="813073" y="3959407"/>
            <a:ext cx="3261006" cy="2209914"/>
          </a:xfrm>
          <a:prstGeom prst="rect">
            <a:avLst/>
          </a:prstGeom>
        </p:spPr>
      </p:pic>
      <p:pic>
        <p:nvPicPr>
          <p:cNvPr id="8" name="Picture 7" descr="strinebook008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9" t="5068" r="5083" b="21702"/>
          <a:stretch/>
        </p:blipFill>
        <p:spPr>
          <a:xfrm>
            <a:off x="1142963" y="1715537"/>
            <a:ext cx="2601234" cy="197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025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4" name="Picture 3" descr="slideshow_723597_153637_Travel_Trip_Montpeli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697" y="2288441"/>
            <a:ext cx="4112847" cy="3084635"/>
          </a:xfrm>
          <a:prstGeom prst="rect">
            <a:avLst/>
          </a:prstGeom>
        </p:spPr>
      </p:pic>
      <p:pic>
        <p:nvPicPr>
          <p:cNvPr id="5" name="Picture 4" descr="montpelier _restora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66" y="2800349"/>
            <a:ext cx="3916834" cy="2162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39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Oriental Garden</a:t>
            </a:r>
            <a:endParaRPr lang="en-US" dirty="0"/>
          </a:p>
        </p:txBody>
      </p:sp>
      <p:pic>
        <p:nvPicPr>
          <p:cNvPr id="4" name="Picture 3" descr="03-16-58_bridge-over-pond_420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1" t="5932" r="12268"/>
          <a:stretch/>
        </p:blipFill>
        <p:spPr>
          <a:xfrm>
            <a:off x="423337" y="1642533"/>
            <a:ext cx="4453465" cy="2819400"/>
          </a:xfrm>
          <a:prstGeom prst="rect">
            <a:avLst/>
          </a:prstGeom>
        </p:spPr>
      </p:pic>
      <p:pic>
        <p:nvPicPr>
          <p:cNvPr id="5" name="Picture 4" descr="03-16-16_lilies_420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1" t="5932" r="19424"/>
          <a:stretch/>
        </p:blipFill>
        <p:spPr>
          <a:xfrm>
            <a:off x="5080003" y="1642533"/>
            <a:ext cx="3586819" cy="2819400"/>
          </a:xfrm>
          <a:prstGeom prst="rect">
            <a:avLst/>
          </a:prstGeom>
        </p:spPr>
      </p:pic>
      <p:pic>
        <p:nvPicPr>
          <p:cNvPr id="6" name="Picture 5" descr="03-16-06_dry-stream-bed_420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07" b="42373"/>
          <a:stretch/>
        </p:blipFill>
        <p:spPr>
          <a:xfrm>
            <a:off x="423337" y="4631266"/>
            <a:ext cx="4453465" cy="1727200"/>
          </a:xfrm>
          <a:prstGeom prst="rect">
            <a:avLst/>
          </a:prstGeom>
        </p:spPr>
      </p:pic>
      <p:pic>
        <p:nvPicPr>
          <p:cNvPr id="7" name="Picture 6" descr="03-16-43_japanese-gentleman_420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02"/>
          <a:stretch/>
        </p:blipFill>
        <p:spPr>
          <a:xfrm>
            <a:off x="5080003" y="4631266"/>
            <a:ext cx="3586820" cy="172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1014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pic>
        <p:nvPicPr>
          <p:cNvPr id="4" name="Content Placeholder 3" descr="strinebook003.jpg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6" t="4844" r="7264" b="9648"/>
          <a:stretch/>
        </p:blipFill>
        <p:spPr>
          <a:xfrm>
            <a:off x="4766838" y="1748523"/>
            <a:ext cx="4038834" cy="2391846"/>
          </a:xfrm>
          <a:prstGeom prst="rect">
            <a:avLst/>
          </a:prstGeom>
        </p:spPr>
      </p:pic>
      <p:pic>
        <p:nvPicPr>
          <p:cNvPr id="6" name="Picture 5" descr="IMAG047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52" y="3947670"/>
            <a:ext cx="4003247" cy="2394099"/>
          </a:xfrm>
          <a:prstGeom prst="rect">
            <a:avLst/>
          </a:prstGeom>
        </p:spPr>
      </p:pic>
      <p:pic>
        <p:nvPicPr>
          <p:cNvPr id="7" name="Picture 6" descr="strinebook011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5" t="36367" r="57970" b="6949"/>
          <a:stretch/>
        </p:blipFill>
        <p:spPr>
          <a:xfrm>
            <a:off x="1500976" y="1503600"/>
            <a:ext cx="1702443" cy="2290363"/>
          </a:xfrm>
          <a:prstGeom prst="rect">
            <a:avLst/>
          </a:prstGeom>
        </p:spPr>
      </p:pic>
      <p:pic>
        <p:nvPicPr>
          <p:cNvPr id="8" name="Picture 7" descr="JamesMadison3_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283" y="4303012"/>
            <a:ext cx="1863851" cy="1972777"/>
          </a:xfrm>
          <a:prstGeom prst="rect">
            <a:avLst/>
          </a:prstGeom>
        </p:spPr>
      </p:pic>
      <p:pic>
        <p:nvPicPr>
          <p:cNvPr id="9" name="Picture 8" descr="220px-Dolley_Madison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797" y="4303012"/>
            <a:ext cx="1594931" cy="1950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6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Thanks to my committee</a:t>
            </a:r>
          </a:p>
          <a:p>
            <a:pPr marL="0" indent="0" algn="ctr">
              <a:buNone/>
            </a:pPr>
            <a:r>
              <a:rPr lang="en-US" dirty="0" smtClean="0"/>
              <a:t>Dr. Donald </a:t>
            </a:r>
            <a:r>
              <a:rPr lang="en-US" dirty="0" err="1" smtClean="0"/>
              <a:t>Linebaugh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Dr. Mary Corbin </a:t>
            </a:r>
            <a:r>
              <a:rPr lang="en-US" dirty="0" err="1" smtClean="0"/>
              <a:t>Sies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240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What were the consequences of this restoration?</a:t>
            </a:r>
          </a:p>
          <a:p>
            <a:endParaRPr lang="en-US" dirty="0"/>
          </a:p>
          <a:p>
            <a:r>
              <a:rPr lang="en-US" dirty="0" smtClean="0"/>
              <a:t>What are the visible and invisible narratives at James Madison’s Montpelier?</a:t>
            </a:r>
          </a:p>
          <a:p>
            <a:endParaRPr lang="en-US" dirty="0"/>
          </a:p>
          <a:p>
            <a:r>
              <a:rPr lang="en-US" dirty="0" smtClean="0"/>
              <a:t>Why is the </a:t>
            </a:r>
            <a:r>
              <a:rPr lang="en-US" dirty="0" err="1" smtClean="0"/>
              <a:t>duPont</a:t>
            </a:r>
            <a:r>
              <a:rPr lang="en-US" dirty="0" smtClean="0"/>
              <a:t> narrative at Montpelier significant and how can it be preserved on the landscape?</a:t>
            </a:r>
          </a:p>
        </p:txBody>
      </p:sp>
    </p:spTree>
    <p:extLst>
      <p:ext uri="{BB962C8B-B14F-4D97-AF65-F5344CB8AC3E}">
        <p14:creationId xmlns:p14="http://schemas.microsoft.com/office/powerpoint/2010/main" val="809475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800" dirty="0" smtClean="0"/>
          </a:p>
          <a:p>
            <a:r>
              <a:rPr lang="en-US" dirty="0" smtClean="0"/>
              <a:t>Methodology</a:t>
            </a:r>
          </a:p>
          <a:p>
            <a:r>
              <a:rPr lang="en-US" dirty="0" smtClean="0"/>
              <a:t>Background Information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Madisons</a:t>
            </a:r>
            <a:r>
              <a:rPr lang="en-US" dirty="0" smtClean="0"/>
              <a:t> and the </a:t>
            </a:r>
            <a:r>
              <a:rPr lang="en-US" dirty="0" err="1" smtClean="0"/>
              <a:t>duPonts</a:t>
            </a:r>
            <a:endParaRPr lang="en-US" dirty="0" smtClean="0"/>
          </a:p>
          <a:p>
            <a:r>
              <a:rPr lang="en-US" dirty="0" smtClean="0"/>
              <a:t>The Restoration</a:t>
            </a:r>
          </a:p>
          <a:p>
            <a:r>
              <a:rPr lang="en-US" dirty="0" smtClean="0"/>
              <a:t>Effects on the Landscape Today</a:t>
            </a:r>
          </a:p>
          <a:p>
            <a:r>
              <a:rPr lang="en-US" dirty="0" smtClean="0"/>
              <a:t>Current Interpretation of Montpelier</a:t>
            </a:r>
          </a:p>
          <a:p>
            <a:r>
              <a:rPr lang="en-US" dirty="0" smtClean="0"/>
              <a:t>Montpelier Walking Tour</a:t>
            </a:r>
          </a:p>
          <a:p>
            <a:r>
              <a:rPr lang="en-US" dirty="0" smtClean="0"/>
              <a:t>Conclusion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2440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Numerous Montpelier Site Visits</a:t>
            </a:r>
          </a:p>
          <a:p>
            <a:pPr lvl="1"/>
            <a:r>
              <a:rPr lang="en-US" dirty="0" smtClean="0"/>
              <a:t>House Tours</a:t>
            </a:r>
          </a:p>
          <a:p>
            <a:pPr lvl="1"/>
            <a:r>
              <a:rPr lang="en-US" dirty="0" smtClean="0"/>
              <a:t>“Self-Guided” Landscape Tours</a:t>
            </a:r>
          </a:p>
          <a:p>
            <a:pPr lvl="1"/>
            <a:r>
              <a:rPr lang="en-US" dirty="0" smtClean="0"/>
              <a:t>Conversations with Staff and Volunteers</a:t>
            </a:r>
          </a:p>
          <a:p>
            <a:r>
              <a:rPr lang="en-US" dirty="0" smtClean="0"/>
              <a:t>Interviews with Key Players</a:t>
            </a:r>
          </a:p>
          <a:p>
            <a:pPr lvl="1"/>
            <a:r>
              <a:rPr lang="en-US" dirty="0" smtClean="0"/>
              <a:t>Restoration Architect</a:t>
            </a:r>
          </a:p>
          <a:p>
            <a:pPr lvl="1"/>
            <a:r>
              <a:rPr lang="en-US" dirty="0" smtClean="0"/>
              <a:t>Advisory Committee</a:t>
            </a:r>
          </a:p>
          <a:p>
            <a:pPr lvl="1"/>
            <a:r>
              <a:rPr lang="en-US" dirty="0" smtClean="0"/>
              <a:t>Montpelier Foundation &amp; National Trust Staff</a:t>
            </a:r>
          </a:p>
          <a:p>
            <a:pPr lvl="1"/>
            <a:r>
              <a:rPr lang="en-US" dirty="0" smtClean="0"/>
              <a:t>Preservation Scholars</a:t>
            </a:r>
          </a:p>
          <a:p>
            <a:r>
              <a:rPr lang="en-US" dirty="0" smtClean="0"/>
              <a:t>Historical Research</a:t>
            </a:r>
          </a:p>
          <a:p>
            <a:pPr lvl="1"/>
            <a:r>
              <a:rPr lang="en-US" dirty="0" smtClean="0"/>
              <a:t>Archives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90379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Orange County, VA</a:t>
            </a:r>
            <a:endParaRPr lang="en-US" dirty="0"/>
          </a:p>
        </p:txBody>
      </p:sp>
      <p:pic>
        <p:nvPicPr>
          <p:cNvPr id="5" name="Picture 4" descr="vam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92" y="1689486"/>
            <a:ext cx="7391400" cy="440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258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Madison Montpelier</a:t>
            </a:r>
            <a:endParaRPr lang="en-US" dirty="0"/>
          </a:p>
        </p:txBody>
      </p:sp>
      <p:pic>
        <p:nvPicPr>
          <p:cNvPr id="6" name="Picture 5" descr="IMAG0466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3" r="19032" b="29525"/>
          <a:stretch/>
        </p:blipFill>
        <p:spPr>
          <a:xfrm>
            <a:off x="751783" y="1873994"/>
            <a:ext cx="2725921" cy="3779804"/>
          </a:xfrm>
          <a:prstGeom prst="rect">
            <a:avLst/>
          </a:prstGeom>
        </p:spPr>
      </p:pic>
      <p:pic>
        <p:nvPicPr>
          <p:cNvPr id="7" name="Picture 6" descr="IMAG043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297" y="2301689"/>
            <a:ext cx="5040903" cy="3014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431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duPont</a:t>
            </a:r>
            <a:r>
              <a:rPr lang="en-US" dirty="0" smtClean="0"/>
              <a:t> Montpelier</a:t>
            </a:r>
            <a:endParaRPr lang="en-US" dirty="0"/>
          </a:p>
        </p:txBody>
      </p:sp>
      <p:pic>
        <p:nvPicPr>
          <p:cNvPr id="3" name="Picture 2" descr="Montpelier Postcard0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839" y="1766183"/>
            <a:ext cx="6739157" cy="425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300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436</TotalTime>
  <Words>298</Words>
  <Application>Microsoft Macintosh PowerPoint</Application>
  <PresentationFormat>On-screen Show (4:3)</PresentationFormat>
  <Paragraphs>88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Civic</vt:lpstr>
      <vt:lpstr>History and Heritage at  James Madison’s Montpelier</vt:lpstr>
      <vt:lpstr>Introduction</vt:lpstr>
      <vt:lpstr>Introduction</vt:lpstr>
      <vt:lpstr>Research Questions</vt:lpstr>
      <vt:lpstr>Overview</vt:lpstr>
      <vt:lpstr>Methodology</vt:lpstr>
      <vt:lpstr>Orange County, VA</vt:lpstr>
      <vt:lpstr>Madison Montpelier</vt:lpstr>
      <vt:lpstr>duPont Montpelier</vt:lpstr>
      <vt:lpstr>Montpelier Over Time</vt:lpstr>
      <vt:lpstr>duPont Montpelier</vt:lpstr>
      <vt:lpstr>Pre-Restoration Montpelier</vt:lpstr>
      <vt:lpstr>Montpelier Foundation</vt:lpstr>
      <vt:lpstr>Restoration Advisory Committee</vt:lpstr>
      <vt:lpstr>Restoration</vt:lpstr>
      <vt:lpstr>Reconstructed Slave Quarters</vt:lpstr>
      <vt:lpstr>The William duPont Gallery</vt:lpstr>
      <vt:lpstr>James Madison’s Montpelier</vt:lpstr>
      <vt:lpstr>Mapping Montpelier</vt:lpstr>
      <vt:lpstr>Mapping Montpelier</vt:lpstr>
      <vt:lpstr>Mapping Montpelier</vt:lpstr>
      <vt:lpstr>Walking Tour</vt:lpstr>
      <vt:lpstr>Walking Tour</vt:lpstr>
      <vt:lpstr>Barns &amp; Stables</vt:lpstr>
      <vt:lpstr>Barns &amp; Stables</vt:lpstr>
      <vt:lpstr>Horse Graveyard</vt:lpstr>
      <vt:lpstr>Horse Graveyard</vt:lpstr>
      <vt:lpstr>Bassett Cottage</vt:lpstr>
      <vt:lpstr>Bassett Cottage</vt:lpstr>
      <vt:lpstr>Oriental Garden</vt:lpstr>
      <vt:lpstr>Conclusion</vt:lpstr>
      <vt:lpstr>Questions?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Searching for Authenticity at James Madison’s Montpelier</dc:title>
  <dc:creator>Tom Hardej</dc:creator>
  <cp:lastModifiedBy>Tom Hardej</cp:lastModifiedBy>
  <cp:revision>40</cp:revision>
  <dcterms:created xsi:type="dcterms:W3CDTF">2011-12-13T03:26:06Z</dcterms:created>
  <dcterms:modified xsi:type="dcterms:W3CDTF">2012-05-15T16:44:45Z</dcterms:modified>
</cp:coreProperties>
</file>