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7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8CC3B40-11FD-451A-965D-79ABC13085A2}">
  <a:tblStyle styleId="{58CC3B40-11FD-451A-965D-79ABC13085A2}" styleName="Table_0">
    <a:wholeTbl>
      <a:tcTxStyle>
        <a:font>
          <a:latin typeface="Arial"/>
          <a:ea typeface="Arial"/>
          <a:cs typeface="Arial"/>
        </a:font>
        <a:srgbClr val="000000"/>
      </a:tcTxStyle>
      <a:tcStyle>
        <a:tcBdr>
          <a:left>
            <a:ln w="6350" cap="flat" cmpd="sng">
              <a:solidFill>
                <a:srgbClr val="000000"/>
              </a:solidFill>
              <a:prstDash val="solid"/>
              <a:round/>
              <a:headEnd type="none" w="sm" len="sm"/>
              <a:tailEnd type="none" w="sm" len="sm"/>
            </a:ln>
          </a:left>
          <a:right>
            <a:ln w="6350" cap="flat" cmpd="sng">
              <a:solidFill>
                <a:srgbClr val="000000"/>
              </a:solidFill>
              <a:prstDash val="solid"/>
              <a:round/>
              <a:headEnd type="none" w="sm" len="sm"/>
              <a:tailEnd type="none" w="sm" len="sm"/>
            </a:ln>
          </a:right>
          <a:top>
            <a:ln w="6350" cap="flat" cmpd="sng">
              <a:solidFill>
                <a:srgbClr val="000000"/>
              </a:solidFill>
              <a:prstDash val="solid"/>
              <a:round/>
              <a:headEnd type="none" w="sm" len="sm"/>
              <a:tailEnd type="none" w="sm" len="sm"/>
            </a:ln>
          </a:top>
          <a:bottom>
            <a:ln w="6350" cap="flat" cmpd="sng">
              <a:solidFill>
                <a:srgbClr val="000000"/>
              </a:solidFill>
              <a:prstDash val="solid"/>
              <a:round/>
              <a:headEnd type="none" w="sm" len="sm"/>
              <a:tailEnd type="none" w="sm" len="sm"/>
            </a:ln>
          </a:bottom>
          <a:insideH>
            <a:ln w="6350" cap="flat" cmpd="sng">
              <a:solidFill>
                <a:srgbClr val="000000"/>
              </a:solidFill>
              <a:prstDash val="solid"/>
              <a:round/>
              <a:headEnd type="none" w="sm" len="sm"/>
              <a:tailEnd type="none" w="sm" len="sm"/>
            </a:ln>
          </a:insideH>
          <a:insideV>
            <a:ln w="635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29"/>
  </p:normalViewPr>
  <p:slideViewPr>
    <p:cSldViewPr snapToGrid="0" snapToObjects="1">
      <p:cViewPr varScale="1">
        <p:scale>
          <a:sx n="149" d="100"/>
          <a:sy n="149" d="100"/>
        </p:scale>
        <p:origin x="56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s://www.lib.umd.edu/newspapergateway"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Logistics</a:t>
            </a:r>
            <a:endParaRPr/>
          </a:p>
          <a:p>
            <a:pPr marL="0" lvl="0" indent="0" algn="l" rtl="0">
              <a:spcBef>
                <a:spcPts val="0"/>
              </a:spcBef>
              <a:spcAft>
                <a:spcPts val="0"/>
              </a:spcAft>
              <a:buNone/>
            </a:pPr>
            <a:r>
              <a:rPr lang="en"/>
              <a:t>Tell people where the restroom is and about compost/trash/recycling</a:t>
            </a:r>
            <a:endParaRPr/>
          </a:p>
          <a:p>
            <a:pPr marL="0" lvl="0" indent="0" algn="l" rtl="0">
              <a:spcBef>
                <a:spcPts val="0"/>
              </a:spcBef>
              <a:spcAft>
                <a:spcPts val="0"/>
              </a:spcAft>
              <a:buNone/>
            </a:pPr>
            <a:endParaRPr/>
          </a:p>
          <a:p>
            <a:pPr marL="0" lvl="0" indent="0" algn="l" rtl="0">
              <a:spcBef>
                <a:spcPts val="0"/>
              </a:spcBef>
              <a:spcAft>
                <a:spcPts val="0"/>
              </a:spcAft>
              <a:buNone/>
            </a:pPr>
            <a:r>
              <a:rPr lang="en"/>
              <a:t>Introduce Dan</a:t>
            </a:r>
            <a:endParaRPr/>
          </a:p>
          <a:p>
            <a:pPr marL="0" lvl="0" indent="0" algn="l" rtl="0">
              <a:spcBef>
                <a:spcPts val="0"/>
              </a:spcBef>
              <a:spcAft>
                <a:spcPts val="0"/>
              </a:spcAft>
              <a:buClr>
                <a:schemeClr val="dk1"/>
              </a:buClr>
              <a:buSzPts val="1100"/>
              <a:buFont typeface="Arial"/>
              <a:buNone/>
            </a:pPr>
            <a:r>
              <a:rPr lang="en">
                <a:solidFill>
                  <a:schemeClr val="dk1"/>
                </a:solidFill>
              </a:rPr>
              <a:t>Dan’s welcome</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f67f2e29a_0_1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f67f2e29a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rPr>
              <a:t>Robin:</a:t>
            </a: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The search interface offers multiple options for simple and advanced searches, and links to the directory of all cataloged newspaper titles. Within the simple search, you can limit by state, a handy feature if you want to search in Maryland only, and the date range.</a:t>
            </a:r>
            <a:endParaRPr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f67f2e29a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f67f2e29a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200">
                <a:solidFill>
                  <a:schemeClr val="dk1"/>
                </a:solidFill>
              </a:rPr>
              <a:t>Robin:</a:t>
            </a:r>
            <a:endParaRPr sz="12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200">
                <a:solidFill>
                  <a:schemeClr val="dk1"/>
                </a:solidFill>
              </a:rPr>
              <a:t>After you perform a search, the keywords will highlight, leading you to successful results. This simple search shows the results of a Maryland search for “John Wilkes Booth,” with no other limits. As you see, the these results contains many red highlights, showing that this article might be highly useful in your research, whereas if the page doesn’t show many red highlights, it might not provide as many details.</a:t>
            </a:r>
            <a:endParaRPr sz="12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22678bbf64_0_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22678bbf64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rPr>
              <a:t>Robin:</a:t>
            </a: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The Advanced search offers many more limitations. In addition to limiting by state and date, you can limit by newspaper title, front page only, language, and have more options for searching words. You can narrow/expand using Chronicling America Advanced Search: “with any of the words,” “all of the words,” “with the phrase,” and “with the words within x number of spaces.” In this example, I chose to search through Maryland and Virginia papers for the words “oyster” and “war” within five words of each other. </a:t>
            </a:r>
            <a:endParaRPr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22678bbf64_0_1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22678bbf64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rPr>
              <a:t>Robin:</a:t>
            </a: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The results provide over 5,000 pages of articles documenting oyster wars from Maryland and Virginia.</a:t>
            </a:r>
            <a:endParaRPr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2678bbf64_0_1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22678bbf64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rPr>
              <a:t>Robin:</a:t>
            </a: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For those of you who don’t know, the oyster wars occurred between Maryland and Virginia in the Chesapeake Bay and Potomac River, from about 1865-1959, due to unequal harvesting laws between the two states, resulting in illegal activities and clashes on the water. This Wikipedia page relies on secondary sources and modern sources for citations, and is an example of resources that could be elaborated on by using historical newspapers as primary source material. Because this search would require looking at two states’ newspapers from a discrete era, it is an ideal example of when to use Advanced Search.</a:t>
            </a:r>
            <a:endParaRPr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f67f2e29a_0_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f67f2e29a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200">
                <a:solidFill>
                  <a:schemeClr val="dk1"/>
                </a:solidFill>
              </a:rPr>
              <a:t>Robin:</a:t>
            </a:r>
            <a:endParaRPr sz="12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200">
                <a:solidFill>
                  <a:schemeClr val="dk1"/>
                </a:solidFill>
              </a:rPr>
              <a:t>After you click on a results page, you can zoom in closer to read the text. The top inset shows what area of the page you are viewing. If you are interested in downloading your results, you have multiple file options, as OCR text, PDF, and JPEG 2000.</a:t>
            </a:r>
            <a:endParaRPr sz="12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1f67f2e29a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1f67f2e29a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200">
                <a:solidFill>
                  <a:schemeClr val="dk1"/>
                </a:solidFill>
              </a:rPr>
              <a:t>Robin:</a:t>
            </a:r>
            <a:endParaRPr sz="12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200">
                <a:solidFill>
                  <a:schemeClr val="dk1"/>
                </a:solidFill>
              </a:rPr>
              <a:t>The viewing box can be used in conjunction with the clipping tool, the tool on the far right of the toolbar. Creating a clipping creates an image file with metadata so you know where the clipping came from, which is helpful to continue your research.</a:t>
            </a:r>
            <a:endParaRPr sz="12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1f67f2e29a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1f67f2e29a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solidFill>
                  <a:schemeClr val="dk1"/>
                </a:solidFill>
              </a:rPr>
              <a:t>Robin:</a:t>
            </a:r>
            <a:endParaRPr sz="1200">
              <a:solidFill>
                <a:schemeClr val="dk1"/>
              </a:solidFill>
            </a:endParaRPr>
          </a:p>
          <a:p>
            <a:pPr marL="0" lvl="0" indent="0" algn="l" rtl="0">
              <a:lnSpc>
                <a:spcPct val="115000"/>
              </a:lnSpc>
              <a:spcBef>
                <a:spcPts val="0"/>
              </a:spcBef>
              <a:spcAft>
                <a:spcPts val="0"/>
              </a:spcAft>
              <a:buNone/>
            </a:pPr>
            <a:r>
              <a:rPr lang="en" sz="1200">
                <a:solidFill>
                  <a:schemeClr val="dk1"/>
                </a:solidFill>
              </a:rPr>
              <a:t>Chron Am has some limitations, caused by newspaper incompleteness or less than ideal quality issues, such as inconsistent or mixed fonts, faded text, missing characters, bleed through from the reverse side of the page, or tight gutters if the newspaper is bound, or column confusion caused by an error in the OCR script reading the newspaper.</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f67f2e29a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1f67f2e29a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rPr>
              <a:t>Robin:</a:t>
            </a: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Though Chronicling America has nearly 12 million pages of newsprint from across the country and a substantial subset from Maryland, the collection is not exhaustive. It excludes specific papers because the NDNP will not digitize newspapers available elsewhere, including commercial database products like Proquest, Readex, or Newspapers.com. For example, the archives of the </a:t>
            </a:r>
            <a:r>
              <a:rPr lang="en" sz="1200" i="1">
                <a:solidFill>
                  <a:schemeClr val="dk1"/>
                </a:solidFill>
              </a:rPr>
              <a:t>Afro-American</a:t>
            </a:r>
            <a:r>
              <a:rPr lang="en" sz="1200">
                <a:solidFill>
                  <a:schemeClr val="dk1"/>
                </a:solidFill>
              </a:rPr>
              <a:t>, the premiere African American title in Maryland, and is available via Proquest. Readex holds limited runs of four additional African American newspaper titles. These titles form the known, extant copies of African American newspapers in Maryland, and are not included in the Maryland corpus on Chronicling America, creating a knowledge gap for those who lack access to these databases.</a:t>
            </a:r>
            <a:endParaRPr sz="1200">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None/>
            </a:pPr>
            <a:r>
              <a:rPr lang="en" sz="1200">
                <a:solidFill>
                  <a:schemeClr val="dk1"/>
                </a:solidFill>
              </a:rPr>
              <a:t>ChronAm does provide much greater capabilities for repurposing the newspapers and OCR, expanding the usage of the data beyond that of straight research.</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567e79b1ca_0_1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567e79b1ca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Title views offer metadata from the catalog record, the essay, and different ways to quickly access or browse issues in the title.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f67f2e29a_0_2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f67f2e29a_0_2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567e79b1ca_0_1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567e79b1ca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suggest the Calendar Browse view when patrons would like to quickly browse all issues of a title, see the publication schedule, or see what issues are available when only sporadic issues are available. In this example, you can see the first available issues of the Cecil Whig start midway through the year but all issues are on ChronAm.</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f67f2e29a_0_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1f67f2e29a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rPr>
              <a:t>Robin:</a:t>
            </a: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Beyond searching for famous people and popular topics, for genealogical research or other name-based research, it’s important to consider that names may be worded in several ways, such as first and last, or just initials and a last name. Spelling variants are also common with many names, including people, but also the names of places as towns and cities went through incorporation process. Using quotation marks around names can be helpful, particularly if the last name is common or the name for something else (such as “Pike”), but it can also rule out too many results. Finally, married women were often referred to by their husband’s name, so family history may require more research.</a:t>
            </a:r>
            <a:endParaRPr sz="1200">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The vocabulary or spellings for words have changed through time, so if search results are not yielding results, browse the newspapers around the period in which you want to find information, and then use synonyms for words.</a:t>
            </a:r>
            <a:endParaRPr sz="1200">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Finally, typos in the newspaper or unclear text can result in imperfect OCR. If your search results are still not yielding results, try substituting letters--to OCR, ”e” and “o” are often interchangeable.</a:t>
            </a:r>
            <a:endParaRPr sz="1200">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Clr>
                <a:schemeClr val="dk1"/>
              </a:buClr>
              <a:buSzPts val="1100"/>
              <a:buFont typeface="Arial"/>
              <a:buNone/>
            </a:pPr>
            <a:endParaRPr sz="1200" b="1">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567e79b1ca_0_1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567e79b1ca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LC has posted NDNP Extras on their website, linked from ChronAm, to provide search tutorials and teaching resources. Also on this site are links to data mining projects. Some projects are examples of humanities research, such as the America’s Public Bible, that traces specific quotes and frequency of quotes through the entire ChronAm. Other projects are more serious, such as the American Lynching project, that traces the rise and decline of lynching documented in newspapers across the US through time, and by state, documenting the history and cultural implications of this crime.</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567e79b1ca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567e79b1c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f67f2e29a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1f67f2e29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1"/>
                </a:solidFill>
              </a:rPr>
              <a:t>The Historic Maryland Newspapers Project (HMNP) began in 2012 as the Maryland State newspaper digitization project. The first three phases focused on selecting titles that were not digitized elsewhere; that were of good print quality and good microfilm quality, and had long runs or were important enough papers to group in an area for shorter runs. The Advisory Board has made sure that Maryland has wide geographic representation and wide community representation--for example, in the labor papers from western Maryland digitized in the third phase, and in the immigrant community papers digitized so far. A new focus of the third phase was digitizing more papers into the 20th-century, to take advantage of the Library of Congress expanding the date range. As an aside, in January of 2019, 1923 is now out of copyright and in the public domain! We now gain one year each year!</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567e79b1ca_0_1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567e79b1ca_0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Since 2016, when the Library of Congress expanded the criteria for digitization into post-1922 content, we have digitized additional 20th century content because we’re finding that many modern genealogists and other researchers, such as those researching WWI and WWII and the origin of civil rights, are most interested in this content. Based on the topics judged at many History Day competitions, school-age students are also most interested in topics presented in the latter part. We’ve developed a quick and effective method for researching the copyright registration and renewal status of newspaper titles from 1924-1963 allowing us to expand into these decades. The procedures Doug and I wrote for the third phase are easy enough for both graduate and undergraduate students to follow, and they are the ones who do the legwork for this part of the project. Also statuses are documented in spreadsheets, as pictured here, and this documentation is used as proof to the Library of Congress that the titles are in the public domain. So far, all the titles we have researched have not been registered. And while some titles have syndicated or minimal copyrighted content within the papers, it is not a large enough percentage that we feel is a risk to prevent us from digitizing the papers. We also can’t find record that some of the syndicated content copyright was renewed, again, suggesting the content is in the public domain.</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567e79b1ca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567e79b1ca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1"/>
                </a:solidFill>
              </a:rPr>
              <a:t>From 2012-2018 during the first three two-year phases, the project digitized 316,168 pages across 32 families of newspaper titles from 18 cities dating between 1840-1946. Pam has prepared a handout of information about the titles we have digitized and plan to digitize. There are extra copies in the back of the room if you want to take some to your institutions or stakeholders to assist with research.</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f67f2e29a_0_3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f67f2e29a_0_3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1"/>
                </a:solidFill>
              </a:rPr>
              <a:t>For the first three phases, we had four content partners, which is in sharp contrast to the number of partners Pam will mention for phase 4. Without these partners, we could not have achieved our goals for wide geographic, community, or temporal representation.</a:t>
            </a:r>
            <a:endParaRPr sz="1200">
              <a:solidFill>
                <a:schemeClr val="dk1"/>
              </a:solidFill>
            </a:endParaRPr>
          </a:p>
          <a:p>
            <a:pPr marL="0" lvl="0" indent="0" algn="l" rtl="0">
              <a:spcBef>
                <a:spcPts val="0"/>
              </a:spcBef>
              <a:spcAft>
                <a:spcPts val="0"/>
              </a:spcAft>
              <a:buNone/>
            </a:pPr>
            <a:endParaRPr sz="1200">
              <a:solidFill>
                <a:schemeClr val="dk1"/>
              </a:solidFill>
            </a:endParaRPr>
          </a:p>
          <a:p>
            <a:pPr marL="0" lvl="0" indent="0" algn="l" rtl="0">
              <a:spcBef>
                <a:spcPts val="0"/>
              </a:spcBef>
              <a:spcAft>
                <a:spcPts val="0"/>
              </a:spcAft>
              <a:buNone/>
            </a:pPr>
            <a:r>
              <a:rPr lang="en" sz="1200">
                <a:solidFill>
                  <a:schemeClr val="dk1"/>
                </a:solidFill>
              </a:rPr>
              <a:t>I also want to acknowledge the expertise of the Advisory Board in proposing and tracking down titles, based on patron interest, ability to meet the goals of the grant theme, and knowledge of the importance of the title. Through this, we have collectively built a body of newspapers representing the people, businesses, and culture of Maryland.</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567e79b1ca_0_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567e79b1ca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addition to meeting the deliverables of the grant, over the past three phases, we’ve experimented with different elements of web-based projects and outreach. The project website links to resources and project staff and advisory board members, as well as giving background for the project. In addition to capturing the newspapers digitized and available at freely accessible sites, as we do for the LC survey, we also document what newspapers are available via paid sources. There is a little bit of problematic linking for these, as we’re trying to link to persistent URLs for repositories that may not have them, and updating them as they’re available, we’re making available as much as possible.</a:t>
            </a:r>
            <a:endParaRPr/>
          </a:p>
          <a:p>
            <a:pPr marL="0" lvl="0" indent="0" algn="l" rtl="0">
              <a:spcBef>
                <a:spcPts val="0"/>
              </a:spcBef>
              <a:spcAft>
                <a:spcPts val="0"/>
              </a:spcAft>
              <a:buNone/>
            </a:pPr>
            <a:endParaRPr/>
          </a:p>
          <a:p>
            <a:pPr marL="0" lvl="0" indent="0" algn="l" rtl="0">
              <a:spcBef>
                <a:spcPts val="0"/>
              </a:spcBef>
              <a:spcAft>
                <a:spcPts val="0"/>
              </a:spcAft>
              <a:buNone/>
            </a:pPr>
            <a:r>
              <a:rPr lang="en"/>
              <a:t>While Liz Caringola, first Project Manager, began our social media project with a Pinterest account, Rebecca Wack, second project manager, started Twitter, Facebook, and Instagram accounts to maintain virtual outreach. She also initiated a thematic monthly ChronAm Party with monthly and party hashtags that now other state partners and the Library of Congress participate on Twitter. This was the first national outreach initiative undertaken by the partners. LC provided Rebecca statistics on these parties and she tracked engagement with the accounts for MD’s individual efforts. Twitter and Facebook proved the majority of engagement, though with different audiences, and Pam plans to maintain these accounts.</a:t>
            </a:r>
            <a:endParaRPr/>
          </a:p>
          <a:p>
            <a:pPr marL="0" lvl="0" indent="0" algn="l" rtl="0">
              <a:spcBef>
                <a:spcPts val="0"/>
              </a:spcBef>
              <a:spcAft>
                <a:spcPts val="0"/>
              </a:spcAft>
              <a:buNone/>
            </a:pPr>
            <a:endParaRPr/>
          </a:p>
          <a:p>
            <a:pPr marL="0" lvl="0" indent="0" algn="l" rtl="0">
              <a:spcBef>
                <a:spcPts val="0"/>
              </a:spcBef>
              <a:spcAft>
                <a:spcPts val="0"/>
              </a:spcAft>
              <a:buNone/>
            </a:pPr>
            <a:r>
              <a:rPr lang="en"/>
              <a:t>After Doug writes the essays for each title or title family, our student assistants edit the essays for Wikipedia and post them online, linking to resources Doug provides, as well as other Wikipedia pages, and external resources.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5818422a3b_1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5818422a3b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Talk about gateway, and search</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567e79b1ca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567e79b1ca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5818422a3b_1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5818422a3b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Talk about results page</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5818422a3b_1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5818422a3b_1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Talk about filters continuing on the results page</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5818422a3b_1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5818422a3b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Talk about record view</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f67f2e29a_0_1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f67f2e29a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Facebook allows us to go more in-depth on particular subjects and generally yields more click-throughs to Chronicling America.</a:t>
            </a:r>
            <a:endParaRPr/>
          </a:p>
          <a:p>
            <a:pPr marL="0" lvl="0" indent="0" algn="l" rtl="0">
              <a:spcBef>
                <a:spcPts val="0"/>
              </a:spcBef>
              <a:spcAft>
                <a:spcPts val="0"/>
              </a:spcAft>
              <a:buNone/>
            </a:pPr>
            <a:endParaRPr/>
          </a:p>
          <a:p>
            <a:pPr marL="0" lvl="0" indent="0" algn="l" rtl="0">
              <a:spcBef>
                <a:spcPts val="0"/>
              </a:spcBef>
              <a:spcAft>
                <a:spcPts val="0"/>
              </a:spcAft>
              <a:buNone/>
            </a:pPr>
            <a:r>
              <a:rPr lang="en"/>
              <a:t>Twitter allows us to stay topical and reach younger users with greater volume.  We tend to interact with other state newspaper projects on Twitter as well.</a:t>
            </a:r>
            <a:endParaRPr/>
          </a:p>
          <a:p>
            <a:pPr marL="0" lvl="0" indent="0" algn="l" rtl="0">
              <a:spcBef>
                <a:spcPts val="0"/>
              </a:spcBef>
              <a:spcAft>
                <a:spcPts val="0"/>
              </a:spcAft>
              <a:buNone/>
            </a:pPr>
            <a:endParaRPr/>
          </a:p>
          <a:p>
            <a:pPr marL="0" lvl="0" indent="0" algn="l" rtl="0">
              <a:spcBef>
                <a:spcPts val="0"/>
              </a:spcBef>
              <a:spcAft>
                <a:spcPts val="0"/>
              </a:spcAft>
              <a:buNone/>
            </a:pPr>
            <a:r>
              <a:rPr lang="en"/>
              <a:t>Instagram allows us to have fun.  We post absurd ads and articles and have seen respectable engagement as far as “likes” and “comments” are concerned.</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567e79b1ca_0_1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567e79b1ca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After we completed more English content in phase 2 and 3, we began traveling for outreach programs. In phase 2 we partnered with Linda Tompkins-Baldwin to present at 5 public library programs across central Maryland. At the beginning of phase 3, Doug and I developed a genealogical research brochure, which now needs some updates, and again partnered with Digital Maryland and Linda to create a Maryland Newspaper Conference. Rebecca gave one additional presentation at Harford County Public Library regarding how to use Chronicling America for their community audience, which happened to be primarily genealogists.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1f67f2e29a_0_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1f67f2e29a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April 2017, Rebecca and a student presented at UMD’s Social Justice Day, a poster entitled “Women of Today - An Overview of Women in Historic Maryland Newspapers”. It covered issues of women and men, women’s health, women’s rights, and women’s fashion. They selected a variety of articles from Maryland papers on ChronAm and discussed them with students and conference attendees. The female students in particular seemed rather shocked that marriage and health issues do not seem to have changed much, at least as far as media handling is concerned.</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567e79b1ca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567e79b1ca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While the big topic in 2017 remained whether and how to include post-1922 content, the 2018 NDNP Awardees Conference brought big changes.</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567e79b1ca_0_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 name="Google Shape;346;g567e79b1ca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biggest change for 2018 was the introduction of the LC logo and LC digital collections interface. Using the drop-down menu, you can now search all collections and formats for keywords, or you can filter by newspapers. With the newspaper filter, the results provide hits on ChronAm newspapers as well as other Library of Congress collections outside of the project, including collections of Japanese Internment Camp papers, clippings collections, and related collections. You can further filter by state and project, leading you to the same results as on Chronicling America. LC will eventually be sunsetting Chronicling America as an interface as they will incorporate the searchability and display capabilities into their main digital collections interface. The date for this has not yet been announced. We will provide plenty of notification and new search tutorials in the coming months to prepare stakeholders and patrons to use the new interface.</a:t>
            </a:r>
            <a:endParaRPr/>
          </a:p>
          <a:p>
            <a:pPr marL="0" lvl="0" indent="0" algn="l" rtl="0">
              <a:spcBef>
                <a:spcPts val="0"/>
              </a:spcBef>
              <a:spcAft>
                <a:spcPts val="0"/>
              </a:spcAft>
              <a:buNone/>
            </a:pPr>
            <a:endParaRPr/>
          </a:p>
          <a:p>
            <a:pPr marL="0" lvl="0" indent="0" algn="l" rtl="0">
              <a:spcBef>
                <a:spcPts val="0"/>
              </a:spcBef>
              <a:spcAft>
                <a:spcPts val="0"/>
              </a:spcAft>
              <a:buNone/>
            </a:pPr>
            <a:r>
              <a:rPr lang="en"/>
              <a:t>(demo?)</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5818422a3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5818422a3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5818422a3b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5818422a3b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567e79b1c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567e79b1c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1"/>
                </a:solidFill>
              </a:rPr>
              <a:t>The US Newspaper Program (USNP), a National Endowment for the Humanities grant-funded initiative that occurred between 1982-2001, facilitated newspaper preservation and access across all 50 states through the location of newspapers, catalog record creation, and the creation and circulation of microfilm copies of newspapers. Each state in the program designated a repository for the microfilm, with additional use copies sent to many state public libraries and historical societies. In total, this program enabled the cataloging of 150,000 titles, 600,000 holdings, and more than 75 million pages filmed. This project established preservation microfilming standards for newspapers that are still employed today. This project greatly facilitated patrons’ free access to newspapers, although it still presented accessibility issues. Despite the increase in access across more organizations, many patrons still faced technical and physical limitations posed by the media and preferred published newspaper abstracts. Indexes to births, marriages, and death announcements were essential, particularly when identifying ancestors before 1850 when the census and vital records are incomplete, however, most indexing projects focused on large dailies and county newspapers of record and neglected many titles from smaller towns. Indexers also did not create indexes containing more than names and places, making research into news events and daily life featured in the news articles and advertisements just as inaccessible.</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567e79b1ca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567e79b1ca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Another interesting project LC introduced at the 2018 Awardees Conference was experimentation with visualizing the metadata in Tableau Public, a data viz web-based application. LC has provided several standard views of the national data in language, ethnicity, or temporal representation by state. In this image, the big green circle over our region is primarily Der Deutsche Correspondant, but as we add more non-English language titles this round, we will bring more documentation of immigrant groups to the Mid-Atlantic. </a:t>
            </a:r>
            <a:endParaRPr/>
          </a:p>
          <a:p>
            <a:pPr marL="0" lvl="0" indent="0" algn="l" rtl="0">
              <a:spcBef>
                <a:spcPts val="0"/>
              </a:spcBef>
              <a:spcAft>
                <a:spcPts val="0"/>
              </a:spcAft>
              <a:buNone/>
            </a:pPr>
            <a:endParaRPr/>
          </a:p>
          <a:p>
            <a:pPr marL="0" lvl="0" indent="0" algn="l" rtl="0">
              <a:spcBef>
                <a:spcPts val="0"/>
              </a:spcBef>
              <a:spcAft>
                <a:spcPts val="0"/>
              </a:spcAft>
              <a:buNone/>
            </a:pPr>
            <a:r>
              <a:rPr lang="en"/>
              <a:t>(demo)</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1f70c3d0b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1f70c3d0b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NDNP has continued to expand their social media presence with LC and other state projects expanding their reach. Again, the #ChronAmParty monthly event brings together interaction between our accounts and theirs, and generates more interest and engagement with the digitized newspapers.</a:t>
            </a:r>
            <a:endParaRPr/>
          </a:p>
          <a:p>
            <a:pPr marL="0" lvl="0" indent="0" algn="l" rtl="0">
              <a:spcBef>
                <a:spcPts val="0"/>
              </a:spcBef>
              <a:spcAft>
                <a:spcPts val="0"/>
              </a:spcAft>
              <a:buNone/>
            </a:pPr>
            <a:endParaRPr/>
          </a:p>
          <a:p>
            <a:pPr marL="0" lvl="0" indent="0" algn="l" rtl="0">
              <a:spcBef>
                <a:spcPts val="0"/>
              </a:spcBef>
              <a:spcAft>
                <a:spcPts val="0"/>
              </a:spcAft>
              <a:buNone/>
            </a:pPr>
            <a:r>
              <a:rPr lang="en"/>
              <a:t>@PaperBot retweets #ChronAm posts on Twitter</a:t>
            </a:r>
            <a:endParaRPr/>
          </a:p>
          <a:p>
            <a:pPr marL="0" lvl="0" indent="0" algn="l" rtl="0">
              <a:spcBef>
                <a:spcPts val="0"/>
              </a:spcBef>
              <a:spcAft>
                <a:spcPts val="0"/>
              </a:spcAft>
              <a:buNone/>
            </a:pPr>
            <a:r>
              <a:rPr lang="en"/>
              <a:t>@LoC is a general account which occasionally posts ChronAm content</a:t>
            </a:r>
            <a:endParaRPr/>
          </a:p>
          <a:p>
            <a:pPr marL="0" lvl="0" indent="0" algn="l" rtl="0">
              <a:spcBef>
                <a:spcPts val="0"/>
              </a:spcBef>
              <a:spcAft>
                <a:spcPts val="0"/>
              </a:spcAft>
              <a:buNone/>
            </a:pPr>
            <a:r>
              <a:rPr lang="en"/>
              <a:t>@DigMich and @UFNDNP are as active as we are</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567e79b1ca_0_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 name="Google Shape;382;g567e79b1ca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Pam</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5736a5566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5736a5566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Our Co-Principal Investigators on our National Digital Newspaper Program (NDNP) grant are Doug McElrath and Robin Pike, and I’m the Project Manager. Our current student assistants are Sydney Schneider and Jane Sonneman. </a:t>
            </a:r>
            <a:endParaRPr/>
          </a:p>
          <a:p>
            <a:pPr marL="0" lvl="0" indent="0" algn="l" rtl="0">
              <a:spcBef>
                <a:spcPts val="0"/>
              </a:spcBef>
              <a:spcAft>
                <a:spcPts val="0"/>
              </a:spcAft>
              <a:buNone/>
            </a:pPr>
            <a:endParaRPr/>
          </a:p>
          <a:p>
            <a:pPr marL="0" lvl="0" indent="0" algn="l" rtl="0">
              <a:spcBef>
                <a:spcPts val="0"/>
              </a:spcBef>
              <a:spcAft>
                <a:spcPts val="0"/>
              </a:spcAft>
              <a:buNone/>
            </a:pPr>
            <a:r>
              <a:rPr lang="en"/>
              <a:t>I have photos here of our student assistants. Sydney is doing metadata collation on the duplicated microfilm reel on the </a:t>
            </a:r>
            <a:r>
              <a:rPr lang="en" i="1"/>
              <a:t>Telegraf</a:t>
            </a:r>
            <a:r>
              <a:rPr lang="en"/>
              <a:t> working on a lightbox with a digital microscope; and Jane is also completing metadata collation, but she is working with a bound volume of newsprint for the </a:t>
            </a:r>
            <a:r>
              <a:rPr lang="en" i="1"/>
              <a:t>Maryland Suffrage News</a:t>
            </a:r>
            <a:r>
              <a:rPr lang="en"/>
              <a:t>. </a:t>
            </a:r>
            <a:endParaRPr/>
          </a:p>
          <a:p>
            <a:pPr marL="0" lvl="0" indent="0" algn="l" rtl="0">
              <a:spcBef>
                <a:spcPts val="0"/>
              </a:spcBef>
              <a:spcAft>
                <a:spcPts val="0"/>
              </a:spcAft>
              <a:buNone/>
            </a:pPr>
            <a:endParaRPr/>
          </a:p>
          <a:p>
            <a:pPr marL="0" lvl="0" indent="0" algn="l" rtl="0">
              <a:spcBef>
                <a:spcPts val="0"/>
              </a:spcBef>
              <a:spcAft>
                <a:spcPts val="0"/>
              </a:spcAft>
              <a:buNone/>
            </a:pPr>
            <a:r>
              <a:rPr lang="en"/>
              <a:t>Additionally, our Catalog Department and Digital System Stewardship Division will provide support to the project as needed. </a:t>
            </a:r>
            <a:endParaRPr/>
          </a:p>
          <a:p>
            <a:pPr marL="0" lvl="0" indent="0" algn="l" rtl="0">
              <a:spcBef>
                <a:spcPts val="0"/>
              </a:spcBef>
              <a:spcAft>
                <a:spcPts val="0"/>
              </a:spcAft>
              <a:buNone/>
            </a:pPr>
            <a:endParaRPr/>
          </a:p>
          <a:p>
            <a:pPr marL="0" lvl="0" indent="0" algn="l" rtl="0">
              <a:spcBef>
                <a:spcPts val="0"/>
              </a:spcBef>
              <a:spcAft>
                <a:spcPts val="0"/>
              </a:spcAft>
              <a:buNone/>
            </a:pPr>
            <a:r>
              <a:rPr lang="en"/>
              <a:t>Also, special thanks to Rebecca Wack for her assistance in training me as I’ve started on this project, as well as Liz Caringola for her advice, both former HMNP Project Managers still on staff here at UMD Libraries.</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5736a5566e_0_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5736a5566e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 full list of our Phase 4 advisory board members. </a:t>
            </a:r>
            <a:endParaRPr/>
          </a:p>
          <a:p>
            <a:pPr marL="0" lvl="0" indent="0" algn="l" rtl="0">
              <a:spcBef>
                <a:spcPts val="0"/>
              </a:spcBef>
              <a:spcAft>
                <a:spcPts val="0"/>
              </a:spcAft>
              <a:buNone/>
            </a:pPr>
            <a:endParaRPr/>
          </a:p>
          <a:p>
            <a:pPr marL="0" lvl="0" indent="0" algn="l" rtl="0">
              <a:spcBef>
                <a:spcPts val="0"/>
              </a:spcBef>
              <a:spcAft>
                <a:spcPts val="0"/>
              </a:spcAft>
              <a:buNone/>
            </a:pPr>
            <a:r>
              <a:rPr lang="en"/>
              <a:t>Thanks so much for joining us today and all of your work already in selecting titles for this phase. </a:t>
            </a:r>
            <a:endParaRPr/>
          </a:p>
          <a:p>
            <a:pPr marL="0" lvl="0" indent="0" algn="l" rtl="0">
              <a:spcBef>
                <a:spcPts val="0"/>
              </a:spcBef>
              <a:spcAft>
                <a:spcPts val="0"/>
              </a:spcAft>
              <a:buNone/>
            </a:pPr>
            <a:endParaRPr/>
          </a:p>
          <a:p>
            <a:pPr marL="0" lvl="0" indent="0" algn="l" rtl="0">
              <a:spcBef>
                <a:spcPts val="0"/>
              </a:spcBef>
              <a:spcAft>
                <a:spcPts val="0"/>
              </a:spcAft>
              <a:buNone/>
            </a:pPr>
            <a:r>
              <a:rPr lang="en"/>
              <a:t>We are missing Caprice, Michael, Anna, Mary, and Leslie today.</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5736a5566e_0_1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5736a5566e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Here are our partners for Phase 4. The National Digital Newspaper Program (NDNP) is a joint partnership of National Endowment for the Humanities and Library of Congress, which makes the Historic Maryland Newspaper Project (HMNP) possible. </a:t>
            </a:r>
            <a:endParaRPr/>
          </a:p>
          <a:p>
            <a:pPr marL="0" lvl="0" indent="0" algn="l" rtl="0">
              <a:spcBef>
                <a:spcPts val="0"/>
              </a:spcBef>
              <a:spcAft>
                <a:spcPts val="0"/>
              </a:spcAft>
              <a:buNone/>
            </a:pPr>
            <a:endParaRPr/>
          </a:p>
          <a:p>
            <a:pPr marL="0" lvl="0" indent="0" algn="l" rtl="0">
              <a:spcBef>
                <a:spcPts val="0"/>
              </a:spcBef>
              <a:spcAft>
                <a:spcPts val="0"/>
              </a:spcAft>
              <a:buNone/>
            </a:pPr>
            <a:r>
              <a:rPr lang="en"/>
              <a:t>This is a list of our content partners for this phase, and we’re able to have several of our content partners here with us today. </a:t>
            </a:r>
            <a:endParaRPr/>
          </a:p>
          <a:p>
            <a:pPr marL="0" lvl="0" indent="0" algn="l" rtl="0">
              <a:spcBef>
                <a:spcPts val="0"/>
              </a:spcBef>
              <a:spcAft>
                <a:spcPts val="0"/>
              </a:spcAft>
              <a:buNone/>
            </a:pPr>
            <a:endParaRPr/>
          </a:p>
          <a:p>
            <a:pPr marL="0" lvl="0" indent="0" algn="l" rtl="0">
              <a:spcBef>
                <a:spcPts val="0"/>
              </a:spcBef>
              <a:spcAft>
                <a:spcPts val="0"/>
              </a:spcAft>
              <a:buNone/>
            </a:pPr>
            <a:r>
              <a:rPr lang="en"/>
              <a:t>Phase 4 is the first time we’re working with this many partners, and we’re so thankful to have this content included in Chronicling America and to build these relationships.</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5736a5566e_0_1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0" name="Google Shape;410;g5736a5566e_0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is where the focus for phase 4 has been in title selection. </a:t>
            </a:r>
            <a:endParaRPr/>
          </a:p>
          <a:p>
            <a:pPr marL="0" lvl="0" indent="0" algn="l" rtl="0">
              <a:spcBef>
                <a:spcPts val="0"/>
              </a:spcBef>
              <a:spcAft>
                <a:spcPts val="0"/>
              </a:spcAft>
              <a:buNone/>
            </a:pPr>
            <a:endParaRPr/>
          </a:p>
          <a:p>
            <a:pPr marL="0" lvl="0" indent="0" algn="l" rtl="0">
              <a:spcBef>
                <a:spcPts val="0"/>
              </a:spcBef>
              <a:spcAft>
                <a:spcPts val="0"/>
              </a:spcAft>
              <a:buNone/>
            </a:pPr>
            <a:r>
              <a:rPr lang="en"/>
              <a:t>About 50% has been documenting underrepresented communities. We have demographically diverse titles in Italian, German, and Czech. We also have the </a:t>
            </a:r>
            <a:r>
              <a:rPr lang="en" i="1"/>
              <a:t>Maryland Suffrage News</a:t>
            </a:r>
            <a:r>
              <a:rPr lang="en"/>
              <a:t>, a paper written by and for women advocating for suffrage, and its subsequent title the </a:t>
            </a:r>
            <a:r>
              <a:rPr lang="en" i="1"/>
              <a:t>Maryland Women’s News</a:t>
            </a:r>
            <a:r>
              <a:rPr lang="en"/>
              <a:t> after women got the vote. </a:t>
            </a:r>
            <a:endParaRPr/>
          </a:p>
          <a:p>
            <a:pPr marL="0" lvl="0" indent="0" algn="l" rtl="0">
              <a:spcBef>
                <a:spcPts val="0"/>
              </a:spcBef>
              <a:spcAft>
                <a:spcPts val="0"/>
              </a:spcAft>
              <a:buNone/>
            </a:pPr>
            <a:endParaRPr/>
          </a:p>
          <a:p>
            <a:pPr marL="0" lvl="0" indent="0" algn="l" rtl="0">
              <a:spcBef>
                <a:spcPts val="0"/>
              </a:spcBef>
              <a:spcAft>
                <a:spcPts val="0"/>
              </a:spcAft>
              <a:buNone/>
            </a:pPr>
            <a:r>
              <a:rPr lang="en"/>
              <a:t>The other half of the content is focused on post-1922 now that the copyright year has moved forward. With some copyright research, we also can include content up until 1963 as set by the grant. </a:t>
            </a:r>
            <a:endParaRPr/>
          </a:p>
          <a:p>
            <a:pPr marL="0" lvl="0" indent="0" algn="l" rtl="0">
              <a:spcBef>
                <a:spcPts val="0"/>
              </a:spcBef>
              <a:spcAft>
                <a:spcPts val="0"/>
              </a:spcAft>
              <a:buNone/>
            </a:pPr>
            <a:endParaRPr/>
          </a:p>
          <a:p>
            <a:pPr marL="0" lvl="0" indent="0" algn="l" rtl="0">
              <a:spcBef>
                <a:spcPts val="0"/>
              </a:spcBef>
              <a:spcAft>
                <a:spcPts val="0"/>
              </a:spcAft>
              <a:buNone/>
            </a:pPr>
            <a:r>
              <a:rPr lang="en"/>
              <a:t>Within that, we have been able to include a couple of titles that had been selected for digitization in previous phases, but did not work out to get digitized, such as the </a:t>
            </a:r>
            <a:r>
              <a:rPr lang="en" i="1"/>
              <a:t>Montgomery County Sentinel</a:t>
            </a:r>
            <a:r>
              <a:rPr lang="en"/>
              <a:t> and </a:t>
            </a:r>
            <a:r>
              <a:rPr lang="en" i="1"/>
              <a:t>The Republican</a:t>
            </a:r>
            <a:r>
              <a:rPr lang="en"/>
              <a:t> from Garrett County. Now, we will be able to include a wider date range for those titles than we would have been able to in a previous phase.</a:t>
            </a:r>
            <a:endParaRPr/>
          </a:p>
          <a:p>
            <a:pPr marL="0" lvl="0" indent="0" algn="l" rtl="0">
              <a:spcBef>
                <a:spcPts val="0"/>
              </a:spcBef>
              <a:spcAft>
                <a:spcPts val="0"/>
              </a:spcAft>
              <a:buNone/>
            </a:pPr>
            <a:endParaRPr/>
          </a:p>
          <a:p>
            <a:pPr marL="0" lvl="0" indent="0" algn="l" rtl="0">
              <a:spcBef>
                <a:spcPts val="0"/>
              </a:spcBef>
              <a:spcAft>
                <a:spcPts val="0"/>
              </a:spcAft>
              <a:buNone/>
            </a:pPr>
            <a:r>
              <a:rPr lang="en"/>
              <a:t>We anticipate submitting approximately 110,000 pages this phase.</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5736a5566e_0_2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 name="Google Shape;416;g5736a5566e_0_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National Digital Newspaper Program (NDNP) Phase 4 Grant for the Historic Maryland Newspapers Project runs from September 1, 2018 to August 31, 2020. </a:t>
            </a:r>
            <a:endParaRPr/>
          </a:p>
          <a:p>
            <a:pPr marL="0" lvl="0" indent="0" algn="l" rtl="0">
              <a:spcBef>
                <a:spcPts val="0"/>
              </a:spcBef>
              <a:spcAft>
                <a:spcPts val="0"/>
              </a:spcAft>
              <a:buNone/>
            </a:pPr>
            <a:endParaRPr/>
          </a:p>
          <a:p>
            <a:pPr marL="0" lvl="0" indent="0" algn="l" rtl="0">
              <a:spcBef>
                <a:spcPts val="0"/>
              </a:spcBef>
              <a:spcAft>
                <a:spcPts val="0"/>
              </a:spcAft>
              <a:buNone/>
            </a:pPr>
            <a:r>
              <a:rPr lang="en"/>
              <a:t>Here is a brief overview of the timeline. In the beginning stages of the grant from last Fall through the beginning of this year, project staff and the advisory board were finalizing title selection and obtaining the original content, and student assistants were beginning metadata collation. </a:t>
            </a:r>
            <a:endParaRPr/>
          </a:p>
          <a:p>
            <a:pPr marL="0" lvl="0" indent="0" algn="l" rtl="0">
              <a:spcBef>
                <a:spcPts val="0"/>
              </a:spcBef>
              <a:spcAft>
                <a:spcPts val="0"/>
              </a:spcAft>
              <a:buNone/>
            </a:pPr>
            <a:endParaRPr/>
          </a:p>
          <a:p>
            <a:pPr marL="0" lvl="0" indent="0" algn="l" rtl="0">
              <a:spcBef>
                <a:spcPts val="0"/>
              </a:spcBef>
              <a:spcAft>
                <a:spcPts val="0"/>
              </a:spcAft>
              <a:buNone/>
            </a:pPr>
            <a:r>
              <a:rPr lang="en"/>
              <a:t>Metadata collation will continue over the next several months, while we are also in the process of transferring materials to the digitization vendor. As we receive those digital files back from the vendor, we will complete quality control on the images and metadata. We anticipate sending batches to Library of Congress (LC) starting this summer through Spring of next year. As they are approved by LC, the titles will go online in Chronicling America. </a:t>
            </a:r>
            <a:endParaRPr/>
          </a:p>
          <a:p>
            <a:pPr marL="0" lvl="0" indent="0" algn="l" rtl="0">
              <a:spcBef>
                <a:spcPts val="0"/>
              </a:spcBef>
              <a:spcAft>
                <a:spcPts val="0"/>
              </a:spcAft>
              <a:buNone/>
            </a:pPr>
            <a:endParaRPr/>
          </a:p>
          <a:p>
            <a:pPr marL="0" lvl="0" indent="0" algn="l" rtl="0">
              <a:spcBef>
                <a:spcPts val="0"/>
              </a:spcBef>
              <a:spcAft>
                <a:spcPts val="0"/>
              </a:spcAft>
              <a:buNone/>
            </a:pPr>
            <a:r>
              <a:rPr lang="en"/>
              <a:t>In addition to the digitization of the titles, each year as a part of the grant, we complete a survey of all digitized Maryland newspapers and track that information. It is submitted to LC as a part of the grant, but we also make that information available through the Gateway to Digitized Maryland Newspapers on our site (</a:t>
            </a:r>
            <a:r>
              <a:rPr lang="en" u="sng">
                <a:solidFill>
                  <a:schemeClr val="hlink"/>
                </a:solidFill>
                <a:hlinkClick r:id="rId3"/>
              </a:rPr>
              <a:t>https://www.lib.umd.edu/newspapergateway</a:t>
            </a:r>
            <a:r>
              <a:rPr lang="en"/>
              <a:t>). </a:t>
            </a:r>
            <a:endParaRPr/>
          </a:p>
          <a:p>
            <a:pPr marL="0" lvl="0" indent="0" algn="l" rtl="0">
              <a:spcBef>
                <a:spcPts val="0"/>
              </a:spcBef>
              <a:spcAft>
                <a:spcPts val="0"/>
              </a:spcAft>
              <a:buNone/>
            </a:pPr>
            <a:endParaRPr/>
          </a:p>
          <a:p>
            <a:pPr marL="0" lvl="0" indent="0" algn="l" rtl="0">
              <a:spcBef>
                <a:spcPts val="0"/>
              </a:spcBef>
              <a:spcAft>
                <a:spcPts val="0"/>
              </a:spcAft>
              <a:buNone/>
            </a:pPr>
            <a:r>
              <a:rPr lang="en"/>
              <a:t>Ongoing throughout the project, we will be doing outreach at public libraries, schools, and other programs and events. </a:t>
            </a:r>
            <a:endParaRPr/>
          </a:p>
          <a:p>
            <a:pPr marL="0" lvl="0" indent="0" algn="l" rtl="0">
              <a:spcBef>
                <a:spcPts val="0"/>
              </a:spcBef>
              <a:spcAft>
                <a:spcPts val="0"/>
              </a:spcAft>
              <a:buNone/>
            </a:pPr>
            <a:endParaRPr/>
          </a:p>
          <a:p>
            <a:pPr marL="0" lvl="0" indent="0" algn="l" rtl="0">
              <a:spcBef>
                <a:spcPts val="0"/>
              </a:spcBef>
              <a:spcAft>
                <a:spcPts val="0"/>
              </a:spcAft>
              <a:buNone/>
            </a:pPr>
            <a:r>
              <a:rPr lang="en"/>
              <a:t>Also, throughout the project Doug will be working on the Title essays that are included on the Chronicling America site and the student assistants also update and create wikipedia entries using the title essays.</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5736a5566e_0_2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5736a5566e_0_2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is our finalized title list for Phase 4. Not counting title changes, we are digitizing 10 titles this round. </a:t>
            </a:r>
            <a:endParaRPr/>
          </a:p>
          <a:p>
            <a:pPr marL="0" lvl="0" indent="0" algn="l" rtl="0">
              <a:spcBef>
                <a:spcPts val="0"/>
              </a:spcBef>
              <a:spcAft>
                <a:spcPts val="0"/>
              </a:spcAft>
              <a:buNone/>
            </a:pPr>
            <a:endParaRPr/>
          </a:p>
          <a:p>
            <a:pPr marL="0" lvl="0" indent="0" algn="l" rtl="0">
              <a:spcBef>
                <a:spcPts val="0"/>
              </a:spcBef>
              <a:spcAft>
                <a:spcPts val="0"/>
              </a:spcAft>
              <a:buNone/>
            </a:pPr>
            <a:r>
              <a:rPr lang="en"/>
              <a:t>The first four titles here are our foreign language titles. These are all based out of Baltimore ranging in dates from the mid 19th to the mid 20th centuries. We have our two German titles - the </a:t>
            </a:r>
            <a:r>
              <a:rPr lang="en" i="1"/>
              <a:t>Baltimore Wecker </a:t>
            </a:r>
            <a:r>
              <a:rPr lang="en">
                <a:solidFill>
                  <a:schemeClr val="dk1"/>
                </a:solidFill>
              </a:rPr>
              <a:t>and the </a:t>
            </a:r>
            <a:r>
              <a:rPr lang="en" i="1">
                <a:solidFill>
                  <a:schemeClr val="dk1"/>
                </a:solidFill>
              </a:rPr>
              <a:t>Katholische Volkszeitung</a:t>
            </a:r>
            <a:r>
              <a:rPr lang="en"/>
              <a:t>, our Italian title - the </a:t>
            </a:r>
            <a:r>
              <a:rPr lang="en" i="1"/>
              <a:t>Il Risorgimento Italian nel Maryland</a:t>
            </a:r>
            <a:r>
              <a:rPr lang="en"/>
              <a:t>, and our Czech title - the </a:t>
            </a:r>
            <a:r>
              <a:rPr lang="en" i="1"/>
              <a:t>Telegraf</a:t>
            </a:r>
            <a:r>
              <a:rPr lang="en"/>
              <a:t>. This meets with our theme of documenting underrepresented groups especially the immigrant community, which is not always otherwise well-documented in the historical record. Newspapers are often one of the only primary sources for these communities’ activities. All of the foreign language titles except the </a:t>
            </a:r>
            <a:r>
              <a:rPr lang="en" i="1"/>
              <a:t>Telegraf</a:t>
            </a:r>
            <a:r>
              <a:rPr lang="en"/>
              <a:t> were provided on microfilm by the Maryland State Archives from the work they had done as the Maryland state awardee of the US Newspaper Program, the predecessor to the National Digital Newspaper Program. The </a:t>
            </a:r>
            <a:r>
              <a:rPr lang="en" i="1"/>
              <a:t>Telegraf</a:t>
            </a:r>
            <a:r>
              <a:rPr lang="en"/>
              <a:t> was supplied by the Center for Research Libraries. </a:t>
            </a:r>
            <a:endParaRPr/>
          </a:p>
          <a:p>
            <a:pPr marL="0" lvl="0" indent="0" algn="l" rtl="0">
              <a:spcBef>
                <a:spcPts val="0"/>
              </a:spcBef>
              <a:spcAft>
                <a:spcPts val="0"/>
              </a:spcAft>
              <a:buNone/>
            </a:pPr>
            <a:endParaRPr/>
          </a:p>
          <a:p>
            <a:pPr marL="0" lvl="0" indent="0" algn="l" rtl="0">
              <a:spcBef>
                <a:spcPts val="0"/>
              </a:spcBef>
              <a:spcAft>
                <a:spcPts val="0"/>
              </a:spcAft>
              <a:buNone/>
            </a:pPr>
            <a:r>
              <a:rPr lang="en"/>
              <a:t>Next we have the two base papers, the </a:t>
            </a:r>
            <a:r>
              <a:rPr lang="en" i="1"/>
              <a:t>Trench and Camp</a:t>
            </a:r>
            <a:r>
              <a:rPr lang="en"/>
              <a:t> and </a:t>
            </a:r>
            <a:r>
              <a:rPr lang="en" i="1"/>
              <a:t>Hammond Gazette</a:t>
            </a:r>
            <a:r>
              <a:rPr lang="en"/>
              <a:t>, which is the first time we’re including this kind of content. The </a:t>
            </a:r>
            <a:r>
              <a:rPr lang="en" i="1"/>
              <a:t>Trench and Camp</a:t>
            </a:r>
            <a:r>
              <a:rPr lang="en"/>
              <a:t> is a WWI era paper published at Fort Meade supplied by Enoch Pratt Library. The </a:t>
            </a:r>
            <a:r>
              <a:rPr lang="en" i="1"/>
              <a:t>Hammond Gazette</a:t>
            </a:r>
            <a:r>
              <a:rPr lang="en"/>
              <a:t> is a civil war era weekly created for those at the union hospital in Point Lookout, MD provided by St. Mary’s College. </a:t>
            </a:r>
            <a:endParaRPr/>
          </a:p>
          <a:p>
            <a:pPr marL="0" lvl="0" indent="0" algn="l" rtl="0">
              <a:spcBef>
                <a:spcPts val="0"/>
              </a:spcBef>
              <a:spcAft>
                <a:spcPts val="0"/>
              </a:spcAft>
              <a:buNone/>
            </a:pPr>
            <a:endParaRPr/>
          </a:p>
          <a:p>
            <a:pPr marL="0" lvl="0" indent="0" algn="l" rtl="0">
              <a:spcBef>
                <a:spcPts val="0"/>
              </a:spcBef>
              <a:spcAft>
                <a:spcPts val="0"/>
              </a:spcAft>
              <a:buNone/>
            </a:pPr>
            <a:r>
              <a:rPr lang="en"/>
              <a:t>Then we have </a:t>
            </a:r>
            <a:r>
              <a:rPr lang="en" i="1"/>
              <a:t>The Maryland Suffrage News</a:t>
            </a:r>
            <a:r>
              <a:rPr lang="en"/>
              <a:t> loaned to us by the National Woman’s Party out of the Belmont-Paul Women’s Equality National Monument in DC. This was a high priority title, especially with the centennial of the 19th amendment coming up. Also, this is the first title that we will digitize exclusively from print for this project. </a:t>
            </a:r>
            <a:endParaRPr/>
          </a:p>
          <a:p>
            <a:pPr marL="0" lvl="0" indent="0" algn="l" rtl="0">
              <a:spcBef>
                <a:spcPts val="0"/>
              </a:spcBef>
              <a:spcAft>
                <a:spcPts val="0"/>
              </a:spcAft>
              <a:buNone/>
            </a:pPr>
            <a:endParaRPr/>
          </a:p>
          <a:p>
            <a:pPr marL="0" lvl="0" indent="0" algn="l" rtl="0">
              <a:spcBef>
                <a:spcPts val="0"/>
              </a:spcBef>
              <a:spcAft>
                <a:spcPts val="0"/>
              </a:spcAft>
              <a:buNone/>
            </a:pPr>
            <a:r>
              <a:rPr lang="en"/>
              <a:t>Then we have </a:t>
            </a:r>
            <a:r>
              <a:rPr lang="en" i="1"/>
              <a:t>The Republican</a:t>
            </a:r>
            <a:r>
              <a:rPr lang="en"/>
              <a:t> of Garrett County, which adds geographic representation for western Maryland to our content, and this also is supplied by Enoch Pratt Library. </a:t>
            </a:r>
            <a:endParaRPr/>
          </a:p>
          <a:p>
            <a:pPr marL="0" lvl="0" indent="0" algn="l" rtl="0">
              <a:spcBef>
                <a:spcPts val="0"/>
              </a:spcBef>
              <a:spcAft>
                <a:spcPts val="0"/>
              </a:spcAft>
              <a:buNone/>
            </a:pPr>
            <a:endParaRPr/>
          </a:p>
          <a:p>
            <a:pPr marL="0" lvl="0" indent="0" algn="l" rtl="0">
              <a:spcBef>
                <a:spcPts val="0"/>
              </a:spcBef>
              <a:spcAft>
                <a:spcPts val="0"/>
              </a:spcAft>
              <a:buNone/>
            </a:pPr>
            <a:r>
              <a:rPr lang="en"/>
              <a:t>The </a:t>
            </a:r>
            <a:r>
              <a:rPr lang="en" i="1"/>
              <a:t>Montgomery County Sentinel</a:t>
            </a:r>
            <a:r>
              <a:rPr lang="en"/>
              <a:t> had been a title of interest for digitization in earlier phases, and once we learned The Montgomery County Historical Society had this on microfilm, we were able to include it for digitization in this phase. </a:t>
            </a:r>
            <a:endParaRPr/>
          </a:p>
          <a:p>
            <a:pPr marL="0" lvl="0" indent="0" algn="l" rtl="0">
              <a:spcBef>
                <a:spcPts val="0"/>
              </a:spcBef>
              <a:spcAft>
                <a:spcPts val="0"/>
              </a:spcAft>
              <a:buNone/>
            </a:pPr>
            <a:endParaRPr/>
          </a:p>
          <a:p>
            <a:pPr marL="0" lvl="0" indent="0" algn="l" rtl="0">
              <a:spcBef>
                <a:spcPts val="0"/>
              </a:spcBef>
              <a:spcAft>
                <a:spcPts val="0"/>
              </a:spcAft>
              <a:buNone/>
            </a:pPr>
            <a:r>
              <a:rPr lang="en"/>
              <a:t>Our last title is the </a:t>
            </a:r>
            <a:r>
              <a:rPr lang="en" i="1"/>
              <a:t>Greenbelt News Review</a:t>
            </a:r>
            <a:r>
              <a:rPr lang="en"/>
              <a:t>. The</a:t>
            </a:r>
            <a:r>
              <a:rPr lang="en" i="1"/>
              <a:t> Greenbelt Cooperator</a:t>
            </a:r>
            <a:r>
              <a:rPr lang="en"/>
              <a:t> had been digitized in an earlier phase on microfilm from the Maryland State Archives. We were later contacted by the Greenbelt News Review, which is still publishing today, and they were able to loan us their paper copies to extend our coverage to 1963. </a:t>
            </a:r>
            <a:endParaRPr/>
          </a:p>
          <a:p>
            <a:pPr marL="0" lvl="0" indent="0" algn="l" rtl="0">
              <a:spcBef>
                <a:spcPts val="0"/>
              </a:spcBef>
              <a:spcAft>
                <a:spcPts val="0"/>
              </a:spcAft>
              <a:buNone/>
            </a:pPr>
            <a:endParaRPr/>
          </a:p>
          <a:p>
            <a:pPr marL="0" lvl="0" indent="0" algn="l" rtl="0">
              <a:spcBef>
                <a:spcPts val="0"/>
              </a:spcBef>
              <a:spcAft>
                <a:spcPts val="0"/>
              </a:spcAft>
              <a:buNone/>
            </a:pPr>
            <a:r>
              <a:rPr lang="en"/>
              <a:t>Thank you to our advisory board for guiding the selection process, and to Rebecca, Robin, and Doug on their work researching and finalizing our titles.</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5736a5566e_0_30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5736a5566e_0_3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Currently, our sample batch is with our digitization vendor, Creekside Digital, for rework. We’re using a reel of the </a:t>
            </a:r>
            <a:r>
              <a:rPr lang="en" i="1"/>
              <a:t>Telegraf</a:t>
            </a:r>
            <a:r>
              <a:rPr lang="en"/>
              <a:t>, our Czech title, as our sample batch. As we had expected may happen, we needed to go back to the vendor for rework to get the language configuration correct in the OCR. The </a:t>
            </a:r>
            <a:r>
              <a:rPr lang="en" i="1"/>
              <a:t>Telegraf</a:t>
            </a:r>
            <a:r>
              <a:rPr lang="en"/>
              <a:t> is almost entirely in Czech except for a couple of sections in the masthead and an occasional advertisement. The OCR algorithm was picking up English throughout though, for example in some text blocks that started with English words such as proper nouns it was coding the text block English instead of Czech. We will be providing very specific instructions to the vendor with the </a:t>
            </a:r>
            <a:r>
              <a:rPr lang="en" i="1"/>
              <a:t>Telegraf </a:t>
            </a:r>
            <a:r>
              <a:rPr lang="en"/>
              <a:t>to default to Czech and only use English when we have noted it in our metadata collation spreadsheet.</a:t>
            </a:r>
            <a:endParaRPr/>
          </a:p>
          <a:p>
            <a:pPr marL="0" lvl="0" indent="0" algn="l" rtl="0">
              <a:spcBef>
                <a:spcPts val="0"/>
              </a:spcBef>
              <a:spcAft>
                <a:spcPts val="0"/>
              </a:spcAft>
              <a:buNone/>
            </a:pPr>
            <a:r>
              <a:rPr lang="en"/>
              <a:t> </a:t>
            </a:r>
            <a:endParaRPr/>
          </a:p>
          <a:p>
            <a:pPr marL="0" lvl="0" indent="0" algn="l" rtl="0">
              <a:spcBef>
                <a:spcPts val="0"/>
              </a:spcBef>
              <a:spcAft>
                <a:spcPts val="0"/>
              </a:spcAft>
              <a:buNone/>
            </a:pPr>
            <a:r>
              <a:rPr lang="en"/>
              <a:t>If we don’t have anymore rework and the batch is accepted by LC, we anticipate being able to start submitting full batches by the end of May or beginning of June. We’ll be submitting the print first because that will take longer for digitization. We’ll submit the </a:t>
            </a:r>
            <a:r>
              <a:rPr lang="en" i="1"/>
              <a:t>Telegraf</a:t>
            </a:r>
            <a:r>
              <a:rPr lang="en"/>
              <a:t> and the other foreign language titles early on as well to make sure there is plenty of time to handle any problems that arise from the OCR language encoding.</a:t>
            </a:r>
            <a:endParaRPr/>
          </a:p>
          <a:p>
            <a:pPr marL="0" lvl="0" indent="0" algn="l" rtl="0">
              <a:spcBef>
                <a:spcPts val="0"/>
              </a:spcBef>
              <a:spcAft>
                <a:spcPts val="0"/>
              </a:spcAft>
              <a:buNone/>
            </a:pPr>
            <a:r>
              <a:rPr lang="en"/>
              <a:t> </a:t>
            </a:r>
            <a:endParaRPr/>
          </a:p>
          <a:p>
            <a:pPr marL="0" lvl="0" indent="0" algn="l" rtl="0">
              <a:spcBef>
                <a:spcPts val="0"/>
              </a:spcBef>
              <a:spcAft>
                <a:spcPts val="0"/>
              </a:spcAft>
              <a:buNone/>
            </a:pPr>
            <a:r>
              <a:rPr lang="en"/>
              <a:t>The metadata collation is in progress and has just this week been completed for everything we have on site now. For the titles that were done by the Maryland State Archives, the students could collate from PDF images provided by the Archives. Then for the Greenbelt and the Suffrage News, collation could be done from the print. For our other titles, we’ll be collating from the microfilm using a lightbox and digital microscope as you saw in the picture of Sydney earlier.</a:t>
            </a:r>
            <a:endParaRPr/>
          </a:p>
          <a:p>
            <a:pPr marL="0" lvl="0" indent="0" algn="l" rtl="0">
              <a:spcBef>
                <a:spcPts val="0"/>
              </a:spcBef>
              <a:spcAft>
                <a:spcPts val="0"/>
              </a:spcAft>
              <a:buNone/>
            </a:pPr>
            <a:r>
              <a:rPr lang="en"/>
              <a:t> </a:t>
            </a:r>
            <a:br>
              <a:rPr lang="en"/>
            </a:br>
            <a:r>
              <a:rPr lang="en"/>
              <a:t>We have four more titles to collate and those are titles that are either with the microfilm duplication vendor or still in the process of being transferred to UMD. We had two content partners bring two titles today, and we should have the other two very soon. We should be receiving a batch back from the microfilm duplication vendor any day, and then we’ll be sending one more batch.</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1f67f2e29a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1f67f2e29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1"/>
                </a:solidFill>
              </a:rPr>
              <a:t>Modeled after the access provided by licensed newspaper databases but with an intent for preservation and access, free newspaper access in the 21st century has evolved from microfilm to a freely accessible database of digitized newspapers. Established in 2005 and growing out of the USNP, “The National Digital Newspaper Program (also known as NDNP), a partnership between the National Endowment for the Humanities and the Library of Congress, is a long-term effort to develop an Internet-based, searchable database of U.S. newspapers with descriptive information and select digitization of historic pages.” “In order to plan for phased development, the annual award program began with targeting digitized material for the decade 1900-1910. In subsequent award years, the time period was gradually extended decade by decade, to cover the historic period 1836-1922.” The project now focuses on newspapers from 1690-1963, and requires the title be in the public domain. NEH makes one award to each state partner, who in turn collaborates with relevant state partners to include additional content. The awardee digitizes approximately 100,000 pages in each two-year award. State partners are encouraged to seek second and third awards to produce a total of approximately 300,000 digitized pages, though some states have now been granted fourth and fifth awards. We have been fortunate to receive a fourth award.</a:t>
            </a:r>
            <a:endParaRPr sz="1200">
              <a:solidFill>
                <a:schemeClr val="dk1"/>
              </a:solidFill>
            </a:endParaRPr>
          </a:p>
          <a:p>
            <a:pPr marL="0" lvl="0" indent="0" algn="l" rtl="0">
              <a:spcBef>
                <a:spcPts val="0"/>
              </a:spcBef>
              <a:spcAft>
                <a:spcPts val="0"/>
              </a:spcAft>
              <a:buNone/>
            </a:pPr>
            <a:endParaRPr sz="1200">
              <a:solidFill>
                <a:schemeClr val="dk1"/>
              </a:solidFill>
            </a:endParaRPr>
          </a:p>
          <a:p>
            <a:pPr marL="0" lvl="0" indent="0" algn="l" rtl="0">
              <a:spcBef>
                <a:spcPts val="0"/>
              </a:spcBef>
              <a:spcAft>
                <a:spcPts val="0"/>
              </a:spcAft>
              <a:buNone/>
            </a:pPr>
            <a:r>
              <a:rPr lang="en" sz="1200">
                <a:solidFill>
                  <a:schemeClr val="dk1"/>
                </a:solidFill>
              </a:rPr>
              <a:t>The NDNP award program funds digitization with the goal of funding the content contribution from all US states and territories. Partners are asked to select titles based on high research value, geographic and temporal coverage, and reflecting a variety of ethnic, racial, political, economic, religious, or other special audiences and interest groups. The titles should also not be available on another database. Partners are also encouraged to select higher quality microfilm and with the newspapers on the film being of sufficient completeness to enable the most accurate Optical Character Recognition (or OCR). When microfim isn’t available, we can digitize from print, as we have had to in Phase 3 and 4. In addition to digitized newspapers, awardees are expected to provide 500-word essays about the history of a title, or a family of titles, created through title changes or mergers. Awardees also need to perform a survey of digitized newspapers, and provide this data including links for the titles that are freely available elsewhere, such as via the Google mass digitization project.</a:t>
            </a:r>
            <a:endParaRPr sz="120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5736a5566e_0_3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5736a5566e_0_3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We’ll be talking about this more later this afternoon, but we have plans to do more outreach during this phase. We’ll continue to do presentations at public libraries and with other groups. I have a genealogy presentation planned with Harford County Public Library. They asked us to come back after Rebecca did a presentation there last year. </a:t>
            </a:r>
            <a:endParaRPr/>
          </a:p>
          <a:p>
            <a:pPr marL="0" lvl="0" indent="0" algn="l" rtl="0">
              <a:spcBef>
                <a:spcPts val="0"/>
              </a:spcBef>
              <a:spcAft>
                <a:spcPts val="0"/>
              </a:spcAft>
              <a:buNone/>
            </a:pPr>
            <a:endParaRPr/>
          </a:p>
          <a:p>
            <a:pPr marL="0" lvl="0" indent="0" algn="l" rtl="0">
              <a:spcBef>
                <a:spcPts val="0"/>
              </a:spcBef>
              <a:spcAft>
                <a:spcPts val="0"/>
              </a:spcAft>
              <a:buNone/>
            </a:pPr>
            <a:r>
              <a:rPr lang="en"/>
              <a:t>I’ve also been looking into on campus outreach. I’ll be working with our outreach and instruction librarians in Special Collections to include Chronicling America in more lib guides and in more classroom instruction. We think this will be a good digital primary resource for student projects. I’ve also met with a couple of our subject librarians about ideas on reaching out to faculty and incorporating Chronicling America. Doug and Robin will continue to highlight Chronicling America in their content when they teach or are guest speakers in the classroom as well. We’d like to brainstorm with all of you later about additional outreach as well.</a:t>
            </a:r>
            <a:endParaRPr/>
          </a:p>
          <a:p>
            <a:pPr marL="0" lvl="0" indent="0" algn="l" rtl="0">
              <a:spcBef>
                <a:spcPts val="0"/>
              </a:spcBef>
              <a:spcAft>
                <a:spcPts val="0"/>
              </a:spcAft>
              <a:buNone/>
            </a:pPr>
            <a:endParaRPr/>
          </a:p>
          <a:p>
            <a:pPr marL="0" lvl="0" indent="0" algn="l" rtl="0">
              <a:spcBef>
                <a:spcPts val="0"/>
              </a:spcBef>
              <a:spcAft>
                <a:spcPts val="0"/>
              </a:spcAft>
              <a:buNone/>
            </a:pPr>
            <a:r>
              <a:rPr lang="en"/>
              <a:t>With this newspaper project and the OCR text and metadata creating a large data set, I think it would be interesting to explore this data a little more to see if we can learn more about our content. This may be something other states would be interested in applying to their data as well. I’m going to research this area and see what projects we could do in this area. Additionally, we’d like to take the data from the survey of digitized newspapers that powers the gateway and visually represent this data in some different ways to help users better understand the content and access the newspapers, such as looking at the titles regionally in some different ways. Hopefully there will be more to share on this later in the year.</a:t>
            </a:r>
            <a:endParaRPr/>
          </a:p>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567e79b1ca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1" name="Google Shape;441;g567e79b1ca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Doug</a:t>
            </a:r>
            <a:endParaRPr/>
          </a:p>
          <a:p>
            <a:pPr marL="0" lvl="0" indent="0" algn="l" rtl="0">
              <a:spcBef>
                <a:spcPts val="0"/>
              </a:spcBef>
              <a:spcAft>
                <a:spcPts val="0"/>
              </a:spcAft>
              <a:buNone/>
            </a:pPr>
            <a:endParaRPr/>
          </a:p>
          <a:p>
            <a:pPr marL="0" lvl="0" indent="0" algn="l" rtl="0">
              <a:spcBef>
                <a:spcPts val="0"/>
              </a:spcBef>
              <a:spcAft>
                <a:spcPts val="0"/>
              </a:spcAft>
              <a:buNone/>
            </a:pPr>
            <a:r>
              <a:rPr lang="en"/>
              <a:t>Be prepared to talk about seeking more non-English language content and ethnic press content, pursuing more content from post-1925 (in 2020), papers of record, including Evening Capital or News American, which would require pursuing this paper with Proquest.</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567e79b1ca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6" name="Google Shape;446;g567e79b1ca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567e79b1ca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1" name="Google Shape;451;g567e79b1ca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Doug and Robin</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1f67f2e29a_0_1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6" name="Google Shape;456;g1f67f2e29a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Robin:</a:t>
            </a:r>
            <a:endParaRPr sz="1200"/>
          </a:p>
          <a:p>
            <a:pPr marL="0" lvl="0" indent="0" algn="l" rtl="0">
              <a:spcBef>
                <a:spcPts val="0"/>
              </a:spcBef>
              <a:spcAft>
                <a:spcPts val="0"/>
              </a:spcAft>
              <a:buNone/>
            </a:pPr>
            <a:r>
              <a:rPr lang="en" sz="1200"/>
              <a:t>With the growing expertise in newspaper digitization and the METS-ALTO metadata standard promoted by NDNP, in 2013, the Manager, DCMR was approached by the University Archivist, Anne Turkos, to digitize The Diamondback, the student newspaper of record, and its earlier preceding titles, from 1910-present. Because there was no likely funding for this project, the University Archivist created a crowd-funded campaign in 2015 to raise money for an initial project phase, which resulted in raising $30,550 from the crowd-funding campaign, an additional $1,000 from the Student Government Association, and an additional $2,000 from an Anacostia Trails Heritage Area Inc. grant. The DIC approved the project to begin for the fiscal year 2016 project cycle. The first phase of the project was limited to approximately 28,500 pages, from 1910-1971 due to funding and also because publication and copyright was transferred from the university to Maryland Media, Inc., a private company, beginning in October 1971, and the University Archivist was still in discussions to allow permission to digitize content after 1971.</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a:t>The second digitization phase of approximately 48,500 pages, from 1971-1998, began in January 2017 using the remaining fundraised money and additional Libraries gift money. A second fundraising campaign and continuing donations funded the third through fifth phases, taking us to 2016 for the Diamondback, approximately 92,000 pages total across all pages, which will be ingested this summer.</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a:solidFill>
                  <a:schemeClr val="dk1"/>
                </a:solidFill>
              </a:rPr>
              <a:t>University Archives gift funds have digitized </a:t>
            </a:r>
            <a:r>
              <a:rPr lang="en" sz="1200" i="1">
                <a:solidFill>
                  <a:schemeClr val="dk1"/>
                </a:solidFill>
              </a:rPr>
              <a:t>Black Explosion, Eclipse, </a:t>
            </a:r>
            <a:r>
              <a:rPr lang="en" sz="1200">
                <a:solidFill>
                  <a:schemeClr val="dk1"/>
                </a:solidFill>
              </a:rPr>
              <a:t>another African American student newspaper, and </a:t>
            </a:r>
            <a:r>
              <a:rPr lang="en" sz="1200" i="1">
                <a:solidFill>
                  <a:schemeClr val="dk1"/>
                </a:solidFill>
              </a:rPr>
              <a:t>Mitpeh</a:t>
            </a:r>
            <a:r>
              <a:rPr lang="en" sz="1200">
                <a:solidFill>
                  <a:schemeClr val="dk1"/>
                </a:solidFill>
              </a:rPr>
              <a:t>, the Jewish student paper this year. We will conclude other student papers in 2020. These will total between 15,000-20,000 pages altogether.</a:t>
            </a:r>
            <a:endParaRPr sz="1200"/>
          </a:p>
          <a:p>
            <a:pPr marL="0" lvl="0" indent="0" algn="l" rtl="0">
              <a:spcBef>
                <a:spcPts val="0"/>
              </a:spcBef>
              <a:spcAft>
                <a:spcPts val="0"/>
              </a:spcAft>
              <a:buNone/>
            </a:pPr>
            <a:endParaRPr sz="1200"/>
          </a:p>
          <a:p>
            <a:pPr marL="0" lvl="0" indent="0" algn="l" rtl="0">
              <a:spcBef>
                <a:spcPts val="0"/>
              </a:spcBef>
              <a:spcAft>
                <a:spcPts val="0"/>
              </a:spcAft>
              <a:buNone/>
            </a:pPr>
            <a:endParaRPr sz="120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g1e44db0e6f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2" name="Google Shape;462;g1e44db0e6f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Robin: </a:t>
            </a:r>
            <a:endParaRPr sz="1200"/>
          </a:p>
          <a:p>
            <a:pPr marL="0" lvl="0" indent="0" algn="l" rtl="0">
              <a:spcBef>
                <a:spcPts val="0"/>
              </a:spcBef>
              <a:spcAft>
                <a:spcPts val="0"/>
              </a:spcAft>
              <a:buNone/>
            </a:pPr>
            <a:r>
              <a:rPr lang="en" sz="1200"/>
              <a:t>Project stakeholders, including the myself, Liz Caringola (former HMNP project manager), and University Archivist Anne Turkos, agreed that the project would primarily follow the NDNP standards including the image files and METS-ALTO metadata. </a:t>
            </a:r>
            <a:r>
              <a:rPr lang="en" sz="1200">
                <a:solidFill>
                  <a:schemeClr val="dk1"/>
                </a:solidFill>
              </a:rPr>
              <a:t>METS-ALTO is a combination of two XML metadata schemas. METS provides descriptive information about the page, issue, microfilm reel, etc. ALTO encodes OCR and the page style and layout, essentially creating coordinates for each word. Together, METS-ALTO creates a complete metadata picture of the newspaper page. It’s what also enables the word-searching and the word-highlighting of the words you searched for. This is why creating simple PDF or TIFF files won’t work. </a:t>
            </a:r>
            <a:r>
              <a:rPr lang="en" sz="1200"/>
              <a:t>Anne determined that in addition to the NDNP deliverables and UMD-unique metadata fields, she wanted patrons to have access to article-level segmentation, which would provide additional METS-ALTO files of text-corrected OCRed titles to assist patrons with searching and content indexing. </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a:t>While the project primarily relies on microfilm for digitization because it is more cost effective, early issues would also be digitized from print after a conservation vendor repaired the aged and damaged issues; these issues were included in the second project phase. UMD students created an issue-level inventory, with added metadata for the reel and batch, through a process called metadata collation. A student also performed automated checks on the batch using the Digital Viewer and Validator tool developed by the Library of Congress for NDNP batches, and proceeded to manually inspect 20% of the issues digitized.</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a:t>We have ingested all content digitized to date.</a:t>
            </a:r>
            <a:endParaRPr sz="120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1f67f2e29a_0_1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8" name="Google Shape;468;g1f67f2e29a_0_1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Robin:</a:t>
            </a:r>
            <a:endParaRPr sz="1200"/>
          </a:p>
          <a:p>
            <a:pPr marL="0" lvl="0" indent="0" algn="l" rtl="0">
              <a:spcBef>
                <a:spcPts val="0"/>
              </a:spcBef>
              <a:spcAft>
                <a:spcPts val="0"/>
              </a:spcAft>
              <a:buNone/>
            </a:pPr>
            <a:r>
              <a:rPr lang="en" sz="1200"/>
              <a:t>At the same time as project digitization, development in 2016 was progressing on the UMD Student Newspapers Repository.</a:t>
            </a:r>
            <a:endParaRPr sz="1200"/>
          </a:p>
          <a:p>
            <a:pPr marL="0" lvl="0" indent="0" algn="l" rtl="0">
              <a:spcBef>
                <a:spcPts val="0"/>
              </a:spcBef>
              <a:spcAft>
                <a:spcPts val="0"/>
              </a:spcAft>
              <a:buNone/>
            </a:pPr>
            <a:endParaRPr sz="1200"/>
          </a:p>
          <a:p>
            <a:pPr marL="0" lvl="0" indent="0" algn="l" rtl="0">
              <a:spcBef>
                <a:spcPts val="0"/>
              </a:spcBef>
              <a:spcAft>
                <a:spcPts val="0"/>
              </a:spcAft>
              <a:buClr>
                <a:schemeClr val="dk1"/>
              </a:buClr>
              <a:buSzPts val="1100"/>
              <a:buFont typeface="Arial"/>
              <a:buNone/>
            </a:pPr>
            <a:r>
              <a:rPr lang="en" sz="1200">
                <a:solidFill>
                  <a:schemeClr val="dk1"/>
                </a:solidFill>
              </a:rPr>
              <a:t>The Software Systems Development and Research department was provided technical requirements for the administrative and public interfaces as guidelines to build the user interfaces of the repository. They first began work on the backend of the repository, including the image server and the image viewer. A Systems Librarian ingesting digitized content into repo beginning in February 2017 and completed in early March.</a:t>
            </a:r>
            <a:endParaRPr sz="1200">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The interface was officially rolled out in the fall 2017 semester.</a:t>
            </a:r>
            <a:endParaRPr sz="1200">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None/>
            </a:pPr>
            <a:r>
              <a:rPr lang="en" sz="1200">
                <a:solidFill>
                  <a:schemeClr val="dk1"/>
                </a:solidFill>
              </a:rPr>
              <a:t>Through the rest of 2017, into 2018 and 2019, developers will continue to work on adding additional features and allowing editing in the administrative interface.</a:t>
            </a:r>
            <a:endParaRPr sz="120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g1f73a0ddc1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5" name="Google Shape;475;g1f73a0ddc1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Robin:</a:t>
            </a:r>
            <a:endParaRPr sz="1200"/>
          </a:p>
          <a:p>
            <a:pPr marL="0" lvl="0" indent="0" algn="l" rtl="0">
              <a:spcBef>
                <a:spcPts val="0"/>
              </a:spcBef>
              <a:spcAft>
                <a:spcPts val="0"/>
              </a:spcAft>
              <a:buNone/>
            </a:pPr>
            <a:r>
              <a:rPr lang="en" sz="1200"/>
              <a:t>This is the default viewer for each issue, which shows a main page viewer, options for scrolling through each page, and tools to manipulate the image in the viewer.</a:t>
            </a:r>
            <a:endParaRPr sz="120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g1f67f2e29a_0_1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2" name="Google Shape;482;g1f67f2e29a_0_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Robin:</a:t>
            </a:r>
            <a:endParaRPr sz="1200"/>
          </a:p>
          <a:p>
            <a:pPr marL="0" lvl="0" indent="0" algn="l" rtl="0">
              <a:spcBef>
                <a:spcPts val="0"/>
              </a:spcBef>
              <a:spcAft>
                <a:spcPts val="0"/>
              </a:spcAft>
              <a:buClr>
                <a:schemeClr val="dk1"/>
              </a:buClr>
              <a:buSzPts val="1100"/>
              <a:buFont typeface="Arial"/>
              <a:buNone/>
            </a:pPr>
            <a:r>
              <a:rPr lang="en" sz="1200">
                <a:solidFill>
                  <a:schemeClr val="dk1"/>
                </a:solidFill>
              </a:rPr>
              <a:t>We still want to pursue creating a Maryland Newspaper Repository, but challenges in the implementation of the Student Newspapers repository data, even though we didn’t think had variations in the data, we experienced difficulties with ingest. Greater variation of data produced if UMD doesn’t have complete control over data production, with create too much overhead and development for staff, beyond our current resources. We’re still interested in pursuing funding as a collective or independently, and Pam and I have begun to discuss possible fundraising models or sources. </a:t>
            </a:r>
            <a:endParaRPr sz="1200">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With limited staffing and time for development and to dedicate to ingest, and without external funding needed to push the initiative, we need to allocate that to work centered around UMD’s collections--getting newly digitized materials into the new repository and also migrating our previously-digitized content from the past 15 years.</a:t>
            </a:r>
            <a:endParaRPr sz="1200">
              <a:solidFill>
                <a:schemeClr val="dk1"/>
              </a:solidFill>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g1f67f2e29a_0_2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8" name="Google Shape;488;g1f67f2e29a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are laying the groundwork, however. We are currently performing a small digitization project for a non-profit that formed around digitizing the 1964-present Greenbelt News Review. We are creating TIFFs that can be post-processed and ingested at a later date into a more interactive repository, but for now, we are refining metadata created by volunteers and ingesting issues into the Internet Archive for them, for a fee. We have ingested the 1960s so far, and will be working to ingest new content monthly. Once we digitize all the content, we will ingest the materials also digitized for Chronicling America so that all their digital content is located in one place for their community to search the archives of this unique paper.</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567e79b1ca_0_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567e79b1ca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NDNP now contains content from 46 states, DC, and one territory--Puerto Rico.</a:t>
            </a:r>
            <a:endParaRPr/>
          </a:p>
          <a:p>
            <a:pPr marL="0" lvl="0" indent="0" algn="l" rtl="0">
              <a:spcBef>
                <a:spcPts val="0"/>
              </a:spcBef>
              <a:spcAft>
                <a:spcPts val="0"/>
              </a:spcAft>
              <a:buNone/>
            </a:pPr>
            <a:endParaRPr/>
          </a:p>
          <a:p>
            <a:pPr marL="0" lvl="0" indent="0" algn="l" rtl="0">
              <a:spcBef>
                <a:spcPts val="0"/>
              </a:spcBef>
              <a:spcAft>
                <a:spcPts val="0"/>
              </a:spcAft>
              <a:buNone/>
            </a:pPr>
            <a:r>
              <a:rPr lang="en"/>
              <a:t>As Dan mentioned earlier, the broad history of Maryland is represented in this large, nationwide repository, ensuring our State’s story is included in the larger narrative of our country. This allows researchers to browse, perform keyword searches, or do data mining through this large collection of OCR and newspaper pages.</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g567e79b1ca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5" name="Google Shape;495;g567e79b1ca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567e79b1ca_0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0" name="Google Shape;500;g567e79b1ca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567e79b1ca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6" name="Google Shape;506;g567e79b1ca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567e79b1ca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1" name="Google Shape;511;g567e79b1ca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g5818422a3b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6" name="Google Shape;516;g5818422a3b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g567e79b1ca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2" name="Google Shape;522;g567e79b1ca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1f67f2e29a_0_2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7" name="Google Shape;527;g1f67f2e29a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g1f67f2e29a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2" name="Google Shape;532;g1f67f2e29a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f67f2e29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f67f2e29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After we submit digitized batches of images and metadata to the Library of Congress, their staff review and ingest the digitized newspapers to Chronicling America, the newspaper repository.</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1f70ec890c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1f70ec890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Robin:</a:t>
            </a:r>
            <a:endParaRPr sz="1200"/>
          </a:p>
          <a:p>
            <a:pPr marL="0" lvl="0" indent="0" algn="l" rtl="0">
              <a:spcBef>
                <a:spcPts val="0"/>
              </a:spcBef>
              <a:spcAft>
                <a:spcPts val="0"/>
              </a:spcAft>
              <a:buClr>
                <a:schemeClr val="dk1"/>
              </a:buClr>
              <a:buSzPts val="1100"/>
              <a:buFont typeface="Arial"/>
              <a:buNone/>
            </a:pPr>
            <a:r>
              <a:rPr lang="en" sz="1200">
                <a:solidFill>
                  <a:schemeClr val="dk1"/>
                </a:solidFill>
              </a:rPr>
              <a:t>These historic newspapers include news articles, announcement of life events, advertisements, Cartoons, poetry, literature, sheet music, and much more.</a:t>
            </a:r>
            <a:endParaRP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567e79b1ca_0_10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567e79b1ca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Chronicling America currently features a simple and an advanced search, which is what I use more frequently to search Maryland newspapers. The advanced search allows for limiting a search by state, newspaper titles (and you can select more than one), a date range, language (or it will search OCR for all languages as default), phrases, or non-exact phrases where words should appear within a specified number of words from each other. This is particularly useful when you are searching for events or names in a family.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solidFill>
                  <a:srgbClr val="85200C"/>
                </a:solidFill>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56" name="Google Shape;56;p14"/>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7" name="Google Shape;57;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0" name="Google Shape;60;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1"/>
        <p:cNvGrpSpPr/>
        <p:nvPr/>
      </p:nvGrpSpPr>
      <p:grpSpPr>
        <a:xfrm>
          <a:off x="0" y="0"/>
          <a:ext cx="0" cy="0"/>
          <a:chOff x="0" y="0"/>
          <a:chExt cx="0" cy="0"/>
        </a:xfrm>
      </p:grpSpPr>
      <p:sp>
        <p:nvSpPr>
          <p:cNvPr id="62" name="Google Shape;62;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3" name="Google Shape;63;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64" name="Google Shape;64;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5"/>
        <p:cNvGrpSpPr/>
        <p:nvPr/>
      </p:nvGrpSpPr>
      <p:grpSpPr>
        <a:xfrm>
          <a:off x="0" y="0"/>
          <a:ext cx="0" cy="0"/>
          <a:chOff x="0" y="0"/>
          <a:chExt cx="0" cy="0"/>
        </a:xfrm>
      </p:grpSpPr>
      <p:sp>
        <p:nvSpPr>
          <p:cNvPr id="66" name="Google Shape;66;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7" name="Google Shape;67;p1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8" name="Google Shape;68;p1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9" name="Google Shape;69;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2" name="Google Shape;72;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3"/>
        <p:cNvGrpSpPr/>
        <p:nvPr/>
      </p:nvGrpSpPr>
      <p:grpSpPr>
        <a:xfrm>
          <a:off x="0" y="0"/>
          <a:ext cx="0" cy="0"/>
          <a:chOff x="0" y="0"/>
          <a:chExt cx="0" cy="0"/>
        </a:xfrm>
      </p:grpSpPr>
      <p:sp>
        <p:nvSpPr>
          <p:cNvPr id="74" name="Google Shape;74;p1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5" name="Google Shape;75;p1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6" name="Google Shape;76;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79" name="Google Shape;79;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0"/>
        <p:cNvGrpSpPr/>
        <p:nvPr/>
      </p:nvGrpSpPr>
      <p:grpSpPr>
        <a:xfrm>
          <a:off x="0" y="0"/>
          <a:ext cx="0" cy="0"/>
          <a:chOff x="0" y="0"/>
          <a:chExt cx="0" cy="0"/>
        </a:xfrm>
      </p:grpSpPr>
      <p:sp>
        <p:nvSpPr>
          <p:cNvPr id="81" name="Google Shape;81;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3" name="Google Shape;83;p2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4" name="Google Shape;84;p2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85" name="Google Shape;85;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rtl="0">
              <a:spcBef>
                <a:spcPts val="0"/>
              </a:spcBef>
              <a:spcAft>
                <a:spcPts val="0"/>
              </a:spcAft>
              <a:buSzPts val="3600"/>
              <a:buNone/>
              <a:defRPr sz="3600">
                <a:solidFill>
                  <a:srgbClr val="85200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6"/>
        <p:cNvGrpSpPr/>
        <p:nvPr/>
      </p:nvGrpSpPr>
      <p:grpSpPr>
        <a:xfrm>
          <a:off x="0" y="0"/>
          <a:ext cx="0" cy="0"/>
          <a:chOff x="0" y="0"/>
          <a:chExt cx="0" cy="0"/>
        </a:xfrm>
      </p:grpSpPr>
      <p:sp>
        <p:nvSpPr>
          <p:cNvPr id="87" name="Google Shape;87;p2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88" name="Google Shape;88;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9"/>
        <p:cNvGrpSpPr/>
        <p:nvPr/>
      </p:nvGrpSpPr>
      <p:grpSpPr>
        <a:xfrm>
          <a:off x="0" y="0"/>
          <a:ext cx="0" cy="0"/>
          <a:chOff x="0" y="0"/>
          <a:chExt cx="0" cy="0"/>
        </a:xfrm>
      </p:grpSpPr>
      <p:sp>
        <p:nvSpPr>
          <p:cNvPr id="90" name="Google Shape;90;p2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91" name="Google Shape;91;p2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92" name="Google Shape;92;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solidFill>
                  <a:srgbClr val="85200C"/>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solidFill>
                  <a:srgbClr val="85200C"/>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solidFill>
                  <a:srgbClr val="85200C"/>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13">
            <a:alphaModFix/>
          </a:blip>
          <a:stretch>
            <a:fillRect/>
          </a:stretch>
        </a:blip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chroniclingamerica.loc.gov/lccn/sn91068338/1881-06-25/ed-1/seq-2/"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chroniclingamerica.loc.gov/lccn/sn83016348/issues/"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chroniclingamerica.loc.gov/lccn/sn83016348/issues/"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ww.loc.gov/ndnp/extras/"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hyperlink" Target="http://www.americanlynchingdata.com/index.html" TargetMode="External"/><Relationship Id="rId4" Type="http://schemas.openxmlformats.org/officeDocument/2006/relationships/hyperlink" Target="http://americaspublicbible.org/"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www.lib.umd.edu/digital/newspapers/home" TargetMode="External"/><Relationship Id="rId7" Type="http://schemas.openxmlformats.org/officeDocument/2006/relationships/hyperlink" Target="https://www.instagram.com/historicmdnews/"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hyperlink" Target="https://www.facebook.com/HistoricMDNews/" TargetMode="External"/><Relationship Id="rId5" Type="http://schemas.openxmlformats.org/officeDocument/2006/relationships/hyperlink" Target="https://www.pinterest.com/MDnewspapers" TargetMode="External"/><Relationship Id="rId4" Type="http://schemas.openxmlformats.org/officeDocument/2006/relationships/hyperlink" Target="https://www.lib.umd.edu/newspapergateway"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loc.gov/"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image" Target="../media/image32.png"/></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https://public.tableau.com/profile/chronicling.america#!/" TargetMode="External"/><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41.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43.xml"/><Relationship Id="rId1" Type="http://schemas.openxmlformats.org/officeDocument/2006/relationships/slideLayout" Target="../slideLayouts/slideLayout19.xml"/><Relationship Id="rId5" Type="http://schemas.openxmlformats.org/officeDocument/2006/relationships/image" Target="../media/image44.jpg"/><Relationship Id="rId4" Type="http://schemas.openxmlformats.org/officeDocument/2006/relationships/image" Target="../media/image43.jp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45.xml"/><Relationship Id="rId1" Type="http://schemas.openxmlformats.org/officeDocument/2006/relationships/slideLayout" Target="../slideLayouts/slideLayout19.xml"/><Relationship Id="rId5" Type="http://schemas.openxmlformats.org/officeDocument/2006/relationships/image" Target="../media/image46.png"/><Relationship Id="rId4" Type="http://schemas.openxmlformats.org/officeDocument/2006/relationships/image" Target="../media/image45.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50.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hyperlink" Target="https://www.lib.umd.edu/univarchives/student-newspapers" TargetMode="External"/><Relationship Id="rId2" Type="http://schemas.openxmlformats.org/officeDocument/2006/relationships/notesSlide" Target="../notesSlides/notesSlide56.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7.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www.lib.umd.edu/digital/newspapers/home" TargetMode="External"/><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chroniclingamerica.loc.gov/"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chroniclingamerica.loc.gov/#tab=tab_advanced_search"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https://chroniclingamerica.loc.gov/search/titles/" TargetMode="External"/><Relationship Id="rId5" Type="http://schemas.openxmlformats.org/officeDocument/2006/relationships/hyperlink" Target="https://chroniclingamerica.loc.gov/newspapers/maryland/" TargetMode="External"/><Relationship Id="rId4" Type="http://schemas.openxmlformats.org/officeDocument/2006/relationships/hyperlink" Target="https://chroniclingamerica.loc.gov/newspaper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solidFill>
                  <a:srgbClr val="980000"/>
                </a:solidFill>
              </a:rPr>
              <a:t>HMNP Advisory</a:t>
            </a:r>
            <a:endParaRPr>
              <a:solidFill>
                <a:srgbClr val="980000"/>
              </a:solidFill>
            </a:endParaRPr>
          </a:p>
          <a:p>
            <a:pPr marL="0" lvl="0" indent="0" algn="ctr" rtl="0">
              <a:spcBef>
                <a:spcPts val="0"/>
              </a:spcBef>
              <a:spcAft>
                <a:spcPts val="0"/>
              </a:spcAft>
              <a:buNone/>
            </a:pPr>
            <a:r>
              <a:rPr lang="en">
                <a:solidFill>
                  <a:srgbClr val="980000"/>
                </a:solidFill>
              </a:rPr>
              <a:t>Board Meeting</a:t>
            </a:r>
            <a:endParaRPr>
              <a:solidFill>
                <a:srgbClr val="980000"/>
              </a:solidFill>
            </a:endParaRPr>
          </a:p>
        </p:txBody>
      </p:sp>
      <p:sp>
        <p:nvSpPr>
          <p:cNvPr id="100" name="Google Shape;100;p25"/>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800"/>
              <a:t>University of Maryland Libraries</a:t>
            </a:r>
            <a:endParaRPr sz="1800"/>
          </a:p>
          <a:p>
            <a:pPr marL="0" lvl="0" indent="0" algn="ctr" rtl="0">
              <a:spcBef>
                <a:spcPts val="0"/>
              </a:spcBef>
              <a:spcAft>
                <a:spcPts val="0"/>
              </a:spcAft>
              <a:buNone/>
            </a:pPr>
            <a:r>
              <a:rPr lang="en" sz="1800"/>
              <a:t>Thursday, April 18, 2019</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34"/>
          <p:cNvSpPr txBox="1">
            <a:spLocks noGrp="1"/>
          </p:cNvSpPr>
          <p:nvPr>
            <p:ph type="title"/>
          </p:nvPr>
        </p:nvSpPr>
        <p:spPr>
          <a:xfrm>
            <a:off x="473750" y="445025"/>
            <a:ext cx="8196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85200C"/>
                </a:solidFill>
              </a:rPr>
              <a:t>ChronAm Searching Options</a:t>
            </a:r>
            <a:endParaRPr>
              <a:solidFill>
                <a:srgbClr val="85200C"/>
              </a:solidFill>
            </a:endParaRPr>
          </a:p>
        </p:txBody>
      </p:sp>
      <p:sp>
        <p:nvSpPr>
          <p:cNvPr id="156" name="Google Shape;156;p34"/>
          <p:cNvSpPr txBox="1"/>
          <p:nvPr/>
        </p:nvSpPr>
        <p:spPr>
          <a:xfrm rot="1456">
            <a:off x="549950" y="1334475"/>
            <a:ext cx="2124600" cy="7953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600"/>
              </a:spcBef>
              <a:spcAft>
                <a:spcPts val="0"/>
              </a:spcAft>
              <a:buNone/>
            </a:pPr>
            <a:r>
              <a:rPr lang="en" b="1" u="sng">
                <a:solidFill>
                  <a:srgbClr val="000000"/>
                </a:solidFill>
                <a:latin typeface="Droid Sans"/>
                <a:ea typeface="Droid Sans"/>
                <a:cs typeface="Droid Sans"/>
                <a:sym typeface="Droid Sans"/>
              </a:rPr>
              <a:t>Simple Search</a:t>
            </a:r>
            <a:endParaRPr b="1">
              <a:solidFill>
                <a:srgbClr val="000000"/>
              </a:solidFill>
              <a:latin typeface="Droid Sans"/>
              <a:ea typeface="Droid Sans"/>
              <a:cs typeface="Droid Sans"/>
              <a:sym typeface="Droid Sans"/>
            </a:endParaRPr>
          </a:p>
          <a:p>
            <a:pPr marL="457200" lvl="0" indent="-304800" algn="l" rtl="0">
              <a:lnSpc>
                <a:spcPct val="115000"/>
              </a:lnSpc>
              <a:spcBef>
                <a:spcPts val="600"/>
              </a:spcBef>
              <a:spcAft>
                <a:spcPts val="0"/>
              </a:spcAft>
              <a:buClr>
                <a:srgbClr val="000000"/>
              </a:buClr>
              <a:buSzPts val="1200"/>
              <a:buFont typeface="Droid Sans"/>
              <a:buChar char="★"/>
            </a:pPr>
            <a:r>
              <a:rPr lang="en" sz="1200">
                <a:solidFill>
                  <a:srgbClr val="000000"/>
                </a:solidFill>
                <a:latin typeface="Droid Sans"/>
                <a:ea typeface="Droid Sans"/>
                <a:cs typeface="Droid Sans"/>
                <a:sym typeface="Droid Sans"/>
              </a:rPr>
              <a:t>Most inclusive search</a:t>
            </a:r>
            <a:endParaRPr sz="1200">
              <a:solidFill>
                <a:srgbClr val="000000"/>
              </a:solidFill>
              <a:latin typeface="Droid Sans"/>
              <a:ea typeface="Droid Sans"/>
              <a:cs typeface="Droid Sans"/>
              <a:sym typeface="Droid Sans"/>
            </a:endParaRPr>
          </a:p>
          <a:p>
            <a:pPr marL="0" marR="0" lvl="0" indent="0" algn="l" rtl="0">
              <a:lnSpc>
                <a:spcPct val="115000"/>
              </a:lnSpc>
              <a:spcBef>
                <a:spcPts val="600"/>
              </a:spcBef>
              <a:spcAft>
                <a:spcPts val="0"/>
              </a:spcAft>
              <a:buNone/>
            </a:pPr>
            <a:endParaRPr sz="1700">
              <a:solidFill>
                <a:srgbClr val="000000"/>
              </a:solidFill>
              <a:latin typeface="Droid Sans"/>
              <a:ea typeface="Droid Sans"/>
              <a:cs typeface="Droid Sans"/>
              <a:sym typeface="Droid Sans"/>
            </a:endParaRPr>
          </a:p>
          <a:p>
            <a:pPr marL="457200" lvl="0" indent="0" algn="l" rtl="0">
              <a:lnSpc>
                <a:spcPct val="115000"/>
              </a:lnSpc>
              <a:spcBef>
                <a:spcPts val="500"/>
              </a:spcBef>
              <a:spcAft>
                <a:spcPts val="0"/>
              </a:spcAft>
              <a:buNone/>
            </a:pPr>
            <a:endParaRPr sz="1700">
              <a:solidFill>
                <a:srgbClr val="000000"/>
              </a:solidFill>
              <a:latin typeface="Droid Sans"/>
              <a:ea typeface="Droid Sans"/>
              <a:cs typeface="Droid Sans"/>
              <a:sym typeface="Droid Sans"/>
            </a:endParaRPr>
          </a:p>
          <a:p>
            <a:pPr marL="0" lvl="0" indent="0" algn="l" rtl="0">
              <a:spcBef>
                <a:spcPts val="0"/>
              </a:spcBef>
              <a:spcAft>
                <a:spcPts val="0"/>
              </a:spcAft>
              <a:buNone/>
            </a:pPr>
            <a:endParaRPr/>
          </a:p>
        </p:txBody>
      </p:sp>
      <p:sp>
        <p:nvSpPr>
          <p:cNvPr id="157" name="Google Shape;157;p34"/>
          <p:cNvSpPr txBox="1"/>
          <p:nvPr/>
        </p:nvSpPr>
        <p:spPr>
          <a:xfrm rot="-723">
            <a:off x="4659850" y="1334501"/>
            <a:ext cx="2852100" cy="777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600"/>
              </a:spcBef>
              <a:spcAft>
                <a:spcPts val="0"/>
              </a:spcAft>
              <a:buNone/>
            </a:pPr>
            <a:r>
              <a:rPr lang="en" b="1" u="sng">
                <a:solidFill>
                  <a:srgbClr val="000000"/>
                </a:solidFill>
                <a:latin typeface="Droid Sans"/>
                <a:ea typeface="Droid Sans"/>
                <a:cs typeface="Droid Sans"/>
                <a:sym typeface="Droid Sans"/>
              </a:rPr>
              <a:t>Advanced Search</a:t>
            </a:r>
            <a:endParaRPr>
              <a:solidFill>
                <a:srgbClr val="000000"/>
              </a:solidFill>
              <a:latin typeface="Droid Sans"/>
              <a:ea typeface="Droid Sans"/>
              <a:cs typeface="Droid Sans"/>
              <a:sym typeface="Droid Sans"/>
            </a:endParaRPr>
          </a:p>
          <a:p>
            <a:pPr marL="457200" lvl="0" indent="-317500" algn="l" rtl="0">
              <a:lnSpc>
                <a:spcPct val="115000"/>
              </a:lnSpc>
              <a:spcBef>
                <a:spcPts val="600"/>
              </a:spcBef>
              <a:spcAft>
                <a:spcPts val="0"/>
              </a:spcAft>
              <a:buClr>
                <a:srgbClr val="000000"/>
              </a:buClr>
              <a:buSzPts val="1400"/>
              <a:buFont typeface="Droid Sans"/>
              <a:buChar char="★"/>
            </a:pPr>
            <a:r>
              <a:rPr lang="en">
                <a:solidFill>
                  <a:srgbClr val="000000"/>
                </a:solidFill>
                <a:latin typeface="Droid Sans"/>
                <a:ea typeface="Droid Sans"/>
                <a:cs typeface="Droid Sans"/>
                <a:sym typeface="Droid Sans"/>
              </a:rPr>
              <a:t>Narrow down many results</a:t>
            </a:r>
            <a:endParaRPr/>
          </a:p>
        </p:txBody>
      </p:sp>
      <p:sp>
        <p:nvSpPr>
          <p:cNvPr id="158" name="Google Shape;158;p34"/>
          <p:cNvSpPr txBox="1"/>
          <p:nvPr/>
        </p:nvSpPr>
        <p:spPr>
          <a:xfrm rot="-918">
            <a:off x="930950" y="3681318"/>
            <a:ext cx="3370500" cy="799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600"/>
              </a:spcBef>
              <a:spcAft>
                <a:spcPts val="0"/>
              </a:spcAft>
              <a:buNone/>
            </a:pPr>
            <a:r>
              <a:rPr lang="en" b="1" u="sng">
                <a:solidFill>
                  <a:srgbClr val="000000"/>
                </a:solidFill>
                <a:latin typeface="Droid Sans"/>
                <a:ea typeface="Droid Sans"/>
                <a:cs typeface="Droid Sans"/>
                <a:sym typeface="Droid Sans"/>
              </a:rPr>
              <a:t>All Digitized Newspapers 1789-1924</a:t>
            </a:r>
            <a:endParaRPr b="1" u="sng">
              <a:solidFill>
                <a:srgbClr val="000000"/>
              </a:solidFill>
              <a:latin typeface="Droid Sans"/>
              <a:ea typeface="Droid Sans"/>
              <a:cs typeface="Droid Sans"/>
              <a:sym typeface="Droid Sans"/>
            </a:endParaRPr>
          </a:p>
          <a:p>
            <a:pPr marL="457200" lvl="0" indent="-304800" algn="l" rtl="0">
              <a:lnSpc>
                <a:spcPct val="115000"/>
              </a:lnSpc>
              <a:spcBef>
                <a:spcPts val="600"/>
              </a:spcBef>
              <a:spcAft>
                <a:spcPts val="0"/>
              </a:spcAft>
              <a:buClr>
                <a:srgbClr val="000000"/>
              </a:buClr>
              <a:buSzPts val="1200"/>
              <a:buFont typeface="Droid Sans"/>
              <a:buChar char="★"/>
            </a:pPr>
            <a:r>
              <a:rPr lang="en" sz="1200">
                <a:solidFill>
                  <a:srgbClr val="000000"/>
                </a:solidFill>
                <a:latin typeface="Droid Sans"/>
                <a:ea typeface="Droid Sans"/>
                <a:cs typeface="Droid Sans"/>
                <a:sym typeface="Droid Sans"/>
              </a:rPr>
              <a:t>Search within a specific newspaper title</a:t>
            </a:r>
            <a:endParaRPr sz="1200">
              <a:solidFill>
                <a:srgbClr val="000000"/>
              </a:solidFill>
              <a:latin typeface="Droid Sans"/>
              <a:ea typeface="Droid Sans"/>
              <a:cs typeface="Droid Sans"/>
              <a:sym typeface="Droid Sans"/>
            </a:endParaRPr>
          </a:p>
          <a:p>
            <a:pPr marL="0" marR="0" lvl="0" indent="0" algn="l" rtl="0">
              <a:lnSpc>
                <a:spcPct val="115000"/>
              </a:lnSpc>
              <a:spcBef>
                <a:spcPts val="600"/>
              </a:spcBef>
              <a:spcAft>
                <a:spcPts val="0"/>
              </a:spcAft>
              <a:buNone/>
            </a:pPr>
            <a:endParaRPr sz="1700">
              <a:solidFill>
                <a:srgbClr val="000000"/>
              </a:solidFill>
              <a:latin typeface="Droid Sans"/>
              <a:ea typeface="Droid Sans"/>
              <a:cs typeface="Droid Sans"/>
              <a:sym typeface="Droid Sans"/>
            </a:endParaRPr>
          </a:p>
          <a:p>
            <a:pPr marL="0" lvl="0" indent="0" algn="l" rtl="0">
              <a:spcBef>
                <a:spcPts val="0"/>
              </a:spcBef>
              <a:spcAft>
                <a:spcPts val="0"/>
              </a:spcAft>
              <a:buNone/>
            </a:pPr>
            <a:endParaRPr/>
          </a:p>
        </p:txBody>
      </p:sp>
      <p:pic>
        <p:nvPicPr>
          <p:cNvPr id="159" name="Google Shape;159;p34"/>
          <p:cNvPicPr preferRelativeResize="0"/>
          <p:nvPr/>
        </p:nvPicPr>
        <p:blipFill>
          <a:blip r:embed="rId3">
            <a:alphaModFix/>
          </a:blip>
          <a:stretch>
            <a:fillRect/>
          </a:stretch>
        </p:blipFill>
        <p:spPr>
          <a:xfrm>
            <a:off x="120725" y="2443950"/>
            <a:ext cx="8902534" cy="866400"/>
          </a:xfrm>
          <a:prstGeom prst="rect">
            <a:avLst/>
          </a:prstGeom>
          <a:noFill/>
          <a:ln>
            <a:noFill/>
          </a:ln>
        </p:spPr>
      </p:pic>
      <p:cxnSp>
        <p:nvCxnSpPr>
          <p:cNvPr id="160" name="Google Shape;160;p34"/>
          <p:cNvCxnSpPr/>
          <p:nvPr/>
        </p:nvCxnSpPr>
        <p:spPr>
          <a:xfrm flipH="1">
            <a:off x="929475" y="2118400"/>
            <a:ext cx="18000" cy="411300"/>
          </a:xfrm>
          <a:prstGeom prst="straightConnector1">
            <a:avLst/>
          </a:prstGeom>
          <a:noFill/>
          <a:ln w="38100" cap="flat" cmpd="sng">
            <a:solidFill>
              <a:srgbClr val="CC4125"/>
            </a:solidFill>
            <a:prstDash val="solid"/>
            <a:round/>
            <a:headEnd type="none" w="med" len="med"/>
            <a:tailEnd type="triangle" w="med" len="med"/>
          </a:ln>
        </p:spPr>
      </p:cxnSp>
      <p:cxnSp>
        <p:nvCxnSpPr>
          <p:cNvPr id="161" name="Google Shape;161;p34"/>
          <p:cNvCxnSpPr/>
          <p:nvPr/>
        </p:nvCxnSpPr>
        <p:spPr>
          <a:xfrm flipH="1">
            <a:off x="2560150" y="1808750"/>
            <a:ext cx="2099700" cy="713700"/>
          </a:xfrm>
          <a:prstGeom prst="straightConnector1">
            <a:avLst/>
          </a:prstGeom>
          <a:noFill/>
          <a:ln w="38100" cap="flat" cmpd="sng">
            <a:solidFill>
              <a:srgbClr val="CC4125"/>
            </a:solidFill>
            <a:prstDash val="solid"/>
            <a:round/>
            <a:headEnd type="none" w="med" len="med"/>
            <a:tailEnd type="triangle" w="med" len="med"/>
          </a:ln>
        </p:spPr>
      </p:cxnSp>
      <p:cxnSp>
        <p:nvCxnSpPr>
          <p:cNvPr id="162" name="Google Shape;162;p34"/>
          <p:cNvCxnSpPr/>
          <p:nvPr/>
        </p:nvCxnSpPr>
        <p:spPr>
          <a:xfrm rot="10800000">
            <a:off x="3058375" y="2924600"/>
            <a:ext cx="7500" cy="749100"/>
          </a:xfrm>
          <a:prstGeom prst="straightConnector1">
            <a:avLst/>
          </a:prstGeom>
          <a:noFill/>
          <a:ln w="38100" cap="flat" cmpd="sng">
            <a:solidFill>
              <a:srgbClr val="CC4125"/>
            </a:solidFill>
            <a:prstDash val="solid"/>
            <a:round/>
            <a:headEnd type="none" w="med" len="med"/>
            <a:tailEnd type="triangle" w="med" len="med"/>
          </a:ln>
        </p:spPr>
      </p:cxnSp>
      <p:cxnSp>
        <p:nvCxnSpPr>
          <p:cNvPr id="163" name="Google Shape;163;p34"/>
          <p:cNvCxnSpPr/>
          <p:nvPr/>
        </p:nvCxnSpPr>
        <p:spPr>
          <a:xfrm rot="10800000">
            <a:off x="7512350" y="2740925"/>
            <a:ext cx="13800" cy="548400"/>
          </a:xfrm>
          <a:prstGeom prst="straightConnector1">
            <a:avLst/>
          </a:prstGeom>
          <a:noFill/>
          <a:ln w="38100" cap="flat" cmpd="sng">
            <a:solidFill>
              <a:srgbClr val="CC4125"/>
            </a:solidFill>
            <a:prstDash val="solid"/>
            <a:round/>
            <a:headEnd type="none" w="med" len="med"/>
            <a:tailEnd type="triangle" w="med" len="med"/>
          </a:ln>
        </p:spPr>
      </p:cxnSp>
      <p:sp>
        <p:nvSpPr>
          <p:cNvPr id="164" name="Google Shape;164;p34"/>
          <p:cNvSpPr txBox="1"/>
          <p:nvPr/>
        </p:nvSpPr>
        <p:spPr>
          <a:xfrm>
            <a:off x="5069875" y="3313475"/>
            <a:ext cx="3608400" cy="1039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600"/>
              </a:spcBef>
              <a:spcAft>
                <a:spcPts val="0"/>
              </a:spcAft>
              <a:buNone/>
            </a:pPr>
            <a:r>
              <a:rPr lang="en" b="1" u="sng">
                <a:solidFill>
                  <a:srgbClr val="000000"/>
                </a:solidFill>
                <a:latin typeface="Droid Sans"/>
                <a:ea typeface="Droid Sans"/>
                <a:cs typeface="Droid Sans"/>
                <a:sym typeface="Droid Sans"/>
              </a:rPr>
              <a:t>US Newspaper Directory 1690-present</a:t>
            </a:r>
            <a:endParaRPr b="1" u="sng">
              <a:solidFill>
                <a:srgbClr val="000000"/>
              </a:solidFill>
              <a:latin typeface="Droid Sans"/>
              <a:ea typeface="Droid Sans"/>
              <a:cs typeface="Droid Sans"/>
              <a:sym typeface="Droid Sans"/>
            </a:endParaRPr>
          </a:p>
          <a:p>
            <a:pPr marL="457200" lvl="0" indent="-304800" algn="l" rtl="0">
              <a:lnSpc>
                <a:spcPct val="115000"/>
              </a:lnSpc>
              <a:spcBef>
                <a:spcPts val="500"/>
              </a:spcBef>
              <a:spcAft>
                <a:spcPts val="0"/>
              </a:spcAft>
              <a:buClr>
                <a:srgbClr val="000000"/>
              </a:buClr>
              <a:buSzPts val="1200"/>
              <a:buFont typeface="Droid Sans"/>
              <a:buChar char="★"/>
            </a:pPr>
            <a:r>
              <a:rPr lang="en" sz="1200">
                <a:solidFill>
                  <a:srgbClr val="000000"/>
                </a:solidFill>
                <a:latin typeface="Droid Sans"/>
                <a:ea typeface="Droid Sans"/>
                <a:cs typeface="Droid Sans"/>
                <a:sym typeface="Droid Sans"/>
              </a:rPr>
              <a:t>Part of the original US Newspaper Project</a:t>
            </a:r>
            <a:endParaRPr sz="1200">
              <a:solidFill>
                <a:srgbClr val="000000"/>
              </a:solidFill>
              <a:latin typeface="Droid Sans"/>
              <a:ea typeface="Droid Sans"/>
              <a:cs typeface="Droid Sans"/>
              <a:sym typeface="Droid Sans"/>
            </a:endParaRPr>
          </a:p>
          <a:p>
            <a:pPr marL="457200" lvl="0" indent="-304800" algn="l" rtl="0">
              <a:lnSpc>
                <a:spcPct val="115000"/>
              </a:lnSpc>
              <a:spcBef>
                <a:spcPts val="0"/>
              </a:spcBef>
              <a:spcAft>
                <a:spcPts val="0"/>
              </a:spcAft>
              <a:buClr>
                <a:srgbClr val="000000"/>
              </a:buClr>
              <a:buSzPts val="1200"/>
              <a:buFont typeface="Droid Sans"/>
              <a:buChar char="★"/>
            </a:pPr>
            <a:r>
              <a:rPr lang="en" sz="1200">
                <a:solidFill>
                  <a:srgbClr val="000000"/>
                </a:solidFill>
                <a:latin typeface="Droid Sans"/>
                <a:ea typeface="Droid Sans"/>
                <a:cs typeface="Droid Sans"/>
                <a:sym typeface="Droid Sans"/>
              </a:rPr>
              <a:t>Search all newspapers (digitized or not)</a:t>
            </a:r>
            <a:endParaRPr sz="12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5"/>
          <p:cNvSpPr txBox="1">
            <a:spLocks noGrp="1"/>
          </p:cNvSpPr>
          <p:nvPr>
            <p:ph type="title"/>
          </p:nvPr>
        </p:nvSpPr>
        <p:spPr>
          <a:xfrm>
            <a:off x="468400" y="445025"/>
            <a:ext cx="8236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Simple Search in ChronAm </a:t>
            </a:r>
            <a:endParaRPr/>
          </a:p>
        </p:txBody>
      </p:sp>
      <p:sp>
        <p:nvSpPr>
          <p:cNvPr id="170" name="Google Shape;170;p35"/>
          <p:cNvSpPr txBox="1">
            <a:spLocks noGrp="1"/>
          </p:cNvSpPr>
          <p:nvPr>
            <p:ph type="body" idx="1"/>
          </p:nvPr>
        </p:nvSpPr>
        <p:spPr>
          <a:xfrm>
            <a:off x="453600" y="1017725"/>
            <a:ext cx="82368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2000" b="1">
                <a:solidFill>
                  <a:schemeClr val="dk1"/>
                </a:solidFill>
                <a:latin typeface="Calibri"/>
                <a:ea typeface="Calibri"/>
                <a:cs typeface="Calibri"/>
                <a:sym typeface="Calibri"/>
              </a:rPr>
              <a:t>Search terms: “John Wilkes Booth”</a:t>
            </a:r>
            <a:r>
              <a:rPr lang="en"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marL="457200" lvl="0" indent="-342900" algn="l" rtl="0">
              <a:lnSpc>
                <a:spcPct val="100000"/>
              </a:lnSpc>
              <a:spcBef>
                <a:spcPts val="0"/>
              </a:spcBef>
              <a:spcAft>
                <a:spcPts val="0"/>
              </a:spcAft>
              <a:buClr>
                <a:schemeClr val="dk1"/>
              </a:buClr>
              <a:buSzPts val="1800"/>
              <a:buFont typeface="Calibri"/>
              <a:buChar char="●"/>
            </a:pPr>
            <a:r>
              <a:rPr lang="en">
                <a:solidFill>
                  <a:schemeClr val="dk1"/>
                </a:solidFill>
                <a:latin typeface="Calibri"/>
                <a:ea typeface="Calibri"/>
                <a:cs typeface="Calibri"/>
                <a:sym typeface="Calibri"/>
              </a:rPr>
              <a:t>Highlighted in search results</a:t>
            </a:r>
            <a:endParaRPr>
              <a:latin typeface="Calibri"/>
              <a:ea typeface="Calibri"/>
              <a:cs typeface="Calibri"/>
              <a:sym typeface="Calibri"/>
            </a:endParaRPr>
          </a:p>
        </p:txBody>
      </p:sp>
      <p:pic>
        <p:nvPicPr>
          <p:cNvPr id="171" name="Google Shape;171;p35"/>
          <p:cNvPicPr preferRelativeResize="0"/>
          <p:nvPr/>
        </p:nvPicPr>
        <p:blipFill>
          <a:blip r:embed="rId3">
            <a:alphaModFix/>
          </a:blip>
          <a:stretch>
            <a:fillRect/>
          </a:stretch>
        </p:blipFill>
        <p:spPr>
          <a:xfrm>
            <a:off x="1529050" y="1771000"/>
            <a:ext cx="6009450" cy="29694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6"/>
          <p:cNvSpPr txBox="1">
            <a:spLocks noGrp="1"/>
          </p:cNvSpPr>
          <p:nvPr>
            <p:ph type="title"/>
          </p:nvPr>
        </p:nvSpPr>
        <p:spPr>
          <a:xfrm>
            <a:off x="445050" y="409675"/>
            <a:ext cx="8253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85200C"/>
                </a:solidFill>
              </a:rPr>
              <a:t>ChronAm Advanced Searching Options</a:t>
            </a:r>
            <a:endParaRPr>
              <a:solidFill>
                <a:srgbClr val="85200C"/>
              </a:solidFill>
            </a:endParaRPr>
          </a:p>
        </p:txBody>
      </p:sp>
      <p:pic>
        <p:nvPicPr>
          <p:cNvPr id="177" name="Google Shape;177;p36"/>
          <p:cNvPicPr preferRelativeResize="0"/>
          <p:nvPr/>
        </p:nvPicPr>
        <p:blipFill>
          <a:blip r:embed="rId3">
            <a:alphaModFix/>
          </a:blip>
          <a:stretch>
            <a:fillRect/>
          </a:stretch>
        </p:blipFill>
        <p:spPr>
          <a:xfrm>
            <a:off x="775926" y="1114925"/>
            <a:ext cx="7592151" cy="3468326"/>
          </a:xfrm>
          <a:prstGeom prst="rect">
            <a:avLst/>
          </a:prstGeom>
          <a:noFill/>
          <a:ln>
            <a:noFill/>
          </a:ln>
        </p:spPr>
      </p:pic>
      <p:cxnSp>
        <p:nvCxnSpPr>
          <p:cNvPr id="178" name="Google Shape;178;p36"/>
          <p:cNvCxnSpPr/>
          <p:nvPr/>
        </p:nvCxnSpPr>
        <p:spPr>
          <a:xfrm flipH="1">
            <a:off x="6525425" y="1325325"/>
            <a:ext cx="2099700" cy="713700"/>
          </a:xfrm>
          <a:prstGeom prst="straightConnector1">
            <a:avLst/>
          </a:prstGeom>
          <a:noFill/>
          <a:ln w="38100" cap="flat" cmpd="sng">
            <a:solidFill>
              <a:srgbClr val="CC4125"/>
            </a:solidFill>
            <a:prstDash val="solid"/>
            <a:round/>
            <a:headEnd type="none" w="med" len="med"/>
            <a:tailEnd type="triangle" w="med" len="med"/>
          </a:ln>
        </p:spPr>
      </p:cxnSp>
      <p:cxnSp>
        <p:nvCxnSpPr>
          <p:cNvPr id="179" name="Google Shape;179;p36"/>
          <p:cNvCxnSpPr/>
          <p:nvPr/>
        </p:nvCxnSpPr>
        <p:spPr>
          <a:xfrm>
            <a:off x="373325" y="1540725"/>
            <a:ext cx="587100" cy="449400"/>
          </a:xfrm>
          <a:prstGeom prst="straightConnector1">
            <a:avLst/>
          </a:prstGeom>
          <a:noFill/>
          <a:ln w="38100" cap="flat" cmpd="sng">
            <a:solidFill>
              <a:srgbClr val="CC4125"/>
            </a:solidFill>
            <a:prstDash val="solid"/>
            <a:round/>
            <a:headEnd type="none" w="med" len="med"/>
            <a:tailEnd type="triangle" w="med" len="med"/>
          </a:ln>
        </p:spPr>
      </p:cxnSp>
      <p:cxnSp>
        <p:nvCxnSpPr>
          <p:cNvPr id="180" name="Google Shape;180;p36"/>
          <p:cNvCxnSpPr/>
          <p:nvPr/>
        </p:nvCxnSpPr>
        <p:spPr>
          <a:xfrm flipH="1">
            <a:off x="3702750" y="4136500"/>
            <a:ext cx="945000" cy="24300"/>
          </a:xfrm>
          <a:prstGeom prst="straightConnector1">
            <a:avLst/>
          </a:prstGeom>
          <a:noFill/>
          <a:ln w="38100" cap="flat" cmpd="sng">
            <a:solidFill>
              <a:srgbClr val="CC4125"/>
            </a:solidFill>
            <a:prstDash val="solid"/>
            <a:round/>
            <a:headEnd type="none" w="med" len="med"/>
            <a:tailEnd type="triangle" w="med" len="med"/>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7"/>
          <p:cNvSpPr txBox="1">
            <a:spLocks noGrp="1"/>
          </p:cNvSpPr>
          <p:nvPr>
            <p:ph type="title"/>
          </p:nvPr>
        </p:nvSpPr>
        <p:spPr>
          <a:xfrm>
            <a:off x="459550" y="445025"/>
            <a:ext cx="8254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85200C"/>
                </a:solidFill>
              </a:rPr>
              <a:t>Advanced Search in ChronAm</a:t>
            </a:r>
            <a:endParaRPr>
              <a:solidFill>
                <a:srgbClr val="85200C"/>
              </a:solidFill>
            </a:endParaRPr>
          </a:p>
        </p:txBody>
      </p:sp>
      <p:pic>
        <p:nvPicPr>
          <p:cNvPr id="186" name="Google Shape;186;p37"/>
          <p:cNvPicPr preferRelativeResize="0"/>
          <p:nvPr/>
        </p:nvPicPr>
        <p:blipFill>
          <a:blip r:embed="rId3">
            <a:alphaModFix/>
          </a:blip>
          <a:stretch>
            <a:fillRect/>
          </a:stretch>
        </p:blipFill>
        <p:spPr>
          <a:xfrm>
            <a:off x="1456700" y="1017725"/>
            <a:ext cx="6230601" cy="367272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8"/>
          <p:cNvSpPr txBox="1">
            <a:spLocks noGrp="1"/>
          </p:cNvSpPr>
          <p:nvPr>
            <p:ph type="title"/>
          </p:nvPr>
        </p:nvSpPr>
        <p:spPr>
          <a:xfrm>
            <a:off x="450725" y="368825"/>
            <a:ext cx="8254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85200C"/>
                </a:solidFill>
              </a:rPr>
              <a:t>Using Primary Sources in Research</a:t>
            </a:r>
            <a:endParaRPr>
              <a:solidFill>
                <a:srgbClr val="85200C"/>
              </a:solidFill>
            </a:endParaRPr>
          </a:p>
        </p:txBody>
      </p:sp>
      <p:pic>
        <p:nvPicPr>
          <p:cNvPr id="192" name="Google Shape;192;p38"/>
          <p:cNvPicPr preferRelativeResize="0"/>
          <p:nvPr/>
        </p:nvPicPr>
        <p:blipFill>
          <a:blip r:embed="rId3">
            <a:alphaModFix/>
          </a:blip>
          <a:stretch>
            <a:fillRect/>
          </a:stretch>
        </p:blipFill>
        <p:spPr>
          <a:xfrm>
            <a:off x="894025" y="960225"/>
            <a:ext cx="7355927" cy="38209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9"/>
          <p:cNvSpPr txBox="1">
            <a:spLocks noGrp="1"/>
          </p:cNvSpPr>
          <p:nvPr>
            <p:ph type="title"/>
          </p:nvPr>
        </p:nvSpPr>
        <p:spPr>
          <a:xfrm>
            <a:off x="450725" y="445025"/>
            <a:ext cx="82344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Using the ChronAm Interface</a:t>
            </a:r>
            <a:endParaRPr/>
          </a:p>
        </p:txBody>
      </p:sp>
      <p:sp>
        <p:nvSpPr>
          <p:cNvPr id="198" name="Google Shape;198;p39"/>
          <p:cNvSpPr txBox="1">
            <a:spLocks noGrp="1"/>
          </p:cNvSpPr>
          <p:nvPr>
            <p:ph type="body" idx="1"/>
          </p:nvPr>
        </p:nvSpPr>
        <p:spPr>
          <a:xfrm>
            <a:off x="450725" y="1152475"/>
            <a:ext cx="83817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2000" b="1">
                <a:solidFill>
                  <a:schemeClr val="dk1"/>
                </a:solidFill>
                <a:latin typeface="Calibri"/>
                <a:ea typeface="Calibri"/>
                <a:cs typeface="Calibri"/>
                <a:sym typeface="Calibri"/>
              </a:rPr>
              <a:t>Download individual pages</a:t>
            </a:r>
            <a:endParaRPr sz="2000" b="1">
              <a:solidFill>
                <a:schemeClr val="dk1"/>
              </a:solidFill>
              <a:latin typeface="Calibri"/>
              <a:ea typeface="Calibri"/>
              <a:cs typeface="Calibri"/>
              <a:sym typeface="Calibri"/>
            </a:endParaRPr>
          </a:p>
          <a:p>
            <a:pPr marL="457200" lvl="0" indent="-342900" algn="l" rtl="0">
              <a:lnSpc>
                <a:spcPct val="100000"/>
              </a:lnSpc>
              <a:spcBef>
                <a:spcPts val="0"/>
              </a:spcBef>
              <a:spcAft>
                <a:spcPts val="0"/>
              </a:spcAft>
              <a:buClr>
                <a:schemeClr val="dk1"/>
              </a:buClr>
              <a:buSzPts val="1800"/>
              <a:buFont typeface="Calibri"/>
              <a:buChar char="●"/>
            </a:pPr>
            <a:r>
              <a:rPr lang="en">
                <a:solidFill>
                  <a:schemeClr val="dk1"/>
                </a:solidFill>
                <a:latin typeface="Calibri"/>
                <a:ea typeface="Calibri"/>
                <a:cs typeface="Calibri"/>
                <a:sym typeface="Calibri"/>
              </a:rPr>
              <a:t>Text (OCR)</a:t>
            </a:r>
            <a:endParaRPr>
              <a:solidFill>
                <a:schemeClr val="dk1"/>
              </a:solidFill>
              <a:latin typeface="Calibri"/>
              <a:ea typeface="Calibri"/>
              <a:cs typeface="Calibri"/>
              <a:sym typeface="Calibri"/>
            </a:endParaRPr>
          </a:p>
          <a:p>
            <a:pPr marL="457200" lvl="0" indent="-342900" algn="l" rtl="0">
              <a:lnSpc>
                <a:spcPct val="100000"/>
              </a:lnSpc>
              <a:spcBef>
                <a:spcPts val="0"/>
              </a:spcBef>
              <a:spcAft>
                <a:spcPts val="0"/>
              </a:spcAft>
              <a:buClr>
                <a:schemeClr val="dk1"/>
              </a:buClr>
              <a:buSzPts val="1800"/>
              <a:buFont typeface="Calibri"/>
              <a:buChar char="●"/>
            </a:pPr>
            <a:r>
              <a:rPr lang="en">
                <a:solidFill>
                  <a:schemeClr val="dk1"/>
                </a:solidFill>
                <a:latin typeface="Calibri"/>
                <a:ea typeface="Calibri"/>
                <a:cs typeface="Calibri"/>
                <a:sym typeface="Calibri"/>
              </a:rPr>
              <a:t>PDF</a:t>
            </a:r>
            <a:endParaRPr>
              <a:solidFill>
                <a:schemeClr val="dk1"/>
              </a:solidFill>
              <a:latin typeface="Calibri"/>
              <a:ea typeface="Calibri"/>
              <a:cs typeface="Calibri"/>
              <a:sym typeface="Calibri"/>
            </a:endParaRPr>
          </a:p>
          <a:p>
            <a:pPr marL="457200" lvl="0" indent="-342900" algn="l" rtl="0">
              <a:lnSpc>
                <a:spcPct val="100000"/>
              </a:lnSpc>
              <a:spcBef>
                <a:spcPts val="0"/>
              </a:spcBef>
              <a:spcAft>
                <a:spcPts val="0"/>
              </a:spcAft>
              <a:buClr>
                <a:schemeClr val="dk1"/>
              </a:buClr>
              <a:buSzPts val="1800"/>
              <a:buFont typeface="Calibri"/>
              <a:buChar char="●"/>
            </a:pPr>
            <a:r>
              <a:rPr lang="en">
                <a:solidFill>
                  <a:schemeClr val="dk1"/>
                </a:solidFill>
                <a:latin typeface="Calibri"/>
                <a:ea typeface="Calibri"/>
                <a:cs typeface="Calibri"/>
                <a:sym typeface="Calibri"/>
              </a:rPr>
              <a:t>JP2 image</a:t>
            </a:r>
            <a:endParaRPr>
              <a:latin typeface="Calibri"/>
              <a:ea typeface="Calibri"/>
              <a:cs typeface="Calibri"/>
              <a:sym typeface="Calibri"/>
            </a:endParaRPr>
          </a:p>
        </p:txBody>
      </p:sp>
      <p:pic>
        <p:nvPicPr>
          <p:cNvPr id="199" name="Google Shape;199;p39"/>
          <p:cNvPicPr preferRelativeResize="0"/>
          <p:nvPr/>
        </p:nvPicPr>
        <p:blipFill>
          <a:blip r:embed="rId3">
            <a:alphaModFix/>
          </a:blip>
          <a:stretch>
            <a:fillRect/>
          </a:stretch>
        </p:blipFill>
        <p:spPr>
          <a:xfrm>
            <a:off x="3462975" y="1335825"/>
            <a:ext cx="5055099" cy="3233050"/>
          </a:xfrm>
          <a:prstGeom prst="rect">
            <a:avLst/>
          </a:prstGeom>
          <a:noFill/>
          <a:ln>
            <a:noFill/>
          </a:ln>
        </p:spPr>
      </p:pic>
      <p:cxnSp>
        <p:nvCxnSpPr>
          <p:cNvPr id="200" name="Google Shape;200;p39"/>
          <p:cNvCxnSpPr/>
          <p:nvPr/>
        </p:nvCxnSpPr>
        <p:spPr>
          <a:xfrm rot="10800000" flipH="1">
            <a:off x="3018325" y="1945600"/>
            <a:ext cx="514500" cy="416700"/>
          </a:xfrm>
          <a:prstGeom prst="straightConnector1">
            <a:avLst/>
          </a:prstGeom>
          <a:noFill/>
          <a:ln w="38100" cap="flat" cmpd="sng">
            <a:solidFill>
              <a:srgbClr val="CC4125"/>
            </a:solidFill>
            <a:prstDash val="solid"/>
            <a:round/>
            <a:headEnd type="none" w="med" len="med"/>
            <a:tailEnd type="triangle" w="med" len="med"/>
          </a:ln>
        </p:spPr>
      </p:cxnSp>
      <p:cxnSp>
        <p:nvCxnSpPr>
          <p:cNvPr id="201" name="Google Shape;201;p39"/>
          <p:cNvCxnSpPr/>
          <p:nvPr/>
        </p:nvCxnSpPr>
        <p:spPr>
          <a:xfrm flipH="1">
            <a:off x="8313725" y="1589725"/>
            <a:ext cx="371400" cy="544200"/>
          </a:xfrm>
          <a:prstGeom prst="straightConnector1">
            <a:avLst/>
          </a:prstGeom>
          <a:noFill/>
          <a:ln w="38100" cap="flat" cmpd="sng">
            <a:solidFill>
              <a:srgbClr val="CC4125"/>
            </a:solidFill>
            <a:prstDash val="solid"/>
            <a:round/>
            <a:headEnd type="none" w="med" len="med"/>
            <a:tailEnd type="triangle" w="med" len="med"/>
          </a:ln>
        </p:spPr>
      </p:cxnSp>
      <p:cxnSp>
        <p:nvCxnSpPr>
          <p:cNvPr id="202" name="Google Shape;202;p39"/>
          <p:cNvCxnSpPr/>
          <p:nvPr/>
        </p:nvCxnSpPr>
        <p:spPr>
          <a:xfrm>
            <a:off x="6462075" y="1381300"/>
            <a:ext cx="587100" cy="449400"/>
          </a:xfrm>
          <a:prstGeom prst="straightConnector1">
            <a:avLst/>
          </a:prstGeom>
          <a:noFill/>
          <a:ln w="38100" cap="flat" cmpd="sng">
            <a:solidFill>
              <a:srgbClr val="CC4125"/>
            </a:solidFill>
            <a:prstDash val="solid"/>
            <a:round/>
            <a:headEnd type="none" w="med" len="med"/>
            <a:tailEnd type="triangle" w="med" len="med"/>
          </a:ln>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40"/>
          <p:cNvSpPr txBox="1">
            <a:spLocks noGrp="1"/>
          </p:cNvSpPr>
          <p:nvPr>
            <p:ph type="title"/>
          </p:nvPr>
        </p:nvSpPr>
        <p:spPr>
          <a:xfrm>
            <a:off x="459600" y="383150"/>
            <a:ext cx="8254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Downloading Options</a:t>
            </a:r>
            <a:endParaRPr/>
          </a:p>
        </p:txBody>
      </p:sp>
      <p:sp>
        <p:nvSpPr>
          <p:cNvPr id="208" name="Google Shape;208;p40"/>
          <p:cNvSpPr txBox="1">
            <a:spLocks noGrp="1"/>
          </p:cNvSpPr>
          <p:nvPr>
            <p:ph type="body" idx="1"/>
          </p:nvPr>
        </p:nvSpPr>
        <p:spPr>
          <a:xfrm>
            <a:off x="311700" y="955850"/>
            <a:ext cx="8520600" cy="3416400"/>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800"/>
              <a:buFont typeface="Calibri"/>
              <a:buChar char="●"/>
            </a:pPr>
            <a:r>
              <a:rPr lang="en">
                <a:solidFill>
                  <a:schemeClr val="dk1"/>
                </a:solidFill>
                <a:latin typeface="Calibri"/>
                <a:ea typeface="Calibri"/>
                <a:cs typeface="Calibri"/>
                <a:sym typeface="Calibri"/>
              </a:rPr>
              <a:t>Use clipping tool to grab a single article or image from a full page: </a:t>
            </a:r>
            <a:endParaRPr>
              <a:solidFill>
                <a:schemeClr val="dk1"/>
              </a:solidFill>
              <a:latin typeface="Calibri"/>
              <a:ea typeface="Calibri"/>
              <a:cs typeface="Calibri"/>
              <a:sym typeface="Calibri"/>
            </a:endParaRPr>
          </a:p>
          <a:p>
            <a:pPr marL="0" lvl="0" indent="0" algn="l" rtl="0">
              <a:spcBef>
                <a:spcPts val="0"/>
              </a:spcBef>
              <a:spcAft>
                <a:spcPts val="1600"/>
              </a:spcAft>
              <a:buNone/>
            </a:pPr>
            <a:endParaRPr/>
          </a:p>
        </p:txBody>
      </p:sp>
      <p:pic>
        <p:nvPicPr>
          <p:cNvPr id="209" name="Google Shape;209;p40" descr="Screen Shot 2017-05-07 at 8.52.28 PM.png"/>
          <p:cNvPicPr preferRelativeResize="0"/>
          <p:nvPr/>
        </p:nvPicPr>
        <p:blipFill rotWithShape="1">
          <a:blip r:embed="rId3">
            <a:alphaModFix/>
          </a:blip>
          <a:srcRect t="-5990" r="4388" b="5990"/>
          <a:stretch/>
        </p:blipFill>
        <p:spPr>
          <a:xfrm>
            <a:off x="6896900" y="1456000"/>
            <a:ext cx="594725" cy="569675"/>
          </a:xfrm>
          <a:prstGeom prst="rect">
            <a:avLst/>
          </a:prstGeom>
          <a:noFill/>
          <a:ln w="9525" cap="flat" cmpd="sng">
            <a:solidFill>
              <a:srgbClr val="595959"/>
            </a:solidFill>
            <a:prstDash val="solid"/>
            <a:round/>
            <a:headEnd type="none" w="sm" len="sm"/>
            <a:tailEnd type="none" w="sm" len="sm"/>
          </a:ln>
        </p:spPr>
      </p:pic>
      <p:pic>
        <p:nvPicPr>
          <p:cNvPr id="210" name="Google Shape;210;p40"/>
          <p:cNvPicPr preferRelativeResize="0"/>
          <p:nvPr/>
        </p:nvPicPr>
        <p:blipFill>
          <a:blip r:embed="rId4">
            <a:alphaModFix/>
          </a:blip>
          <a:stretch>
            <a:fillRect/>
          </a:stretch>
        </p:blipFill>
        <p:spPr>
          <a:xfrm>
            <a:off x="1734450" y="1456000"/>
            <a:ext cx="5162450" cy="315795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41"/>
          <p:cNvSpPr txBox="1">
            <a:spLocks noGrp="1"/>
          </p:cNvSpPr>
          <p:nvPr>
            <p:ph type="title"/>
          </p:nvPr>
        </p:nvSpPr>
        <p:spPr>
          <a:xfrm>
            <a:off x="459550" y="445025"/>
            <a:ext cx="8257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ChronAm Database/OCR Limitations</a:t>
            </a:r>
            <a:endParaRPr/>
          </a:p>
        </p:txBody>
      </p:sp>
      <p:sp>
        <p:nvSpPr>
          <p:cNvPr id="216" name="Google Shape;216;p41"/>
          <p:cNvSpPr txBox="1">
            <a:spLocks noGrp="1"/>
          </p:cNvSpPr>
          <p:nvPr>
            <p:ph type="body" idx="1"/>
          </p:nvPr>
        </p:nvSpPr>
        <p:spPr>
          <a:xfrm>
            <a:off x="459550" y="1152475"/>
            <a:ext cx="8372700" cy="3416400"/>
          </a:xfrm>
          <a:prstGeom prst="rect">
            <a:avLst/>
          </a:prstGeom>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Poor-quality originals</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Inconsistent/mixed fonts</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Faded text</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Missing characters</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Page bleed-through </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Tight gutters/missing text</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Column confusion</a:t>
            </a:r>
            <a:endParaRPr sz="2200">
              <a:latin typeface="Calibri"/>
              <a:ea typeface="Calibri"/>
              <a:cs typeface="Calibri"/>
              <a:sym typeface="Calibri"/>
            </a:endParaRPr>
          </a:p>
        </p:txBody>
      </p:sp>
      <p:pic>
        <p:nvPicPr>
          <p:cNvPr id="217" name="Google Shape;217;p41" descr="Screen Shot 2017-05-04 at 4.41.16 PM.png"/>
          <p:cNvPicPr preferRelativeResize="0"/>
          <p:nvPr/>
        </p:nvPicPr>
        <p:blipFill>
          <a:blip r:embed="rId3">
            <a:alphaModFix/>
          </a:blip>
          <a:stretch>
            <a:fillRect/>
          </a:stretch>
        </p:blipFill>
        <p:spPr>
          <a:xfrm>
            <a:off x="4783276" y="1017725"/>
            <a:ext cx="3735006" cy="3416401"/>
          </a:xfrm>
          <a:prstGeom prst="rect">
            <a:avLst/>
          </a:prstGeom>
          <a:noFill/>
          <a:ln>
            <a:noFill/>
          </a:ln>
        </p:spPr>
      </p:pic>
      <p:sp>
        <p:nvSpPr>
          <p:cNvPr id="218" name="Google Shape;218;p41"/>
          <p:cNvSpPr txBox="1"/>
          <p:nvPr/>
        </p:nvSpPr>
        <p:spPr>
          <a:xfrm>
            <a:off x="2905000" y="4344275"/>
            <a:ext cx="5812200" cy="493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850" i="1">
                <a:solidFill>
                  <a:srgbClr val="333333"/>
                </a:solidFill>
                <a:latin typeface="Droid Sans"/>
                <a:ea typeface="Droid Sans"/>
                <a:cs typeface="Droid Sans"/>
                <a:sym typeface="Droid Sans"/>
              </a:rPr>
              <a:t>The Goldsboro star. volume</a:t>
            </a:r>
            <a:r>
              <a:rPr lang="en" sz="850">
                <a:solidFill>
                  <a:srgbClr val="333333"/>
                </a:solidFill>
                <a:latin typeface="Droid Sans"/>
                <a:ea typeface="Droid Sans"/>
                <a:cs typeface="Droid Sans"/>
                <a:sym typeface="Droid Sans"/>
              </a:rPr>
              <a:t> (Goldsboro, N.C.), 25 June 1881. </a:t>
            </a:r>
            <a:r>
              <a:rPr lang="en" sz="850" i="1">
                <a:solidFill>
                  <a:srgbClr val="333333"/>
                </a:solidFill>
                <a:latin typeface="Droid Sans"/>
                <a:ea typeface="Droid Sans"/>
                <a:cs typeface="Droid Sans"/>
                <a:sym typeface="Droid Sans"/>
              </a:rPr>
              <a:t>Chronicling America: Historic American Newspapers</a:t>
            </a:r>
            <a:r>
              <a:rPr lang="en" sz="850">
                <a:solidFill>
                  <a:srgbClr val="333333"/>
                </a:solidFill>
                <a:latin typeface="Droid Sans"/>
                <a:ea typeface="Droid Sans"/>
                <a:cs typeface="Droid Sans"/>
                <a:sym typeface="Droid Sans"/>
              </a:rPr>
              <a:t>. Lib. of Congress. &lt;</a:t>
            </a:r>
            <a:r>
              <a:rPr lang="en" sz="850" u="sng">
                <a:solidFill>
                  <a:srgbClr val="003366"/>
                </a:solidFill>
                <a:latin typeface="Droid Sans"/>
                <a:ea typeface="Droid Sans"/>
                <a:cs typeface="Droid Sans"/>
                <a:sym typeface="Droid Sans"/>
                <a:hlinkClick r:id="rId4"/>
              </a:rPr>
              <a:t>http://chroniclingamerica.loc.gov/lccn/sn91068338/1881-06-25/ed-1/se</a:t>
            </a:r>
            <a:r>
              <a:rPr lang="en" sz="850" u="sng">
                <a:solidFill>
                  <a:srgbClr val="003366"/>
                </a:solidFill>
                <a:latin typeface="Verdana"/>
                <a:ea typeface="Verdana"/>
                <a:cs typeface="Verdana"/>
                <a:sym typeface="Verdana"/>
                <a:hlinkClick r:id="rId4"/>
              </a:rPr>
              <a:t>q-2/</a:t>
            </a:r>
            <a:r>
              <a:rPr lang="en" sz="850">
                <a:solidFill>
                  <a:srgbClr val="333333"/>
                </a:solidFill>
                <a:latin typeface="Verdana"/>
                <a:ea typeface="Verdana"/>
                <a:cs typeface="Verdana"/>
                <a:sym typeface="Verdana"/>
              </a:rPr>
              <a:t>&gt;</a:t>
            </a:r>
            <a:endParaRPr sz="850">
              <a:solidFill>
                <a:srgbClr val="333333"/>
              </a:solidFill>
              <a:latin typeface="Verdana"/>
              <a:ea typeface="Verdana"/>
              <a:cs typeface="Verdana"/>
              <a:sym typeface="Verdana"/>
            </a:endParaRPr>
          </a:p>
          <a:p>
            <a:pPr marL="0" lvl="0" indent="0" algn="l" rtl="0">
              <a:spcBef>
                <a:spcPts val="1700"/>
              </a:spcBef>
              <a:spcAft>
                <a:spcPts val="0"/>
              </a:spcAft>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2"/>
          <p:cNvSpPr txBox="1">
            <a:spLocks noGrp="1"/>
          </p:cNvSpPr>
          <p:nvPr>
            <p:ph type="title"/>
          </p:nvPr>
        </p:nvSpPr>
        <p:spPr>
          <a:xfrm>
            <a:off x="459550" y="368825"/>
            <a:ext cx="8254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ChronAm v. Other Newspaper Databases</a:t>
            </a:r>
            <a:endParaRPr/>
          </a:p>
        </p:txBody>
      </p:sp>
      <p:sp>
        <p:nvSpPr>
          <p:cNvPr id="224" name="Google Shape;224;p42"/>
          <p:cNvSpPr txBox="1">
            <a:spLocks noGrp="1"/>
          </p:cNvSpPr>
          <p:nvPr>
            <p:ph type="body" idx="1"/>
          </p:nvPr>
        </p:nvSpPr>
        <p:spPr>
          <a:xfrm>
            <a:off x="459550" y="1194950"/>
            <a:ext cx="3283800" cy="1091100"/>
          </a:xfrm>
          <a:prstGeom prst="rect">
            <a:avLst/>
          </a:prstGeom>
        </p:spPr>
        <p:txBody>
          <a:bodyPr spcFirstLastPara="1" wrap="square" lIns="91425" tIns="91425" rIns="91425" bIns="91425" anchor="t" anchorCtr="0">
            <a:noAutofit/>
          </a:bodyPr>
          <a:lstStyle/>
          <a:p>
            <a:pPr marL="457200" lvl="0" indent="-355600" algn="l" rtl="0">
              <a:lnSpc>
                <a:spcPct val="115000"/>
              </a:lnSpc>
              <a:spcBef>
                <a:spcPts val="0"/>
              </a:spcBef>
              <a:spcAft>
                <a:spcPts val="0"/>
              </a:spcAft>
              <a:buClr>
                <a:schemeClr val="dk1"/>
              </a:buClr>
              <a:buSzPts val="2000"/>
              <a:buFont typeface="Calibri"/>
              <a:buChar char="●"/>
            </a:pPr>
            <a:r>
              <a:rPr lang="en" sz="2000">
                <a:solidFill>
                  <a:schemeClr val="dk1"/>
                </a:solidFill>
                <a:latin typeface="Calibri"/>
                <a:ea typeface="Calibri"/>
                <a:cs typeface="Calibri"/>
                <a:sym typeface="Calibri"/>
              </a:rPr>
              <a:t>Only undigitized titles</a:t>
            </a:r>
            <a:endParaRPr sz="2000">
              <a:solidFill>
                <a:schemeClr val="dk1"/>
              </a:solidFill>
              <a:latin typeface="Calibri"/>
              <a:ea typeface="Calibri"/>
              <a:cs typeface="Calibri"/>
              <a:sym typeface="Calibri"/>
            </a:endParaRPr>
          </a:p>
          <a:p>
            <a:pPr marL="457200" lvl="0" indent="-355600" algn="l" rtl="0">
              <a:lnSpc>
                <a:spcPct val="115000"/>
              </a:lnSpc>
              <a:spcBef>
                <a:spcPts val="0"/>
              </a:spcBef>
              <a:spcAft>
                <a:spcPts val="0"/>
              </a:spcAft>
              <a:buClr>
                <a:schemeClr val="dk1"/>
              </a:buClr>
              <a:buSzPts val="2000"/>
              <a:buFont typeface="Calibri"/>
              <a:buChar char="●"/>
            </a:pPr>
            <a:r>
              <a:rPr lang="en" sz="2000">
                <a:solidFill>
                  <a:schemeClr val="dk1"/>
                </a:solidFill>
                <a:latin typeface="Calibri"/>
                <a:ea typeface="Calibri"/>
                <a:cs typeface="Calibri"/>
                <a:sym typeface="Calibri"/>
              </a:rPr>
              <a:t>Public domain restriction</a:t>
            </a:r>
            <a:endParaRPr sz="2000">
              <a:solidFill>
                <a:schemeClr val="dk1"/>
              </a:solidFill>
              <a:latin typeface="Calibri"/>
              <a:ea typeface="Calibri"/>
              <a:cs typeface="Calibri"/>
              <a:sym typeface="Calibri"/>
            </a:endParaRPr>
          </a:p>
          <a:p>
            <a:pPr marL="457200" lvl="0" indent="-355600" algn="l" rtl="0">
              <a:lnSpc>
                <a:spcPct val="115000"/>
              </a:lnSpc>
              <a:spcBef>
                <a:spcPts val="0"/>
              </a:spcBef>
              <a:spcAft>
                <a:spcPts val="0"/>
              </a:spcAft>
              <a:buClr>
                <a:schemeClr val="dk1"/>
              </a:buClr>
              <a:buSzPts val="2000"/>
              <a:buFont typeface="Calibri"/>
              <a:buChar char="●"/>
            </a:pPr>
            <a:r>
              <a:rPr lang="en" sz="2000">
                <a:solidFill>
                  <a:schemeClr val="dk1"/>
                </a:solidFill>
                <a:latin typeface="Calibri"/>
                <a:ea typeface="Calibri"/>
                <a:cs typeface="Calibri"/>
                <a:sym typeface="Calibri"/>
              </a:rPr>
              <a:t>More data capabilities</a:t>
            </a:r>
            <a:endParaRPr sz="2000">
              <a:latin typeface="Calibri"/>
              <a:ea typeface="Calibri"/>
              <a:cs typeface="Calibri"/>
              <a:sym typeface="Calibri"/>
            </a:endParaRPr>
          </a:p>
        </p:txBody>
      </p:sp>
      <p:pic>
        <p:nvPicPr>
          <p:cNvPr id="225" name="Google Shape;225;p42"/>
          <p:cNvPicPr preferRelativeResize="0"/>
          <p:nvPr/>
        </p:nvPicPr>
        <p:blipFill>
          <a:blip r:embed="rId3">
            <a:alphaModFix/>
          </a:blip>
          <a:stretch>
            <a:fillRect/>
          </a:stretch>
        </p:blipFill>
        <p:spPr>
          <a:xfrm>
            <a:off x="3743350" y="1194950"/>
            <a:ext cx="4785249" cy="27536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Title Views</a:t>
            </a:r>
            <a:endParaRPr/>
          </a:p>
        </p:txBody>
      </p:sp>
      <p:sp>
        <p:nvSpPr>
          <p:cNvPr id="231" name="Google Shape;231;p43"/>
          <p:cNvSpPr txBox="1">
            <a:spLocks noGrp="1"/>
          </p:cNvSpPr>
          <p:nvPr>
            <p:ph type="body" idx="1"/>
          </p:nvPr>
        </p:nvSpPr>
        <p:spPr>
          <a:xfrm>
            <a:off x="311700" y="1152475"/>
            <a:ext cx="26997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sz="1800">
                <a:solidFill>
                  <a:srgbClr val="000000"/>
                </a:solidFill>
              </a:rPr>
              <a:t>Sample: Cecil Whig</a:t>
            </a:r>
            <a:endParaRPr sz="1800">
              <a:solidFill>
                <a:srgbClr val="000000"/>
              </a:solidFill>
            </a:endParaRPr>
          </a:p>
          <a:p>
            <a:pPr marL="457200" lvl="0" indent="-342900" algn="l" rtl="0">
              <a:spcBef>
                <a:spcPts val="0"/>
              </a:spcBef>
              <a:spcAft>
                <a:spcPts val="0"/>
              </a:spcAft>
              <a:buSzPts val="1800"/>
              <a:buChar char="●"/>
            </a:pPr>
            <a:r>
              <a:rPr lang="en" sz="1800" u="sng">
                <a:solidFill>
                  <a:schemeClr val="hlink"/>
                </a:solidFill>
                <a:hlinkClick r:id="rId3"/>
              </a:rPr>
              <a:t>https://chroniclingamerica.loc.gov/lccn/sn83016348/issues/</a:t>
            </a:r>
            <a:endParaRPr sz="1800"/>
          </a:p>
        </p:txBody>
      </p:sp>
      <p:pic>
        <p:nvPicPr>
          <p:cNvPr id="232" name="Google Shape;232;p43"/>
          <p:cNvPicPr preferRelativeResize="0"/>
          <p:nvPr/>
        </p:nvPicPr>
        <p:blipFill>
          <a:blip r:embed="rId4">
            <a:alphaModFix/>
          </a:blip>
          <a:stretch>
            <a:fillRect/>
          </a:stretch>
        </p:blipFill>
        <p:spPr>
          <a:xfrm>
            <a:off x="3011526" y="1152475"/>
            <a:ext cx="5725950" cy="3416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6"/>
          <p:cNvSpPr txBox="1">
            <a:spLocks noGrp="1"/>
          </p:cNvSpPr>
          <p:nvPr>
            <p:ph type="title"/>
          </p:nvPr>
        </p:nvSpPr>
        <p:spPr>
          <a:xfrm>
            <a:off x="459050" y="445025"/>
            <a:ext cx="8238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Agenda</a:t>
            </a:r>
            <a:endParaRPr/>
          </a:p>
        </p:txBody>
      </p:sp>
      <p:sp>
        <p:nvSpPr>
          <p:cNvPr id="106" name="Google Shape;106;p26"/>
          <p:cNvSpPr txBox="1">
            <a:spLocks noGrp="1"/>
          </p:cNvSpPr>
          <p:nvPr>
            <p:ph type="body" idx="1"/>
          </p:nvPr>
        </p:nvSpPr>
        <p:spPr>
          <a:xfrm>
            <a:off x="311700" y="1203875"/>
            <a:ext cx="8520600" cy="39396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Font typeface="Calibri"/>
              <a:buChar char="●"/>
            </a:pPr>
            <a:r>
              <a:rPr lang="en">
                <a:solidFill>
                  <a:srgbClr val="000000"/>
                </a:solidFill>
                <a:latin typeface="Calibri"/>
                <a:ea typeface="Calibri"/>
                <a:cs typeface="Calibri"/>
                <a:sym typeface="Calibri"/>
              </a:rPr>
              <a:t>Welcome/Lunch/Introductions</a:t>
            </a:r>
            <a:endParaRPr>
              <a:solidFill>
                <a:srgbClr val="000000"/>
              </a:solidFill>
              <a:latin typeface="Calibri"/>
              <a:ea typeface="Calibri"/>
              <a:cs typeface="Calibri"/>
              <a:sym typeface="Calibri"/>
            </a:endParaRPr>
          </a:p>
          <a:p>
            <a:pPr marL="457200" lvl="0" indent="-342900" algn="l" rtl="0">
              <a:spcBef>
                <a:spcPts val="0"/>
              </a:spcBef>
              <a:spcAft>
                <a:spcPts val="0"/>
              </a:spcAft>
              <a:buClr>
                <a:srgbClr val="000000"/>
              </a:buClr>
              <a:buSzPts val="1800"/>
              <a:buFont typeface="Calibri"/>
              <a:buChar char="●"/>
            </a:pPr>
            <a:r>
              <a:rPr lang="en">
                <a:solidFill>
                  <a:srgbClr val="000000"/>
                </a:solidFill>
                <a:latin typeface="Calibri"/>
                <a:ea typeface="Calibri"/>
                <a:cs typeface="Calibri"/>
                <a:sym typeface="Calibri"/>
              </a:rPr>
              <a:t>HMNP Project Updates</a:t>
            </a:r>
            <a:endParaRPr>
              <a:solidFill>
                <a:srgbClr val="000000"/>
              </a:solidFill>
              <a:latin typeface="Calibri"/>
              <a:ea typeface="Calibri"/>
              <a:cs typeface="Calibri"/>
              <a:sym typeface="Calibri"/>
            </a:endParaRPr>
          </a:p>
          <a:p>
            <a:pPr marL="914400" lvl="1" indent="-342900" algn="l" rtl="0">
              <a:spcBef>
                <a:spcPts val="0"/>
              </a:spcBef>
              <a:spcAft>
                <a:spcPts val="0"/>
              </a:spcAft>
              <a:buClr>
                <a:srgbClr val="000000"/>
              </a:buClr>
              <a:buSzPts val="1800"/>
              <a:buFont typeface="Calibri"/>
              <a:buChar char="○"/>
            </a:pPr>
            <a:r>
              <a:rPr lang="en" sz="1800">
                <a:solidFill>
                  <a:srgbClr val="000000"/>
                </a:solidFill>
                <a:latin typeface="Calibri"/>
                <a:ea typeface="Calibri"/>
                <a:cs typeface="Calibri"/>
                <a:sym typeface="Calibri"/>
              </a:rPr>
              <a:t>Overview</a:t>
            </a:r>
            <a:endParaRPr sz="1800">
              <a:solidFill>
                <a:srgbClr val="000000"/>
              </a:solidFill>
              <a:latin typeface="Calibri"/>
              <a:ea typeface="Calibri"/>
              <a:cs typeface="Calibri"/>
              <a:sym typeface="Calibri"/>
            </a:endParaRPr>
          </a:p>
          <a:p>
            <a:pPr marL="914400" lvl="1" indent="-342900" algn="l" rtl="0">
              <a:spcBef>
                <a:spcPts val="0"/>
              </a:spcBef>
              <a:spcAft>
                <a:spcPts val="0"/>
              </a:spcAft>
              <a:buClr>
                <a:srgbClr val="000000"/>
              </a:buClr>
              <a:buSzPts val="1800"/>
              <a:buFont typeface="Calibri"/>
              <a:buChar char="○"/>
            </a:pPr>
            <a:r>
              <a:rPr lang="en" sz="1800">
                <a:solidFill>
                  <a:srgbClr val="000000"/>
                </a:solidFill>
                <a:latin typeface="Calibri"/>
                <a:ea typeface="Calibri"/>
                <a:cs typeface="Calibri"/>
                <a:sym typeface="Calibri"/>
              </a:rPr>
              <a:t>Phase 1-3</a:t>
            </a:r>
            <a:endParaRPr sz="1800">
              <a:solidFill>
                <a:srgbClr val="000000"/>
              </a:solidFill>
              <a:latin typeface="Calibri"/>
              <a:ea typeface="Calibri"/>
              <a:cs typeface="Calibri"/>
              <a:sym typeface="Calibri"/>
            </a:endParaRPr>
          </a:p>
          <a:p>
            <a:pPr marL="914400" lvl="1" indent="-342900" algn="l" rtl="0">
              <a:spcBef>
                <a:spcPts val="0"/>
              </a:spcBef>
              <a:spcAft>
                <a:spcPts val="0"/>
              </a:spcAft>
              <a:buClr>
                <a:srgbClr val="000000"/>
              </a:buClr>
              <a:buSzPts val="1800"/>
              <a:buFont typeface="Calibri"/>
              <a:buChar char="○"/>
            </a:pPr>
            <a:r>
              <a:rPr lang="en" sz="1800">
                <a:solidFill>
                  <a:srgbClr val="000000"/>
                </a:solidFill>
                <a:latin typeface="Calibri"/>
                <a:ea typeface="Calibri"/>
                <a:cs typeface="Calibri"/>
                <a:sym typeface="Calibri"/>
              </a:rPr>
              <a:t>NDNP Awardees Conference</a:t>
            </a:r>
            <a:endParaRPr sz="1800">
              <a:solidFill>
                <a:srgbClr val="000000"/>
              </a:solidFill>
              <a:latin typeface="Calibri"/>
              <a:ea typeface="Calibri"/>
              <a:cs typeface="Calibri"/>
              <a:sym typeface="Calibri"/>
            </a:endParaRPr>
          </a:p>
          <a:p>
            <a:pPr marL="914400" lvl="1" indent="-342900" algn="l" rtl="0">
              <a:spcBef>
                <a:spcPts val="0"/>
              </a:spcBef>
              <a:spcAft>
                <a:spcPts val="0"/>
              </a:spcAft>
              <a:buClr>
                <a:srgbClr val="000000"/>
              </a:buClr>
              <a:buSzPts val="1800"/>
              <a:buFont typeface="Calibri"/>
              <a:buChar char="○"/>
            </a:pPr>
            <a:r>
              <a:rPr lang="en" sz="1800">
                <a:solidFill>
                  <a:srgbClr val="000000"/>
                </a:solidFill>
                <a:latin typeface="Calibri"/>
                <a:ea typeface="Calibri"/>
                <a:cs typeface="Calibri"/>
                <a:sym typeface="Calibri"/>
              </a:rPr>
              <a:t>Phase 4</a:t>
            </a:r>
            <a:endParaRPr sz="1800">
              <a:solidFill>
                <a:srgbClr val="000000"/>
              </a:solidFill>
              <a:latin typeface="Calibri"/>
              <a:ea typeface="Calibri"/>
              <a:cs typeface="Calibri"/>
              <a:sym typeface="Calibri"/>
            </a:endParaRPr>
          </a:p>
          <a:p>
            <a:pPr marL="914400" lvl="1" indent="-342900" algn="l" rtl="0">
              <a:spcBef>
                <a:spcPts val="0"/>
              </a:spcBef>
              <a:spcAft>
                <a:spcPts val="0"/>
              </a:spcAft>
              <a:buClr>
                <a:srgbClr val="000000"/>
              </a:buClr>
              <a:buSzPts val="1800"/>
              <a:buFont typeface="Calibri"/>
              <a:buChar char="○"/>
            </a:pPr>
            <a:r>
              <a:rPr lang="en" sz="1800">
                <a:solidFill>
                  <a:srgbClr val="000000"/>
                </a:solidFill>
                <a:latin typeface="Calibri"/>
                <a:ea typeface="Calibri"/>
                <a:cs typeface="Calibri"/>
                <a:sym typeface="Calibri"/>
              </a:rPr>
              <a:t>Future Plans</a:t>
            </a:r>
            <a:endParaRPr sz="1800">
              <a:solidFill>
                <a:srgbClr val="000000"/>
              </a:solidFill>
              <a:latin typeface="Calibri"/>
              <a:ea typeface="Calibri"/>
              <a:cs typeface="Calibri"/>
              <a:sym typeface="Calibri"/>
            </a:endParaRPr>
          </a:p>
          <a:p>
            <a:pPr marL="457200" marR="0" lvl="0" indent="-342900" algn="l" rtl="0">
              <a:lnSpc>
                <a:spcPct val="115000"/>
              </a:lnSpc>
              <a:spcBef>
                <a:spcPts val="0"/>
              </a:spcBef>
              <a:spcAft>
                <a:spcPts val="0"/>
              </a:spcAft>
              <a:buClr>
                <a:srgbClr val="000000"/>
              </a:buClr>
              <a:buSzPts val="1800"/>
              <a:buFont typeface="Calibri"/>
              <a:buChar char="●"/>
            </a:pPr>
            <a:r>
              <a:rPr lang="en">
                <a:solidFill>
                  <a:srgbClr val="000000"/>
                </a:solidFill>
                <a:latin typeface="Calibri"/>
                <a:ea typeface="Calibri"/>
                <a:cs typeface="Calibri"/>
                <a:sym typeface="Calibri"/>
              </a:rPr>
              <a:t>UMD Newspaper Repository/MD Newspaper Repository</a:t>
            </a:r>
            <a:endParaRPr>
              <a:solidFill>
                <a:srgbClr val="000000"/>
              </a:solidFill>
              <a:latin typeface="Calibri"/>
              <a:ea typeface="Calibri"/>
              <a:cs typeface="Calibri"/>
              <a:sym typeface="Calibri"/>
            </a:endParaRPr>
          </a:p>
          <a:p>
            <a:pPr marL="457200" marR="0" lvl="0" indent="-342900" algn="l" rtl="0">
              <a:lnSpc>
                <a:spcPct val="115000"/>
              </a:lnSpc>
              <a:spcBef>
                <a:spcPts val="0"/>
              </a:spcBef>
              <a:spcAft>
                <a:spcPts val="0"/>
              </a:spcAft>
              <a:buClr>
                <a:srgbClr val="000000"/>
              </a:buClr>
              <a:buSzPts val="1800"/>
              <a:buFont typeface="Calibri"/>
              <a:buChar char="●"/>
            </a:pPr>
            <a:r>
              <a:rPr lang="en">
                <a:solidFill>
                  <a:srgbClr val="000000"/>
                </a:solidFill>
                <a:latin typeface="Calibri"/>
                <a:ea typeface="Calibri"/>
                <a:cs typeface="Calibri"/>
                <a:sym typeface="Calibri"/>
              </a:rPr>
              <a:t>Case Studies</a:t>
            </a:r>
            <a:endParaRPr>
              <a:solidFill>
                <a:srgbClr val="000000"/>
              </a:solidFill>
              <a:latin typeface="Calibri"/>
              <a:ea typeface="Calibri"/>
              <a:cs typeface="Calibri"/>
              <a:sym typeface="Calibri"/>
            </a:endParaRPr>
          </a:p>
          <a:p>
            <a:pPr marL="457200" marR="0" lvl="0" indent="-342900" algn="l" rtl="0">
              <a:lnSpc>
                <a:spcPct val="115000"/>
              </a:lnSpc>
              <a:spcBef>
                <a:spcPts val="0"/>
              </a:spcBef>
              <a:spcAft>
                <a:spcPts val="0"/>
              </a:spcAft>
              <a:buClr>
                <a:srgbClr val="000000"/>
              </a:buClr>
              <a:buSzPts val="1800"/>
              <a:buFont typeface="Calibri"/>
              <a:buChar char="●"/>
            </a:pPr>
            <a:r>
              <a:rPr lang="en">
                <a:solidFill>
                  <a:srgbClr val="000000"/>
                </a:solidFill>
                <a:latin typeface="Calibri"/>
                <a:ea typeface="Calibri"/>
                <a:cs typeface="Calibri"/>
                <a:sym typeface="Calibri"/>
              </a:rPr>
              <a:t>Brainstorming: Outreach and Programming</a:t>
            </a:r>
            <a:endParaRPr>
              <a:solidFill>
                <a:srgbClr val="000000"/>
              </a:solidFill>
              <a:latin typeface="Calibri"/>
              <a:ea typeface="Calibri"/>
              <a:cs typeface="Calibri"/>
              <a:sym typeface="Calibri"/>
            </a:endParaRPr>
          </a:p>
          <a:p>
            <a:pPr marL="457200" marR="0" lvl="0" indent="-342900" algn="l" rtl="0">
              <a:lnSpc>
                <a:spcPct val="115000"/>
              </a:lnSpc>
              <a:spcBef>
                <a:spcPts val="0"/>
              </a:spcBef>
              <a:spcAft>
                <a:spcPts val="0"/>
              </a:spcAft>
              <a:buClr>
                <a:srgbClr val="000000"/>
              </a:buClr>
              <a:buSzPts val="1800"/>
              <a:buFont typeface="Calibri"/>
              <a:buChar char="●"/>
            </a:pPr>
            <a:r>
              <a:rPr lang="en">
                <a:solidFill>
                  <a:srgbClr val="000000"/>
                </a:solidFill>
                <a:latin typeface="Calibri"/>
                <a:ea typeface="Calibri"/>
                <a:cs typeface="Calibri"/>
                <a:sym typeface="Calibri"/>
              </a:rPr>
              <a:t>Conclusion/Next Steps</a:t>
            </a:r>
            <a:endParaRPr>
              <a:solidFill>
                <a:srgbClr val="000000"/>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Calendar Browse View</a:t>
            </a:r>
            <a:endParaRPr/>
          </a:p>
        </p:txBody>
      </p:sp>
      <p:sp>
        <p:nvSpPr>
          <p:cNvPr id="238" name="Google Shape;238;p44"/>
          <p:cNvSpPr txBox="1">
            <a:spLocks noGrp="1"/>
          </p:cNvSpPr>
          <p:nvPr>
            <p:ph type="body" idx="1"/>
          </p:nvPr>
        </p:nvSpPr>
        <p:spPr>
          <a:xfrm>
            <a:off x="311700" y="1152475"/>
            <a:ext cx="26973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sz="1800">
                <a:solidFill>
                  <a:srgbClr val="000000"/>
                </a:solidFill>
              </a:rPr>
              <a:t>Sample: Cecil Whig</a:t>
            </a:r>
            <a:endParaRPr sz="1800">
              <a:solidFill>
                <a:srgbClr val="000000"/>
              </a:solidFill>
            </a:endParaRPr>
          </a:p>
          <a:p>
            <a:pPr marL="457200" lvl="0" indent="-342900" algn="l" rtl="0">
              <a:spcBef>
                <a:spcPts val="0"/>
              </a:spcBef>
              <a:spcAft>
                <a:spcPts val="0"/>
              </a:spcAft>
              <a:buClr>
                <a:srgbClr val="000000"/>
              </a:buClr>
              <a:buSzPts val="1800"/>
              <a:buChar char="●"/>
            </a:pPr>
            <a:r>
              <a:rPr lang="en" sz="1800" u="sng">
                <a:solidFill>
                  <a:schemeClr val="hlink"/>
                </a:solidFill>
                <a:hlinkClick r:id="rId3"/>
              </a:rPr>
              <a:t>https://chroniclingamerica.loc.gov/lccn/sn83016348/issues/</a:t>
            </a:r>
            <a:endParaRPr sz="1800">
              <a:solidFill>
                <a:srgbClr val="000000"/>
              </a:solidFill>
            </a:endParaRPr>
          </a:p>
        </p:txBody>
      </p:sp>
      <p:sp>
        <p:nvSpPr>
          <p:cNvPr id="239" name="Google Shape;239;p44"/>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40" name="Google Shape;240;p44"/>
          <p:cNvPicPr preferRelativeResize="0"/>
          <p:nvPr/>
        </p:nvPicPr>
        <p:blipFill>
          <a:blip r:embed="rId4">
            <a:alphaModFix/>
          </a:blip>
          <a:stretch>
            <a:fillRect/>
          </a:stretch>
        </p:blipFill>
        <p:spPr>
          <a:xfrm>
            <a:off x="3008976" y="1152475"/>
            <a:ext cx="5653727" cy="34164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45"/>
          <p:cNvSpPr txBox="1">
            <a:spLocks noGrp="1"/>
          </p:cNvSpPr>
          <p:nvPr>
            <p:ph type="title"/>
          </p:nvPr>
        </p:nvSpPr>
        <p:spPr>
          <a:xfrm>
            <a:off x="459550" y="368825"/>
            <a:ext cx="8245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980000"/>
                </a:solidFill>
              </a:rPr>
              <a:t>ChronAm Search Tips</a:t>
            </a:r>
            <a:endParaRPr>
              <a:solidFill>
                <a:srgbClr val="980000"/>
              </a:solidFill>
            </a:endParaRPr>
          </a:p>
        </p:txBody>
      </p:sp>
      <p:sp>
        <p:nvSpPr>
          <p:cNvPr id="246" name="Google Shape;246;p45"/>
          <p:cNvSpPr txBox="1">
            <a:spLocks noGrp="1"/>
          </p:cNvSpPr>
          <p:nvPr>
            <p:ph type="body" idx="1"/>
          </p:nvPr>
        </p:nvSpPr>
        <p:spPr>
          <a:xfrm>
            <a:off x="459550" y="1152475"/>
            <a:ext cx="39999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rgbClr val="000000"/>
              </a:buClr>
              <a:buSzPts val="1100"/>
              <a:buNone/>
            </a:pPr>
            <a:r>
              <a:rPr lang="en" sz="1800" b="1">
                <a:solidFill>
                  <a:schemeClr val="dk1"/>
                </a:solidFill>
                <a:latin typeface="Calibri"/>
                <a:ea typeface="Calibri"/>
                <a:cs typeface="Calibri"/>
                <a:sym typeface="Calibri"/>
              </a:rPr>
              <a:t>Family Names:</a:t>
            </a:r>
            <a:endParaRPr sz="1800" b="1">
              <a:solidFill>
                <a:schemeClr val="dk1"/>
              </a:solidFill>
              <a:latin typeface="Calibri"/>
              <a:ea typeface="Calibri"/>
              <a:cs typeface="Calibri"/>
              <a:sym typeface="Calibri"/>
            </a:endParaRPr>
          </a:p>
          <a:p>
            <a:pPr marL="457200" lvl="0" indent="-330200" algn="l" rtl="0">
              <a:lnSpc>
                <a:spcPct val="100000"/>
              </a:lnSpc>
              <a:spcBef>
                <a:spcPts val="0"/>
              </a:spcBef>
              <a:spcAft>
                <a:spcPts val="0"/>
              </a:spcAft>
              <a:buClr>
                <a:schemeClr val="dk1"/>
              </a:buClr>
              <a:buSzPts val="1600"/>
              <a:buFont typeface="Calibri"/>
              <a:buChar char="●"/>
            </a:pPr>
            <a:r>
              <a:rPr lang="en" sz="1600">
                <a:solidFill>
                  <a:schemeClr val="dk1"/>
                </a:solidFill>
                <a:latin typeface="Calibri"/>
                <a:ea typeface="Calibri"/>
                <a:cs typeface="Calibri"/>
                <a:sym typeface="Calibri"/>
              </a:rPr>
              <a:t>Search full name, first and middle initial and last name (e.g., W.D. Barrows), maiden name, or last name</a:t>
            </a:r>
            <a:endParaRPr sz="1600">
              <a:solidFill>
                <a:schemeClr val="dk1"/>
              </a:solidFill>
              <a:latin typeface="Calibri"/>
              <a:ea typeface="Calibri"/>
              <a:cs typeface="Calibri"/>
              <a:sym typeface="Calibri"/>
            </a:endParaRPr>
          </a:p>
          <a:p>
            <a:pPr marL="457200" lvl="0" indent="-330200" algn="l" rtl="0">
              <a:lnSpc>
                <a:spcPct val="100000"/>
              </a:lnSpc>
              <a:spcBef>
                <a:spcPts val="0"/>
              </a:spcBef>
              <a:spcAft>
                <a:spcPts val="0"/>
              </a:spcAft>
              <a:buClr>
                <a:schemeClr val="dk1"/>
              </a:buClr>
              <a:buSzPts val="1600"/>
              <a:buFont typeface="Calibri"/>
              <a:buChar char="●"/>
            </a:pPr>
            <a:r>
              <a:rPr lang="en" sz="1600">
                <a:solidFill>
                  <a:schemeClr val="dk1"/>
                </a:solidFill>
                <a:latin typeface="Calibri"/>
                <a:ea typeface="Calibri"/>
                <a:cs typeface="Calibri"/>
                <a:sym typeface="Calibri"/>
              </a:rPr>
              <a:t>Spelling variants</a:t>
            </a:r>
            <a:endParaRPr sz="1600">
              <a:solidFill>
                <a:schemeClr val="dk1"/>
              </a:solidFill>
              <a:latin typeface="Calibri"/>
              <a:ea typeface="Calibri"/>
              <a:cs typeface="Calibri"/>
              <a:sym typeface="Calibri"/>
            </a:endParaRPr>
          </a:p>
          <a:p>
            <a:pPr marL="457200" lvl="0" indent="-330200" algn="l" rtl="0">
              <a:lnSpc>
                <a:spcPct val="100000"/>
              </a:lnSpc>
              <a:spcBef>
                <a:spcPts val="0"/>
              </a:spcBef>
              <a:spcAft>
                <a:spcPts val="0"/>
              </a:spcAft>
              <a:buClr>
                <a:schemeClr val="dk1"/>
              </a:buClr>
              <a:buSzPts val="1600"/>
              <a:buFont typeface="Calibri"/>
              <a:buChar char="●"/>
            </a:pPr>
            <a:r>
              <a:rPr lang="en" sz="1600">
                <a:solidFill>
                  <a:schemeClr val="dk1"/>
                </a:solidFill>
                <a:latin typeface="Calibri"/>
                <a:ea typeface="Calibri"/>
                <a:cs typeface="Calibri"/>
                <a:sym typeface="Calibri"/>
              </a:rPr>
              <a:t>Quotation marks around exact names</a:t>
            </a:r>
            <a:endParaRPr sz="1600">
              <a:solidFill>
                <a:schemeClr val="dk1"/>
              </a:solidFill>
              <a:latin typeface="Calibri"/>
              <a:ea typeface="Calibri"/>
              <a:cs typeface="Calibri"/>
              <a:sym typeface="Calibri"/>
            </a:endParaRPr>
          </a:p>
          <a:p>
            <a:pPr marL="457200" lvl="0" indent="-330200" algn="l" rtl="0">
              <a:lnSpc>
                <a:spcPct val="100000"/>
              </a:lnSpc>
              <a:spcBef>
                <a:spcPts val="0"/>
              </a:spcBef>
              <a:spcAft>
                <a:spcPts val="0"/>
              </a:spcAft>
              <a:buClr>
                <a:schemeClr val="dk1"/>
              </a:buClr>
              <a:buSzPts val="1600"/>
              <a:buFont typeface="Calibri"/>
              <a:buChar char="●"/>
            </a:pPr>
            <a:r>
              <a:rPr lang="en" sz="1600">
                <a:solidFill>
                  <a:schemeClr val="dk1"/>
                </a:solidFill>
                <a:latin typeface="Calibri"/>
                <a:ea typeface="Calibri"/>
                <a:cs typeface="Calibri"/>
                <a:sym typeface="Calibri"/>
              </a:rPr>
              <a:t>First name abbreviations (e.g., Chas. for Charles, Wm. for William)</a:t>
            </a:r>
            <a:endParaRPr sz="1600">
              <a:solidFill>
                <a:schemeClr val="dk1"/>
              </a:solidFill>
              <a:latin typeface="Calibri"/>
              <a:ea typeface="Calibri"/>
              <a:cs typeface="Calibri"/>
              <a:sym typeface="Calibri"/>
            </a:endParaRPr>
          </a:p>
          <a:p>
            <a:pPr marL="457200" lvl="0" indent="-330200" algn="l" rtl="0">
              <a:lnSpc>
                <a:spcPct val="100000"/>
              </a:lnSpc>
              <a:spcBef>
                <a:spcPts val="0"/>
              </a:spcBef>
              <a:spcAft>
                <a:spcPts val="0"/>
              </a:spcAft>
              <a:buClr>
                <a:schemeClr val="dk1"/>
              </a:buClr>
              <a:buSzPts val="1600"/>
              <a:buFont typeface="Calibri"/>
              <a:buChar char="●"/>
            </a:pPr>
            <a:r>
              <a:rPr lang="en" sz="1600">
                <a:solidFill>
                  <a:schemeClr val="dk1"/>
                </a:solidFill>
                <a:latin typeface="Calibri"/>
                <a:ea typeface="Calibri"/>
                <a:cs typeface="Calibri"/>
                <a:sym typeface="Calibri"/>
              </a:rPr>
              <a:t>Women may be identified by husband’s name (e.g., Mrs. John Smith)</a:t>
            </a:r>
            <a:endParaRPr sz="1600">
              <a:latin typeface="Calibri"/>
              <a:ea typeface="Calibri"/>
              <a:cs typeface="Calibri"/>
              <a:sym typeface="Calibri"/>
            </a:endParaRPr>
          </a:p>
        </p:txBody>
      </p:sp>
      <p:sp>
        <p:nvSpPr>
          <p:cNvPr id="247" name="Google Shape;247;p45"/>
          <p:cNvSpPr txBox="1">
            <a:spLocks noGrp="1"/>
          </p:cNvSpPr>
          <p:nvPr>
            <p:ph type="body" idx="2"/>
          </p:nvPr>
        </p:nvSpPr>
        <p:spPr>
          <a:xfrm>
            <a:off x="4705200" y="1152475"/>
            <a:ext cx="39999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800" b="1">
                <a:solidFill>
                  <a:schemeClr val="dk1"/>
                </a:solidFill>
                <a:latin typeface="Calibri"/>
                <a:ea typeface="Calibri"/>
                <a:cs typeface="Calibri"/>
                <a:sym typeface="Calibri"/>
              </a:rPr>
              <a:t>Vocabulary and Spelling:</a:t>
            </a:r>
            <a:endParaRPr sz="1800" b="1">
              <a:solidFill>
                <a:schemeClr val="dk1"/>
              </a:solidFill>
              <a:latin typeface="Calibri"/>
              <a:ea typeface="Calibri"/>
              <a:cs typeface="Calibri"/>
              <a:sym typeface="Calibri"/>
            </a:endParaRPr>
          </a:p>
          <a:p>
            <a:pPr marL="457200" lvl="0" indent="-330200" algn="l" rtl="0">
              <a:lnSpc>
                <a:spcPct val="100000"/>
              </a:lnSpc>
              <a:spcBef>
                <a:spcPts val="0"/>
              </a:spcBef>
              <a:spcAft>
                <a:spcPts val="0"/>
              </a:spcAft>
              <a:buClr>
                <a:schemeClr val="dk1"/>
              </a:buClr>
              <a:buSzPts val="1600"/>
              <a:buFont typeface="Calibri"/>
              <a:buChar char="●"/>
            </a:pPr>
            <a:r>
              <a:rPr lang="en" sz="1600">
                <a:solidFill>
                  <a:schemeClr val="dk1"/>
                </a:solidFill>
                <a:latin typeface="Calibri"/>
                <a:ea typeface="Calibri"/>
                <a:cs typeface="Calibri"/>
                <a:sym typeface="Calibri"/>
              </a:rPr>
              <a:t>Vocabulary and spellings have changed. Browse newspapers for potential search terms contemporary to the period.</a:t>
            </a:r>
            <a:endParaRPr sz="1600">
              <a:solidFill>
                <a:schemeClr val="dk1"/>
              </a:solidFill>
              <a:latin typeface="Calibri"/>
              <a:ea typeface="Calibri"/>
              <a:cs typeface="Calibri"/>
              <a:sym typeface="Calibri"/>
            </a:endParaRPr>
          </a:p>
          <a:p>
            <a:pPr marL="457200" lvl="0" indent="-330200" algn="l" rtl="0">
              <a:lnSpc>
                <a:spcPct val="100000"/>
              </a:lnSpc>
              <a:spcBef>
                <a:spcPts val="0"/>
              </a:spcBef>
              <a:spcAft>
                <a:spcPts val="0"/>
              </a:spcAft>
              <a:buClr>
                <a:schemeClr val="dk1"/>
              </a:buClr>
              <a:buSzPts val="1600"/>
              <a:buFont typeface="Calibri"/>
              <a:buChar char="●"/>
            </a:pPr>
            <a:r>
              <a:rPr lang="en" sz="1600">
                <a:solidFill>
                  <a:schemeClr val="dk1"/>
                </a:solidFill>
                <a:latin typeface="Calibri"/>
                <a:ea typeface="Calibri"/>
                <a:cs typeface="Calibri"/>
                <a:sym typeface="Calibri"/>
              </a:rPr>
              <a:t>Synonyms: “wedding,” “marriage,” “nuptial,” etc.</a:t>
            </a:r>
            <a:endParaRPr sz="1600">
              <a:solidFill>
                <a:schemeClr val="dk1"/>
              </a:solidFill>
              <a:latin typeface="Calibri"/>
              <a:ea typeface="Calibri"/>
              <a:cs typeface="Calibri"/>
              <a:sym typeface="Calibri"/>
            </a:endParaRPr>
          </a:p>
          <a:p>
            <a:pPr marL="457200" lvl="0" indent="-330200" algn="l" rtl="0">
              <a:lnSpc>
                <a:spcPct val="100000"/>
              </a:lnSpc>
              <a:spcBef>
                <a:spcPts val="0"/>
              </a:spcBef>
              <a:spcAft>
                <a:spcPts val="0"/>
              </a:spcAft>
              <a:buClr>
                <a:schemeClr val="dk1"/>
              </a:buClr>
              <a:buSzPts val="1600"/>
              <a:buFont typeface="Calibri"/>
              <a:buChar char="●"/>
            </a:pPr>
            <a:r>
              <a:rPr lang="en" sz="1600">
                <a:solidFill>
                  <a:schemeClr val="dk1"/>
                </a:solidFill>
                <a:latin typeface="Calibri"/>
                <a:ea typeface="Calibri"/>
                <a:cs typeface="Calibri"/>
                <a:sym typeface="Calibri"/>
              </a:rPr>
              <a:t>Typos occur often in historic newspapers and text recognition is imperfect (e.g., “e” for “o”)</a:t>
            </a:r>
            <a:endParaRPr sz="1600">
              <a:solidFill>
                <a:schemeClr val="dk1"/>
              </a:solidFill>
              <a:latin typeface="Calibri"/>
              <a:ea typeface="Calibri"/>
              <a:cs typeface="Calibri"/>
              <a:sym typeface="Calibri"/>
            </a:endParaRPr>
          </a:p>
          <a:p>
            <a:pPr marL="0" lvl="0" indent="0" algn="l" rtl="0">
              <a:lnSpc>
                <a:spcPct val="100000"/>
              </a:lnSpc>
              <a:spcBef>
                <a:spcPts val="0"/>
              </a:spcBef>
              <a:spcAft>
                <a:spcPts val="0"/>
              </a:spcAft>
              <a:buNone/>
            </a:pPr>
            <a:endParaRPr sz="1600">
              <a:solidFill>
                <a:schemeClr val="dk1"/>
              </a:solidFill>
              <a:latin typeface="Calibri"/>
              <a:ea typeface="Calibri"/>
              <a:cs typeface="Calibri"/>
              <a:sym typeface="Calibri"/>
            </a:endParaRPr>
          </a:p>
          <a:p>
            <a:pPr marL="0" lvl="0" indent="0" algn="l" rtl="0">
              <a:spcBef>
                <a:spcPts val="0"/>
              </a:spcBef>
              <a:spcAft>
                <a:spcPts val="1600"/>
              </a:spcAft>
              <a:buNone/>
            </a:pPr>
            <a:endParaRPr sz="16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NDNP Extras</a:t>
            </a:r>
            <a:endParaRPr/>
          </a:p>
        </p:txBody>
      </p:sp>
      <p:sp>
        <p:nvSpPr>
          <p:cNvPr id="253" name="Google Shape;253;p4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sz="1800" u="sng">
                <a:solidFill>
                  <a:schemeClr val="hlink"/>
                </a:solidFill>
                <a:hlinkClick r:id="rId3"/>
              </a:rPr>
              <a:t>https://www.loc.gov/ndnp/extras/</a:t>
            </a:r>
            <a:endParaRPr sz="1800"/>
          </a:p>
          <a:p>
            <a:pPr marL="457200" lvl="0" indent="-342900" algn="l" rtl="0">
              <a:spcBef>
                <a:spcPts val="0"/>
              </a:spcBef>
              <a:spcAft>
                <a:spcPts val="0"/>
              </a:spcAft>
              <a:buClr>
                <a:srgbClr val="000000"/>
              </a:buClr>
              <a:buSzPts val="1800"/>
              <a:buChar char="●"/>
            </a:pPr>
            <a:r>
              <a:rPr lang="en" sz="1800">
                <a:solidFill>
                  <a:srgbClr val="000000"/>
                </a:solidFill>
              </a:rPr>
              <a:t>Searching tutorials</a:t>
            </a:r>
            <a:endParaRPr sz="1800">
              <a:solidFill>
                <a:srgbClr val="000000"/>
              </a:solidFill>
            </a:endParaRPr>
          </a:p>
          <a:p>
            <a:pPr marL="457200" lvl="0" indent="-342900" algn="l" rtl="0">
              <a:spcBef>
                <a:spcPts val="0"/>
              </a:spcBef>
              <a:spcAft>
                <a:spcPts val="0"/>
              </a:spcAft>
              <a:buClr>
                <a:srgbClr val="000000"/>
              </a:buClr>
              <a:buSzPts val="1800"/>
              <a:buChar char="●"/>
            </a:pPr>
            <a:r>
              <a:rPr lang="en" sz="1800">
                <a:solidFill>
                  <a:srgbClr val="000000"/>
                </a:solidFill>
              </a:rPr>
              <a:t>Teaching resources</a:t>
            </a:r>
            <a:endParaRPr sz="1800">
              <a:solidFill>
                <a:srgbClr val="000000"/>
              </a:solidFill>
            </a:endParaRPr>
          </a:p>
          <a:p>
            <a:pPr marL="457200" lvl="0" indent="-342900" algn="l" rtl="0">
              <a:spcBef>
                <a:spcPts val="0"/>
              </a:spcBef>
              <a:spcAft>
                <a:spcPts val="0"/>
              </a:spcAft>
              <a:buClr>
                <a:srgbClr val="000000"/>
              </a:buClr>
              <a:buSzPts val="1800"/>
              <a:buChar char="●"/>
            </a:pPr>
            <a:r>
              <a:rPr lang="en" sz="1800">
                <a:solidFill>
                  <a:srgbClr val="000000"/>
                </a:solidFill>
              </a:rPr>
              <a:t>Data projects</a:t>
            </a:r>
            <a:endParaRPr sz="1800">
              <a:solidFill>
                <a:srgbClr val="000000"/>
              </a:solidFill>
            </a:endParaRPr>
          </a:p>
          <a:p>
            <a:pPr marL="914400" lvl="1" indent="-317500" algn="l" rtl="0">
              <a:spcBef>
                <a:spcPts val="0"/>
              </a:spcBef>
              <a:spcAft>
                <a:spcPts val="0"/>
              </a:spcAft>
              <a:buSzPts val="1400"/>
              <a:buChar char="○"/>
            </a:pPr>
            <a:r>
              <a:rPr lang="en" sz="1400" u="sng">
                <a:solidFill>
                  <a:schemeClr val="hlink"/>
                </a:solidFill>
                <a:hlinkClick r:id="rId4"/>
              </a:rPr>
              <a:t>http://americaspublicbible.org/</a:t>
            </a:r>
            <a:endParaRPr sz="1400"/>
          </a:p>
          <a:p>
            <a:pPr marL="914400" lvl="1" indent="-317500" algn="l" rtl="0">
              <a:spcBef>
                <a:spcPts val="0"/>
              </a:spcBef>
              <a:spcAft>
                <a:spcPts val="0"/>
              </a:spcAft>
              <a:buSzPts val="1400"/>
              <a:buChar char="○"/>
            </a:pPr>
            <a:r>
              <a:rPr lang="en" sz="1400" u="sng">
                <a:solidFill>
                  <a:schemeClr val="hlink"/>
                </a:solidFill>
                <a:hlinkClick r:id="rId5"/>
              </a:rPr>
              <a:t>http://www.americanlynchingdata.com/index.html</a:t>
            </a:r>
            <a:endParaRPr sz="1400"/>
          </a:p>
        </p:txBody>
      </p:sp>
      <p:sp>
        <p:nvSpPr>
          <p:cNvPr id="254" name="Google Shape;254;p46"/>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55" name="Google Shape;255;p46"/>
          <p:cNvPicPr preferRelativeResize="0"/>
          <p:nvPr/>
        </p:nvPicPr>
        <p:blipFill>
          <a:blip r:embed="rId6">
            <a:alphaModFix/>
          </a:blip>
          <a:stretch>
            <a:fillRect/>
          </a:stretch>
        </p:blipFill>
        <p:spPr>
          <a:xfrm>
            <a:off x="4741676" y="1017725"/>
            <a:ext cx="3921224" cy="376084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7"/>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Phase 1-3 Updates</a:t>
            </a:r>
            <a:endParaRPr/>
          </a:p>
          <a:p>
            <a:pPr marL="0" lvl="0" indent="0" algn="ctr" rtl="0">
              <a:spcBef>
                <a:spcPts val="0"/>
              </a:spcBef>
              <a:spcAft>
                <a:spcPts val="0"/>
              </a:spcAft>
              <a:buNone/>
            </a:pPr>
            <a:r>
              <a:rPr lang="en"/>
              <a:t>2012-2018</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8"/>
          <p:cNvSpPr txBox="1">
            <a:spLocks noGrp="1"/>
          </p:cNvSpPr>
          <p:nvPr>
            <p:ph type="title"/>
          </p:nvPr>
        </p:nvSpPr>
        <p:spPr>
          <a:xfrm>
            <a:off x="459050" y="292625"/>
            <a:ext cx="8235300" cy="93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Selection</a:t>
            </a:r>
            <a:endParaRPr/>
          </a:p>
        </p:txBody>
      </p:sp>
      <p:sp>
        <p:nvSpPr>
          <p:cNvPr id="266" name="Google Shape;266;p48"/>
          <p:cNvSpPr txBox="1">
            <a:spLocks noGrp="1"/>
          </p:cNvSpPr>
          <p:nvPr>
            <p:ph type="body" idx="1"/>
          </p:nvPr>
        </p:nvSpPr>
        <p:spPr>
          <a:xfrm>
            <a:off x="459050" y="1152475"/>
            <a:ext cx="8235300" cy="3416400"/>
          </a:xfrm>
          <a:prstGeom prst="rect">
            <a:avLst/>
          </a:prstGeom>
        </p:spPr>
        <p:txBody>
          <a:bodyPr spcFirstLastPara="1" wrap="square" lIns="91425" tIns="91425" rIns="91425" bIns="91425" anchor="t" anchorCtr="0">
            <a:noAutofit/>
          </a:bodyPr>
          <a:lstStyle/>
          <a:p>
            <a:pPr marL="571500" lvl="0" indent="-4318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Quality, completeness, long run</a:t>
            </a:r>
            <a:endParaRPr sz="2200">
              <a:solidFill>
                <a:schemeClr val="dk1"/>
              </a:solidFill>
              <a:latin typeface="Calibri"/>
              <a:ea typeface="Calibri"/>
              <a:cs typeface="Calibri"/>
              <a:sym typeface="Calibri"/>
            </a:endParaRPr>
          </a:p>
          <a:p>
            <a:pPr marL="571500" lvl="0" indent="-4318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Families of titles</a:t>
            </a:r>
            <a:endParaRPr sz="2200">
              <a:solidFill>
                <a:schemeClr val="dk1"/>
              </a:solidFill>
              <a:latin typeface="Calibri"/>
              <a:ea typeface="Calibri"/>
              <a:cs typeface="Calibri"/>
              <a:sym typeface="Calibri"/>
            </a:endParaRPr>
          </a:p>
          <a:p>
            <a:pPr marL="571500" lvl="0" indent="-4318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Geographic representation</a:t>
            </a:r>
            <a:endParaRPr sz="2200">
              <a:solidFill>
                <a:schemeClr val="dk1"/>
              </a:solidFill>
              <a:latin typeface="Calibri"/>
              <a:ea typeface="Calibri"/>
              <a:cs typeface="Calibri"/>
              <a:sym typeface="Calibri"/>
            </a:endParaRPr>
          </a:p>
          <a:p>
            <a:pPr marL="571500" lvl="0" indent="-4318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Community representation</a:t>
            </a:r>
            <a:endParaRPr sz="2200">
              <a:solidFill>
                <a:schemeClr val="dk1"/>
              </a:solidFill>
              <a:latin typeface="Calibri"/>
              <a:ea typeface="Calibri"/>
              <a:cs typeface="Calibri"/>
              <a:sym typeface="Calibri"/>
            </a:endParaRPr>
          </a:p>
          <a:p>
            <a:pPr marL="571500" lvl="0" indent="-4318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Focus: 20th century</a:t>
            </a:r>
            <a:endParaRPr sz="2200">
              <a:latin typeface="Calibri"/>
              <a:ea typeface="Calibri"/>
              <a:cs typeface="Calibri"/>
              <a:sym typeface="Calibri"/>
            </a:endParaRPr>
          </a:p>
        </p:txBody>
      </p:sp>
      <p:pic>
        <p:nvPicPr>
          <p:cNvPr id="267" name="Google Shape;267;p48"/>
          <p:cNvPicPr preferRelativeResize="0"/>
          <p:nvPr/>
        </p:nvPicPr>
        <p:blipFill>
          <a:blip r:embed="rId3">
            <a:alphaModFix/>
          </a:blip>
          <a:stretch>
            <a:fillRect/>
          </a:stretch>
        </p:blipFill>
        <p:spPr>
          <a:xfrm>
            <a:off x="5742725" y="966625"/>
            <a:ext cx="1458677" cy="36601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4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Copyright Research</a:t>
            </a:r>
            <a:endParaRPr/>
          </a:p>
        </p:txBody>
      </p:sp>
      <p:sp>
        <p:nvSpPr>
          <p:cNvPr id="273" name="Google Shape;273;p4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74" name="Google Shape;274;p49"/>
          <p:cNvPicPr preferRelativeResize="0"/>
          <p:nvPr/>
        </p:nvPicPr>
        <p:blipFill>
          <a:blip r:embed="rId3">
            <a:alphaModFix/>
          </a:blip>
          <a:stretch>
            <a:fillRect/>
          </a:stretch>
        </p:blipFill>
        <p:spPr>
          <a:xfrm>
            <a:off x="359275" y="1320100"/>
            <a:ext cx="8425448" cy="3342451"/>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50"/>
          <p:cNvSpPr txBox="1">
            <a:spLocks noGrp="1"/>
          </p:cNvSpPr>
          <p:nvPr>
            <p:ph type="title"/>
          </p:nvPr>
        </p:nvSpPr>
        <p:spPr>
          <a:xfrm>
            <a:off x="459050" y="292625"/>
            <a:ext cx="8235300" cy="93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Progress</a:t>
            </a:r>
            <a:endParaRPr/>
          </a:p>
        </p:txBody>
      </p:sp>
      <p:sp>
        <p:nvSpPr>
          <p:cNvPr id="280" name="Google Shape;280;p50"/>
          <p:cNvSpPr txBox="1">
            <a:spLocks noGrp="1"/>
          </p:cNvSpPr>
          <p:nvPr>
            <p:ph type="body" idx="1"/>
          </p:nvPr>
        </p:nvSpPr>
        <p:spPr>
          <a:xfrm>
            <a:off x="459050" y="1152475"/>
            <a:ext cx="8235300" cy="3416400"/>
          </a:xfrm>
          <a:prstGeom prst="rect">
            <a:avLst/>
          </a:prstGeom>
        </p:spPr>
        <p:txBody>
          <a:bodyPr spcFirstLastPara="1" wrap="square" lIns="91425" tIns="91425" rIns="91425" bIns="91425" anchor="t" anchorCtr="0">
            <a:noAutofit/>
          </a:bodyPr>
          <a:lstStyle/>
          <a:p>
            <a:pPr marL="457200" lvl="0" indent="-368300" algn="l" rtl="0">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316,168 pages (3 phases)</a:t>
            </a:r>
            <a:endParaRPr sz="2200">
              <a:solidFill>
                <a:schemeClr val="dk1"/>
              </a:solidFill>
              <a:latin typeface="Calibri"/>
              <a:ea typeface="Calibri"/>
              <a:cs typeface="Calibri"/>
              <a:sym typeface="Calibri"/>
            </a:endParaRPr>
          </a:p>
          <a:p>
            <a:pPr marL="457200" lvl="0" indent="-368300" algn="l" rtl="0">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32 families of titles</a:t>
            </a:r>
            <a:endParaRPr sz="2200">
              <a:solidFill>
                <a:schemeClr val="dk1"/>
              </a:solidFill>
              <a:latin typeface="Calibri"/>
              <a:ea typeface="Calibri"/>
              <a:cs typeface="Calibri"/>
              <a:sym typeface="Calibri"/>
            </a:endParaRPr>
          </a:p>
          <a:p>
            <a:pPr marL="457200" lvl="0" indent="-368300" algn="l" rtl="0">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1840-1946</a:t>
            </a:r>
            <a:endParaRPr sz="2200">
              <a:solidFill>
                <a:schemeClr val="dk1"/>
              </a:solidFill>
              <a:latin typeface="Calibri"/>
              <a:ea typeface="Calibri"/>
              <a:cs typeface="Calibri"/>
              <a:sym typeface="Calibri"/>
            </a:endParaRPr>
          </a:p>
          <a:p>
            <a:pPr marL="914400" lvl="1" indent="-368300" algn="l" rtl="0">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8 Titles 1923-1963</a:t>
            </a:r>
            <a:endParaRPr sz="2200">
              <a:solidFill>
                <a:schemeClr val="dk1"/>
              </a:solidFill>
              <a:latin typeface="Calibri"/>
              <a:ea typeface="Calibri"/>
              <a:cs typeface="Calibri"/>
              <a:sym typeface="Calibri"/>
            </a:endParaRPr>
          </a:p>
          <a:p>
            <a:pPr marL="0" lvl="0" indent="0" algn="l" rtl="0">
              <a:spcBef>
                <a:spcPts val="0"/>
              </a:spcBef>
              <a:spcAft>
                <a:spcPts val="0"/>
              </a:spcAft>
              <a:buNone/>
            </a:pPr>
            <a:endParaRPr sz="2200">
              <a:solidFill>
                <a:schemeClr val="dk1"/>
              </a:solidFill>
              <a:latin typeface="Calibri"/>
              <a:ea typeface="Calibri"/>
              <a:cs typeface="Calibri"/>
              <a:sym typeface="Calibri"/>
            </a:endParaRPr>
          </a:p>
        </p:txBody>
      </p:sp>
      <p:pic>
        <p:nvPicPr>
          <p:cNvPr id="281" name="Google Shape;281;p50"/>
          <p:cNvPicPr preferRelativeResize="0"/>
          <p:nvPr/>
        </p:nvPicPr>
        <p:blipFill>
          <a:blip r:embed="rId3">
            <a:alphaModFix/>
          </a:blip>
          <a:stretch>
            <a:fillRect/>
          </a:stretch>
        </p:blipFill>
        <p:spPr>
          <a:xfrm>
            <a:off x="5742725" y="966625"/>
            <a:ext cx="1458677" cy="366015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51"/>
          <p:cNvSpPr txBox="1">
            <a:spLocks noGrp="1"/>
          </p:cNvSpPr>
          <p:nvPr>
            <p:ph type="title"/>
          </p:nvPr>
        </p:nvSpPr>
        <p:spPr>
          <a:xfrm>
            <a:off x="446650" y="292625"/>
            <a:ext cx="8247600" cy="93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Partnerships</a:t>
            </a:r>
            <a:endParaRPr/>
          </a:p>
        </p:txBody>
      </p:sp>
      <p:sp>
        <p:nvSpPr>
          <p:cNvPr id="287" name="Google Shape;287;p51"/>
          <p:cNvSpPr txBox="1">
            <a:spLocks noGrp="1"/>
          </p:cNvSpPr>
          <p:nvPr>
            <p:ph type="body" idx="1"/>
          </p:nvPr>
        </p:nvSpPr>
        <p:spPr>
          <a:xfrm>
            <a:off x="446650" y="1304875"/>
            <a:ext cx="8247600" cy="3416400"/>
          </a:xfrm>
          <a:prstGeom prst="rect">
            <a:avLst/>
          </a:prstGeom>
        </p:spPr>
        <p:txBody>
          <a:bodyPr spcFirstLastPara="1" wrap="square" lIns="91425" tIns="91425" rIns="91425" bIns="91425" anchor="t" anchorCtr="0">
            <a:noAutofit/>
          </a:bodyPr>
          <a:lstStyle/>
          <a:p>
            <a:pPr marL="457200" lvl="0" indent="-368300" algn="l" rtl="0">
              <a:spcBef>
                <a:spcPts val="0"/>
              </a:spcBef>
              <a:spcAft>
                <a:spcPts val="0"/>
              </a:spcAft>
              <a:buClr>
                <a:schemeClr val="dk1"/>
              </a:buClr>
              <a:buSzPts val="2200"/>
              <a:buFont typeface="Calibri"/>
              <a:buChar char="●"/>
            </a:pPr>
            <a:r>
              <a:rPr lang="en" sz="2200" b="1">
                <a:solidFill>
                  <a:schemeClr val="dk1"/>
                </a:solidFill>
                <a:latin typeface="Calibri"/>
                <a:ea typeface="Calibri"/>
                <a:cs typeface="Calibri"/>
                <a:sym typeface="Calibri"/>
              </a:rPr>
              <a:t>State Partners</a:t>
            </a:r>
            <a:r>
              <a:rPr lang="en" sz="2200">
                <a:solidFill>
                  <a:schemeClr val="dk1"/>
                </a:solidFill>
                <a:latin typeface="Calibri"/>
                <a:ea typeface="Calibri"/>
                <a:cs typeface="Calibri"/>
                <a:sym typeface="Calibri"/>
              </a:rPr>
              <a:t> </a:t>
            </a:r>
            <a:endParaRPr sz="2200">
              <a:solidFill>
                <a:schemeClr val="dk1"/>
              </a:solidFill>
              <a:latin typeface="Calibri"/>
              <a:ea typeface="Calibri"/>
              <a:cs typeface="Calibri"/>
              <a:sym typeface="Calibri"/>
            </a:endParaRPr>
          </a:p>
          <a:p>
            <a:pPr marL="914400" lvl="1" indent="-368300" algn="l" rtl="0">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Library of Congress, Maryland State Archives, Maryland State Historical Society, Frostburg State University Library</a:t>
            </a:r>
            <a:endParaRPr sz="2200">
              <a:latin typeface="Calibri"/>
              <a:ea typeface="Calibri"/>
              <a:cs typeface="Calibri"/>
              <a:sym typeface="Calibri"/>
            </a:endParaRPr>
          </a:p>
          <a:p>
            <a:pPr marL="457200" lvl="0" indent="-368300" algn="l" rtl="0">
              <a:spcBef>
                <a:spcPts val="0"/>
              </a:spcBef>
              <a:spcAft>
                <a:spcPts val="0"/>
              </a:spcAft>
              <a:buClr>
                <a:schemeClr val="dk1"/>
              </a:buClr>
              <a:buSzPts val="2200"/>
              <a:buFont typeface="Calibri"/>
              <a:buChar char="●"/>
            </a:pPr>
            <a:r>
              <a:rPr lang="en" sz="2200" b="1">
                <a:solidFill>
                  <a:schemeClr val="dk1"/>
                </a:solidFill>
                <a:latin typeface="Calibri"/>
                <a:ea typeface="Calibri"/>
                <a:cs typeface="Calibri"/>
                <a:sym typeface="Calibri"/>
              </a:rPr>
              <a:t>Advisory Board</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5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Beyond NDNP Deliverables</a:t>
            </a:r>
            <a:endParaRPr/>
          </a:p>
        </p:txBody>
      </p:sp>
      <p:sp>
        <p:nvSpPr>
          <p:cNvPr id="293" name="Google Shape;293;p5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solidFill>
                  <a:srgbClr val="000000"/>
                </a:solidFill>
              </a:rPr>
              <a:t>Website: </a:t>
            </a:r>
            <a:r>
              <a:rPr lang="en" u="sng">
                <a:solidFill>
                  <a:schemeClr val="hlink"/>
                </a:solidFill>
                <a:hlinkClick r:id="rId3"/>
              </a:rPr>
              <a:t>https://www.lib.umd.edu/digital/newspapers/home</a:t>
            </a:r>
            <a:endParaRPr/>
          </a:p>
          <a:p>
            <a:pPr marL="457200" lvl="0" indent="-342900" algn="l" rtl="0">
              <a:spcBef>
                <a:spcPts val="0"/>
              </a:spcBef>
              <a:spcAft>
                <a:spcPts val="0"/>
              </a:spcAft>
              <a:buClr>
                <a:schemeClr val="dk1"/>
              </a:buClr>
              <a:buSzPts val="1800"/>
              <a:buChar char="●"/>
            </a:pPr>
            <a:r>
              <a:rPr lang="en">
                <a:solidFill>
                  <a:schemeClr val="dk1"/>
                </a:solidFill>
              </a:rPr>
              <a:t>Newspaper Gateway</a:t>
            </a:r>
            <a:endParaRPr>
              <a:solidFill>
                <a:schemeClr val="dk1"/>
              </a:solidFill>
            </a:endParaRPr>
          </a:p>
          <a:p>
            <a:pPr marL="914400" lvl="1" indent="-342900" algn="l" rtl="0">
              <a:spcBef>
                <a:spcPts val="0"/>
              </a:spcBef>
              <a:spcAft>
                <a:spcPts val="0"/>
              </a:spcAft>
              <a:buSzPts val="1800"/>
              <a:buChar char="○"/>
            </a:pPr>
            <a:r>
              <a:rPr lang="en" sz="1800" u="sng">
                <a:solidFill>
                  <a:schemeClr val="accent5"/>
                </a:solidFill>
                <a:hlinkClick r:id="rId4"/>
              </a:rPr>
              <a:t>https://www.lib.umd.edu/newspapergateway</a:t>
            </a:r>
            <a:endParaRPr/>
          </a:p>
          <a:p>
            <a:pPr marL="457200" lvl="0" indent="-342900" algn="l" rtl="0">
              <a:spcBef>
                <a:spcPts val="0"/>
              </a:spcBef>
              <a:spcAft>
                <a:spcPts val="0"/>
              </a:spcAft>
              <a:buClr>
                <a:srgbClr val="000000"/>
              </a:buClr>
              <a:buSzPts val="1800"/>
              <a:buChar char="●"/>
            </a:pPr>
            <a:r>
              <a:rPr lang="en">
                <a:solidFill>
                  <a:srgbClr val="000000"/>
                </a:solidFill>
              </a:rPr>
              <a:t>Social Media</a:t>
            </a:r>
            <a:endParaRPr>
              <a:solidFill>
                <a:srgbClr val="000000"/>
              </a:solidFill>
            </a:endParaRPr>
          </a:p>
          <a:p>
            <a:pPr marL="914400" lvl="1" indent="-342900" algn="l" rtl="0">
              <a:spcBef>
                <a:spcPts val="0"/>
              </a:spcBef>
              <a:spcAft>
                <a:spcPts val="0"/>
              </a:spcAft>
              <a:buSzPts val="1800"/>
              <a:buChar char="○"/>
            </a:pPr>
            <a:r>
              <a:rPr lang="en" sz="1800">
                <a:solidFill>
                  <a:srgbClr val="000000"/>
                </a:solidFill>
              </a:rPr>
              <a:t>Pinterest:</a:t>
            </a:r>
            <a:r>
              <a:rPr lang="en" sz="1800"/>
              <a:t> </a:t>
            </a:r>
            <a:r>
              <a:rPr lang="en" sz="1800" u="sng">
                <a:solidFill>
                  <a:schemeClr val="hlink"/>
                </a:solidFill>
                <a:hlinkClick r:id="rId5"/>
              </a:rPr>
              <a:t>https://www.pinterest.com/MDnewspapers</a:t>
            </a:r>
            <a:endParaRPr sz="1800"/>
          </a:p>
          <a:p>
            <a:pPr marL="914400" lvl="1" indent="-342900" algn="l" rtl="0">
              <a:spcBef>
                <a:spcPts val="0"/>
              </a:spcBef>
              <a:spcAft>
                <a:spcPts val="0"/>
              </a:spcAft>
              <a:buClr>
                <a:srgbClr val="000000"/>
              </a:buClr>
              <a:buSzPts val="1800"/>
              <a:buChar char="○"/>
            </a:pPr>
            <a:r>
              <a:rPr lang="en" sz="1800">
                <a:solidFill>
                  <a:srgbClr val="000000"/>
                </a:solidFill>
              </a:rPr>
              <a:t>Twitter: @historicmdnews</a:t>
            </a:r>
            <a:endParaRPr sz="1800">
              <a:solidFill>
                <a:srgbClr val="000000"/>
              </a:solidFill>
            </a:endParaRPr>
          </a:p>
          <a:p>
            <a:pPr marL="914400" lvl="1" indent="-342900" algn="l" rtl="0">
              <a:spcBef>
                <a:spcPts val="0"/>
              </a:spcBef>
              <a:spcAft>
                <a:spcPts val="0"/>
              </a:spcAft>
              <a:buSzPts val="1800"/>
              <a:buChar char="○"/>
            </a:pPr>
            <a:r>
              <a:rPr lang="en" sz="1800">
                <a:solidFill>
                  <a:srgbClr val="000000"/>
                </a:solidFill>
              </a:rPr>
              <a:t>Facebook:</a:t>
            </a:r>
            <a:r>
              <a:rPr lang="en" sz="1800"/>
              <a:t> </a:t>
            </a:r>
            <a:r>
              <a:rPr lang="en" sz="1800" u="sng">
                <a:solidFill>
                  <a:schemeClr val="hlink"/>
                </a:solidFill>
                <a:hlinkClick r:id="rId6"/>
              </a:rPr>
              <a:t>https://www.facebook.com/HistoricMDNews/</a:t>
            </a:r>
            <a:endParaRPr sz="1800"/>
          </a:p>
          <a:p>
            <a:pPr marL="914400" lvl="1" indent="-342900" algn="l" rtl="0">
              <a:spcBef>
                <a:spcPts val="0"/>
              </a:spcBef>
              <a:spcAft>
                <a:spcPts val="0"/>
              </a:spcAft>
              <a:buSzPts val="1800"/>
              <a:buChar char="○"/>
            </a:pPr>
            <a:r>
              <a:rPr lang="en" sz="1800">
                <a:solidFill>
                  <a:srgbClr val="000000"/>
                </a:solidFill>
              </a:rPr>
              <a:t>Instagram:</a:t>
            </a:r>
            <a:r>
              <a:rPr lang="en" sz="1800"/>
              <a:t> </a:t>
            </a:r>
            <a:r>
              <a:rPr lang="en" sz="1800" u="sng">
                <a:solidFill>
                  <a:schemeClr val="hlink"/>
                </a:solidFill>
                <a:hlinkClick r:id="rId7"/>
              </a:rPr>
              <a:t>https://www.instagram.com/historicmdnews/</a:t>
            </a:r>
            <a:endParaRPr sz="1800"/>
          </a:p>
          <a:p>
            <a:pPr marL="457200" lvl="0" indent="-342900" algn="l" rtl="0">
              <a:spcBef>
                <a:spcPts val="0"/>
              </a:spcBef>
              <a:spcAft>
                <a:spcPts val="0"/>
              </a:spcAft>
              <a:buClr>
                <a:srgbClr val="000000"/>
              </a:buClr>
              <a:buSzPts val="1800"/>
              <a:buChar char="●"/>
            </a:pPr>
            <a:r>
              <a:rPr lang="en">
                <a:solidFill>
                  <a:srgbClr val="000000"/>
                </a:solidFill>
              </a:rPr>
              <a:t>Wikipedia</a:t>
            </a:r>
            <a:endParaRPr>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Title essays</a:t>
            </a:r>
            <a:endParaRPr sz="18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53"/>
          <p:cNvPicPr preferRelativeResize="0"/>
          <p:nvPr/>
        </p:nvPicPr>
        <p:blipFill>
          <a:blip r:embed="rId3">
            <a:alphaModFix/>
          </a:blip>
          <a:stretch>
            <a:fillRect/>
          </a:stretch>
        </p:blipFill>
        <p:spPr>
          <a:xfrm>
            <a:off x="1332163" y="414575"/>
            <a:ext cx="6479674" cy="43143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7"/>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Project Overview</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pic>
        <p:nvPicPr>
          <p:cNvPr id="303" name="Google Shape;303;p54"/>
          <p:cNvPicPr preferRelativeResize="0"/>
          <p:nvPr/>
        </p:nvPicPr>
        <p:blipFill>
          <a:blip r:embed="rId3">
            <a:alphaModFix/>
          </a:blip>
          <a:stretch>
            <a:fillRect/>
          </a:stretch>
        </p:blipFill>
        <p:spPr>
          <a:xfrm>
            <a:off x="1324225" y="305350"/>
            <a:ext cx="6856424" cy="45328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pic>
        <p:nvPicPr>
          <p:cNvPr id="308" name="Google Shape;308;p55"/>
          <p:cNvPicPr preferRelativeResize="0"/>
          <p:nvPr/>
        </p:nvPicPr>
        <p:blipFill>
          <a:blip r:embed="rId3">
            <a:alphaModFix/>
          </a:blip>
          <a:stretch>
            <a:fillRect/>
          </a:stretch>
        </p:blipFill>
        <p:spPr>
          <a:xfrm>
            <a:off x="1168088" y="295750"/>
            <a:ext cx="6807824" cy="4551999"/>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pic>
        <p:nvPicPr>
          <p:cNvPr id="313" name="Google Shape;313;p56"/>
          <p:cNvPicPr preferRelativeResize="0"/>
          <p:nvPr/>
        </p:nvPicPr>
        <p:blipFill>
          <a:blip r:embed="rId3">
            <a:alphaModFix/>
          </a:blip>
          <a:stretch>
            <a:fillRect/>
          </a:stretch>
        </p:blipFill>
        <p:spPr>
          <a:xfrm>
            <a:off x="1101400" y="395475"/>
            <a:ext cx="6941201" cy="446055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57"/>
          <p:cNvSpPr txBox="1">
            <a:spLocks noGrp="1"/>
          </p:cNvSpPr>
          <p:nvPr>
            <p:ph type="title"/>
          </p:nvPr>
        </p:nvSpPr>
        <p:spPr>
          <a:xfrm>
            <a:off x="458425" y="445025"/>
            <a:ext cx="8251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HMNP Outreach - Social Media</a:t>
            </a:r>
            <a:endParaRPr/>
          </a:p>
        </p:txBody>
      </p:sp>
      <p:sp>
        <p:nvSpPr>
          <p:cNvPr id="319" name="Google Shape;319;p57"/>
          <p:cNvSpPr txBox="1"/>
          <p:nvPr/>
        </p:nvSpPr>
        <p:spPr>
          <a:xfrm>
            <a:off x="504275" y="1256075"/>
            <a:ext cx="21453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320" name="Google Shape;320;p57" descr="Facebook-Icon.png"/>
          <p:cNvPicPr preferRelativeResize="0"/>
          <p:nvPr/>
        </p:nvPicPr>
        <p:blipFill>
          <a:blip r:embed="rId3">
            <a:alphaModFix/>
          </a:blip>
          <a:stretch>
            <a:fillRect/>
          </a:stretch>
        </p:blipFill>
        <p:spPr>
          <a:xfrm>
            <a:off x="1712563" y="1136900"/>
            <a:ext cx="937012" cy="937012"/>
          </a:xfrm>
          <a:prstGeom prst="rect">
            <a:avLst/>
          </a:prstGeom>
          <a:noFill/>
          <a:ln>
            <a:noFill/>
          </a:ln>
        </p:spPr>
      </p:pic>
      <p:pic>
        <p:nvPicPr>
          <p:cNvPr id="321" name="Google Shape;321;p57" descr="Twitter-Icon.png"/>
          <p:cNvPicPr preferRelativeResize="0"/>
          <p:nvPr/>
        </p:nvPicPr>
        <p:blipFill>
          <a:blip r:embed="rId4">
            <a:alphaModFix/>
          </a:blip>
          <a:stretch>
            <a:fillRect/>
          </a:stretch>
        </p:blipFill>
        <p:spPr>
          <a:xfrm>
            <a:off x="4052263" y="1093925"/>
            <a:ext cx="1039475" cy="1039475"/>
          </a:xfrm>
          <a:prstGeom prst="rect">
            <a:avLst/>
          </a:prstGeom>
          <a:noFill/>
          <a:ln>
            <a:noFill/>
          </a:ln>
        </p:spPr>
      </p:pic>
      <p:pic>
        <p:nvPicPr>
          <p:cNvPr id="322" name="Google Shape;322;p57" descr="Instagram-Icon.png"/>
          <p:cNvPicPr preferRelativeResize="0"/>
          <p:nvPr/>
        </p:nvPicPr>
        <p:blipFill>
          <a:blip r:embed="rId5">
            <a:alphaModFix/>
          </a:blip>
          <a:stretch>
            <a:fillRect/>
          </a:stretch>
        </p:blipFill>
        <p:spPr>
          <a:xfrm>
            <a:off x="6312000" y="1093925"/>
            <a:ext cx="1039475" cy="1039475"/>
          </a:xfrm>
          <a:prstGeom prst="rect">
            <a:avLst/>
          </a:prstGeom>
          <a:noFill/>
          <a:ln>
            <a:noFill/>
          </a:ln>
        </p:spPr>
      </p:pic>
      <p:pic>
        <p:nvPicPr>
          <p:cNvPr id="323" name="Google Shape;323;p57" descr="Screen Shot 2017-06-06 at 1.39.03 PM.png"/>
          <p:cNvPicPr preferRelativeResize="0"/>
          <p:nvPr/>
        </p:nvPicPr>
        <p:blipFill>
          <a:blip r:embed="rId6">
            <a:alphaModFix/>
          </a:blip>
          <a:stretch>
            <a:fillRect/>
          </a:stretch>
        </p:blipFill>
        <p:spPr>
          <a:xfrm>
            <a:off x="3201712" y="2193075"/>
            <a:ext cx="2468525" cy="2502976"/>
          </a:xfrm>
          <a:prstGeom prst="rect">
            <a:avLst/>
          </a:prstGeom>
          <a:noFill/>
          <a:ln>
            <a:noFill/>
          </a:ln>
        </p:spPr>
      </p:pic>
      <p:pic>
        <p:nvPicPr>
          <p:cNvPr id="324" name="Google Shape;324;p57" descr="Screen Shot 2017-06-06 at 1.42.02 PM.png"/>
          <p:cNvPicPr preferRelativeResize="0"/>
          <p:nvPr/>
        </p:nvPicPr>
        <p:blipFill>
          <a:blip r:embed="rId7">
            <a:alphaModFix/>
          </a:blip>
          <a:stretch>
            <a:fillRect/>
          </a:stretch>
        </p:blipFill>
        <p:spPr>
          <a:xfrm>
            <a:off x="1236723" y="2193075"/>
            <a:ext cx="1964965" cy="2502975"/>
          </a:xfrm>
          <a:prstGeom prst="rect">
            <a:avLst/>
          </a:prstGeom>
          <a:noFill/>
          <a:ln>
            <a:noFill/>
          </a:ln>
        </p:spPr>
      </p:pic>
      <p:pic>
        <p:nvPicPr>
          <p:cNvPr id="325" name="Google Shape;325;p57" descr="Screen Shot 2017-06-06 at 1.45.01 PM.png"/>
          <p:cNvPicPr preferRelativeResize="0"/>
          <p:nvPr/>
        </p:nvPicPr>
        <p:blipFill>
          <a:blip r:embed="rId8">
            <a:alphaModFix/>
          </a:blip>
          <a:stretch>
            <a:fillRect/>
          </a:stretch>
        </p:blipFill>
        <p:spPr>
          <a:xfrm>
            <a:off x="5670225" y="2209600"/>
            <a:ext cx="2468527" cy="1547564"/>
          </a:xfrm>
          <a:prstGeom prst="rect">
            <a:avLst/>
          </a:prstGeom>
          <a:noFill/>
          <a:ln>
            <a:noFill/>
          </a:ln>
        </p:spPr>
      </p:pic>
      <p:pic>
        <p:nvPicPr>
          <p:cNvPr id="326" name="Google Shape;326;p57"/>
          <p:cNvPicPr preferRelativeResize="0"/>
          <p:nvPr/>
        </p:nvPicPr>
        <p:blipFill>
          <a:blip r:embed="rId9">
            <a:alphaModFix/>
          </a:blip>
          <a:stretch>
            <a:fillRect/>
          </a:stretch>
        </p:blipFill>
        <p:spPr>
          <a:xfrm>
            <a:off x="7235627" y="3635177"/>
            <a:ext cx="1458675" cy="11515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5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Outreach</a:t>
            </a:r>
            <a:endParaRPr/>
          </a:p>
        </p:txBody>
      </p:sp>
      <p:sp>
        <p:nvSpPr>
          <p:cNvPr id="332" name="Google Shape;332;p5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Phase 2:</a:t>
            </a:r>
            <a:endParaRPr>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Digital Maryland presentations at public libraries</a:t>
            </a:r>
            <a:endParaRPr sz="1800">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Phase 3</a:t>
            </a:r>
            <a:endParaRPr>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Genealogical research brochure</a:t>
            </a:r>
            <a:endParaRPr sz="1800">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Maryland Newspaper Conference, partnering with Digital Maryland</a:t>
            </a:r>
            <a:endParaRPr sz="1800">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UMD Social Justice Day poster</a:t>
            </a:r>
            <a:endParaRPr sz="1800">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Public library presentation</a:t>
            </a:r>
            <a:endParaRPr sz="1800">
              <a:solidFill>
                <a:srgbClr val="00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59"/>
          <p:cNvSpPr txBox="1">
            <a:spLocks noGrp="1"/>
          </p:cNvSpPr>
          <p:nvPr>
            <p:ph type="title"/>
          </p:nvPr>
        </p:nvSpPr>
        <p:spPr>
          <a:xfrm>
            <a:off x="458425" y="292625"/>
            <a:ext cx="8233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HMNP Outreach - UMD Social Justice Day</a:t>
            </a:r>
            <a:endParaRPr/>
          </a:p>
        </p:txBody>
      </p:sp>
      <p:pic>
        <p:nvPicPr>
          <p:cNvPr id="338" name="Google Shape;338;p59"/>
          <p:cNvPicPr preferRelativeResize="0"/>
          <p:nvPr/>
        </p:nvPicPr>
        <p:blipFill>
          <a:blip r:embed="rId3">
            <a:alphaModFix/>
          </a:blip>
          <a:stretch>
            <a:fillRect/>
          </a:stretch>
        </p:blipFill>
        <p:spPr>
          <a:xfrm>
            <a:off x="2027713" y="865325"/>
            <a:ext cx="5094631" cy="3820973"/>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60"/>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NDNP Awardees Conference Updates</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6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New LC Digital Collections Interface</a:t>
            </a:r>
            <a:endParaRPr/>
          </a:p>
        </p:txBody>
      </p:sp>
      <p:sp>
        <p:nvSpPr>
          <p:cNvPr id="349" name="Google Shape;349;p6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u="sng">
                <a:solidFill>
                  <a:schemeClr val="hlink"/>
                </a:solidFill>
                <a:hlinkClick r:id="rId3"/>
              </a:rPr>
              <a:t>https://www.loc.gov</a:t>
            </a:r>
            <a:endParaRPr/>
          </a:p>
          <a:p>
            <a:pPr marL="457200" lvl="0" indent="-342900" algn="l" rtl="0">
              <a:spcBef>
                <a:spcPts val="0"/>
              </a:spcBef>
              <a:spcAft>
                <a:spcPts val="0"/>
              </a:spcAft>
              <a:buSzPts val="1800"/>
              <a:buChar char="●"/>
            </a:pPr>
            <a:endParaRPr/>
          </a:p>
        </p:txBody>
      </p:sp>
      <p:pic>
        <p:nvPicPr>
          <p:cNvPr id="350" name="Google Shape;350;p61"/>
          <p:cNvPicPr preferRelativeResize="0"/>
          <p:nvPr/>
        </p:nvPicPr>
        <p:blipFill>
          <a:blip r:embed="rId4">
            <a:alphaModFix/>
          </a:blip>
          <a:stretch>
            <a:fillRect/>
          </a:stretch>
        </p:blipFill>
        <p:spPr>
          <a:xfrm>
            <a:off x="439375" y="1874225"/>
            <a:ext cx="8265250" cy="899875"/>
          </a:xfrm>
          <a:prstGeom prst="rect">
            <a:avLst/>
          </a:prstGeom>
          <a:noFill/>
          <a:ln>
            <a:noFill/>
          </a:ln>
        </p:spPr>
      </p:pic>
      <p:pic>
        <p:nvPicPr>
          <p:cNvPr id="351" name="Google Shape;351;p61"/>
          <p:cNvPicPr preferRelativeResize="0"/>
          <p:nvPr/>
        </p:nvPicPr>
        <p:blipFill>
          <a:blip r:embed="rId5">
            <a:alphaModFix/>
          </a:blip>
          <a:stretch>
            <a:fillRect/>
          </a:stretch>
        </p:blipFill>
        <p:spPr>
          <a:xfrm>
            <a:off x="5002351" y="2628175"/>
            <a:ext cx="1762975" cy="242095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pic>
        <p:nvPicPr>
          <p:cNvPr id="356" name="Google Shape;356;p62"/>
          <p:cNvPicPr preferRelativeResize="0"/>
          <p:nvPr/>
        </p:nvPicPr>
        <p:blipFill>
          <a:blip r:embed="rId3">
            <a:alphaModFix/>
          </a:blip>
          <a:stretch>
            <a:fillRect/>
          </a:stretch>
        </p:blipFill>
        <p:spPr>
          <a:xfrm>
            <a:off x="934613" y="348550"/>
            <a:ext cx="7274778" cy="4446401"/>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pic>
        <p:nvPicPr>
          <p:cNvPr id="361" name="Google Shape;361;p63"/>
          <p:cNvPicPr preferRelativeResize="0"/>
          <p:nvPr/>
        </p:nvPicPr>
        <p:blipFill>
          <a:blip r:embed="rId3">
            <a:alphaModFix/>
          </a:blip>
          <a:stretch>
            <a:fillRect/>
          </a:stretch>
        </p:blipFill>
        <p:spPr>
          <a:xfrm>
            <a:off x="445200" y="525901"/>
            <a:ext cx="8253597" cy="40917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8"/>
          <p:cNvSpPr txBox="1">
            <a:spLocks noGrp="1"/>
          </p:cNvSpPr>
          <p:nvPr>
            <p:ph type="title"/>
          </p:nvPr>
        </p:nvSpPr>
        <p:spPr>
          <a:xfrm>
            <a:off x="459050" y="445025"/>
            <a:ext cx="8238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 Newspaper Program (USNP), 1982-2001</a:t>
            </a:r>
            <a:endParaRPr/>
          </a:p>
        </p:txBody>
      </p:sp>
      <p:sp>
        <p:nvSpPr>
          <p:cNvPr id="117" name="Google Shape;117;p28"/>
          <p:cNvSpPr txBox="1">
            <a:spLocks noGrp="1"/>
          </p:cNvSpPr>
          <p:nvPr>
            <p:ph type="body" idx="1"/>
          </p:nvPr>
        </p:nvSpPr>
        <p:spPr>
          <a:xfrm>
            <a:off x="459000" y="1152475"/>
            <a:ext cx="8238300" cy="3416400"/>
          </a:xfrm>
          <a:prstGeom prst="rect">
            <a:avLst/>
          </a:prstGeom>
        </p:spPr>
        <p:txBody>
          <a:bodyPr spcFirstLastPara="1" wrap="square" lIns="91425" tIns="91425" rIns="91425" bIns="91425" anchor="t" anchorCtr="0">
            <a:noAutofit/>
          </a:bodyPr>
          <a:lstStyle/>
          <a:p>
            <a:pPr marL="457200" lvl="0" indent="-368300" algn="l" rtl="0">
              <a:lnSpc>
                <a:spcPct val="115000"/>
              </a:lnSpc>
              <a:spcBef>
                <a:spcPts val="50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Enhance access to historic American newspapers </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Locate, catalog, and preserve on microfilm newspapers published in the United States</a:t>
            </a:r>
            <a:endParaRPr sz="2200">
              <a:solidFill>
                <a:schemeClr val="dk1"/>
              </a:solidFill>
              <a:latin typeface="Calibri"/>
              <a:ea typeface="Calibri"/>
              <a:cs typeface="Calibri"/>
              <a:sym typeface="Calibri"/>
            </a:endParaRPr>
          </a:p>
          <a:p>
            <a:pPr marL="914400" lvl="1"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150,000 titles cataloged, 600,000 holdings, more than 75 million pages filmed</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Established the USNP Preservation Microfilming Standards</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All 50 states participated </a:t>
            </a:r>
            <a:endParaRPr sz="2200">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6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Tableau Public</a:t>
            </a:r>
            <a:endParaRPr/>
          </a:p>
        </p:txBody>
      </p:sp>
      <p:sp>
        <p:nvSpPr>
          <p:cNvPr id="367" name="Google Shape;367;p6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u="sng">
                <a:solidFill>
                  <a:schemeClr val="hlink"/>
                </a:solidFill>
                <a:hlinkClick r:id="rId3"/>
              </a:rPr>
              <a:t>https://public.tableau.com/profile/chronicling.america#!/</a:t>
            </a:r>
            <a:endParaRPr/>
          </a:p>
        </p:txBody>
      </p:sp>
      <p:pic>
        <p:nvPicPr>
          <p:cNvPr id="368" name="Google Shape;368;p64"/>
          <p:cNvPicPr preferRelativeResize="0"/>
          <p:nvPr/>
        </p:nvPicPr>
        <p:blipFill>
          <a:blip r:embed="rId4">
            <a:alphaModFix/>
          </a:blip>
          <a:stretch>
            <a:fillRect/>
          </a:stretch>
        </p:blipFill>
        <p:spPr>
          <a:xfrm>
            <a:off x="468175" y="1559924"/>
            <a:ext cx="8207649" cy="3136651"/>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65"/>
          <p:cNvSpPr txBox="1">
            <a:spLocks noGrp="1"/>
          </p:cNvSpPr>
          <p:nvPr>
            <p:ph type="title"/>
          </p:nvPr>
        </p:nvSpPr>
        <p:spPr>
          <a:xfrm>
            <a:off x="446525" y="445025"/>
            <a:ext cx="8260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#ChronAm - Other NDNP Social Media Accounts</a:t>
            </a:r>
            <a:endParaRPr/>
          </a:p>
        </p:txBody>
      </p:sp>
      <p:sp>
        <p:nvSpPr>
          <p:cNvPr id="374" name="Google Shape;374;p65"/>
          <p:cNvSpPr txBox="1"/>
          <p:nvPr/>
        </p:nvSpPr>
        <p:spPr>
          <a:xfrm>
            <a:off x="2785900" y="427100"/>
            <a:ext cx="5591100" cy="652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375" name="Google Shape;375;p65" descr="Screen Shot 2017-06-09 at 12.54.16 PM.png"/>
          <p:cNvPicPr preferRelativeResize="0"/>
          <p:nvPr/>
        </p:nvPicPr>
        <p:blipFill>
          <a:blip r:embed="rId3">
            <a:alphaModFix/>
          </a:blip>
          <a:stretch>
            <a:fillRect/>
          </a:stretch>
        </p:blipFill>
        <p:spPr>
          <a:xfrm>
            <a:off x="527475" y="1079300"/>
            <a:ext cx="1644100" cy="2629376"/>
          </a:xfrm>
          <a:prstGeom prst="rect">
            <a:avLst/>
          </a:prstGeom>
          <a:noFill/>
          <a:ln>
            <a:noFill/>
          </a:ln>
        </p:spPr>
      </p:pic>
      <p:pic>
        <p:nvPicPr>
          <p:cNvPr id="376" name="Google Shape;376;p65" descr="Screen Shot 2017-06-09 at 12.56.02 PM.png"/>
          <p:cNvPicPr preferRelativeResize="0"/>
          <p:nvPr/>
        </p:nvPicPr>
        <p:blipFill>
          <a:blip r:embed="rId4">
            <a:alphaModFix/>
          </a:blip>
          <a:stretch>
            <a:fillRect/>
          </a:stretch>
        </p:blipFill>
        <p:spPr>
          <a:xfrm>
            <a:off x="2171575" y="1079300"/>
            <a:ext cx="1575326" cy="2629376"/>
          </a:xfrm>
          <a:prstGeom prst="rect">
            <a:avLst/>
          </a:prstGeom>
          <a:noFill/>
          <a:ln>
            <a:noFill/>
          </a:ln>
        </p:spPr>
      </p:pic>
      <p:pic>
        <p:nvPicPr>
          <p:cNvPr id="377" name="Google Shape;377;p65" descr="Screen Shot 2017-06-09 at 12.57.09 PM.png"/>
          <p:cNvPicPr preferRelativeResize="0"/>
          <p:nvPr/>
        </p:nvPicPr>
        <p:blipFill>
          <a:blip r:embed="rId5">
            <a:alphaModFix/>
          </a:blip>
          <a:stretch>
            <a:fillRect/>
          </a:stretch>
        </p:blipFill>
        <p:spPr>
          <a:xfrm>
            <a:off x="3823100" y="1079300"/>
            <a:ext cx="1575325" cy="2637071"/>
          </a:xfrm>
          <a:prstGeom prst="rect">
            <a:avLst/>
          </a:prstGeom>
          <a:noFill/>
          <a:ln>
            <a:noFill/>
          </a:ln>
        </p:spPr>
      </p:pic>
      <p:pic>
        <p:nvPicPr>
          <p:cNvPr id="378" name="Google Shape;378;p65" descr="Screen Shot 2017-06-09 at 12.58.15 PM.png"/>
          <p:cNvPicPr preferRelativeResize="0"/>
          <p:nvPr/>
        </p:nvPicPr>
        <p:blipFill>
          <a:blip r:embed="rId6">
            <a:alphaModFix/>
          </a:blip>
          <a:stretch>
            <a:fillRect/>
          </a:stretch>
        </p:blipFill>
        <p:spPr>
          <a:xfrm>
            <a:off x="5474625" y="1079300"/>
            <a:ext cx="1575325" cy="2629375"/>
          </a:xfrm>
          <a:prstGeom prst="rect">
            <a:avLst/>
          </a:prstGeom>
          <a:noFill/>
          <a:ln>
            <a:noFill/>
          </a:ln>
        </p:spPr>
      </p:pic>
      <p:pic>
        <p:nvPicPr>
          <p:cNvPr id="379" name="Google Shape;379;p65" descr="Screen Shot 2017-06-09 at 12.58.39 PM.png"/>
          <p:cNvPicPr preferRelativeResize="0"/>
          <p:nvPr/>
        </p:nvPicPr>
        <p:blipFill>
          <a:blip r:embed="rId7">
            <a:alphaModFix/>
          </a:blip>
          <a:stretch>
            <a:fillRect/>
          </a:stretch>
        </p:blipFill>
        <p:spPr>
          <a:xfrm>
            <a:off x="7049949" y="1079300"/>
            <a:ext cx="1575325" cy="2629361"/>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66"/>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Phase 4 Updates</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88"/>
        <p:cNvGrpSpPr/>
        <p:nvPr/>
      </p:nvGrpSpPr>
      <p:grpSpPr>
        <a:xfrm>
          <a:off x="0" y="0"/>
          <a:ext cx="0" cy="0"/>
          <a:chOff x="0" y="0"/>
          <a:chExt cx="0" cy="0"/>
        </a:xfrm>
      </p:grpSpPr>
      <p:sp>
        <p:nvSpPr>
          <p:cNvPr id="389" name="Google Shape;389;p67"/>
          <p:cNvSpPr txBox="1">
            <a:spLocks noGrp="1"/>
          </p:cNvSpPr>
          <p:nvPr>
            <p:ph type="title"/>
          </p:nvPr>
        </p:nvSpPr>
        <p:spPr>
          <a:xfrm>
            <a:off x="265500" y="724075"/>
            <a:ext cx="4045200" cy="752100"/>
          </a:xfrm>
          <a:prstGeom prst="rect">
            <a:avLst/>
          </a:prstGeom>
          <a:solidFill>
            <a:srgbClr val="EFEFEF"/>
          </a:solidFill>
        </p:spPr>
        <p:txBody>
          <a:bodyPr spcFirstLastPara="1" wrap="square" lIns="91425" tIns="91425" rIns="91425" bIns="91425" anchor="b" anchorCtr="0">
            <a:noAutofit/>
          </a:bodyPr>
          <a:lstStyle/>
          <a:p>
            <a:pPr marL="0" lvl="0" indent="0" algn="ctr" rtl="0">
              <a:spcBef>
                <a:spcPts val="0"/>
              </a:spcBef>
              <a:spcAft>
                <a:spcPts val="0"/>
              </a:spcAft>
              <a:buNone/>
            </a:pPr>
            <a:r>
              <a:rPr lang="en" sz="3600">
                <a:solidFill>
                  <a:srgbClr val="990000"/>
                </a:solidFill>
              </a:rPr>
              <a:t>Phase 4 Staff</a:t>
            </a:r>
            <a:endParaRPr sz="3600">
              <a:solidFill>
                <a:srgbClr val="990000"/>
              </a:solidFill>
            </a:endParaRPr>
          </a:p>
        </p:txBody>
      </p:sp>
      <p:sp>
        <p:nvSpPr>
          <p:cNvPr id="390" name="Google Shape;390;p67"/>
          <p:cNvSpPr txBox="1">
            <a:spLocks noGrp="1"/>
          </p:cNvSpPr>
          <p:nvPr>
            <p:ph type="subTitle" idx="1"/>
          </p:nvPr>
        </p:nvSpPr>
        <p:spPr>
          <a:xfrm>
            <a:off x="265500" y="1831275"/>
            <a:ext cx="4045200" cy="2906100"/>
          </a:xfrm>
          <a:prstGeom prst="rect">
            <a:avLst/>
          </a:prstGeom>
          <a:solidFill>
            <a:srgbClr val="EFEFEF"/>
          </a:solidFill>
        </p:spPr>
        <p:txBody>
          <a:bodyPr spcFirstLastPara="1" wrap="square" lIns="91425" tIns="91425" rIns="91425" bIns="91425" anchor="t" anchorCtr="0">
            <a:noAutofit/>
          </a:bodyPr>
          <a:lstStyle/>
          <a:p>
            <a:pPr marL="0" lvl="0" indent="0" algn="ctr" rtl="0">
              <a:spcBef>
                <a:spcPts val="0"/>
              </a:spcBef>
              <a:spcAft>
                <a:spcPts val="0"/>
              </a:spcAft>
              <a:buNone/>
            </a:pPr>
            <a:r>
              <a:rPr lang="en" sz="1800">
                <a:solidFill>
                  <a:srgbClr val="990000"/>
                </a:solidFill>
              </a:rPr>
              <a:t>Co-Principal Investigators: </a:t>
            </a:r>
            <a:endParaRPr sz="1800">
              <a:solidFill>
                <a:srgbClr val="990000"/>
              </a:solidFill>
            </a:endParaRPr>
          </a:p>
          <a:p>
            <a:pPr marL="0" lvl="0" indent="0" algn="ctr" rtl="0">
              <a:spcBef>
                <a:spcPts val="0"/>
              </a:spcBef>
              <a:spcAft>
                <a:spcPts val="0"/>
              </a:spcAft>
              <a:buNone/>
            </a:pPr>
            <a:r>
              <a:rPr lang="en" sz="1800"/>
              <a:t>Douglas McElrath</a:t>
            </a:r>
            <a:endParaRPr sz="1800"/>
          </a:p>
          <a:p>
            <a:pPr marL="0" lvl="0" indent="0" algn="ctr" rtl="0">
              <a:spcBef>
                <a:spcPts val="0"/>
              </a:spcBef>
              <a:spcAft>
                <a:spcPts val="0"/>
              </a:spcAft>
              <a:buNone/>
            </a:pPr>
            <a:r>
              <a:rPr lang="en" sz="1800"/>
              <a:t>Robin C. Pike</a:t>
            </a:r>
            <a:endParaRPr sz="1800"/>
          </a:p>
          <a:p>
            <a:pPr marL="0" lvl="0" indent="0" algn="ctr" rtl="0">
              <a:spcBef>
                <a:spcPts val="0"/>
              </a:spcBef>
              <a:spcAft>
                <a:spcPts val="0"/>
              </a:spcAft>
              <a:buNone/>
            </a:pPr>
            <a:endParaRPr sz="1800"/>
          </a:p>
          <a:p>
            <a:pPr marL="0" lvl="0" indent="0" algn="ctr" rtl="0">
              <a:spcBef>
                <a:spcPts val="0"/>
              </a:spcBef>
              <a:spcAft>
                <a:spcPts val="0"/>
              </a:spcAft>
              <a:buNone/>
            </a:pPr>
            <a:r>
              <a:rPr lang="en" sz="1800">
                <a:solidFill>
                  <a:srgbClr val="990000"/>
                </a:solidFill>
              </a:rPr>
              <a:t>Project Manager:</a:t>
            </a:r>
            <a:endParaRPr sz="1800">
              <a:solidFill>
                <a:srgbClr val="990000"/>
              </a:solidFill>
            </a:endParaRPr>
          </a:p>
          <a:p>
            <a:pPr marL="0" lvl="0" indent="0" algn="ctr" rtl="0">
              <a:spcBef>
                <a:spcPts val="0"/>
              </a:spcBef>
              <a:spcAft>
                <a:spcPts val="0"/>
              </a:spcAft>
              <a:buNone/>
            </a:pPr>
            <a:r>
              <a:rPr lang="en" sz="1800"/>
              <a:t>Pamela A. McClanahan</a:t>
            </a:r>
            <a:endParaRPr sz="1800"/>
          </a:p>
          <a:p>
            <a:pPr marL="0" lvl="0" indent="0" algn="ctr" rtl="0">
              <a:spcBef>
                <a:spcPts val="0"/>
              </a:spcBef>
              <a:spcAft>
                <a:spcPts val="0"/>
              </a:spcAft>
              <a:buNone/>
            </a:pPr>
            <a:endParaRPr sz="1800"/>
          </a:p>
          <a:p>
            <a:pPr marL="0" lvl="0" indent="0" algn="ctr" rtl="0">
              <a:spcBef>
                <a:spcPts val="0"/>
              </a:spcBef>
              <a:spcAft>
                <a:spcPts val="0"/>
              </a:spcAft>
              <a:buNone/>
            </a:pPr>
            <a:r>
              <a:rPr lang="en" sz="1800">
                <a:solidFill>
                  <a:srgbClr val="990000"/>
                </a:solidFill>
              </a:rPr>
              <a:t>Student Assistants:</a:t>
            </a:r>
            <a:endParaRPr sz="1800">
              <a:solidFill>
                <a:srgbClr val="990000"/>
              </a:solidFill>
            </a:endParaRPr>
          </a:p>
          <a:p>
            <a:pPr marL="0" lvl="0" indent="0" algn="ctr" rtl="0">
              <a:spcBef>
                <a:spcPts val="0"/>
              </a:spcBef>
              <a:spcAft>
                <a:spcPts val="0"/>
              </a:spcAft>
              <a:buNone/>
            </a:pPr>
            <a:r>
              <a:rPr lang="en" sz="1800"/>
              <a:t>Sydney Schneider</a:t>
            </a:r>
            <a:endParaRPr sz="1800"/>
          </a:p>
          <a:p>
            <a:pPr marL="0" lvl="0" indent="0" algn="ctr" rtl="0">
              <a:spcBef>
                <a:spcPts val="0"/>
              </a:spcBef>
              <a:spcAft>
                <a:spcPts val="0"/>
              </a:spcAft>
              <a:buNone/>
            </a:pPr>
            <a:r>
              <a:rPr lang="en" sz="1800"/>
              <a:t>Jane Sonneman</a:t>
            </a:r>
            <a:endParaRPr sz="1800"/>
          </a:p>
          <a:p>
            <a:pPr marL="0" lvl="0" indent="0" algn="ctr" rtl="0">
              <a:spcBef>
                <a:spcPts val="0"/>
              </a:spcBef>
              <a:spcAft>
                <a:spcPts val="0"/>
              </a:spcAft>
              <a:buNone/>
            </a:pPr>
            <a:endParaRPr sz="1200"/>
          </a:p>
          <a:p>
            <a:pPr marL="0" lvl="0" indent="0" algn="ctr" rtl="0">
              <a:spcBef>
                <a:spcPts val="0"/>
              </a:spcBef>
              <a:spcAft>
                <a:spcPts val="0"/>
              </a:spcAft>
              <a:buNone/>
            </a:pPr>
            <a:endParaRPr sz="1200"/>
          </a:p>
        </p:txBody>
      </p:sp>
      <p:pic>
        <p:nvPicPr>
          <p:cNvPr id="391" name="Google Shape;391;p67"/>
          <p:cNvPicPr preferRelativeResize="0"/>
          <p:nvPr/>
        </p:nvPicPr>
        <p:blipFill>
          <a:blip r:embed="rId4">
            <a:alphaModFix/>
          </a:blip>
          <a:stretch>
            <a:fillRect/>
          </a:stretch>
        </p:blipFill>
        <p:spPr>
          <a:xfrm>
            <a:off x="5799425" y="2647394"/>
            <a:ext cx="3088251" cy="2316180"/>
          </a:xfrm>
          <a:prstGeom prst="rect">
            <a:avLst/>
          </a:prstGeom>
          <a:noFill/>
          <a:ln>
            <a:noFill/>
          </a:ln>
        </p:spPr>
      </p:pic>
      <p:pic>
        <p:nvPicPr>
          <p:cNvPr id="392" name="Google Shape;392;p67"/>
          <p:cNvPicPr preferRelativeResize="0"/>
          <p:nvPr/>
        </p:nvPicPr>
        <p:blipFill>
          <a:blip r:embed="rId5">
            <a:alphaModFix/>
          </a:blip>
          <a:stretch>
            <a:fillRect/>
          </a:stretch>
        </p:blipFill>
        <p:spPr>
          <a:xfrm>
            <a:off x="4828700" y="114575"/>
            <a:ext cx="3176499" cy="2382374"/>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68"/>
          <p:cNvSpPr txBox="1">
            <a:spLocks noGrp="1"/>
          </p:cNvSpPr>
          <p:nvPr>
            <p:ph type="title"/>
          </p:nvPr>
        </p:nvSpPr>
        <p:spPr>
          <a:xfrm>
            <a:off x="461450" y="326400"/>
            <a:ext cx="8250000" cy="4558200"/>
          </a:xfrm>
          <a:prstGeom prst="rect">
            <a:avLst/>
          </a:prstGeom>
          <a:solidFill>
            <a:srgbClr val="EFEFEF"/>
          </a:solidFill>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990000"/>
                </a:solidFill>
              </a:rPr>
              <a:t>Phase 4 Advisory Board Members</a:t>
            </a:r>
            <a:endParaRPr>
              <a:solidFill>
                <a:srgbClr val="990000"/>
              </a:solidFill>
            </a:endParaRPr>
          </a:p>
        </p:txBody>
      </p:sp>
      <p:sp>
        <p:nvSpPr>
          <p:cNvPr id="398" name="Google Shape;398;p68"/>
          <p:cNvSpPr txBox="1"/>
          <p:nvPr/>
        </p:nvSpPr>
        <p:spPr>
          <a:xfrm>
            <a:off x="625375" y="961450"/>
            <a:ext cx="7983300" cy="3867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200">
              <a:solidFill>
                <a:schemeClr val="dk2"/>
              </a:solidFill>
            </a:endParaRPr>
          </a:p>
          <a:p>
            <a:pPr marL="0" lvl="0" indent="0" algn="l" rtl="0">
              <a:spcBef>
                <a:spcPts val="0"/>
              </a:spcBef>
              <a:spcAft>
                <a:spcPts val="0"/>
              </a:spcAft>
              <a:buNone/>
            </a:pPr>
            <a:r>
              <a:rPr lang="en" sz="1800" b="1">
                <a:solidFill>
                  <a:schemeClr val="dk2"/>
                </a:solidFill>
              </a:rPr>
              <a:t>Jill Craig</a:t>
            </a:r>
            <a:r>
              <a:rPr lang="en" sz="1800">
                <a:solidFill>
                  <a:schemeClr val="dk2"/>
                </a:solidFill>
              </a:rPr>
              <a:t>, Western Maryland Regional Library</a:t>
            </a:r>
            <a:endParaRPr sz="1800">
              <a:solidFill>
                <a:schemeClr val="dk2"/>
              </a:solidFill>
            </a:endParaRPr>
          </a:p>
          <a:p>
            <a:pPr marL="0" lvl="0" indent="0" algn="l" rtl="0">
              <a:spcBef>
                <a:spcPts val="0"/>
              </a:spcBef>
              <a:spcAft>
                <a:spcPts val="0"/>
              </a:spcAft>
              <a:buNone/>
            </a:pPr>
            <a:r>
              <a:rPr lang="en" sz="1800" b="1">
                <a:solidFill>
                  <a:schemeClr val="dk2"/>
                </a:solidFill>
              </a:rPr>
              <a:t>Maria Day</a:t>
            </a:r>
            <a:r>
              <a:rPr lang="en" sz="1800">
                <a:solidFill>
                  <a:schemeClr val="dk2"/>
                </a:solidFill>
              </a:rPr>
              <a:t>, Maryland State Archives </a:t>
            </a:r>
            <a:endParaRPr sz="1800">
              <a:solidFill>
                <a:schemeClr val="dk2"/>
              </a:solidFill>
            </a:endParaRPr>
          </a:p>
          <a:p>
            <a:pPr marL="0" lvl="0" indent="0" algn="l" rtl="0">
              <a:spcBef>
                <a:spcPts val="0"/>
              </a:spcBef>
              <a:spcAft>
                <a:spcPts val="0"/>
              </a:spcAft>
              <a:buNone/>
            </a:pPr>
            <a:r>
              <a:rPr lang="en" sz="1800" b="1">
                <a:solidFill>
                  <a:schemeClr val="dk2"/>
                </a:solidFill>
              </a:rPr>
              <a:t>Caprice Di Liello</a:t>
            </a:r>
            <a:r>
              <a:rPr lang="en" sz="1800">
                <a:solidFill>
                  <a:schemeClr val="dk2"/>
                </a:solidFill>
              </a:rPr>
              <a:t>, Enoch Pratt State Library</a:t>
            </a:r>
            <a:endParaRPr sz="1800">
              <a:solidFill>
                <a:schemeClr val="dk2"/>
              </a:solidFill>
            </a:endParaRPr>
          </a:p>
          <a:p>
            <a:pPr marL="0" lvl="0" indent="0" algn="l" rtl="0">
              <a:spcBef>
                <a:spcPts val="0"/>
              </a:spcBef>
              <a:spcAft>
                <a:spcPts val="0"/>
              </a:spcAft>
              <a:buNone/>
            </a:pPr>
            <a:r>
              <a:rPr lang="en" sz="1800" b="1">
                <a:solidFill>
                  <a:schemeClr val="dk2"/>
                </a:solidFill>
              </a:rPr>
              <a:t>Michael Dixon</a:t>
            </a:r>
            <a:r>
              <a:rPr lang="en" sz="1800">
                <a:solidFill>
                  <a:schemeClr val="dk2"/>
                </a:solidFill>
              </a:rPr>
              <a:t>, Historical Society of Cecil County</a:t>
            </a:r>
            <a:endParaRPr sz="1800">
              <a:solidFill>
                <a:schemeClr val="dk2"/>
              </a:solidFill>
            </a:endParaRPr>
          </a:p>
          <a:p>
            <a:pPr marL="0" lvl="0" indent="0" algn="l" rtl="0">
              <a:spcBef>
                <a:spcPts val="0"/>
              </a:spcBef>
              <a:spcAft>
                <a:spcPts val="0"/>
              </a:spcAft>
              <a:buNone/>
            </a:pPr>
            <a:r>
              <a:rPr lang="en" sz="1800" b="1">
                <a:solidFill>
                  <a:schemeClr val="dk2"/>
                </a:solidFill>
              </a:rPr>
              <a:t>Lisa Eaker</a:t>
            </a:r>
            <a:r>
              <a:rPr lang="en" sz="1800">
                <a:solidFill>
                  <a:schemeClr val="dk2"/>
                </a:solidFill>
              </a:rPr>
              <a:t>, University of Maryland College of Education</a:t>
            </a:r>
            <a:endParaRPr sz="1800">
              <a:solidFill>
                <a:schemeClr val="dk2"/>
              </a:solidFill>
            </a:endParaRPr>
          </a:p>
          <a:p>
            <a:pPr marL="0" lvl="0" indent="0" algn="l" rtl="0">
              <a:spcBef>
                <a:spcPts val="0"/>
              </a:spcBef>
              <a:spcAft>
                <a:spcPts val="0"/>
              </a:spcAft>
              <a:buNone/>
            </a:pPr>
            <a:r>
              <a:rPr lang="en" sz="1800" b="1">
                <a:solidFill>
                  <a:schemeClr val="dk2"/>
                </a:solidFill>
              </a:rPr>
              <a:t>Anna Kephart,</a:t>
            </a:r>
            <a:r>
              <a:rPr lang="en" sz="1800">
                <a:solidFill>
                  <a:schemeClr val="dk2"/>
                </a:solidFill>
              </a:rPr>
              <a:t> Southern Maryland Studies Center, College of Southern Maryland</a:t>
            </a:r>
            <a:endParaRPr sz="1800">
              <a:solidFill>
                <a:schemeClr val="dk2"/>
              </a:solidFill>
            </a:endParaRPr>
          </a:p>
          <a:p>
            <a:pPr marL="0" lvl="0" indent="0" algn="l" rtl="0">
              <a:spcBef>
                <a:spcPts val="0"/>
              </a:spcBef>
              <a:spcAft>
                <a:spcPts val="0"/>
              </a:spcAft>
              <a:buNone/>
            </a:pPr>
            <a:r>
              <a:rPr lang="en" sz="1800" b="1">
                <a:solidFill>
                  <a:schemeClr val="dk2"/>
                </a:solidFill>
              </a:rPr>
              <a:t>Grace Leatherman</a:t>
            </a:r>
            <a:r>
              <a:rPr lang="en" sz="1800">
                <a:solidFill>
                  <a:schemeClr val="dk2"/>
                </a:solidFill>
              </a:rPr>
              <a:t>, Maryland Humanities Council</a:t>
            </a:r>
            <a:endParaRPr sz="1800">
              <a:solidFill>
                <a:schemeClr val="dk2"/>
              </a:solidFill>
            </a:endParaRPr>
          </a:p>
          <a:p>
            <a:pPr marL="0" lvl="0" indent="0" algn="l" rtl="0">
              <a:spcBef>
                <a:spcPts val="0"/>
              </a:spcBef>
              <a:spcAft>
                <a:spcPts val="0"/>
              </a:spcAft>
              <a:buNone/>
            </a:pPr>
            <a:r>
              <a:rPr lang="en" sz="1800" b="1">
                <a:solidFill>
                  <a:schemeClr val="dk2"/>
                </a:solidFill>
              </a:rPr>
              <a:t>Mary Mannix</a:t>
            </a:r>
            <a:r>
              <a:rPr lang="en" sz="1800">
                <a:solidFill>
                  <a:schemeClr val="dk2"/>
                </a:solidFill>
              </a:rPr>
              <a:t>, C. Burr Artz Public Library, Frederick County Public Libraries</a:t>
            </a:r>
            <a:endParaRPr sz="1800">
              <a:solidFill>
                <a:schemeClr val="dk2"/>
              </a:solidFill>
            </a:endParaRPr>
          </a:p>
          <a:p>
            <a:pPr marL="0" lvl="0" indent="0" algn="l" rtl="0">
              <a:spcBef>
                <a:spcPts val="0"/>
              </a:spcBef>
              <a:spcAft>
                <a:spcPts val="0"/>
              </a:spcAft>
              <a:buNone/>
            </a:pPr>
            <a:r>
              <a:rPr lang="en" sz="1800" b="1">
                <a:solidFill>
                  <a:schemeClr val="dk2"/>
                </a:solidFill>
              </a:rPr>
              <a:t>Doug McElrath</a:t>
            </a:r>
            <a:r>
              <a:rPr lang="en" sz="1800">
                <a:solidFill>
                  <a:schemeClr val="dk2"/>
                </a:solidFill>
              </a:rPr>
              <a:t>, University of Maryland Libraries</a:t>
            </a:r>
            <a:endParaRPr sz="1800">
              <a:solidFill>
                <a:schemeClr val="dk2"/>
              </a:solidFill>
            </a:endParaRPr>
          </a:p>
          <a:p>
            <a:pPr marL="0" lvl="0" indent="0" algn="l" rtl="0">
              <a:spcBef>
                <a:spcPts val="0"/>
              </a:spcBef>
              <a:spcAft>
                <a:spcPts val="0"/>
              </a:spcAft>
              <a:buNone/>
            </a:pPr>
            <a:r>
              <a:rPr lang="en" sz="1800" b="1">
                <a:solidFill>
                  <a:schemeClr val="dk2"/>
                </a:solidFill>
              </a:rPr>
              <a:t>Kent Randell</a:t>
            </a:r>
            <a:r>
              <a:rPr lang="en" sz="1800">
                <a:solidFill>
                  <a:schemeClr val="dk2"/>
                </a:solidFill>
              </a:rPr>
              <a:t>, St. Mary’s College of Maryland</a:t>
            </a:r>
            <a:endParaRPr sz="1800">
              <a:solidFill>
                <a:schemeClr val="dk2"/>
              </a:solidFill>
            </a:endParaRPr>
          </a:p>
          <a:p>
            <a:pPr marL="0" lvl="0" indent="0" algn="l" rtl="0">
              <a:spcBef>
                <a:spcPts val="0"/>
              </a:spcBef>
              <a:spcAft>
                <a:spcPts val="0"/>
              </a:spcAft>
              <a:buNone/>
            </a:pPr>
            <a:r>
              <a:rPr lang="en" sz="1800" b="1">
                <a:solidFill>
                  <a:schemeClr val="dk2"/>
                </a:solidFill>
              </a:rPr>
              <a:t>Leslie Van Veen McRoberts</a:t>
            </a:r>
            <a:r>
              <a:rPr lang="en" sz="1800">
                <a:solidFill>
                  <a:schemeClr val="dk2"/>
                </a:solidFill>
              </a:rPr>
              <a:t>, Nabb Research Center for Delmarva History and Culture, Salisbury University</a:t>
            </a:r>
            <a:endParaRPr sz="18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02"/>
        <p:cNvGrpSpPr/>
        <p:nvPr/>
      </p:nvGrpSpPr>
      <p:grpSpPr>
        <a:xfrm>
          <a:off x="0" y="0"/>
          <a:ext cx="0" cy="0"/>
          <a:chOff x="0" y="0"/>
          <a:chExt cx="0" cy="0"/>
        </a:xfrm>
      </p:grpSpPr>
      <p:sp>
        <p:nvSpPr>
          <p:cNvPr id="403" name="Google Shape;403;p69"/>
          <p:cNvSpPr txBox="1">
            <a:spLocks noGrp="1"/>
          </p:cNvSpPr>
          <p:nvPr>
            <p:ph type="title"/>
          </p:nvPr>
        </p:nvSpPr>
        <p:spPr>
          <a:xfrm>
            <a:off x="265500" y="988175"/>
            <a:ext cx="4045200" cy="1482300"/>
          </a:xfrm>
          <a:prstGeom prst="rect">
            <a:avLst/>
          </a:prstGeom>
          <a:solidFill>
            <a:srgbClr val="EFEFEF"/>
          </a:solidFill>
        </p:spPr>
        <p:txBody>
          <a:bodyPr spcFirstLastPara="1" wrap="square" lIns="91425" tIns="91425" rIns="91425" bIns="91425" anchor="b" anchorCtr="0">
            <a:noAutofit/>
          </a:bodyPr>
          <a:lstStyle/>
          <a:p>
            <a:pPr marL="0" lvl="0" indent="0" algn="ctr" rtl="0">
              <a:spcBef>
                <a:spcPts val="0"/>
              </a:spcBef>
              <a:spcAft>
                <a:spcPts val="0"/>
              </a:spcAft>
              <a:buNone/>
            </a:pPr>
            <a:r>
              <a:rPr lang="en">
                <a:solidFill>
                  <a:srgbClr val="990000"/>
                </a:solidFill>
              </a:rPr>
              <a:t>Phase 4 Partners</a:t>
            </a:r>
            <a:endParaRPr>
              <a:solidFill>
                <a:srgbClr val="990000"/>
              </a:solidFill>
            </a:endParaRPr>
          </a:p>
        </p:txBody>
      </p:sp>
      <p:sp>
        <p:nvSpPr>
          <p:cNvPr id="404" name="Google Shape;404;p6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Clr>
                <a:schemeClr val="dk1"/>
              </a:buClr>
              <a:buSzPts val="1100"/>
              <a:buFont typeface="Arial"/>
              <a:buNone/>
            </a:pPr>
            <a:endParaRPr b="1"/>
          </a:p>
          <a:p>
            <a:pPr marL="0" lvl="0" indent="0" algn="ctr" rtl="0">
              <a:lnSpc>
                <a:spcPct val="100000"/>
              </a:lnSpc>
              <a:spcBef>
                <a:spcPts val="0"/>
              </a:spcBef>
              <a:spcAft>
                <a:spcPts val="0"/>
              </a:spcAft>
              <a:buClr>
                <a:schemeClr val="dk1"/>
              </a:buClr>
              <a:buSzPts val="1100"/>
              <a:buFont typeface="Arial"/>
              <a:buNone/>
            </a:pPr>
            <a:r>
              <a:rPr lang="en" b="1"/>
              <a:t>Maryland State Archives</a:t>
            </a:r>
            <a:endParaRPr b="1"/>
          </a:p>
          <a:p>
            <a:pPr marL="0" lvl="0" indent="0" algn="ctr" rtl="0">
              <a:lnSpc>
                <a:spcPct val="100000"/>
              </a:lnSpc>
              <a:spcBef>
                <a:spcPts val="0"/>
              </a:spcBef>
              <a:spcAft>
                <a:spcPts val="0"/>
              </a:spcAft>
              <a:buClr>
                <a:schemeClr val="dk1"/>
              </a:buClr>
              <a:buSzPts val="1100"/>
              <a:buFont typeface="Arial"/>
              <a:buNone/>
            </a:pPr>
            <a:r>
              <a:rPr lang="en" b="1"/>
              <a:t>Enoch Pratt State Library</a:t>
            </a:r>
            <a:endParaRPr b="1"/>
          </a:p>
          <a:p>
            <a:pPr marL="0" lvl="0" indent="0" algn="ctr" rtl="0">
              <a:lnSpc>
                <a:spcPct val="100000"/>
              </a:lnSpc>
              <a:spcBef>
                <a:spcPts val="0"/>
              </a:spcBef>
              <a:spcAft>
                <a:spcPts val="0"/>
              </a:spcAft>
              <a:buClr>
                <a:schemeClr val="dk1"/>
              </a:buClr>
              <a:buSzPts val="1100"/>
              <a:buFont typeface="Arial"/>
              <a:buNone/>
            </a:pPr>
            <a:r>
              <a:rPr lang="en" b="1"/>
              <a:t>Center for Research Libraries</a:t>
            </a:r>
            <a:endParaRPr b="1"/>
          </a:p>
          <a:p>
            <a:pPr marL="0" lvl="0" indent="0" algn="ctr" rtl="0">
              <a:lnSpc>
                <a:spcPct val="100000"/>
              </a:lnSpc>
              <a:spcBef>
                <a:spcPts val="0"/>
              </a:spcBef>
              <a:spcAft>
                <a:spcPts val="0"/>
              </a:spcAft>
              <a:buClr>
                <a:schemeClr val="dk1"/>
              </a:buClr>
              <a:buSzPts val="1100"/>
              <a:buFont typeface="Arial"/>
              <a:buNone/>
            </a:pPr>
            <a:r>
              <a:rPr lang="en" b="1"/>
              <a:t>National Woman’s Party</a:t>
            </a:r>
            <a:endParaRPr b="1"/>
          </a:p>
          <a:p>
            <a:pPr marL="0" lvl="0" indent="0" algn="ctr" rtl="0">
              <a:lnSpc>
                <a:spcPct val="100000"/>
              </a:lnSpc>
              <a:spcBef>
                <a:spcPts val="0"/>
              </a:spcBef>
              <a:spcAft>
                <a:spcPts val="0"/>
              </a:spcAft>
              <a:buNone/>
            </a:pPr>
            <a:r>
              <a:rPr lang="en" b="1"/>
              <a:t>Montgomery County </a:t>
            </a:r>
            <a:endParaRPr b="1"/>
          </a:p>
          <a:p>
            <a:pPr marL="0" lvl="0" indent="0" algn="ctr" rtl="0">
              <a:lnSpc>
                <a:spcPct val="100000"/>
              </a:lnSpc>
              <a:spcBef>
                <a:spcPts val="0"/>
              </a:spcBef>
              <a:spcAft>
                <a:spcPts val="0"/>
              </a:spcAft>
              <a:buClr>
                <a:schemeClr val="dk1"/>
              </a:buClr>
              <a:buSzPts val="1100"/>
              <a:buFont typeface="Arial"/>
              <a:buNone/>
            </a:pPr>
            <a:r>
              <a:rPr lang="en" b="1"/>
              <a:t>Historical Society</a:t>
            </a:r>
            <a:endParaRPr b="1"/>
          </a:p>
          <a:p>
            <a:pPr marL="0" lvl="0" indent="0" algn="ctr" rtl="0">
              <a:lnSpc>
                <a:spcPct val="100000"/>
              </a:lnSpc>
              <a:spcBef>
                <a:spcPts val="0"/>
              </a:spcBef>
              <a:spcAft>
                <a:spcPts val="0"/>
              </a:spcAft>
              <a:buClr>
                <a:schemeClr val="dk1"/>
              </a:buClr>
              <a:buSzPts val="1100"/>
              <a:buFont typeface="Arial"/>
              <a:buNone/>
            </a:pPr>
            <a:r>
              <a:rPr lang="en" b="1"/>
              <a:t>Prince George’s County Memorial Library System</a:t>
            </a:r>
            <a:endParaRPr b="1"/>
          </a:p>
          <a:p>
            <a:pPr marL="0" lvl="0" indent="0" algn="ctr" rtl="0">
              <a:lnSpc>
                <a:spcPct val="100000"/>
              </a:lnSpc>
              <a:spcBef>
                <a:spcPts val="0"/>
              </a:spcBef>
              <a:spcAft>
                <a:spcPts val="0"/>
              </a:spcAft>
              <a:buClr>
                <a:schemeClr val="dk1"/>
              </a:buClr>
              <a:buSzPts val="1100"/>
              <a:buFont typeface="Arial"/>
              <a:buNone/>
            </a:pPr>
            <a:r>
              <a:rPr lang="en" b="1"/>
              <a:t>St. Mary’s College of Maryland</a:t>
            </a:r>
            <a:endParaRPr b="1"/>
          </a:p>
          <a:p>
            <a:pPr marL="0" lvl="0" indent="0" algn="ctr" rtl="0">
              <a:lnSpc>
                <a:spcPct val="100000"/>
              </a:lnSpc>
              <a:spcBef>
                <a:spcPts val="0"/>
              </a:spcBef>
              <a:spcAft>
                <a:spcPts val="0"/>
              </a:spcAft>
              <a:buClr>
                <a:schemeClr val="dk1"/>
              </a:buClr>
              <a:buSzPts val="1100"/>
              <a:buFont typeface="Arial"/>
              <a:buNone/>
            </a:pPr>
            <a:r>
              <a:rPr lang="en" b="1"/>
              <a:t>Greenbelt News Review</a:t>
            </a:r>
            <a:endParaRPr b="1"/>
          </a:p>
          <a:p>
            <a:pPr marL="0" lvl="0" indent="0" algn="ctr" rtl="0">
              <a:lnSpc>
                <a:spcPct val="100000"/>
              </a:lnSpc>
              <a:spcBef>
                <a:spcPts val="0"/>
              </a:spcBef>
              <a:spcAft>
                <a:spcPts val="0"/>
              </a:spcAft>
              <a:buClr>
                <a:schemeClr val="dk1"/>
              </a:buClr>
              <a:buSzPts val="1100"/>
              <a:buFont typeface="Arial"/>
              <a:buNone/>
            </a:pPr>
            <a:r>
              <a:rPr lang="en" b="1"/>
              <a:t>Greenbelt Museum</a:t>
            </a:r>
            <a:endParaRPr b="1"/>
          </a:p>
          <a:p>
            <a:pPr marL="0" lvl="0" indent="0" algn="l" rtl="0">
              <a:spcBef>
                <a:spcPts val="0"/>
              </a:spcBef>
              <a:spcAft>
                <a:spcPts val="1600"/>
              </a:spcAft>
              <a:buNone/>
            </a:pPr>
            <a:endParaRPr/>
          </a:p>
        </p:txBody>
      </p:sp>
      <p:sp>
        <p:nvSpPr>
          <p:cNvPr id="405" name="Google Shape;405;p69"/>
          <p:cNvSpPr txBox="1"/>
          <p:nvPr/>
        </p:nvSpPr>
        <p:spPr>
          <a:xfrm>
            <a:off x="168750" y="2924875"/>
            <a:ext cx="4238700" cy="1816800"/>
          </a:xfrm>
          <a:prstGeom prst="rect">
            <a:avLst/>
          </a:prstGeom>
          <a:solidFill>
            <a:srgbClr val="B7B7B7"/>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406" name="Google Shape;406;p69"/>
          <p:cNvPicPr preferRelativeResize="0"/>
          <p:nvPr/>
        </p:nvPicPr>
        <p:blipFill>
          <a:blip r:embed="rId4">
            <a:alphaModFix/>
          </a:blip>
          <a:stretch>
            <a:fillRect/>
          </a:stretch>
        </p:blipFill>
        <p:spPr>
          <a:xfrm>
            <a:off x="2945675" y="3456148"/>
            <a:ext cx="1319950" cy="754250"/>
          </a:xfrm>
          <a:prstGeom prst="rect">
            <a:avLst/>
          </a:prstGeom>
          <a:noFill/>
          <a:ln>
            <a:noFill/>
          </a:ln>
        </p:spPr>
      </p:pic>
      <p:pic>
        <p:nvPicPr>
          <p:cNvPr id="407" name="Google Shape;407;p69"/>
          <p:cNvPicPr preferRelativeResize="0"/>
          <p:nvPr/>
        </p:nvPicPr>
        <p:blipFill>
          <a:blip r:embed="rId5">
            <a:alphaModFix/>
          </a:blip>
          <a:stretch>
            <a:fillRect/>
          </a:stretch>
        </p:blipFill>
        <p:spPr>
          <a:xfrm>
            <a:off x="148458" y="3482025"/>
            <a:ext cx="2690043" cy="75425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70"/>
          <p:cNvSpPr txBox="1">
            <a:spLocks noGrp="1"/>
          </p:cNvSpPr>
          <p:nvPr>
            <p:ph type="title"/>
          </p:nvPr>
        </p:nvSpPr>
        <p:spPr>
          <a:xfrm>
            <a:off x="438950" y="326400"/>
            <a:ext cx="8272200" cy="4525200"/>
          </a:xfrm>
          <a:prstGeom prst="rect">
            <a:avLst/>
          </a:prstGeom>
          <a:solidFill>
            <a:srgbClr val="EFEFEF"/>
          </a:solidFill>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990000"/>
                </a:solidFill>
              </a:rPr>
              <a:t>Phase 4 Focus</a:t>
            </a:r>
            <a:endParaRPr>
              <a:solidFill>
                <a:srgbClr val="990000"/>
              </a:solidFill>
            </a:endParaRPr>
          </a:p>
        </p:txBody>
      </p:sp>
      <p:sp>
        <p:nvSpPr>
          <p:cNvPr id="413" name="Google Shape;413;p70"/>
          <p:cNvSpPr txBox="1">
            <a:spLocks noGrp="1"/>
          </p:cNvSpPr>
          <p:nvPr>
            <p:ph type="body" idx="1"/>
          </p:nvPr>
        </p:nvSpPr>
        <p:spPr>
          <a:xfrm>
            <a:off x="1171050" y="1237925"/>
            <a:ext cx="6801900" cy="36135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a:t>Documenting underrepresented communities </a:t>
            </a:r>
            <a:endParaRPr/>
          </a:p>
          <a:p>
            <a:pPr marL="914400" lvl="0" indent="0" algn="l" rtl="0">
              <a:lnSpc>
                <a:spcPct val="100000"/>
              </a:lnSpc>
              <a:spcBef>
                <a:spcPts val="1600"/>
              </a:spcBef>
              <a:spcAft>
                <a:spcPts val="0"/>
              </a:spcAft>
              <a:buNone/>
            </a:pPr>
            <a:endParaRPr/>
          </a:p>
          <a:p>
            <a:pPr marL="457200" lvl="0" indent="-342900" algn="l" rtl="0">
              <a:lnSpc>
                <a:spcPct val="100000"/>
              </a:lnSpc>
              <a:spcBef>
                <a:spcPts val="1600"/>
              </a:spcBef>
              <a:spcAft>
                <a:spcPts val="0"/>
              </a:spcAft>
              <a:buSzPts val="1800"/>
              <a:buChar char="●"/>
            </a:pPr>
            <a:r>
              <a:rPr lang="en"/>
              <a:t>Post-1922 content (1923-1963)</a:t>
            </a:r>
            <a:endParaRPr/>
          </a:p>
          <a:p>
            <a:pPr marL="457200" lvl="0" indent="0" algn="l" rtl="0">
              <a:lnSpc>
                <a:spcPct val="100000"/>
              </a:lnSpc>
              <a:spcBef>
                <a:spcPts val="1600"/>
              </a:spcBef>
              <a:spcAft>
                <a:spcPts val="0"/>
              </a:spcAft>
              <a:buNone/>
            </a:pPr>
            <a:endParaRPr/>
          </a:p>
          <a:p>
            <a:pPr marL="457200" lvl="0" indent="-342900" algn="l" rtl="0">
              <a:lnSpc>
                <a:spcPct val="100000"/>
              </a:lnSpc>
              <a:spcBef>
                <a:spcPts val="1600"/>
              </a:spcBef>
              <a:spcAft>
                <a:spcPts val="0"/>
              </a:spcAft>
              <a:buSzPts val="1800"/>
              <a:buChar char="●"/>
            </a:pPr>
            <a:r>
              <a:rPr lang="en"/>
              <a:t>Completing titles previously selected for digitization</a:t>
            </a:r>
            <a:endParaRPr/>
          </a:p>
          <a:p>
            <a:pPr marL="457200" lvl="0" indent="0" algn="l" rtl="0">
              <a:lnSpc>
                <a:spcPct val="100000"/>
              </a:lnSpc>
              <a:spcBef>
                <a:spcPts val="1600"/>
              </a:spcBef>
              <a:spcAft>
                <a:spcPts val="0"/>
              </a:spcAft>
              <a:buNone/>
            </a:pPr>
            <a:endParaRPr/>
          </a:p>
          <a:p>
            <a:pPr marL="457200" lvl="0" indent="-342900" algn="l" rtl="0">
              <a:lnSpc>
                <a:spcPct val="100000"/>
              </a:lnSpc>
              <a:spcBef>
                <a:spcPts val="1600"/>
              </a:spcBef>
              <a:spcAft>
                <a:spcPts val="0"/>
              </a:spcAft>
              <a:buSzPts val="1800"/>
              <a:buChar char="●"/>
            </a:pPr>
            <a:r>
              <a:rPr lang="en"/>
              <a:t>Total of 110,000 pages</a:t>
            </a:r>
            <a:endParaRPr/>
          </a:p>
          <a:p>
            <a:pPr marL="0" lvl="0" indent="0" algn="l" rtl="0">
              <a:lnSpc>
                <a:spcPct val="100000"/>
              </a:lnSpc>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17"/>
        <p:cNvGrpSpPr/>
        <p:nvPr/>
      </p:nvGrpSpPr>
      <p:grpSpPr>
        <a:xfrm>
          <a:off x="0" y="0"/>
          <a:ext cx="0" cy="0"/>
          <a:chOff x="0" y="0"/>
          <a:chExt cx="0" cy="0"/>
        </a:xfrm>
      </p:grpSpPr>
      <p:sp>
        <p:nvSpPr>
          <p:cNvPr id="418" name="Google Shape;418;p71"/>
          <p:cNvSpPr txBox="1">
            <a:spLocks noGrp="1"/>
          </p:cNvSpPr>
          <p:nvPr>
            <p:ph type="title"/>
          </p:nvPr>
        </p:nvSpPr>
        <p:spPr>
          <a:xfrm>
            <a:off x="265500" y="1390750"/>
            <a:ext cx="4045200" cy="1482300"/>
          </a:xfrm>
          <a:prstGeom prst="rect">
            <a:avLst/>
          </a:prstGeom>
          <a:solidFill>
            <a:srgbClr val="EFEFEF"/>
          </a:solidFill>
        </p:spPr>
        <p:txBody>
          <a:bodyPr spcFirstLastPara="1" wrap="square" lIns="91425" tIns="91425" rIns="91425" bIns="91425" anchor="b" anchorCtr="0">
            <a:noAutofit/>
          </a:bodyPr>
          <a:lstStyle/>
          <a:p>
            <a:pPr marL="0" lvl="0" indent="0" algn="ctr" rtl="0">
              <a:spcBef>
                <a:spcPts val="0"/>
              </a:spcBef>
              <a:spcAft>
                <a:spcPts val="0"/>
              </a:spcAft>
              <a:buNone/>
            </a:pPr>
            <a:r>
              <a:rPr lang="en">
                <a:solidFill>
                  <a:srgbClr val="990000"/>
                </a:solidFill>
              </a:rPr>
              <a:t>Phase 4 Timeline</a:t>
            </a:r>
            <a:endParaRPr>
              <a:solidFill>
                <a:srgbClr val="990000"/>
              </a:solidFill>
            </a:endParaRPr>
          </a:p>
        </p:txBody>
      </p:sp>
      <p:sp>
        <p:nvSpPr>
          <p:cNvPr id="419" name="Google Shape;419;p71"/>
          <p:cNvSpPr txBox="1">
            <a:spLocks noGrp="1"/>
          </p:cNvSpPr>
          <p:nvPr>
            <p:ph type="body" idx="2"/>
          </p:nvPr>
        </p:nvSpPr>
        <p:spPr>
          <a:xfrm>
            <a:off x="4929100" y="291525"/>
            <a:ext cx="3837000" cy="46659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2000">
                <a:solidFill>
                  <a:srgbClr val="990000"/>
                </a:solidFill>
              </a:rPr>
              <a:t>NDNP Phase 4 Grant</a:t>
            </a:r>
            <a:endParaRPr sz="2000">
              <a:solidFill>
                <a:srgbClr val="990000"/>
              </a:solidFill>
            </a:endParaRPr>
          </a:p>
          <a:p>
            <a:pPr marL="0" lvl="0" indent="0" algn="ctr" rtl="0">
              <a:lnSpc>
                <a:spcPct val="100000"/>
              </a:lnSpc>
              <a:spcBef>
                <a:spcPts val="1600"/>
              </a:spcBef>
              <a:spcAft>
                <a:spcPts val="0"/>
              </a:spcAft>
              <a:buNone/>
            </a:pPr>
            <a:r>
              <a:rPr lang="en">
                <a:solidFill>
                  <a:srgbClr val="990000"/>
                </a:solidFill>
              </a:rPr>
              <a:t>Sept. 1, 2018 to Aug. 31, 2020</a:t>
            </a:r>
            <a:endParaRPr>
              <a:solidFill>
                <a:srgbClr val="990000"/>
              </a:solidFill>
            </a:endParaRPr>
          </a:p>
          <a:p>
            <a:pPr marL="457200" lvl="0" indent="-342900" algn="l" rtl="0">
              <a:lnSpc>
                <a:spcPct val="100000"/>
              </a:lnSpc>
              <a:spcBef>
                <a:spcPts val="1600"/>
              </a:spcBef>
              <a:spcAft>
                <a:spcPts val="0"/>
              </a:spcAft>
              <a:buSzPts val="1800"/>
              <a:buChar char="●"/>
            </a:pPr>
            <a:r>
              <a:rPr lang="en">
                <a:solidFill>
                  <a:srgbClr val="990000"/>
                </a:solidFill>
              </a:rPr>
              <a:t>Fall 2018 - Winter 2019</a:t>
            </a:r>
            <a:r>
              <a:rPr lang="en"/>
              <a:t>: Title Selection, Obtaining Originals, Beginning of Metadata Collation</a:t>
            </a:r>
            <a:endParaRPr/>
          </a:p>
          <a:p>
            <a:pPr marL="457200" lvl="0" indent="-342900" algn="l" rtl="0">
              <a:lnSpc>
                <a:spcPct val="100000"/>
              </a:lnSpc>
              <a:spcBef>
                <a:spcPts val="0"/>
              </a:spcBef>
              <a:spcAft>
                <a:spcPts val="0"/>
              </a:spcAft>
              <a:buSzPts val="1800"/>
              <a:buChar char="●"/>
            </a:pPr>
            <a:r>
              <a:rPr lang="en">
                <a:solidFill>
                  <a:srgbClr val="990000"/>
                </a:solidFill>
              </a:rPr>
              <a:t>Spring 2019 - Spring 2020</a:t>
            </a:r>
            <a:r>
              <a:rPr lang="en"/>
              <a:t>: Metadata Collation, Digitization, and Batch Submissions to LC</a:t>
            </a:r>
            <a:endParaRPr/>
          </a:p>
          <a:p>
            <a:pPr marL="457200" lvl="0" indent="-342900" algn="l" rtl="0">
              <a:lnSpc>
                <a:spcPct val="100000"/>
              </a:lnSpc>
              <a:spcBef>
                <a:spcPts val="0"/>
              </a:spcBef>
              <a:spcAft>
                <a:spcPts val="0"/>
              </a:spcAft>
              <a:buSzPts val="1800"/>
              <a:buChar char="●"/>
            </a:pPr>
            <a:r>
              <a:rPr lang="en">
                <a:solidFill>
                  <a:srgbClr val="990000"/>
                </a:solidFill>
              </a:rPr>
              <a:t>Annually</a:t>
            </a:r>
            <a:r>
              <a:rPr lang="en"/>
              <a:t>: Survey of digitized Maryland newspapers</a:t>
            </a:r>
            <a:endParaRPr>
              <a:solidFill>
                <a:srgbClr val="990000"/>
              </a:solidFill>
            </a:endParaRPr>
          </a:p>
          <a:p>
            <a:pPr marL="457200" lvl="0" indent="-342900" algn="l" rtl="0">
              <a:lnSpc>
                <a:spcPct val="100000"/>
              </a:lnSpc>
              <a:spcBef>
                <a:spcPts val="0"/>
              </a:spcBef>
              <a:spcAft>
                <a:spcPts val="0"/>
              </a:spcAft>
              <a:buSzPts val="1800"/>
              <a:buChar char="●"/>
            </a:pPr>
            <a:r>
              <a:rPr lang="en">
                <a:solidFill>
                  <a:srgbClr val="990000"/>
                </a:solidFill>
              </a:rPr>
              <a:t>Ongoing</a:t>
            </a:r>
            <a:r>
              <a:rPr lang="en"/>
              <a:t>: Outreach, Submission of title essays</a:t>
            </a:r>
            <a:endParaRPr/>
          </a:p>
          <a:p>
            <a:pPr marL="0" lvl="0" indent="0" algn="l" rtl="0">
              <a:lnSpc>
                <a:spcPct val="100000"/>
              </a:lnSpc>
              <a:spcBef>
                <a:spcPts val="1600"/>
              </a:spcBef>
              <a:spcAft>
                <a:spcPts val="1600"/>
              </a:spcAft>
              <a:buNone/>
            </a:pP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23"/>
        <p:cNvGrpSpPr/>
        <p:nvPr/>
      </p:nvGrpSpPr>
      <p:grpSpPr>
        <a:xfrm>
          <a:off x="0" y="0"/>
          <a:ext cx="0" cy="0"/>
          <a:chOff x="0" y="0"/>
          <a:chExt cx="0" cy="0"/>
        </a:xfrm>
      </p:grpSpPr>
      <p:sp>
        <p:nvSpPr>
          <p:cNvPr id="424" name="Google Shape;424;p72"/>
          <p:cNvSpPr txBox="1">
            <a:spLocks noGrp="1"/>
          </p:cNvSpPr>
          <p:nvPr>
            <p:ph type="title"/>
          </p:nvPr>
        </p:nvSpPr>
        <p:spPr>
          <a:xfrm>
            <a:off x="2895150" y="343750"/>
            <a:ext cx="3353700" cy="572700"/>
          </a:xfrm>
          <a:prstGeom prst="rect">
            <a:avLst/>
          </a:prstGeom>
          <a:solidFill>
            <a:srgbClr val="B7B7B7"/>
          </a:solidFill>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rgbClr val="990000"/>
                </a:solidFill>
              </a:rPr>
              <a:t>Phase 4 Titles</a:t>
            </a:r>
            <a:endParaRPr b="1">
              <a:solidFill>
                <a:srgbClr val="990000"/>
              </a:solidFill>
            </a:endParaRPr>
          </a:p>
        </p:txBody>
      </p:sp>
      <p:sp>
        <p:nvSpPr>
          <p:cNvPr id="425" name="Google Shape;425;p72"/>
          <p:cNvSpPr txBox="1"/>
          <p:nvPr/>
        </p:nvSpPr>
        <p:spPr>
          <a:xfrm>
            <a:off x="311775" y="1137650"/>
            <a:ext cx="8520600" cy="37956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graphicFrame>
        <p:nvGraphicFramePr>
          <p:cNvPr id="426" name="Google Shape;426;p72"/>
          <p:cNvGraphicFramePr/>
          <p:nvPr/>
        </p:nvGraphicFramePr>
        <p:xfrm>
          <a:off x="311688" y="1137650"/>
          <a:ext cx="8520600" cy="3795550"/>
        </p:xfrm>
        <a:graphic>
          <a:graphicData uri="http://schemas.openxmlformats.org/drawingml/2006/table">
            <a:tbl>
              <a:tblPr>
                <a:noFill/>
                <a:tableStyleId>{58CC3B40-11FD-451A-965D-79ABC13085A2}</a:tableStyleId>
              </a:tblPr>
              <a:tblGrid>
                <a:gridCol w="4930425">
                  <a:extLst>
                    <a:ext uri="{9D8B030D-6E8A-4147-A177-3AD203B41FA5}">
                      <a16:colId xmlns:a16="http://schemas.microsoft.com/office/drawing/2014/main" val="20000"/>
                    </a:ext>
                  </a:extLst>
                </a:gridCol>
                <a:gridCol w="1935350">
                  <a:extLst>
                    <a:ext uri="{9D8B030D-6E8A-4147-A177-3AD203B41FA5}">
                      <a16:colId xmlns:a16="http://schemas.microsoft.com/office/drawing/2014/main" val="20001"/>
                    </a:ext>
                  </a:extLst>
                </a:gridCol>
                <a:gridCol w="1654825">
                  <a:extLst>
                    <a:ext uri="{9D8B030D-6E8A-4147-A177-3AD203B41FA5}">
                      <a16:colId xmlns:a16="http://schemas.microsoft.com/office/drawing/2014/main" val="20002"/>
                    </a:ext>
                  </a:extLst>
                </a:gridCol>
              </a:tblGrid>
              <a:tr h="345050">
                <a:tc>
                  <a:txBody>
                    <a:bodyPr/>
                    <a:lstStyle/>
                    <a:p>
                      <a:pPr marL="0" lvl="0" indent="0" algn="ctr" rtl="0">
                        <a:lnSpc>
                          <a:spcPct val="115000"/>
                        </a:lnSpc>
                        <a:spcBef>
                          <a:spcPts val="0"/>
                        </a:spcBef>
                        <a:spcAft>
                          <a:spcPts val="0"/>
                        </a:spcAft>
                        <a:buNone/>
                      </a:pPr>
                      <a:r>
                        <a:rPr lang="en" b="1">
                          <a:solidFill>
                            <a:srgbClr val="990000"/>
                          </a:solidFill>
                        </a:rPr>
                        <a:t>Title</a:t>
                      </a:r>
                      <a:endParaRPr b="1">
                        <a:solidFill>
                          <a:srgbClr val="990000"/>
                        </a:solidFill>
                      </a:endParaRPr>
                    </a:p>
                  </a:txBody>
                  <a:tcPr marL="25400" marR="25400" marT="25400" marB="25400" anchor="b">
                    <a:lnL w="6350" cap="flat" cmpd="sng">
                      <a:solidFill>
                        <a:srgbClr val="000000"/>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CCCCCC"/>
                      </a:solidFill>
                      <a:prstDash val="solid"/>
                      <a:round/>
                      <a:headEnd type="none" w="sm" len="sm"/>
                      <a:tailEnd type="none" w="sm" len="sm"/>
                    </a:lnB>
                    <a:solidFill>
                      <a:srgbClr val="BFBFBF"/>
                    </a:solidFill>
                  </a:tcPr>
                </a:tc>
                <a:tc>
                  <a:txBody>
                    <a:bodyPr/>
                    <a:lstStyle/>
                    <a:p>
                      <a:pPr marL="0" lvl="0" indent="0" algn="ctr" rtl="0">
                        <a:lnSpc>
                          <a:spcPct val="115000"/>
                        </a:lnSpc>
                        <a:spcBef>
                          <a:spcPts val="0"/>
                        </a:spcBef>
                        <a:spcAft>
                          <a:spcPts val="0"/>
                        </a:spcAft>
                        <a:buNone/>
                      </a:pPr>
                      <a:r>
                        <a:rPr lang="en" b="1">
                          <a:solidFill>
                            <a:srgbClr val="990000"/>
                          </a:solidFill>
                        </a:rPr>
                        <a:t>Publication Location</a:t>
                      </a:r>
                      <a:endParaRPr>
                        <a:solidFill>
                          <a:srgbClr val="990000"/>
                        </a:solidFill>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CCCCCC"/>
                      </a:solidFill>
                      <a:prstDash val="solid"/>
                      <a:round/>
                      <a:headEnd type="none" w="sm" len="sm"/>
                      <a:tailEnd type="none" w="sm" len="sm"/>
                    </a:lnB>
                    <a:solidFill>
                      <a:srgbClr val="BFBFBF"/>
                    </a:solidFill>
                  </a:tcPr>
                </a:tc>
                <a:tc>
                  <a:txBody>
                    <a:bodyPr/>
                    <a:lstStyle/>
                    <a:p>
                      <a:pPr marL="0" lvl="0" indent="0" algn="ctr" rtl="0">
                        <a:lnSpc>
                          <a:spcPct val="115000"/>
                        </a:lnSpc>
                        <a:spcBef>
                          <a:spcPts val="0"/>
                        </a:spcBef>
                        <a:spcAft>
                          <a:spcPts val="0"/>
                        </a:spcAft>
                        <a:buNone/>
                      </a:pPr>
                      <a:r>
                        <a:rPr lang="en" b="1">
                          <a:solidFill>
                            <a:srgbClr val="990000"/>
                          </a:solidFill>
                        </a:rPr>
                        <a:t>Years to Digitize</a:t>
                      </a:r>
                      <a:endParaRPr>
                        <a:solidFill>
                          <a:srgbClr val="990000"/>
                        </a:solidFill>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CCCCCC"/>
                      </a:solidFill>
                      <a:prstDash val="solid"/>
                      <a:round/>
                      <a:headEnd type="none" w="sm" len="sm"/>
                      <a:tailEnd type="none" w="sm" len="sm"/>
                    </a:lnB>
                    <a:solidFill>
                      <a:srgbClr val="BFBFBF"/>
                    </a:solidFill>
                  </a:tcPr>
                </a:tc>
                <a:extLst>
                  <a:ext uri="{0D108BD9-81ED-4DB2-BD59-A6C34878D82A}">
                    <a16:rowId xmlns:a16="http://schemas.microsoft.com/office/drawing/2014/main" val="10000"/>
                  </a:ext>
                </a:extLst>
              </a:tr>
              <a:tr h="345050">
                <a:tc>
                  <a:txBody>
                    <a:bodyPr/>
                    <a:lstStyle/>
                    <a:p>
                      <a:pPr marL="0" lvl="0" indent="0" algn="ctr" rtl="0">
                        <a:lnSpc>
                          <a:spcPct val="115000"/>
                        </a:lnSpc>
                        <a:spcBef>
                          <a:spcPts val="0"/>
                        </a:spcBef>
                        <a:spcAft>
                          <a:spcPts val="0"/>
                        </a:spcAft>
                        <a:buNone/>
                      </a:pPr>
                      <a:r>
                        <a:rPr lang="en"/>
                        <a:t>Baltimore wecker / Taglicher Baltimore wecker</a:t>
                      </a:r>
                      <a:endParaRPr/>
                    </a:p>
                  </a:txBody>
                  <a:tcPr marL="25400" marR="25400" marT="25400" marB="25400" anchor="b">
                    <a:lnL w="6350" cap="flat" cmpd="sng">
                      <a:solidFill>
                        <a:srgbClr val="000000"/>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Baltimore</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1856-1872</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extLst>
                  <a:ext uri="{0D108BD9-81ED-4DB2-BD59-A6C34878D82A}">
                    <a16:rowId xmlns:a16="http://schemas.microsoft.com/office/drawing/2014/main" val="10001"/>
                  </a:ext>
                </a:extLst>
              </a:tr>
              <a:tr h="345050">
                <a:tc>
                  <a:txBody>
                    <a:bodyPr/>
                    <a:lstStyle/>
                    <a:p>
                      <a:pPr marL="0" lvl="0" indent="0" algn="ctr" rtl="0">
                        <a:lnSpc>
                          <a:spcPct val="115000"/>
                        </a:lnSpc>
                        <a:spcBef>
                          <a:spcPts val="0"/>
                        </a:spcBef>
                        <a:spcAft>
                          <a:spcPts val="0"/>
                        </a:spcAft>
                        <a:buNone/>
                      </a:pPr>
                      <a:r>
                        <a:rPr lang="en"/>
                        <a:t>Katholische volkszeitung</a:t>
                      </a:r>
                      <a:endParaRPr/>
                    </a:p>
                  </a:txBody>
                  <a:tcPr marL="25400" marR="25400" marT="25400" marB="25400" anchor="b">
                    <a:lnL w="6350" cap="flat" cmpd="sng">
                      <a:solidFill>
                        <a:srgbClr val="000000"/>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Baltimore</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1874-1888</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extLst>
                  <a:ext uri="{0D108BD9-81ED-4DB2-BD59-A6C34878D82A}">
                    <a16:rowId xmlns:a16="http://schemas.microsoft.com/office/drawing/2014/main" val="10002"/>
                  </a:ext>
                </a:extLst>
              </a:tr>
              <a:tr h="345050">
                <a:tc>
                  <a:txBody>
                    <a:bodyPr/>
                    <a:lstStyle/>
                    <a:p>
                      <a:pPr marL="0" lvl="0" indent="0" algn="ctr" rtl="0">
                        <a:lnSpc>
                          <a:spcPct val="115000"/>
                        </a:lnSpc>
                        <a:spcBef>
                          <a:spcPts val="0"/>
                        </a:spcBef>
                        <a:spcAft>
                          <a:spcPts val="0"/>
                        </a:spcAft>
                        <a:buNone/>
                      </a:pPr>
                      <a:r>
                        <a:rPr lang="en"/>
                        <a:t>Il risorgimento italiano nel Maryland</a:t>
                      </a:r>
                      <a:endParaRPr/>
                    </a:p>
                  </a:txBody>
                  <a:tcPr marL="25400" marR="25400" marT="25400" marB="25400" anchor="b">
                    <a:lnL w="6350" cap="flat" cmpd="sng">
                      <a:solidFill>
                        <a:srgbClr val="000000"/>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Baltimore</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1922-1930</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extLst>
                  <a:ext uri="{0D108BD9-81ED-4DB2-BD59-A6C34878D82A}">
                    <a16:rowId xmlns:a16="http://schemas.microsoft.com/office/drawing/2014/main" val="10003"/>
                  </a:ext>
                </a:extLst>
              </a:tr>
              <a:tr h="345050">
                <a:tc>
                  <a:txBody>
                    <a:bodyPr/>
                    <a:lstStyle/>
                    <a:p>
                      <a:pPr marL="0" lvl="0" indent="0" algn="ctr" rtl="0">
                        <a:lnSpc>
                          <a:spcPct val="115000"/>
                        </a:lnSpc>
                        <a:spcBef>
                          <a:spcPts val="0"/>
                        </a:spcBef>
                        <a:spcAft>
                          <a:spcPts val="0"/>
                        </a:spcAft>
                        <a:buNone/>
                      </a:pPr>
                      <a:r>
                        <a:rPr lang="en"/>
                        <a:t>Telegraf</a:t>
                      </a:r>
                      <a:endParaRPr/>
                    </a:p>
                  </a:txBody>
                  <a:tcPr marL="25400" marR="25400" marT="25400" marB="25400" anchor="b">
                    <a:lnL w="6350" cap="flat" cmpd="sng">
                      <a:solidFill>
                        <a:srgbClr val="000000"/>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Baltimore</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1917-1951</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extLst>
                  <a:ext uri="{0D108BD9-81ED-4DB2-BD59-A6C34878D82A}">
                    <a16:rowId xmlns:a16="http://schemas.microsoft.com/office/drawing/2014/main" val="10004"/>
                  </a:ext>
                </a:extLst>
              </a:tr>
              <a:tr h="345050">
                <a:tc>
                  <a:txBody>
                    <a:bodyPr/>
                    <a:lstStyle/>
                    <a:p>
                      <a:pPr marL="0" lvl="0" indent="0" algn="ctr" rtl="0">
                        <a:lnSpc>
                          <a:spcPct val="115000"/>
                        </a:lnSpc>
                        <a:spcBef>
                          <a:spcPts val="0"/>
                        </a:spcBef>
                        <a:spcAft>
                          <a:spcPts val="0"/>
                        </a:spcAft>
                        <a:buNone/>
                      </a:pPr>
                      <a:r>
                        <a:rPr lang="en"/>
                        <a:t>Trench and camp</a:t>
                      </a:r>
                      <a:endParaRPr/>
                    </a:p>
                  </a:txBody>
                  <a:tcPr marL="25400" marR="25400" marT="25400" marB="25400" anchor="b">
                    <a:lnL w="6350" cap="flat" cmpd="sng">
                      <a:solidFill>
                        <a:srgbClr val="000000"/>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Admiral</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1917-1919</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extLst>
                  <a:ext uri="{0D108BD9-81ED-4DB2-BD59-A6C34878D82A}">
                    <a16:rowId xmlns:a16="http://schemas.microsoft.com/office/drawing/2014/main" val="10005"/>
                  </a:ext>
                </a:extLst>
              </a:tr>
              <a:tr h="345050">
                <a:tc>
                  <a:txBody>
                    <a:bodyPr/>
                    <a:lstStyle/>
                    <a:p>
                      <a:pPr marL="0" lvl="0" indent="0" algn="ctr" rtl="0">
                        <a:lnSpc>
                          <a:spcPct val="115000"/>
                        </a:lnSpc>
                        <a:spcBef>
                          <a:spcPts val="0"/>
                        </a:spcBef>
                        <a:spcAft>
                          <a:spcPts val="0"/>
                        </a:spcAft>
                        <a:buNone/>
                      </a:pPr>
                      <a:r>
                        <a:rPr lang="en"/>
                        <a:t>Hammond gazette</a:t>
                      </a:r>
                      <a:endParaRPr/>
                    </a:p>
                  </a:txBody>
                  <a:tcPr marL="25400" marR="25400" marT="25400" marB="25400" anchor="b">
                    <a:lnL w="6350" cap="flat" cmpd="sng">
                      <a:solidFill>
                        <a:srgbClr val="000000"/>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Point Lookout</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1862-1864</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extLst>
                  <a:ext uri="{0D108BD9-81ED-4DB2-BD59-A6C34878D82A}">
                    <a16:rowId xmlns:a16="http://schemas.microsoft.com/office/drawing/2014/main" val="10006"/>
                  </a:ext>
                </a:extLst>
              </a:tr>
              <a:tr h="345050">
                <a:tc>
                  <a:txBody>
                    <a:bodyPr/>
                    <a:lstStyle/>
                    <a:p>
                      <a:pPr marL="0" lvl="0" indent="0" algn="ctr" rtl="0">
                        <a:lnSpc>
                          <a:spcPct val="115000"/>
                        </a:lnSpc>
                        <a:spcBef>
                          <a:spcPts val="0"/>
                        </a:spcBef>
                        <a:spcAft>
                          <a:spcPts val="0"/>
                        </a:spcAft>
                        <a:buNone/>
                      </a:pPr>
                      <a:r>
                        <a:rPr lang="en"/>
                        <a:t>Maryland suffrage news / Maryland women’s news</a:t>
                      </a:r>
                      <a:endParaRPr/>
                    </a:p>
                  </a:txBody>
                  <a:tcPr marL="25400" marR="25400" marT="25400" marB="25400" anchor="b">
                    <a:lnL w="6350" cap="flat" cmpd="sng">
                      <a:solidFill>
                        <a:srgbClr val="000000"/>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Baltimore</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1913-1922</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extLst>
                  <a:ext uri="{0D108BD9-81ED-4DB2-BD59-A6C34878D82A}">
                    <a16:rowId xmlns:a16="http://schemas.microsoft.com/office/drawing/2014/main" val="10007"/>
                  </a:ext>
                </a:extLst>
              </a:tr>
              <a:tr h="345050">
                <a:tc>
                  <a:txBody>
                    <a:bodyPr/>
                    <a:lstStyle/>
                    <a:p>
                      <a:pPr marL="0" lvl="0" indent="0" algn="ctr" rtl="0">
                        <a:lnSpc>
                          <a:spcPct val="115000"/>
                        </a:lnSpc>
                        <a:spcBef>
                          <a:spcPts val="0"/>
                        </a:spcBef>
                        <a:spcAft>
                          <a:spcPts val="0"/>
                        </a:spcAft>
                        <a:buNone/>
                      </a:pPr>
                      <a:r>
                        <a:rPr lang="en"/>
                        <a:t>The Republican</a:t>
                      </a:r>
                      <a:endParaRPr/>
                    </a:p>
                  </a:txBody>
                  <a:tcPr marL="25400" marR="25400" marT="25400" marB="25400" anchor="b">
                    <a:lnL w="6350" cap="flat" cmpd="sng">
                      <a:solidFill>
                        <a:srgbClr val="000000"/>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Oakland</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1877-1963</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extLst>
                  <a:ext uri="{0D108BD9-81ED-4DB2-BD59-A6C34878D82A}">
                    <a16:rowId xmlns:a16="http://schemas.microsoft.com/office/drawing/2014/main" val="10008"/>
                  </a:ext>
                </a:extLst>
              </a:tr>
              <a:tr h="345050">
                <a:tc>
                  <a:txBody>
                    <a:bodyPr/>
                    <a:lstStyle/>
                    <a:p>
                      <a:pPr marL="0" lvl="0" indent="0" algn="ctr" rtl="0">
                        <a:lnSpc>
                          <a:spcPct val="115000"/>
                        </a:lnSpc>
                        <a:spcBef>
                          <a:spcPts val="0"/>
                        </a:spcBef>
                        <a:spcAft>
                          <a:spcPts val="0"/>
                        </a:spcAft>
                        <a:buNone/>
                      </a:pPr>
                      <a:r>
                        <a:rPr lang="en"/>
                        <a:t>Montgomery County sentinel</a:t>
                      </a:r>
                      <a:endParaRPr/>
                    </a:p>
                  </a:txBody>
                  <a:tcPr marL="25400" marR="25400" marT="25400" marB="25400" anchor="b">
                    <a:lnL w="6350" cap="flat" cmpd="sng">
                      <a:solidFill>
                        <a:srgbClr val="000000"/>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Rockville</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1855-1963</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CCCCCC"/>
                      </a:solidFill>
                      <a:prstDash val="solid"/>
                      <a:round/>
                      <a:headEnd type="none" w="sm" len="sm"/>
                      <a:tailEnd type="none" w="sm" len="sm"/>
                    </a:lnB>
                    <a:solidFill>
                      <a:srgbClr val="EFEFEF"/>
                    </a:solidFill>
                  </a:tcPr>
                </a:tc>
                <a:extLst>
                  <a:ext uri="{0D108BD9-81ED-4DB2-BD59-A6C34878D82A}">
                    <a16:rowId xmlns:a16="http://schemas.microsoft.com/office/drawing/2014/main" val="10009"/>
                  </a:ext>
                </a:extLst>
              </a:tr>
              <a:tr h="345050">
                <a:tc>
                  <a:txBody>
                    <a:bodyPr/>
                    <a:lstStyle/>
                    <a:p>
                      <a:pPr marL="0" lvl="0" indent="0" algn="ctr" rtl="0">
                        <a:lnSpc>
                          <a:spcPct val="115000"/>
                        </a:lnSpc>
                        <a:spcBef>
                          <a:spcPts val="0"/>
                        </a:spcBef>
                        <a:spcAft>
                          <a:spcPts val="0"/>
                        </a:spcAft>
                        <a:buNone/>
                      </a:pPr>
                      <a:r>
                        <a:rPr lang="en"/>
                        <a:t>Greenbelt cooperator / Greenbelt / Greenbelt news review</a:t>
                      </a:r>
                      <a:endParaRPr/>
                    </a:p>
                  </a:txBody>
                  <a:tcPr marL="25400" marR="25400" marT="25400" marB="25400" anchor="b">
                    <a:lnL w="6350" cap="flat" cmpd="sng">
                      <a:solidFill>
                        <a:srgbClr val="000000"/>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000000"/>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Greenbelt</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CCCCCC"/>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000000"/>
                      </a:solidFill>
                      <a:prstDash val="solid"/>
                      <a:round/>
                      <a:headEnd type="none" w="sm" len="sm"/>
                      <a:tailEnd type="none" w="sm" len="sm"/>
                    </a:lnB>
                    <a:solidFill>
                      <a:srgbClr val="EFEFEF"/>
                    </a:solidFill>
                  </a:tcPr>
                </a:tc>
                <a:tc>
                  <a:txBody>
                    <a:bodyPr/>
                    <a:lstStyle/>
                    <a:p>
                      <a:pPr marL="0" lvl="0" indent="0" algn="ctr" rtl="0">
                        <a:lnSpc>
                          <a:spcPct val="115000"/>
                        </a:lnSpc>
                        <a:spcBef>
                          <a:spcPts val="0"/>
                        </a:spcBef>
                        <a:spcAft>
                          <a:spcPts val="0"/>
                        </a:spcAft>
                        <a:buNone/>
                      </a:pPr>
                      <a:r>
                        <a:rPr lang="en"/>
                        <a:t>1947-1963</a:t>
                      </a:r>
                      <a:endParaRPr/>
                    </a:p>
                  </a:txBody>
                  <a:tcPr marL="25400" marR="25400" marT="25400" marB="25400" anchor="b">
                    <a:lnL w="6350" cap="flat" cmpd="sng">
                      <a:solidFill>
                        <a:srgbClr val="CCCCCC"/>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CCCCCC"/>
                      </a:solidFill>
                      <a:prstDash val="solid"/>
                      <a:round/>
                      <a:headEnd type="none" w="sm" len="sm"/>
                      <a:tailEnd type="none" w="sm" len="sm"/>
                    </a:lnT>
                    <a:lnB w="6350" cap="flat" cmpd="sng">
                      <a:solidFill>
                        <a:srgbClr val="000000"/>
                      </a:solidFill>
                      <a:prstDash val="solid"/>
                      <a:round/>
                      <a:headEnd type="none" w="sm" len="sm"/>
                      <a:tailEnd type="none" w="sm" len="sm"/>
                    </a:lnB>
                    <a:solidFill>
                      <a:srgbClr val="EFEFEF"/>
                    </a:solidFill>
                  </a:tcPr>
                </a:tc>
                <a:extLst>
                  <a:ext uri="{0D108BD9-81ED-4DB2-BD59-A6C34878D82A}">
                    <a16:rowId xmlns:a16="http://schemas.microsoft.com/office/drawing/2014/main" val="10010"/>
                  </a:ext>
                </a:extLst>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30"/>
        <p:cNvGrpSpPr/>
        <p:nvPr/>
      </p:nvGrpSpPr>
      <p:grpSpPr>
        <a:xfrm>
          <a:off x="0" y="0"/>
          <a:ext cx="0" cy="0"/>
          <a:chOff x="0" y="0"/>
          <a:chExt cx="0" cy="0"/>
        </a:xfrm>
      </p:grpSpPr>
      <p:sp>
        <p:nvSpPr>
          <p:cNvPr id="431" name="Google Shape;431;p73"/>
          <p:cNvSpPr txBox="1">
            <a:spLocks noGrp="1"/>
          </p:cNvSpPr>
          <p:nvPr>
            <p:ph type="title"/>
          </p:nvPr>
        </p:nvSpPr>
        <p:spPr>
          <a:xfrm>
            <a:off x="442100" y="334275"/>
            <a:ext cx="8292300" cy="4496400"/>
          </a:xfrm>
          <a:prstGeom prst="rect">
            <a:avLst/>
          </a:prstGeom>
          <a:solidFill>
            <a:srgbClr val="EFEFEF"/>
          </a:solidFill>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990000"/>
                </a:solidFill>
              </a:rPr>
              <a:t>Phase 4 Status</a:t>
            </a:r>
            <a:endParaRPr>
              <a:solidFill>
                <a:srgbClr val="990000"/>
              </a:solidFill>
            </a:endParaRPr>
          </a:p>
        </p:txBody>
      </p:sp>
      <p:sp>
        <p:nvSpPr>
          <p:cNvPr id="432" name="Google Shape;432;p73"/>
          <p:cNvSpPr txBox="1">
            <a:spLocks noGrp="1"/>
          </p:cNvSpPr>
          <p:nvPr>
            <p:ph type="body" idx="1"/>
          </p:nvPr>
        </p:nvSpPr>
        <p:spPr>
          <a:xfrm>
            <a:off x="1067500" y="1314250"/>
            <a:ext cx="7344300" cy="30960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a:t>Sample batch with digitization vendor</a:t>
            </a:r>
            <a:endParaRPr/>
          </a:p>
          <a:p>
            <a:pPr marL="457200" lvl="0" indent="0" algn="l" rtl="0">
              <a:lnSpc>
                <a:spcPct val="100000"/>
              </a:lnSpc>
              <a:spcBef>
                <a:spcPts val="1600"/>
              </a:spcBef>
              <a:spcAft>
                <a:spcPts val="0"/>
              </a:spcAft>
              <a:buNone/>
            </a:pPr>
            <a:endParaRPr/>
          </a:p>
          <a:p>
            <a:pPr marL="457200" lvl="0" indent="-342900" algn="l" rtl="0">
              <a:spcBef>
                <a:spcPts val="1600"/>
              </a:spcBef>
              <a:spcAft>
                <a:spcPts val="0"/>
              </a:spcAft>
              <a:buSzPts val="1800"/>
              <a:buChar char="●"/>
            </a:pPr>
            <a:r>
              <a:rPr lang="en"/>
              <a:t>Metadata collation in progress</a:t>
            </a:r>
            <a:endParaRPr/>
          </a:p>
          <a:p>
            <a:pPr marL="457200" lvl="0" indent="0" algn="l" rtl="0">
              <a:spcBef>
                <a:spcPts val="1600"/>
              </a:spcBef>
              <a:spcAft>
                <a:spcPts val="0"/>
              </a:spcAft>
              <a:buNone/>
            </a:pPr>
            <a:endParaRPr/>
          </a:p>
          <a:p>
            <a:pPr marL="457200" lvl="0" indent="-342900" algn="l" rtl="0">
              <a:spcBef>
                <a:spcPts val="1600"/>
              </a:spcBef>
              <a:spcAft>
                <a:spcPts val="0"/>
              </a:spcAft>
              <a:buSzPts val="1800"/>
              <a:buChar char="●"/>
            </a:pPr>
            <a:r>
              <a:rPr lang="en"/>
              <a:t>Originals in process of being transferred to UMD</a:t>
            </a: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9"/>
          <p:cNvSpPr txBox="1">
            <a:spLocks noGrp="1"/>
          </p:cNvSpPr>
          <p:nvPr>
            <p:ph type="title"/>
          </p:nvPr>
        </p:nvSpPr>
        <p:spPr>
          <a:xfrm>
            <a:off x="459050" y="445025"/>
            <a:ext cx="8238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t>National Digital Newspaper Program (NDNP), 2005-present</a:t>
            </a:r>
            <a:endParaRPr/>
          </a:p>
        </p:txBody>
      </p:sp>
      <p:sp>
        <p:nvSpPr>
          <p:cNvPr id="123" name="Google Shape;123;p29"/>
          <p:cNvSpPr txBox="1">
            <a:spLocks noGrp="1"/>
          </p:cNvSpPr>
          <p:nvPr>
            <p:ph type="body" idx="1"/>
          </p:nvPr>
        </p:nvSpPr>
        <p:spPr>
          <a:xfrm>
            <a:off x="459000" y="1152475"/>
            <a:ext cx="8238300" cy="3416400"/>
          </a:xfrm>
          <a:prstGeom prst="rect">
            <a:avLst/>
          </a:prstGeom>
        </p:spPr>
        <p:txBody>
          <a:bodyPr spcFirstLastPara="1" wrap="square" lIns="91425" tIns="91425" rIns="91425" bIns="91425" anchor="t" anchorCtr="0">
            <a:noAutofit/>
          </a:bodyPr>
          <a:lstStyle/>
          <a:p>
            <a:pPr marL="457200" lvl="0" indent="-368300" algn="l" rtl="0">
              <a:lnSpc>
                <a:spcPct val="115000"/>
              </a:lnSpc>
              <a:spcBef>
                <a:spcPts val="50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Project publication date range: 1690-1963</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One award per state/territory</a:t>
            </a:r>
            <a:endParaRPr sz="2200">
              <a:solidFill>
                <a:schemeClr val="dk1"/>
              </a:solidFill>
              <a:latin typeface="Calibri"/>
              <a:ea typeface="Calibri"/>
              <a:cs typeface="Calibri"/>
              <a:sym typeface="Calibri"/>
            </a:endParaRPr>
          </a:p>
          <a:p>
            <a:pPr marL="914400" lvl="1"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Multiple content partners</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~100,000 pages per award</a:t>
            </a:r>
            <a:endParaRPr sz="2200">
              <a:solidFill>
                <a:schemeClr val="dk1"/>
              </a:solidFill>
              <a:latin typeface="Calibri"/>
              <a:ea typeface="Calibri"/>
              <a:cs typeface="Calibri"/>
              <a:sym typeface="Calibri"/>
            </a:endParaRPr>
          </a:p>
          <a:p>
            <a:pPr marL="914400" lvl="1"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Multiple award opportunities</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Title selection criteria</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Microfilm selection criteria</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Other deliverables: title essays, survey data</a:t>
            </a:r>
            <a:endParaRPr sz="22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36"/>
        <p:cNvGrpSpPr/>
        <p:nvPr/>
      </p:nvGrpSpPr>
      <p:grpSpPr>
        <a:xfrm>
          <a:off x="0" y="0"/>
          <a:ext cx="0" cy="0"/>
          <a:chOff x="0" y="0"/>
          <a:chExt cx="0" cy="0"/>
        </a:xfrm>
      </p:grpSpPr>
      <p:sp>
        <p:nvSpPr>
          <p:cNvPr id="437" name="Google Shape;437;p74"/>
          <p:cNvSpPr txBox="1">
            <a:spLocks noGrp="1"/>
          </p:cNvSpPr>
          <p:nvPr>
            <p:ph type="title"/>
          </p:nvPr>
        </p:nvSpPr>
        <p:spPr>
          <a:xfrm>
            <a:off x="265500" y="1233175"/>
            <a:ext cx="4045200" cy="1482300"/>
          </a:xfrm>
          <a:prstGeom prst="rect">
            <a:avLst/>
          </a:prstGeom>
          <a:solidFill>
            <a:srgbClr val="EFEFEF"/>
          </a:solidFill>
        </p:spPr>
        <p:txBody>
          <a:bodyPr spcFirstLastPara="1" wrap="square" lIns="91425" tIns="91425" rIns="91425" bIns="91425" anchor="b" anchorCtr="0">
            <a:noAutofit/>
          </a:bodyPr>
          <a:lstStyle/>
          <a:p>
            <a:pPr marL="0" lvl="0" indent="0" algn="ctr" rtl="0">
              <a:spcBef>
                <a:spcPts val="0"/>
              </a:spcBef>
              <a:spcAft>
                <a:spcPts val="0"/>
              </a:spcAft>
              <a:buNone/>
            </a:pPr>
            <a:r>
              <a:rPr lang="en">
                <a:solidFill>
                  <a:srgbClr val="990000"/>
                </a:solidFill>
              </a:rPr>
              <a:t>Phase 4 </a:t>
            </a:r>
            <a:endParaRPr>
              <a:solidFill>
                <a:srgbClr val="990000"/>
              </a:solidFill>
            </a:endParaRPr>
          </a:p>
          <a:p>
            <a:pPr marL="0" lvl="0" indent="0" algn="ctr" rtl="0">
              <a:spcBef>
                <a:spcPts val="0"/>
              </a:spcBef>
              <a:spcAft>
                <a:spcPts val="0"/>
              </a:spcAft>
              <a:buNone/>
            </a:pPr>
            <a:r>
              <a:rPr lang="en">
                <a:solidFill>
                  <a:srgbClr val="990000"/>
                </a:solidFill>
              </a:rPr>
              <a:t>Plans</a:t>
            </a:r>
            <a:endParaRPr>
              <a:solidFill>
                <a:srgbClr val="990000"/>
              </a:solidFill>
            </a:endParaRPr>
          </a:p>
        </p:txBody>
      </p:sp>
      <p:sp>
        <p:nvSpPr>
          <p:cNvPr id="438" name="Google Shape;438;p74"/>
          <p:cNvSpPr txBox="1">
            <a:spLocks noGrp="1"/>
          </p:cNvSpPr>
          <p:nvPr>
            <p:ph type="body" idx="2"/>
          </p:nvPr>
        </p:nvSpPr>
        <p:spPr>
          <a:xfrm>
            <a:off x="4939500" y="724075"/>
            <a:ext cx="3837000" cy="36951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Outreach</a:t>
            </a:r>
            <a:endParaRPr/>
          </a:p>
          <a:p>
            <a:pPr marL="914400" lvl="1" indent="-317500" algn="l" rtl="0">
              <a:spcBef>
                <a:spcPts val="0"/>
              </a:spcBef>
              <a:spcAft>
                <a:spcPts val="0"/>
              </a:spcAft>
              <a:buSzPts val="1400"/>
              <a:buChar char="○"/>
            </a:pPr>
            <a:r>
              <a:rPr lang="en"/>
              <a:t>Public libraries and others</a:t>
            </a:r>
            <a:endParaRPr/>
          </a:p>
          <a:p>
            <a:pPr marL="914400" lvl="1" indent="-317500" algn="l" rtl="0">
              <a:spcBef>
                <a:spcPts val="0"/>
              </a:spcBef>
              <a:spcAft>
                <a:spcPts val="0"/>
              </a:spcAft>
              <a:buSzPts val="1400"/>
              <a:buChar char="○"/>
            </a:pPr>
            <a:r>
              <a:rPr lang="en"/>
              <a:t>On campus</a:t>
            </a:r>
            <a:endParaRPr/>
          </a:p>
          <a:p>
            <a:pPr marL="914400" lvl="0" indent="0" algn="l" rtl="0">
              <a:spcBef>
                <a:spcPts val="1600"/>
              </a:spcBef>
              <a:spcAft>
                <a:spcPts val="0"/>
              </a:spcAft>
              <a:buNone/>
            </a:pPr>
            <a:endParaRPr/>
          </a:p>
          <a:p>
            <a:pPr marL="457200" lvl="0" indent="-342900" algn="l" rtl="0">
              <a:spcBef>
                <a:spcPts val="1600"/>
              </a:spcBef>
              <a:spcAft>
                <a:spcPts val="0"/>
              </a:spcAft>
              <a:buSzPts val="1800"/>
              <a:buChar char="●"/>
            </a:pPr>
            <a:r>
              <a:rPr lang="en"/>
              <a:t>Data Analysis</a:t>
            </a:r>
            <a:endParaRPr/>
          </a:p>
          <a:p>
            <a:pPr marL="914400" lvl="1" indent="-317500" algn="l" rtl="0">
              <a:spcBef>
                <a:spcPts val="0"/>
              </a:spcBef>
              <a:spcAft>
                <a:spcPts val="0"/>
              </a:spcAft>
              <a:buSzPts val="1400"/>
              <a:buChar char="○"/>
            </a:pPr>
            <a:r>
              <a:rPr lang="en"/>
              <a:t>Understanding data set</a:t>
            </a:r>
            <a:endParaRPr/>
          </a:p>
          <a:p>
            <a:pPr marL="914400" lvl="1" indent="-317500" algn="l" rtl="0">
              <a:spcBef>
                <a:spcPts val="0"/>
              </a:spcBef>
              <a:spcAft>
                <a:spcPts val="0"/>
              </a:spcAft>
              <a:buSzPts val="1400"/>
              <a:buChar char="○"/>
            </a:pPr>
            <a:r>
              <a:rPr lang="en"/>
              <a:t>Visually representing newspaper data and gateway data</a:t>
            </a:r>
            <a:endParaRPr/>
          </a:p>
          <a:p>
            <a:pPr marL="914400" lvl="0" indent="0" algn="l" rtl="0">
              <a:spcBef>
                <a:spcPts val="1600"/>
              </a:spcBef>
              <a:spcAft>
                <a:spcPts val="0"/>
              </a:spcAft>
              <a:buNone/>
            </a:pPr>
            <a:endParaRPr/>
          </a:p>
          <a:p>
            <a:pPr marL="457200" lvl="0" indent="-342900" algn="l" rtl="0">
              <a:spcBef>
                <a:spcPts val="1600"/>
              </a:spcBef>
              <a:spcAft>
                <a:spcPts val="0"/>
              </a:spcAft>
              <a:buSzPts val="1800"/>
              <a:buChar char="●"/>
            </a:pPr>
            <a:r>
              <a:rPr lang="en"/>
              <a:t>Chronicling America Milestone</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75"/>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Future Plans</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76"/>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BREAK</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77"/>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UMD Newspaper Project/</a:t>
            </a:r>
            <a:endParaRPr/>
          </a:p>
          <a:p>
            <a:pPr marL="0" lvl="0" indent="0" algn="ctr" rtl="0">
              <a:spcBef>
                <a:spcPts val="0"/>
              </a:spcBef>
              <a:spcAft>
                <a:spcPts val="0"/>
              </a:spcAft>
              <a:buNone/>
            </a:pPr>
            <a:r>
              <a:rPr lang="en"/>
              <a:t>MD Newspaper Repository</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78"/>
          <p:cNvSpPr txBox="1">
            <a:spLocks noGrp="1"/>
          </p:cNvSpPr>
          <p:nvPr>
            <p:ph type="title"/>
          </p:nvPr>
        </p:nvSpPr>
        <p:spPr>
          <a:xfrm>
            <a:off x="459550" y="445025"/>
            <a:ext cx="8234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UMD Student Newspapers Digitization Timeline</a:t>
            </a:r>
            <a:endParaRPr/>
          </a:p>
        </p:txBody>
      </p:sp>
      <p:sp>
        <p:nvSpPr>
          <p:cNvPr id="459" name="Google Shape;459;p78"/>
          <p:cNvSpPr txBox="1">
            <a:spLocks noGrp="1"/>
          </p:cNvSpPr>
          <p:nvPr>
            <p:ph type="body" idx="1"/>
          </p:nvPr>
        </p:nvSpPr>
        <p:spPr>
          <a:xfrm>
            <a:off x="459600" y="1152475"/>
            <a:ext cx="82347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2013: </a:t>
            </a:r>
            <a:r>
              <a:rPr lang="en" i="1">
                <a:solidFill>
                  <a:srgbClr val="000000"/>
                </a:solidFill>
              </a:rPr>
              <a:t>The Diamondback</a:t>
            </a:r>
            <a:r>
              <a:rPr lang="en">
                <a:solidFill>
                  <a:srgbClr val="000000"/>
                </a:solidFill>
              </a:rPr>
              <a:t> project conception</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2015: UMD Launch fundraising campaign #1</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2016: </a:t>
            </a:r>
            <a:r>
              <a:rPr lang="en" i="1">
                <a:solidFill>
                  <a:srgbClr val="000000"/>
                </a:solidFill>
              </a:rPr>
              <a:t>The Diamondback </a:t>
            </a:r>
            <a:r>
              <a:rPr lang="en">
                <a:solidFill>
                  <a:srgbClr val="000000"/>
                </a:solidFill>
              </a:rPr>
              <a:t>Digitization Project, Phase 1</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2017: </a:t>
            </a:r>
            <a:r>
              <a:rPr lang="en" i="1">
                <a:solidFill>
                  <a:srgbClr val="000000"/>
                </a:solidFill>
              </a:rPr>
              <a:t>The Diamondback </a:t>
            </a:r>
            <a:r>
              <a:rPr lang="en">
                <a:solidFill>
                  <a:srgbClr val="000000"/>
                </a:solidFill>
              </a:rPr>
              <a:t>Digitization Project, Phase 2</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2017: UMD Launch fundraising campaign #2</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2017: UMD student newspapers, Phase 1</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2018: </a:t>
            </a:r>
            <a:r>
              <a:rPr lang="en" i="1">
                <a:solidFill>
                  <a:srgbClr val="000000"/>
                </a:solidFill>
              </a:rPr>
              <a:t>The Diamondback </a:t>
            </a:r>
            <a:r>
              <a:rPr lang="en">
                <a:solidFill>
                  <a:srgbClr val="000000"/>
                </a:solidFill>
              </a:rPr>
              <a:t>Digitization Project, Phase 3</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2019: UMD student newspapers, Phase 2</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2019: </a:t>
            </a:r>
            <a:r>
              <a:rPr lang="en" i="1">
                <a:solidFill>
                  <a:srgbClr val="000000"/>
                </a:solidFill>
              </a:rPr>
              <a:t>The Diamondback </a:t>
            </a:r>
            <a:r>
              <a:rPr lang="en">
                <a:solidFill>
                  <a:srgbClr val="000000"/>
                </a:solidFill>
              </a:rPr>
              <a:t>Digitization Project, Phase 4</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2020: </a:t>
            </a:r>
            <a:r>
              <a:rPr lang="en" i="1">
                <a:solidFill>
                  <a:srgbClr val="000000"/>
                </a:solidFill>
              </a:rPr>
              <a:t>The Diamondback </a:t>
            </a:r>
            <a:r>
              <a:rPr lang="en">
                <a:solidFill>
                  <a:srgbClr val="000000"/>
                </a:solidFill>
              </a:rPr>
              <a:t>Digitization Project, Phase 5</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2020: UMD student newspapers, Phase 3</a:t>
            </a:r>
            <a:endParaRPr>
              <a:solidFill>
                <a:srgbClr val="000000"/>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79"/>
          <p:cNvSpPr txBox="1">
            <a:spLocks noGrp="1"/>
          </p:cNvSpPr>
          <p:nvPr>
            <p:ph type="title"/>
          </p:nvPr>
        </p:nvSpPr>
        <p:spPr>
          <a:xfrm>
            <a:off x="459550" y="445025"/>
            <a:ext cx="8245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UMD Student Newspapers Technical Process</a:t>
            </a:r>
            <a:endParaRPr/>
          </a:p>
        </p:txBody>
      </p:sp>
      <p:sp>
        <p:nvSpPr>
          <p:cNvPr id="465" name="Google Shape;465;p79"/>
          <p:cNvSpPr txBox="1">
            <a:spLocks noGrp="1"/>
          </p:cNvSpPr>
          <p:nvPr>
            <p:ph type="body" idx="1"/>
          </p:nvPr>
        </p:nvSpPr>
        <p:spPr>
          <a:xfrm>
            <a:off x="459550" y="1152475"/>
            <a:ext cx="82455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NDNP Technical Guidelines</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Image files</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METS-ALTO</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Article-level segmentation</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Digitization from microfilm and print/TIFF images</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Metadata collation (inventory)</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Vendor digitization</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Quality control</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Ingest/archive</a:t>
            </a:r>
            <a:endParaRPr>
              <a:solidFill>
                <a:srgbClr val="000000"/>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Google Shape;470;p80"/>
          <p:cNvSpPr txBox="1">
            <a:spLocks noGrp="1"/>
          </p:cNvSpPr>
          <p:nvPr>
            <p:ph type="title"/>
          </p:nvPr>
        </p:nvSpPr>
        <p:spPr>
          <a:xfrm>
            <a:off x="450600" y="445025"/>
            <a:ext cx="8243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UMD Student Newspapers Timeline</a:t>
            </a:r>
            <a:endParaRPr/>
          </a:p>
        </p:txBody>
      </p:sp>
      <p:sp>
        <p:nvSpPr>
          <p:cNvPr id="471" name="Google Shape;471;p80"/>
          <p:cNvSpPr txBox="1">
            <a:spLocks noGrp="1"/>
          </p:cNvSpPr>
          <p:nvPr>
            <p:ph type="body" idx="1"/>
          </p:nvPr>
        </p:nvSpPr>
        <p:spPr>
          <a:xfrm>
            <a:off x="450600" y="1240850"/>
            <a:ext cx="8243700" cy="3416400"/>
          </a:xfrm>
          <a:prstGeom prst="rect">
            <a:avLst/>
          </a:prstGeom>
        </p:spPr>
        <p:txBody>
          <a:bodyPr spcFirstLastPara="1" wrap="square" lIns="91425" tIns="91425" rIns="91425" bIns="91425" anchor="t" anchorCtr="0">
            <a:noAutofit/>
          </a:bodyPr>
          <a:lstStyle/>
          <a:p>
            <a:pPr marL="457200" lvl="0" indent="-336550" algn="l" rtl="0">
              <a:spcBef>
                <a:spcPts val="0"/>
              </a:spcBef>
              <a:spcAft>
                <a:spcPts val="0"/>
              </a:spcAft>
              <a:buClr>
                <a:srgbClr val="000000"/>
              </a:buClr>
              <a:buSzPts val="1700"/>
              <a:buChar char="●"/>
            </a:pPr>
            <a:r>
              <a:rPr lang="en" sz="1700">
                <a:solidFill>
                  <a:srgbClr val="000000"/>
                </a:solidFill>
              </a:rPr>
              <a:t>2016-2017: Development of image server, image viewer, repository backend</a:t>
            </a:r>
            <a:endParaRPr sz="1700">
              <a:solidFill>
                <a:srgbClr val="000000"/>
              </a:solidFill>
            </a:endParaRPr>
          </a:p>
          <a:p>
            <a:pPr marL="457200" lvl="0" indent="-336550" algn="l" rtl="0">
              <a:spcBef>
                <a:spcPts val="0"/>
              </a:spcBef>
              <a:spcAft>
                <a:spcPts val="0"/>
              </a:spcAft>
              <a:buClr>
                <a:srgbClr val="000000"/>
              </a:buClr>
              <a:buSzPts val="1700"/>
              <a:buChar char="●"/>
            </a:pPr>
            <a:r>
              <a:rPr lang="en" sz="1700">
                <a:solidFill>
                  <a:srgbClr val="000000"/>
                </a:solidFill>
              </a:rPr>
              <a:t>2017: Content ingest</a:t>
            </a:r>
            <a:endParaRPr sz="1700">
              <a:solidFill>
                <a:srgbClr val="000000"/>
              </a:solidFill>
            </a:endParaRPr>
          </a:p>
          <a:p>
            <a:pPr marL="457200" lvl="0" indent="-336550" algn="l" rtl="0">
              <a:spcBef>
                <a:spcPts val="0"/>
              </a:spcBef>
              <a:spcAft>
                <a:spcPts val="0"/>
              </a:spcAft>
              <a:buClr>
                <a:srgbClr val="000000"/>
              </a:buClr>
              <a:buSzPts val="1700"/>
              <a:buChar char="●"/>
            </a:pPr>
            <a:r>
              <a:rPr lang="en" sz="1700">
                <a:solidFill>
                  <a:srgbClr val="000000"/>
                </a:solidFill>
              </a:rPr>
              <a:t>2017: Development of administrative interface, public interface</a:t>
            </a:r>
            <a:endParaRPr sz="1700">
              <a:solidFill>
                <a:srgbClr val="000000"/>
              </a:solidFill>
            </a:endParaRPr>
          </a:p>
          <a:p>
            <a:pPr marL="457200" lvl="0" indent="-336550" algn="l" rtl="0">
              <a:spcBef>
                <a:spcPts val="0"/>
              </a:spcBef>
              <a:spcAft>
                <a:spcPts val="0"/>
              </a:spcAft>
              <a:buClr>
                <a:srgbClr val="000000"/>
              </a:buClr>
              <a:buSzPts val="1700"/>
              <a:buChar char="●"/>
            </a:pPr>
            <a:r>
              <a:rPr lang="en" sz="1700">
                <a:solidFill>
                  <a:srgbClr val="000000"/>
                </a:solidFill>
              </a:rPr>
              <a:t>2018-2019: Development of additional features</a:t>
            </a:r>
            <a:endParaRPr sz="1700">
              <a:solidFill>
                <a:srgbClr val="000000"/>
              </a:solidFill>
            </a:endParaRPr>
          </a:p>
          <a:p>
            <a:pPr marL="457200" lvl="0" indent="-342900" algn="l" rtl="0">
              <a:spcBef>
                <a:spcPts val="0"/>
              </a:spcBef>
              <a:spcAft>
                <a:spcPts val="0"/>
              </a:spcAft>
              <a:buSzPts val="1800"/>
              <a:buChar char="●"/>
            </a:pPr>
            <a:r>
              <a:rPr lang="en" u="sng">
                <a:solidFill>
                  <a:schemeClr val="hlink"/>
                </a:solidFill>
                <a:hlinkClick r:id="rId3"/>
              </a:rPr>
              <a:t>https://www.lib.umd.edu/univarchives/student-newspapers</a:t>
            </a:r>
            <a:endParaRPr/>
          </a:p>
        </p:txBody>
      </p:sp>
      <p:pic>
        <p:nvPicPr>
          <p:cNvPr id="472" name="Google Shape;472;p80"/>
          <p:cNvPicPr preferRelativeResize="0"/>
          <p:nvPr/>
        </p:nvPicPr>
        <p:blipFill>
          <a:blip r:embed="rId4">
            <a:alphaModFix/>
          </a:blip>
          <a:stretch>
            <a:fillRect/>
          </a:stretch>
        </p:blipFill>
        <p:spPr>
          <a:xfrm>
            <a:off x="2654363" y="2780625"/>
            <a:ext cx="3835276" cy="2065401"/>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81"/>
          <p:cNvSpPr txBox="1">
            <a:spLocks noGrp="1"/>
          </p:cNvSpPr>
          <p:nvPr>
            <p:ph type="title"/>
          </p:nvPr>
        </p:nvSpPr>
        <p:spPr>
          <a:xfrm>
            <a:off x="4641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UMD Student Newspapers Viewer</a:t>
            </a:r>
            <a:endParaRPr/>
          </a:p>
        </p:txBody>
      </p:sp>
      <p:pic>
        <p:nvPicPr>
          <p:cNvPr id="478" name="Google Shape;478;p81"/>
          <p:cNvPicPr preferRelativeResize="0"/>
          <p:nvPr/>
        </p:nvPicPr>
        <p:blipFill>
          <a:blip r:embed="rId3">
            <a:alphaModFix/>
          </a:blip>
          <a:stretch>
            <a:fillRect/>
          </a:stretch>
        </p:blipFill>
        <p:spPr>
          <a:xfrm>
            <a:off x="2034325" y="1017725"/>
            <a:ext cx="5075359" cy="3820976"/>
          </a:xfrm>
          <a:prstGeom prst="rect">
            <a:avLst/>
          </a:prstGeom>
          <a:noFill/>
          <a:ln>
            <a:noFill/>
          </a:ln>
        </p:spPr>
      </p:pic>
      <p:pic>
        <p:nvPicPr>
          <p:cNvPr id="479" name="Google Shape;479;p81"/>
          <p:cNvPicPr preferRelativeResize="0"/>
          <p:nvPr/>
        </p:nvPicPr>
        <p:blipFill>
          <a:blip r:embed="rId4">
            <a:alphaModFix/>
          </a:blip>
          <a:stretch>
            <a:fillRect/>
          </a:stretch>
        </p:blipFill>
        <p:spPr>
          <a:xfrm>
            <a:off x="7235627" y="3635177"/>
            <a:ext cx="1458675" cy="1151575"/>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82"/>
          <p:cNvSpPr txBox="1">
            <a:spLocks noGrp="1"/>
          </p:cNvSpPr>
          <p:nvPr>
            <p:ph type="title"/>
          </p:nvPr>
        </p:nvSpPr>
        <p:spPr>
          <a:xfrm>
            <a:off x="450725" y="445025"/>
            <a:ext cx="8243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Maryland Digital Newspaper Repository</a:t>
            </a:r>
            <a:endParaRPr/>
          </a:p>
        </p:txBody>
      </p:sp>
      <p:sp>
        <p:nvSpPr>
          <p:cNvPr id="485" name="Google Shape;485;p82"/>
          <p:cNvSpPr txBox="1">
            <a:spLocks noGrp="1"/>
          </p:cNvSpPr>
          <p:nvPr>
            <p:ph type="body" idx="1"/>
          </p:nvPr>
        </p:nvSpPr>
        <p:spPr>
          <a:xfrm>
            <a:off x="450600" y="1152475"/>
            <a:ext cx="8243700" cy="3416400"/>
          </a:xfrm>
          <a:prstGeom prst="rect">
            <a:avLst/>
          </a:prstGeom>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rgbClr val="000000"/>
              </a:buClr>
              <a:buSzPts val="1800"/>
              <a:buFont typeface="Arial"/>
              <a:buChar char="●"/>
            </a:pPr>
            <a:r>
              <a:rPr lang="en">
                <a:solidFill>
                  <a:srgbClr val="000000"/>
                </a:solidFill>
              </a:rPr>
              <a:t>Challenges</a:t>
            </a:r>
            <a:endParaRPr>
              <a:solidFill>
                <a:srgbClr val="000000"/>
              </a:solidFill>
            </a:endParaRPr>
          </a:p>
          <a:p>
            <a:pPr marL="914400" marR="0" lvl="1" indent="-342900" algn="l" rtl="0">
              <a:lnSpc>
                <a:spcPct val="115000"/>
              </a:lnSpc>
              <a:spcBef>
                <a:spcPts val="0"/>
              </a:spcBef>
              <a:spcAft>
                <a:spcPts val="0"/>
              </a:spcAft>
              <a:buClr>
                <a:srgbClr val="000000"/>
              </a:buClr>
              <a:buSzPts val="1800"/>
              <a:buChar char="○"/>
            </a:pPr>
            <a:r>
              <a:rPr lang="en" sz="1800">
                <a:solidFill>
                  <a:srgbClr val="000000"/>
                </a:solidFill>
              </a:rPr>
              <a:t>Development and ingest</a:t>
            </a:r>
            <a:endParaRPr sz="1800">
              <a:solidFill>
                <a:srgbClr val="000000"/>
              </a:solidFill>
            </a:endParaRPr>
          </a:p>
          <a:p>
            <a:pPr marL="914400" marR="0" lvl="1" indent="-342900" algn="l" rtl="0">
              <a:lnSpc>
                <a:spcPct val="115000"/>
              </a:lnSpc>
              <a:spcBef>
                <a:spcPts val="0"/>
              </a:spcBef>
              <a:spcAft>
                <a:spcPts val="0"/>
              </a:spcAft>
              <a:buClr>
                <a:srgbClr val="000000"/>
              </a:buClr>
              <a:buSzPts val="1800"/>
              <a:buChar char="○"/>
            </a:pPr>
            <a:r>
              <a:rPr lang="en" sz="1800">
                <a:solidFill>
                  <a:srgbClr val="000000"/>
                </a:solidFill>
              </a:rPr>
              <a:t>Funding and staff resources</a:t>
            </a:r>
            <a:endParaRPr sz="1800">
              <a:solidFill>
                <a:srgbClr val="000000"/>
              </a:solidFill>
            </a:endParaRPr>
          </a:p>
          <a:p>
            <a:pPr marL="914400" marR="0" lvl="1" indent="-342900" algn="l" rtl="0">
              <a:lnSpc>
                <a:spcPct val="115000"/>
              </a:lnSpc>
              <a:spcBef>
                <a:spcPts val="0"/>
              </a:spcBef>
              <a:spcAft>
                <a:spcPts val="0"/>
              </a:spcAft>
              <a:buClr>
                <a:srgbClr val="000000"/>
              </a:buClr>
              <a:buSzPts val="1800"/>
              <a:buChar char="○"/>
            </a:pPr>
            <a:r>
              <a:rPr lang="en" sz="1800">
                <a:solidFill>
                  <a:srgbClr val="000000"/>
                </a:solidFill>
              </a:rPr>
              <a:t>Limited time, need to prioritize UMD’s own collection development and ingest</a:t>
            </a:r>
            <a:endParaRPr sz="1800">
              <a:solidFill>
                <a:srgbClr val="000000"/>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83"/>
          <p:cNvSpPr txBox="1">
            <a:spLocks noGrp="1"/>
          </p:cNvSpPr>
          <p:nvPr>
            <p:ph type="title"/>
          </p:nvPr>
        </p:nvSpPr>
        <p:spPr>
          <a:xfrm>
            <a:off x="459550" y="445025"/>
            <a:ext cx="8234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Future Partners</a:t>
            </a:r>
            <a:endParaRPr/>
          </a:p>
        </p:txBody>
      </p:sp>
      <p:sp>
        <p:nvSpPr>
          <p:cNvPr id="491" name="Google Shape;491;p83"/>
          <p:cNvSpPr txBox="1">
            <a:spLocks noGrp="1"/>
          </p:cNvSpPr>
          <p:nvPr>
            <p:ph type="body" idx="1"/>
          </p:nvPr>
        </p:nvSpPr>
        <p:spPr>
          <a:xfrm>
            <a:off x="459550" y="1152475"/>
            <a:ext cx="82347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Pilot with Greenbelt Archive Project, uploading to the Internet Archive, maintaining files for later processing</a:t>
            </a:r>
            <a:endParaRPr/>
          </a:p>
          <a:p>
            <a:pPr marL="914400" lvl="1" indent="-342900" algn="l" rtl="0">
              <a:spcBef>
                <a:spcPts val="0"/>
              </a:spcBef>
              <a:spcAft>
                <a:spcPts val="0"/>
              </a:spcAft>
              <a:buSzPts val="1800"/>
              <a:buChar char="○"/>
            </a:pPr>
            <a:r>
              <a:rPr lang="en" sz="1800" i="1"/>
              <a:t>Greenbelt News Review/Cooperator</a:t>
            </a:r>
            <a:endParaRPr sz="1800" i="1"/>
          </a:p>
        </p:txBody>
      </p:sp>
      <p:pic>
        <p:nvPicPr>
          <p:cNvPr id="492" name="Google Shape;492;p83"/>
          <p:cNvPicPr preferRelativeResize="0"/>
          <p:nvPr/>
        </p:nvPicPr>
        <p:blipFill>
          <a:blip r:embed="rId3">
            <a:alphaModFix/>
          </a:blip>
          <a:stretch>
            <a:fillRect/>
          </a:stretch>
        </p:blipFill>
        <p:spPr>
          <a:xfrm>
            <a:off x="2175241" y="2189049"/>
            <a:ext cx="4793524" cy="261325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NDNP Partners</a:t>
            </a:r>
            <a:endParaRPr/>
          </a:p>
        </p:txBody>
      </p:sp>
      <p:sp>
        <p:nvSpPr>
          <p:cNvPr id="129" name="Google Shape;129;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46 states, D.C., PR</a:t>
            </a:r>
            <a:endParaRPr>
              <a:solidFill>
                <a:srgbClr val="000000"/>
              </a:solidFill>
            </a:endParaRPr>
          </a:p>
        </p:txBody>
      </p:sp>
      <p:pic>
        <p:nvPicPr>
          <p:cNvPr id="130" name="Google Shape;130;p30"/>
          <p:cNvPicPr preferRelativeResize="0"/>
          <p:nvPr/>
        </p:nvPicPr>
        <p:blipFill>
          <a:blip r:embed="rId3">
            <a:alphaModFix/>
          </a:blip>
          <a:stretch>
            <a:fillRect/>
          </a:stretch>
        </p:blipFill>
        <p:spPr>
          <a:xfrm>
            <a:off x="3095353" y="1198613"/>
            <a:ext cx="5476524" cy="332412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8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Case Studies:</a:t>
            </a:r>
            <a:endParaRPr/>
          </a:p>
          <a:p>
            <a:pPr marL="0" lvl="0" indent="0" algn="ctr" rtl="0">
              <a:spcBef>
                <a:spcPts val="0"/>
              </a:spcBef>
              <a:spcAft>
                <a:spcPts val="0"/>
              </a:spcAft>
              <a:buNone/>
            </a:pPr>
            <a:r>
              <a:rPr lang="en"/>
              <a:t>How are people using</a:t>
            </a:r>
            <a:endParaRPr/>
          </a:p>
          <a:p>
            <a:pPr marL="0" lvl="0" indent="0" algn="ctr" rtl="0">
              <a:spcBef>
                <a:spcPts val="0"/>
              </a:spcBef>
              <a:spcAft>
                <a:spcPts val="0"/>
              </a:spcAft>
              <a:buNone/>
            </a:pPr>
            <a:r>
              <a:rPr lang="en"/>
              <a:t>Chronicling America?</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8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Featured Case Studies</a:t>
            </a:r>
            <a:endParaRPr/>
          </a:p>
        </p:txBody>
      </p:sp>
      <p:sp>
        <p:nvSpPr>
          <p:cNvPr id="503" name="Google Shape;503;p8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Doug McElrath, University of Maryland Libraries</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Historical research</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Mary Mannix, Frederick County Public Libraries</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Genealogy reference</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Kent Randell, St. Mary’s College of Maryland</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Classroom instruction</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Grace Leatherman, Maryland Humanities Council</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History Day</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Maria Day, Maryland State Archives</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Suffrage research</a:t>
            </a:r>
            <a:endParaRPr>
              <a:solidFill>
                <a:srgbClr val="000000"/>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86"/>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BREAK</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87"/>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Brainstorming:</a:t>
            </a:r>
            <a:endParaRPr/>
          </a:p>
          <a:p>
            <a:pPr marL="0" lvl="0" indent="0" algn="ctr" rtl="0">
              <a:spcBef>
                <a:spcPts val="0"/>
              </a:spcBef>
              <a:spcAft>
                <a:spcPts val="0"/>
              </a:spcAft>
              <a:buNone/>
            </a:pPr>
            <a:r>
              <a:rPr lang="en"/>
              <a:t>Outreach and Programming</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88"/>
          <p:cNvSpPr txBox="1">
            <a:spLocks noGrp="1"/>
          </p:cNvSpPr>
          <p:nvPr>
            <p:ph type="title"/>
          </p:nvPr>
        </p:nvSpPr>
        <p:spPr>
          <a:xfrm>
            <a:off x="44675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Brainstorming: Outreach and Programming</a:t>
            </a:r>
            <a:endParaRPr/>
          </a:p>
        </p:txBody>
      </p:sp>
      <p:sp>
        <p:nvSpPr>
          <p:cNvPr id="519" name="Google Shape;519;p8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Clr>
                <a:schemeClr val="dk1"/>
              </a:buClr>
              <a:buSzPts val="1800"/>
              <a:buChar char="●"/>
            </a:pPr>
            <a:r>
              <a:rPr lang="en">
                <a:solidFill>
                  <a:schemeClr val="dk1"/>
                </a:solidFill>
              </a:rPr>
              <a:t>Outreach</a:t>
            </a:r>
            <a:endParaRPr>
              <a:solidFill>
                <a:schemeClr val="dk1"/>
              </a:solidFill>
            </a:endParaRPr>
          </a:p>
          <a:p>
            <a:pPr marL="914400" lvl="1" indent="-342900" algn="l" rtl="0">
              <a:lnSpc>
                <a:spcPct val="100000"/>
              </a:lnSpc>
              <a:spcBef>
                <a:spcPts val="0"/>
              </a:spcBef>
              <a:spcAft>
                <a:spcPts val="0"/>
              </a:spcAft>
              <a:buClr>
                <a:schemeClr val="dk1"/>
              </a:buClr>
              <a:buSzPts val="1800"/>
              <a:buChar char="○"/>
            </a:pPr>
            <a:r>
              <a:rPr lang="en" sz="1800">
                <a:solidFill>
                  <a:schemeClr val="dk1"/>
                </a:solidFill>
              </a:rPr>
              <a:t>Genealogy brochure update, brochures on other topics?</a:t>
            </a:r>
            <a:endParaRPr sz="1800">
              <a:solidFill>
                <a:schemeClr val="dk1"/>
              </a:solidFill>
            </a:endParaRPr>
          </a:p>
          <a:p>
            <a:pPr marL="914400" lvl="1" indent="-342900" algn="l" rtl="0">
              <a:lnSpc>
                <a:spcPct val="100000"/>
              </a:lnSpc>
              <a:spcBef>
                <a:spcPts val="0"/>
              </a:spcBef>
              <a:spcAft>
                <a:spcPts val="0"/>
              </a:spcAft>
              <a:buClr>
                <a:schemeClr val="dk1"/>
              </a:buClr>
              <a:buSzPts val="1800"/>
              <a:buChar char="○"/>
            </a:pPr>
            <a:r>
              <a:rPr lang="en" sz="1800">
                <a:solidFill>
                  <a:schemeClr val="dk1"/>
                </a:solidFill>
              </a:rPr>
              <a:t>Presentations to public libraries, genealogy groups, other</a:t>
            </a:r>
            <a:endParaRPr sz="1800">
              <a:solidFill>
                <a:schemeClr val="dk1"/>
              </a:solidFill>
            </a:endParaRPr>
          </a:p>
          <a:p>
            <a:pPr marL="914400" lvl="1" indent="-342900" algn="l" rtl="0">
              <a:lnSpc>
                <a:spcPct val="100000"/>
              </a:lnSpc>
              <a:spcBef>
                <a:spcPts val="0"/>
              </a:spcBef>
              <a:spcAft>
                <a:spcPts val="0"/>
              </a:spcAft>
              <a:buClr>
                <a:schemeClr val="dk1"/>
              </a:buClr>
              <a:buSzPts val="1800"/>
              <a:buChar char="○"/>
            </a:pPr>
            <a:r>
              <a:rPr lang="en" sz="1800">
                <a:solidFill>
                  <a:schemeClr val="dk1"/>
                </a:solidFill>
              </a:rPr>
              <a:t>Programming with advisory board members</a:t>
            </a:r>
            <a:endParaRPr sz="1800">
              <a:solidFill>
                <a:schemeClr val="dk1"/>
              </a:solidFill>
            </a:endParaRPr>
          </a:p>
          <a:p>
            <a:pPr marL="914400" lvl="1" indent="-342900" algn="l" rtl="0">
              <a:lnSpc>
                <a:spcPct val="100000"/>
              </a:lnSpc>
              <a:spcBef>
                <a:spcPts val="0"/>
              </a:spcBef>
              <a:spcAft>
                <a:spcPts val="0"/>
              </a:spcAft>
              <a:buClr>
                <a:schemeClr val="dk1"/>
              </a:buClr>
              <a:buSzPts val="1800"/>
              <a:buChar char="○"/>
            </a:pPr>
            <a:r>
              <a:rPr lang="en" sz="1800">
                <a:solidFill>
                  <a:schemeClr val="dk1"/>
                </a:solidFill>
              </a:rPr>
              <a:t>Instruction for students, teachers</a:t>
            </a:r>
            <a:endParaRPr sz="1800">
              <a:solidFill>
                <a:schemeClr val="dk1"/>
              </a:solidFill>
            </a:endParaRPr>
          </a:p>
          <a:p>
            <a:pPr marL="914400" lvl="1" indent="-342900" algn="l" rtl="0">
              <a:lnSpc>
                <a:spcPct val="100000"/>
              </a:lnSpc>
              <a:spcBef>
                <a:spcPts val="0"/>
              </a:spcBef>
              <a:spcAft>
                <a:spcPts val="0"/>
              </a:spcAft>
              <a:buClr>
                <a:schemeClr val="dk1"/>
              </a:buClr>
              <a:buSzPts val="1800"/>
              <a:buChar char="○"/>
            </a:pPr>
            <a:r>
              <a:rPr lang="en" sz="1800">
                <a:solidFill>
                  <a:schemeClr val="dk1"/>
                </a:solidFill>
              </a:rPr>
              <a:t>Maryland History Day, National History Day</a:t>
            </a:r>
            <a:endParaRPr sz="1800">
              <a:solidFill>
                <a:schemeClr val="dk1"/>
              </a:solidFill>
            </a:endParaRPr>
          </a:p>
          <a:p>
            <a:pPr marL="914400" lvl="1" indent="-342900" algn="l" rtl="0">
              <a:lnSpc>
                <a:spcPct val="100000"/>
              </a:lnSpc>
              <a:spcBef>
                <a:spcPts val="0"/>
              </a:spcBef>
              <a:spcAft>
                <a:spcPts val="0"/>
              </a:spcAft>
              <a:buClr>
                <a:schemeClr val="dk1"/>
              </a:buClr>
              <a:buSzPts val="1800"/>
              <a:buChar char="○"/>
            </a:pPr>
            <a:r>
              <a:rPr lang="en" sz="1800">
                <a:solidFill>
                  <a:schemeClr val="dk1"/>
                </a:solidFill>
              </a:rPr>
              <a:t>Publish HMNP updates / Chronicling America how-to with MARAC, MLA, genealogical bulletins</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n">
                <a:solidFill>
                  <a:schemeClr val="dk1"/>
                </a:solidFill>
              </a:rPr>
              <a:t>MARAC Newspaper / NDNP interest groups</a:t>
            </a:r>
            <a:endParaRPr>
              <a:solidFill>
                <a:schemeClr val="dk1"/>
              </a:solidFill>
            </a:endParaRPr>
          </a:p>
          <a:p>
            <a:pPr marL="914400" lvl="1" indent="-342900" algn="l" rtl="0">
              <a:lnSpc>
                <a:spcPct val="100000"/>
              </a:lnSpc>
              <a:spcBef>
                <a:spcPts val="0"/>
              </a:spcBef>
              <a:spcAft>
                <a:spcPts val="0"/>
              </a:spcAft>
              <a:buClr>
                <a:schemeClr val="dk1"/>
              </a:buClr>
              <a:buSzPts val="1800"/>
              <a:buChar char="○"/>
            </a:pPr>
            <a:r>
              <a:rPr lang="en" sz="1800">
                <a:solidFill>
                  <a:schemeClr val="dk1"/>
                </a:solidFill>
              </a:rPr>
              <a:t>Roundtable with other awardees / other advisory boards</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n">
                <a:solidFill>
                  <a:schemeClr val="dk1"/>
                </a:solidFill>
              </a:rPr>
              <a:t>Staying in touch after this meeting</a:t>
            </a:r>
            <a:endParaRPr>
              <a:solidFill>
                <a:schemeClr val="dk1"/>
              </a:solidFill>
            </a:endParaRPr>
          </a:p>
          <a:p>
            <a:pPr marL="914400" lvl="1" indent="-342900" algn="l" rtl="0">
              <a:lnSpc>
                <a:spcPct val="100000"/>
              </a:lnSpc>
              <a:spcBef>
                <a:spcPts val="0"/>
              </a:spcBef>
              <a:spcAft>
                <a:spcPts val="0"/>
              </a:spcAft>
              <a:buClr>
                <a:schemeClr val="dk1"/>
              </a:buClr>
              <a:buSzPts val="1800"/>
              <a:buChar char="○"/>
            </a:pPr>
            <a:r>
              <a:rPr lang="en" sz="1800">
                <a:solidFill>
                  <a:schemeClr val="dk1"/>
                </a:solidFill>
              </a:rPr>
              <a:t>Listserv, conference calls?</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8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Conclusion/Next Steps</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90"/>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Questions</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91"/>
          <p:cNvSpPr txBox="1">
            <a:spLocks noGrp="1"/>
          </p:cNvSpPr>
          <p:nvPr>
            <p:ph type="title"/>
          </p:nvPr>
        </p:nvSpPr>
        <p:spPr>
          <a:xfrm>
            <a:off x="459550" y="445025"/>
            <a:ext cx="8234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Contact Us!</a:t>
            </a:r>
            <a:endParaRPr/>
          </a:p>
        </p:txBody>
      </p:sp>
      <p:sp>
        <p:nvSpPr>
          <p:cNvPr id="535" name="Google Shape;535;p91"/>
          <p:cNvSpPr txBox="1">
            <a:spLocks noGrp="1"/>
          </p:cNvSpPr>
          <p:nvPr>
            <p:ph type="body" idx="1"/>
          </p:nvPr>
        </p:nvSpPr>
        <p:spPr>
          <a:xfrm>
            <a:off x="459550" y="1152475"/>
            <a:ext cx="82347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2200" b="1" dirty="0">
                <a:solidFill>
                  <a:schemeClr val="dk1"/>
                </a:solidFill>
                <a:latin typeface="Calibri"/>
                <a:ea typeface="Calibri"/>
                <a:cs typeface="Calibri"/>
                <a:sym typeface="Calibri"/>
              </a:rPr>
              <a:t>Pamela A. McClanahan</a:t>
            </a:r>
            <a:endParaRPr sz="2200" b="1" dirty="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 sz="2200" b="1" dirty="0">
                <a:solidFill>
                  <a:schemeClr val="dk1"/>
                </a:solidFill>
                <a:latin typeface="Calibri"/>
                <a:ea typeface="Calibri"/>
                <a:cs typeface="Calibri"/>
                <a:sym typeface="Calibri"/>
              </a:rPr>
              <a:t>Doug </a:t>
            </a:r>
            <a:r>
              <a:rPr lang="en" sz="2200" b="1" dirty="0" err="1">
                <a:solidFill>
                  <a:schemeClr val="dk1"/>
                </a:solidFill>
                <a:latin typeface="Calibri"/>
                <a:ea typeface="Calibri"/>
                <a:cs typeface="Calibri"/>
                <a:sym typeface="Calibri"/>
              </a:rPr>
              <a:t>McElrath</a:t>
            </a:r>
            <a:endParaRPr sz="2200" b="1" dirty="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 sz="2200" b="1" dirty="0">
                <a:solidFill>
                  <a:schemeClr val="dk1"/>
                </a:solidFill>
                <a:latin typeface="Calibri"/>
                <a:ea typeface="Calibri"/>
                <a:cs typeface="Calibri"/>
                <a:sym typeface="Calibri"/>
              </a:rPr>
              <a:t>Robin C. Pike</a:t>
            </a:r>
            <a:endParaRPr sz="2200" b="1" dirty="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 sz="2200" dirty="0">
                <a:solidFill>
                  <a:schemeClr val="dk1"/>
                </a:solidFill>
                <a:latin typeface="Calibri"/>
                <a:ea typeface="Calibri"/>
                <a:cs typeface="Calibri"/>
                <a:sym typeface="Calibri"/>
              </a:rPr>
              <a:t>Historic Maryland Newspapers Project</a:t>
            </a:r>
            <a:endParaRPr sz="2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 sz="2200" dirty="0">
                <a:solidFill>
                  <a:schemeClr val="dk1"/>
                </a:solidFill>
                <a:latin typeface="Calibri"/>
                <a:ea typeface="Calibri"/>
                <a:cs typeface="Calibri"/>
                <a:sym typeface="Calibri"/>
              </a:rPr>
              <a:t>University of Maryland, College Park</a:t>
            </a:r>
            <a:endParaRPr sz="2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endParaRPr sz="2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 sz="2200" dirty="0">
                <a:solidFill>
                  <a:schemeClr val="dk1"/>
                </a:solidFill>
                <a:latin typeface="Calibri"/>
                <a:ea typeface="Calibri"/>
                <a:cs typeface="Calibri"/>
                <a:sym typeface="Calibri"/>
              </a:rPr>
              <a:t>Email: </a:t>
            </a:r>
            <a:r>
              <a:rPr lang="en" sz="2200" dirty="0" err="1">
                <a:solidFill>
                  <a:schemeClr val="dk1"/>
                </a:solidFill>
                <a:latin typeface="Calibri"/>
                <a:ea typeface="Calibri"/>
                <a:cs typeface="Calibri"/>
                <a:sym typeface="Calibri"/>
              </a:rPr>
              <a:t>lib-newspapers@umd.edu</a:t>
            </a:r>
            <a:endParaRPr sz="2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 sz="2200" dirty="0">
                <a:solidFill>
                  <a:schemeClr val="dk1"/>
                </a:solidFill>
                <a:latin typeface="Calibri"/>
                <a:ea typeface="Calibri"/>
                <a:cs typeface="Calibri"/>
                <a:sym typeface="Calibri"/>
              </a:rPr>
              <a:t>Website: </a:t>
            </a:r>
            <a:r>
              <a:rPr lang="en" sz="2200" u="sng" dirty="0">
                <a:solidFill>
                  <a:schemeClr val="accent5"/>
                </a:solidFill>
                <a:latin typeface="Calibri"/>
                <a:ea typeface="Calibri"/>
                <a:cs typeface="Calibri"/>
                <a:sym typeface="Calibri"/>
                <a:hlinkClick r:id="rId3"/>
              </a:rPr>
              <a:t>http://www.lib.umd.edu/digital/newspapers/home</a:t>
            </a:r>
            <a:r>
              <a:rPr lang="en" sz="2200" dirty="0">
                <a:solidFill>
                  <a:schemeClr val="dk1"/>
                </a:solidFill>
                <a:latin typeface="Calibri"/>
                <a:ea typeface="Calibri"/>
                <a:cs typeface="Calibri"/>
                <a:sym typeface="Calibri"/>
              </a:rPr>
              <a:t> </a:t>
            </a:r>
            <a:endParaRPr sz="2200" dirty="0">
              <a:solidFill>
                <a:schemeClr val="dk1"/>
              </a:solidFill>
              <a:latin typeface="Calibri"/>
              <a:ea typeface="Calibri"/>
              <a:cs typeface="Calibri"/>
              <a:sym typeface="Calibri"/>
            </a:endParaRPr>
          </a:p>
          <a:p>
            <a:pPr marL="0" lvl="0" indent="0" algn="l" rtl="0">
              <a:spcBef>
                <a:spcPts val="0"/>
              </a:spcBef>
              <a:spcAft>
                <a:spcPts val="1600"/>
              </a:spcAft>
              <a:buNone/>
            </a:pP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31"/>
          <p:cNvSpPr txBox="1">
            <a:spLocks noGrp="1"/>
          </p:cNvSpPr>
          <p:nvPr>
            <p:ph type="title"/>
          </p:nvPr>
        </p:nvSpPr>
        <p:spPr>
          <a:xfrm>
            <a:off x="459050" y="445025"/>
            <a:ext cx="8238300" cy="95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Chronicling America</a:t>
            </a:r>
            <a:endParaRPr/>
          </a:p>
          <a:p>
            <a:pPr marL="0" lvl="0" indent="0" algn="l" rtl="0">
              <a:spcBef>
                <a:spcPts val="0"/>
              </a:spcBef>
              <a:spcAft>
                <a:spcPts val="0"/>
              </a:spcAft>
              <a:buClr>
                <a:srgbClr val="990000"/>
              </a:buClr>
              <a:buFont typeface="Century Gothic"/>
              <a:buNone/>
            </a:pPr>
            <a:r>
              <a:rPr lang="en" sz="1800" u="sng">
                <a:solidFill>
                  <a:srgbClr val="D01010"/>
                </a:solidFill>
                <a:hlinkClick r:id="rId3"/>
              </a:rPr>
              <a:t>http://chroniclingamerica.loc.gov/</a:t>
            </a:r>
            <a:endParaRPr sz="1800"/>
          </a:p>
        </p:txBody>
      </p:sp>
      <p:sp>
        <p:nvSpPr>
          <p:cNvPr id="136" name="Google Shape;136;p31"/>
          <p:cNvSpPr txBox="1">
            <a:spLocks noGrp="1"/>
          </p:cNvSpPr>
          <p:nvPr>
            <p:ph type="body" idx="1"/>
          </p:nvPr>
        </p:nvSpPr>
        <p:spPr>
          <a:xfrm>
            <a:off x="459000" y="1152475"/>
            <a:ext cx="8238300" cy="3416400"/>
          </a:xfrm>
          <a:prstGeom prst="rect">
            <a:avLst/>
          </a:prstGeom>
        </p:spPr>
        <p:txBody>
          <a:bodyPr spcFirstLastPara="1" wrap="square" lIns="91425" tIns="91425" rIns="91425" bIns="91425" anchor="t" anchorCtr="0">
            <a:noAutofit/>
          </a:bodyPr>
          <a:lstStyle/>
          <a:p>
            <a:pPr marL="457200" lvl="0" indent="0" algn="l" rtl="0">
              <a:lnSpc>
                <a:spcPct val="115000"/>
              </a:lnSpc>
              <a:spcBef>
                <a:spcPts val="500"/>
              </a:spcBef>
              <a:spcAft>
                <a:spcPts val="0"/>
              </a:spcAft>
              <a:buNone/>
            </a:pPr>
            <a:endParaRPr sz="2200">
              <a:latin typeface="Calibri"/>
              <a:ea typeface="Calibri"/>
              <a:cs typeface="Calibri"/>
              <a:sym typeface="Calibri"/>
            </a:endParaRPr>
          </a:p>
        </p:txBody>
      </p:sp>
      <p:pic>
        <p:nvPicPr>
          <p:cNvPr id="137" name="Google Shape;137;p31" descr="Screen Shot 2016-11-16 at 3.01.57 PM.png"/>
          <p:cNvPicPr preferRelativeResize="0"/>
          <p:nvPr/>
        </p:nvPicPr>
        <p:blipFill rotWithShape="1">
          <a:blip r:embed="rId4">
            <a:alphaModFix/>
          </a:blip>
          <a:srcRect t="9547" b="9539"/>
          <a:stretch/>
        </p:blipFill>
        <p:spPr>
          <a:xfrm>
            <a:off x="1475250" y="1287300"/>
            <a:ext cx="6193500" cy="3416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32"/>
          <p:cNvSpPr txBox="1">
            <a:spLocks noGrp="1"/>
          </p:cNvSpPr>
          <p:nvPr>
            <p:ph type="title"/>
          </p:nvPr>
        </p:nvSpPr>
        <p:spPr>
          <a:xfrm>
            <a:off x="435000" y="384600"/>
            <a:ext cx="8274000" cy="579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800">
                <a:solidFill>
                  <a:srgbClr val="980000"/>
                </a:solidFill>
              </a:rPr>
              <a:t>ChronAm Usability</a:t>
            </a:r>
            <a:endParaRPr sz="2800">
              <a:solidFill>
                <a:srgbClr val="980000"/>
              </a:solidFill>
            </a:endParaRPr>
          </a:p>
        </p:txBody>
      </p:sp>
      <p:sp>
        <p:nvSpPr>
          <p:cNvPr id="143" name="Google Shape;143;p32"/>
          <p:cNvSpPr txBox="1">
            <a:spLocks noGrp="1"/>
          </p:cNvSpPr>
          <p:nvPr>
            <p:ph type="body" idx="1"/>
          </p:nvPr>
        </p:nvSpPr>
        <p:spPr>
          <a:xfrm>
            <a:off x="583900" y="882775"/>
            <a:ext cx="3200100" cy="3856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200" b="1">
                <a:solidFill>
                  <a:schemeClr val="dk1"/>
                </a:solidFill>
                <a:latin typeface="Calibri"/>
                <a:ea typeface="Calibri"/>
                <a:cs typeface="Calibri"/>
                <a:sym typeface="Calibri"/>
              </a:rPr>
              <a:t>Search for:</a:t>
            </a:r>
            <a:endParaRPr sz="2200" b="1">
              <a:solidFill>
                <a:schemeClr val="dk1"/>
              </a:solidFill>
              <a:latin typeface="Calibri"/>
              <a:ea typeface="Calibri"/>
              <a:cs typeface="Calibri"/>
              <a:sym typeface="Calibri"/>
            </a:endParaRPr>
          </a:p>
          <a:p>
            <a:pPr marL="457200" lvl="0" indent="-336550" algn="l" rtl="0">
              <a:spcBef>
                <a:spcPts val="0"/>
              </a:spcBef>
              <a:spcAft>
                <a:spcPts val="0"/>
              </a:spcAft>
              <a:buClr>
                <a:schemeClr val="dk1"/>
              </a:buClr>
              <a:buSzPts val="1700"/>
              <a:buFont typeface="Calibri"/>
              <a:buChar char="●"/>
            </a:pPr>
            <a:r>
              <a:rPr lang="en" sz="1700">
                <a:solidFill>
                  <a:schemeClr val="dk1"/>
                </a:solidFill>
                <a:latin typeface="Calibri"/>
                <a:ea typeface="Calibri"/>
                <a:cs typeface="Calibri"/>
                <a:sym typeface="Calibri"/>
              </a:rPr>
              <a:t>News articles</a:t>
            </a:r>
            <a:endParaRPr sz="1700">
              <a:solidFill>
                <a:schemeClr val="dk1"/>
              </a:solidFill>
              <a:latin typeface="Calibri"/>
              <a:ea typeface="Calibri"/>
              <a:cs typeface="Calibri"/>
              <a:sym typeface="Calibri"/>
            </a:endParaRPr>
          </a:p>
          <a:p>
            <a:pPr marL="457200" lvl="0" indent="-336550" algn="l" rtl="0">
              <a:spcBef>
                <a:spcPts val="0"/>
              </a:spcBef>
              <a:spcAft>
                <a:spcPts val="0"/>
              </a:spcAft>
              <a:buClr>
                <a:schemeClr val="dk1"/>
              </a:buClr>
              <a:buSzPts val="1700"/>
              <a:buFont typeface="Calibri"/>
              <a:buChar char="●"/>
            </a:pPr>
            <a:r>
              <a:rPr lang="en" sz="1700">
                <a:solidFill>
                  <a:schemeClr val="dk1"/>
                </a:solidFill>
                <a:latin typeface="Calibri"/>
                <a:ea typeface="Calibri"/>
                <a:cs typeface="Calibri"/>
                <a:sym typeface="Calibri"/>
              </a:rPr>
              <a:t>Life events</a:t>
            </a:r>
            <a:endParaRPr sz="1700">
              <a:solidFill>
                <a:schemeClr val="dk1"/>
              </a:solidFill>
              <a:latin typeface="Calibri"/>
              <a:ea typeface="Calibri"/>
              <a:cs typeface="Calibri"/>
              <a:sym typeface="Calibri"/>
            </a:endParaRPr>
          </a:p>
          <a:p>
            <a:pPr marL="914400" lvl="1" indent="-336550" algn="l" rtl="0">
              <a:spcBef>
                <a:spcPts val="0"/>
              </a:spcBef>
              <a:spcAft>
                <a:spcPts val="0"/>
              </a:spcAft>
              <a:buClr>
                <a:schemeClr val="dk1"/>
              </a:buClr>
              <a:buSzPts val="1700"/>
              <a:buFont typeface="Calibri"/>
              <a:buChar char="○"/>
            </a:pPr>
            <a:r>
              <a:rPr lang="en" sz="1700">
                <a:solidFill>
                  <a:schemeClr val="dk1"/>
                </a:solidFill>
                <a:latin typeface="Calibri"/>
                <a:ea typeface="Calibri"/>
                <a:cs typeface="Calibri"/>
                <a:sym typeface="Calibri"/>
              </a:rPr>
              <a:t>Obituaries</a:t>
            </a:r>
            <a:endParaRPr sz="1700">
              <a:solidFill>
                <a:schemeClr val="dk1"/>
              </a:solidFill>
              <a:latin typeface="Calibri"/>
              <a:ea typeface="Calibri"/>
              <a:cs typeface="Calibri"/>
              <a:sym typeface="Calibri"/>
            </a:endParaRPr>
          </a:p>
          <a:p>
            <a:pPr marL="914400" lvl="1" indent="-336550" algn="l" rtl="0">
              <a:spcBef>
                <a:spcPts val="0"/>
              </a:spcBef>
              <a:spcAft>
                <a:spcPts val="0"/>
              </a:spcAft>
              <a:buClr>
                <a:schemeClr val="dk1"/>
              </a:buClr>
              <a:buSzPts val="1700"/>
              <a:buFont typeface="Calibri"/>
              <a:buChar char="○"/>
            </a:pPr>
            <a:r>
              <a:rPr lang="en" sz="1700">
                <a:solidFill>
                  <a:schemeClr val="dk1"/>
                </a:solidFill>
                <a:latin typeface="Calibri"/>
                <a:ea typeface="Calibri"/>
                <a:cs typeface="Calibri"/>
                <a:sym typeface="Calibri"/>
              </a:rPr>
              <a:t>Marriage </a:t>
            </a:r>
            <a:endParaRPr sz="1700">
              <a:solidFill>
                <a:schemeClr val="dk1"/>
              </a:solidFill>
              <a:latin typeface="Calibri"/>
              <a:ea typeface="Calibri"/>
              <a:cs typeface="Calibri"/>
              <a:sym typeface="Calibri"/>
            </a:endParaRPr>
          </a:p>
          <a:p>
            <a:pPr marL="914400" lvl="1" indent="-336550" algn="l" rtl="0">
              <a:spcBef>
                <a:spcPts val="0"/>
              </a:spcBef>
              <a:spcAft>
                <a:spcPts val="0"/>
              </a:spcAft>
              <a:buClr>
                <a:schemeClr val="dk1"/>
              </a:buClr>
              <a:buSzPts val="1700"/>
              <a:buFont typeface="Calibri"/>
              <a:buChar char="○"/>
            </a:pPr>
            <a:r>
              <a:rPr lang="en" sz="1700">
                <a:solidFill>
                  <a:schemeClr val="dk1"/>
                </a:solidFill>
                <a:latin typeface="Calibri"/>
                <a:ea typeface="Calibri"/>
                <a:cs typeface="Calibri"/>
                <a:sym typeface="Calibri"/>
              </a:rPr>
              <a:t>Birth</a:t>
            </a:r>
            <a:endParaRPr sz="1700">
              <a:solidFill>
                <a:schemeClr val="dk1"/>
              </a:solidFill>
              <a:latin typeface="Calibri"/>
              <a:ea typeface="Calibri"/>
              <a:cs typeface="Calibri"/>
              <a:sym typeface="Calibri"/>
            </a:endParaRPr>
          </a:p>
          <a:p>
            <a:pPr marL="457200" lvl="0" indent="-336550" algn="l" rtl="0">
              <a:spcBef>
                <a:spcPts val="0"/>
              </a:spcBef>
              <a:spcAft>
                <a:spcPts val="0"/>
              </a:spcAft>
              <a:buClr>
                <a:schemeClr val="dk1"/>
              </a:buClr>
              <a:buSzPts val="1700"/>
              <a:buFont typeface="Calibri"/>
              <a:buChar char="●"/>
            </a:pPr>
            <a:r>
              <a:rPr lang="en" sz="1700">
                <a:solidFill>
                  <a:schemeClr val="dk1"/>
                </a:solidFill>
                <a:latin typeface="Calibri"/>
                <a:ea typeface="Calibri"/>
                <a:cs typeface="Calibri"/>
                <a:sym typeface="Calibri"/>
              </a:rPr>
              <a:t>Advertisements</a:t>
            </a:r>
            <a:endParaRPr sz="1700">
              <a:solidFill>
                <a:schemeClr val="dk1"/>
              </a:solidFill>
              <a:latin typeface="Calibri"/>
              <a:ea typeface="Calibri"/>
              <a:cs typeface="Calibri"/>
              <a:sym typeface="Calibri"/>
            </a:endParaRPr>
          </a:p>
          <a:p>
            <a:pPr marL="457200" lvl="0" indent="-336550" algn="l" rtl="0">
              <a:spcBef>
                <a:spcPts val="0"/>
              </a:spcBef>
              <a:spcAft>
                <a:spcPts val="0"/>
              </a:spcAft>
              <a:buClr>
                <a:schemeClr val="dk1"/>
              </a:buClr>
              <a:buSzPts val="1700"/>
              <a:buFont typeface="Calibri"/>
              <a:buChar char="●"/>
            </a:pPr>
            <a:r>
              <a:rPr lang="en" sz="1700">
                <a:solidFill>
                  <a:schemeClr val="dk1"/>
                </a:solidFill>
                <a:latin typeface="Calibri"/>
                <a:ea typeface="Calibri"/>
                <a:cs typeface="Calibri"/>
                <a:sym typeface="Calibri"/>
              </a:rPr>
              <a:t>Cartoons</a:t>
            </a:r>
            <a:endParaRPr sz="1700">
              <a:solidFill>
                <a:schemeClr val="dk1"/>
              </a:solidFill>
              <a:latin typeface="Calibri"/>
              <a:ea typeface="Calibri"/>
              <a:cs typeface="Calibri"/>
              <a:sym typeface="Calibri"/>
            </a:endParaRPr>
          </a:p>
          <a:p>
            <a:pPr marL="457200" lvl="0" indent="-336550" algn="l" rtl="0">
              <a:spcBef>
                <a:spcPts val="0"/>
              </a:spcBef>
              <a:spcAft>
                <a:spcPts val="0"/>
              </a:spcAft>
              <a:buClr>
                <a:schemeClr val="dk1"/>
              </a:buClr>
              <a:buSzPts val="1700"/>
              <a:buFont typeface="Calibri"/>
              <a:buChar char="●"/>
            </a:pPr>
            <a:r>
              <a:rPr lang="en" sz="1700">
                <a:solidFill>
                  <a:schemeClr val="dk1"/>
                </a:solidFill>
                <a:latin typeface="Calibri"/>
                <a:ea typeface="Calibri"/>
                <a:cs typeface="Calibri"/>
                <a:sym typeface="Calibri"/>
              </a:rPr>
              <a:t>Poetry</a:t>
            </a:r>
            <a:endParaRPr sz="1700">
              <a:solidFill>
                <a:schemeClr val="dk1"/>
              </a:solidFill>
              <a:latin typeface="Calibri"/>
              <a:ea typeface="Calibri"/>
              <a:cs typeface="Calibri"/>
              <a:sym typeface="Calibri"/>
            </a:endParaRPr>
          </a:p>
          <a:p>
            <a:pPr marL="457200" lvl="0" indent="-336550" algn="l" rtl="0">
              <a:spcBef>
                <a:spcPts val="0"/>
              </a:spcBef>
              <a:spcAft>
                <a:spcPts val="0"/>
              </a:spcAft>
              <a:buClr>
                <a:schemeClr val="dk1"/>
              </a:buClr>
              <a:buSzPts val="1700"/>
              <a:buFont typeface="Calibri"/>
              <a:buChar char="●"/>
            </a:pPr>
            <a:r>
              <a:rPr lang="en" sz="1700">
                <a:solidFill>
                  <a:schemeClr val="dk1"/>
                </a:solidFill>
                <a:latin typeface="Calibri"/>
                <a:ea typeface="Calibri"/>
                <a:cs typeface="Calibri"/>
                <a:sym typeface="Calibri"/>
              </a:rPr>
              <a:t>Literature</a:t>
            </a:r>
            <a:endParaRPr sz="1700">
              <a:solidFill>
                <a:schemeClr val="dk1"/>
              </a:solidFill>
              <a:latin typeface="Calibri"/>
              <a:ea typeface="Calibri"/>
              <a:cs typeface="Calibri"/>
              <a:sym typeface="Calibri"/>
            </a:endParaRPr>
          </a:p>
          <a:p>
            <a:pPr marL="457200" lvl="0" indent="-336550" algn="l" rtl="0">
              <a:spcBef>
                <a:spcPts val="0"/>
              </a:spcBef>
              <a:spcAft>
                <a:spcPts val="0"/>
              </a:spcAft>
              <a:buClr>
                <a:schemeClr val="dk1"/>
              </a:buClr>
              <a:buSzPts val="1700"/>
              <a:buFont typeface="Calibri"/>
              <a:buChar char="●"/>
            </a:pPr>
            <a:r>
              <a:rPr lang="en" sz="1700">
                <a:solidFill>
                  <a:schemeClr val="dk1"/>
                </a:solidFill>
                <a:latin typeface="Calibri"/>
                <a:ea typeface="Calibri"/>
                <a:cs typeface="Calibri"/>
                <a:sym typeface="Calibri"/>
              </a:rPr>
              <a:t>Sheet music</a:t>
            </a:r>
            <a:endParaRPr sz="1700">
              <a:solidFill>
                <a:schemeClr val="dk1"/>
              </a:solidFill>
              <a:latin typeface="Calibri"/>
              <a:ea typeface="Calibri"/>
              <a:cs typeface="Calibri"/>
              <a:sym typeface="Calibri"/>
            </a:endParaRPr>
          </a:p>
          <a:p>
            <a:pPr marL="457200" lvl="0" indent="-336550" algn="l" rtl="0">
              <a:spcBef>
                <a:spcPts val="0"/>
              </a:spcBef>
              <a:spcAft>
                <a:spcPts val="0"/>
              </a:spcAft>
              <a:buClr>
                <a:schemeClr val="dk1"/>
              </a:buClr>
              <a:buSzPts val="1700"/>
              <a:buFont typeface="Calibri"/>
              <a:buChar char="●"/>
            </a:pPr>
            <a:r>
              <a:rPr lang="en" sz="1700">
                <a:solidFill>
                  <a:schemeClr val="dk1"/>
                </a:solidFill>
                <a:latin typeface="Calibri"/>
                <a:ea typeface="Calibri"/>
                <a:cs typeface="Calibri"/>
                <a:sym typeface="Calibri"/>
              </a:rPr>
              <a:t>And much, much more!</a:t>
            </a:r>
            <a:endParaRPr sz="17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400"/>
          </a:p>
          <a:p>
            <a:pPr marL="0" lvl="0" indent="0" algn="l" rtl="0">
              <a:spcBef>
                <a:spcPts val="1600"/>
              </a:spcBef>
              <a:spcAft>
                <a:spcPts val="1600"/>
              </a:spcAft>
              <a:buNone/>
            </a:pPr>
            <a:endParaRPr/>
          </a:p>
        </p:txBody>
      </p:sp>
      <p:pic>
        <p:nvPicPr>
          <p:cNvPr id="144" name="Google Shape;144;p32"/>
          <p:cNvPicPr preferRelativeResize="0"/>
          <p:nvPr/>
        </p:nvPicPr>
        <p:blipFill>
          <a:blip r:embed="rId3">
            <a:alphaModFix/>
          </a:blip>
          <a:stretch>
            <a:fillRect/>
          </a:stretch>
        </p:blipFill>
        <p:spPr>
          <a:xfrm>
            <a:off x="3784000" y="1130511"/>
            <a:ext cx="4510925" cy="28824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Chronicling America Features</a:t>
            </a:r>
            <a:endParaRPr/>
          </a:p>
        </p:txBody>
      </p:sp>
      <p:sp>
        <p:nvSpPr>
          <p:cNvPr id="150" name="Google Shape;150;p3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solidFill>
                  <a:srgbClr val="000000"/>
                </a:solidFill>
              </a:rPr>
              <a:t>Advanced search: </a:t>
            </a:r>
            <a:r>
              <a:rPr lang="en" u="sng">
                <a:solidFill>
                  <a:schemeClr val="hlink"/>
                </a:solidFill>
                <a:hlinkClick r:id="rId3"/>
              </a:rPr>
              <a:t>https://chroniclingamerica.loc.gov/#tab=tab_advanced_search</a:t>
            </a:r>
            <a:endParaRPr/>
          </a:p>
          <a:p>
            <a:pPr marL="914400" lvl="1" indent="-342900" algn="l" rtl="0">
              <a:spcBef>
                <a:spcPts val="0"/>
              </a:spcBef>
              <a:spcAft>
                <a:spcPts val="0"/>
              </a:spcAft>
              <a:buClr>
                <a:srgbClr val="000000"/>
              </a:buClr>
              <a:buSzPts val="1800"/>
              <a:buChar char="○"/>
            </a:pPr>
            <a:r>
              <a:rPr lang="en" sz="1800">
                <a:solidFill>
                  <a:srgbClr val="000000"/>
                </a:solidFill>
              </a:rPr>
              <a:t>Narrow search by state, title, date range, language, phrases, words within a number of words from each other</a:t>
            </a:r>
            <a:endParaRPr sz="1800">
              <a:solidFill>
                <a:srgbClr val="000000"/>
              </a:solidFill>
            </a:endParaRPr>
          </a:p>
          <a:p>
            <a:pPr marL="457200" lvl="0" indent="-342900" algn="l" rtl="0">
              <a:spcBef>
                <a:spcPts val="0"/>
              </a:spcBef>
              <a:spcAft>
                <a:spcPts val="0"/>
              </a:spcAft>
              <a:buSzPts val="1800"/>
              <a:buChar char="●"/>
            </a:pPr>
            <a:r>
              <a:rPr lang="en">
                <a:solidFill>
                  <a:srgbClr val="000000"/>
                </a:solidFill>
              </a:rPr>
              <a:t>List of all titles: </a:t>
            </a:r>
            <a:r>
              <a:rPr lang="en" u="sng">
                <a:solidFill>
                  <a:schemeClr val="hlink"/>
                </a:solidFill>
                <a:hlinkClick r:id="rId4"/>
              </a:rPr>
              <a:t>https://chroniclingamerica.loc.gov/newspapers/</a:t>
            </a:r>
            <a:endParaRPr/>
          </a:p>
          <a:p>
            <a:pPr marL="457200" lvl="0" indent="-342900" algn="l" rtl="0">
              <a:spcBef>
                <a:spcPts val="0"/>
              </a:spcBef>
              <a:spcAft>
                <a:spcPts val="0"/>
              </a:spcAft>
              <a:buSzPts val="1800"/>
              <a:buChar char="●"/>
            </a:pPr>
            <a:r>
              <a:rPr lang="en">
                <a:solidFill>
                  <a:srgbClr val="000000"/>
                </a:solidFill>
              </a:rPr>
              <a:t>List of MD titles: </a:t>
            </a:r>
            <a:r>
              <a:rPr lang="en" u="sng">
                <a:solidFill>
                  <a:schemeClr val="hlink"/>
                </a:solidFill>
                <a:hlinkClick r:id="rId5"/>
              </a:rPr>
              <a:t>https://chroniclingamerica.loc.gov/newspapers/maryland/</a:t>
            </a:r>
            <a:endParaRPr/>
          </a:p>
          <a:p>
            <a:pPr marL="457200" lvl="0" indent="-342900" algn="l" rtl="0">
              <a:spcBef>
                <a:spcPts val="0"/>
              </a:spcBef>
              <a:spcAft>
                <a:spcPts val="0"/>
              </a:spcAft>
              <a:buSzPts val="1800"/>
              <a:buChar char="●"/>
            </a:pPr>
            <a:r>
              <a:rPr lang="en">
                <a:solidFill>
                  <a:srgbClr val="000000"/>
                </a:solidFill>
              </a:rPr>
              <a:t>US Newspaper Directory (non-digitized titles and digitized titles on ChronAm and elsewhere):</a:t>
            </a:r>
            <a:r>
              <a:rPr lang="en"/>
              <a:t> </a:t>
            </a:r>
            <a:r>
              <a:rPr lang="en" u="sng">
                <a:solidFill>
                  <a:schemeClr val="hlink"/>
                </a:solidFill>
                <a:hlinkClick r:id="rId6"/>
              </a:rPr>
              <a:t>https://chroniclingamerica.loc.gov/search/titles/</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8285</Words>
  <Application>Microsoft Macintosh PowerPoint</Application>
  <PresentationFormat>On-screen Show (16:9)</PresentationFormat>
  <Paragraphs>523</Paragraphs>
  <Slides>67</Slides>
  <Notes>67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67</vt:i4>
      </vt:variant>
    </vt:vector>
  </HeadingPairs>
  <TitlesOfParts>
    <vt:vector size="74" baseType="lpstr">
      <vt:lpstr>Arial</vt:lpstr>
      <vt:lpstr>Calibri</vt:lpstr>
      <vt:lpstr>Century Gothic</vt:lpstr>
      <vt:lpstr>Droid Sans</vt:lpstr>
      <vt:lpstr>Verdana</vt:lpstr>
      <vt:lpstr>Simple Light</vt:lpstr>
      <vt:lpstr>Simple Light</vt:lpstr>
      <vt:lpstr>HMNP Advisory Board Meeting</vt:lpstr>
      <vt:lpstr>Agenda</vt:lpstr>
      <vt:lpstr>Project Overview</vt:lpstr>
      <vt:lpstr>US Newspaper Program (USNP), 1982-2001</vt:lpstr>
      <vt:lpstr>National Digital Newspaper Program (NDNP), 2005-present</vt:lpstr>
      <vt:lpstr>NDNP Partners</vt:lpstr>
      <vt:lpstr>Chronicling America http://chroniclingamerica.loc.gov/</vt:lpstr>
      <vt:lpstr>ChronAm Usability</vt:lpstr>
      <vt:lpstr>Chronicling America Features</vt:lpstr>
      <vt:lpstr>ChronAm Searching Options</vt:lpstr>
      <vt:lpstr>Simple Search in ChronAm </vt:lpstr>
      <vt:lpstr>ChronAm Advanced Searching Options</vt:lpstr>
      <vt:lpstr>Advanced Search in ChronAm</vt:lpstr>
      <vt:lpstr>Using Primary Sources in Research</vt:lpstr>
      <vt:lpstr>Using the ChronAm Interface</vt:lpstr>
      <vt:lpstr>Downloading Options</vt:lpstr>
      <vt:lpstr>ChronAm Database/OCR Limitations</vt:lpstr>
      <vt:lpstr>ChronAm v. Other Newspaper Databases</vt:lpstr>
      <vt:lpstr>Title Views</vt:lpstr>
      <vt:lpstr>Calendar Browse View</vt:lpstr>
      <vt:lpstr>ChronAm Search Tips</vt:lpstr>
      <vt:lpstr>NDNP Extras</vt:lpstr>
      <vt:lpstr>Phase 1-3 Updates 2012-2018</vt:lpstr>
      <vt:lpstr>Selection</vt:lpstr>
      <vt:lpstr>Copyright Research</vt:lpstr>
      <vt:lpstr>Progress</vt:lpstr>
      <vt:lpstr>Partnerships</vt:lpstr>
      <vt:lpstr>Beyond NDNP Deliverables</vt:lpstr>
      <vt:lpstr>PowerPoint Presentation</vt:lpstr>
      <vt:lpstr>PowerPoint Presentation</vt:lpstr>
      <vt:lpstr>PowerPoint Presentation</vt:lpstr>
      <vt:lpstr>PowerPoint Presentation</vt:lpstr>
      <vt:lpstr>HMNP Outreach - Social Media</vt:lpstr>
      <vt:lpstr>Outreach</vt:lpstr>
      <vt:lpstr>HMNP Outreach - UMD Social Justice Day</vt:lpstr>
      <vt:lpstr>NDNP Awardees Conference Updates</vt:lpstr>
      <vt:lpstr>New LC Digital Collections Interface</vt:lpstr>
      <vt:lpstr>PowerPoint Presentation</vt:lpstr>
      <vt:lpstr>PowerPoint Presentation</vt:lpstr>
      <vt:lpstr>Tableau Public</vt:lpstr>
      <vt:lpstr>#ChronAm - Other NDNP Social Media Accounts</vt:lpstr>
      <vt:lpstr>Phase 4 Updates</vt:lpstr>
      <vt:lpstr>Phase 4 Staff</vt:lpstr>
      <vt:lpstr>Phase 4 Advisory Board Members</vt:lpstr>
      <vt:lpstr>Phase 4 Partners</vt:lpstr>
      <vt:lpstr>Phase 4 Focus</vt:lpstr>
      <vt:lpstr>Phase 4 Timeline</vt:lpstr>
      <vt:lpstr>Phase 4 Titles</vt:lpstr>
      <vt:lpstr>Phase 4 Status</vt:lpstr>
      <vt:lpstr>Phase 4  Plans</vt:lpstr>
      <vt:lpstr>Future Plans</vt:lpstr>
      <vt:lpstr>BREAK</vt:lpstr>
      <vt:lpstr>UMD Newspaper Project/ MD Newspaper Repository</vt:lpstr>
      <vt:lpstr>UMD Student Newspapers Digitization Timeline</vt:lpstr>
      <vt:lpstr>UMD Student Newspapers Technical Process</vt:lpstr>
      <vt:lpstr>UMD Student Newspapers Timeline</vt:lpstr>
      <vt:lpstr>UMD Student Newspapers Viewer</vt:lpstr>
      <vt:lpstr>Maryland Digital Newspaper Repository</vt:lpstr>
      <vt:lpstr>Future Partners</vt:lpstr>
      <vt:lpstr>Case Studies: How are people using Chronicling America?</vt:lpstr>
      <vt:lpstr>Featured Case Studies</vt:lpstr>
      <vt:lpstr>BREAK</vt:lpstr>
      <vt:lpstr>Brainstorming: Outreach and Programming</vt:lpstr>
      <vt:lpstr>Brainstorming: Outreach and Programming</vt:lpstr>
      <vt:lpstr>Conclusion/Next Steps</vt:lpstr>
      <vt:lpstr>Questions</vt:lpstr>
      <vt:lpstr>Contact Us!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HMNP Advisory Board Meeting</dc:title>
  <cp:lastModifiedBy>Microsoft Office User</cp:lastModifiedBy>
  <cp:revision>1</cp:revision>
  <dcterms:modified xsi:type="dcterms:W3CDTF">2019-05-07T20:05:00Z</dcterms:modified>
</cp:coreProperties>
</file>