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753600" cy="7315200"/>
  <p:notesSz cx="97536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18"/>
  </p:normalViewPr>
  <p:slideViewPr>
    <p:cSldViewPr>
      <p:cViewPr varScale="1">
        <p:scale>
          <a:sx n="87" d="100"/>
          <a:sy n="87" d="100"/>
        </p:scale>
        <p:origin x="456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520" y="2267712"/>
            <a:ext cx="829056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3E465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3E465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3E465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061" y="2102389"/>
            <a:ext cx="6545477" cy="320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3E465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7680" y="1682496"/>
            <a:ext cx="877824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sspace.org/application/sandbox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06664"/>
            <a:ext cx="9753600" cy="3608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5250" y="375901"/>
            <a:ext cx="8969750" cy="1520288"/>
          </a:xfrm>
          <a:prstGeom prst="rect">
            <a:avLst/>
          </a:prstGeom>
        </p:spPr>
        <p:txBody>
          <a:bodyPr vert="horz" wrap="square" lIns="0" tIns="2914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2295"/>
              </a:spcBef>
            </a:pPr>
            <a:r>
              <a:rPr sz="5000" b="1" spc="1175" dirty="0">
                <a:latin typeface="Futura" panose="020B0602020204020303" pitchFamily="34" charset="-79"/>
                <a:ea typeface="Apple Color Emoji" pitchFamily="2" charset="0"/>
                <a:cs typeface="Futura" panose="020B0602020204020303" pitchFamily="34" charset="-79"/>
              </a:rPr>
              <a:t>ARCHIVES</a:t>
            </a:r>
            <a:r>
              <a:rPr lang="en-US" sz="5000" b="1" spc="1175" dirty="0">
                <a:latin typeface="Futura" panose="020B0602020204020303" pitchFamily="34" charset="-79"/>
                <a:ea typeface="Apple Color Emoji" pitchFamily="2" charset="0"/>
                <a:cs typeface="Futura" panose="020B0602020204020303" pitchFamily="34" charset="-79"/>
              </a:rPr>
              <a:t> </a:t>
            </a:r>
            <a:r>
              <a:rPr sz="5000" b="1" spc="1175" dirty="0">
                <a:latin typeface="Futura" panose="020B0602020204020303" pitchFamily="34" charset="-79"/>
                <a:ea typeface="Apple Color Emoji" pitchFamily="2" charset="0"/>
                <a:cs typeface="Futura" panose="020B0602020204020303" pitchFamily="34" charset="-79"/>
              </a:rPr>
              <a:t>SPACE</a:t>
            </a:r>
            <a:endParaRPr sz="5000" b="1" dirty="0">
              <a:latin typeface="Futura" panose="020B0602020204020303" pitchFamily="34" charset="-79"/>
              <a:ea typeface="Apple Color Emoji" pitchFamily="2" charset="0"/>
              <a:cs typeface="Futura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2300" b="1" spc="-27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T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3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E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0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C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6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H</a:t>
            </a:r>
            <a:r>
              <a:rPr sz="2300" b="1" spc="-15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6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D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3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E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15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M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6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O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1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S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16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:</a:t>
            </a:r>
            <a:r>
              <a:rPr sz="2300" b="1" spc="2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15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M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19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A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1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N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19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A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7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G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3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E</a:t>
            </a:r>
            <a:r>
              <a:rPr lang="en-US" sz="2300" b="1" spc="-33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 </a:t>
            </a:r>
            <a:r>
              <a:rPr sz="2300" b="1" spc="-27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Y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6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O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6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U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8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R</a:t>
            </a:r>
            <a:r>
              <a:rPr sz="2300" b="1" spc="-28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lang="en-US" sz="2300" b="1" spc="-28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0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C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6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O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1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N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7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T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330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E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1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N</a:t>
            </a:r>
            <a:r>
              <a:rPr sz="2300" b="1" spc="-42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 </a:t>
            </a:r>
            <a:r>
              <a:rPr sz="2300" b="1" spc="-275" dirty="0">
                <a:latin typeface="Futura" panose="020B0602020204020303" pitchFamily="34" charset="-79"/>
                <a:ea typeface="Hiragino Kaku Gothic Std W8" panose="020B0800000000000000" pitchFamily="34" charset="-128"/>
                <a:cs typeface="Futura" panose="020B0602020204020303" pitchFamily="34" charset="-79"/>
              </a:rPr>
              <a:t>T</a:t>
            </a:r>
            <a:endParaRPr sz="2300" b="1" dirty="0">
              <a:latin typeface="Futura" panose="020B0602020204020303" pitchFamily="34" charset="-79"/>
              <a:ea typeface="Hiragino Kaku Gothic Std W8" panose="020B0800000000000000" pitchFamily="34" charset="-128"/>
              <a:cs typeface="Futura" panose="020B0602020204020303" pitchFamily="34" charset="-79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5250" y="2585684"/>
            <a:ext cx="5015230" cy="61150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650" spc="-50" dirty="0">
                <a:solidFill>
                  <a:srgbClr val="3E4652"/>
                </a:solidFill>
                <a:latin typeface="Arial"/>
                <a:cs typeface="Arial"/>
              </a:rPr>
              <a:t>Caitlin</a:t>
            </a:r>
            <a:r>
              <a:rPr sz="16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650" spc="-114" dirty="0">
                <a:solidFill>
                  <a:srgbClr val="3E4652"/>
                </a:solidFill>
                <a:latin typeface="Arial"/>
                <a:cs typeface="Arial"/>
              </a:rPr>
              <a:t>Rizzo,</a:t>
            </a:r>
            <a:r>
              <a:rPr sz="16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650" spc="-110" dirty="0">
                <a:solidFill>
                  <a:srgbClr val="3E4652"/>
                </a:solidFill>
                <a:latin typeface="Arial"/>
                <a:cs typeface="Arial"/>
              </a:rPr>
              <a:t>Head</a:t>
            </a:r>
            <a:r>
              <a:rPr sz="16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650" spc="30" dirty="0">
                <a:solidFill>
                  <a:srgbClr val="3E4652"/>
                </a:solidFill>
                <a:latin typeface="Arial"/>
                <a:cs typeface="Arial"/>
              </a:rPr>
              <a:t>of</a:t>
            </a:r>
            <a:r>
              <a:rPr sz="16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650" spc="-40" dirty="0">
                <a:solidFill>
                  <a:srgbClr val="3E4652"/>
                </a:solidFill>
                <a:latin typeface="Arial"/>
                <a:cs typeface="Arial"/>
              </a:rPr>
              <a:t>Collection</a:t>
            </a:r>
            <a:r>
              <a:rPr sz="16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650" spc="-65" dirty="0">
                <a:solidFill>
                  <a:srgbClr val="3E4652"/>
                </a:solidFill>
                <a:latin typeface="Arial"/>
                <a:cs typeface="Arial"/>
              </a:rPr>
              <a:t>Management</a:t>
            </a:r>
            <a:endParaRPr sz="16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1700" spc="-85" dirty="0">
                <a:solidFill>
                  <a:srgbClr val="3E4652"/>
                </a:solidFill>
                <a:latin typeface="Arial"/>
                <a:cs typeface="Arial"/>
              </a:rPr>
              <a:t>Eberly </a:t>
            </a:r>
            <a:r>
              <a:rPr sz="1700" spc="-90" dirty="0">
                <a:solidFill>
                  <a:srgbClr val="3E4652"/>
                </a:solidFill>
                <a:latin typeface="Arial"/>
                <a:cs typeface="Arial"/>
              </a:rPr>
              <a:t>Family </a:t>
            </a:r>
            <a:r>
              <a:rPr sz="1700" spc="-65" dirty="0">
                <a:solidFill>
                  <a:srgbClr val="3E4652"/>
                </a:solidFill>
                <a:latin typeface="Arial"/>
                <a:cs typeface="Arial"/>
              </a:rPr>
              <a:t>Special </a:t>
            </a:r>
            <a:r>
              <a:rPr sz="1700" spc="-45" dirty="0">
                <a:solidFill>
                  <a:srgbClr val="3E4652"/>
                </a:solidFill>
                <a:latin typeface="Arial"/>
                <a:cs typeface="Arial"/>
              </a:rPr>
              <a:t>Collections, </a:t>
            </a:r>
            <a:r>
              <a:rPr sz="1700" spc="-114" dirty="0">
                <a:solidFill>
                  <a:srgbClr val="3E4652"/>
                </a:solidFill>
                <a:latin typeface="Arial"/>
                <a:cs typeface="Arial"/>
              </a:rPr>
              <a:t>Penn </a:t>
            </a:r>
            <a:r>
              <a:rPr sz="1700" spc="0" dirty="0">
                <a:solidFill>
                  <a:srgbClr val="3E4652"/>
                </a:solidFill>
                <a:latin typeface="Arial"/>
                <a:cs typeface="Arial"/>
              </a:rPr>
              <a:t>State</a:t>
            </a:r>
            <a:r>
              <a:rPr sz="1700" spc="-7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700" spc="-35" dirty="0">
                <a:solidFill>
                  <a:srgbClr val="3E4652"/>
                </a:solidFill>
                <a:latin typeface="Arial"/>
                <a:cs typeface="Arial"/>
              </a:rPr>
              <a:t>University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6330" y="2302091"/>
            <a:ext cx="8561705" cy="142875"/>
          </a:xfrm>
          <a:custGeom>
            <a:avLst/>
            <a:gdLst/>
            <a:ahLst/>
            <a:cxnLst/>
            <a:rect l="l" t="t" r="r" b="b"/>
            <a:pathLst>
              <a:path w="8561705" h="142875">
                <a:moveTo>
                  <a:pt x="0" y="0"/>
                </a:moveTo>
                <a:lnTo>
                  <a:pt x="8561359" y="0"/>
                </a:lnTo>
                <a:lnTo>
                  <a:pt x="8561359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99694" y="0"/>
            <a:ext cx="4853905" cy="7315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7953" y="2344217"/>
            <a:ext cx="1762125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185" dirty="0">
                <a:solidFill>
                  <a:srgbClr val="3E4652"/>
                </a:solidFill>
                <a:latin typeface="Tahoma"/>
                <a:cs typeface="Tahoma"/>
              </a:rPr>
              <a:t>O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P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60" dirty="0">
                <a:solidFill>
                  <a:srgbClr val="3E4652"/>
                </a:solidFill>
                <a:latin typeface="Tahoma"/>
                <a:cs typeface="Tahoma"/>
              </a:rPr>
              <a:t>N</a:t>
            </a:r>
            <a:r>
              <a:rPr sz="1450" spc="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30" dirty="0">
                <a:solidFill>
                  <a:srgbClr val="3E4652"/>
                </a:solidFill>
                <a:latin typeface="Tahoma"/>
                <a:cs typeface="Tahoma"/>
              </a:rPr>
              <a:t>S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185" dirty="0">
                <a:solidFill>
                  <a:srgbClr val="3E4652"/>
                </a:solidFill>
                <a:latin typeface="Tahoma"/>
                <a:cs typeface="Tahoma"/>
              </a:rPr>
              <a:t>O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50" dirty="0">
                <a:solidFill>
                  <a:srgbClr val="3E4652"/>
                </a:solidFill>
                <a:latin typeface="Tahoma"/>
                <a:cs typeface="Tahoma"/>
              </a:rPr>
              <a:t>U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25" dirty="0">
                <a:solidFill>
                  <a:srgbClr val="3E4652"/>
                </a:solidFill>
                <a:latin typeface="Tahoma"/>
                <a:cs typeface="Tahoma"/>
              </a:rPr>
              <a:t>R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4492" y="2729656"/>
            <a:ext cx="2922905" cy="142875"/>
          </a:xfrm>
          <a:custGeom>
            <a:avLst/>
            <a:gdLst/>
            <a:ahLst/>
            <a:cxnLst/>
            <a:rect l="l" t="t" r="r" b="b"/>
            <a:pathLst>
              <a:path w="2922904" h="142875">
                <a:moveTo>
                  <a:pt x="0" y="0"/>
                </a:moveTo>
                <a:lnTo>
                  <a:pt x="2922906" y="0"/>
                </a:lnTo>
                <a:lnTo>
                  <a:pt x="2922906" y="142874"/>
                </a:lnTo>
                <a:lnTo>
                  <a:pt x="0" y="142874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3099" y="5167210"/>
            <a:ext cx="2922905" cy="142875"/>
          </a:xfrm>
          <a:custGeom>
            <a:avLst/>
            <a:gdLst/>
            <a:ahLst/>
            <a:cxnLst/>
            <a:rect l="l" t="t" r="r" b="b"/>
            <a:pathLst>
              <a:path w="2922904" h="142875">
                <a:moveTo>
                  <a:pt x="0" y="0"/>
                </a:moveTo>
                <a:lnTo>
                  <a:pt x="2922906" y="0"/>
                </a:lnTo>
                <a:lnTo>
                  <a:pt x="2922906" y="142874"/>
                </a:lnTo>
                <a:lnTo>
                  <a:pt x="0" y="142874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49765" y="3069249"/>
            <a:ext cx="2961640" cy="39674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975" marR="22225">
              <a:lnSpc>
                <a:spcPct val="125000"/>
              </a:lnSpc>
              <a:spcBef>
                <a:spcPts val="95"/>
              </a:spcBef>
            </a:pP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ArchivesSpace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 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an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open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source</a:t>
            </a:r>
            <a:r>
              <a:rPr sz="1250" spc="-1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" dirty="0">
                <a:solidFill>
                  <a:srgbClr val="3E4652"/>
                </a:solidFill>
                <a:latin typeface="Arial"/>
                <a:cs typeface="Arial"/>
              </a:rPr>
              <a:t>software  </a:t>
            </a:r>
            <a:r>
              <a:rPr sz="1250" spc="30" dirty="0">
                <a:solidFill>
                  <a:srgbClr val="3E4652"/>
                </a:solidFill>
                <a:latin typeface="Arial"/>
                <a:cs typeface="Arial"/>
              </a:rPr>
              <a:t>that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free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available </a:t>
            </a:r>
            <a:r>
              <a:rPr sz="1250" spc="15" dirty="0">
                <a:solidFill>
                  <a:srgbClr val="3E4652"/>
                </a:solidFill>
                <a:latin typeface="Arial"/>
                <a:cs typeface="Arial"/>
              </a:rPr>
              <a:t>for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download, 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distribution,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modification.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The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source 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code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available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individual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users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as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well 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as 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an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active,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development community l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via  </a:t>
            </a:r>
            <a:r>
              <a:rPr sz="1250" spc="-55" dirty="0">
                <a:solidFill>
                  <a:srgbClr val="3E4652"/>
                </a:solidFill>
                <a:latin typeface="Arial"/>
                <a:cs typeface="Arial"/>
              </a:rPr>
              <a:t>GitHub: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https://github.com/archivesspace.</a:t>
            </a:r>
            <a:endParaRPr sz="12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50" spc="380" dirty="0">
                <a:solidFill>
                  <a:srgbClr val="3E4652"/>
                </a:solidFill>
                <a:latin typeface="Tahoma"/>
                <a:cs typeface="Tahoma"/>
              </a:rPr>
              <a:t>W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80" dirty="0">
                <a:solidFill>
                  <a:srgbClr val="3E4652"/>
                </a:solidFill>
                <a:latin typeface="Tahoma"/>
                <a:cs typeface="Tahoma"/>
              </a:rPr>
              <a:t>B</a:t>
            </a:r>
            <a:r>
              <a:rPr sz="1450" spc="25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8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P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P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L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-30" dirty="0">
                <a:solidFill>
                  <a:srgbClr val="3E4652"/>
                </a:solidFill>
                <a:latin typeface="Tahoma"/>
                <a:cs typeface="Tahoma"/>
              </a:rPr>
              <a:t>I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8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155" dirty="0">
                <a:solidFill>
                  <a:srgbClr val="3E4652"/>
                </a:solidFill>
                <a:latin typeface="Tahoma"/>
                <a:cs typeface="Tahoma"/>
              </a:rPr>
              <a:t>T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-30" dirty="0">
                <a:solidFill>
                  <a:srgbClr val="3E4652"/>
                </a:solidFill>
                <a:latin typeface="Tahoma"/>
                <a:cs typeface="Tahoma"/>
              </a:rPr>
              <a:t>I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185" dirty="0">
                <a:solidFill>
                  <a:srgbClr val="3E4652"/>
                </a:solidFill>
                <a:latin typeface="Tahoma"/>
                <a:cs typeface="Tahoma"/>
              </a:rPr>
              <a:t>O</a:t>
            </a:r>
            <a:r>
              <a:rPr sz="1450" spc="-2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60" dirty="0">
                <a:solidFill>
                  <a:srgbClr val="3E4652"/>
                </a:solidFill>
                <a:latin typeface="Tahoma"/>
                <a:cs typeface="Tahoma"/>
              </a:rPr>
              <a:t>N</a:t>
            </a:r>
            <a:endParaRPr sz="145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 marL="53975" marR="5080">
              <a:lnSpc>
                <a:spcPct val="125000"/>
              </a:lnSpc>
              <a:spcBef>
                <a:spcPts val="855"/>
              </a:spcBef>
            </a:pP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ArchivesSpace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web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application </a:t>
            </a:r>
            <a:r>
              <a:rPr sz="1250" spc="30" dirty="0">
                <a:solidFill>
                  <a:srgbClr val="3E4652"/>
                </a:solidFill>
                <a:latin typeface="Arial"/>
                <a:cs typeface="Arial"/>
              </a:rPr>
              <a:t>that 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allows </a:t>
            </a:r>
            <a:r>
              <a:rPr sz="1250" spc="55" dirty="0">
                <a:solidFill>
                  <a:srgbClr val="3E4652"/>
                </a:solidFill>
                <a:latin typeface="Arial"/>
                <a:cs typeface="Arial"/>
              </a:rPr>
              <a:t>staff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users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access 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information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about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collections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online via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90" dirty="0">
                <a:solidFill>
                  <a:srgbClr val="3E4652"/>
                </a:solidFill>
                <a:latin typeface="Arial"/>
                <a:cs typeface="Arial"/>
              </a:rPr>
              <a:t>. 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web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browser.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The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application gives 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archivists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the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power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publish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information  </a:t>
            </a:r>
            <a:r>
              <a:rPr sz="1250" spc="15" dirty="0">
                <a:solidFill>
                  <a:srgbClr val="3E4652"/>
                </a:solidFill>
                <a:latin typeface="Arial"/>
                <a:cs typeface="Arial"/>
              </a:rPr>
              <a:t>for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public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view or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isolate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sensitive 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information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in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the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5" dirty="0">
                <a:solidFill>
                  <a:srgbClr val="3E4652"/>
                </a:solidFill>
                <a:latin typeface="Arial"/>
                <a:cs typeface="Arial"/>
              </a:rPr>
              <a:t>staff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interface.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9764" y="154501"/>
            <a:ext cx="3284035" cy="17652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12999"/>
              </a:lnSpc>
              <a:spcBef>
                <a:spcPts val="100"/>
              </a:spcBef>
            </a:pPr>
            <a:r>
              <a:rPr lang="en-US" sz="5200" b="1" spc="685" dirty="0">
                <a:latin typeface="Futura Medium" panose="020B0602020204020303" pitchFamily="34" charset="-79"/>
                <a:cs typeface="Futura Medium" panose="020B0602020204020303" pitchFamily="34" charset="-79"/>
              </a:rPr>
              <a:t>THE</a:t>
            </a:r>
            <a:br>
              <a:rPr lang="en-US" sz="5200" b="1" spc="685" dirty="0"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5200" b="1" spc="685" dirty="0">
                <a:latin typeface="Futura Medium" panose="020B0602020204020303" pitchFamily="34" charset="-79"/>
                <a:cs typeface="Futura Medium" panose="020B0602020204020303" pitchFamily="34" charset="-79"/>
              </a:rPr>
              <a:t>BASICS</a:t>
            </a:r>
            <a:endParaRPr lang="en-US" sz="5200" b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439275" y="0"/>
            <a:ext cx="47625" cy="7313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23404" y="1441712"/>
            <a:ext cx="6661150" cy="7721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2200"/>
              </a:lnSpc>
              <a:spcBef>
                <a:spcPts val="95"/>
              </a:spcBef>
            </a:pPr>
            <a:r>
              <a:rPr lang="en-US" b="1" spc="2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2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-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9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lang="en-US"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3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lang="en-US"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lang="en-US"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15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1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1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</a:t>
            </a:r>
            <a:r>
              <a:rPr lang="en-US"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2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-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9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1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 </a:t>
            </a:r>
          </a:p>
          <a:p>
            <a:pPr marL="12700" marR="5080">
              <a:lnSpc>
                <a:spcPct val="142200"/>
              </a:lnSpc>
              <a:spcBef>
                <a:spcPts val="95"/>
              </a:spcBef>
            </a:pPr>
            <a:r>
              <a:rPr b="1" spc="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29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</a:t>
            </a:r>
            <a:r>
              <a:rPr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3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18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45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45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25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26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-3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b="1" spc="155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lang="en-US" b="1" spc="-28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 </a:t>
            </a:r>
            <a:endParaRPr sz="1450" b="1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3404" y="5398253"/>
            <a:ext cx="5295900" cy="15113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93040">
              <a:lnSpc>
                <a:spcPct val="112100"/>
              </a:lnSpc>
              <a:spcBef>
                <a:spcPts val="90"/>
              </a:spcBef>
            </a:pPr>
            <a:r>
              <a:rPr sz="1450" spc="-180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ty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00" dirty="0">
                <a:solidFill>
                  <a:srgbClr val="FFF852"/>
                </a:solidFill>
                <a:latin typeface="Arial"/>
                <a:cs typeface="Arial"/>
              </a:rPr>
              <a:t>ta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 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f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1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h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2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25" dirty="0">
                <a:solidFill>
                  <a:srgbClr val="FFF852"/>
                </a:solidFill>
                <a:latin typeface="Arial"/>
                <a:cs typeface="Arial"/>
              </a:rPr>
              <a:t>'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00" dirty="0">
                <a:solidFill>
                  <a:srgbClr val="FFF852"/>
                </a:solidFill>
                <a:latin typeface="Arial"/>
                <a:cs typeface="Arial"/>
              </a:rPr>
              <a:t>ta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b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ty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30" dirty="0">
                <a:solidFill>
                  <a:srgbClr val="FFF852"/>
                </a:solidFill>
                <a:latin typeface="Arial"/>
                <a:cs typeface="Arial"/>
              </a:rPr>
              <a:t>ti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12100"/>
              </a:lnSpc>
            </a:pP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g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00" dirty="0">
                <a:solidFill>
                  <a:srgbClr val="FFF852"/>
                </a:solidFill>
                <a:latin typeface="Arial"/>
                <a:cs typeface="Arial"/>
              </a:rPr>
              <a:t>.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1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h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2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25" dirty="0">
                <a:solidFill>
                  <a:srgbClr val="FFF852"/>
                </a:solidFill>
                <a:latin typeface="Arial"/>
                <a:cs typeface="Arial"/>
              </a:rPr>
              <a:t>'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g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 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FFF852"/>
                </a:solidFill>
                <a:latin typeface="Arial"/>
                <a:cs typeface="Arial"/>
              </a:rPr>
              <a:t>ty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b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h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10" dirty="0">
                <a:solidFill>
                  <a:srgbClr val="FFF852"/>
                </a:solidFill>
                <a:latin typeface="Arial"/>
                <a:cs typeface="Arial"/>
              </a:rPr>
              <a:t>th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ts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h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endParaRPr sz="1450">
              <a:latin typeface="Arial"/>
              <a:cs typeface="Arial"/>
            </a:endParaRPr>
          </a:p>
          <a:p>
            <a:pPr marL="12700" marR="550545">
              <a:lnSpc>
                <a:spcPct val="112100"/>
              </a:lnSpc>
            </a:pP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g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00" dirty="0">
                <a:solidFill>
                  <a:srgbClr val="FFF852"/>
                </a:solidFill>
                <a:latin typeface="Arial"/>
                <a:cs typeface="Arial"/>
              </a:rPr>
              <a:t>,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30" dirty="0">
                <a:solidFill>
                  <a:srgbClr val="FFF852"/>
                </a:solidFill>
                <a:latin typeface="Arial"/>
                <a:cs typeface="Arial"/>
              </a:rPr>
              <a:t>ti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FFF852"/>
                </a:solidFill>
                <a:latin typeface="Arial"/>
                <a:cs typeface="Arial"/>
              </a:rPr>
              <a:t>t,</a:t>
            </a:r>
            <a:r>
              <a:rPr sz="1450" spc="15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450" spc="15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75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110" dirty="0">
                <a:solidFill>
                  <a:srgbClr val="FFF852"/>
                </a:solidFill>
                <a:latin typeface="Arial"/>
                <a:cs typeface="Arial"/>
              </a:rPr>
              <a:t>tu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450" spc="-26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FFF852"/>
                </a:solidFill>
                <a:latin typeface="Arial"/>
                <a:cs typeface="Arial"/>
              </a:rPr>
              <a:t>l  </a:t>
            </a:r>
            <a:r>
              <a:rPr sz="1450" spc="5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65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5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4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-1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450" spc="-27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FFF852"/>
                </a:solidFill>
                <a:latin typeface="Arial"/>
                <a:cs typeface="Arial"/>
              </a:rPr>
              <a:t>t.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3404" y="520160"/>
            <a:ext cx="4005579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6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050" spc="-8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FFF852"/>
                </a:solidFill>
                <a:latin typeface="Arial"/>
                <a:cs typeface="Arial"/>
              </a:rPr>
              <a:t>S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3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FFF852"/>
                </a:solidFill>
                <a:latin typeface="Arial"/>
                <a:cs typeface="Arial"/>
              </a:rPr>
              <a:t>A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FFF852"/>
                </a:solidFill>
                <a:latin typeface="Arial"/>
                <a:cs typeface="Arial"/>
              </a:rPr>
              <a:t>H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FFF8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30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40" dirty="0">
                <a:solidFill>
                  <a:srgbClr val="FFF852"/>
                </a:solidFill>
                <a:latin typeface="Arial"/>
                <a:cs typeface="Arial"/>
              </a:rPr>
              <a:t>&amp;</a:t>
            </a:r>
            <a:r>
              <a:rPr sz="1050" spc="10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FFF8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70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70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FFF852"/>
                </a:solidFill>
                <a:latin typeface="Arial"/>
                <a:cs typeface="Arial"/>
              </a:rPr>
              <a:t>U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FFF8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Y</a:t>
            </a:r>
            <a:r>
              <a:rPr sz="1050" spc="-5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FFF852"/>
                </a:solidFill>
                <a:latin typeface="Arial"/>
                <a:cs typeface="Arial"/>
              </a:rPr>
              <a:t>D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FFF852"/>
                </a:solidFill>
                <a:latin typeface="Arial"/>
                <a:cs typeface="Arial"/>
              </a:rPr>
              <a:t>V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95" dirty="0">
                <a:solidFill>
                  <a:srgbClr val="FFF852"/>
                </a:solidFill>
                <a:latin typeface="Arial"/>
                <a:cs typeface="Arial"/>
              </a:rPr>
              <a:t>L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FFF8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P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70" dirty="0">
                <a:solidFill>
                  <a:srgbClr val="FFF852"/>
                </a:solidFill>
                <a:latin typeface="Arial"/>
                <a:cs typeface="Arial"/>
              </a:rPr>
              <a:t>M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FFF8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FFF852"/>
                </a:solidFill>
                <a:latin typeface="Arial"/>
                <a:cs typeface="Arial"/>
              </a:rPr>
              <a:t>N</a:t>
            </a:r>
            <a:r>
              <a:rPr sz="1050" spc="-195" dirty="0">
                <a:solidFill>
                  <a:srgbClr val="FFF8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FFF852"/>
                </a:solidFill>
                <a:latin typeface="Arial"/>
                <a:cs typeface="Arial"/>
              </a:rPr>
              <a:t>T</a:t>
            </a:r>
            <a:endParaRPr sz="10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36104" y="2297248"/>
            <a:ext cx="6648450" cy="2914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753600" cy="3790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47270" y="4423887"/>
            <a:ext cx="1534795" cy="5778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45000"/>
              </a:lnSpc>
              <a:spcBef>
                <a:spcPts val="90"/>
              </a:spcBef>
            </a:pPr>
            <a:r>
              <a:rPr sz="1250" spc="265" dirty="0">
                <a:solidFill>
                  <a:srgbClr val="3E4652"/>
                </a:solidFill>
                <a:latin typeface="Tahoma"/>
                <a:cs typeface="Tahoma"/>
              </a:rPr>
              <a:t>B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7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8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54" dirty="0">
                <a:solidFill>
                  <a:srgbClr val="3E4652"/>
                </a:solidFill>
                <a:latin typeface="Tahoma"/>
                <a:cs typeface="Tahoma"/>
              </a:rPr>
              <a:t>K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10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50" dirty="0">
                <a:solidFill>
                  <a:srgbClr val="3E4652"/>
                </a:solidFill>
                <a:latin typeface="Tahoma"/>
                <a:cs typeface="Tahoma"/>
              </a:rPr>
              <a:t>N</a:t>
            </a:r>
            <a:r>
              <a:rPr sz="1250" spc="-24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04" dirty="0">
                <a:solidFill>
                  <a:srgbClr val="3E4652"/>
                </a:solidFill>
                <a:latin typeface="Tahoma"/>
                <a:cs typeface="Tahoma"/>
              </a:rPr>
              <a:t>D</a:t>
            </a:r>
            <a:r>
              <a:rPr sz="1250" spc="22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54" dirty="0">
                <a:solidFill>
                  <a:srgbClr val="3E4652"/>
                </a:solidFill>
                <a:latin typeface="Tahoma"/>
                <a:cs typeface="Tahoma"/>
              </a:rPr>
              <a:t>&amp;  </a:t>
            </a:r>
            <a:r>
              <a:rPr sz="1250" spc="305" dirty="0">
                <a:solidFill>
                  <a:srgbClr val="3E4652"/>
                </a:solidFill>
                <a:latin typeface="Tahoma"/>
                <a:cs typeface="Tahoma"/>
              </a:rPr>
              <a:t>S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185" dirty="0">
                <a:solidFill>
                  <a:srgbClr val="3E4652"/>
                </a:solidFill>
                <a:latin typeface="Tahoma"/>
                <a:cs typeface="Tahoma"/>
              </a:rPr>
              <a:t>O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04" dirty="0">
                <a:solidFill>
                  <a:srgbClr val="3E4652"/>
                </a:solidFill>
                <a:latin typeface="Tahoma"/>
                <a:cs typeface="Tahoma"/>
              </a:rPr>
              <a:t>L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15" dirty="0">
                <a:solidFill>
                  <a:srgbClr val="3E4652"/>
                </a:solidFill>
                <a:latin typeface="Tahoma"/>
                <a:cs typeface="Tahoma"/>
              </a:rPr>
              <a:t>R</a:t>
            </a:r>
            <a:r>
              <a:rPr sz="1250" spc="21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305" dirty="0">
                <a:solidFill>
                  <a:srgbClr val="3E4652"/>
                </a:solidFill>
                <a:latin typeface="Tahoma"/>
                <a:cs typeface="Tahoma"/>
              </a:rPr>
              <a:t>S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10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7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15" dirty="0">
                <a:solidFill>
                  <a:srgbClr val="3E4652"/>
                </a:solidFill>
                <a:latin typeface="Tahoma"/>
                <a:cs typeface="Tahoma"/>
              </a:rPr>
              <a:t>R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8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250" spc="-24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250" spc="210" dirty="0">
                <a:solidFill>
                  <a:srgbClr val="3E4652"/>
                </a:solidFill>
                <a:latin typeface="Tahoma"/>
                <a:cs typeface="Tahoma"/>
              </a:rPr>
              <a:t>H</a:t>
            </a:r>
            <a:endParaRPr sz="1250" dirty="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60533" y="5028254"/>
            <a:ext cx="1771014" cy="142875"/>
          </a:xfrm>
          <a:custGeom>
            <a:avLst/>
            <a:gdLst/>
            <a:ahLst/>
            <a:cxnLst/>
            <a:rect l="l" t="t" r="r" b="b"/>
            <a:pathLst>
              <a:path w="1771014" h="142875">
                <a:moveTo>
                  <a:pt x="0" y="0"/>
                </a:moveTo>
                <a:lnTo>
                  <a:pt x="1770523" y="0"/>
                </a:lnTo>
                <a:lnTo>
                  <a:pt x="1770523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47270" y="5295070"/>
            <a:ext cx="1774189" cy="1692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Records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creates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in  ArchivesSpace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are</a:t>
            </a:r>
            <a:r>
              <a:rPr sz="1250" spc="-11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stored 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in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relational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database 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indexed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by </a:t>
            </a:r>
            <a:r>
              <a:rPr sz="1250" spc="-150" dirty="0">
                <a:solidFill>
                  <a:srgbClr val="3E4652"/>
                </a:solidFill>
                <a:latin typeface="Arial"/>
                <a:cs typeface="Arial"/>
              </a:rPr>
              <a:t>SOLR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search 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technology. 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155" dirty="0">
                <a:solidFill>
                  <a:srgbClr val="3E4652"/>
                </a:solidFill>
                <a:latin typeface="Arial"/>
                <a:cs typeface="Arial"/>
              </a:rPr>
              <a:t>REST 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API 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allows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users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query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modify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the</a:t>
            </a:r>
            <a:r>
              <a:rPr sz="1250" spc="-15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database.</a:t>
            </a:r>
            <a:endParaRPr sz="12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24428" y="4339807"/>
            <a:ext cx="1450414" cy="6177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2200"/>
              </a:lnSpc>
              <a:spcBef>
                <a:spcPts val="95"/>
              </a:spcBef>
            </a:pPr>
            <a:r>
              <a:rPr lang="en-US" sz="1450" spc="330" dirty="0">
                <a:solidFill>
                  <a:srgbClr val="3E4652"/>
                </a:solidFill>
                <a:latin typeface="Tahoma"/>
                <a:cs typeface="Tahoma"/>
              </a:rPr>
              <a:t>STAFF</a:t>
            </a:r>
            <a:endParaRPr lang="en-US" sz="1450" spc="229" dirty="0">
              <a:solidFill>
                <a:srgbClr val="3E4652"/>
              </a:solidFill>
              <a:latin typeface="Tahoma"/>
              <a:cs typeface="Tahoma"/>
            </a:endParaRPr>
          </a:p>
          <a:p>
            <a:pPr marL="12700" marR="5080">
              <a:lnSpc>
                <a:spcPct val="142200"/>
              </a:lnSpc>
              <a:spcBef>
                <a:spcPts val="95"/>
              </a:spcBef>
            </a:pPr>
            <a:r>
              <a:rPr sz="1450" spc="-30" dirty="0">
                <a:solidFill>
                  <a:srgbClr val="3E4652"/>
                </a:solidFill>
                <a:latin typeface="Tahoma"/>
                <a:cs typeface="Tahoma"/>
              </a:rPr>
              <a:t>I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60" dirty="0">
                <a:solidFill>
                  <a:srgbClr val="3E4652"/>
                </a:solidFill>
                <a:latin typeface="Tahoma"/>
                <a:cs typeface="Tahoma"/>
              </a:rPr>
              <a:t>N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155" dirty="0">
                <a:solidFill>
                  <a:srgbClr val="3E4652"/>
                </a:solidFill>
                <a:latin typeface="Tahoma"/>
                <a:cs typeface="Tahoma"/>
              </a:rPr>
              <a:t>T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25" dirty="0">
                <a:solidFill>
                  <a:srgbClr val="3E4652"/>
                </a:solidFill>
                <a:latin typeface="Tahoma"/>
                <a:cs typeface="Tahoma"/>
              </a:rPr>
              <a:t>R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29" dirty="0">
                <a:solidFill>
                  <a:srgbClr val="3E4652"/>
                </a:solidFill>
                <a:latin typeface="Tahoma"/>
                <a:cs typeface="Tahoma"/>
              </a:rPr>
              <a:t>F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8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endParaRPr sz="1450" dirty="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37691" y="5026242"/>
            <a:ext cx="1771014" cy="142875"/>
          </a:xfrm>
          <a:custGeom>
            <a:avLst/>
            <a:gdLst/>
            <a:ahLst/>
            <a:cxnLst/>
            <a:rect l="l" t="t" r="r" b="b"/>
            <a:pathLst>
              <a:path w="1771014" h="142875">
                <a:moveTo>
                  <a:pt x="0" y="0"/>
                </a:moveTo>
                <a:lnTo>
                  <a:pt x="1770523" y="0"/>
                </a:lnTo>
                <a:lnTo>
                  <a:pt x="1770523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24428" y="5293061"/>
            <a:ext cx="1638300" cy="1692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ArchivesSpace's </a:t>
            </a:r>
            <a:r>
              <a:rPr sz="1250" spc="55" dirty="0">
                <a:solidFill>
                  <a:srgbClr val="3E4652"/>
                </a:solidFill>
                <a:latin typeface="Arial"/>
                <a:cs typeface="Arial"/>
              </a:rPr>
              <a:t>staff 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interface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is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web 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interface </a:t>
            </a:r>
            <a:r>
              <a:rPr sz="1250" spc="30" dirty="0">
                <a:solidFill>
                  <a:srgbClr val="3E4652"/>
                </a:solidFill>
                <a:latin typeface="Arial"/>
                <a:cs typeface="Arial"/>
              </a:rPr>
              <a:t>that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allows  </a:t>
            </a:r>
            <a:r>
              <a:rPr sz="1250" spc="55" dirty="0">
                <a:solidFill>
                  <a:srgbClr val="3E4652"/>
                </a:solidFill>
                <a:latin typeface="Arial"/>
                <a:cs typeface="Arial"/>
              </a:rPr>
              <a:t>staff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create,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modify, 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publish,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delete</a:t>
            </a:r>
            <a:r>
              <a:rPr sz="1250" spc="-11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local 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records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from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web 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browser.</a:t>
            </a:r>
            <a:endParaRPr sz="12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15178" y="4374780"/>
            <a:ext cx="1407795" cy="65278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450" spc="210" dirty="0">
                <a:solidFill>
                  <a:srgbClr val="3E4652"/>
                </a:solidFill>
                <a:latin typeface="Tahoma"/>
                <a:cs typeface="Tahoma"/>
              </a:rPr>
              <a:t>PUBLIC</a:t>
            </a:r>
            <a:r>
              <a:rPr sz="1450" spc="-180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50" dirty="0">
                <a:solidFill>
                  <a:srgbClr val="3E4652"/>
                </a:solidFill>
                <a:latin typeface="Tahoma"/>
                <a:cs typeface="Tahoma"/>
              </a:rPr>
              <a:t>USER</a:t>
            </a:r>
            <a:endParaRPr sz="14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450" spc="-30" dirty="0">
                <a:solidFill>
                  <a:srgbClr val="3E4652"/>
                </a:solidFill>
                <a:latin typeface="Tahoma"/>
                <a:cs typeface="Tahoma"/>
              </a:rPr>
              <a:t>I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60" dirty="0">
                <a:solidFill>
                  <a:srgbClr val="3E4652"/>
                </a:solidFill>
                <a:latin typeface="Tahoma"/>
                <a:cs typeface="Tahoma"/>
              </a:rPr>
              <a:t>N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155" dirty="0">
                <a:solidFill>
                  <a:srgbClr val="3E4652"/>
                </a:solidFill>
                <a:latin typeface="Tahoma"/>
                <a:cs typeface="Tahoma"/>
              </a:rPr>
              <a:t>T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25" dirty="0">
                <a:solidFill>
                  <a:srgbClr val="3E4652"/>
                </a:solidFill>
                <a:latin typeface="Tahoma"/>
                <a:cs typeface="Tahoma"/>
              </a:rPr>
              <a:t>R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29" dirty="0">
                <a:solidFill>
                  <a:srgbClr val="3E4652"/>
                </a:solidFill>
                <a:latin typeface="Tahoma"/>
                <a:cs typeface="Tahoma"/>
              </a:rPr>
              <a:t>F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85" dirty="0">
                <a:solidFill>
                  <a:srgbClr val="3E4652"/>
                </a:solidFill>
                <a:latin typeface="Tahoma"/>
                <a:cs typeface="Tahoma"/>
              </a:rPr>
              <a:t>A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300" dirty="0">
                <a:solidFill>
                  <a:srgbClr val="3E4652"/>
                </a:solidFill>
                <a:latin typeface="Tahoma"/>
                <a:cs typeface="Tahoma"/>
              </a:rPr>
              <a:t>C</a:t>
            </a:r>
            <a:r>
              <a:rPr sz="1450" spc="-285" dirty="0">
                <a:solidFill>
                  <a:srgbClr val="3E4652"/>
                </a:solidFill>
                <a:latin typeface="Tahoma"/>
                <a:cs typeface="Tahoma"/>
              </a:rPr>
              <a:t> </a:t>
            </a:r>
            <a:r>
              <a:rPr sz="1450" spc="215" dirty="0">
                <a:solidFill>
                  <a:srgbClr val="3E4652"/>
                </a:solidFill>
                <a:latin typeface="Tahoma"/>
                <a:cs typeface="Tahoma"/>
              </a:rPr>
              <a:t>E</a:t>
            </a:r>
            <a:endParaRPr sz="145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28439" y="5024229"/>
            <a:ext cx="1771014" cy="142875"/>
          </a:xfrm>
          <a:custGeom>
            <a:avLst/>
            <a:gdLst/>
            <a:ahLst/>
            <a:cxnLst/>
            <a:rect l="l" t="t" r="r" b="b"/>
            <a:pathLst>
              <a:path w="1771015" h="142875">
                <a:moveTo>
                  <a:pt x="0" y="0"/>
                </a:moveTo>
                <a:lnTo>
                  <a:pt x="1770523" y="0"/>
                </a:lnTo>
                <a:lnTo>
                  <a:pt x="1770523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215178" y="5291048"/>
            <a:ext cx="1693545" cy="1692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95"/>
              </a:spcBef>
            </a:pP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The </a:t>
            </a:r>
            <a:r>
              <a:rPr sz="1250" spc="-114" dirty="0">
                <a:solidFill>
                  <a:srgbClr val="3E4652"/>
                </a:solidFill>
                <a:latin typeface="Arial"/>
                <a:cs typeface="Arial"/>
              </a:rPr>
              <a:t>PUI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allows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archivists 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make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finding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aids, 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accession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records,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 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subject/agent </a:t>
            </a:r>
            <a:r>
              <a:rPr sz="1250" spc="5" dirty="0">
                <a:solidFill>
                  <a:srgbClr val="3E4652"/>
                </a:solidFill>
                <a:latin typeface="Arial"/>
                <a:cs typeface="Arial"/>
              </a:rPr>
              <a:t>files 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accessible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users. 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The 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customizable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interface 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also allows </a:t>
            </a:r>
            <a:r>
              <a:rPr sz="1250" spc="15" dirty="0">
                <a:solidFill>
                  <a:srgbClr val="3E4652"/>
                </a:solidFill>
                <a:latin typeface="Arial"/>
                <a:cs typeface="Arial"/>
              </a:rPr>
              <a:t>for</a:t>
            </a:r>
            <a:r>
              <a:rPr sz="12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branding.</a:t>
            </a:r>
            <a:endParaRPr sz="12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438061" y="4993635"/>
            <a:ext cx="661670" cy="53340"/>
          </a:xfrm>
          <a:custGeom>
            <a:avLst/>
            <a:gdLst/>
            <a:ahLst/>
            <a:cxnLst/>
            <a:rect l="l" t="t" r="r" b="b"/>
            <a:pathLst>
              <a:path w="661670" h="53339">
                <a:moveTo>
                  <a:pt x="630668" y="53116"/>
                </a:moveTo>
                <a:lnTo>
                  <a:pt x="36901" y="53116"/>
                </a:lnTo>
                <a:lnTo>
                  <a:pt x="26767" y="48208"/>
                </a:lnTo>
                <a:lnTo>
                  <a:pt x="17593" y="36676"/>
                </a:lnTo>
                <a:lnTo>
                  <a:pt x="9786" y="23313"/>
                </a:lnTo>
                <a:lnTo>
                  <a:pt x="3757" y="12909"/>
                </a:lnTo>
                <a:lnTo>
                  <a:pt x="0" y="7418"/>
                </a:lnTo>
                <a:lnTo>
                  <a:pt x="5013" y="0"/>
                </a:lnTo>
                <a:lnTo>
                  <a:pt x="657552" y="0"/>
                </a:lnTo>
                <a:lnTo>
                  <a:pt x="659905" y="4253"/>
                </a:lnTo>
                <a:lnTo>
                  <a:pt x="18572" y="4253"/>
                </a:lnTo>
                <a:lnTo>
                  <a:pt x="11166" y="17165"/>
                </a:lnTo>
                <a:lnTo>
                  <a:pt x="27401" y="17165"/>
                </a:lnTo>
                <a:lnTo>
                  <a:pt x="38756" y="33771"/>
                </a:lnTo>
                <a:lnTo>
                  <a:pt x="33118" y="35953"/>
                </a:lnTo>
                <a:lnTo>
                  <a:pt x="40248" y="35953"/>
                </a:lnTo>
                <a:lnTo>
                  <a:pt x="42311" y="38970"/>
                </a:lnTo>
                <a:lnTo>
                  <a:pt x="623955" y="38970"/>
                </a:lnTo>
                <a:lnTo>
                  <a:pt x="623256" y="40208"/>
                </a:lnTo>
                <a:lnTo>
                  <a:pt x="622510" y="46987"/>
                </a:lnTo>
                <a:lnTo>
                  <a:pt x="626585" y="51769"/>
                </a:lnTo>
                <a:lnTo>
                  <a:pt x="631583" y="52722"/>
                </a:lnTo>
                <a:lnTo>
                  <a:pt x="630668" y="53116"/>
                </a:lnTo>
                <a:close/>
              </a:path>
              <a:path w="661670" h="53339">
                <a:moveTo>
                  <a:pt x="27401" y="17165"/>
                </a:moveTo>
                <a:lnTo>
                  <a:pt x="11166" y="17165"/>
                </a:lnTo>
                <a:lnTo>
                  <a:pt x="18572" y="4253"/>
                </a:lnTo>
                <a:lnTo>
                  <a:pt x="27401" y="17165"/>
                </a:lnTo>
                <a:close/>
              </a:path>
              <a:path w="661670" h="53339">
                <a:moveTo>
                  <a:pt x="636270" y="17165"/>
                </a:moveTo>
                <a:lnTo>
                  <a:pt x="27401" y="17165"/>
                </a:lnTo>
                <a:lnTo>
                  <a:pt x="18572" y="4253"/>
                </a:lnTo>
                <a:lnTo>
                  <a:pt x="643562" y="4253"/>
                </a:lnTo>
                <a:lnTo>
                  <a:pt x="636270" y="17165"/>
                </a:lnTo>
                <a:close/>
              </a:path>
              <a:path w="661670" h="53339">
                <a:moveTo>
                  <a:pt x="631583" y="52722"/>
                </a:moveTo>
                <a:lnTo>
                  <a:pt x="626585" y="51769"/>
                </a:lnTo>
                <a:lnTo>
                  <a:pt x="622510" y="46987"/>
                </a:lnTo>
                <a:lnTo>
                  <a:pt x="623256" y="40208"/>
                </a:lnTo>
                <a:lnTo>
                  <a:pt x="643562" y="4253"/>
                </a:lnTo>
                <a:lnTo>
                  <a:pt x="650974" y="17165"/>
                </a:lnTo>
                <a:lnTo>
                  <a:pt x="655984" y="17165"/>
                </a:lnTo>
                <a:lnTo>
                  <a:pt x="645372" y="35953"/>
                </a:lnTo>
                <a:lnTo>
                  <a:pt x="630666" y="35953"/>
                </a:lnTo>
                <a:lnTo>
                  <a:pt x="636892" y="38635"/>
                </a:lnTo>
                <a:lnTo>
                  <a:pt x="638968" y="44536"/>
                </a:lnTo>
                <a:lnTo>
                  <a:pt x="637216" y="49518"/>
                </a:lnTo>
                <a:lnTo>
                  <a:pt x="634829" y="51325"/>
                </a:lnTo>
                <a:lnTo>
                  <a:pt x="631583" y="52722"/>
                </a:lnTo>
                <a:close/>
              </a:path>
              <a:path w="661670" h="53339">
                <a:moveTo>
                  <a:pt x="655984" y="17165"/>
                </a:moveTo>
                <a:lnTo>
                  <a:pt x="650974" y="17165"/>
                </a:lnTo>
                <a:lnTo>
                  <a:pt x="643562" y="4253"/>
                </a:lnTo>
                <a:lnTo>
                  <a:pt x="659905" y="4253"/>
                </a:lnTo>
                <a:lnTo>
                  <a:pt x="661574" y="7269"/>
                </a:lnTo>
                <a:lnTo>
                  <a:pt x="655984" y="17165"/>
                </a:lnTo>
                <a:close/>
              </a:path>
              <a:path w="661670" h="53339">
                <a:moveTo>
                  <a:pt x="623955" y="38970"/>
                </a:moveTo>
                <a:lnTo>
                  <a:pt x="42311" y="38970"/>
                </a:lnTo>
                <a:lnTo>
                  <a:pt x="40249" y="35953"/>
                </a:lnTo>
                <a:lnTo>
                  <a:pt x="625660" y="35953"/>
                </a:lnTo>
                <a:lnTo>
                  <a:pt x="623955" y="38970"/>
                </a:lnTo>
                <a:close/>
              </a:path>
              <a:path w="661670" h="53339">
                <a:moveTo>
                  <a:pt x="637216" y="49518"/>
                </a:moveTo>
                <a:lnTo>
                  <a:pt x="638968" y="44536"/>
                </a:lnTo>
                <a:lnTo>
                  <a:pt x="636892" y="38635"/>
                </a:lnTo>
                <a:lnTo>
                  <a:pt x="630666" y="35953"/>
                </a:lnTo>
                <a:lnTo>
                  <a:pt x="645372" y="35953"/>
                </a:lnTo>
                <a:lnTo>
                  <a:pt x="638080" y="48864"/>
                </a:lnTo>
                <a:lnTo>
                  <a:pt x="637216" y="49518"/>
                </a:lnTo>
                <a:close/>
              </a:path>
              <a:path w="661670" h="53339">
                <a:moveTo>
                  <a:pt x="634829" y="51325"/>
                </a:moveTo>
                <a:lnTo>
                  <a:pt x="637216" y="49518"/>
                </a:lnTo>
                <a:lnTo>
                  <a:pt x="636893" y="50436"/>
                </a:lnTo>
                <a:lnTo>
                  <a:pt x="634829" y="51325"/>
                </a:lnTo>
                <a:close/>
              </a:path>
              <a:path w="661670" h="53339">
                <a:moveTo>
                  <a:pt x="632701" y="52935"/>
                </a:moveTo>
                <a:lnTo>
                  <a:pt x="631583" y="52722"/>
                </a:lnTo>
                <a:lnTo>
                  <a:pt x="634829" y="51325"/>
                </a:lnTo>
                <a:lnTo>
                  <a:pt x="632701" y="52935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484269" y="4589555"/>
            <a:ext cx="560705" cy="385445"/>
          </a:xfrm>
          <a:custGeom>
            <a:avLst/>
            <a:gdLst/>
            <a:ahLst/>
            <a:cxnLst/>
            <a:rect l="l" t="t" r="r" b="b"/>
            <a:pathLst>
              <a:path w="560704" h="385445">
                <a:moveTo>
                  <a:pt x="485324" y="385232"/>
                </a:moveTo>
                <a:lnTo>
                  <a:pt x="74816" y="385232"/>
                </a:lnTo>
                <a:lnTo>
                  <a:pt x="45721" y="378947"/>
                </a:lnTo>
                <a:lnTo>
                  <a:pt x="21937" y="361817"/>
                </a:lnTo>
                <a:lnTo>
                  <a:pt x="5888" y="336429"/>
                </a:lnTo>
                <a:lnTo>
                  <a:pt x="0" y="305373"/>
                </a:lnTo>
                <a:lnTo>
                  <a:pt x="0" y="79860"/>
                </a:lnTo>
                <a:lnTo>
                  <a:pt x="5887" y="48806"/>
                </a:lnTo>
                <a:lnTo>
                  <a:pt x="21936" y="23418"/>
                </a:lnTo>
                <a:lnTo>
                  <a:pt x="45721" y="6286"/>
                </a:lnTo>
                <a:lnTo>
                  <a:pt x="74816" y="0"/>
                </a:lnTo>
                <a:lnTo>
                  <a:pt x="485326" y="0"/>
                </a:lnTo>
                <a:lnTo>
                  <a:pt x="514422" y="6286"/>
                </a:lnTo>
                <a:lnTo>
                  <a:pt x="538208" y="23418"/>
                </a:lnTo>
                <a:lnTo>
                  <a:pt x="538837" y="24413"/>
                </a:lnTo>
                <a:lnTo>
                  <a:pt x="74816" y="24415"/>
                </a:lnTo>
                <a:lnTo>
                  <a:pt x="55214" y="28778"/>
                </a:lnTo>
                <a:lnTo>
                  <a:pt x="39189" y="40672"/>
                </a:lnTo>
                <a:lnTo>
                  <a:pt x="28376" y="58299"/>
                </a:lnTo>
                <a:lnTo>
                  <a:pt x="24408" y="79860"/>
                </a:lnTo>
                <a:lnTo>
                  <a:pt x="24408" y="305373"/>
                </a:lnTo>
                <a:lnTo>
                  <a:pt x="28377" y="326936"/>
                </a:lnTo>
                <a:lnTo>
                  <a:pt x="39191" y="344564"/>
                </a:lnTo>
                <a:lnTo>
                  <a:pt x="55216" y="356459"/>
                </a:lnTo>
                <a:lnTo>
                  <a:pt x="74816" y="360824"/>
                </a:lnTo>
                <a:lnTo>
                  <a:pt x="538834" y="360824"/>
                </a:lnTo>
                <a:lnTo>
                  <a:pt x="538206" y="361817"/>
                </a:lnTo>
                <a:lnTo>
                  <a:pt x="514420" y="378947"/>
                </a:lnTo>
                <a:lnTo>
                  <a:pt x="485324" y="385232"/>
                </a:lnTo>
                <a:close/>
              </a:path>
              <a:path w="560704" h="385445">
                <a:moveTo>
                  <a:pt x="538834" y="360824"/>
                </a:moveTo>
                <a:lnTo>
                  <a:pt x="485326" y="360824"/>
                </a:lnTo>
                <a:lnTo>
                  <a:pt x="504931" y="356459"/>
                </a:lnTo>
                <a:lnTo>
                  <a:pt x="520961" y="344563"/>
                </a:lnTo>
                <a:lnTo>
                  <a:pt x="531778" y="326935"/>
                </a:lnTo>
                <a:lnTo>
                  <a:pt x="535747" y="305373"/>
                </a:lnTo>
                <a:lnTo>
                  <a:pt x="535747" y="79860"/>
                </a:lnTo>
                <a:lnTo>
                  <a:pt x="531778" y="58298"/>
                </a:lnTo>
                <a:lnTo>
                  <a:pt x="520960" y="40671"/>
                </a:lnTo>
                <a:lnTo>
                  <a:pt x="504931" y="28777"/>
                </a:lnTo>
                <a:lnTo>
                  <a:pt x="485326" y="24413"/>
                </a:lnTo>
                <a:lnTo>
                  <a:pt x="538838" y="24415"/>
                </a:lnTo>
                <a:lnTo>
                  <a:pt x="554258" y="48806"/>
                </a:lnTo>
                <a:lnTo>
                  <a:pt x="560147" y="79860"/>
                </a:lnTo>
                <a:lnTo>
                  <a:pt x="560147" y="305373"/>
                </a:lnTo>
                <a:lnTo>
                  <a:pt x="554257" y="336429"/>
                </a:lnTo>
                <a:lnTo>
                  <a:pt x="538834" y="360824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541917" y="4646194"/>
            <a:ext cx="442595" cy="273685"/>
          </a:xfrm>
          <a:custGeom>
            <a:avLst/>
            <a:gdLst/>
            <a:ahLst/>
            <a:cxnLst/>
            <a:rect l="l" t="t" r="r" b="b"/>
            <a:pathLst>
              <a:path w="442595" h="273685">
                <a:moveTo>
                  <a:pt x="433547" y="273429"/>
                </a:moveTo>
                <a:lnTo>
                  <a:pt x="3903" y="273429"/>
                </a:lnTo>
                <a:lnTo>
                  <a:pt x="0" y="269525"/>
                </a:lnTo>
                <a:lnTo>
                  <a:pt x="0" y="3903"/>
                </a:lnTo>
                <a:lnTo>
                  <a:pt x="3903" y="0"/>
                </a:lnTo>
                <a:lnTo>
                  <a:pt x="438225" y="0"/>
                </a:lnTo>
                <a:lnTo>
                  <a:pt x="442127" y="3903"/>
                </a:lnTo>
                <a:lnTo>
                  <a:pt x="442127" y="8581"/>
                </a:lnTo>
                <a:lnTo>
                  <a:pt x="17161" y="8581"/>
                </a:lnTo>
                <a:lnTo>
                  <a:pt x="8581" y="17165"/>
                </a:lnTo>
                <a:lnTo>
                  <a:pt x="17161" y="17165"/>
                </a:lnTo>
                <a:lnTo>
                  <a:pt x="17161" y="256264"/>
                </a:lnTo>
                <a:lnTo>
                  <a:pt x="8581" y="256264"/>
                </a:lnTo>
                <a:lnTo>
                  <a:pt x="17161" y="264846"/>
                </a:lnTo>
                <a:lnTo>
                  <a:pt x="424969" y="264847"/>
                </a:lnTo>
                <a:lnTo>
                  <a:pt x="427649" y="271073"/>
                </a:lnTo>
                <a:lnTo>
                  <a:pt x="433547" y="273149"/>
                </a:lnTo>
                <a:lnTo>
                  <a:pt x="434197" y="273149"/>
                </a:lnTo>
                <a:lnTo>
                  <a:pt x="433547" y="273429"/>
                </a:lnTo>
                <a:close/>
              </a:path>
              <a:path w="442595" h="273685">
                <a:moveTo>
                  <a:pt x="17161" y="17165"/>
                </a:moveTo>
                <a:lnTo>
                  <a:pt x="8581" y="17165"/>
                </a:lnTo>
                <a:lnTo>
                  <a:pt x="17161" y="8581"/>
                </a:lnTo>
                <a:lnTo>
                  <a:pt x="17161" y="17165"/>
                </a:lnTo>
                <a:close/>
              </a:path>
              <a:path w="442595" h="273685">
                <a:moveTo>
                  <a:pt x="424968" y="17165"/>
                </a:moveTo>
                <a:lnTo>
                  <a:pt x="17161" y="17165"/>
                </a:lnTo>
                <a:lnTo>
                  <a:pt x="17161" y="8581"/>
                </a:lnTo>
                <a:lnTo>
                  <a:pt x="424968" y="8581"/>
                </a:lnTo>
                <a:lnTo>
                  <a:pt x="424968" y="17165"/>
                </a:lnTo>
                <a:close/>
              </a:path>
              <a:path w="442595" h="273685">
                <a:moveTo>
                  <a:pt x="433547" y="273149"/>
                </a:moveTo>
                <a:lnTo>
                  <a:pt x="427649" y="271073"/>
                </a:lnTo>
                <a:lnTo>
                  <a:pt x="424969" y="264847"/>
                </a:lnTo>
                <a:lnTo>
                  <a:pt x="424968" y="8581"/>
                </a:lnTo>
                <a:lnTo>
                  <a:pt x="433547" y="17165"/>
                </a:lnTo>
                <a:lnTo>
                  <a:pt x="442127" y="17165"/>
                </a:lnTo>
                <a:lnTo>
                  <a:pt x="442127" y="256264"/>
                </a:lnTo>
                <a:lnTo>
                  <a:pt x="433547" y="256264"/>
                </a:lnTo>
                <a:lnTo>
                  <a:pt x="439772" y="258946"/>
                </a:lnTo>
                <a:lnTo>
                  <a:pt x="441847" y="264847"/>
                </a:lnTo>
                <a:lnTo>
                  <a:pt x="440602" y="268387"/>
                </a:lnTo>
                <a:lnTo>
                  <a:pt x="439543" y="270846"/>
                </a:lnTo>
                <a:lnTo>
                  <a:pt x="437099" y="271899"/>
                </a:lnTo>
                <a:lnTo>
                  <a:pt x="433547" y="273149"/>
                </a:lnTo>
                <a:close/>
              </a:path>
              <a:path w="442595" h="273685">
                <a:moveTo>
                  <a:pt x="442127" y="17165"/>
                </a:moveTo>
                <a:lnTo>
                  <a:pt x="433547" y="17165"/>
                </a:lnTo>
                <a:lnTo>
                  <a:pt x="424968" y="8581"/>
                </a:lnTo>
                <a:lnTo>
                  <a:pt x="442127" y="8581"/>
                </a:lnTo>
                <a:lnTo>
                  <a:pt x="442127" y="17165"/>
                </a:lnTo>
                <a:close/>
              </a:path>
              <a:path w="442595" h="273685">
                <a:moveTo>
                  <a:pt x="17161" y="264846"/>
                </a:moveTo>
                <a:lnTo>
                  <a:pt x="8581" y="256264"/>
                </a:lnTo>
                <a:lnTo>
                  <a:pt x="17161" y="256264"/>
                </a:lnTo>
                <a:lnTo>
                  <a:pt x="17161" y="264846"/>
                </a:lnTo>
                <a:close/>
              </a:path>
              <a:path w="442595" h="273685">
                <a:moveTo>
                  <a:pt x="424968" y="264846"/>
                </a:moveTo>
                <a:lnTo>
                  <a:pt x="17161" y="264846"/>
                </a:lnTo>
                <a:lnTo>
                  <a:pt x="17161" y="256264"/>
                </a:lnTo>
                <a:lnTo>
                  <a:pt x="424968" y="256264"/>
                </a:lnTo>
                <a:lnTo>
                  <a:pt x="424968" y="264846"/>
                </a:lnTo>
                <a:close/>
              </a:path>
              <a:path w="442595" h="273685">
                <a:moveTo>
                  <a:pt x="440602" y="268387"/>
                </a:moveTo>
                <a:lnTo>
                  <a:pt x="441846" y="264846"/>
                </a:lnTo>
                <a:lnTo>
                  <a:pt x="439772" y="258946"/>
                </a:lnTo>
                <a:lnTo>
                  <a:pt x="433547" y="256264"/>
                </a:lnTo>
                <a:lnTo>
                  <a:pt x="442127" y="256264"/>
                </a:lnTo>
                <a:lnTo>
                  <a:pt x="442126" y="264847"/>
                </a:lnTo>
                <a:lnTo>
                  <a:pt x="440602" y="268387"/>
                </a:lnTo>
                <a:close/>
              </a:path>
              <a:path w="442595" h="273685">
                <a:moveTo>
                  <a:pt x="439543" y="270846"/>
                </a:moveTo>
                <a:lnTo>
                  <a:pt x="440602" y="268387"/>
                </a:lnTo>
                <a:lnTo>
                  <a:pt x="439772" y="270748"/>
                </a:lnTo>
                <a:lnTo>
                  <a:pt x="439543" y="270846"/>
                </a:lnTo>
                <a:close/>
              </a:path>
              <a:path w="442595" h="273685">
                <a:moveTo>
                  <a:pt x="437099" y="271899"/>
                </a:moveTo>
                <a:lnTo>
                  <a:pt x="439543" y="270846"/>
                </a:lnTo>
                <a:lnTo>
                  <a:pt x="439446" y="271073"/>
                </a:lnTo>
                <a:lnTo>
                  <a:pt x="437099" y="271899"/>
                </a:lnTo>
                <a:close/>
              </a:path>
              <a:path w="442595" h="273685">
                <a:moveTo>
                  <a:pt x="434197" y="273149"/>
                </a:moveTo>
                <a:lnTo>
                  <a:pt x="433547" y="273149"/>
                </a:lnTo>
                <a:lnTo>
                  <a:pt x="437099" y="271899"/>
                </a:lnTo>
                <a:lnTo>
                  <a:pt x="434197" y="273149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549180" y="4723826"/>
            <a:ext cx="434340" cy="0"/>
          </a:xfrm>
          <a:custGeom>
            <a:avLst/>
            <a:gdLst/>
            <a:ahLst/>
            <a:cxnLst/>
            <a:rect l="l" t="t" r="r" b="b"/>
            <a:pathLst>
              <a:path w="434340">
                <a:moveTo>
                  <a:pt x="0" y="0"/>
                </a:moveTo>
                <a:lnTo>
                  <a:pt x="434010" y="0"/>
                </a:lnTo>
              </a:path>
            </a:pathLst>
          </a:custGeom>
          <a:ln w="22883">
            <a:solidFill>
              <a:srgbClr val="3E46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592999" y="4754978"/>
            <a:ext cx="111759" cy="1112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726071" y="4757623"/>
            <a:ext cx="211454" cy="23495"/>
          </a:xfrm>
          <a:custGeom>
            <a:avLst/>
            <a:gdLst/>
            <a:ahLst/>
            <a:cxnLst/>
            <a:rect l="l" t="t" r="r" b="b"/>
            <a:pathLst>
              <a:path w="211454" h="23495">
                <a:moveTo>
                  <a:pt x="200290" y="22886"/>
                </a:moveTo>
                <a:lnTo>
                  <a:pt x="11067" y="22886"/>
                </a:lnTo>
                <a:lnTo>
                  <a:pt x="2766" y="19310"/>
                </a:lnTo>
                <a:lnTo>
                  <a:pt x="0" y="11443"/>
                </a:lnTo>
                <a:lnTo>
                  <a:pt x="2766" y="3576"/>
                </a:lnTo>
                <a:lnTo>
                  <a:pt x="11067" y="0"/>
                </a:lnTo>
                <a:lnTo>
                  <a:pt x="200290" y="0"/>
                </a:lnTo>
                <a:lnTo>
                  <a:pt x="208590" y="3576"/>
                </a:lnTo>
                <a:lnTo>
                  <a:pt x="211357" y="11443"/>
                </a:lnTo>
                <a:lnTo>
                  <a:pt x="208590" y="19310"/>
                </a:lnTo>
                <a:lnTo>
                  <a:pt x="200290" y="22886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726071" y="4795722"/>
            <a:ext cx="211454" cy="23495"/>
          </a:xfrm>
          <a:custGeom>
            <a:avLst/>
            <a:gdLst/>
            <a:ahLst/>
            <a:cxnLst/>
            <a:rect l="l" t="t" r="r" b="b"/>
            <a:pathLst>
              <a:path w="211454" h="23495">
                <a:moveTo>
                  <a:pt x="200290" y="22888"/>
                </a:moveTo>
                <a:lnTo>
                  <a:pt x="11067" y="22888"/>
                </a:lnTo>
                <a:lnTo>
                  <a:pt x="2766" y="19311"/>
                </a:lnTo>
                <a:lnTo>
                  <a:pt x="0" y="11444"/>
                </a:lnTo>
                <a:lnTo>
                  <a:pt x="2766" y="3576"/>
                </a:lnTo>
                <a:lnTo>
                  <a:pt x="11067" y="0"/>
                </a:lnTo>
                <a:lnTo>
                  <a:pt x="200290" y="0"/>
                </a:lnTo>
                <a:lnTo>
                  <a:pt x="208590" y="3576"/>
                </a:lnTo>
                <a:lnTo>
                  <a:pt x="211357" y="11444"/>
                </a:lnTo>
                <a:lnTo>
                  <a:pt x="208590" y="19311"/>
                </a:lnTo>
                <a:lnTo>
                  <a:pt x="200290" y="22888"/>
                </a:lnTo>
                <a:close/>
              </a:path>
            </a:pathLst>
          </a:custGeom>
          <a:solidFill>
            <a:srgbClr val="3E46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729420" y="1440431"/>
            <a:ext cx="6738179" cy="8540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44700"/>
              </a:lnSpc>
              <a:spcBef>
                <a:spcPts val="90"/>
              </a:spcBef>
            </a:pPr>
            <a:r>
              <a:rPr lang="en-US" sz="2000" b="1" spc="-3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2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1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2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4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409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-3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lang="en-US"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2000" b="1" spc="34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G</a:t>
            </a:r>
            <a:r>
              <a:rPr lang="en-US" sz="2000" b="1" spc="35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H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sz="2000" b="1" spc="35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9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0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0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-3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09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9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-3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29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'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5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  </a:t>
            </a:r>
            <a:r>
              <a:rPr sz="2000" b="1" spc="-3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I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6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F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1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9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5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1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4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09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25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4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1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</a:t>
            </a:r>
            <a:r>
              <a:rPr sz="2000" b="1" spc="-36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00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</a:p>
        </p:txBody>
      </p:sp>
      <p:sp>
        <p:nvSpPr>
          <p:cNvPr id="20" name="object 20"/>
          <p:cNvSpPr/>
          <p:nvPr/>
        </p:nvSpPr>
        <p:spPr>
          <a:xfrm>
            <a:off x="742121" y="4640330"/>
            <a:ext cx="428625" cy="419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63523" y="4604317"/>
            <a:ext cx="292100" cy="400685"/>
          </a:xfrm>
          <a:custGeom>
            <a:avLst/>
            <a:gdLst/>
            <a:ahLst/>
            <a:cxnLst/>
            <a:rect l="l" t="t" r="r" b="b"/>
            <a:pathLst>
              <a:path w="292100" h="400685">
                <a:moveTo>
                  <a:pt x="292100" y="144772"/>
                </a:moveTo>
                <a:lnTo>
                  <a:pt x="164306" y="144772"/>
                </a:lnTo>
                <a:lnTo>
                  <a:pt x="164306" y="0"/>
                </a:lnTo>
                <a:lnTo>
                  <a:pt x="205252" y="11340"/>
                </a:lnTo>
                <a:lnTo>
                  <a:pt x="240402" y="33372"/>
                </a:lnTo>
                <a:lnTo>
                  <a:pt x="267858" y="64210"/>
                </a:lnTo>
                <a:lnTo>
                  <a:pt x="285723" y="101972"/>
                </a:lnTo>
                <a:lnTo>
                  <a:pt x="292100" y="144772"/>
                </a:lnTo>
                <a:close/>
              </a:path>
              <a:path w="292100" h="400685">
                <a:moveTo>
                  <a:pt x="146050" y="400359"/>
                </a:moveTo>
                <a:lnTo>
                  <a:pt x="99874" y="392916"/>
                </a:lnTo>
                <a:lnTo>
                  <a:pt x="59781" y="372189"/>
                </a:lnTo>
                <a:lnTo>
                  <a:pt x="28170" y="340578"/>
                </a:lnTo>
                <a:lnTo>
                  <a:pt x="7442" y="300484"/>
                </a:lnTo>
                <a:lnTo>
                  <a:pt x="0" y="254309"/>
                </a:lnTo>
                <a:lnTo>
                  <a:pt x="0" y="181284"/>
                </a:lnTo>
                <a:lnTo>
                  <a:pt x="292100" y="181284"/>
                </a:lnTo>
                <a:lnTo>
                  <a:pt x="292100" y="254309"/>
                </a:lnTo>
                <a:lnTo>
                  <a:pt x="284657" y="300484"/>
                </a:lnTo>
                <a:lnTo>
                  <a:pt x="263929" y="340578"/>
                </a:lnTo>
                <a:lnTo>
                  <a:pt x="232318" y="372189"/>
                </a:lnTo>
                <a:lnTo>
                  <a:pt x="192225" y="392916"/>
                </a:lnTo>
                <a:lnTo>
                  <a:pt x="146050" y="400359"/>
                </a:lnTo>
                <a:close/>
              </a:path>
              <a:path w="292100" h="400685">
                <a:moveTo>
                  <a:pt x="127793" y="144772"/>
                </a:moveTo>
                <a:lnTo>
                  <a:pt x="0" y="144772"/>
                </a:lnTo>
                <a:lnTo>
                  <a:pt x="6376" y="101972"/>
                </a:lnTo>
                <a:lnTo>
                  <a:pt x="24241" y="64210"/>
                </a:lnTo>
                <a:lnTo>
                  <a:pt x="51697" y="33372"/>
                </a:lnTo>
                <a:lnTo>
                  <a:pt x="86847" y="11340"/>
                </a:lnTo>
                <a:lnTo>
                  <a:pt x="127793" y="0"/>
                </a:lnTo>
                <a:lnTo>
                  <a:pt x="127793" y="1447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18820" y="540204"/>
            <a:ext cx="407098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90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P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P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5" dirty="0">
                <a:solidFill>
                  <a:srgbClr val="3E4652"/>
                </a:solidFill>
                <a:latin typeface="Arial"/>
                <a:cs typeface="Arial"/>
              </a:rPr>
              <a:t>L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3E46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N</a:t>
            </a:r>
            <a:r>
              <a:rPr sz="10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3E46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3E46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H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3E46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U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3E46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3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40" dirty="0">
                <a:solidFill>
                  <a:srgbClr val="3E4652"/>
                </a:solidFill>
                <a:latin typeface="Arial"/>
                <a:cs typeface="Arial"/>
              </a:rPr>
              <a:t>&amp;</a:t>
            </a:r>
            <a:r>
              <a:rPr sz="1050" spc="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3E4652"/>
                </a:solidFill>
                <a:latin typeface="Arial"/>
                <a:cs typeface="Arial"/>
              </a:rPr>
              <a:t>C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H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N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5" dirty="0">
                <a:solidFill>
                  <a:srgbClr val="3E4652"/>
                </a:solidFill>
                <a:latin typeface="Arial"/>
                <a:cs typeface="Arial"/>
              </a:rPr>
              <a:t>L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O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G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Y</a:t>
            </a:r>
            <a:r>
              <a:rPr sz="1050" spc="-5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3E46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Q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U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3E4652"/>
                </a:solidFill>
                <a:latin typeface="Arial"/>
                <a:cs typeface="Arial"/>
              </a:rPr>
              <a:t>R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70" dirty="0">
                <a:solidFill>
                  <a:srgbClr val="3E4652"/>
                </a:solidFill>
                <a:latin typeface="Arial"/>
                <a:cs typeface="Arial"/>
              </a:rPr>
              <a:t>M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N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19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676650" cy="7315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4061" y="2102389"/>
            <a:ext cx="7311339" cy="3250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2772410">
              <a:lnSpc>
                <a:spcPct val="100000"/>
              </a:lnSpc>
              <a:spcBef>
                <a:spcPts val="135"/>
              </a:spcBef>
            </a:pPr>
            <a:r>
              <a:rPr sz="2000" b="1" spc="225" dirty="0"/>
              <a:t>T</a:t>
            </a:r>
            <a:r>
              <a:rPr sz="2000" b="1" spc="-360" dirty="0"/>
              <a:t> </a:t>
            </a:r>
            <a:r>
              <a:rPr sz="2000" b="1" spc="390" dirty="0"/>
              <a:t>A</a:t>
            </a:r>
            <a:r>
              <a:rPr sz="2000" b="1" spc="-360" dirty="0"/>
              <a:t> </a:t>
            </a:r>
            <a:r>
              <a:rPr sz="2000" b="1" spc="375" dirty="0"/>
              <a:t>K</a:t>
            </a:r>
            <a:r>
              <a:rPr sz="2000" b="1" spc="-360" dirty="0"/>
              <a:t> </a:t>
            </a:r>
            <a:r>
              <a:rPr sz="2000" b="1" spc="-30" dirty="0"/>
              <a:t>I</a:t>
            </a:r>
            <a:r>
              <a:rPr sz="2000" b="1" spc="-360" dirty="0"/>
              <a:t> </a:t>
            </a:r>
            <a:r>
              <a:rPr sz="2000" b="1" spc="365" dirty="0"/>
              <a:t>N</a:t>
            </a:r>
            <a:r>
              <a:rPr sz="2000" b="1" spc="-360" dirty="0"/>
              <a:t> </a:t>
            </a:r>
            <a:r>
              <a:rPr sz="2000" b="1" spc="340" dirty="0"/>
              <a:t>G</a:t>
            </a:r>
            <a:r>
              <a:rPr sz="2000" b="1" spc="350" dirty="0"/>
              <a:t> </a:t>
            </a:r>
            <a:r>
              <a:rPr sz="2000" b="1" spc="390" dirty="0"/>
              <a:t>A</a:t>
            </a:r>
            <a:r>
              <a:rPr sz="2000" b="1" spc="350" dirty="0"/>
              <a:t> </a:t>
            </a:r>
            <a:r>
              <a:rPr sz="2000" b="1" spc="225" dirty="0"/>
              <a:t>T</a:t>
            </a:r>
            <a:r>
              <a:rPr sz="2000" b="1" spc="-360" dirty="0"/>
              <a:t> </a:t>
            </a:r>
            <a:r>
              <a:rPr sz="2000" b="1" spc="265" dirty="0"/>
              <a:t>O</a:t>
            </a:r>
            <a:r>
              <a:rPr sz="2000" b="1" spc="-360" dirty="0"/>
              <a:t> </a:t>
            </a:r>
            <a:r>
              <a:rPr sz="2000" b="1" spc="340" dirty="0"/>
              <a:t>U</a:t>
            </a:r>
            <a:r>
              <a:rPr sz="2000" b="1" spc="-360" dirty="0"/>
              <a:t> </a:t>
            </a:r>
            <a:r>
              <a:rPr sz="2000" b="1" spc="310" dirty="0"/>
              <a:t>R</a:t>
            </a:r>
            <a:r>
              <a:rPr sz="2000" b="1" spc="350" dirty="0"/>
              <a:t> </a:t>
            </a:r>
            <a:r>
              <a:rPr sz="2000" b="1" spc="265" dirty="0"/>
              <a:t>O</a:t>
            </a:r>
            <a:r>
              <a:rPr sz="2000" b="1" spc="-360" dirty="0"/>
              <a:t> </a:t>
            </a:r>
            <a:r>
              <a:rPr sz="2000" b="1" spc="325" dirty="0"/>
              <a:t>F</a:t>
            </a:r>
            <a:r>
              <a:rPr sz="2000" b="1" spc="350" dirty="0"/>
              <a:t> </a:t>
            </a:r>
            <a:r>
              <a:rPr sz="2000" b="1" spc="225" dirty="0"/>
              <a:t>T</a:t>
            </a:r>
            <a:r>
              <a:rPr sz="2000" b="1" spc="-360" dirty="0"/>
              <a:t> </a:t>
            </a:r>
            <a:r>
              <a:rPr sz="2000" b="1" spc="300" dirty="0"/>
              <a:t>H</a:t>
            </a:r>
            <a:r>
              <a:rPr sz="2000" b="1" spc="-360" dirty="0"/>
              <a:t> </a:t>
            </a:r>
            <a:r>
              <a:rPr sz="2000" b="1" spc="300" dirty="0"/>
              <a:t>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64303" y="2521489"/>
            <a:ext cx="5541697" cy="3250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b="1" spc="45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9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65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N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0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385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265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</a:t>
            </a:r>
            <a:r>
              <a:rPr sz="2000" b="1" spc="-36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2000" b="1" spc="450" dirty="0">
                <a:solidFill>
                  <a:srgbClr val="3E46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</a:t>
            </a:r>
            <a:endParaRPr sz="2000" b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92603" y="3156545"/>
            <a:ext cx="4714240" cy="142875"/>
          </a:xfrm>
          <a:custGeom>
            <a:avLst/>
            <a:gdLst/>
            <a:ahLst/>
            <a:cxnLst/>
            <a:rect l="l" t="t" r="r" b="b"/>
            <a:pathLst>
              <a:path w="4714240" h="142875">
                <a:moveTo>
                  <a:pt x="0" y="0"/>
                </a:moveTo>
                <a:lnTo>
                  <a:pt x="4713965" y="0"/>
                </a:lnTo>
                <a:lnTo>
                  <a:pt x="4713965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364303" y="3988986"/>
            <a:ext cx="4738370" cy="2426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Developers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often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joke </a:t>
            </a:r>
            <a:r>
              <a:rPr sz="1250" spc="25" dirty="0">
                <a:solidFill>
                  <a:srgbClr val="3E4652"/>
                </a:solidFill>
                <a:latin typeface="Arial"/>
                <a:cs typeface="Arial"/>
              </a:rPr>
              <a:t>that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open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source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software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is "free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like 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puppy" 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(strike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that,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kitten),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"not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like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beer."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70" dirty="0">
                <a:solidFill>
                  <a:srgbClr val="3E4652"/>
                </a:solidFill>
                <a:latin typeface="Arial"/>
                <a:cs typeface="Arial"/>
              </a:rPr>
              <a:t>For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0" dirty="0">
                <a:solidFill>
                  <a:srgbClr val="3E4652"/>
                </a:solidFill>
                <a:latin typeface="Arial"/>
                <a:cs typeface="Arial"/>
              </a:rPr>
              <a:t>archivists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interested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in</a:t>
            </a:r>
            <a:r>
              <a:rPr sz="1250" spc="-1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learning 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what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ArchivesSpace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implementation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might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look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like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but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not</a:t>
            </a:r>
            <a:r>
              <a:rPr sz="1250" spc="-10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necessarily 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ready </a:t>
            </a:r>
            <a:r>
              <a:rPr sz="1250" spc="4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leap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into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what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are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often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messy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implementation/migration 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phases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,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ArchivesSpace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offers </a:t>
            </a:r>
            <a:r>
              <a:rPr sz="1250" spc="-85" dirty="0">
                <a:solidFill>
                  <a:srgbClr val="3E4652"/>
                </a:solidFill>
                <a:latin typeface="Arial"/>
                <a:cs typeface="Arial"/>
              </a:rPr>
              <a:t>a </a:t>
            </a: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sandbox </a:t>
            </a:r>
            <a:r>
              <a:rPr sz="1250" spc="-55" dirty="0">
                <a:solidFill>
                  <a:srgbClr val="3E4652"/>
                </a:solidFill>
                <a:latin typeface="Arial"/>
                <a:cs typeface="Arial"/>
              </a:rPr>
              <a:t>demo 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available </a:t>
            </a:r>
            <a:r>
              <a:rPr sz="1250" spc="-55" dirty="0">
                <a:solidFill>
                  <a:srgbClr val="3E4652"/>
                </a:solidFill>
                <a:latin typeface="Arial"/>
                <a:cs typeface="Arial"/>
              </a:rPr>
              <a:t>here:</a:t>
            </a:r>
            <a:r>
              <a:rPr sz="1250" spc="-17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  <a:hlinkClick r:id="rId3"/>
              </a:rPr>
              <a:t>http://archivesspace.org/application/sandbox.</a:t>
            </a:r>
            <a:endParaRPr sz="12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 dirty="0">
              <a:latin typeface="Times New Roman"/>
              <a:cs typeface="Times New Roman"/>
            </a:endParaRPr>
          </a:p>
          <a:p>
            <a:pPr marL="12700" marR="29845">
              <a:lnSpc>
                <a:spcPct val="125000"/>
              </a:lnSpc>
            </a:pPr>
            <a:r>
              <a:rPr sz="1250" spc="-50" dirty="0">
                <a:solidFill>
                  <a:srgbClr val="3E4652"/>
                </a:solidFill>
                <a:latin typeface="Arial"/>
                <a:cs typeface="Arial"/>
              </a:rPr>
              <a:t>Touring </a:t>
            </a:r>
            <a:r>
              <a:rPr sz="1250" spc="10" dirty="0">
                <a:solidFill>
                  <a:srgbClr val="3E4652"/>
                </a:solidFill>
                <a:latin typeface="Arial"/>
                <a:cs typeface="Arial"/>
              </a:rPr>
              <a:t>the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sandbox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environment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helps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archivists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understand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how 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ArchivesSpace </a:t>
            </a:r>
            <a:r>
              <a:rPr sz="1250" spc="-20" dirty="0">
                <a:solidFill>
                  <a:srgbClr val="3E4652"/>
                </a:solidFill>
                <a:latin typeface="Arial"/>
                <a:cs typeface="Arial"/>
              </a:rPr>
              <a:t>works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create consistent(-ish) </a:t>
            </a:r>
            <a:r>
              <a:rPr sz="1250" spc="5" dirty="0">
                <a:solidFill>
                  <a:srgbClr val="3E4652"/>
                </a:solidFill>
                <a:latin typeface="Arial"/>
                <a:cs typeface="Arial"/>
              </a:rPr>
              <a:t>structured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data </a:t>
            </a:r>
            <a:r>
              <a:rPr sz="1250" spc="30" dirty="0">
                <a:solidFill>
                  <a:srgbClr val="3E4652"/>
                </a:solidFill>
                <a:latin typeface="Arial"/>
                <a:cs typeface="Arial"/>
              </a:rPr>
              <a:t>that 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can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45" dirty="0">
                <a:solidFill>
                  <a:srgbClr val="3E4652"/>
                </a:solidFill>
                <a:latin typeface="Arial"/>
                <a:cs typeface="Arial"/>
              </a:rPr>
              <a:t>be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integrated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across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other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archival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systems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60" dirty="0">
                <a:solidFill>
                  <a:srgbClr val="3E4652"/>
                </a:solidFill>
                <a:latin typeface="Arial"/>
                <a:cs typeface="Arial"/>
              </a:rPr>
              <a:t>and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" dirty="0">
                <a:solidFill>
                  <a:srgbClr val="3E4652"/>
                </a:solidFill>
                <a:latin typeface="Arial"/>
                <a:cs typeface="Arial"/>
              </a:rPr>
              <a:t>software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as</a:t>
            </a:r>
            <a:r>
              <a:rPr sz="1250" spc="-65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25" dirty="0">
                <a:solidFill>
                  <a:srgbClr val="3E4652"/>
                </a:solidFill>
                <a:latin typeface="Arial"/>
                <a:cs typeface="Arial"/>
              </a:rPr>
              <a:t>well  </a:t>
            </a:r>
            <a:r>
              <a:rPr sz="1250" spc="-35" dirty="0">
                <a:solidFill>
                  <a:srgbClr val="3E4652"/>
                </a:solidFill>
                <a:latin typeface="Arial"/>
                <a:cs typeface="Arial"/>
              </a:rPr>
              <a:t>as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30" dirty="0">
                <a:solidFill>
                  <a:srgbClr val="3E4652"/>
                </a:solidFill>
                <a:latin typeface="Arial"/>
                <a:cs typeface="Arial"/>
              </a:rPr>
              <a:t>used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50" dirty="0">
                <a:solidFill>
                  <a:srgbClr val="3E4652"/>
                </a:solidFill>
                <a:latin typeface="Arial"/>
                <a:cs typeface="Arial"/>
              </a:rPr>
              <a:t>to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create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a </a:t>
            </a:r>
            <a:r>
              <a:rPr sz="1250" spc="-5" dirty="0">
                <a:solidFill>
                  <a:srgbClr val="3E4652"/>
                </a:solidFill>
                <a:latin typeface="Arial"/>
                <a:cs typeface="Arial"/>
              </a:rPr>
              <a:t>variety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30" dirty="0">
                <a:solidFill>
                  <a:srgbClr val="3E4652"/>
                </a:solidFill>
                <a:latin typeface="Arial"/>
                <a:cs typeface="Arial"/>
              </a:rPr>
              <a:t>of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access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-15" dirty="0">
                <a:solidFill>
                  <a:srgbClr val="3E4652"/>
                </a:solidFill>
                <a:latin typeface="Arial"/>
                <a:cs typeface="Arial"/>
              </a:rPr>
              <a:t>points.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spc="0" dirty="0">
                <a:solidFill>
                  <a:srgbClr val="3E4652"/>
                </a:solidFill>
                <a:latin typeface="Arial"/>
                <a:cs typeface="Arial"/>
              </a:rPr>
              <a:t>Let's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250" dirty="0">
                <a:solidFill>
                  <a:srgbClr val="3E4652"/>
                </a:solidFill>
                <a:latin typeface="Arial"/>
                <a:cs typeface="Arial"/>
              </a:rPr>
              <a:t>take</a:t>
            </a:r>
            <a:r>
              <a:rPr sz="1250" spc="-80" dirty="0">
                <a:solidFill>
                  <a:srgbClr val="3E4652"/>
                </a:solidFill>
                <a:latin typeface="Arial"/>
                <a:cs typeface="Arial"/>
              </a:rPr>
              <a:t> a </a:t>
            </a:r>
            <a:r>
              <a:rPr sz="1250" spc="-40" dirty="0">
                <a:solidFill>
                  <a:srgbClr val="3E4652"/>
                </a:solidFill>
                <a:latin typeface="Arial"/>
                <a:cs typeface="Arial"/>
              </a:rPr>
              <a:t>look!</a:t>
            </a:r>
            <a:endParaRPr sz="125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79448" y="474722"/>
            <a:ext cx="1812289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O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U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75" dirty="0">
                <a:solidFill>
                  <a:srgbClr val="3E4652"/>
                </a:solidFill>
                <a:latin typeface="Arial"/>
                <a:cs typeface="Arial"/>
              </a:rPr>
              <a:t>R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N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G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0" dirty="0">
                <a:solidFill>
                  <a:srgbClr val="3E4652"/>
                </a:solidFill>
                <a:latin typeface="Arial"/>
                <a:cs typeface="Arial"/>
              </a:rPr>
              <a:t>H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50" dirty="0">
                <a:solidFill>
                  <a:srgbClr val="3E4652"/>
                </a:solidFill>
                <a:latin typeface="Arial"/>
                <a:cs typeface="Arial"/>
              </a:rPr>
              <a:t>E</a:t>
            </a:r>
            <a:r>
              <a:rPr sz="1050" spc="-4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P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P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5" dirty="0">
                <a:solidFill>
                  <a:srgbClr val="3E4652"/>
                </a:solidFill>
                <a:latin typeface="Arial"/>
                <a:cs typeface="Arial"/>
              </a:rPr>
              <a:t>L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40" dirty="0">
                <a:solidFill>
                  <a:srgbClr val="3E4652"/>
                </a:solidFill>
                <a:latin typeface="Arial"/>
                <a:cs typeface="Arial"/>
              </a:rPr>
              <a:t>C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90" dirty="0">
                <a:solidFill>
                  <a:srgbClr val="3E4652"/>
                </a:solidFill>
                <a:latin typeface="Arial"/>
                <a:cs typeface="Arial"/>
              </a:rPr>
              <a:t>A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25" dirty="0">
                <a:solidFill>
                  <a:srgbClr val="3E4652"/>
                </a:solidFill>
                <a:latin typeface="Arial"/>
                <a:cs typeface="Arial"/>
              </a:rPr>
              <a:t>T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65" dirty="0">
                <a:solidFill>
                  <a:srgbClr val="3E4652"/>
                </a:solidFill>
                <a:latin typeface="Arial"/>
                <a:cs typeface="Arial"/>
              </a:rPr>
              <a:t>I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65" dirty="0">
                <a:solidFill>
                  <a:srgbClr val="3E4652"/>
                </a:solidFill>
                <a:latin typeface="Arial"/>
                <a:cs typeface="Arial"/>
              </a:rPr>
              <a:t>O</a:t>
            </a:r>
            <a:r>
              <a:rPr sz="1050" spc="-200" dirty="0">
                <a:solidFill>
                  <a:srgbClr val="3E4652"/>
                </a:solidFill>
                <a:latin typeface="Arial"/>
                <a:cs typeface="Arial"/>
              </a:rPr>
              <a:t> </a:t>
            </a:r>
            <a:r>
              <a:rPr sz="1050" spc="-100" dirty="0">
                <a:solidFill>
                  <a:srgbClr val="3E4652"/>
                </a:solidFill>
                <a:latin typeface="Arial"/>
                <a:cs typeface="Arial"/>
              </a:rPr>
              <a:t>N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753600" cy="3705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4888" y="4672855"/>
            <a:ext cx="8873912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"/>
              </a:spcBef>
            </a:pPr>
            <a:r>
              <a:rPr sz="7100" b="1" spc="1180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LET</a:t>
            </a:r>
            <a:r>
              <a:rPr lang="en-US" sz="7100" b="1" spc="1180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'</a:t>
            </a:r>
            <a:r>
              <a:rPr sz="7100" b="1" spc="1180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</a:t>
            </a:r>
            <a:r>
              <a:rPr sz="7100" b="1" spc="-500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7100" b="1" spc="1225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TALK</a:t>
            </a:r>
            <a:r>
              <a:rPr sz="7100" b="1" spc="-500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sz="7100" b="1" spc="1135" dirty="0">
                <a:solidFill>
                  <a:srgbClr val="FFF852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TEA</a:t>
            </a:r>
            <a:endParaRPr sz="7100" b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lang="en-US" sz="1700" spc="-210" dirty="0">
                <a:solidFill>
                  <a:srgbClr val="FFFFFF"/>
                </a:solidFill>
                <a:latin typeface="Arial"/>
                <a:cs typeface="Arial"/>
              </a:rPr>
              <a:t>ARCHIVESSPACE  </a:t>
            </a:r>
            <a:r>
              <a:rPr sz="1700" spc="-2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25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7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9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3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29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25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7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6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en-US" sz="1700" spc="-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7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6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700" spc="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7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29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28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65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17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-1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4976" y="6197044"/>
            <a:ext cx="1771014" cy="142875"/>
          </a:xfrm>
          <a:custGeom>
            <a:avLst/>
            <a:gdLst/>
            <a:ahLst/>
            <a:cxnLst/>
            <a:rect l="l" t="t" r="r" b="b"/>
            <a:pathLst>
              <a:path w="1771014" h="142875">
                <a:moveTo>
                  <a:pt x="0" y="0"/>
                </a:moveTo>
                <a:lnTo>
                  <a:pt x="1770523" y="0"/>
                </a:lnTo>
                <a:lnTo>
                  <a:pt x="1770523" y="142875"/>
                </a:lnTo>
                <a:lnTo>
                  <a:pt x="0" y="142875"/>
                </a:lnTo>
                <a:lnTo>
                  <a:pt x="0" y="0"/>
                </a:lnTo>
                <a:close/>
              </a:path>
            </a:pathLst>
          </a:custGeom>
          <a:solidFill>
            <a:srgbClr val="FFF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E4652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868</Words>
  <Application>Microsoft Macintosh PowerPoint</Application>
  <PresentationFormat>Custom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Hiragino Kaku Gothic Std W8</vt:lpstr>
      <vt:lpstr>Apple Color Emoji</vt:lpstr>
      <vt:lpstr>Arial</vt:lpstr>
      <vt:lpstr>Calibri</vt:lpstr>
      <vt:lpstr>Futura</vt:lpstr>
      <vt:lpstr>Futura Medium</vt:lpstr>
      <vt:lpstr>Tahoma</vt:lpstr>
      <vt:lpstr>Times New Roman</vt:lpstr>
      <vt:lpstr>Office Theme</vt:lpstr>
      <vt:lpstr>ARCHIVES SPACE T E C H D E M O S : M A N A G E  Y O U R  C O N T E N T</vt:lpstr>
      <vt:lpstr>THE BASICS</vt:lpstr>
      <vt:lpstr>PowerPoint Presentation</vt:lpstr>
      <vt:lpstr>I N T R O D U C I N G T H E A P P L I C A T I O N ' S  I N F R A S T R U C T U R E</vt:lpstr>
      <vt:lpstr>T A K I N G A T O U R O F T H E</vt:lpstr>
      <vt:lpstr>PowerPoint Presentation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ArchivesSpace Tech Demo</dc:title>
  <dc:creator>Caitlin Rizzo</dc:creator>
  <cp:keywords>DADFrlvXfaY</cp:keywords>
  <cp:lastModifiedBy>Microsoft Office User</cp:lastModifiedBy>
  <cp:revision>2</cp:revision>
  <dcterms:created xsi:type="dcterms:W3CDTF">2018-10-10T22:21:42Z</dcterms:created>
  <dcterms:modified xsi:type="dcterms:W3CDTF">2018-10-10T22:36:47Z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2018-10-10T00:00:00Z</vt:filetime>
  </property>
  <property fmtid="{D5CDD505-2E9C-101B-9397-08002B2CF9AE}" pid="3" name="Creator">
    <vt:lpwstr>Canva</vt:lpwstr>
  </property>
  <property fmtid="{D5CDD505-2E9C-101B-9397-08002B2CF9AE}" pid="4" name="LastSaved">
    <vt:filetime>2018-10-10T00:00:00Z</vt:filetime>
  </property>
</Properties>
</file>