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94" r:id="rId2"/>
    <p:sldId id="290" r:id="rId3"/>
    <p:sldId id="264" r:id="rId4"/>
    <p:sldId id="289" r:id="rId5"/>
    <p:sldId id="259" r:id="rId6"/>
    <p:sldId id="293" r:id="rId7"/>
    <p:sldId id="263" r:id="rId8"/>
    <p:sldId id="272" r:id="rId9"/>
    <p:sldId id="281" r:id="rId10"/>
    <p:sldId id="288" r:id="rId11"/>
    <p:sldId id="283" r:id="rId12"/>
    <p:sldId id="284" r:id="rId13"/>
    <p:sldId id="286" r:id="rId14"/>
    <p:sldId id="287" r:id="rId15"/>
    <p:sldId id="268" r:id="rId16"/>
    <p:sldId id="269" r:id="rId17"/>
    <p:sldId id="274" r:id="rId18"/>
    <p:sldId id="275" r:id="rId19"/>
    <p:sldId id="300" r:id="rId20"/>
    <p:sldId id="301" r:id="rId21"/>
    <p:sldId id="270" r:id="rId22"/>
    <p:sldId id="279" r:id="rId23"/>
    <p:sldId id="302" r:id="rId24"/>
    <p:sldId id="280" r:id="rId25"/>
    <p:sldId id="295" r:id="rId26"/>
    <p:sldId id="297" r:id="rId27"/>
    <p:sldId id="296" r:id="rId28"/>
    <p:sldId id="276" r:id="rId29"/>
    <p:sldId id="258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0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E542F1-9CC5-45FC-A8CC-C58A13CC3D16}" type="datetimeFigureOut">
              <a:rPr lang="en-US" smtClean="0"/>
              <a:t>27-Oct-17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6CA7F-6F2A-4B8A-A55D-B33EDD4E1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71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CA7F-6F2A-4B8A-A55D-B33EDD4E179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74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27-Oct-17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087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27-Oct-17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72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27-Oct-17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162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27-Oct-17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62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27-Oct-17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57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27-Oct-17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92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27-Oct-17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17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27-Oct-17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562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27-Oct-17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14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27-Oct-17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54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27-Oct-17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098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82D04-1662-4B06-A335-3B5407CFEFB7}" type="datetimeFigureOut">
              <a:rPr lang="en-US" smtClean="0"/>
              <a:t>27-Oct-17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76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public.tableau.com/profile/publish/RatesofPrintingbyLocation/Sheet1#!/publish-confirm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725" y="334643"/>
            <a:ext cx="9841275" cy="55330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3770615" y="2654694"/>
            <a:ext cx="92615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Phase 1:</a:t>
            </a:r>
          </a:p>
          <a:p>
            <a:pPr algn="ctr"/>
            <a:r>
              <a:rPr lang="en-US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Experimentation </a:t>
            </a:r>
          </a:p>
          <a:p>
            <a:pPr algn="ctr"/>
            <a:r>
              <a:rPr lang="en-US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in research </a:t>
            </a:r>
          </a:p>
          <a:p>
            <a:pPr algn="ctr"/>
            <a:r>
              <a:rPr lang="en-US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format</a:t>
            </a:r>
            <a:endParaRPr lang="en-US" dirty="0">
              <a:latin typeface="Adobe Caslon Pro" panose="0205050205050A020403" pitchFamily="18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46047" y="5966195"/>
            <a:ext cx="611898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dobe Caslon Pro" panose="0205050205050A020403" pitchFamily="18" charset="0"/>
              </a:rPr>
              <a:t>Jordan S. Sly</a:t>
            </a:r>
            <a:r>
              <a:rPr lang="en-US" sz="2800" dirty="0" smtClean="0">
                <a:latin typeface="Adobe Caslon Pro" panose="0205050205050A020403" pitchFamily="18" charset="0"/>
              </a:rPr>
              <a:t>, University of Maryland</a:t>
            </a:r>
          </a:p>
          <a:p>
            <a:pPr algn="ctr"/>
            <a:r>
              <a:rPr lang="en-US" dirty="0" smtClean="0">
                <a:latin typeface="Adobe Caslon Pro" panose="0205050205050A020403" pitchFamily="18" charset="0"/>
              </a:rPr>
              <a:t>Ways of Knowing, Cambridge, MA Oct 2017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2" name="Left Brace 1"/>
          <p:cNvSpPr/>
          <p:nvPr/>
        </p:nvSpPr>
        <p:spPr>
          <a:xfrm>
            <a:off x="1736332" y="334644"/>
            <a:ext cx="570215" cy="5533016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2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l="62250" t="31615" r="13661" b="5300"/>
          <a:stretch/>
        </p:blipFill>
        <p:spPr bwMode="auto">
          <a:xfrm>
            <a:off x="6822664" y="1315090"/>
            <a:ext cx="6235792" cy="51024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/>
          <p:nvPr/>
        </p:nvPicPr>
        <p:blipFill rotWithShape="1">
          <a:blip r:embed="rId3"/>
          <a:srcRect l="66072" t="31804" r="7060" b="5982"/>
          <a:stretch/>
        </p:blipFill>
        <p:spPr bwMode="auto">
          <a:xfrm>
            <a:off x="276163" y="1315090"/>
            <a:ext cx="6782183" cy="49070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Down Arrow 3"/>
          <p:cNvSpPr/>
          <p:nvPr/>
        </p:nvSpPr>
        <p:spPr>
          <a:xfrm>
            <a:off x="8265559" y="852756"/>
            <a:ext cx="195209" cy="60617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63163" y="1114745"/>
            <a:ext cx="30410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dobe Caslon Pro" panose="0205050205050A020403" pitchFamily="18" charset="0"/>
              </a:rPr>
              <a:t>Footnote: There is no reason for Reddit</a:t>
            </a:r>
            <a:endParaRPr lang="en-US" sz="1400" dirty="0">
              <a:latin typeface="Adobe Caslon Pro" panose="0205050205050A020403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7058346" y="3436706"/>
            <a:ext cx="333910" cy="2908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260315" y="5291191"/>
            <a:ext cx="4869950" cy="6061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8250147" y="5705582"/>
            <a:ext cx="1726060" cy="3356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85422" y="221700"/>
            <a:ext cx="330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dobe Caslon Pro" panose="0205050205050A020403" pitchFamily="18" charset="0"/>
              </a:rPr>
              <a:t>Hathi</a:t>
            </a:r>
            <a:r>
              <a:rPr lang="en-US" dirty="0" smtClean="0">
                <a:latin typeface="Adobe Caslon Pro" panose="0205050205050A020403" pitchFamily="18" charset="0"/>
              </a:rPr>
              <a:t> Trust OCR could be better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3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45" y="133564"/>
            <a:ext cx="270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Data Sources and Methods</a:t>
            </a:r>
            <a:endParaRPr lang="en-US" dirty="0">
              <a:latin typeface="Adobe Caslon Pro" panose="0205050205050A020403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934700"/>
              </p:ext>
            </p:extLst>
          </p:nvPr>
        </p:nvGraphicFramePr>
        <p:xfrm>
          <a:off x="755152" y="950893"/>
          <a:ext cx="10366625" cy="4383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33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733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733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733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0733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10729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Data Source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Format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Method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Benefit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Access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090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smtClean="0">
                          <a:latin typeface="Adobe Caslon Pro" panose="0205050205050A020403" pitchFamily="18" charset="0"/>
                        </a:rPr>
                        <a:t>EEBO-TCP</a:t>
                      </a:r>
                    </a:p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Scraped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metadata from EEBO-TCP via </a:t>
                      </a:r>
                      <a:r>
                        <a:rPr lang="en-US" sz="1500" baseline="0" dirty="0" err="1" smtClean="0">
                          <a:latin typeface="Adobe Caslon Pro" panose="0205050205050A020403" pitchFamily="18" charset="0"/>
                        </a:rPr>
                        <a:t>Anupaum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r>
                        <a:rPr lang="en-US" sz="1500" baseline="0" dirty="0" err="1" smtClean="0">
                          <a:latin typeface="Adobe Caslon Pro" panose="0205050205050A020403" pitchFamily="18" charset="0"/>
                        </a:rPr>
                        <a:t>Basu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Cleaning and editing data to work with project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goals</a:t>
                      </a:r>
                    </a:p>
                    <a:p>
                      <a:endParaRPr lang="en-US" sz="1500" baseline="0" dirty="0" smtClean="0">
                        <a:latin typeface="Adobe Caslon Pro" panose="0205050205050A020403" pitchFamily="18" charset="0"/>
                      </a:endParaRP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More quantitative analysis than previous work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~1000 records to work with that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changed the shape of the project and preliminary conclusions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ESTC numbers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and linked EEBO Full Text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1751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smtClean="0">
                          <a:latin typeface="Adobe Caslon Pro" panose="0205050205050A020403" pitchFamily="18" charset="0"/>
                        </a:rPr>
                        <a:t>Stage</a:t>
                      </a:r>
                      <a:r>
                        <a:rPr lang="en-US" sz="1500" i="0" baseline="0" dirty="0" smtClean="0">
                          <a:latin typeface="Adobe Caslon Pro" panose="0205050205050A020403" pitchFamily="18" charset="0"/>
                        </a:rPr>
                        <a:t> 1 Data</a:t>
                      </a:r>
                      <a:endParaRPr lang="en-US" sz="1500" i="0" dirty="0" smtClean="0">
                        <a:latin typeface="Adobe Caslon Pro" panose="0205050205050A020403" pitchFamily="18" charset="0"/>
                      </a:endParaRPr>
                    </a:p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Rectifying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datasets with each other and normalizing fields where possible/known</a:t>
                      </a:r>
                    </a:p>
                    <a:p>
                      <a:endParaRPr lang="en-US" sz="1500" baseline="0" dirty="0" smtClean="0">
                        <a:latin typeface="Adobe Caslon Pro" panose="0205050205050A020403" pitchFamily="18" charset="0"/>
                      </a:endParaRP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Ex. W. Carter =William Carter, etc.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The EEBO-TCP data includes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very specific records from phase 1 &amp; 2 of that project, so having additional data helps the validity. </a:t>
                      </a:r>
                    </a:p>
                    <a:p>
                      <a:endParaRPr lang="en-US" sz="1500" baseline="0" dirty="0" smtClean="0">
                        <a:latin typeface="Adobe Caslon Pro" panose="0205050205050A020403" pitchFamily="18" charset="0"/>
                      </a:endParaRP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Much more work to be done. </a:t>
                      </a:r>
                    </a:p>
                    <a:p>
                      <a:endParaRPr lang="en-US" sz="1500" baseline="0" dirty="0" smtClean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72956" y="631862"/>
            <a:ext cx="2157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Stage 2, Phase 1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2956" y="5380672"/>
            <a:ext cx="10710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EEBO-TCP Data is limited and doesn’t include many of the ERL texts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Limited to defining the fields as “Catholic Literature,” and “Controversial Literature” which makes the data less accurate overall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Usable and manageable for this project (48, 000 in </a:t>
            </a:r>
            <a:r>
              <a:rPr lang="en-US" dirty="0" err="1" smtClean="0">
                <a:latin typeface="Adobe Caslon Pro" panose="0205050205050A020403" pitchFamily="18" charset="0"/>
              </a:rPr>
              <a:t>Basu’s</a:t>
            </a:r>
            <a:r>
              <a:rPr lang="en-US" dirty="0" smtClean="0">
                <a:latin typeface="Adobe Caslon Pro" panose="0205050205050A020403" pitchFamily="18" charset="0"/>
              </a:rPr>
              <a:t> spreadsheet, edited to about 1,000 through the controlled vocabulary filtering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03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16"/>
          <a:stretch/>
        </p:blipFill>
        <p:spPr>
          <a:xfrm>
            <a:off x="2136635" y="842480"/>
            <a:ext cx="7772790" cy="58891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38095" y="573298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25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20526" y="438021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4903" y="419555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9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71996" y="3558283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12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34333" y="2101603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34548" y="239815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7497" y="223377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20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112" y="179798"/>
            <a:ext cx="4265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Rates of Printing by Location (Demo Data)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60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38095" y="573298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25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20526" y="438021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4903" y="419555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9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71996" y="3558283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12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34333" y="2101603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34548" y="239815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7497" y="223377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20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"/>
          <a:stretch/>
        </p:blipFill>
        <p:spPr>
          <a:xfrm>
            <a:off x="2126750" y="67897"/>
            <a:ext cx="9200508" cy="677970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357919" y="260597"/>
            <a:ext cx="3601091" cy="25523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77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38095" y="573298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25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20526" y="438021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4903" y="419555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9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71996" y="3558283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12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34333" y="2101603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34548" y="239815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7497" y="223377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20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"/>
          <a:stretch/>
        </p:blipFill>
        <p:spPr>
          <a:xfrm>
            <a:off x="2126750" y="67897"/>
            <a:ext cx="9200508" cy="67797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95835" y="5563994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25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65716" y="407766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93347" y="3871914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9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00432" y="306102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12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48386" y="1418372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96884" y="1744572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54422" y="1547382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20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15200" y="2355642"/>
            <a:ext cx="15353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schemeClr val="bg1"/>
                </a:solidFill>
                <a:latin typeface="Adobe Caslon Pro" panose="0205050205050A020403" pitchFamily="18" charset="0"/>
              </a:rPr>
              <a:t>HoT</a:t>
            </a:r>
            <a:endParaRPr lang="en-US" sz="1100" dirty="0" smtClean="0">
              <a:solidFill>
                <a:schemeClr val="bg1"/>
              </a:solidFill>
              <a:latin typeface="Adobe Caslon Pro" panose="0205050205050A020403" pitchFamily="18" charset="0"/>
            </a:endParaRPr>
          </a:p>
          <a:p>
            <a:r>
              <a:rPr lang="en-US" sz="1100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1</a:t>
            </a:r>
            <a:endParaRPr lang="en-US" sz="1100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86066" y="2318306"/>
            <a:ext cx="15353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E. Ham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     1</a:t>
            </a:r>
            <a:endParaRPr lang="en-US" sz="1100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2999950" y="3825680"/>
            <a:ext cx="369869" cy="87330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160791" y="4929122"/>
            <a:ext cx="2054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dobe Caslon Pro" panose="0205050205050A020403" pitchFamily="18" charset="0"/>
              </a:rPr>
              <a:t>ENGLAND = 30</a:t>
            </a:r>
            <a:endParaRPr lang="en-US" sz="2000" dirty="0">
              <a:latin typeface="Adobe Caslon Pro" panose="0205050205050A020403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57919" y="260597"/>
            <a:ext cx="3601091" cy="25523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716759" y="4792894"/>
            <a:ext cx="588113" cy="5753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43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9" y="0"/>
            <a:ext cx="8296382" cy="68376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39526" y="4529353"/>
            <a:ext cx="43254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Tot. =962 (Catholic—Controversial)</a:t>
            </a:r>
          </a:p>
          <a:p>
            <a:endParaRPr lang="en-US" dirty="0">
              <a:latin typeface="Adobe Caslon Pro" panose="0205050205050A020403" pitchFamily="18" charset="0"/>
            </a:endParaRPr>
          </a:p>
          <a:p>
            <a:r>
              <a:rPr lang="en-US" dirty="0" smtClean="0">
                <a:latin typeface="Adobe Caslon Pro" panose="0205050205050A020403" pitchFamily="18" charset="0"/>
              </a:rPr>
              <a:t>London=682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Saint-Omer= 44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Antwerp= 29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Douai= 25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Oxford= 24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Paris= 22 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194" y="128427"/>
            <a:ext cx="3935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Rates of Printing by Location (EEBO-TCP Data)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00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097" y="128426"/>
            <a:ext cx="44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Location and Printer Frequency (Demo Data)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28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4294598" y="3965825"/>
            <a:ext cx="2989780" cy="28562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097" y="128426"/>
            <a:ext cx="44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Location and Printer Frequency (Demo Data)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57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70" y="18287"/>
            <a:ext cx="11312445" cy="74070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563" y="159250"/>
            <a:ext cx="3631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English Print Network (Demo Data)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29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26" y="0"/>
            <a:ext cx="11312445" cy="74070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563" y="159250"/>
            <a:ext cx="3631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English Print Network (Demo Data)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5157627" y="107879"/>
            <a:ext cx="7238144" cy="22859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46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688" y="4178315"/>
            <a:ext cx="2610862" cy="1841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15492" y="1723475"/>
            <a:ext cx="3457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Goals &amp; Thesis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75898" y="3462391"/>
            <a:ext cx="7130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35920" y="2369806"/>
            <a:ext cx="55223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dobe Caslon Pro" panose="0205050205050A020403" pitchFamily="18" charset="0"/>
              </a:rPr>
              <a:t>By </a:t>
            </a:r>
            <a:r>
              <a:rPr lang="en-US" dirty="0">
                <a:latin typeface="Adobe Caslon Pro" panose="0205050205050A020403" pitchFamily="18" charset="0"/>
              </a:rPr>
              <a:t>removing the obstacle of shelf </a:t>
            </a:r>
            <a:r>
              <a:rPr lang="en-US" dirty="0" smtClean="0">
                <a:latin typeface="Adobe Caslon Pro" panose="0205050205050A020403" pitchFamily="18" charset="0"/>
              </a:rPr>
              <a:t>bound and geographically separated </a:t>
            </a:r>
            <a:r>
              <a:rPr lang="en-US" dirty="0">
                <a:latin typeface="Adobe Caslon Pro" panose="0205050205050A020403" pitchFamily="18" charset="0"/>
              </a:rPr>
              <a:t>volumes and by </a:t>
            </a:r>
            <a:r>
              <a:rPr lang="en-US" dirty="0" smtClean="0">
                <a:latin typeface="Adobe Caslon Pro" panose="0205050205050A020403" pitchFamily="18" charset="0"/>
              </a:rPr>
              <a:t>quantifying elements of their creation, </a:t>
            </a:r>
            <a:r>
              <a:rPr lang="en-US" dirty="0">
                <a:latin typeface="Adobe Caslon Pro" panose="0205050205050A020403" pitchFamily="18" charset="0"/>
              </a:rPr>
              <a:t>the network and nature of recusant </a:t>
            </a:r>
            <a:r>
              <a:rPr lang="en-US" dirty="0" smtClean="0">
                <a:latin typeface="Adobe Caslon Pro" panose="0205050205050A020403" pitchFamily="18" charset="0"/>
              </a:rPr>
              <a:t>literature is made more immediate by illustrating known trends and potentially opening </a:t>
            </a:r>
            <a:r>
              <a:rPr lang="en-US" dirty="0">
                <a:latin typeface="Adobe Caslon Pro" panose="0205050205050A020403" pitchFamily="18" charset="0"/>
              </a:rPr>
              <a:t>avenues of </a:t>
            </a:r>
            <a:r>
              <a:rPr lang="en-US" dirty="0" smtClean="0">
                <a:latin typeface="Adobe Caslon Pro" panose="0205050205050A020403" pitchFamily="18" charset="0"/>
              </a:rPr>
              <a:t>research.</a:t>
            </a:r>
            <a:endParaRPr lang="en-US" dirty="0"/>
          </a:p>
        </p:txBody>
      </p:sp>
      <p:sp>
        <p:nvSpPr>
          <p:cNvPr id="4" name="Left Brace 3"/>
          <p:cNvSpPr/>
          <p:nvPr/>
        </p:nvSpPr>
        <p:spPr>
          <a:xfrm>
            <a:off x="3010328" y="2486346"/>
            <a:ext cx="544530" cy="1207214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33414" y="2905287"/>
            <a:ext cx="793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dobe Caslon Pro" panose="0205050205050A020403" pitchFamily="18" charset="0"/>
              </a:rPr>
              <a:t>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60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097" y="128426"/>
            <a:ext cx="44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Location and Printer Frequency (Demo Data) 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4500081" y="4106487"/>
            <a:ext cx="2557424" cy="230262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9985" y="49876"/>
            <a:ext cx="3208713" cy="20033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2"/>
            <a:endCxn id="2" idx="2"/>
          </p:cNvCxnSpPr>
          <p:nvPr/>
        </p:nvCxnSpPr>
        <p:spPr>
          <a:xfrm>
            <a:off x="4039985" y="1051560"/>
            <a:ext cx="460096" cy="420624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730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00346"/>
            <a:ext cx="5054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(EEBO-TCP Data) Location and Printer Frequency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814" y="4423025"/>
            <a:ext cx="26610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European printing network of Catholic Literature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Jesuit Printing Mission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Seminary Colleges and “English” Colleges are hubs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04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69524"/>
            <a:ext cx="4895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(Merged Data) English Recusant Literature Printing Network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04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683" y="795366"/>
            <a:ext cx="8943652" cy="50283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58638" y="5934670"/>
            <a:ext cx="32825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dobe Caslon Pro" panose="0205050205050A020403" pitchFamily="18" charset="0"/>
              </a:rPr>
              <a:t>trpnp.org</a:t>
            </a:r>
            <a:endParaRPr lang="en-US" sz="5400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47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69524"/>
            <a:ext cx="4895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(Demo Data) </a:t>
            </a:r>
            <a:r>
              <a:rPr lang="en-US" b="1" dirty="0" smtClean="0">
                <a:latin typeface="Adobe Caslon Pro" panose="0205050205050A020403" pitchFamily="18" charset="0"/>
              </a:rPr>
              <a:t>English</a:t>
            </a:r>
            <a:r>
              <a:rPr lang="en-US" dirty="0" smtClean="0">
                <a:latin typeface="Adobe Caslon Pro" panose="0205050205050A020403" pitchFamily="18" charset="0"/>
              </a:rPr>
              <a:t> Recusant Literature Printing Network with Alt. Names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41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58984" y="1531790"/>
            <a:ext cx="2047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So What?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50733" y="2178121"/>
            <a:ext cx="65754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Higher </a:t>
            </a:r>
            <a:r>
              <a:rPr lang="en-US" dirty="0">
                <a:latin typeface="Adobe Caslon Pro" panose="0205050205050A020403" pitchFamily="18" charset="0"/>
              </a:rPr>
              <a:t>than expected rate of “false imprints</a:t>
            </a:r>
            <a:r>
              <a:rPr lang="en-US" dirty="0" smtClean="0">
                <a:latin typeface="Adobe Caslon Pro" panose="0205050205050A020403" pitchFamily="18" charset="0"/>
              </a:rPr>
              <a:t>” – ESTC reliance on the phrase?</a:t>
            </a:r>
            <a:endParaRPr lang="en-US" dirty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Data-driven </a:t>
            </a:r>
            <a:r>
              <a:rPr lang="en-US" dirty="0">
                <a:latin typeface="Adobe Caslon Pro" panose="0205050205050A020403" pitchFamily="18" charset="0"/>
              </a:rPr>
              <a:t>evidence towards traditional debates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Potential </a:t>
            </a:r>
            <a:r>
              <a:rPr lang="en-US" dirty="0">
                <a:latin typeface="Adobe Caslon Pro" panose="0205050205050A020403" pitchFamily="18" charset="0"/>
              </a:rPr>
              <a:t>shift in geographical locus of printing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(according to false </a:t>
            </a:r>
            <a:r>
              <a:rPr lang="en-US" dirty="0" smtClean="0">
                <a:latin typeface="Adobe Caslon Pro" panose="0205050205050A020403" pitchFamily="18" charset="0"/>
              </a:rPr>
              <a:t>imprints)</a:t>
            </a:r>
            <a:endParaRPr lang="en-US" dirty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Suggested </a:t>
            </a:r>
            <a:r>
              <a:rPr lang="en-US" dirty="0">
                <a:latin typeface="Adobe Caslon Pro" panose="0205050205050A020403" pitchFamily="18" charset="0"/>
              </a:rPr>
              <a:t>higher rate of English Clandestine printing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High </a:t>
            </a:r>
            <a:r>
              <a:rPr lang="en-US" dirty="0">
                <a:latin typeface="Adobe Caslon Pro" panose="0205050205050A020403" pitchFamily="18" charset="0"/>
              </a:rPr>
              <a:t>rate of S.N. or </a:t>
            </a:r>
            <a:r>
              <a:rPr lang="en-US" i="1" dirty="0">
                <a:latin typeface="Adobe Caslon Pro" panose="0205050205050A020403" pitchFamily="18" charset="0"/>
              </a:rPr>
              <a:t>sine nomine </a:t>
            </a:r>
            <a:r>
              <a:rPr lang="en-US" dirty="0">
                <a:latin typeface="Adobe Caslon Pro" panose="0205050205050A020403" pitchFamily="18" charset="0"/>
              </a:rPr>
              <a:t>records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The </a:t>
            </a:r>
            <a:r>
              <a:rPr lang="en-US" dirty="0">
                <a:latin typeface="Adobe Caslon Pro" panose="0205050205050A020403" pitchFamily="18" charset="0"/>
              </a:rPr>
              <a:t>ability to highlight particular printers and their associations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(ex. William Carter) with the potential for the discovery of new </a:t>
            </a:r>
            <a:r>
              <a:rPr lang="en-US" dirty="0" smtClean="0">
                <a:latin typeface="Adobe Caslon Pro" panose="0205050205050A020403" pitchFamily="18" charset="0"/>
              </a:rPr>
              <a:t>printers or secret associations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Tool or toy?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Exploration, abstraction, or distraction?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33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5015" y="1531790"/>
            <a:ext cx="2047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So What?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50733" y="2178121"/>
            <a:ext cx="65754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By displaying the information in a more immediate way, we can learn about anomalies and question assumptions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Franco Moretti and the idea that these quantitative and digital methods cannot replace traditional forms of analysis, but they can enhance through new avenues of inquiry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This project is on-going, but has found a lot of new questions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Some of the origins of this project came from </a:t>
            </a:r>
            <a:r>
              <a:rPr lang="en-US" dirty="0" err="1" smtClean="0">
                <a:latin typeface="Adobe Caslon Pro" panose="0205050205050A020403" pitchFamily="18" charset="0"/>
              </a:rPr>
              <a:t>bibliometrics</a:t>
            </a:r>
            <a:r>
              <a:rPr lang="en-US" dirty="0" smtClean="0">
                <a:latin typeface="Adobe Caslon Pro" panose="0205050205050A020403" pitchFamily="18" charset="0"/>
              </a:rPr>
              <a:t> research and is an area we need to be increasingly conversant in 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Next step should involve more intensive focus on the statistical models and assessing with more seriousness the weighting of the connections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45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087" y="648299"/>
            <a:ext cx="4561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Visualization Software 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64787" y="1843270"/>
            <a:ext cx="62312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Adobe Caslon Pro" panose="0205050205050A020403" pitchFamily="18" charset="0"/>
              </a:rPr>
              <a:t>Gelphi</a:t>
            </a:r>
            <a:r>
              <a:rPr lang="en-US" dirty="0" smtClean="0">
                <a:latin typeface="Adobe Caslon Pro" panose="0205050205050A020403" pitchFamily="18" charset="0"/>
              </a:rPr>
              <a:t>, gelphi.org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Learning curve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Weighting models change display 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Powerful if you know what you’re doing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Open source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Tableau, public.tableau.com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Dead-simple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Best for graphs and straightforward models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Cannot really handle complex and multi-dimensional datasets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>
              <a:latin typeface="Adobe Caslon Pro" panose="0205050205050A020403" pitchFamily="18" charset="0"/>
            </a:endParaRP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Both have pretty severe limitations </a:t>
            </a:r>
          </a:p>
          <a:p>
            <a:pPr marL="1200150" lvl="2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Neither allow for dynamic processing</a:t>
            </a:r>
          </a:p>
          <a:p>
            <a:pPr marL="1200150" lvl="2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Data analysis needs to be done elsewhere</a:t>
            </a:r>
          </a:p>
          <a:p>
            <a:pPr marL="1200150" lvl="2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 smtClean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31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1470" y="662682"/>
            <a:ext cx="93700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latin typeface="Adobe Caslon Pro" panose="0205050205050A020403" pitchFamily="18" charset="0"/>
              </a:rPr>
              <a:t>Future ideas and what’s possible with the data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Illustrating the printing location (</a:t>
            </a:r>
            <a:r>
              <a:rPr lang="en-US" dirty="0" err="1" smtClean="0">
                <a:latin typeface="Adobe Caslon Pro" panose="0205050205050A020403" pitchFamily="18" charset="0"/>
              </a:rPr>
              <a:t>Greenstreet</a:t>
            </a:r>
            <a:r>
              <a:rPr lang="en-US" dirty="0" smtClean="0">
                <a:latin typeface="Adobe Caslon Pro" panose="0205050205050A020403" pitchFamily="18" charset="0"/>
              </a:rPr>
              <a:t> House) and the selling location (“under the </a:t>
            </a:r>
            <a:r>
              <a:rPr lang="en-US" dirty="0" err="1" smtClean="0">
                <a:latin typeface="Adobe Caslon Pro" panose="0205050205050A020403" pitchFamily="18" charset="0"/>
              </a:rPr>
              <a:t>syne</a:t>
            </a:r>
            <a:r>
              <a:rPr lang="en-US" dirty="0" smtClean="0">
                <a:latin typeface="Adobe Caslon Pro" panose="0205050205050A020403" pitchFamily="18" charset="0"/>
              </a:rPr>
              <a:t> of </a:t>
            </a:r>
            <a:r>
              <a:rPr lang="en-US" dirty="0" err="1">
                <a:latin typeface="Adobe Caslon Pro" panose="0205050205050A020403" pitchFamily="18" charset="0"/>
              </a:rPr>
              <a:t>Blacke</a:t>
            </a:r>
            <a:r>
              <a:rPr lang="en-US" dirty="0">
                <a:latin typeface="Adobe Caslon Pro" panose="0205050205050A020403" pitchFamily="18" charset="0"/>
              </a:rPr>
              <a:t> </a:t>
            </a:r>
            <a:r>
              <a:rPr lang="en-US" dirty="0" err="1">
                <a:latin typeface="Adobe Caslon Pro" panose="0205050205050A020403" pitchFamily="18" charset="0"/>
              </a:rPr>
              <a:t>Beare</a:t>
            </a:r>
            <a:r>
              <a:rPr lang="en-US" dirty="0">
                <a:latin typeface="Adobe Caslon Pro" panose="0205050205050A020403" pitchFamily="18" charset="0"/>
              </a:rPr>
              <a:t> </a:t>
            </a:r>
            <a:r>
              <a:rPr lang="en-US" dirty="0" err="1">
                <a:latin typeface="Adobe Caslon Pro" panose="0205050205050A020403" pitchFamily="18" charset="0"/>
              </a:rPr>
              <a:t>Pauls</a:t>
            </a:r>
            <a:r>
              <a:rPr lang="en-US" dirty="0">
                <a:latin typeface="Adobe Caslon Pro" panose="0205050205050A020403" pitchFamily="18" charset="0"/>
              </a:rPr>
              <a:t> </a:t>
            </a:r>
            <a:r>
              <a:rPr lang="en-US" dirty="0" smtClean="0">
                <a:latin typeface="Adobe Caslon Pro" panose="0205050205050A020403" pitchFamily="18" charset="0"/>
              </a:rPr>
              <a:t>Church-yard”)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Matching the false imprint information with the ESTC scholarship-derived location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Database to more accurately and thoroughly capture location and biography information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Interactive Data visualizations (more like Six Degrees of Francis Bacon)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Continue to build the social network through traditional scholarship but informed by the data collection and display</a:t>
            </a:r>
            <a:endParaRPr lang="en-US" dirty="0">
              <a:latin typeface="Adobe Caslon Pro" panose="0205050205050A0204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0409" t="23772" r="1529" b="5323"/>
          <a:stretch/>
        </p:blipFill>
        <p:spPr>
          <a:xfrm>
            <a:off x="2650731" y="3573757"/>
            <a:ext cx="6744984" cy="310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74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625" y="1288975"/>
            <a:ext cx="6469100" cy="411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45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98" y="4544081"/>
            <a:ext cx="2610862" cy="1841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86890" y="1357130"/>
            <a:ext cx="3308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Goals &amp; Thesis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75898" y="2003461"/>
            <a:ext cx="713026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Will network data analysis tools allow a new level of immediacy with the vast body of Recusant literature? 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 smtClean="0">
              <a:latin typeface="Adobe Caslon Pro" panose="0205050205050A020403" pitchFamily="18" charset="0"/>
            </a:endParaRP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What </a:t>
            </a:r>
            <a:r>
              <a:rPr lang="en-US" dirty="0">
                <a:latin typeface="Adobe Caslon Pro" panose="0205050205050A020403" pitchFamily="18" charset="0"/>
              </a:rPr>
              <a:t>can we learn about Early Modern Catholic printing missions by visualizing the hubs of recusant literature? 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 smtClean="0">
              <a:latin typeface="Adobe Caslon Pro" panose="0205050205050A020403" pitchFamily="18" charset="0"/>
            </a:endParaRP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What </a:t>
            </a:r>
            <a:r>
              <a:rPr lang="en-US" dirty="0">
                <a:latin typeface="Adobe Caslon Pro" panose="0205050205050A020403" pitchFamily="18" charset="0"/>
              </a:rPr>
              <a:t>future work </a:t>
            </a:r>
            <a:r>
              <a:rPr lang="en-US" dirty="0" smtClean="0">
                <a:latin typeface="Adobe Caslon Pro" panose="0205050205050A020403" pitchFamily="18" charset="0"/>
              </a:rPr>
              <a:t>can </a:t>
            </a:r>
            <a:r>
              <a:rPr lang="en-US" dirty="0">
                <a:latin typeface="Adobe Caslon Pro" panose="0205050205050A020403" pitchFamily="18" charset="0"/>
              </a:rPr>
              <a:t>be made </a:t>
            </a:r>
            <a:r>
              <a:rPr lang="en-US" dirty="0" smtClean="0">
                <a:latin typeface="Adobe Caslon Pro" panose="0205050205050A020403" pitchFamily="18" charset="0"/>
              </a:rPr>
              <a:t>possible with </a:t>
            </a:r>
            <a:r>
              <a:rPr lang="en-US" dirty="0">
                <a:latin typeface="Adobe Caslon Pro" panose="0205050205050A020403" pitchFamily="18" charset="0"/>
              </a:rPr>
              <a:t>a visual and workable database such as this?  </a:t>
            </a:r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</p:txBody>
      </p:sp>
      <p:sp>
        <p:nvSpPr>
          <p:cNvPr id="4" name="Left Brace 3"/>
          <p:cNvSpPr/>
          <p:nvPr/>
        </p:nvSpPr>
        <p:spPr>
          <a:xfrm>
            <a:off x="2029146" y="2101065"/>
            <a:ext cx="346752" cy="1710647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9902" y="2649791"/>
            <a:ext cx="1127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Research 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Questions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84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362" y="4605726"/>
            <a:ext cx="2610862" cy="1841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45622" y="1475282"/>
            <a:ext cx="3359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Goals &amp; Thesis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75898" y="3462391"/>
            <a:ext cx="7130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8302" y="2121613"/>
            <a:ext cx="71867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To find new questions, trends, and supporting data by collating</a:t>
            </a:r>
            <a:r>
              <a:rPr lang="en-US" dirty="0">
                <a:latin typeface="Adobe Caslon Pro" panose="0205050205050A020403" pitchFamily="18" charset="0"/>
              </a:rPr>
              <a:t>, analyzing, and graphically displaying like information —in this case Recusant literature— that is distinct from traditional forms of </a:t>
            </a:r>
            <a:r>
              <a:rPr lang="en-US" dirty="0" smtClean="0">
                <a:latin typeface="Adobe Caslon Pro" panose="0205050205050A020403" pitchFamily="18" charset="0"/>
              </a:rPr>
              <a:t>scholarship</a:t>
            </a:r>
          </a:p>
          <a:p>
            <a:pPr>
              <a:buClr>
                <a:srgbClr val="FF0000"/>
              </a:buClr>
            </a:pPr>
            <a:endParaRPr lang="en-US" dirty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To use this data and scholarship to work within and potentially expand the extant </a:t>
            </a:r>
            <a:r>
              <a:rPr lang="en-US" dirty="0">
                <a:latin typeface="Adobe Caslon Pro" panose="0205050205050A020403" pitchFamily="18" charset="0"/>
              </a:rPr>
              <a:t>historiography of recusancy and lend evidence to a particular avenue of </a:t>
            </a:r>
            <a:r>
              <a:rPr lang="en-US" dirty="0" smtClean="0">
                <a:latin typeface="Adobe Caslon Pro" panose="0205050205050A020403" pitchFamily="18" charset="0"/>
              </a:rPr>
              <a:t>various scholarly debate (ex. the </a:t>
            </a:r>
            <a:r>
              <a:rPr lang="en-US" dirty="0">
                <a:latin typeface="Adobe Caslon Pro" panose="0205050205050A020403" pitchFamily="18" charset="0"/>
              </a:rPr>
              <a:t>Haigh/Bossy </a:t>
            </a:r>
            <a:r>
              <a:rPr lang="en-US" dirty="0" smtClean="0">
                <a:latin typeface="Adobe Caslon Pro" panose="0205050205050A020403" pitchFamily="18" charset="0"/>
              </a:rPr>
              <a:t>debate)</a:t>
            </a:r>
            <a:endParaRPr lang="en-US" dirty="0">
              <a:latin typeface="Adobe Caslon Pro" panose="0205050205050A020403" pitchFamily="18" charset="0"/>
            </a:endParaRPr>
          </a:p>
          <a:p>
            <a:endParaRPr lang="en-US" dirty="0"/>
          </a:p>
        </p:txBody>
      </p:sp>
      <p:sp>
        <p:nvSpPr>
          <p:cNvPr id="5" name="Left Brace 4"/>
          <p:cNvSpPr/>
          <p:nvPr/>
        </p:nvSpPr>
        <p:spPr>
          <a:xfrm>
            <a:off x="1910993" y="2218949"/>
            <a:ext cx="464905" cy="142810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12005" y="2794571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Goals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21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02949" y="6084048"/>
            <a:ext cx="68202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dobe Caslon Pro" panose="0205050205050A020403" pitchFamily="18" charset="0"/>
              </a:rPr>
              <a:t>Campion on the Rack</a:t>
            </a:r>
            <a:r>
              <a:rPr lang="en-US" sz="1200" dirty="0">
                <a:latin typeface="Adobe Caslon Pro" panose="0205050205050A020403" pitchFamily="18" charset="0"/>
              </a:rPr>
              <a:t> </a:t>
            </a:r>
            <a:br>
              <a:rPr lang="en-US" sz="1200" dirty="0">
                <a:latin typeface="Adobe Caslon Pro" panose="0205050205050A020403" pitchFamily="18" charset="0"/>
              </a:rPr>
            </a:br>
            <a:r>
              <a:rPr lang="en-US" sz="1200" dirty="0">
                <a:latin typeface="Adobe Caslon Pro" panose="0205050205050A020403" pitchFamily="18" charset="0"/>
              </a:rPr>
              <a:t>Engraving by Giovanni </a:t>
            </a:r>
            <a:r>
              <a:rPr lang="en-US" sz="1200" dirty="0" err="1">
                <a:latin typeface="Adobe Caslon Pro" panose="0205050205050A020403" pitchFamily="18" charset="0"/>
              </a:rPr>
              <a:t>Cavallieri</a:t>
            </a:r>
            <a:r>
              <a:rPr lang="en-US" sz="1200" dirty="0">
                <a:latin typeface="Adobe Caslon Pro" panose="0205050205050A020403" pitchFamily="18" charset="0"/>
              </a:rPr>
              <a:t> after </a:t>
            </a:r>
            <a:r>
              <a:rPr lang="en-US" sz="1200" dirty="0" err="1">
                <a:latin typeface="Adobe Caslon Pro" panose="0205050205050A020403" pitchFamily="18" charset="0"/>
              </a:rPr>
              <a:t>Niccolò</a:t>
            </a:r>
            <a:r>
              <a:rPr lang="en-US" sz="1200" dirty="0">
                <a:latin typeface="Adobe Caslon Pro" panose="0205050205050A020403" pitchFamily="18" charset="0"/>
              </a:rPr>
              <a:t> </a:t>
            </a:r>
            <a:r>
              <a:rPr lang="en-US" sz="1200" dirty="0" err="1">
                <a:latin typeface="Adobe Caslon Pro" panose="0205050205050A020403" pitchFamily="18" charset="0"/>
              </a:rPr>
              <a:t>Circignani</a:t>
            </a:r>
            <a:r>
              <a:rPr lang="en-US" sz="1200" dirty="0">
                <a:latin typeface="Adobe Caslon Pro" panose="0205050205050A020403" pitchFamily="18" charset="0"/>
              </a:rPr>
              <a:t> from </a:t>
            </a:r>
            <a:r>
              <a:rPr lang="en-US" sz="1200" i="1" dirty="0">
                <a:latin typeface="Adobe Caslon Pro" panose="0205050205050A020403" pitchFamily="18" charset="0"/>
              </a:rPr>
              <a:t>Ecclesiae </a:t>
            </a:r>
            <a:r>
              <a:rPr lang="en-US" sz="1200" i="1" dirty="0" err="1">
                <a:latin typeface="Adobe Caslon Pro" panose="0205050205050A020403" pitchFamily="18" charset="0"/>
              </a:rPr>
              <a:t>Anglicanae</a:t>
            </a:r>
            <a:r>
              <a:rPr lang="en-US" sz="1200" i="1" dirty="0">
                <a:latin typeface="Adobe Caslon Pro" panose="0205050205050A020403" pitchFamily="18" charset="0"/>
              </a:rPr>
              <a:t> </a:t>
            </a:r>
            <a:r>
              <a:rPr lang="en-US" sz="1200" i="1" dirty="0" err="1">
                <a:latin typeface="Adobe Caslon Pro" panose="0205050205050A020403" pitchFamily="18" charset="0"/>
              </a:rPr>
              <a:t>Trophaea</a:t>
            </a:r>
            <a:r>
              <a:rPr lang="en-US" sz="1200" dirty="0">
                <a:latin typeface="Adobe Caslon Pro" panose="0205050205050A020403" pitchFamily="18" charset="0"/>
              </a:rPr>
              <a:t> (Rome 1584)</a:t>
            </a:r>
            <a:br>
              <a:rPr lang="en-US" sz="1200" dirty="0">
                <a:latin typeface="Adobe Caslon Pro" panose="0205050205050A020403" pitchFamily="18" charset="0"/>
              </a:rPr>
            </a:br>
            <a:r>
              <a:rPr lang="en-US" sz="1200" dirty="0">
                <a:latin typeface="Adobe Caslon Pro" panose="0205050205050A020403" pitchFamily="18" charset="0"/>
              </a:rPr>
              <a:t>Houghton Library, Harvard </a:t>
            </a:r>
            <a:r>
              <a:rPr lang="en-US" sz="1200" dirty="0" smtClean="0">
                <a:latin typeface="Adobe Caslon Pro" panose="0205050205050A020403" pitchFamily="18" charset="0"/>
              </a:rPr>
              <a:t>University</a:t>
            </a:r>
          </a:p>
          <a:p>
            <a:r>
              <a:rPr lang="en-US" sz="1200" dirty="0">
                <a:latin typeface="Adobe Caslon Pro" panose="0205050205050A020403" pitchFamily="18" charset="0"/>
              </a:rPr>
              <a:t>Image: http://</a:t>
            </a:r>
            <a:r>
              <a:rPr lang="en-US" sz="1200" dirty="0" smtClean="0">
                <a:latin typeface="Adobe Caslon Pro" panose="0205050205050A020403" pitchFamily="18" charset="0"/>
              </a:rPr>
              <a:t>jesuitinstitute.org/Pictures/Campion5.jpg </a:t>
            </a:r>
            <a:endParaRPr lang="en-US" sz="1200" dirty="0">
              <a:latin typeface="Adobe Caslon Pro" panose="0205050205050A020403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0294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74395" y="92467"/>
            <a:ext cx="5707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dobe Caslon Pro" panose="0205050205050A020403" pitchFamily="18" charset="0"/>
              </a:rPr>
              <a:t>Key Terms</a:t>
            </a:r>
            <a:endParaRPr lang="en-US" sz="2800" dirty="0">
              <a:latin typeface="Adobe Caslon Pro" panose="0205050205050A0204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67209" y="1872539"/>
            <a:ext cx="56918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Recusant/recusancy: Illegal Catholic community in Early Modern England.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Recusancy Acts 1593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The persecution of Catholics, like the Marian persecution of Protestants created English martyrs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87438" y="1538904"/>
            <a:ext cx="2774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Who were recusants? 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7438" y="2098308"/>
            <a:ext cx="5486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Priests: manorial, </a:t>
            </a:r>
            <a:r>
              <a:rPr lang="en-US" dirty="0" err="1">
                <a:latin typeface="Adobe Caslon Pro" panose="0205050205050A020403" pitchFamily="18" charset="0"/>
              </a:rPr>
              <a:t>rungate</a:t>
            </a:r>
            <a:r>
              <a:rPr lang="en-US" dirty="0">
                <a:latin typeface="Adobe Caslon Pro" panose="0205050205050A020403" pitchFamily="18" charset="0"/>
              </a:rPr>
              <a:t>, continental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Those who </a:t>
            </a:r>
            <a:r>
              <a:rPr lang="en-US" dirty="0" smtClean="0">
                <a:latin typeface="Adobe Caslon Pro" panose="0205050205050A020403" pitchFamily="18" charset="0"/>
              </a:rPr>
              <a:t>harbored </a:t>
            </a:r>
            <a:r>
              <a:rPr lang="en-US" dirty="0">
                <a:latin typeface="Adobe Caslon Pro" panose="0205050205050A020403" pitchFamily="18" charset="0"/>
              </a:rPr>
              <a:t>priests (often women, widows, etc.) 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Those who practiced personal devotion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Church Papists (those who attended Prot. Mass, but remained confessionally Catholic)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Copyists (often women copying by hand devotional literature)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Printers</a:t>
            </a:r>
          </a:p>
          <a:p>
            <a:endParaRPr lang="en-US" dirty="0"/>
          </a:p>
        </p:txBody>
      </p:sp>
      <p:pic>
        <p:nvPicPr>
          <p:cNvPr id="1026" name="Picture 2" descr="Image result for recusanc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35" y="1538904"/>
            <a:ext cx="4057650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6524090" y="4602822"/>
            <a:ext cx="6986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60022" y="97604"/>
            <a:ext cx="5707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dobe Caslon Pro" panose="0205050205050A020403" pitchFamily="18" charset="0"/>
              </a:rPr>
              <a:t>Key Terms</a:t>
            </a:r>
            <a:endParaRPr lang="en-US" sz="2800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78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780" y="180312"/>
            <a:ext cx="311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What is Recusant Literature?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2780" y="720862"/>
            <a:ext cx="380796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English Catholic Martyrs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Teaching of the Church fathers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There is an instructive element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Arguments against Protestantism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Legitimacy of the Catholic Church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Talking points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Spiritual direction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Personal faith (ownership)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Mythography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Early Modern Catholic Samizdat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Post-Tridentine and “global”</a:t>
            </a:r>
          </a:p>
          <a:p>
            <a:endParaRPr lang="en-US" dirty="0">
              <a:latin typeface="Adobe Caslon Pro" panose="0205050205050A0204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710" y="1469610"/>
            <a:ext cx="4328983" cy="46034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61852" y="6155206"/>
            <a:ext cx="4700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dobe Caslon Pro" panose="0205050205050A020403" pitchFamily="18" charset="0"/>
              </a:rPr>
              <a:t>From Edmund Campion </a:t>
            </a:r>
            <a:r>
              <a:rPr lang="en-US" sz="1400" i="1" dirty="0" err="1" smtClean="0">
                <a:latin typeface="Adobe Caslon Pro" panose="0205050205050A020403" pitchFamily="18" charset="0"/>
              </a:rPr>
              <a:t>Rationes</a:t>
            </a:r>
            <a:r>
              <a:rPr lang="en-US" sz="1400" i="1" dirty="0" smtClean="0">
                <a:latin typeface="Adobe Caslon Pro" panose="0205050205050A020403" pitchFamily="18" charset="0"/>
              </a:rPr>
              <a:t> </a:t>
            </a:r>
            <a:r>
              <a:rPr lang="en-US" sz="1400" i="1" dirty="0" err="1" smtClean="0">
                <a:latin typeface="Adobe Caslon Pro" panose="0205050205050A020403" pitchFamily="18" charset="0"/>
              </a:rPr>
              <a:t>Decem</a:t>
            </a:r>
            <a:r>
              <a:rPr lang="en-US" sz="1400" dirty="0" smtClean="0">
                <a:latin typeface="Adobe Caslon Pro" panose="0205050205050A020403" pitchFamily="18" charset="0"/>
              </a:rPr>
              <a:t>, 1581</a:t>
            </a:r>
            <a:endParaRPr lang="en-US" sz="1400" dirty="0">
              <a:latin typeface="Adobe Caslon Pro" panose="0205050205050A020403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80" y="3829583"/>
            <a:ext cx="4514977" cy="26955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484" y="6462983"/>
            <a:ext cx="3612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dobe Caslon Pro" panose="0205050205050A020403" pitchFamily="18" charset="0"/>
              </a:rPr>
              <a:t>Stanislaus </a:t>
            </a:r>
            <a:r>
              <a:rPr lang="en-US" sz="1400" dirty="0" err="1" smtClean="0">
                <a:latin typeface="Adobe Caslon Pro" panose="0205050205050A020403" pitchFamily="18" charset="0"/>
              </a:rPr>
              <a:t>Hosius</a:t>
            </a:r>
            <a:r>
              <a:rPr lang="en-US" sz="1400" dirty="0" smtClean="0">
                <a:latin typeface="Adobe Caslon Pro" panose="0205050205050A020403" pitchFamily="18" charset="0"/>
              </a:rPr>
              <a:t>, </a:t>
            </a:r>
            <a:r>
              <a:rPr lang="en-US" sz="1400" i="1" dirty="0" smtClean="0">
                <a:latin typeface="Adobe Caslon Pro" panose="0205050205050A020403" pitchFamily="18" charset="0"/>
              </a:rPr>
              <a:t>The Hatchet of Heresies</a:t>
            </a:r>
            <a:r>
              <a:rPr lang="en-US" sz="1400" dirty="0" smtClean="0">
                <a:latin typeface="Adobe Caslon Pro" panose="0205050205050A020403" pitchFamily="18" charset="0"/>
              </a:rPr>
              <a:t>, 1565 </a:t>
            </a:r>
            <a:endParaRPr lang="en-US" sz="1400" dirty="0">
              <a:latin typeface="Adobe Caslon Pro" panose="0205050205050A0204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5429" y="2216744"/>
            <a:ext cx="3868861" cy="37264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60022" y="97604"/>
            <a:ext cx="5707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dobe Caslon Pro" panose="0205050205050A020403" pitchFamily="18" charset="0"/>
              </a:rPr>
              <a:t>Key Terms</a:t>
            </a:r>
            <a:endParaRPr lang="en-US" sz="2800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15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45" y="133564"/>
            <a:ext cx="270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Data Sources and Methods</a:t>
            </a:r>
            <a:endParaRPr lang="en-US" dirty="0">
              <a:latin typeface="Adobe Caslon Pro" panose="0205050205050A020403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464189"/>
              </p:ext>
            </p:extLst>
          </p:nvPr>
        </p:nvGraphicFramePr>
        <p:xfrm>
          <a:off x="755152" y="950893"/>
          <a:ext cx="10366625" cy="5670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33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733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733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733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0733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10729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Data Source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Format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Method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Benefit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Access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090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latin typeface="Adobe Caslon Pro" panose="0205050205050A020403" pitchFamily="18" charset="0"/>
                        </a:rPr>
                        <a:t>English Recusant Literature, </a:t>
                      </a:r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D.M. Rogers (ed.)</a:t>
                      </a:r>
                    </a:p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~400 Vol. set of facsimile text reproduced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in org. size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Physical copying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and data entry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Defining ‘recusant’ literature in a useful way by setting parameters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-Print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(UMD holds about 13 discontinuous Vols.</a:t>
                      </a: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-</a:t>
                      </a:r>
                      <a:r>
                        <a:rPr lang="en-US" sz="1500" baseline="0" dirty="0" err="1" smtClean="0">
                          <a:latin typeface="Adobe Caslon Pro" panose="0205050205050A020403" pitchFamily="18" charset="0"/>
                        </a:rPr>
                        <a:t>Hathi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Trust full text (UMD Libraries)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1751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latin typeface="Adobe Caslon Pro" panose="0205050205050A020403" pitchFamily="18" charset="0"/>
                        </a:rPr>
                        <a:t>A Catalogue of Catholic Books in English Printed Abroad or</a:t>
                      </a:r>
                      <a:r>
                        <a:rPr lang="en-US" sz="1500" i="1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r>
                        <a:rPr lang="en-US" sz="1500" i="1" dirty="0" smtClean="0">
                          <a:latin typeface="Adobe Caslon Pro" panose="0205050205050A020403" pitchFamily="18" charset="0"/>
                        </a:rPr>
                        <a:t>Secretly in England,</a:t>
                      </a:r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 A.F. Allison and D.M. Rogers</a:t>
                      </a:r>
                      <a:endParaRPr lang="en-US" sz="1500" i="1" dirty="0" smtClean="0">
                        <a:latin typeface="Adobe Caslon Pro" panose="0205050205050A020403" pitchFamily="18" charset="0"/>
                      </a:endParaRPr>
                    </a:p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Catalogue representing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known (as of ~1956) recusant literature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Reference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Defining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scope and terminology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Print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75962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Eng.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Short Tile Catalogue </a:t>
                      </a: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ESTC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Database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with linked EEBO full text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Cross-reference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and use of STC/ESTC scholarship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Usable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and scrapable metadata</a:t>
                      </a: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Authoritative scholarship (mostly)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UMD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Libraries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72956" y="631862"/>
            <a:ext cx="2157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Stage 1, Phase 1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53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45" y="133564"/>
            <a:ext cx="270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Data Sources and Methods</a:t>
            </a:r>
            <a:endParaRPr lang="en-US" dirty="0">
              <a:latin typeface="Adobe Caslon Pro" panose="0205050205050A0204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338" y="1660688"/>
            <a:ext cx="10058400" cy="18653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56185" y="3744264"/>
            <a:ext cx="5895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Able to do about 100 by hand and the OCR from Hathi Trust was poor making any scraping effort difficult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Constantly distracted by the interesting finds within the texts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Difficultly summing up each text in simple string data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Began seeing the potential for the project and future plans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55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6763</TotalTime>
  <Words>1230</Words>
  <Application>Microsoft Office PowerPoint</Application>
  <PresentationFormat>Widescreen</PresentationFormat>
  <Paragraphs>203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Adobe Caslon Pro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</dc:creator>
  <cp:lastModifiedBy>Jordan Sly</cp:lastModifiedBy>
  <cp:revision>108</cp:revision>
  <dcterms:created xsi:type="dcterms:W3CDTF">2016-11-24T02:02:14Z</dcterms:created>
  <dcterms:modified xsi:type="dcterms:W3CDTF">2017-10-27T21:42:56Z</dcterms:modified>
</cp:coreProperties>
</file>