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32918400" cy="42976800"/>
  <p:notesSz cx="6858000" cy="9144000"/>
  <p:defaultTextStyle>
    <a:defPPr>
      <a:defRPr lang="en-US"/>
    </a:defPPr>
    <a:lvl1pPr marL="0" algn="l" defTabSz="4336816" rtl="0" eaLnBrk="1" latinLnBrk="0" hangingPunct="1">
      <a:defRPr sz="8500" kern="1200">
        <a:solidFill>
          <a:schemeClr val="tx1"/>
        </a:solidFill>
        <a:latin typeface="+mn-lt"/>
        <a:ea typeface="+mn-ea"/>
        <a:cs typeface="+mn-cs"/>
      </a:defRPr>
    </a:lvl1pPr>
    <a:lvl2pPr marL="2168408" algn="l" defTabSz="4336816" rtl="0" eaLnBrk="1" latinLnBrk="0" hangingPunct="1">
      <a:defRPr sz="8500" kern="1200">
        <a:solidFill>
          <a:schemeClr val="tx1"/>
        </a:solidFill>
        <a:latin typeface="+mn-lt"/>
        <a:ea typeface="+mn-ea"/>
        <a:cs typeface="+mn-cs"/>
      </a:defRPr>
    </a:lvl2pPr>
    <a:lvl3pPr marL="4336816" algn="l" defTabSz="4336816" rtl="0" eaLnBrk="1" latinLnBrk="0" hangingPunct="1">
      <a:defRPr sz="8500" kern="1200">
        <a:solidFill>
          <a:schemeClr val="tx1"/>
        </a:solidFill>
        <a:latin typeface="+mn-lt"/>
        <a:ea typeface="+mn-ea"/>
        <a:cs typeface="+mn-cs"/>
      </a:defRPr>
    </a:lvl3pPr>
    <a:lvl4pPr marL="6505224" algn="l" defTabSz="4336816" rtl="0" eaLnBrk="1" latinLnBrk="0" hangingPunct="1">
      <a:defRPr sz="8500" kern="1200">
        <a:solidFill>
          <a:schemeClr val="tx1"/>
        </a:solidFill>
        <a:latin typeface="+mn-lt"/>
        <a:ea typeface="+mn-ea"/>
        <a:cs typeface="+mn-cs"/>
      </a:defRPr>
    </a:lvl4pPr>
    <a:lvl5pPr marL="8673633" algn="l" defTabSz="4336816" rtl="0" eaLnBrk="1" latinLnBrk="0" hangingPunct="1">
      <a:defRPr sz="8500" kern="1200">
        <a:solidFill>
          <a:schemeClr val="tx1"/>
        </a:solidFill>
        <a:latin typeface="+mn-lt"/>
        <a:ea typeface="+mn-ea"/>
        <a:cs typeface="+mn-cs"/>
      </a:defRPr>
    </a:lvl5pPr>
    <a:lvl6pPr marL="10842041" algn="l" defTabSz="4336816" rtl="0" eaLnBrk="1" latinLnBrk="0" hangingPunct="1">
      <a:defRPr sz="8500" kern="1200">
        <a:solidFill>
          <a:schemeClr val="tx1"/>
        </a:solidFill>
        <a:latin typeface="+mn-lt"/>
        <a:ea typeface="+mn-ea"/>
        <a:cs typeface="+mn-cs"/>
      </a:defRPr>
    </a:lvl6pPr>
    <a:lvl7pPr marL="13010449" algn="l" defTabSz="4336816" rtl="0" eaLnBrk="1" latinLnBrk="0" hangingPunct="1">
      <a:defRPr sz="8500" kern="1200">
        <a:solidFill>
          <a:schemeClr val="tx1"/>
        </a:solidFill>
        <a:latin typeface="+mn-lt"/>
        <a:ea typeface="+mn-ea"/>
        <a:cs typeface="+mn-cs"/>
      </a:defRPr>
    </a:lvl7pPr>
    <a:lvl8pPr marL="15178857" algn="l" defTabSz="4336816" rtl="0" eaLnBrk="1" latinLnBrk="0" hangingPunct="1">
      <a:defRPr sz="8500" kern="1200">
        <a:solidFill>
          <a:schemeClr val="tx1"/>
        </a:solidFill>
        <a:latin typeface="+mn-lt"/>
        <a:ea typeface="+mn-ea"/>
        <a:cs typeface="+mn-cs"/>
      </a:defRPr>
    </a:lvl8pPr>
    <a:lvl9pPr marL="17347265" algn="l" defTabSz="4336816" rtl="0" eaLnBrk="1" latinLnBrk="0" hangingPunct="1">
      <a:defRPr sz="85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17" d="100"/>
          <a:sy n="17" d="100"/>
        </p:scale>
        <p:origin x="-3210" y="-192"/>
      </p:cViewPr>
      <p:guideLst>
        <p:guide orient="horz" pos="13536"/>
        <p:guide pos="10368"/>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13350666"/>
            <a:ext cx="27980640" cy="9212157"/>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760" y="24353520"/>
            <a:ext cx="23042880" cy="10982960"/>
          </a:xfrm>
        </p:spPr>
        <p:txBody>
          <a:bodyPr/>
          <a:lstStyle>
            <a:lvl1pPr marL="0" indent="0" algn="ctr">
              <a:buNone/>
              <a:defRPr>
                <a:solidFill>
                  <a:schemeClr val="tx1">
                    <a:tint val="75000"/>
                  </a:schemeClr>
                </a:solidFill>
              </a:defRPr>
            </a:lvl1pPr>
            <a:lvl2pPr marL="2168408" indent="0" algn="ctr">
              <a:buNone/>
              <a:defRPr>
                <a:solidFill>
                  <a:schemeClr val="tx1">
                    <a:tint val="75000"/>
                  </a:schemeClr>
                </a:solidFill>
              </a:defRPr>
            </a:lvl2pPr>
            <a:lvl3pPr marL="4336816" indent="0" algn="ctr">
              <a:buNone/>
              <a:defRPr>
                <a:solidFill>
                  <a:schemeClr val="tx1">
                    <a:tint val="75000"/>
                  </a:schemeClr>
                </a:solidFill>
              </a:defRPr>
            </a:lvl3pPr>
            <a:lvl4pPr marL="6505224" indent="0" algn="ctr">
              <a:buNone/>
              <a:defRPr>
                <a:solidFill>
                  <a:schemeClr val="tx1">
                    <a:tint val="75000"/>
                  </a:schemeClr>
                </a:solidFill>
              </a:defRPr>
            </a:lvl4pPr>
            <a:lvl5pPr marL="8673633" indent="0" algn="ctr">
              <a:buNone/>
              <a:defRPr>
                <a:solidFill>
                  <a:schemeClr val="tx1">
                    <a:tint val="75000"/>
                  </a:schemeClr>
                </a:solidFill>
              </a:defRPr>
            </a:lvl5pPr>
            <a:lvl6pPr marL="10842041" indent="0" algn="ctr">
              <a:buNone/>
              <a:defRPr>
                <a:solidFill>
                  <a:schemeClr val="tx1">
                    <a:tint val="75000"/>
                  </a:schemeClr>
                </a:solidFill>
              </a:defRPr>
            </a:lvl6pPr>
            <a:lvl7pPr marL="13010449" indent="0" algn="ctr">
              <a:buNone/>
              <a:defRPr>
                <a:solidFill>
                  <a:schemeClr val="tx1">
                    <a:tint val="75000"/>
                  </a:schemeClr>
                </a:solidFill>
              </a:defRPr>
            </a:lvl7pPr>
            <a:lvl8pPr marL="15178857" indent="0" algn="ctr">
              <a:buNone/>
              <a:defRPr>
                <a:solidFill>
                  <a:schemeClr val="tx1">
                    <a:tint val="75000"/>
                  </a:schemeClr>
                </a:solidFill>
              </a:defRPr>
            </a:lvl8pPr>
            <a:lvl9pPr marL="17347265"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E7FD6F3-EB99-478C-B5AA-C54F5469AE63}" type="datetimeFigureOut">
              <a:rPr lang="en-US" smtClean="0"/>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6A39F5-D6CA-425C-84D4-0983BB79A021}" type="slidenum">
              <a:rPr lang="en-US" smtClean="0"/>
              <a:t>‹#›</a:t>
            </a:fld>
            <a:endParaRPr lang="en-US"/>
          </a:p>
        </p:txBody>
      </p:sp>
    </p:spTree>
    <p:extLst>
      <p:ext uri="{BB962C8B-B14F-4D97-AF65-F5344CB8AC3E}">
        <p14:creationId xmlns:p14="http://schemas.microsoft.com/office/powerpoint/2010/main" val="34514597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7FD6F3-EB99-478C-B5AA-C54F5469AE63}" type="datetimeFigureOut">
              <a:rPr lang="en-US" smtClean="0"/>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6A39F5-D6CA-425C-84D4-0983BB79A021}" type="slidenum">
              <a:rPr lang="en-US" smtClean="0"/>
              <a:t>‹#›</a:t>
            </a:fld>
            <a:endParaRPr lang="en-US"/>
          </a:p>
        </p:txBody>
      </p:sp>
    </p:spTree>
    <p:extLst>
      <p:ext uri="{BB962C8B-B14F-4D97-AF65-F5344CB8AC3E}">
        <p14:creationId xmlns:p14="http://schemas.microsoft.com/office/powerpoint/2010/main" val="35392138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919310" y="10783996"/>
            <a:ext cx="26660477" cy="22979655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926459" y="10783996"/>
            <a:ext cx="79444213" cy="22979655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7FD6F3-EB99-478C-B5AA-C54F5469AE63}" type="datetimeFigureOut">
              <a:rPr lang="en-US" smtClean="0"/>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6A39F5-D6CA-425C-84D4-0983BB79A021}" type="slidenum">
              <a:rPr lang="en-US" smtClean="0"/>
              <a:t>‹#›</a:t>
            </a:fld>
            <a:endParaRPr lang="en-US"/>
          </a:p>
        </p:txBody>
      </p:sp>
    </p:spTree>
    <p:extLst>
      <p:ext uri="{BB962C8B-B14F-4D97-AF65-F5344CB8AC3E}">
        <p14:creationId xmlns:p14="http://schemas.microsoft.com/office/powerpoint/2010/main" val="2333350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7FD6F3-EB99-478C-B5AA-C54F5469AE63}" type="datetimeFigureOut">
              <a:rPr lang="en-US" smtClean="0"/>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6A39F5-D6CA-425C-84D4-0983BB79A021}" type="slidenum">
              <a:rPr lang="en-US" smtClean="0"/>
              <a:t>‹#›</a:t>
            </a:fld>
            <a:endParaRPr lang="en-US"/>
          </a:p>
        </p:txBody>
      </p:sp>
    </p:spTree>
    <p:extLst>
      <p:ext uri="{BB962C8B-B14F-4D97-AF65-F5344CB8AC3E}">
        <p14:creationId xmlns:p14="http://schemas.microsoft.com/office/powerpoint/2010/main" val="1253585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7" y="27616576"/>
            <a:ext cx="27980640" cy="8535670"/>
          </a:xfrm>
        </p:spPr>
        <p:txBody>
          <a:bodyPr anchor="t"/>
          <a:lstStyle>
            <a:lvl1pPr algn="l">
              <a:defRPr sz="190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7" y="18215405"/>
            <a:ext cx="27980640" cy="9401172"/>
          </a:xfrm>
        </p:spPr>
        <p:txBody>
          <a:bodyPr anchor="b"/>
          <a:lstStyle>
            <a:lvl1pPr marL="0" indent="0">
              <a:buNone/>
              <a:defRPr sz="9500">
                <a:solidFill>
                  <a:schemeClr val="tx1">
                    <a:tint val="75000"/>
                  </a:schemeClr>
                </a:solidFill>
              </a:defRPr>
            </a:lvl1pPr>
            <a:lvl2pPr marL="2168408" indent="0">
              <a:buNone/>
              <a:defRPr sz="8500">
                <a:solidFill>
                  <a:schemeClr val="tx1">
                    <a:tint val="75000"/>
                  </a:schemeClr>
                </a:solidFill>
              </a:defRPr>
            </a:lvl2pPr>
            <a:lvl3pPr marL="4336816" indent="0">
              <a:buNone/>
              <a:defRPr sz="7600">
                <a:solidFill>
                  <a:schemeClr val="tx1">
                    <a:tint val="75000"/>
                  </a:schemeClr>
                </a:solidFill>
              </a:defRPr>
            </a:lvl3pPr>
            <a:lvl4pPr marL="6505224" indent="0">
              <a:buNone/>
              <a:defRPr sz="6600">
                <a:solidFill>
                  <a:schemeClr val="tx1">
                    <a:tint val="75000"/>
                  </a:schemeClr>
                </a:solidFill>
              </a:defRPr>
            </a:lvl4pPr>
            <a:lvl5pPr marL="8673633" indent="0">
              <a:buNone/>
              <a:defRPr sz="6600">
                <a:solidFill>
                  <a:schemeClr val="tx1">
                    <a:tint val="75000"/>
                  </a:schemeClr>
                </a:solidFill>
              </a:defRPr>
            </a:lvl5pPr>
            <a:lvl6pPr marL="10842041" indent="0">
              <a:buNone/>
              <a:defRPr sz="6600">
                <a:solidFill>
                  <a:schemeClr val="tx1">
                    <a:tint val="75000"/>
                  </a:schemeClr>
                </a:solidFill>
              </a:defRPr>
            </a:lvl6pPr>
            <a:lvl7pPr marL="13010449" indent="0">
              <a:buNone/>
              <a:defRPr sz="6600">
                <a:solidFill>
                  <a:schemeClr val="tx1">
                    <a:tint val="75000"/>
                  </a:schemeClr>
                </a:solidFill>
              </a:defRPr>
            </a:lvl7pPr>
            <a:lvl8pPr marL="15178857" indent="0">
              <a:buNone/>
              <a:defRPr sz="6600">
                <a:solidFill>
                  <a:schemeClr val="tx1">
                    <a:tint val="75000"/>
                  </a:schemeClr>
                </a:solidFill>
              </a:defRPr>
            </a:lvl8pPr>
            <a:lvl9pPr marL="17347265" indent="0">
              <a:buNone/>
              <a:defRPr sz="6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7FD6F3-EB99-478C-B5AA-C54F5469AE63}" type="datetimeFigureOut">
              <a:rPr lang="en-US" smtClean="0"/>
              <a:t>5/19/2016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6A39F5-D6CA-425C-84D4-0983BB79A021}" type="slidenum">
              <a:rPr lang="en-US" smtClean="0"/>
              <a:t>‹#›</a:t>
            </a:fld>
            <a:endParaRPr lang="en-US"/>
          </a:p>
        </p:txBody>
      </p:sp>
    </p:spTree>
    <p:extLst>
      <p:ext uri="{BB962C8B-B14F-4D97-AF65-F5344CB8AC3E}">
        <p14:creationId xmlns:p14="http://schemas.microsoft.com/office/powerpoint/2010/main" val="5928121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926457" y="62843628"/>
            <a:ext cx="53052343" cy="177736923"/>
          </a:xfrm>
        </p:spPr>
        <p:txBody>
          <a:bodyPr/>
          <a:lstStyle>
            <a:lvl1pPr>
              <a:defRPr sz="13300"/>
            </a:lvl1pPr>
            <a:lvl2pPr>
              <a:defRPr sz="11400"/>
            </a:lvl2pPr>
            <a:lvl3pPr>
              <a:defRPr sz="9500"/>
            </a:lvl3pPr>
            <a:lvl4pPr>
              <a:defRPr sz="8500"/>
            </a:lvl4pPr>
            <a:lvl5pPr>
              <a:defRPr sz="8500"/>
            </a:lvl5pPr>
            <a:lvl6pPr>
              <a:defRPr sz="8500"/>
            </a:lvl6pPr>
            <a:lvl7pPr>
              <a:defRPr sz="8500"/>
            </a:lvl7pPr>
            <a:lvl8pPr>
              <a:defRPr sz="8500"/>
            </a:lvl8pPr>
            <a:lvl9pPr>
              <a:defRPr sz="8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9527442" y="62843628"/>
            <a:ext cx="53052347" cy="177736923"/>
          </a:xfrm>
        </p:spPr>
        <p:txBody>
          <a:bodyPr/>
          <a:lstStyle>
            <a:lvl1pPr>
              <a:defRPr sz="13300"/>
            </a:lvl1pPr>
            <a:lvl2pPr>
              <a:defRPr sz="11400"/>
            </a:lvl2pPr>
            <a:lvl3pPr>
              <a:defRPr sz="9500"/>
            </a:lvl3pPr>
            <a:lvl4pPr>
              <a:defRPr sz="8500"/>
            </a:lvl4pPr>
            <a:lvl5pPr>
              <a:defRPr sz="8500"/>
            </a:lvl5pPr>
            <a:lvl6pPr>
              <a:defRPr sz="8500"/>
            </a:lvl6pPr>
            <a:lvl7pPr>
              <a:defRPr sz="8500"/>
            </a:lvl7pPr>
            <a:lvl8pPr>
              <a:defRPr sz="8500"/>
            </a:lvl8pPr>
            <a:lvl9pPr>
              <a:defRPr sz="8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E7FD6F3-EB99-478C-B5AA-C54F5469AE63}" type="datetimeFigureOut">
              <a:rPr lang="en-US" smtClean="0"/>
              <a:t>5/19/2016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6A39F5-D6CA-425C-84D4-0983BB79A021}" type="slidenum">
              <a:rPr lang="en-US" smtClean="0"/>
              <a:t>‹#›</a:t>
            </a:fld>
            <a:endParaRPr lang="en-US"/>
          </a:p>
        </p:txBody>
      </p:sp>
    </p:spTree>
    <p:extLst>
      <p:ext uri="{BB962C8B-B14F-4D97-AF65-F5344CB8AC3E}">
        <p14:creationId xmlns:p14="http://schemas.microsoft.com/office/powerpoint/2010/main" val="3029554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920" y="1721065"/>
            <a:ext cx="29626560" cy="71628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5920" y="9620042"/>
            <a:ext cx="14544677" cy="4009175"/>
          </a:xfrm>
        </p:spPr>
        <p:txBody>
          <a:bodyPr anchor="b"/>
          <a:lstStyle>
            <a:lvl1pPr marL="0" indent="0">
              <a:buNone/>
              <a:defRPr sz="11400" b="1"/>
            </a:lvl1pPr>
            <a:lvl2pPr marL="2168408" indent="0">
              <a:buNone/>
              <a:defRPr sz="9500" b="1"/>
            </a:lvl2pPr>
            <a:lvl3pPr marL="4336816" indent="0">
              <a:buNone/>
              <a:defRPr sz="8500" b="1"/>
            </a:lvl3pPr>
            <a:lvl4pPr marL="6505224" indent="0">
              <a:buNone/>
              <a:defRPr sz="7600" b="1"/>
            </a:lvl4pPr>
            <a:lvl5pPr marL="8673633" indent="0">
              <a:buNone/>
              <a:defRPr sz="7600" b="1"/>
            </a:lvl5pPr>
            <a:lvl6pPr marL="10842041" indent="0">
              <a:buNone/>
              <a:defRPr sz="7600" b="1"/>
            </a:lvl6pPr>
            <a:lvl7pPr marL="13010449" indent="0">
              <a:buNone/>
              <a:defRPr sz="7600" b="1"/>
            </a:lvl7pPr>
            <a:lvl8pPr marL="15178857" indent="0">
              <a:buNone/>
              <a:defRPr sz="7600" b="1"/>
            </a:lvl8pPr>
            <a:lvl9pPr marL="17347265" indent="0">
              <a:buNone/>
              <a:defRPr sz="7600" b="1"/>
            </a:lvl9pPr>
          </a:lstStyle>
          <a:p>
            <a:pPr lvl="0"/>
            <a:r>
              <a:rPr lang="en-US" smtClean="0"/>
              <a:t>Click to edit Master text styles</a:t>
            </a:r>
          </a:p>
        </p:txBody>
      </p:sp>
      <p:sp>
        <p:nvSpPr>
          <p:cNvPr id="4" name="Content Placeholder 3"/>
          <p:cNvSpPr>
            <a:spLocks noGrp="1"/>
          </p:cNvSpPr>
          <p:nvPr>
            <p:ph sz="half" idx="2"/>
          </p:nvPr>
        </p:nvSpPr>
        <p:spPr>
          <a:xfrm>
            <a:off x="1645920" y="13629217"/>
            <a:ext cx="14544677" cy="24761405"/>
          </a:xfrm>
        </p:spPr>
        <p:txBody>
          <a:bodyPr/>
          <a:lstStyle>
            <a:lvl1pPr>
              <a:defRPr sz="11400"/>
            </a:lvl1pPr>
            <a:lvl2pPr>
              <a:defRPr sz="9500"/>
            </a:lvl2pPr>
            <a:lvl3pPr>
              <a:defRPr sz="8500"/>
            </a:lvl3pPr>
            <a:lvl4pPr>
              <a:defRPr sz="7600"/>
            </a:lvl4pPr>
            <a:lvl5pPr>
              <a:defRPr sz="7600"/>
            </a:lvl5pPr>
            <a:lvl6pPr>
              <a:defRPr sz="7600"/>
            </a:lvl6pPr>
            <a:lvl7pPr>
              <a:defRPr sz="7600"/>
            </a:lvl7pPr>
            <a:lvl8pPr>
              <a:defRPr sz="7600"/>
            </a:lvl8pPr>
            <a:lvl9pPr>
              <a:defRPr sz="7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092" y="9620042"/>
            <a:ext cx="14550390" cy="4009175"/>
          </a:xfrm>
        </p:spPr>
        <p:txBody>
          <a:bodyPr anchor="b"/>
          <a:lstStyle>
            <a:lvl1pPr marL="0" indent="0">
              <a:buNone/>
              <a:defRPr sz="11400" b="1"/>
            </a:lvl1pPr>
            <a:lvl2pPr marL="2168408" indent="0">
              <a:buNone/>
              <a:defRPr sz="9500" b="1"/>
            </a:lvl2pPr>
            <a:lvl3pPr marL="4336816" indent="0">
              <a:buNone/>
              <a:defRPr sz="8500" b="1"/>
            </a:lvl3pPr>
            <a:lvl4pPr marL="6505224" indent="0">
              <a:buNone/>
              <a:defRPr sz="7600" b="1"/>
            </a:lvl4pPr>
            <a:lvl5pPr marL="8673633" indent="0">
              <a:buNone/>
              <a:defRPr sz="7600" b="1"/>
            </a:lvl5pPr>
            <a:lvl6pPr marL="10842041" indent="0">
              <a:buNone/>
              <a:defRPr sz="7600" b="1"/>
            </a:lvl6pPr>
            <a:lvl7pPr marL="13010449" indent="0">
              <a:buNone/>
              <a:defRPr sz="7600" b="1"/>
            </a:lvl7pPr>
            <a:lvl8pPr marL="15178857" indent="0">
              <a:buNone/>
              <a:defRPr sz="7600" b="1"/>
            </a:lvl8pPr>
            <a:lvl9pPr marL="17347265" indent="0">
              <a:buNone/>
              <a:defRPr sz="7600" b="1"/>
            </a:lvl9pPr>
          </a:lstStyle>
          <a:p>
            <a:pPr lvl="0"/>
            <a:r>
              <a:rPr lang="en-US" smtClean="0"/>
              <a:t>Click to edit Master text styles</a:t>
            </a:r>
          </a:p>
        </p:txBody>
      </p:sp>
      <p:sp>
        <p:nvSpPr>
          <p:cNvPr id="6" name="Content Placeholder 5"/>
          <p:cNvSpPr>
            <a:spLocks noGrp="1"/>
          </p:cNvSpPr>
          <p:nvPr>
            <p:ph sz="quarter" idx="4"/>
          </p:nvPr>
        </p:nvSpPr>
        <p:spPr>
          <a:xfrm>
            <a:off x="16722092" y="13629217"/>
            <a:ext cx="14550390" cy="24761405"/>
          </a:xfrm>
        </p:spPr>
        <p:txBody>
          <a:bodyPr/>
          <a:lstStyle>
            <a:lvl1pPr>
              <a:defRPr sz="11400"/>
            </a:lvl1pPr>
            <a:lvl2pPr>
              <a:defRPr sz="9500"/>
            </a:lvl2pPr>
            <a:lvl3pPr>
              <a:defRPr sz="8500"/>
            </a:lvl3pPr>
            <a:lvl4pPr>
              <a:defRPr sz="7600"/>
            </a:lvl4pPr>
            <a:lvl5pPr>
              <a:defRPr sz="7600"/>
            </a:lvl5pPr>
            <a:lvl6pPr>
              <a:defRPr sz="7600"/>
            </a:lvl6pPr>
            <a:lvl7pPr>
              <a:defRPr sz="7600"/>
            </a:lvl7pPr>
            <a:lvl8pPr>
              <a:defRPr sz="7600"/>
            </a:lvl8pPr>
            <a:lvl9pPr>
              <a:defRPr sz="7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E7FD6F3-EB99-478C-B5AA-C54F5469AE63}" type="datetimeFigureOut">
              <a:rPr lang="en-US" smtClean="0"/>
              <a:t>5/19/2016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6A39F5-D6CA-425C-84D4-0983BB79A021}" type="slidenum">
              <a:rPr lang="en-US" smtClean="0"/>
              <a:t>‹#›</a:t>
            </a:fld>
            <a:endParaRPr lang="en-US"/>
          </a:p>
        </p:txBody>
      </p:sp>
    </p:spTree>
    <p:extLst>
      <p:ext uri="{BB962C8B-B14F-4D97-AF65-F5344CB8AC3E}">
        <p14:creationId xmlns:p14="http://schemas.microsoft.com/office/powerpoint/2010/main" val="4476848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E7FD6F3-EB99-478C-B5AA-C54F5469AE63}" type="datetimeFigureOut">
              <a:rPr lang="en-US" smtClean="0"/>
              <a:t>5/19/2016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6A39F5-D6CA-425C-84D4-0983BB79A021}" type="slidenum">
              <a:rPr lang="en-US" smtClean="0"/>
              <a:t>‹#›</a:t>
            </a:fld>
            <a:endParaRPr lang="en-US"/>
          </a:p>
        </p:txBody>
      </p:sp>
    </p:spTree>
    <p:extLst>
      <p:ext uri="{BB962C8B-B14F-4D97-AF65-F5344CB8AC3E}">
        <p14:creationId xmlns:p14="http://schemas.microsoft.com/office/powerpoint/2010/main" val="15539238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7FD6F3-EB99-478C-B5AA-C54F5469AE63}" type="datetimeFigureOut">
              <a:rPr lang="en-US" smtClean="0"/>
              <a:t>5/19/2016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6A39F5-D6CA-425C-84D4-0983BB79A021}" type="slidenum">
              <a:rPr lang="en-US" smtClean="0"/>
              <a:t>‹#›</a:t>
            </a:fld>
            <a:endParaRPr lang="en-US"/>
          </a:p>
        </p:txBody>
      </p:sp>
    </p:spTree>
    <p:extLst>
      <p:ext uri="{BB962C8B-B14F-4D97-AF65-F5344CB8AC3E}">
        <p14:creationId xmlns:p14="http://schemas.microsoft.com/office/powerpoint/2010/main" val="26255452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2" y="1711113"/>
            <a:ext cx="10829927" cy="7282180"/>
          </a:xfrm>
        </p:spPr>
        <p:txBody>
          <a:bodyPr anchor="b"/>
          <a:lstStyle>
            <a:lvl1pPr algn="l">
              <a:defRPr sz="9500" b="1"/>
            </a:lvl1pPr>
          </a:lstStyle>
          <a:p>
            <a:r>
              <a:rPr lang="en-US" smtClean="0"/>
              <a:t>Click to edit Master title style</a:t>
            </a:r>
            <a:endParaRPr lang="en-US"/>
          </a:p>
        </p:txBody>
      </p:sp>
      <p:sp>
        <p:nvSpPr>
          <p:cNvPr id="3" name="Content Placeholder 2"/>
          <p:cNvSpPr>
            <a:spLocks noGrp="1"/>
          </p:cNvSpPr>
          <p:nvPr>
            <p:ph idx="1"/>
          </p:nvPr>
        </p:nvSpPr>
        <p:spPr>
          <a:xfrm>
            <a:off x="12870180" y="1711117"/>
            <a:ext cx="18402300" cy="36679508"/>
          </a:xfrm>
        </p:spPr>
        <p:txBody>
          <a:bodyPr/>
          <a:lstStyle>
            <a:lvl1pPr>
              <a:defRPr sz="15200"/>
            </a:lvl1pPr>
            <a:lvl2pPr>
              <a:defRPr sz="13300"/>
            </a:lvl2pPr>
            <a:lvl3pPr>
              <a:defRPr sz="11400"/>
            </a:lvl3pPr>
            <a:lvl4pPr>
              <a:defRPr sz="9500"/>
            </a:lvl4pPr>
            <a:lvl5pPr>
              <a:defRPr sz="9500"/>
            </a:lvl5pPr>
            <a:lvl6pPr>
              <a:defRPr sz="9500"/>
            </a:lvl6pPr>
            <a:lvl7pPr>
              <a:defRPr sz="9500"/>
            </a:lvl7pPr>
            <a:lvl8pPr>
              <a:defRPr sz="9500"/>
            </a:lvl8pPr>
            <a:lvl9pPr>
              <a:defRPr sz="9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5922" y="8993297"/>
            <a:ext cx="10829927" cy="29397328"/>
          </a:xfrm>
        </p:spPr>
        <p:txBody>
          <a:bodyPr/>
          <a:lstStyle>
            <a:lvl1pPr marL="0" indent="0">
              <a:buNone/>
              <a:defRPr sz="6600"/>
            </a:lvl1pPr>
            <a:lvl2pPr marL="2168408" indent="0">
              <a:buNone/>
              <a:defRPr sz="5700"/>
            </a:lvl2pPr>
            <a:lvl3pPr marL="4336816" indent="0">
              <a:buNone/>
              <a:defRPr sz="4700"/>
            </a:lvl3pPr>
            <a:lvl4pPr marL="6505224" indent="0">
              <a:buNone/>
              <a:defRPr sz="4300"/>
            </a:lvl4pPr>
            <a:lvl5pPr marL="8673633" indent="0">
              <a:buNone/>
              <a:defRPr sz="4300"/>
            </a:lvl5pPr>
            <a:lvl6pPr marL="10842041" indent="0">
              <a:buNone/>
              <a:defRPr sz="4300"/>
            </a:lvl6pPr>
            <a:lvl7pPr marL="13010449" indent="0">
              <a:buNone/>
              <a:defRPr sz="4300"/>
            </a:lvl7pPr>
            <a:lvl8pPr marL="15178857" indent="0">
              <a:buNone/>
              <a:defRPr sz="4300"/>
            </a:lvl8pPr>
            <a:lvl9pPr marL="17347265"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7FD6F3-EB99-478C-B5AA-C54F5469AE63}" type="datetimeFigureOut">
              <a:rPr lang="en-US" smtClean="0"/>
              <a:t>5/19/2016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6A39F5-D6CA-425C-84D4-0983BB79A021}" type="slidenum">
              <a:rPr lang="en-US" smtClean="0"/>
              <a:t>‹#›</a:t>
            </a:fld>
            <a:endParaRPr lang="en-US"/>
          </a:p>
        </p:txBody>
      </p:sp>
    </p:spTree>
    <p:extLst>
      <p:ext uri="{BB962C8B-B14F-4D97-AF65-F5344CB8AC3E}">
        <p14:creationId xmlns:p14="http://schemas.microsoft.com/office/powerpoint/2010/main" val="1844926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7" y="30083760"/>
            <a:ext cx="19751040" cy="3551558"/>
          </a:xfrm>
        </p:spPr>
        <p:txBody>
          <a:bodyPr anchor="b"/>
          <a:lstStyle>
            <a:lvl1pPr algn="l">
              <a:defRPr sz="9500" b="1"/>
            </a:lvl1pPr>
          </a:lstStyle>
          <a:p>
            <a:r>
              <a:rPr lang="en-US" smtClean="0"/>
              <a:t>Click to edit Master title style</a:t>
            </a:r>
            <a:endParaRPr lang="en-US"/>
          </a:p>
        </p:txBody>
      </p:sp>
      <p:sp>
        <p:nvSpPr>
          <p:cNvPr id="3" name="Picture Placeholder 2"/>
          <p:cNvSpPr>
            <a:spLocks noGrp="1"/>
          </p:cNvSpPr>
          <p:nvPr>
            <p:ph type="pic" idx="1"/>
          </p:nvPr>
        </p:nvSpPr>
        <p:spPr>
          <a:xfrm>
            <a:off x="6452237" y="3840057"/>
            <a:ext cx="19751040" cy="25786080"/>
          </a:xfrm>
        </p:spPr>
        <p:txBody>
          <a:bodyPr/>
          <a:lstStyle>
            <a:lvl1pPr marL="0" indent="0">
              <a:buNone/>
              <a:defRPr sz="15200"/>
            </a:lvl1pPr>
            <a:lvl2pPr marL="2168408" indent="0">
              <a:buNone/>
              <a:defRPr sz="13300"/>
            </a:lvl2pPr>
            <a:lvl3pPr marL="4336816" indent="0">
              <a:buNone/>
              <a:defRPr sz="11400"/>
            </a:lvl3pPr>
            <a:lvl4pPr marL="6505224" indent="0">
              <a:buNone/>
              <a:defRPr sz="9500"/>
            </a:lvl4pPr>
            <a:lvl5pPr marL="8673633" indent="0">
              <a:buNone/>
              <a:defRPr sz="9500"/>
            </a:lvl5pPr>
            <a:lvl6pPr marL="10842041" indent="0">
              <a:buNone/>
              <a:defRPr sz="9500"/>
            </a:lvl6pPr>
            <a:lvl7pPr marL="13010449" indent="0">
              <a:buNone/>
              <a:defRPr sz="9500"/>
            </a:lvl7pPr>
            <a:lvl8pPr marL="15178857" indent="0">
              <a:buNone/>
              <a:defRPr sz="9500"/>
            </a:lvl8pPr>
            <a:lvl9pPr marL="17347265" indent="0">
              <a:buNone/>
              <a:defRPr sz="9500"/>
            </a:lvl9pPr>
          </a:lstStyle>
          <a:p>
            <a:endParaRPr lang="en-US"/>
          </a:p>
        </p:txBody>
      </p:sp>
      <p:sp>
        <p:nvSpPr>
          <p:cNvPr id="4" name="Text Placeholder 3"/>
          <p:cNvSpPr>
            <a:spLocks noGrp="1"/>
          </p:cNvSpPr>
          <p:nvPr>
            <p:ph type="body" sz="half" idx="2"/>
          </p:nvPr>
        </p:nvSpPr>
        <p:spPr>
          <a:xfrm>
            <a:off x="6452237" y="33635318"/>
            <a:ext cx="19751040" cy="5043802"/>
          </a:xfrm>
        </p:spPr>
        <p:txBody>
          <a:bodyPr/>
          <a:lstStyle>
            <a:lvl1pPr marL="0" indent="0">
              <a:buNone/>
              <a:defRPr sz="6600"/>
            </a:lvl1pPr>
            <a:lvl2pPr marL="2168408" indent="0">
              <a:buNone/>
              <a:defRPr sz="5700"/>
            </a:lvl2pPr>
            <a:lvl3pPr marL="4336816" indent="0">
              <a:buNone/>
              <a:defRPr sz="4700"/>
            </a:lvl3pPr>
            <a:lvl4pPr marL="6505224" indent="0">
              <a:buNone/>
              <a:defRPr sz="4300"/>
            </a:lvl4pPr>
            <a:lvl5pPr marL="8673633" indent="0">
              <a:buNone/>
              <a:defRPr sz="4300"/>
            </a:lvl5pPr>
            <a:lvl6pPr marL="10842041" indent="0">
              <a:buNone/>
              <a:defRPr sz="4300"/>
            </a:lvl6pPr>
            <a:lvl7pPr marL="13010449" indent="0">
              <a:buNone/>
              <a:defRPr sz="4300"/>
            </a:lvl7pPr>
            <a:lvl8pPr marL="15178857" indent="0">
              <a:buNone/>
              <a:defRPr sz="4300"/>
            </a:lvl8pPr>
            <a:lvl9pPr marL="17347265" indent="0">
              <a:buNone/>
              <a:defRPr sz="43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7FD6F3-EB99-478C-B5AA-C54F5469AE63}" type="datetimeFigureOut">
              <a:rPr lang="en-US" smtClean="0"/>
              <a:t>5/19/2016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6A39F5-D6CA-425C-84D4-0983BB79A021}" type="slidenum">
              <a:rPr lang="en-US" smtClean="0"/>
              <a:t>‹#›</a:t>
            </a:fld>
            <a:endParaRPr lang="en-US"/>
          </a:p>
        </p:txBody>
      </p:sp>
    </p:spTree>
    <p:extLst>
      <p:ext uri="{BB962C8B-B14F-4D97-AF65-F5344CB8AC3E}">
        <p14:creationId xmlns:p14="http://schemas.microsoft.com/office/powerpoint/2010/main" val="25413633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45920" y="1721065"/>
            <a:ext cx="29626560" cy="7162800"/>
          </a:xfrm>
          <a:prstGeom prst="rect">
            <a:avLst/>
          </a:prstGeom>
        </p:spPr>
        <p:txBody>
          <a:bodyPr vert="horz" lIns="433682" tIns="216841" rIns="433682" bIns="216841"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1645920" y="10027923"/>
            <a:ext cx="29626560" cy="28362701"/>
          </a:xfrm>
          <a:prstGeom prst="rect">
            <a:avLst/>
          </a:prstGeom>
        </p:spPr>
        <p:txBody>
          <a:bodyPr vert="horz" lIns="433682" tIns="216841" rIns="433682" bIns="21684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1645920" y="39833130"/>
            <a:ext cx="7680960" cy="2288117"/>
          </a:xfrm>
          <a:prstGeom prst="rect">
            <a:avLst/>
          </a:prstGeom>
        </p:spPr>
        <p:txBody>
          <a:bodyPr vert="horz" lIns="433682" tIns="216841" rIns="433682" bIns="216841" rtlCol="0" anchor="ctr"/>
          <a:lstStyle>
            <a:lvl1pPr algn="l">
              <a:defRPr sz="5700">
                <a:solidFill>
                  <a:schemeClr val="tx1">
                    <a:tint val="75000"/>
                  </a:schemeClr>
                </a:solidFill>
              </a:defRPr>
            </a:lvl1pPr>
          </a:lstStyle>
          <a:p>
            <a:fld id="{9E7FD6F3-EB99-478C-B5AA-C54F5469AE63}" type="datetimeFigureOut">
              <a:rPr lang="en-US" smtClean="0"/>
              <a:t>5/19/2016</a:t>
            </a:fld>
            <a:endParaRPr lang="en-US"/>
          </a:p>
        </p:txBody>
      </p:sp>
      <p:sp>
        <p:nvSpPr>
          <p:cNvPr id="5" name="Footer Placeholder 4"/>
          <p:cNvSpPr>
            <a:spLocks noGrp="1"/>
          </p:cNvSpPr>
          <p:nvPr>
            <p:ph type="ftr" sz="quarter" idx="3"/>
          </p:nvPr>
        </p:nvSpPr>
        <p:spPr>
          <a:xfrm>
            <a:off x="11247120" y="39833130"/>
            <a:ext cx="10424160" cy="2288117"/>
          </a:xfrm>
          <a:prstGeom prst="rect">
            <a:avLst/>
          </a:prstGeom>
        </p:spPr>
        <p:txBody>
          <a:bodyPr vert="horz" lIns="433682" tIns="216841" rIns="433682" bIns="216841" rtlCol="0" anchor="ctr"/>
          <a:lstStyle>
            <a:lvl1pPr algn="ctr">
              <a:defRPr sz="57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591520" y="39833130"/>
            <a:ext cx="7680960" cy="2288117"/>
          </a:xfrm>
          <a:prstGeom prst="rect">
            <a:avLst/>
          </a:prstGeom>
        </p:spPr>
        <p:txBody>
          <a:bodyPr vert="horz" lIns="433682" tIns="216841" rIns="433682" bIns="216841" rtlCol="0" anchor="ctr"/>
          <a:lstStyle>
            <a:lvl1pPr algn="r">
              <a:defRPr sz="5700">
                <a:solidFill>
                  <a:schemeClr val="tx1">
                    <a:tint val="75000"/>
                  </a:schemeClr>
                </a:solidFill>
              </a:defRPr>
            </a:lvl1pPr>
          </a:lstStyle>
          <a:p>
            <a:fld id="{D66A39F5-D6CA-425C-84D4-0983BB79A021}" type="slidenum">
              <a:rPr lang="en-US" smtClean="0"/>
              <a:t>‹#›</a:t>
            </a:fld>
            <a:endParaRPr lang="en-US"/>
          </a:p>
        </p:txBody>
      </p:sp>
    </p:spTree>
    <p:extLst>
      <p:ext uri="{BB962C8B-B14F-4D97-AF65-F5344CB8AC3E}">
        <p14:creationId xmlns:p14="http://schemas.microsoft.com/office/powerpoint/2010/main" val="17550793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36816" rtl="0" eaLnBrk="1" latinLnBrk="0" hangingPunct="1">
        <a:spcBef>
          <a:spcPct val="0"/>
        </a:spcBef>
        <a:buNone/>
        <a:defRPr sz="20900" kern="1200">
          <a:solidFill>
            <a:schemeClr val="tx1"/>
          </a:solidFill>
          <a:latin typeface="+mj-lt"/>
          <a:ea typeface="+mj-ea"/>
          <a:cs typeface="+mj-cs"/>
        </a:defRPr>
      </a:lvl1pPr>
    </p:titleStyle>
    <p:bodyStyle>
      <a:lvl1pPr marL="1626306" indent="-1626306" algn="l" defTabSz="4336816" rtl="0" eaLnBrk="1" latinLnBrk="0" hangingPunct="1">
        <a:spcBef>
          <a:spcPct val="20000"/>
        </a:spcBef>
        <a:buFont typeface="Arial" panose="020B0604020202020204" pitchFamily="34" charset="0"/>
        <a:buChar char="•"/>
        <a:defRPr sz="15200" kern="1200">
          <a:solidFill>
            <a:schemeClr val="tx1"/>
          </a:solidFill>
          <a:latin typeface="+mn-lt"/>
          <a:ea typeface="+mn-ea"/>
          <a:cs typeface="+mn-cs"/>
        </a:defRPr>
      </a:lvl1pPr>
      <a:lvl2pPr marL="3523663" indent="-1355255" algn="l" defTabSz="4336816" rtl="0" eaLnBrk="1" latinLnBrk="0" hangingPunct="1">
        <a:spcBef>
          <a:spcPct val="20000"/>
        </a:spcBef>
        <a:buFont typeface="Arial" panose="020B0604020202020204" pitchFamily="34" charset="0"/>
        <a:buChar char="–"/>
        <a:defRPr sz="13300" kern="1200">
          <a:solidFill>
            <a:schemeClr val="tx1"/>
          </a:solidFill>
          <a:latin typeface="+mn-lt"/>
          <a:ea typeface="+mn-ea"/>
          <a:cs typeface="+mn-cs"/>
        </a:defRPr>
      </a:lvl2pPr>
      <a:lvl3pPr marL="5421020" indent="-1084204" algn="l" defTabSz="4336816" rtl="0" eaLnBrk="1" latinLnBrk="0" hangingPunct="1">
        <a:spcBef>
          <a:spcPct val="20000"/>
        </a:spcBef>
        <a:buFont typeface="Arial" panose="020B0604020202020204" pitchFamily="34" charset="0"/>
        <a:buChar char="•"/>
        <a:defRPr sz="11400" kern="1200">
          <a:solidFill>
            <a:schemeClr val="tx1"/>
          </a:solidFill>
          <a:latin typeface="+mn-lt"/>
          <a:ea typeface="+mn-ea"/>
          <a:cs typeface="+mn-cs"/>
        </a:defRPr>
      </a:lvl3pPr>
      <a:lvl4pPr marL="7589429" indent="-1084204" algn="l" defTabSz="4336816" rtl="0" eaLnBrk="1" latinLnBrk="0" hangingPunct="1">
        <a:spcBef>
          <a:spcPct val="20000"/>
        </a:spcBef>
        <a:buFont typeface="Arial" panose="020B0604020202020204" pitchFamily="34" charset="0"/>
        <a:buChar char="–"/>
        <a:defRPr sz="9500" kern="1200">
          <a:solidFill>
            <a:schemeClr val="tx1"/>
          </a:solidFill>
          <a:latin typeface="+mn-lt"/>
          <a:ea typeface="+mn-ea"/>
          <a:cs typeface="+mn-cs"/>
        </a:defRPr>
      </a:lvl4pPr>
      <a:lvl5pPr marL="9757837" indent="-1084204" algn="l" defTabSz="4336816" rtl="0" eaLnBrk="1" latinLnBrk="0" hangingPunct="1">
        <a:spcBef>
          <a:spcPct val="20000"/>
        </a:spcBef>
        <a:buFont typeface="Arial" panose="020B0604020202020204" pitchFamily="34" charset="0"/>
        <a:buChar char="»"/>
        <a:defRPr sz="9500" kern="1200">
          <a:solidFill>
            <a:schemeClr val="tx1"/>
          </a:solidFill>
          <a:latin typeface="+mn-lt"/>
          <a:ea typeface="+mn-ea"/>
          <a:cs typeface="+mn-cs"/>
        </a:defRPr>
      </a:lvl5pPr>
      <a:lvl6pPr marL="11926245" indent="-1084204" algn="l" defTabSz="4336816" rtl="0" eaLnBrk="1" latinLnBrk="0" hangingPunct="1">
        <a:spcBef>
          <a:spcPct val="20000"/>
        </a:spcBef>
        <a:buFont typeface="Arial" panose="020B0604020202020204" pitchFamily="34" charset="0"/>
        <a:buChar char="•"/>
        <a:defRPr sz="9500" kern="1200">
          <a:solidFill>
            <a:schemeClr val="tx1"/>
          </a:solidFill>
          <a:latin typeface="+mn-lt"/>
          <a:ea typeface="+mn-ea"/>
          <a:cs typeface="+mn-cs"/>
        </a:defRPr>
      </a:lvl6pPr>
      <a:lvl7pPr marL="14094653" indent="-1084204" algn="l" defTabSz="4336816" rtl="0" eaLnBrk="1" latinLnBrk="0" hangingPunct="1">
        <a:spcBef>
          <a:spcPct val="20000"/>
        </a:spcBef>
        <a:buFont typeface="Arial" panose="020B0604020202020204" pitchFamily="34" charset="0"/>
        <a:buChar char="•"/>
        <a:defRPr sz="9500" kern="1200">
          <a:solidFill>
            <a:schemeClr val="tx1"/>
          </a:solidFill>
          <a:latin typeface="+mn-lt"/>
          <a:ea typeface="+mn-ea"/>
          <a:cs typeface="+mn-cs"/>
        </a:defRPr>
      </a:lvl7pPr>
      <a:lvl8pPr marL="16263061" indent="-1084204" algn="l" defTabSz="4336816" rtl="0" eaLnBrk="1" latinLnBrk="0" hangingPunct="1">
        <a:spcBef>
          <a:spcPct val="20000"/>
        </a:spcBef>
        <a:buFont typeface="Arial" panose="020B0604020202020204" pitchFamily="34" charset="0"/>
        <a:buChar char="•"/>
        <a:defRPr sz="9500" kern="1200">
          <a:solidFill>
            <a:schemeClr val="tx1"/>
          </a:solidFill>
          <a:latin typeface="+mn-lt"/>
          <a:ea typeface="+mn-ea"/>
          <a:cs typeface="+mn-cs"/>
        </a:defRPr>
      </a:lvl8pPr>
      <a:lvl9pPr marL="18431469" indent="-1084204" algn="l" defTabSz="4336816" rtl="0" eaLnBrk="1" latinLnBrk="0" hangingPunct="1">
        <a:spcBef>
          <a:spcPct val="20000"/>
        </a:spcBef>
        <a:buFont typeface="Arial" panose="020B0604020202020204" pitchFamily="34" charset="0"/>
        <a:buChar char="•"/>
        <a:defRPr sz="9500" kern="1200">
          <a:solidFill>
            <a:schemeClr val="tx1"/>
          </a:solidFill>
          <a:latin typeface="+mn-lt"/>
          <a:ea typeface="+mn-ea"/>
          <a:cs typeface="+mn-cs"/>
        </a:defRPr>
      </a:lvl9pPr>
    </p:bodyStyle>
    <p:otherStyle>
      <a:defPPr>
        <a:defRPr lang="en-US"/>
      </a:defPPr>
      <a:lvl1pPr marL="0" algn="l" defTabSz="4336816" rtl="0" eaLnBrk="1" latinLnBrk="0" hangingPunct="1">
        <a:defRPr sz="8500" kern="1200">
          <a:solidFill>
            <a:schemeClr val="tx1"/>
          </a:solidFill>
          <a:latin typeface="+mn-lt"/>
          <a:ea typeface="+mn-ea"/>
          <a:cs typeface="+mn-cs"/>
        </a:defRPr>
      </a:lvl1pPr>
      <a:lvl2pPr marL="2168408" algn="l" defTabSz="4336816" rtl="0" eaLnBrk="1" latinLnBrk="0" hangingPunct="1">
        <a:defRPr sz="8500" kern="1200">
          <a:solidFill>
            <a:schemeClr val="tx1"/>
          </a:solidFill>
          <a:latin typeface="+mn-lt"/>
          <a:ea typeface="+mn-ea"/>
          <a:cs typeface="+mn-cs"/>
        </a:defRPr>
      </a:lvl2pPr>
      <a:lvl3pPr marL="4336816" algn="l" defTabSz="4336816" rtl="0" eaLnBrk="1" latinLnBrk="0" hangingPunct="1">
        <a:defRPr sz="8500" kern="1200">
          <a:solidFill>
            <a:schemeClr val="tx1"/>
          </a:solidFill>
          <a:latin typeface="+mn-lt"/>
          <a:ea typeface="+mn-ea"/>
          <a:cs typeface="+mn-cs"/>
        </a:defRPr>
      </a:lvl3pPr>
      <a:lvl4pPr marL="6505224" algn="l" defTabSz="4336816" rtl="0" eaLnBrk="1" latinLnBrk="0" hangingPunct="1">
        <a:defRPr sz="8500" kern="1200">
          <a:solidFill>
            <a:schemeClr val="tx1"/>
          </a:solidFill>
          <a:latin typeface="+mn-lt"/>
          <a:ea typeface="+mn-ea"/>
          <a:cs typeface="+mn-cs"/>
        </a:defRPr>
      </a:lvl4pPr>
      <a:lvl5pPr marL="8673633" algn="l" defTabSz="4336816" rtl="0" eaLnBrk="1" latinLnBrk="0" hangingPunct="1">
        <a:defRPr sz="8500" kern="1200">
          <a:solidFill>
            <a:schemeClr val="tx1"/>
          </a:solidFill>
          <a:latin typeface="+mn-lt"/>
          <a:ea typeface="+mn-ea"/>
          <a:cs typeface="+mn-cs"/>
        </a:defRPr>
      </a:lvl5pPr>
      <a:lvl6pPr marL="10842041" algn="l" defTabSz="4336816" rtl="0" eaLnBrk="1" latinLnBrk="0" hangingPunct="1">
        <a:defRPr sz="8500" kern="1200">
          <a:solidFill>
            <a:schemeClr val="tx1"/>
          </a:solidFill>
          <a:latin typeface="+mn-lt"/>
          <a:ea typeface="+mn-ea"/>
          <a:cs typeface="+mn-cs"/>
        </a:defRPr>
      </a:lvl6pPr>
      <a:lvl7pPr marL="13010449" algn="l" defTabSz="4336816" rtl="0" eaLnBrk="1" latinLnBrk="0" hangingPunct="1">
        <a:defRPr sz="8500" kern="1200">
          <a:solidFill>
            <a:schemeClr val="tx1"/>
          </a:solidFill>
          <a:latin typeface="+mn-lt"/>
          <a:ea typeface="+mn-ea"/>
          <a:cs typeface="+mn-cs"/>
        </a:defRPr>
      </a:lvl7pPr>
      <a:lvl8pPr marL="15178857" algn="l" defTabSz="4336816" rtl="0" eaLnBrk="1" latinLnBrk="0" hangingPunct="1">
        <a:defRPr sz="8500" kern="1200">
          <a:solidFill>
            <a:schemeClr val="tx1"/>
          </a:solidFill>
          <a:latin typeface="+mn-lt"/>
          <a:ea typeface="+mn-ea"/>
          <a:cs typeface="+mn-cs"/>
        </a:defRPr>
      </a:lvl8pPr>
      <a:lvl9pPr marL="17347265" algn="l" defTabSz="4336816" rtl="0" eaLnBrk="1" latinLnBrk="0" hangingPunct="1">
        <a:defRPr sz="85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Relationship Id="rId7" Type="http://schemas.openxmlformats.org/officeDocument/2006/relationships/image" Target="../media/image6.png"/><Relationship Id="rId2" Type="http://schemas.openxmlformats.org/officeDocument/2006/relationships/image" Target="../media/image1.tif"/><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t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Group 51"/>
          <p:cNvGrpSpPr/>
          <p:nvPr/>
        </p:nvGrpSpPr>
        <p:grpSpPr>
          <a:xfrm>
            <a:off x="-22860" y="-40975"/>
            <a:ext cx="32941260" cy="43017775"/>
            <a:chOff x="-22860" y="-40975"/>
            <a:chExt cx="32941260" cy="43017775"/>
          </a:xfrm>
        </p:grpSpPr>
        <p:sp>
          <p:nvSpPr>
            <p:cNvPr id="4" name="Rectangle 3"/>
            <p:cNvSpPr/>
            <p:nvPr/>
          </p:nvSpPr>
          <p:spPr>
            <a:xfrm>
              <a:off x="0" y="-40975"/>
              <a:ext cx="32918400" cy="4572000"/>
            </a:xfrm>
            <a:prstGeom prst="rect">
              <a:avLst/>
            </a:prstGeom>
            <a:solidFill>
              <a:srgbClr val="6633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solidFill>
                  <a:srgbClr val="EDD26F"/>
                </a:solidFill>
              </a:endParaRPr>
            </a:p>
          </p:txBody>
        </p:sp>
        <p:sp>
          <p:nvSpPr>
            <p:cNvPr id="5" name="TextBox 4"/>
            <p:cNvSpPr txBox="1"/>
            <p:nvPr/>
          </p:nvSpPr>
          <p:spPr>
            <a:xfrm>
              <a:off x="0" y="371845"/>
              <a:ext cx="32918400" cy="2357437"/>
            </a:xfrm>
            <a:prstGeom prst="rect">
              <a:avLst/>
            </a:prstGeom>
            <a:noFill/>
          </p:spPr>
          <p:txBody>
            <a:bodyPr wrap="square" rtlCol="0">
              <a:spAutoFit/>
            </a:bodyPr>
            <a:lstStyle/>
            <a:p>
              <a:pPr algn="ctr"/>
              <a:r>
                <a:rPr lang="en-US" sz="14400" b="1" dirty="0" smtClean="0">
                  <a:solidFill>
                    <a:srgbClr val="F4E3A6"/>
                  </a:solidFill>
                </a:rPr>
                <a:t>Tim Burton: Character Network Analysis</a:t>
              </a:r>
              <a:endParaRPr lang="en-US" sz="14400" b="1" dirty="0">
                <a:solidFill>
                  <a:srgbClr val="F4E3A6"/>
                </a:solidFill>
              </a:endParaRPr>
            </a:p>
          </p:txBody>
        </p:sp>
        <p:sp>
          <p:nvSpPr>
            <p:cNvPr id="6" name="TextBox 5"/>
            <p:cNvSpPr txBox="1"/>
            <p:nvPr/>
          </p:nvSpPr>
          <p:spPr>
            <a:xfrm>
              <a:off x="4419602" y="2917403"/>
              <a:ext cx="22935319" cy="1225868"/>
            </a:xfrm>
            <a:prstGeom prst="rect">
              <a:avLst/>
            </a:prstGeom>
            <a:noFill/>
          </p:spPr>
          <p:txBody>
            <a:bodyPr wrap="square" rtlCol="0">
              <a:spAutoFit/>
            </a:bodyPr>
            <a:lstStyle/>
            <a:p>
              <a:pPr algn="ctr"/>
              <a:r>
                <a:rPr lang="en-US" sz="7200" dirty="0" smtClean="0">
                  <a:solidFill>
                    <a:srgbClr val="F4E3A6"/>
                  </a:solidFill>
                </a:rPr>
                <a:t>Nickolas Falk – Priddy Library, Universities at Shady Grove</a:t>
              </a:r>
              <a:endParaRPr lang="en-US" sz="7200" dirty="0">
                <a:solidFill>
                  <a:srgbClr val="F4E3A6"/>
                </a:solidFill>
              </a:endParaRPr>
            </a:p>
          </p:txBody>
        </p:sp>
        <p:grpSp>
          <p:nvGrpSpPr>
            <p:cNvPr id="7" name="Group 6"/>
            <p:cNvGrpSpPr/>
            <p:nvPr/>
          </p:nvGrpSpPr>
          <p:grpSpPr>
            <a:xfrm>
              <a:off x="-22860" y="5372100"/>
              <a:ext cx="32941260" cy="37604700"/>
              <a:chOff x="-22860" y="6286500"/>
              <a:chExt cx="32941260" cy="37604700"/>
            </a:xfrm>
          </p:grpSpPr>
          <p:sp>
            <p:nvSpPr>
              <p:cNvPr id="8" name="Rectangle 7"/>
              <p:cNvSpPr/>
              <p:nvPr/>
            </p:nvSpPr>
            <p:spPr>
              <a:xfrm>
                <a:off x="-22860" y="6286500"/>
                <a:ext cx="10515600" cy="37604700"/>
              </a:xfrm>
              <a:prstGeom prst="rect">
                <a:avLst/>
              </a:prstGeom>
              <a:ln>
                <a:noFill/>
              </a:ln>
            </p:spPr>
            <p:style>
              <a:lnRef idx="1">
                <a:schemeClr val="accent6"/>
              </a:lnRef>
              <a:fillRef idx="1001">
                <a:schemeClr val="lt2"/>
              </a:fillRef>
              <a:effectRef idx="1">
                <a:schemeClr val="accent6"/>
              </a:effectRef>
              <a:fontRef idx="minor">
                <a:schemeClr val="dk1"/>
              </a:fontRef>
            </p:style>
            <p:txBody>
              <a:bodyPr rtlCol="0" anchor="ctr"/>
              <a:lstStyle/>
              <a:p>
                <a:pPr algn="ctr"/>
                <a:endParaRPr lang="en-US"/>
              </a:p>
            </p:txBody>
          </p:sp>
          <p:sp>
            <p:nvSpPr>
              <p:cNvPr id="9" name="Rectangle 8"/>
              <p:cNvSpPr/>
              <p:nvPr/>
            </p:nvSpPr>
            <p:spPr>
              <a:xfrm>
                <a:off x="11201400" y="6286500"/>
                <a:ext cx="10515600" cy="37604700"/>
              </a:xfrm>
              <a:prstGeom prst="rect">
                <a:avLst/>
              </a:prstGeom>
              <a:ln>
                <a:noFill/>
              </a:ln>
            </p:spPr>
            <p:style>
              <a:lnRef idx="1">
                <a:schemeClr val="accent6"/>
              </a:lnRef>
              <a:fillRef idx="1001">
                <a:schemeClr val="lt2"/>
              </a:fillRef>
              <a:effectRef idx="1">
                <a:schemeClr val="accent6"/>
              </a:effectRef>
              <a:fontRef idx="minor">
                <a:schemeClr val="dk1"/>
              </a:fontRef>
            </p:style>
            <p:txBody>
              <a:bodyPr rtlCol="0" anchor="ctr"/>
              <a:lstStyle/>
              <a:p>
                <a:pPr algn="ctr"/>
                <a:endParaRPr lang="en-US"/>
              </a:p>
            </p:txBody>
          </p:sp>
          <p:sp>
            <p:nvSpPr>
              <p:cNvPr id="10" name="Rectangle 9"/>
              <p:cNvSpPr/>
              <p:nvPr/>
            </p:nvSpPr>
            <p:spPr>
              <a:xfrm>
                <a:off x="22402800" y="6286500"/>
                <a:ext cx="10515600" cy="37604700"/>
              </a:xfrm>
              <a:prstGeom prst="rect">
                <a:avLst/>
              </a:prstGeom>
              <a:ln>
                <a:noFill/>
              </a:ln>
            </p:spPr>
            <p:style>
              <a:lnRef idx="1">
                <a:schemeClr val="accent6"/>
              </a:lnRef>
              <a:fillRef idx="1001">
                <a:schemeClr val="lt2"/>
              </a:fillRef>
              <a:effectRef idx="1">
                <a:schemeClr val="accent6"/>
              </a:effectRef>
              <a:fontRef idx="minor">
                <a:schemeClr val="dk1"/>
              </a:fontRef>
            </p:style>
            <p:txBody>
              <a:bodyPr rtlCol="0" anchor="ctr"/>
              <a:lstStyle/>
              <a:p>
                <a:pPr algn="ctr"/>
                <a:endParaRPr lang="en-US"/>
              </a:p>
            </p:txBody>
          </p:sp>
          <p:grpSp>
            <p:nvGrpSpPr>
              <p:cNvPr id="11" name="Group 10"/>
              <p:cNvGrpSpPr/>
              <p:nvPr/>
            </p:nvGrpSpPr>
            <p:grpSpPr>
              <a:xfrm>
                <a:off x="-22860" y="6286500"/>
                <a:ext cx="10515600" cy="1562100"/>
                <a:chOff x="0" y="7147560"/>
                <a:chExt cx="13716000" cy="1600200"/>
              </a:xfrm>
            </p:grpSpPr>
            <p:sp>
              <p:nvSpPr>
                <p:cNvPr id="50" name="Rectangle 49"/>
                <p:cNvSpPr/>
                <p:nvPr/>
              </p:nvSpPr>
              <p:spPr>
                <a:xfrm>
                  <a:off x="2743200" y="7147560"/>
                  <a:ext cx="10972800" cy="16002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400" b="1" dirty="0" smtClean="0"/>
                    <a:t> Introduction</a:t>
                  </a:r>
                  <a:endParaRPr lang="en-US" sz="7400" b="1" dirty="0"/>
                </a:p>
              </p:txBody>
            </p:sp>
            <p:sp>
              <p:nvSpPr>
                <p:cNvPr id="51" name="Rectangle 50"/>
                <p:cNvSpPr/>
                <p:nvPr/>
              </p:nvSpPr>
              <p:spPr>
                <a:xfrm>
                  <a:off x="0" y="7147560"/>
                  <a:ext cx="1600200" cy="160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p:cNvGrpSpPr/>
              <p:nvPr/>
            </p:nvGrpSpPr>
            <p:grpSpPr>
              <a:xfrm>
                <a:off x="0" y="16992600"/>
                <a:ext cx="10515600" cy="1600200"/>
                <a:chOff x="0" y="18661380"/>
                <a:chExt cx="13716000" cy="1600200"/>
              </a:xfrm>
            </p:grpSpPr>
            <p:sp>
              <p:nvSpPr>
                <p:cNvPr id="48" name="Rectangle 47"/>
                <p:cNvSpPr/>
                <p:nvPr/>
              </p:nvSpPr>
              <p:spPr>
                <a:xfrm>
                  <a:off x="2743200" y="18661380"/>
                  <a:ext cx="10972800" cy="16002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400" b="1" dirty="0" smtClean="0"/>
                    <a:t> Background</a:t>
                  </a:r>
                  <a:endParaRPr lang="en-US" sz="7400" b="1" dirty="0"/>
                </a:p>
              </p:txBody>
            </p:sp>
            <p:sp>
              <p:nvSpPr>
                <p:cNvPr id="49" name="Rectangle 48"/>
                <p:cNvSpPr/>
                <p:nvPr/>
              </p:nvSpPr>
              <p:spPr>
                <a:xfrm>
                  <a:off x="0" y="18661380"/>
                  <a:ext cx="1600200" cy="160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p:cNvGrpSpPr/>
              <p:nvPr/>
            </p:nvGrpSpPr>
            <p:grpSpPr>
              <a:xfrm>
                <a:off x="0" y="28584597"/>
                <a:ext cx="10515600" cy="1600200"/>
                <a:chOff x="15102840" y="14249400"/>
                <a:chExt cx="13258800" cy="1600200"/>
              </a:xfrm>
            </p:grpSpPr>
            <p:sp>
              <p:nvSpPr>
                <p:cNvPr id="46" name="Rectangle 45"/>
                <p:cNvSpPr/>
                <p:nvPr/>
              </p:nvSpPr>
              <p:spPr>
                <a:xfrm>
                  <a:off x="17846040" y="14249400"/>
                  <a:ext cx="10515600" cy="16002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400" b="1" dirty="0" smtClean="0"/>
                    <a:t> Case Study</a:t>
                  </a:r>
                  <a:endParaRPr lang="en-US" sz="7400" b="1" dirty="0"/>
                </a:p>
              </p:txBody>
            </p:sp>
            <p:sp>
              <p:nvSpPr>
                <p:cNvPr id="47" name="Rectangle 46"/>
                <p:cNvSpPr/>
                <p:nvPr/>
              </p:nvSpPr>
              <p:spPr>
                <a:xfrm>
                  <a:off x="15102840" y="14249400"/>
                  <a:ext cx="1600200" cy="160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TextBox 13"/>
              <p:cNvSpPr txBox="1"/>
              <p:nvPr/>
            </p:nvSpPr>
            <p:spPr>
              <a:xfrm>
                <a:off x="384942" y="8153400"/>
                <a:ext cx="9601200" cy="8643937"/>
              </a:xfrm>
              <a:prstGeom prst="rect">
                <a:avLst/>
              </a:prstGeom>
              <a:noFill/>
            </p:spPr>
            <p:txBody>
              <a:bodyPr wrap="square" rtlCol="0">
                <a:spAutoFit/>
              </a:bodyPr>
              <a:lstStyle/>
              <a:p>
                <a:r>
                  <a:rPr lang="en-US" sz="3200" dirty="0" smtClean="0"/>
                  <a:t>     Social </a:t>
                </a:r>
                <a:r>
                  <a:rPr lang="en-US" sz="3200" dirty="0"/>
                  <a:t>network theory can contribute to the understanding of the structural properties of a movie and the data contained within it. The meaning or importance of the individual characters and the community in a movie is conditional on their position in a complex scheme of social relationships reported by the data.</a:t>
                </a:r>
              </a:p>
              <a:p>
                <a:r>
                  <a:rPr lang="en-US" sz="3200" dirty="0"/>
                  <a:t> </a:t>
                </a:r>
                <a:r>
                  <a:rPr lang="en-US" sz="3200" dirty="0" smtClean="0"/>
                  <a:t>    Based </a:t>
                </a:r>
                <a:r>
                  <a:rPr lang="en-US" sz="3200" dirty="0"/>
                  <a:t>on the idea that we can extrapolate key properties of a movie by collecting, compiling and analyzing </a:t>
                </a:r>
                <a:r>
                  <a:rPr lang="en-US" sz="3200" dirty="0" smtClean="0"/>
                  <a:t>its associated data </a:t>
                </a:r>
                <a:r>
                  <a:rPr lang="en-US" sz="3200" dirty="0"/>
                  <a:t>character network analysis and comparison of two Tim Burton </a:t>
                </a:r>
                <a:r>
                  <a:rPr lang="en-US" sz="3200" dirty="0" smtClean="0"/>
                  <a:t>movies: this project entailed </a:t>
                </a:r>
                <a:r>
                  <a:rPr lang="en-US" sz="3200" i="1" dirty="0"/>
                  <a:t>Corpse Bride</a:t>
                </a:r>
                <a:r>
                  <a:rPr lang="en-US" sz="3200" dirty="0"/>
                  <a:t> and </a:t>
                </a:r>
                <a:r>
                  <a:rPr lang="en-US" sz="3200" i="1" dirty="0"/>
                  <a:t>Big Fish</a:t>
                </a:r>
                <a:r>
                  <a:rPr lang="en-US" sz="3200" dirty="0"/>
                  <a:t>. Based on the criteria of who spoke with whom, who appears with </a:t>
                </a:r>
                <a:r>
                  <a:rPr lang="en-US" sz="3200" dirty="0" smtClean="0"/>
                  <a:t>whom </a:t>
                </a:r>
                <a:r>
                  <a:rPr lang="en-US" sz="3200" dirty="0"/>
                  <a:t>and the overall number of appearances throughout the films, I collected and compiled the data with the hopes of discovering trends within the network relationships that </a:t>
                </a:r>
                <a:r>
                  <a:rPr lang="en-US" sz="3200" dirty="0" smtClean="0"/>
                  <a:t>generate enthusiasm among Tim Burton’s fan base.</a:t>
                </a:r>
                <a:endParaRPr lang="en-US" sz="3200" dirty="0"/>
              </a:p>
            </p:txBody>
          </p:sp>
          <p:sp>
            <p:nvSpPr>
              <p:cNvPr id="15" name="Rectangle 14"/>
              <p:cNvSpPr/>
              <p:nvPr/>
            </p:nvSpPr>
            <p:spPr>
              <a:xfrm>
                <a:off x="384942" y="18969462"/>
                <a:ext cx="9601200" cy="9649777"/>
              </a:xfrm>
              <a:prstGeom prst="rect">
                <a:avLst/>
              </a:prstGeom>
            </p:spPr>
            <p:txBody>
              <a:bodyPr wrap="square">
                <a:spAutoFit/>
              </a:bodyPr>
              <a:lstStyle/>
              <a:p>
                <a:r>
                  <a:rPr lang="en-US" sz="3200" dirty="0" smtClean="0"/>
                  <a:t>     Researchers </a:t>
                </a:r>
                <a:r>
                  <a:rPr lang="en-US" sz="3200" dirty="0"/>
                  <a:t>have explored movie analysis based on complex character network </a:t>
                </a:r>
                <a:r>
                  <a:rPr lang="en-US" sz="3200" dirty="0" smtClean="0"/>
                  <a:t>structures. By </a:t>
                </a:r>
                <a:r>
                  <a:rPr lang="en-US" sz="3200" dirty="0"/>
                  <a:t>suggesting that “roles in a movie form a small society and their interrelationship provides clues for movie understanding,” </a:t>
                </a:r>
                <a:r>
                  <a:rPr lang="en-US" sz="3200" dirty="0" err="1"/>
                  <a:t>Weng</a:t>
                </a:r>
                <a:r>
                  <a:rPr lang="en-US" sz="3200" dirty="0"/>
                  <a:t>, Chu and Wu (2007) focused on the social structures, leading roles and hidden communities. </a:t>
                </a:r>
              </a:p>
              <a:p>
                <a:r>
                  <a:rPr lang="en-US" sz="3200" dirty="0" smtClean="0"/>
                  <a:t>     Similarly</a:t>
                </a:r>
                <a:r>
                  <a:rPr lang="en-US" sz="3200" dirty="0"/>
                  <a:t>, Park, Oh and Jo (2011) argued that “movie analysis through social relationships among characters can support various types of information better than audio-visual feature analysis.” By combining dialog with character social networks, they created a character-net to identify major and minor role classifications, community clustering and sequence detection.</a:t>
                </a:r>
              </a:p>
              <a:p>
                <a:r>
                  <a:rPr lang="en-US" sz="3200" dirty="0" smtClean="0"/>
                  <a:t>     Ding </a:t>
                </a:r>
                <a:r>
                  <a:rPr lang="en-US" sz="3200" dirty="0"/>
                  <a:t>and Yilmaz (2010) used character affinity to find communities of characters and identify leaders within them. They also showed that analyzing the contents of the movie can fairly accurately establish the relationships between characters.</a:t>
                </a:r>
              </a:p>
            </p:txBody>
          </p:sp>
          <p:pic>
            <p:nvPicPr>
              <p:cNvPr id="16" name="Picture 15"/>
              <p:cNvPicPr>
                <a:picLocks noChangeAspect="1"/>
              </p:cNvPicPr>
              <p:nvPr/>
            </p:nvPicPr>
            <p:blipFill>
              <a:blip r:embed="rId2" cstate="print">
                <a:clrChange>
                  <a:clrFrom>
                    <a:srgbClr val="FFFFFE"/>
                  </a:clrFrom>
                  <a:clrTo>
                    <a:srgbClr val="FFFFFE">
                      <a:alpha val="0"/>
                    </a:srgbClr>
                  </a:clrTo>
                </a:clrChange>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384942" y="36754584"/>
                <a:ext cx="5212080" cy="3374338"/>
              </a:xfrm>
              <a:prstGeom prst="rect">
                <a:avLst/>
              </a:prstGeom>
            </p:spPr>
          </p:pic>
          <p:pic>
            <p:nvPicPr>
              <p:cNvPr id="17" name="Picture 16"/>
              <p:cNvPicPr>
                <a:picLocks noChangeAspect="1"/>
              </p:cNvPicPr>
              <p:nvPr/>
            </p:nvPicPr>
            <p:blipFill>
              <a:blip r:embed="rId3" cstate="print">
                <a:clrChange>
                  <a:clrFrom>
                    <a:srgbClr val="FFFFFE"/>
                  </a:clrFrom>
                  <a:clrTo>
                    <a:srgbClr val="FFFFFE">
                      <a:alpha val="0"/>
                    </a:srgbClr>
                  </a:clrTo>
                </a:clrChange>
                <a:duotone>
                  <a:schemeClr val="accent6">
                    <a:shade val="45000"/>
                    <a:satMod val="135000"/>
                  </a:schemeClr>
                  <a:prstClr val="white"/>
                </a:duotone>
                <a:extLst>
                  <a:ext uri="{28A0092B-C50C-407E-A947-70E740481C1C}">
                    <a14:useLocalDpi xmlns:a14="http://schemas.microsoft.com/office/drawing/2010/main" val="0"/>
                  </a:ext>
                </a:extLst>
              </a:blip>
              <a:stretch>
                <a:fillRect/>
              </a:stretch>
            </p:blipFill>
            <p:spPr>
              <a:xfrm>
                <a:off x="4911223" y="38892916"/>
                <a:ext cx="5212080" cy="4075495"/>
              </a:xfrm>
              <a:prstGeom prst="rect">
                <a:avLst/>
              </a:prstGeom>
            </p:spPr>
          </p:pic>
          <p:grpSp>
            <p:nvGrpSpPr>
              <p:cNvPr id="18" name="Group 17"/>
              <p:cNvGrpSpPr>
                <a:grpSpLocks noChangeAspect="1"/>
              </p:cNvGrpSpPr>
              <p:nvPr/>
            </p:nvGrpSpPr>
            <p:grpSpPr>
              <a:xfrm>
                <a:off x="12936603" y="21519428"/>
                <a:ext cx="7045190" cy="7772400"/>
                <a:chOff x="43759050" y="3405190"/>
                <a:chExt cx="8873177" cy="9789072"/>
              </a:xfrm>
            </p:grpSpPr>
            <p:grpSp>
              <p:nvGrpSpPr>
                <p:cNvPr id="42" name="Group 41"/>
                <p:cNvGrpSpPr/>
                <p:nvPr/>
              </p:nvGrpSpPr>
              <p:grpSpPr>
                <a:xfrm>
                  <a:off x="43759050" y="3405190"/>
                  <a:ext cx="8873177" cy="9789072"/>
                  <a:chOff x="18536850" y="26053363"/>
                  <a:chExt cx="8873177" cy="2715780"/>
                </a:xfrm>
              </p:grpSpPr>
              <p:sp>
                <p:nvSpPr>
                  <p:cNvPr id="44" name="Rounded Rectangle 43"/>
                  <p:cNvSpPr/>
                  <p:nvPr/>
                </p:nvSpPr>
                <p:spPr>
                  <a:xfrm>
                    <a:off x="18536850" y="26361223"/>
                    <a:ext cx="8873176" cy="2407920"/>
                  </a:xfrm>
                  <a:prstGeom prst="roundRect">
                    <a:avLst>
                      <a:gd name="adj" fmla="val 4329"/>
                    </a:avLst>
                  </a:prstGeom>
                  <a:solidFill>
                    <a:srgbClr val="F4E3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ounded Rectangle 44"/>
                  <p:cNvSpPr/>
                  <p:nvPr/>
                </p:nvSpPr>
                <p:spPr>
                  <a:xfrm>
                    <a:off x="18536850" y="26053363"/>
                    <a:ext cx="8873177" cy="307860"/>
                  </a:xfrm>
                  <a:prstGeom prst="roundRect">
                    <a:avLst>
                      <a:gd name="adj" fmla="val 27390"/>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chemeClr val="bg1"/>
                        </a:solidFill>
                      </a:rPr>
                      <a:t>Big Fish Network</a:t>
                    </a:r>
                    <a:endParaRPr lang="en-US" sz="4800" dirty="0">
                      <a:solidFill>
                        <a:schemeClr val="bg1"/>
                      </a:solidFill>
                    </a:endParaRPr>
                  </a:p>
                </p:txBody>
              </p:sp>
            </p:grpSp>
            <p:pic>
              <p:nvPicPr>
                <p:cNvPr id="43" name="Picture 4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083138" y="4742066"/>
                  <a:ext cx="8225001" cy="8225000"/>
                </a:xfrm>
                <a:prstGeom prst="roundRect">
                  <a:avLst>
                    <a:gd name="adj" fmla="val 4551"/>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
            <p:nvSpPr>
              <p:cNvPr id="19" name="TextBox 18"/>
              <p:cNvSpPr txBox="1"/>
              <p:nvPr/>
            </p:nvSpPr>
            <p:spPr>
              <a:xfrm>
                <a:off x="11590020" y="6752089"/>
                <a:ext cx="9601200" cy="6129337"/>
              </a:xfrm>
              <a:prstGeom prst="rect">
                <a:avLst/>
              </a:prstGeom>
              <a:noFill/>
            </p:spPr>
            <p:txBody>
              <a:bodyPr wrap="square" rtlCol="0">
                <a:spAutoFit/>
              </a:bodyPr>
              <a:lstStyle/>
              <a:p>
                <a:r>
                  <a:rPr lang="en-US" sz="3200" dirty="0" smtClean="0"/>
                  <a:t>Based </a:t>
                </a:r>
                <a:r>
                  <a:rPr lang="en-US" sz="3200" dirty="0"/>
                  <a:t>on each scene within the movie and number of times the character spoke to another character, I was able to gauge the tie strength between the characters and apply this to the character network </a:t>
                </a:r>
                <a:r>
                  <a:rPr lang="en-US" sz="3200" dirty="0" smtClean="0"/>
                  <a:t>visualization. </a:t>
                </a:r>
                <a:r>
                  <a:rPr lang="en-US" sz="3200" dirty="0"/>
                  <a:t>Without the technological and programming capabilities, my study was set-up to be accomplished by manual data collection with synthesis and visualizations done by Gephi 9.1. I used auditory cues to build tie strength, adjacency matrices, data based on character appearances and data collected of who appears with whom (qualified by the criteria of a character speaking </a:t>
                </a:r>
                <a:r>
                  <a:rPr lang="en-US" sz="3200" i="1" dirty="0"/>
                  <a:t>to </a:t>
                </a:r>
                <a:r>
                  <a:rPr lang="en-US" sz="3200" dirty="0"/>
                  <a:t>character).</a:t>
                </a:r>
              </a:p>
            </p:txBody>
          </p:sp>
          <p:grpSp>
            <p:nvGrpSpPr>
              <p:cNvPr id="20" name="Group 19"/>
              <p:cNvGrpSpPr>
                <a:grpSpLocks noChangeAspect="1"/>
              </p:cNvGrpSpPr>
              <p:nvPr/>
            </p:nvGrpSpPr>
            <p:grpSpPr>
              <a:xfrm>
                <a:off x="12936603" y="13093956"/>
                <a:ext cx="7045190" cy="7772400"/>
                <a:chOff x="45249052" y="5780944"/>
                <a:chExt cx="7459612" cy="8229600"/>
              </a:xfrm>
            </p:grpSpPr>
            <p:sp>
              <p:nvSpPr>
                <p:cNvPr id="39" name="Rounded Rectangle 38"/>
                <p:cNvSpPr/>
                <p:nvPr/>
              </p:nvSpPr>
              <p:spPr>
                <a:xfrm>
                  <a:off x="45249052" y="6713849"/>
                  <a:ext cx="7459611" cy="7296695"/>
                </a:xfrm>
                <a:prstGeom prst="roundRect">
                  <a:avLst>
                    <a:gd name="adj" fmla="val 4329"/>
                  </a:avLst>
                </a:prstGeom>
                <a:solidFill>
                  <a:srgbClr val="F4E3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ounded Rectangle 39"/>
                <p:cNvSpPr/>
                <p:nvPr/>
              </p:nvSpPr>
              <p:spPr>
                <a:xfrm>
                  <a:off x="45249052" y="5780944"/>
                  <a:ext cx="7459612" cy="932905"/>
                </a:xfrm>
                <a:prstGeom prst="roundRect">
                  <a:avLst>
                    <a:gd name="adj" fmla="val 27390"/>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chemeClr val="bg1"/>
                      </a:solidFill>
                    </a:rPr>
                    <a:t>Corpse Bride Network</a:t>
                  </a:r>
                  <a:endParaRPr lang="en-US" sz="4800" dirty="0">
                    <a:solidFill>
                      <a:schemeClr val="bg1"/>
                    </a:solidFill>
                  </a:endParaRPr>
                </a:p>
              </p:txBody>
            </p:sp>
            <p:pic>
              <p:nvPicPr>
                <p:cNvPr id="41" name="Picture 4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522424" y="6905764"/>
                  <a:ext cx="6912867" cy="6912864"/>
                </a:xfrm>
                <a:prstGeom prst="roundRect">
                  <a:avLst>
                    <a:gd name="adj" fmla="val 4263"/>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sp>
            <p:nvSpPr>
              <p:cNvPr id="21" name="Rectangle 20"/>
              <p:cNvSpPr/>
              <p:nvPr/>
            </p:nvSpPr>
            <p:spPr>
              <a:xfrm>
                <a:off x="522103" y="31045329"/>
                <a:ext cx="9601200" cy="5123497"/>
              </a:xfrm>
              <a:prstGeom prst="rect">
                <a:avLst/>
              </a:prstGeom>
            </p:spPr>
            <p:txBody>
              <a:bodyPr wrap="square">
                <a:spAutoFit/>
              </a:bodyPr>
              <a:lstStyle/>
              <a:p>
                <a:r>
                  <a:rPr lang="en-US" sz="3200" dirty="0" smtClean="0"/>
                  <a:t> In my research I meshed various approaches by recording both the visual components of overall appearances throughout the movie and compared it to the character network data derived from who appears, qualified by the criteria of who talked to whom. This was along the lines with what was done with </a:t>
                </a:r>
                <a:r>
                  <a:rPr lang="en-US" sz="3200" dirty="0" err="1" smtClean="0"/>
                  <a:t>RoleNet</a:t>
                </a:r>
                <a:r>
                  <a:rPr lang="en-US" sz="3200" dirty="0" smtClean="0"/>
                  <a:t>, developed by </a:t>
                </a:r>
                <a:r>
                  <a:rPr lang="en-US" sz="3200" dirty="0" err="1" smtClean="0"/>
                  <a:t>Weng</a:t>
                </a:r>
                <a:r>
                  <a:rPr lang="en-US" sz="3200" dirty="0" smtClean="0"/>
                  <a:t>, Chu and Wu (2007), an automated program with facial recognition technology; although I set about using alternate criteria and collected the data myself.</a:t>
                </a:r>
                <a:endParaRPr lang="en-US" sz="3200" dirty="0"/>
              </a:p>
            </p:txBody>
          </p:sp>
          <p:grpSp>
            <p:nvGrpSpPr>
              <p:cNvPr id="22" name="Group 21"/>
              <p:cNvGrpSpPr/>
              <p:nvPr/>
            </p:nvGrpSpPr>
            <p:grpSpPr>
              <a:xfrm>
                <a:off x="11201400" y="29901787"/>
                <a:ext cx="10515600" cy="1600200"/>
                <a:chOff x="30205680" y="7147560"/>
                <a:chExt cx="13716000" cy="1600200"/>
              </a:xfrm>
            </p:grpSpPr>
            <p:sp>
              <p:nvSpPr>
                <p:cNvPr id="37" name="Rectangle 36"/>
                <p:cNvSpPr/>
                <p:nvPr/>
              </p:nvSpPr>
              <p:spPr>
                <a:xfrm>
                  <a:off x="32948880" y="7147560"/>
                  <a:ext cx="10972800" cy="16002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400" b="1" dirty="0" smtClean="0"/>
                    <a:t> Results</a:t>
                  </a:r>
                  <a:endParaRPr lang="en-US" sz="7400" b="1" dirty="0"/>
                </a:p>
              </p:txBody>
            </p:sp>
            <p:sp>
              <p:nvSpPr>
                <p:cNvPr id="38" name="Rectangle 37"/>
                <p:cNvSpPr/>
                <p:nvPr/>
              </p:nvSpPr>
              <p:spPr>
                <a:xfrm>
                  <a:off x="30205680" y="7147560"/>
                  <a:ext cx="1600200" cy="160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3" name="TextBox 22"/>
              <p:cNvSpPr txBox="1"/>
              <p:nvPr/>
            </p:nvSpPr>
            <p:spPr>
              <a:xfrm>
                <a:off x="11658600" y="32015490"/>
                <a:ext cx="9601200" cy="11661457"/>
              </a:xfrm>
              <a:prstGeom prst="rect">
                <a:avLst/>
              </a:prstGeom>
              <a:noFill/>
            </p:spPr>
            <p:txBody>
              <a:bodyPr wrap="square" rtlCol="0">
                <a:spAutoFit/>
              </a:bodyPr>
              <a:lstStyle/>
              <a:p>
                <a:r>
                  <a:rPr lang="en-US" sz="3200" dirty="0" smtClean="0"/>
                  <a:t>     Burton </a:t>
                </a:r>
                <a:r>
                  <a:rPr lang="en-US" sz="3200" dirty="0"/>
                  <a:t>is using a triad of characters in two sets. One triad is comprised of the Hollywood set, what the audience see’s the most and tend to relate to; meanwhile there is a second triad that appeals to the fan base, which is formed between two of the first triad and a third “outsider” type character. There is also a third triad of story relationships combined with a clique in each of these relationships.</a:t>
                </a:r>
              </a:p>
              <a:p>
                <a:r>
                  <a:rPr lang="en-US" sz="3200" dirty="0" smtClean="0"/>
                  <a:t>     The </a:t>
                </a:r>
                <a:r>
                  <a:rPr lang="en-US" sz="3200" dirty="0"/>
                  <a:t>first set of data was collected for Corpse Bride. Looking at the data for pure number of times a character appears, the first triad of main characters is Victor with 195, Emily with 167 and Victoria with 108 appearances. This provides the Corpse Bride Hollywood (CBH) movie scripting for main characters pretty well</a:t>
                </a:r>
                <a:r>
                  <a:rPr lang="en-US" sz="3200" dirty="0" smtClean="0"/>
                  <a:t>.</a:t>
                </a:r>
              </a:p>
              <a:p>
                <a:r>
                  <a:rPr lang="en-US" sz="3200" dirty="0" smtClean="0"/>
                  <a:t>     The second underlying triad, Corpse Bride Outsider (CBO) is found when looking at the data pulled using Gephi 9.1. Victor has a </a:t>
                </a:r>
                <a:r>
                  <a:rPr lang="en-US" sz="3200" i="1" dirty="0" smtClean="0"/>
                  <a:t>closeness centrality</a:t>
                </a:r>
                <a:r>
                  <a:rPr lang="en-US" sz="3200" dirty="0" smtClean="0"/>
                  <a:t> (the average distance to all other characters) of 1.095 showing that he is very centrally connected to all the characters. This holds true for Emily; closeness centrality of 1.380, but our “outsider” Nell is now introduced; closeness centrality of 1.047. To provide perspective, Victoria from CBH has a closeness centrality of 1.428.</a:t>
                </a:r>
                <a:endParaRPr lang="en-US" sz="3200" dirty="0"/>
              </a:p>
            </p:txBody>
          </p:sp>
          <p:grpSp>
            <p:nvGrpSpPr>
              <p:cNvPr id="24" name="Group 23"/>
              <p:cNvGrpSpPr/>
              <p:nvPr/>
            </p:nvGrpSpPr>
            <p:grpSpPr>
              <a:xfrm>
                <a:off x="22384407" y="26558574"/>
                <a:ext cx="10515600" cy="1600200"/>
                <a:chOff x="30205680" y="23774400"/>
                <a:chExt cx="13716000" cy="1600200"/>
              </a:xfrm>
            </p:grpSpPr>
            <p:sp>
              <p:nvSpPr>
                <p:cNvPr id="35" name="Rectangle 34"/>
                <p:cNvSpPr/>
                <p:nvPr/>
              </p:nvSpPr>
              <p:spPr>
                <a:xfrm>
                  <a:off x="32948880" y="23774400"/>
                  <a:ext cx="10972800" cy="1600200"/>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7400" b="1" dirty="0" smtClean="0"/>
                    <a:t> Conclusion</a:t>
                  </a:r>
                  <a:endParaRPr lang="en-US" sz="7400" b="1" dirty="0"/>
                </a:p>
              </p:txBody>
            </p:sp>
            <p:sp>
              <p:nvSpPr>
                <p:cNvPr id="36" name="Rectangle 35"/>
                <p:cNvSpPr/>
                <p:nvPr/>
              </p:nvSpPr>
              <p:spPr>
                <a:xfrm>
                  <a:off x="30205680" y="23774400"/>
                  <a:ext cx="1600200" cy="16002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TextBox 24"/>
              <p:cNvSpPr txBox="1"/>
              <p:nvPr/>
            </p:nvSpPr>
            <p:spPr>
              <a:xfrm>
                <a:off x="22841606" y="28441303"/>
                <a:ext cx="9601200" cy="11661457"/>
              </a:xfrm>
              <a:prstGeom prst="rect">
                <a:avLst/>
              </a:prstGeom>
              <a:noFill/>
            </p:spPr>
            <p:txBody>
              <a:bodyPr wrap="square" rtlCol="0">
                <a:spAutoFit/>
              </a:bodyPr>
              <a:lstStyle/>
              <a:p>
                <a:r>
                  <a:rPr lang="en-US" sz="3200" dirty="0" smtClean="0"/>
                  <a:t>     Burton </a:t>
                </a:r>
                <a:r>
                  <a:rPr lang="en-US" sz="3200" dirty="0"/>
                  <a:t>has continually worked inside the mainstream movie scheme, but has also experienced an exceptional freedom to follow his eccentric, abnormal stories of characters existing on the peripheral of society. Although this particular study is inconclusive as it is based on only two of the </a:t>
                </a:r>
                <a:r>
                  <a:rPr lang="en-US" sz="3200" dirty="0" smtClean="0"/>
                  <a:t>twenty-three </a:t>
                </a:r>
                <a:r>
                  <a:rPr lang="en-US" sz="3200" dirty="0"/>
                  <a:t>films and </a:t>
                </a:r>
                <a:r>
                  <a:rPr lang="en-US" sz="3200" dirty="0" smtClean="0"/>
                  <a:t>human-based </a:t>
                </a:r>
                <a:r>
                  <a:rPr lang="en-US" sz="3200" dirty="0"/>
                  <a:t>data collection, it still holds some merit. Based on the analysis, I conclude that a large portion of Burton’s fan base certainly see something of themselves in the guy who gives it his all but never quite makes it, a mother trying to hold two families together or any of the piece of the story </a:t>
                </a:r>
                <a:r>
                  <a:rPr lang="en-US" sz="3200" dirty="0" smtClean="0"/>
                  <a:t>in which they </a:t>
                </a:r>
                <a:r>
                  <a:rPr lang="en-US" sz="3200" dirty="0"/>
                  <a:t>can insert themselves. Through these films, Burton fans identify not with the heroes or victims but, rather, the complex and underlying characters relationships whom society may regard as misunderstood.</a:t>
                </a:r>
              </a:p>
              <a:p>
                <a:r>
                  <a:rPr lang="en-US" sz="3200" dirty="0" smtClean="0"/>
                  <a:t>     These </a:t>
                </a:r>
                <a:r>
                  <a:rPr lang="en-US" sz="3200" dirty="0"/>
                  <a:t>relational tendencies are facilitated with a use of overlapping triadic networks. The first is the ever popular Hollywood main characters while there is a subtle network just below </a:t>
                </a:r>
                <a:r>
                  <a:rPr lang="en-US" sz="3200" dirty="0" smtClean="0"/>
                  <a:t>that, which introduces </a:t>
                </a:r>
                <a:r>
                  <a:rPr lang="en-US" sz="3200" dirty="0"/>
                  <a:t>an “outcast” type character. This in turn helps make it okay to be an outsider and fit into society. More studies would </a:t>
                </a:r>
                <a:r>
                  <a:rPr lang="en-US" sz="3200" dirty="0" smtClean="0"/>
                  <a:t>likely add further support to this theory.</a:t>
                </a:r>
                <a:endParaRPr lang="en-US" sz="3200" dirty="0"/>
              </a:p>
            </p:txBody>
          </p:sp>
          <p:grpSp>
            <p:nvGrpSpPr>
              <p:cNvPr id="26" name="Group 25"/>
              <p:cNvGrpSpPr>
                <a:grpSpLocks noChangeAspect="1"/>
              </p:cNvGrpSpPr>
              <p:nvPr/>
            </p:nvGrpSpPr>
            <p:grpSpPr>
              <a:xfrm>
                <a:off x="24487526" y="10067268"/>
                <a:ext cx="6449673" cy="10286522"/>
                <a:chOff x="34158074" y="6189596"/>
                <a:chExt cx="7744284" cy="12351291"/>
              </a:xfrm>
            </p:grpSpPr>
            <p:grpSp>
              <p:nvGrpSpPr>
                <p:cNvPr id="30" name="Group 29"/>
                <p:cNvGrpSpPr/>
                <p:nvPr/>
              </p:nvGrpSpPr>
              <p:grpSpPr>
                <a:xfrm>
                  <a:off x="34158074" y="6189596"/>
                  <a:ext cx="7744284" cy="12351291"/>
                  <a:chOff x="18282078" y="21116363"/>
                  <a:chExt cx="7735679" cy="8183364"/>
                </a:xfrm>
              </p:grpSpPr>
              <p:sp>
                <p:nvSpPr>
                  <p:cNvPr id="33" name="Rounded Rectangle 32"/>
                  <p:cNvSpPr/>
                  <p:nvPr/>
                </p:nvSpPr>
                <p:spPr>
                  <a:xfrm>
                    <a:off x="18282078" y="21633924"/>
                    <a:ext cx="7735679" cy="7665803"/>
                  </a:xfrm>
                  <a:prstGeom prst="roundRect">
                    <a:avLst>
                      <a:gd name="adj" fmla="val 3215"/>
                    </a:avLst>
                  </a:prstGeom>
                  <a:solidFill>
                    <a:srgbClr val="F4E3A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ounded Rectangle 33"/>
                  <p:cNvSpPr/>
                  <p:nvPr/>
                </p:nvSpPr>
                <p:spPr>
                  <a:xfrm>
                    <a:off x="18282078" y="21116363"/>
                    <a:ext cx="7735679" cy="517561"/>
                  </a:xfrm>
                  <a:prstGeom prst="roundRect">
                    <a:avLst>
                      <a:gd name="adj" fmla="val 26758"/>
                    </a:avLst>
                  </a:prstGeom>
                  <a:solidFill>
                    <a:srgbClr val="FF99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solidFill>
                          <a:schemeClr val="bg1"/>
                        </a:solidFill>
                      </a:rPr>
                      <a:t>Raw Data</a:t>
                    </a:r>
                    <a:endParaRPr lang="en-US" sz="4800" dirty="0">
                      <a:solidFill>
                        <a:schemeClr val="bg1"/>
                      </a:solidFill>
                    </a:endParaRPr>
                  </a:p>
                </p:txBody>
              </p:sp>
            </p:grpSp>
            <p:pic>
              <p:nvPicPr>
                <p:cNvPr id="31" name="Picture 3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324660" y="7103974"/>
                  <a:ext cx="7411114" cy="5768652"/>
                </a:xfrm>
                <a:prstGeom prst="rect">
                  <a:avLst/>
                </a:prstGeom>
              </p:spPr>
            </p:pic>
            <p:pic>
              <p:nvPicPr>
                <p:cNvPr id="32" name="Picture 3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324660" y="13051166"/>
                  <a:ext cx="7411114" cy="5332771"/>
                </a:xfrm>
                <a:prstGeom prst="rect">
                  <a:avLst/>
                </a:prstGeom>
              </p:spPr>
            </p:pic>
          </p:grpSp>
          <p:sp>
            <p:nvSpPr>
              <p:cNvPr id="27" name="TextBox 26"/>
              <p:cNvSpPr txBox="1"/>
              <p:nvPr/>
            </p:nvSpPr>
            <p:spPr>
              <a:xfrm>
                <a:off x="22841606" y="6869389"/>
                <a:ext cx="9601200" cy="3111818"/>
              </a:xfrm>
              <a:prstGeom prst="rect">
                <a:avLst/>
              </a:prstGeom>
              <a:noFill/>
            </p:spPr>
            <p:txBody>
              <a:bodyPr wrap="square" rtlCol="0">
                <a:spAutoFit/>
              </a:bodyPr>
              <a:lstStyle/>
              <a:p>
                <a:r>
                  <a:rPr lang="en-US" sz="3200" dirty="0" smtClean="0"/>
                  <a:t>     The </a:t>
                </a:r>
                <a:r>
                  <a:rPr lang="en-US" sz="3200" dirty="0"/>
                  <a:t>CBO triad have high values for </a:t>
                </a:r>
                <a:r>
                  <a:rPr lang="en-US" sz="3200" i="1" dirty="0" err="1"/>
                  <a:t>betweenness</a:t>
                </a:r>
                <a:r>
                  <a:rPr lang="en-US" sz="3200" i="1" dirty="0"/>
                  <a:t> centrality</a:t>
                </a:r>
                <a:r>
                  <a:rPr lang="en-US" sz="3200" dirty="0"/>
                  <a:t> (the number of shortest paths from all characters to all others that pass through their data point); Victor with 99.590, Emily with 91.196 and Nell with 76.921. Again, from the CBH triad, Victoria from CBH has a </a:t>
                </a:r>
                <a:r>
                  <a:rPr lang="en-US" sz="3200" dirty="0" err="1"/>
                  <a:t>betweenness</a:t>
                </a:r>
                <a:r>
                  <a:rPr lang="en-US" sz="3200" dirty="0"/>
                  <a:t> centrality of 63.336</a:t>
                </a:r>
                <a:r>
                  <a:rPr lang="en-US" sz="3200" dirty="0" smtClean="0"/>
                  <a:t>.</a:t>
                </a:r>
                <a:endParaRPr lang="en-US" sz="3200" dirty="0"/>
              </a:p>
            </p:txBody>
          </p:sp>
          <p:sp>
            <p:nvSpPr>
              <p:cNvPr id="28" name="TextBox 27"/>
              <p:cNvSpPr txBox="1"/>
              <p:nvPr/>
            </p:nvSpPr>
            <p:spPr>
              <a:xfrm>
                <a:off x="22860000" y="20608451"/>
                <a:ext cx="9601200" cy="5626417"/>
              </a:xfrm>
              <a:prstGeom prst="rect">
                <a:avLst/>
              </a:prstGeom>
              <a:noFill/>
            </p:spPr>
            <p:txBody>
              <a:bodyPr wrap="square" rtlCol="0">
                <a:spAutoFit/>
              </a:bodyPr>
              <a:lstStyle/>
              <a:p>
                <a:r>
                  <a:rPr lang="en-US" sz="3200" dirty="0" smtClean="0"/>
                  <a:t>     Applying </a:t>
                </a:r>
                <a:r>
                  <a:rPr lang="en-US" sz="3200" dirty="0"/>
                  <a:t>the same methods and principles of triads to the movie Big Fish, there are again two main triads; the first triad of main characters, the Big Fish Hollywood (BFH) and Big Fish </a:t>
                </a:r>
                <a:r>
                  <a:rPr lang="en-US" sz="3200" dirty="0" smtClean="0"/>
                  <a:t>Outsider </a:t>
                </a:r>
                <a:r>
                  <a:rPr lang="en-US" sz="3200" dirty="0"/>
                  <a:t>(BFO). The character network visualization demonstrates the cliques in the BFO triad. The first clique with Amos Calloway as the hub includes Mr. </a:t>
                </a:r>
                <a:r>
                  <a:rPr lang="en-US" sz="3200" dirty="0" err="1"/>
                  <a:t>Soggybottom</a:t>
                </a:r>
                <a:r>
                  <a:rPr lang="en-US" sz="3200" dirty="0"/>
                  <a:t>, Colossus, Karl the Giant and Ed Bloom. The second clique, Will Bloom as the hub contains Dr. Bennett, Josephine Bloom, Sandra Bloom and Ed Bloom. The third clique, Ed Bloom as the hub connects Don Price, </a:t>
                </a:r>
                <a:r>
                  <a:rPr lang="en-US" sz="3200" dirty="0" err="1"/>
                  <a:t>Zacky</a:t>
                </a:r>
                <a:r>
                  <a:rPr lang="en-US" sz="3200" dirty="0"/>
                  <a:t> Price, Wilbur, Ruthie.</a:t>
                </a:r>
              </a:p>
            </p:txBody>
          </p:sp>
          <p:sp>
            <p:nvSpPr>
              <p:cNvPr id="29" name="TextBox 28"/>
              <p:cNvSpPr txBox="1"/>
              <p:nvPr/>
            </p:nvSpPr>
            <p:spPr>
              <a:xfrm>
                <a:off x="22841607" y="40128922"/>
                <a:ext cx="9601200" cy="3111818"/>
              </a:xfrm>
              <a:prstGeom prst="rect">
                <a:avLst/>
              </a:prstGeom>
              <a:noFill/>
            </p:spPr>
            <p:txBody>
              <a:bodyPr wrap="square" rtlCol="0">
                <a:spAutoFit/>
              </a:bodyPr>
              <a:lstStyle/>
              <a:p>
                <a:r>
                  <a:rPr lang="en-US" sz="1600" dirty="0" smtClean="0"/>
                  <a:t>References:</a:t>
                </a:r>
              </a:p>
              <a:p>
                <a:pPr marL="457200" marR="0" indent="-457200"/>
                <a:r>
                  <a:rPr lang="en-US" sz="1600" dirty="0">
                    <a:ea typeface="Calibri"/>
                    <a:cs typeface="Times New Roman"/>
                  </a:rPr>
                  <a:t>Ding, Lei, and </a:t>
                </a:r>
                <a:r>
                  <a:rPr lang="en-US" sz="1600" dirty="0" err="1">
                    <a:ea typeface="Calibri"/>
                    <a:cs typeface="Times New Roman"/>
                  </a:rPr>
                  <a:t>Alper</a:t>
                </a:r>
                <a:r>
                  <a:rPr lang="en-US" sz="1600" dirty="0">
                    <a:ea typeface="Calibri"/>
                    <a:cs typeface="Times New Roman"/>
                  </a:rPr>
                  <a:t> Yilmaz. "Learning Relations among Movie Characters: A Social Network Perspective." </a:t>
                </a:r>
                <a:r>
                  <a:rPr lang="en-US" sz="1600" i="1" dirty="0">
                    <a:ea typeface="Calibri"/>
                    <a:cs typeface="Times New Roman"/>
                  </a:rPr>
                  <a:t>Computer Vision – ECCV</a:t>
                </a:r>
                <a:r>
                  <a:rPr lang="en-US" sz="1600" dirty="0">
                    <a:ea typeface="Calibri"/>
                    <a:cs typeface="Times New Roman"/>
                  </a:rPr>
                  <a:t>, 2010: 410-423.</a:t>
                </a:r>
              </a:p>
              <a:p>
                <a:pPr marL="457200" marR="0" indent="-457200"/>
                <a:r>
                  <a:rPr lang="en-US" sz="1600" dirty="0">
                    <a:ea typeface="Calibri"/>
                    <a:cs typeface="Times New Roman"/>
                  </a:rPr>
                  <a:t>Park, </a:t>
                </a:r>
                <a:r>
                  <a:rPr lang="en-US" sz="1600" dirty="0" err="1">
                    <a:ea typeface="Calibri"/>
                    <a:cs typeface="Times New Roman"/>
                  </a:rPr>
                  <a:t>Seung</a:t>
                </a:r>
                <a:r>
                  <a:rPr lang="en-US" sz="1600" dirty="0">
                    <a:ea typeface="Calibri"/>
                    <a:cs typeface="Times New Roman"/>
                  </a:rPr>
                  <a:t>-Bo, </a:t>
                </a:r>
                <a:r>
                  <a:rPr lang="en-US" sz="1600" dirty="0" err="1">
                    <a:ea typeface="Calibri"/>
                    <a:cs typeface="Times New Roman"/>
                  </a:rPr>
                  <a:t>Kyeong-Jin</a:t>
                </a:r>
                <a:r>
                  <a:rPr lang="en-US" sz="1600" dirty="0">
                    <a:ea typeface="Calibri"/>
                    <a:cs typeface="Times New Roman"/>
                  </a:rPr>
                  <a:t> Oh, and </a:t>
                </a:r>
                <a:r>
                  <a:rPr lang="en-US" sz="1600" dirty="0" err="1">
                    <a:ea typeface="Calibri"/>
                    <a:cs typeface="Times New Roman"/>
                  </a:rPr>
                  <a:t>Geun-Sik</a:t>
                </a:r>
                <a:r>
                  <a:rPr lang="en-US" sz="1600" dirty="0">
                    <a:ea typeface="Calibri"/>
                    <a:cs typeface="Times New Roman"/>
                  </a:rPr>
                  <a:t> Jo. "Social network analysis in a movie using character-ne." </a:t>
                </a:r>
                <a:r>
                  <a:rPr lang="en-US" sz="1600" i="1" dirty="0">
                    <a:ea typeface="Calibri"/>
                    <a:cs typeface="Times New Roman"/>
                  </a:rPr>
                  <a:t>Springer.</a:t>
                </a:r>
                <a:r>
                  <a:rPr lang="en-US" sz="1600" dirty="0">
                    <a:ea typeface="Calibri"/>
                    <a:cs typeface="Times New Roman"/>
                  </a:rPr>
                  <a:t> January 18, 2011. http://download.springer.com/static/pdf/628/art%253A10.1007%252Fs11042-011-0725-1.pdf?originUrl=http%3A%2F%2Flink.springer.com%2Farticle%2F10.1007%2Fs11042-011-0725-1&amp;token2=exp=1452961908~acl=%2Fstatic%2Fpdf%2F628%2Fart%25253A10.1007%25252Fs11042-011-072.</a:t>
                </a:r>
              </a:p>
              <a:p>
                <a:pPr marL="457200" marR="0" indent="-457200"/>
                <a:r>
                  <a:rPr lang="en-US" sz="1600" dirty="0" err="1">
                    <a:ea typeface="Calibri"/>
                    <a:cs typeface="Times New Roman"/>
                  </a:rPr>
                  <a:t>Weng</a:t>
                </a:r>
                <a:r>
                  <a:rPr lang="en-US" sz="1600" dirty="0">
                    <a:ea typeface="Calibri"/>
                    <a:cs typeface="Times New Roman"/>
                  </a:rPr>
                  <a:t>, Chung-Yi, and Wei-Ta Chu. "</a:t>
                </a:r>
                <a:r>
                  <a:rPr lang="en-US" sz="1600" dirty="0" err="1">
                    <a:ea typeface="Calibri"/>
                    <a:cs typeface="Times New Roman"/>
                  </a:rPr>
                  <a:t>RoleNet</a:t>
                </a:r>
                <a:r>
                  <a:rPr lang="en-US" sz="1600" dirty="0">
                    <a:ea typeface="Calibri"/>
                    <a:cs typeface="Times New Roman"/>
                  </a:rPr>
                  <a:t>: Movie Analysis from the Perspective of Social Networks." </a:t>
                </a:r>
                <a:r>
                  <a:rPr lang="en-US" sz="1600" i="1" dirty="0">
                    <a:ea typeface="Calibri"/>
                    <a:cs typeface="Times New Roman"/>
                  </a:rPr>
                  <a:t>IEEE Transactions on Multimedia</a:t>
                </a:r>
                <a:r>
                  <a:rPr lang="en-US" sz="1600" dirty="0">
                    <a:ea typeface="Calibri"/>
                    <a:cs typeface="Times New Roman"/>
                  </a:rPr>
                  <a:t>, 2009: 256-271.</a:t>
                </a:r>
              </a:p>
              <a:p>
                <a:r>
                  <a:rPr lang="en-US" sz="1600" dirty="0" err="1">
                    <a:ea typeface="Calibri"/>
                    <a:cs typeface="Times New Roman"/>
                  </a:rPr>
                  <a:t>Weng</a:t>
                </a:r>
                <a:r>
                  <a:rPr lang="en-US" sz="1600" dirty="0">
                    <a:ea typeface="Calibri"/>
                    <a:cs typeface="Times New Roman"/>
                  </a:rPr>
                  <a:t>, Chung-Yi, Wei-Ta Chu, and Ja-Ling Wu. "Movie Analysis Based on Roles' Social Network." </a:t>
                </a:r>
                <a:r>
                  <a:rPr lang="en-US" sz="1600" i="1" dirty="0">
                    <a:ea typeface="Calibri"/>
                    <a:cs typeface="Times New Roman"/>
                  </a:rPr>
                  <a:t>IEEE International Conference on Multimedia and Expo</a:t>
                </a:r>
                <a:r>
                  <a:rPr lang="en-US" sz="1600" dirty="0">
                    <a:ea typeface="Calibri"/>
                    <a:cs typeface="Times New Roman"/>
                  </a:rPr>
                  <a:t>, 2007: 1403-1406.</a:t>
                </a:r>
                <a:endParaRPr lang="en-US" sz="1600" dirty="0"/>
              </a:p>
            </p:txBody>
          </p:sp>
        </p:grpSp>
      </p:grpSp>
    </p:spTree>
    <p:extLst>
      <p:ext uri="{BB962C8B-B14F-4D97-AF65-F5344CB8AC3E}">
        <p14:creationId xmlns:p14="http://schemas.microsoft.com/office/powerpoint/2010/main" val="233342268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1141</Words>
  <Application>Microsoft Office PowerPoint</Application>
  <PresentationFormat>Custom</PresentationFormat>
  <Paragraphs>29</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USG</dc:creator>
  <cp:lastModifiedBy>USG</cp:lastModifiedBy>
  <cp:revision>2</cp:revision>
  <dcterms:created xsi:type="dcterms:W3CDTF">2016-05-19T14:58:05Z</dcterms:created>
  <dcterms:modified xsi:type="dcterms:W3CDTF">2016-05-19T15:06:01Z</dcterms:modified>
</cp:coreProperties>
</file>