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7" r:id="rId3"/>
    <p:sldId id="291" r:id="rId4"/>
    <p:sldId id="258" r:id="rId5"/>
    <p:sldId id="288" r:id="rId6"/>
    <p:sldId id="259" r:id="rId7"/>
    <p:sldId id="286" r:id="rId8"/>
    <p:sldId id="269" r:id="rId9"/>
    <p:sldId id="271" r:id="rId10"/>
    <p:sldId id="273" r:id="rId11"/>
    <p:sldId id="274" r:id="rId12"/>
    <p:sldId id="310" r:id="rId13"/>
    <p:sldId id="311" r:id="rId14"/>
    <p:sldId id="312" r:id="rId15"/>
    <p:sldId id="277" r:id="rId16"/>
    <p:sldId id="285" r:id="rId17"/>
    <p:sldId id="279" r:id="rId18"/>
    <p:sldId id="287" r:id="rId19"/>
    <p:sldId id="314" r:id="rId20"/>
    <p:sldId id="313" r:id="rId21"/>
    <p:sldId id="315" r:id="rId22"/>
    <p:sldId id="316" r:id="rId23"/>
    <p:sldId id="306" r:id="rId24"/>
    <p:sldId id="307" r:id="rId25"/>
    <p:sldId id="305" r:id="rId26"/>
    <p:sldId id="308" r:id="rId27"/>
    <p:sldId id="300" r:id="rId28"/>
    <p:sldId id="289" r:id="rId29"/>
    <p:sldId id="299" r:id="rId30"/>
    <p:sldId id="282" r:id="rId31"/>
    <p:sldId id="302" r:id="rId32"/>
    <p:sldId id="294" r:id="rId33"/>
    <p:sldId id="280" r:id="rId34"/>
    <p:sldId id="296" r:id="rId35"/>
    <p:sldId id="297" r:id="rId36"/>
    <p:sldId id="303" r:id="rId37"/>
    <p:sldId id="304" r:id="rId38"/>
    <p:sldId id="292" r:id="rId39"/>
    <p:sldId id="298" r:id="rId40"/>
    <p:sldId id="281" r:id="rId41"/>
    <p:sldId id="290" r:id="rId42"/>
    <p:sldId id="301" r:id="rId43"/>
    <p:sldId id="293" r:id="rId44"/>
    <p:sldId id="309" r:id="rId45"/>
    <p:sldId id="283" r:id="rId46"/>
    <p:sldId id="275" r:id="rId47"/>
    <p:sldId id="278" r:id="rId48"/>
    <p:sldId id="284" r:id="rId49"/>
  </p:sldIdLst>
  <p:sldSz cx="9144000" cy="6858000" type="letter"/>
  <p:notesSz cx="9004300" cy="7077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1029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205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3087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4116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51456" algn="l" defTabSz="82058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61748" algn="l" defTabSz="82058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72039" algn="l" defTabSz="82058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82330" algn="l" defTabSz="82058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5945" autoAdjust="0"/>
  </p:normalViewPr>
  <p:slideViewPr>
    <p:cSldViewPr>
      <p:cViewPr varScale="1">
        <p:scale>
          <a:sx n="97" d="100"/>
          <a:sy n="97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6" d="100"/>
          <a:sy n="126" d="100"/>
        </p:scale>
        <p:origin x="-2100" y="-90"/>
      </p:cViewPr>
      <p:guideLst>
        <p:guide orient="horz" pos="2229"/>
        <p:guide pos="28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901864" cy="3538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00354" y="0"/>
            <a:ext cx="3901864" cy="3538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D64A-1DC2-46A4-82BA-C178B2FFECC0}" type="datetimeFigureOut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33675" y="530225"/>
            <a:ext cx="3536950" cy="2654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00431" y="3361611"/>
            <a:ext cx="7203440" cy="3184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721993"/>
            <a:ext cx="3901864" cy="3538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00354" y="6721993"/>
            <a:ext cx="3901864" cy="3538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18CA5-4F66-4A75-9112-C3D2276E7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10291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20583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30874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41165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51456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61748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72039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82330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33675" y="530225"/>
            <a:ext cx="3536950" cy="2654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MC is much like a CPU</a:t>
            </a:r>
          </a:p>
          <a:p>
            <a:r>
              <a:rPr lang="en-US" dirty="0" smtClean="0"/>
              <a:t>Out of order, multi-level scheduling</a:t>
            </a:r>
          </a:p>
          <a:p>
            <a:r>
              <a:rPr lang="en-US" dirty="0" smtClean="0"/>
              <a:t>Connects </a:t>
            </a:r>
            <a:r>
              <a:rPr lang="en-US" dirty="0" smtClean="0"/>
              <a:t>the CPU(s) to the memory,</a:t>
            </a:r>
            <a:r>
              <a:rPr lang="en-US" baseline="0" dirty="0" smtClean="0"/>
              <a:t> cpu is fixed, drams are fixed, must work to connect the </a:t>
            </a:r>
            <a:r>
              <a:rPr lang="en-US" baseline="0" dirty="0" smtClean="0"/>
              <a:t>two</a:t>
            </a:r>
          </a:p>
          <a:p>
            <a:r>
              <a:rPr lang="en-US" baseline="0" dirty="0" smtClean="0"/>
              <a:t>Applications have unique access patterns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33675" y="530225"/>
            <a:ext cx="3536950" cy="2654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Cells and bitlines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33675" y="530225"/>
            <a:ext cx="3536950" cy="2654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parallel structure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Looks like a cpu</a:t>
            </a:r>
          </a:p>
          <a:p>
            <a:r>
              <a:rPr lang="en-US" dirty="0" smtClean="0"/>
              <a:t>pipelined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levels of scheduling</a:t>
            </a:r>
          </a:p>
          <a:p>
            <a:r>
              <a:rPr lang="en-US" dirty="0" smtClean="0"/>
              <a:t>Looks like a cpu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33675" y="530225"/>
            <a:ext cx="3536950" cy="2654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 line for</a:t>
            </a:r>
            <a:r>
              <a:rPr lang="en-US" baseline="0" dirty="0" smtClean="0"/>
              <a:t> express checkout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short line for </a:t>
            </a:r>
            <a:r>
              <a:rPr lang="en-US" baseline="0" smtClean="0"/>
              <a:t>normal checkout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 scheduler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33675" y="530225"/>
            <a:ext cx="3536950" cy="2654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finish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3" y="329187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058" tIns="41029" rIns="82058" bIns="41029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058" tIns="41029" rIns="82058" bIns="41029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1029" rIns="41029" bIns="41029"/>
          <a:lstStyle>
            <a:lvl1pPr algn="r">
              <a:defRPr sz="40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64117" tIns="0"/>
          <a:lstStyle>
            <a:lvl1pPr marL="32823" indent="0" algn="r">
              <a:spcBef>
                <a:spcPts val="0"/>
              </a:spcBef>
              <a:buNone/>
              <a:defRPr sz="1800">
                <a:solidFill>
                  <a:schemeClr val="bg2">
                    <a:shade val="25000"/>
                  </a:schemeClr>
                </a:solidFill>
              </a:defRPr>
            </a:lvl1pPr>
            <a:lvl2pPr marL="410291" indent="0" algn="ctr">
              <a:buNone/>
            </a:lvl2pPr>
            <a:lvl3pPr marL="820583" indent="0" algn="ctr">
              <a:buNone/>
            </a:lvl3pPr>
            <a:lvl4pPr marL="1230874" indent="0" algn="ctr">
              <a:buNone/>
            </a:lvl4pPr>
            <a:lvl5pPr marL="1641165" indent="0" algn="ctr">
              <a:buNone/>
            </a:lvl5pPr>
            <a:lvl6pPr marL="2051456" indent="0" algn="ctr">
              <a:buNone/>
            </a:lvl6pPr>
            <a:lvl7pPr marL="2461748" indent="0" algn="ctr">
              <a:buNone/>
            </a:lvl7pPr>
            <a:lvl8pPr marL="2872039" indent="0" algn="ctr">
              <a:buNone/>
            </a:lvl8pPr>
            <a:lvl9pPr marL="328233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5CB288-5BCA-4055-A56F-4D52084C6291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7" descr="bg_circles1-titl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33265-AF80-481A-B91E-A12D22F3995E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7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5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AF0AFA-F499-4663-92E0-CC4549B98B19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183880" cy="746760"/>
          </a:xfrm>
        </p:spPr>
        <p:txBody>
          <a:bodyPr/>
          <a:lstStyle>
            <a:lvl1pPr>
              <a:defRPr baseline="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006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8803-456D-4DEA-B594-3A702ED1A134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348328" y="6416675"/>
            <a:ext cx="457200" cy="365125"/>
          </a:xfrm>
        </p:spPr>
        <p:txBody>
          <a:bodyPr/>
          <a:lstStyle>
            <a:lvl1pPr>
              <a:defRPr sz="1200"/>
            </a:lvl1pPr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‹#›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3" y="329187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058" tIns="41029" rIns="82058" bIns="41029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7" y="434165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058" tIns="41029" rIns="82058" bIns="41029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8"/>
            <a:ext cx="8183880" cy="676656"/>
          </a:xfrm>
        </p:spPr>
        <p:txBody>
          <a:bodyPr lIns="82058" bIns="0" anchor="b"/>
          <a:lstStyle>
            <a:lvl1pPr algn="l">
              <a:buNone/>
              <a:defRPr sz="32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5"/>
            <a:ext cx="8183880" cy="420624"/>
          </a:xfrm>
        </p:spPr>
        <p:txBody>
          <a:bodyPr lIns="106676" tIns="0" anchor="t"/>
          <a:lstStyle>
            <a:lvl1pPr marL="0" marR="32823" indent="0" algn="l"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AAB89-B3BC-4A3C-BC52-3ED90366C042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AC318-5C11-41BE-B3D7-D1BE7B6657E2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31293" anchor="ctr"/>
          <a:lstStyle>
            <a:lvl1pPr marL="0" indent="0" algn="l">
              <a:buNone/>
              <a:defRPr sz="2200" b="1">
                <a:solidFill>
                  <a:schemeClr val="tx1"/>
                </a:solidFill>
              </a:defRPr>
            </a:lvl1pPr>
            <a:lvl2pPr>
              <a:buNone/>
              <a:defRPr sz="1800" b="1"/>
            </a:lvl2pPr>
            <a:lvl3pPr>
              <a:buNone/>
              <a:defRPr sz="1600" b="1"/>
            </a:lvl3pPr>
            <a:lvl4pPr>
              <a:buNone/>
              <a:defRPr sz="1400" b="1"/>
            </a:lvl4pPr>
            <a:lvl5pPr>
              <a:buNone/>
              <a:defRPr sz="14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23087" anchor="ctr"/>
          <a:lstStyle>
            <a:lvl1pPr marL="0" indent="0" algn="l">
              <a:buNone/>
              <a:defRPr sz="2200" b="1">
                <a:solidFill>
                  <a:schemeClr val="tx1"/>
                </a:solidFill>
              </a:defRPr>
            </a:lvl1pPr>
            <a:lvl2pPr>
              <a:buNone/>
              <a:defRPr sz="1800" b="1"/>
            </a:lvl2pPr>
            <a:lvl3pPr>
              <a:buNone/>
              <a:defRPr sz="1600" b="1"/>
            </a:lvl3pPr>
            <a:lvl4pPr>
              <a:buNone/>
              <a:defRPr sz="1400" b="1"/>
            </a:lvl4pPr>
            <a:lvl5pPr>
              <a:buNone/>
              <a:defRPr sz="14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200"/>
            </a:lvl1pPr>
            <a:lvl2pPr algn="l">
              <a:defRPr sz="1800"/>
            </a:lvl2pPr>
            <a:lvl3pPr algn="l">
              <a:defRPr sz="1600"/>
            </a:lvl3pPr>
            <a:lvl4pPr algn="l">
              <a:defRPr sz="1400"/>
            </a:lvl4pPr>
            <a:lvl5pPr algn="l">
              <a:defRPr sz="14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200"/>
            </a:lvl1pPr>
            <a:lvl2pPr algn="l">
              <a:defRPr sz="1800"/>
            </a:lvl2pPr>
            <a:lvl3pPr algn="l">
              <a:defRPr sz="1600"/>
            </a:lvl3pPr>
            <a:lvl4pPr algn="l">
              <a:defRPr sz="1400"/>
            </a:lvl4pPr>
            <a:lvl5pPr algn="l">
              <a:defRPr sz="14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D43FB-8BCE-4CDB-BA43-8FC9426CD91C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011072-AA6C-44E9-8CC4-745B7B206062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3" y="329187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058" tIns="41029" rIns="82058" bIns="41029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05498-60A1-4B8F-BC36-58F4E9DDC20F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0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82058"/>
          <a:lstStyle>
            <a:lvl1pPr marL="16412" marR="16412" indent="0">
              <a:spcBef>
                <a:spcPts val="0"/>
              </a:spcBef>
              <a:buNone/>
              <a:defRPr sz="1300">
                <a:solidFill>
                  <a:schemeClr val="tx1"/>
                </a:solidFill>
              </a:defRPr>
            </a:lvl1pPr>
            <a:lvl2pPr>
              <a:buNone/>
              <a:defRPr sz="1100">
                <a:solidFill>
                  <a:schemeClr val="tx1"/>
                </a:solidFill>
              </a:defRPr>
            </a:lvl2pPr>
            <a:lvl3pPr>
              <a:buNone/>
              <a:defRPr sz="900">
                <a:solidFill>
                  <a:schemeClr val="tx1"/>
                </a:solidFill>
              </a:defRPr>
            </a:lvl3pPr>
            <a:lvl4pPr>
              <a:buNone/>
              <a:defRPr sz="800">
                <a:solidFill>
                  <a:schemeClr val="tx1"/>
                </a:solidFill>
              </a:defRPr>
            </a:lvl4pPr>
            <a:lvl5pPr>
              <a:buNone/>
              <a:defRPr sz="8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5" y="930145"/>
            <a:ext cx="4626159" cy="4724402"/>
          </a:xfrm>
        </p:spPr>
        <p:txBody>
          <a:bodyPr/>
          <a:lstStyle>
            <a:lvl1pPr>
              <a:defRPr sz="2500">
                <a:solidFill>
                  <a:schemeClr val="tx1"/>
                </a:solidFill>
              </a:defRPr>
            </a:lvl1pPr>
            <a:lvl2pPr>
              <a:defRPr sz="2300">
                <a:solidFill>
                  <a:schemeClr val="tx1"/>
                </a:solidFill>
              </a:defRPr>
            </a:lvl2pPr>
            <a:lvl3pPr>
              <a:defRPr sz="22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460F6-2537-45E3-ADD0-8E82F2110586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3" y="329187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058" tIns="41029" rIns="82058" bIns="41029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2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058" tIns="41029" rIns="82058" bIns="41029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2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82058"/>
          <a:lstStyle>
            <a:lvl1pPr marL="41029" indent="0" algn="l">
              <a:spcBef>
                <a:spcPts val="0"/>
              </a:spcBef>
              <a:buNone/>
              <a:defRPr sz="1300">
                <a:solidFill>
                  <a:srgbClr val="FFFFFF"/>
                </a:solidFill>
              </a:defRPr>
            </a:lvl1pPr>
            <a:lvl2pPr>
              <a:defRPr sz="1100">
                <a:solidFill>
                  <a:srgbClr val="FFFFFF"/>
                </a:solidFill>
              </a:defRPr>
            </a:lvl2pPr>
            <a:lvl3pPr>
              <a:defRPr sz="900">
                <a:solidFill>
                  <a:srgbClr val="FFFFFF"/>
                </a:solidFill>
              </a:defRPr>
            </a:lvl3pPr>
            <a:lvl4pPr>
              <a:defRPr sz="800">
                <a:solidFill>
                  <a:srgbClr val="FFFFFF"/>
                </a:solidFill>
              </a:defRPr>
            </a:lvl4pPr>
            <a:lvl5pPr>
              <a:defRPr sz="8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7E220E-657F-4034-BB6C-83BD96DD3E17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29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3" y="329187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058" tIns="41029" rIns="82058" bIns="41029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058" tIns="41029" rIns="82058" bIns="41029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lIns="82058" tIns="41029" rIns="82058" bIns="41029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64117" tIns="82058" rIns="82058" bIns="41029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7"/>
            <a:ext cx="2286000" cy="365125"/>
          </a:xfrm>
          <a:prstGeom prst="rect">
            <a:avLst/>
          </a:prstGeom>
        </p:spPr>
        <p:txBody>
          <a:bodyPr vert="horz" lIns="82058" tIns="41029" rIns="82058" bIns="41029" anchor="b"/>
          <a:lstStyle>
            <a:lvl1pPr algn="r" eaLnBrk="1" latinLnBrk="0" hangingPunct="1">
              <a:defRPr kumimoji="0" sz="9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27DF012-138F-4635-A7F8-CE87A205555E}" type="datetime1">
              <a:rPr lang="en-US" smtClean="0"/>
              <a:pPr/>
              <a:t>8/2/2010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7"/>
            <a:ext cx="2286000" cy="365125"/>
          </a:xfrm>
          <a:prstGeom prst="rect">
            <a:avLst/>
          </a:prstGeom>
        </p:spPr>
        <p:txBody>
          <a:bodyPr vert="horz" lIns="82058" tIns="41029" rIns="82058" bIns="41029" anchor="b"/>
          <a:lstStyle>
            <a:lvl1pPr algn="l" eaLnBrk="1" latinLnBrk="0" hangingPunct="1">
              <a:defRPr kumimoji="0" sz="9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‹#›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7"/>
            <a:ext cx="457200" cy="365125"/>
          </a:xfrm>
          <a:prstGeom prst="rect">
            <a:avLst/>
          </a:prstGeom>
        </p:spPr>
        <p:txBody>
          <a:bodyPr vert="horz" lIns="82058" tIns="41029" rIns="82058" bIns="41029" anchor="b"/>
          <a:lstStyle>
            <a:lvl1pPr algn="r" eaLnBrk="1" latinLnBrk="0" hangingPunct="1">
              <a:defRPr kumimoji="0" sz="9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D5B32F8-E682-4BA2-AED3-2B78A581BA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7" descr="bg_circles1-al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1111" y="0"/>
            <a:ext cx="9196388" cy="68961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37969" indent="-237969" algn="l" rtl="0" eaLnBrk="1" latinLnBrk="0" hangingPunct="1">
        <a:spcBef>
          <a:spcPts val="224"/>
        </a:spcBef>
        <a:buClr>
          <a:schemeClr val="accent1"/>
        </a:buClr>
        <a:buSzPct val="80000"/>
        <a:buFont typeface="Wingdings 2"/>
        <a:buChar char=""/>
        <a:defRPr kumimoji="0" sz="25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92350" indent="-180528" algn="l" rtl="0" eaLnBrk="1" latinLnBrk="0" hangingPunct="1">
        <a:spcBef>
          <a:spcPts val="224"/>
        </a:spcBef>
        <a:buClr>
          <a:schemeClr val="accent1"/>
        </a:buClr>
        <a:buSzPct val="100000"/>
        <a:buFont typeface="Verdana"/>
        <a:buChar char="◦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705701" indent="-164117" algn="l" rtl="0" eaLnBrk="1" latinLnBrk="0" hangingPunct="1">
        <a:spcBef>
          <a:spcPts val="224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9052" indent="-164117" algn="l" rtl="0" eaLnBrk="1" latinLnBrk="0" hangingPunct="1">
        <a:spcBef>
          <a:spcPts val="206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816" indent="-164117" algn="l" rtl="0" eaLnBrk="1" latinLnBrk="0" hangingPunct="1">
        <a:spcBef>
          <a:spcPts val="224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37550" indent="-164117" algn="l" rtl="0" eaLnBrk="1" latinLnBrk="0" hangingPunct="1">
        <a:spcBef>
          <a:spcPts val="224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26284" indent="-164117" algn="l" rtl="0" eaLnBrk="1" latinLnBrk="0" hangingPunct="1">
        <a:spcBef>
          <a:spcPts val="229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23223" indent="-164117" algn="l" rtl="0" eaLnBrk="1" latinLnBrk="0" hangingPunct="1">
        <a:spcBef>
          <a:spcPts val="231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8369" indent="-164117" algn="l" rtl="0" eaLnBrk="1" latinLnBrk="0" hangingPunct="1">
        <a:spcBef>
          <a:spcPts val="229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2376" y="762000"/>
            <a:ext cx="7772400" cy="2734606"/>
          </a:xfrm>
        </p:spPr>
        <p:txBody>
          <a:bodyPr>
            <a:normAutofit/>
          </a:bodyPr>
          <a:lstStyle/>
          <a:p>
            <a:r>
              <a:rPr lang="en-US" dirty="0" smtClean="0"/>
              <a:t>High-Performance DRAM System Design Constraints and Considerations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22376" y="3581400"/>
            <a:ext cx="7772400" cy="914400"/>
          </a:xfrm>
        </p:spPr>
        <p:txBody>
          <a:bodyPr/>
          <a:lstStyle/>
          <a:p>
            <a:r>
              <a:rPr lang="en-US" dirty="0" smtClean="0"/>
              <a:t>by: Joseph Gross</a:t>
            </a: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90600" y="62293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lang="en-US" sz="1300" b="1" dirty="0" smtClean="0"/>
              <a:t>August 2, 2010</a:t>
            </a:r>
            <a:endParaRPr lang="en-US" sz="1300" b="1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791200" y="328613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/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Micron guidelines (TN-41-01)</a:t>
            </a:r>
          </a:p>
          <a:p>
            <a:r>
              <a:rPr lang="en-US" dirty="0" smtClean="0"/>
              <a:t>Calculates background and event power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Read Current Profil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894778"/>
            <a:ext cx="8506207" cy="3048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Design</a:t>
            </a:r>
            <a:endParaRPr lang="en-US" dirty="0"/>
          </a:p>
        </p:txBody>
      </p:sp>
      <p:pic>
        <p:nvPicPr>
          <p:cNvPr id="5" name="Picture 4" descr="DRAMSim Outline 1a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524000"/>
            <a:ext cx="6102077" cy="4800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524000"/>
            <a:ext cx="2895600" cy="4876800"/>
          </a:xfrm>
          <a:prstGeom prst="rect">
            <a:avLst/>
          </a:prstGeom>
        </p:spPr>
        <p:txBody>
          <a:bodyPr vert="horz" lIns="164117" tIns="82058" rIns="82058" bIns="41029">
            <a:normAutofit/>
          </a:bodyPr>
          <a:lstStyle/>
          <a:p>
            <a:pPr marL="237969" marR="0" lvl="0" indent="-237969" algn="l" defTabSz="914400" rtl="0" eaLnBrk="1" fontAlgn="auto" latinLnBrk="0" hangingPunct="1">
              <a:lnSpc>
                <a:spcPct val="100000"/>
              </a:lnSpc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Address Mapping Policy</a:t>
            </a:r>
          </a:p>
          <a:p>
            <a:pPr marL="237969" marR="0" lvl="0" indent="-237969" algn="l" defTabSz="914400" rtl="0" eaLnBrk="1" fontAlgn="auto" latinLnBrk="0" hangingPunct="1">
              <a:lnSpc>
                <a:spcPct val="100000"/>
              </a:lnSpc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2500" dirty="0" smtClean="0">
                <a:latin typeface="+mn-lt"/>
              </a:rPr>
              <a:t>Row Buffer Management Policy</a:t>
            </a:r>
          </a:p>
          <a:p>
            <a:pPr marL="237969" marR="0" lvl="0" indent="-237969" algn="l" defTabSz="914400" rtl="0" eaLnBrk="1" fontAlgn="auto" latinLnBrk="0" hangingPunct="1">
              <a:lnSpc>
                <a:spcPct val="100000"/>
              </a:lnSpc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Command</a:t>
            </a:r>
            <a:r>
              <a:rPr kumimoji="0" lang="en-US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Ordering Policy</a:t>
            </a:r>
          </a:p>
          <a:p>
            <a:pPr marL="237969" marR="0" lvl="0" indent="-237969" algn="l" defTabSz="914400" rtl="0" eaLnBrk="1" fontAlgn="auto" latinLnBrk="0" hangingPunct="1">
              <a:lnSpc>
                <a:spcPct val="100000"/>
              </a:lnSpc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2500" dirty="0" smtClean="0">
                <a:latin typeface="+mn-lt"/>
              </a:rPr>
              <a:t>Pipelined operation with reordering</a:t>
            </a:r>
            <a:endParaRPr kumimoji="0" lang="en-US" sz="25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Design</a:t>
            </a:r>
            <a:endParaRPr lang="en-US" dirty="0"/>
          </a:p>
        </p:txBody>
      </p:sp>
      <p:pic>
        <p:nvPicPr>
          <p:cNvPr id="5" name="Content Placeholder 4" descr="DRAMSim Outline 4.em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600200"/>
            <a:ext cx="6477000" cy="513002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Queue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varied in this simulation</a:t>
            </a:r>
          </a:p>
          <a:p>
            <a:r>
              <a:rPr lang="en-US" dirty="0" smtClean="0"/>
              <a:t>Policies</a:t>
            </a:r>
          </a:p>
          <a:p>
            <a:pPr lvl="1"/>
            <a:r>
              <a:rPr lang="en-US" dirty="0" smtClean="0"/>
              <a:t>Reads go before writes</a:t>
            </a:r>
          </a:p>
          <a:p>
            <a:pPr lvl="1"/>
            <a:r>
              <a:rPr lang="en-US" dirty="0" smtClean="0"/>
              <a:t>Fetches go before reads</a:t>
            </a:r>
          </a:p>
          <a:p>
            <a:pPr lvl="1"/>
            <a:r>
              <a:rPr lang="en-US" dirty="0" smtClean="0"/>
              <a:t>Variable number of transactions may be decoded</a:t>
            </a:r>
          </a:p>
          <a:p>
            <a:r>
              <a:rPr lang="en-US" dirty="0" smtClean="0"/>
              <a:t>Optimized to avoid bottlenecks</a:t>
            </a:r>
          </a:p>
          <a:p>
            <a:r>
              <a:rPr lang="en-US" dirty="0" smtClean="0"/>
              <a:t>Request reordering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Buffer Management Policy</a:t>
            </a:r>
            <a:endParaRPr lang="en-US" dirty="0"/>
          </a:p>
        </p:txBody>
      </p:sp>
      <p:pic>
        <p:nvPicPr>
          <p:cNvPr id="7" name="Content Placeholder 6" descr="Row Buffer Management Policy 4.em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2037297"/>
            <a:ext cx="8839200" cy="39264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 Mapping Policy</a:t>
            </a:r>
            <a:endParaRPr lang="en-US" dirty="0"/>
          </a:p>
        </p:txBody>
      </p:sp>
      <p:pic>
        <p:nvPicPr>
          <p:cNvPr id="4" name="Content Placeholder 3" descr="Address Mapping Policy.em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447800"/>
            <a:ext cx="4963080" cy="48006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638800" y="1600200"/>
            <a:ext cx="3352800" cy="4800600"/>
          </a:xfrm>
          <a:prstGeom prst="rect">
            <a:avLst/>
          </a:prstGeom>
        </p:spPr>
        <p:txBody>
          <a:bodyPr vert="horz" lIns="164117" tIns="82058" rIns="82058" bIns="41029">
            <a:normAutofit/>
          </a:bodyPr>
          <a:lstStyle/>
          <a:p>
            <a:pPr marL="237969" indent="-237969" fontAlgn="auto"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>
                <a:latin typeface="+mn-lt"/>
              </a:rPr>
              <a:t>Chosen to work with row buffer management policy</a:t>
            </a:r>
          </a:p>
          <a:p>
            <a:pPr marL="237969" indent="-237969" fontAlgn="auto"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>
                <a:latin typeface="+mn-lt"/>
              </a:rPr>
              <a:t>Can either improve row locality or bank distribution</a:t>
            </a:r>
          </a:p>
          <a:p>
            <a:pPr marL="237969" indent="-237969" fontAlgn="auto"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>
                <a:latin typeface="+mn-lt"/>
              </a:rPr>
              <a:t>Performance depends on workload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18388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Address Mapping Policy – 433.calculix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840468"/>
            <a:ext cx="5181600" cy="359858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r>
              <a:rPr lang="en-US" dirty="0" smtClean="0"/>
              <a:t>Low Locality (~5s) – irregular distribution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4114801"/>
            <a:ext cx="5943600" cy="359858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r>
              <a:rPr lang="en-US" dirty="0" smtClean="0"/>
              <a:t>SDRAM Baseline (~3.5s) – more regular distribution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6752"/>
            <a:ext cx="8534400" cy="1755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99" y="4490033"/>
            <a:ext cx="8607403" cy="175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 Ordering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 Level of Command Scheduling</a:t>
            </a:r>
          </a:p>
          <a:p>
            <a:pPr lvl="1"/>
            <a:r>
              <a:rPr lang="en-US" dirty="0" smtClean="0"/>
              <a:t>FCFS (FIFO)</a:t>
            </a:r>
          </a:p>
          <a:p>
            <a:pPr lvl="1"/>
            <a:r>
              <a:rPr lang="en-US" dirty="0" smtClean="0"/>
              <a:t>Bank Round Robin</a:t>
            </a:r>
          </a:p>
          <a:p>
            <a:pPr lvl="1"/>
            <a:r>
              <a:rPr lang="en-US" dirty="0" smtClean="0"/>
              <a:t>Rank Round Robin</a:t>
            </a:r>
          </a:p>
          <a:p>
            <a:pPr lvl="1"/>
            <a:r>
              <a:rPr lang="en-US" dirty="0" smtClean="0"/>
              <a:t>Command Pair Rank Hop</a:t>
            </a:r>
          </a:p>
          <a:p>
            <a:pPr lvl="1"/>
            <a:r>
              <a:rPr lang="en-US" dirty="0" smtClean="0"/>
              <a:t>First Available (Age)</a:t>
            </a:r>
          </a:p>
          <a:p>
            <a:pPr lvl="1"/>
            <a:r>
              <a:rPr lang="en-US" dirty="0" smtClean="0"/>
              <a:t>First Available (Queue)</a:t>
            </a:r>
          </a:p>
          <a:p>
            <a:pPr lvl="1"/>
            <a:r>
              <a:rPr lang="en-US" dirty="0" smtClean="0"/>
              <a:t>First Available (RIFF)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 descr="DRAMSim Outline 6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362200"/>
            <a:ext cx="4425554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183880" cy="746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Command Ordering Algorithm – First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8392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Requires tracking of when rank/bank resources are available</a:t>
            </a:r>
          </a:p>
          <a:p>
            <a:r>
              <a:rPr lang="en-US" dirty="0" smtClean="0"/>
              <a:t>Evaluates every potential command choice</a:t>
            </a:r>
          </a:p>
          <a:p>
            <a:pPr lvl="1"/>
            <a:r>
              <a:rPr lang="en-US" dirty="0" smtClean="0"/>
              <a:t>Age, Queue, RIFF – secondary criteria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1" name="Picture 10" descr="DRAMSim Outline 7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3581400"/>
            <a:ext cx="6176335" cy="2656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Bandwidth</a:t>
            </a:r>
            <a:endParaRPr lang="en-US" dirty="0"/>
          </a:p>
        </p:txBody>
      </p:sp>
      <p:pic>
        <p:nvPicPr>
          <p:cNvPr id="5" name="Content Placeholder 4" descr="Runtime vs. Bandwidth 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0185"/>
          <a:stretch>
            <a:fillRect/>
          </a:stretch>
        </p:blipFill>
        <p:spPr>
          <a:xfrm>
            <a:off x="640080" y="1527048"/>
            <a:ext cx="8266176" cy="477272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Devices and organizations</a:t>
            </a:r>
          </a:p>
          <a:p>
            <a:r>
              <a:rPr lang="en-US" dirty="0" smtClean="0"/>
              <a:t>DRAM Protocol</a:t>
            </a:r>
          </a:p>
          <a:p>
            <a:pPr lvl="1"/>
            <a:r>
              <a:rPr lang="en-US" dirty="0" smtClean="0"/>
              <a:t>Operations and timing constraints</a:t>
            </a:r>
          </a:p>
          <a:p>
            <a:r>
              <a:rPr lang="en-US" dirty="0" smtClean="0"/>
              <a:t>Power Analysis</a:t>
            </a:r>
          </a:p>
          <a:p>
            <a:r>
              <a:rPr lang="en-US" dirty="0" smtClean="0"/>
              <a:t>Experimental Setup</a:t>
            </a:r>
          </a:p>
          <a:p>
            <a:pPr lvl="1"/>
            <a:r>
              <a:rPr lang="en-US" dirty="0" smtClean="0"/>
              <a:t>Policies and Algorithms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Conclusions</a:t>
            </a:r>
          </a:p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1" name="Content Placeholder 10" descr="Runtime vs. Latency 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8175" y="1524000"/>
            <a:ext cx="8353425" cy="47733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Execution Time</a:t>
            </a:r>
            <a:endParaRPr lang="en-US" dirty="0"/>
          </a:p>
        </p:txBody>
      </p:sp>
      <p:pic>
        <p:nvPicPr>
          <p:cNvPr id="5" name="Content Placeholder 4" descr="Runtime 2 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4619" y="1524000"/>
            <a:ext cx="5772981" cy="523142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Energy</a:t>
            </a:r>
            <a:endParaRPr lang="en-US" dirty="0"/>
          </a:p>
        </p:txBody>
      </p:sp>
      <p:pic>
        <p:nvPicPr>
          <p:cNvPr id="5" name="Content Placeholder 4" descr="Energy 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7048"/>
            <a:ext cx="8136129" cy="523036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 Ordering Algorithms</a:t>
            </a:r>
            <a:endParaRPr lang="en-US" dirty="0"/>
          </a:p>
        </p:txBody>
      </p:sp>
      <p:pic>
        <p:nvPicPr>
          <p:cNvPr id="4" name="Content Placeholder 3" descr="Saturation Bandwid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2679"/>
          <a:stretch>
            <a:fillRect/>
          </a:stretch>
        </p:blipFill>
        <p:spPr>
          <a:xfrm>
            <a:off x="685802" y="1452323"/>
            <a:ext cx="6109031" cy="5405679"/>
          </a:xfrm>
        </p:spPr>
      </p:pic>
      <p:pic>
        <p:nvPicPr>
          <p:cNvPr id="5" name="Picture 4" descr="Saturation Bandwidth.png"/>
          <p:cNvPicPr>
            <a:picLocks noChangeAspect="1"/>
          </p:cNvPicPr>
          <p:nvPr/>
        </p:nvPicPr>
        <p:blipFill>
          <a:blip r:embed="rId2" cstate="print"/>
          <a:srcRect l="8340" t="87778" r="64637" b="8889"/>
          <a:stretch>
            <a:fillRect/>
          </a:stretch>
        </p:blipFill>
        <p:spPr>
          <a:xfrm>
            <a:off x="6858000" y="1676400"/>
            <a:ext cx="1828800" cy="228600"/>
          </a:xfrm>
          <a:prstGeom prst="rect">
            <a:avLst/>
          </a:prstGeom>
        </p:spPr>
      </p:pic>
      <p:pic>
        <p:nvPicPr>
          <p:cNvPr id="6" name="Picture 5" descr="Saturation Bandwidth.png"/>
          <p:cNvPicPr>
            <a:picLocks noChangeAspect="1"/>
          </p:cNvPicPr>
          <p:nvPr/>
        </p:nvPicPr>
        <p:blipFill>
          <a:blip r:embed="rId2" cstate="print"/>
          <a:srcRect l="36488" t="87778" r="36111" b="8889"/>
          <a:stretch>
            <a:fillRect/>
          </a:stretch>
        </p:blipFill>
        <p:spPr>
          <a:xfrm>
            <a:off x="6934203" y="1905000"/>
            <a:ext cx="1854359" cy="228600"/>
          </a:xfrm>
          <a:prstGeom prst="rect">
            <a:avLst/>
          </a:prstGeom>
        </p:spPr>
      </p:pic>
      <p:pic>
        <p:nvPicPr>
          <p:cNvPr id="7" name="Picture 6" descr="Saturation Bandwidth.png"/>
          <p:cNvPicPr>
            <a:picLocks noChangeAspect="1"/>
          </p:cNvPicPr>
          <p:nvPr/>
        </p:nvPicPr>
        <p:blipFill>
          <a:blip r:embed="rId2" cstate="print"/>
          <a:srcRect l="64103" t="87778" r="12844" b="7778"/>
          <a:stretch>
            <a:fillRect/>
          </a:stretch>
        </p:blipFill>
        <p:spPr>
          <a:xfrm>
            <a:off x="6976875" y="2133600"/>
            <a:ext cx="1560139" cy="3048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 descr="Saturation Bandwidth.png"/>
          <p:cNvPicPr>
            <a:picLocks noChangeAspect="1"/>
          </p:cNvPicPr>
          <p:nvPr/>
        </p:nvPicPr>
        <p:blipFill>
          <a:blip r:embed="rId2" cstate="print"/>
          <a:srcRect l="36488" t="91111" r="36111" b="4444"/>
          <a:stretch>
            <a:fillRect/>
          </a:stretch>
        </p:blipFill>
        <p:spPr>
          <a:xfrm>
            <a:off x="6934203" y="2590800"/>
            <a:ext cx="1854359" cy="304800"/>
          </a:xfrm>
          <a:prstGeom prst="rect">
            <a:avLst/>
          </a:prstGeom>
        </p:spPr>
      </p:pic>
      <p:pic>
        <p:nvPicPr>
          <p:cNvPr id="10" name="Picture 9" descr="Saturation Bandwidth.png"/>
          <p:cNvPicPr>
            <a:picLocks noChangeAspect="1"/>
          </p:cNvPicPr>
          <p:nvPr/>
        </p:nvPicPr>
        <p:blipFill>
          <a:blip r:embed="rId2" cstate="print"/>
          <a:srcRect l="64103" t="91111" r="12844" b="4217"/>
          <a:stretch>
            <a:fillRect/>
          </a:stretch>
        </p:blipFill>
        <p:spPr>
          <a:xfrm>
            <a:off x="6976875" y="2819400"/>
            <a:ext cx="1560139" cy="320420"/>
          </a:xfrm>
          <a:prstGeom prst="rect">
            <a:avLst/>
          </a:prstGeom>
        </p:spPr>
      </p:pic>
      <p:pic>
        <p:nvPicPr>
          <p:cNvPr id="11" name="Picture 10" descr="Saturation Bandwidth.png"/>
          <p:cNvPicPr>
            <a:picLocks noChangeAspect="1"/>
          </p:cNvPicPr>
          <p:nvPr/>
        </p:nvPicPr>
        <p:blipFill>
          <a:blip r:embed="rId2" cstate="print"/>
          <a:srcRect l="8301" t="91111" r="64676" b="4445"/>
          <a:stretch>
            <a:fillRect/>
          </a:stretch>
        </p:blipFill>
        <p:spPr>
          <a:xfrm>
            <a:off x="6858000" y="2362200"/>
            <a:ext cx="1828800" cy="304800"/>
          </a:xfrm>
          <a:prstGeom prst="rect">
            <a:avLst/>
          </a:prstGeom>
        </p:spPr>
      </p:pic>
      <p:pic>
        <p:nvPicPr>
          <p:cNvPr id="12" name="Picture 11" descr="Saturation Bandwidth.png"/>
          <p:cNvPicPr>
            <a:picLocks noChangeAspect="1"/>
          </p:cNvPicPr>
          <p:nvPr/>
        </p:nvPicPr>
        <p:blipFill>
          <a:blip r:embed="rId2" cstate="print"/>
          <a:srcRect l="8301" t="95556" r="81565" b="1111"/>
          <a:stretch>
            <a:fillRect/>
          </a:stretch>
        </p:blipFill>
        <p:spPr>
          <a:xfrm>
            <a:off x="6858000" y="3124200"/>
            <a:ext cx="685800" cy="22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 Ordering Algorithms</a:t>
            </a:r>
            <a:endParaRPr lang="en-US" dirty="0"/>
          </a:p>
        </p:txBody>
      </p:sp>
      <p:pic>
        <p:nvPicPr>
          <p:cNvPr id="4" name="Content Placeholder 3" descr="Saturation Energ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2698"/>
          <a:stretch>
            <a:fillRect/>
          </a:stretch>
        </p:blipFill>
        <p:spPr>
          <a:xfrm>
            <a:off x="685801" y="1524001"/>
            <a:ext cx="5939528" cy="5278034"/>
          </a:xfr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 descr="Saturation Bandwidth.png"/>
          <p:cNvPicPr>
            <a:picLocks noChangeAspect="1"/>
          </p:cNvPicPr>
          <p:nvPr/>
        </p:nvPicPr>
        <p:blipFill>
          <a:blip r:embed="rId3" cstate="print"/>
          <a:srcRect l="8340" t="87778" r="64637" b="8889"/>
          <a:stretch>
            <a:fillRect/>
          </a:stretch>
        </p:blipFill>
        <p:spPr>
          <a:xfrm>
            <a:off x="6858000" y="1676400"/>
            <a:ext cx="1828800" cy="228600"/>
          </a:xfrm>
          <a:prstGeom prst="rect">
            <a:avLst/>
          </a:prstGeom>
        </p:spPr>
      </p:pic>
      <p:pic>
        <p:nvPicPr>
          <p:cNvPr id="10" name="Picture 9" descr="Saturation Bandwidth.png"/>
          <p:cNvPicPr>
            <a:picLocks noChangeAspect="1"/>
          </p:cNvPicPr>
          <p:nvPr/>
        </p:nvPicPr>
        <p:blipFill>
          <a:blip r:embed="rId3" cstate="print"/>
          <a:srcRect l="36488" t="87778" r="36111" b="8889"/>
          <a:stretch>
            <a:fillRect/>
          </a:stretch>
        </p:blipFill>
        <p:spPr>
          <a:xfrm>
            <a:off x="6934203" y="1905000"/>
            <a:ext cx="1854359" cy="228600"/>
          </a:xfrm>
          <a:prstGeom prst="rect">
            <a:avLst/>
          </a:prstGeom>
        </p:spPr>
      </p:pic>
      <p:pic>
        <p:nvPicPr>
          <p:cNvPr id="11" name="Picture 10" descr="Saturation Bandwidth.png"/>
          <p:cNvPicPr>
            <a:picLocks noChangeAspect="1"/>
          </p:cNvPicPr>
          <p:nvPr/>
        </p:nvPicPr>
        <p:blipFill>
          <a:blip r:embed="rId3" cstate="print"/>
          <a:srcRect l="64103" t="87778" r="12844" b="7778"/>
          <a:stretch>
            <a:fillRect/>
          </a:stretch>
        </p:blipFill>
        <p:spPr>
          <a:xfrm>
            <a:off x="6976875" y="2133600"/>
            <a:ext cx="1560139" cy="304800"/>
          </a:xfrm>
          <a:prstGeom prst="rect">
            <a:avLst/>
          </a:prstGeom>
        </p:spPr>
      </p:pic>
      <p:pic>
        <p:nvPicPr>
          <p:cNvPr id="12" name="Picture 11" descr="Saturation Bandwidth.png"/>
          <p:cNvPicPr>
            <a:picLocks noChangeAspect="1"/>
          </p:cNvPicPr>
          <p:nvPr/>
        </p:nvPicPr>
        <p:blipFill>
          <a:blip r:embed="rId3" cstate="print"/>
          <a:srcRect l="36488" t="91111" r="36111" b="4444"/>
          <a:stretch>
            <a:fillRect/>
          </a:stretch>
        </p:blipFill>
        <p:spPr>
          <a:xfrm>
            <a:off x="6934203" y="2590800"/>
            <a:ext cx="1854359" cy="304800"/>
          </a:xfrm>
          <a:prstGeom prst="rect">
            <a:avLst/>
          </a:prstGeom>
        </p:spPr>
      </p:pic>
      <p:pic>
        <p:nvPicPr>
          <p:cNvPr id="13" name="Picture 12" descr="Saturation Bandwidth.png"/>
          <p:cNvPicPr>
            <a:picLocks noChangeAspect="1"/>
          </p:cNvPicPr>
          <p:nvPr/>
        </p:nvPicPr>
        <p:blipFill>
          <a:blip r:embed="rId3" cstate="print"/>
          <a:srcRect l="64103" t="91111" r="12844" b="4217"/>
          <a:stretch>
            <a:fillRect/>
          </a:stretch>
        </p:blipFill>
        <p:spPr>
          <a:xfrm>
            <a:off x="6976875" y="2819400"/>
            <a:ext cx="1560139" cy="320420"/>
          </a:xfrm>
          <a:prstGeom prst="rect">
            <a:avLst/>
          </a:prstGeom>
        </p:spPr>
      </p:pic>
      <p:pic>
        <p:nvPicPr>
          <p:cNvPr id="14" name="Picture 13" descr="Saturation Bandwidth.png"/>
          <p:cNvPicPr>
            <a:picLocks noChangeAspect="1"/>
          </p:cNvPicPr>
          <p:nvPr/>
        </p:nvPicPr>
        <p:blipFill>
          <a:blip r:embed="rId3" cstate="print"/>
          <a:srcRect l="8301" t="91111" r="64676" b="4445"/>
          <a:stretch>
            <a:fillRect/>
          </a:stretch>
        </p:blipFill>
        <p:spPr>
          <a:xfrm>
            <a:off x="6858000" y="2362200"/>
            <a:ext cx="1828800" cy="304800"/>
          </a:xfrm>
          <a:prstGeom prst="rect">
            <a:avLst/>
          </a:prstGeom>
        </p:spPr>
      </p:pic>
      <p:pic>
        <p:nvPicPr>
          <p:cNvPr id="15" name="Picture 14" descr="Saturation Bandwidth.png"/>
          <p:cNvPicPr>
            <a:picLocks noChangeAspect="1"/>
          </p:cNvPicPr>
          <p:nvPr/>
        </p:nvPicPr>
        <p:blipFill>
          <a:blip r:embed="rId3" cstate="print"/>
          <a:srcRect l="8301" t="95556" r="81565" b="1111"/>
          <a:stretch>
            <a:fillRect/>
          </a:stretch>
        </p:blipFill>
        <p:spPr>
          <a:xfrm>
            <a:off x="6858000" y="3124200"/>
            <a:ext cx="685800" cy="22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The right combination of policies can achieve good latency/bandwidth for a given benchmark</a:t>
            </a:r>
          </a:p>
          <a:p>
            <a:pPr lvl="1"/>
            <a:r>
              <a:rPr lang="en-US" dirty="0" smtClean="0"/>
              <a:t>Address mapping policies and row buffer management policies should be chosen together</a:t>
            </a:r>
          </a:p>
          <a:p>
            <a:pPr lvl="1"/>
            <a:r>
              <a:rPr lang="en-US" dirty="0" smtClean="0"/>
              <a:t>Command ordering algorithms become important as the memory system is heavily loaded</a:t>
            </a:r>
          </a:p>
          <a:p>
            <a:r>
              <a:rPr lang="en-US" dirty="0" smtClean="0"/>
              <a:t>Open Page policies require more energy than Close Page policies in most conditions</a:t>
            </a:r>
          </a:p>
          <a:p>
            <a:r>
              <a:rPr lang="en-US" dirty="0" smtClean="0"/>
              <a:t>The extra logic for more complex schemes helps improve bandwidth but may not be necessary</a:t>
            </a:r>
          </a:p>
          <a:p>
            <a:r>
              <a:rPr lang="en-US" dirty="0" smtClean="0"/>
              <a:t>Address mapping policies should balance row reuse and bank distribution to reuse open rows and use available resources in parallel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(cont.)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 descr="Bandwidth 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944" y="1600200"/>
            <a:ext cx="8296656" cy="4361671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Row Reuse Rate (cont.)</a:t>
            </a:r>
            <a:endParaRPr lang="en-US" dirty="0"/>
          </a:p>
        </p:txBody>
      </p:sp>
      <p:pic>
        <p:nvPicPr>
          <p:cNvPr id="4" name="Content Placeholder 3" descr="Reuse Rat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2920"/>
          <a:stretch>
            <a:fillRect/>
          </a:stretch>
        </p:blipFill>
        <p:spPr>
          <a:xfrm>
            <a:off x="694400" y="1600200"/>
            <a:ext cx="7997637" cy="4572000"/>
          </a:xfrm>
        </p:spPr>
      </p:pic>
      <p:pic>
        <p:nvPicPr>
          <p:cNvPr id="6" name="Picture 5" descr="Legen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(cont.)</a:t>
            </a:r>
            <a:endParaRPr lang="en-US" dirty="0"/>
          </a:p>
        </p:txBody>
      </p:sp>
      <p:pic>
        <p:nvPicPr>
          <p:cNvPr id="4" name="Content Placeholder 3" descr="Runtime vs. Bandwidth 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4946" y="1600200"/>
            <a:ext cx="7996945" cy="4572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2514600"/>
          </a:xfrm>
        </p:spPr>
        <p:txBody>
          <a:bodyPr/>
          <a:lstStyle/>
          <a:p>
            <a:r>
              <a:rPr lang="en-US" dirty="0" smtClean="0"/>
              <a:t>Controller performance is sensitive to policies and parameters</a:t>
            </a:r>
          </a:p>
          <a:p>
            <a:r>
              <a:rPr lang="en-US" dirty="0" smtClean="0"/>
              <a:t>Real simulations show surprising behaviors</a:t>
            </a:r>
          </a:p>
          <a:p>
            <a:r>
              <a:rPr lang="en-US" dirty="0" smtClean="0"/>
              <a:t>Policies interact in non-trivial </a:t>
            </a:r>
            <a:r>
              <a:rPr lang="en-US" dirty="0" smtClean="0"/>
              <a:t>and </a:t>
            </a:r>
            <a:r>
              <a:rPr lang="en-US" dirty="0" smtClean="0"/>
              <a:t>non-linear ways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Content Placeholder 3" descr="Saturation Bandwidth.png"/>
          <p:cNvPicPr>
            <a:picLocks noChangeAspect="1"/>
          </p:cNvPicPr>
          <p:nvPr/>
        </p:nvPicPr>
        <p:blipFill>
          <a:blip r:embed="rId3" cstate="print"/>
          <a:srcRect b="12679"/>
          <a:stretch>
            <a:fillRect/>
          </a:stretch>
        </p:blipFill>
        <p:spPr>
          <a:xfrm>
            <a:off x="4055312" y="3276600"/>
            <a:ext cx="3806321" cy="3368087"/>
          </a:xfrm>
          <a:prstGeom prst="rect">
            <a:avLst/>
          </a:prstGeom>
        </p:spPr>
      </p:pic>
      <p:pic>
        <p:nvPicPr>
          <p:cNvPr id="7" name="Picture 6" descr="Saturation Bandwidth.png"/>
          <p:cNvPicPr>
            <a:picLocks noChangeAspect="1"/>
          </p:cNvPicPr>
          <p:nvPr/>
        </p:nvPicPr>
        <p:blipFill>
          <a:blip r:embed="rId3" cstate="print"/>
          <a:srcRect l="8340" t="87778" r="64637" b="8889"/>
          <a:stretch>
            <a:fillRect/>
          </a:stretch>
        </p:blipFill>
        <p:spPr>
          <a:xfrm>
            <a:off x="1905000" y="4419600"/>
            <a:ext cx="1828800" cy="228600"/>
          </a:xfrm>
          <a:prstGeom prst="rect">
            <a:avLst/>
          </a:prstGeom>
        </p:spPr>
      </p:pic>
      <p:pic>
        <p:nvPicPr>
          <p:cNvPr id="8" name="Picture 7" descr="Saturation Bandwidth.png"/>
          <p:cNvPicPr>
            <a:picLocks noChangeAspect="1"/>
          </p:cNvPicPr>
          <p:nvPr/>
        </p:nvPicPr>
        <p:blipFill>
          <a:blip r:embed="rId3" cstate="print"/>
          <a:srcRect l="36488" t="87778" r="36111" b="8889"/>
          <a:stretch>
            <a:fillRect/>
          </a:stretch>
        </p:blipFill>
        <p:spPr>
          <a:xfrm>
            <a:off x="1981203" y="4648200"/>
            <a:ext cx="1854359" cy="228600"/>
          </a:xfrm>
          <a:prstGeom prst="rect">
            <a:avLst/>
          </a:prstGeom>
        </p:spPr>
      </p:pic>
      <p:pic>
        <p:nvPicPr>
          <p:cNvPr id="9" name="Picture 8" descr="Saturation Bandwidth.png"/>
          <p:cNvPicPr>
            <a:picLocks noChangeAspect="1"/>
          </p:cNvPicPr>
          <p:nvPr/>
        </p:nvPicPr>
        <p:blipFill>
          <a:blip r:embed="rId3" cstate="print"/>
          <a:srcRect l="64103" t="87778" r="12844" b="7778"/>
          <a:stretch>
            <a:fillRect/>
          </a:stretch>
        </p:blipFill>
        <p:spPr>
          <a:xfrm>
            <a:off x="2023875" y="4876800"/>
            <a:ext cx="1560139" cy="304800"/>
          </a:xfrm>
          <a:prstGeom prst="rect">
            <a:avLst/>
          </a:prstGeom>
        </p:spPr>
      </p:pic>
      <p:pic>
        <p:nvPicPr>
          <p:cNvPr id="10" name="Picture 9" descr="Saturation Bandwidth.png"/>
          <p:cNvPicPr>
            <a:picLocks noChangeAspect="1"/>
          </p:cNvPicPr>
          <p:nvPr/>
        </p:nvPicPr>
        <p:blipFill>
          <a:blip r:embed="rId3" cstate="print"/>
          <a:srcRect l="36488" t="91111" r="36111" b="4444"/>
          <a:stretch>
            <a:fillRect/>
          </a:stretch>
        </p:blipFill>
        <p:spPr>
          <a:xfrm>
            <a:off x="1981203" y="5334000"/>
            <a:ext cx="1854359" cy="304800"/>
          </a:xfrm>
          <a:prstGeom prst="rect">
            <a:avLst/>
          </a:prstGeom>
        </p:spPr>
      </p:pic>
      <p:pic>
        <p:nvPicPr>
          <p:cNvPr id="11" name="Picture 10" descr="Saturation Bandwidth.png"/>
          <p:cNvPicPr>
            <a:picLocks noChangeAspect="1"/>
          </p:cNvPicPr>
          <p:nvPr/>
        </p:nvPicPr>
        <p:blipFill>
          <a:blip r:embed="rId3" cstate="print"/>
          <a:srcRect l="64103" t="91111" r="12844" b="4217"/>
          <a:stretch>
            <a:fillRect/>
          </a:stretch>
        </p:blipFill>
        <p:spPr>
          <a:xfrm>
            <a:off x="2023875" y="5562600"/>
            <a:ext cx="1560139" cy="320420"/>
          </a:xfrm>
          <a:prstGeom prst="rect">
            <a:avLst/>
          </a:prstGeom>
        </p:spPr>
      </p:pic>
      <p:pic>
        <p:nvPicPr>
          <p:cNvPr id="12" name="Picture 11" descr="Saturation Bandwidth.png"/>
          <p:cNvPicPr>
            <a:picLocks noChangeAspect="1"/>
          </p:cNvPicPr>
          <p:nvPr/>
        </p:nvPicPr>
        <p:blipFill>
          <a:blip r:embed="rId3" cstate="print"/>
          <a:srcRect l="8301" t="91111" r="64676" b="4445"/>
          <a:stretch>
            <a:fillRect/>
          </a:stretch>
        </p:blipFill>
        <p:spPr>
          <a:xfrm>
            <a:off x="1905000" y="5105400"/>
            <a:ext cx="1828800" cy="304800"/>
          </a:xfrm>
          <a:prstGeom prst="rect">
            <a:avLst/>
          </a:prstGeom>
        </p:spPr>
      </p:pic>
      <p:pic>
        <p:nvPicPr>
          <p:cNvPr id="13" name="Picture 12" descr="Saturation Bandwidth.png"/>
          <p:cNvPicPr>
            <a:picLocks noChangeAspect="1"/>
          </p:cNvPicPr>
          <p:nvPr/>
        </p:nvPicPr>
        <p:blipFill>
          <a:blip r:embed="rId3" cstate="print"/>
          <a:srcRect l="8301" t="95556" r="81565" b="1111"/>
          <a:stretch>
            <a:fillRect/>
          </a:stretch>
        </p:blipFill>
        <p:spPr>
          <a:xfrm>
            <a:off x="1905000" y="5867400"/>
            <a:ext cx="685800" cy="22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Execution Time</a:t>
            </a:r>
            <a:endParaRPr lang="en-US" dirty="0"/>
          </a:p>
        </p:txBody>
      </p:sp>
      <p:pic>
        <p:nvPicPr>
          <p:cNvPr id="6" name="Content Placeholder 5" descr="Runtime 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4946" y="1600200"/>
            <a:ext cx="7987689" cy="4572000"/>
          </a:xfrm>
        </p:spPr>
      </p:pic>
      <p:pic>
        <p:nvPicPr>
          <p:cNvPr id="7" name="Picture 6" descr="Legen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Row Reuse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Page/Open Page Aggressive have the greatest reuse rate</a:t>
            </a:r>
          </a:p>
          <a:p>
            <a:r>
              <a:rPr lang="en-US" dirty="0" smtClean="0"/>
              <a:t>Close page aggressive rarely exceeds 10% reuse</a:t>
            </a:r>
          </a:p>
          <a:p>
            <a:r>
              <a:rPr lang="en-US" dirty="0" smtClean="0"/>
              <a:t>SDRAM Baseline and SDRAM High Performance work well with open page</a:t>
            </a:r>
          </a:p>
          <a:p>
            <a:r>
              <a:rPr lang="en-US" dirty="0" smtClean="0"/>
              <a:t>429.mcf has very little ability to reuse rows, 35% at the most</a:t>
            </a:r>
          </a:p>
          <a:p>
            <a:r>
              <a:rPr lang="en-US" dirty="0" smtClean="0"/>
              <a:t> 458.sjeng can reuse 80% with SDRAM Baseline or SDRAM High Performance, else the rate is very low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Time (cont.)</a:t>
            </a:r>
            <a:endParaRPr lang="en-US" dirty="0"/>
          </a:p>
        </p:txBody>
      </p:sp>
      <p:pic>
        <p:nvPicPr>
          <p:cNvPr id="4" name="Content Placeholder 3" descr="Runtime 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4945" y="1600200"/>
            <a:ext cx="7994339" cy="4572000"/>
          </a:xfrm>
        </p:spPr>
      </p:pic>
      <p:pic>
        <p:nvPicPr>
          <p:cNvPr id="5" name="Picture 4" descr="Legen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Row Reuse Rate (cont.)</a:t>
            </a:r>
            <a:endParaRPr lang="en-US" dirty="0"/>
          </a:p>
        </p:txBody>
      </p:sp>
      <p:pic>
        <p:nvPicPr>
          <p:cNvPr id="4" name="Content Placeholder 3" descr="Reuse Rat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6795" b="5836"/>
          <a:stretch>
            <a:fillRect/>
          </a:stretch>
        </p:blipFill>
        <p:spPr>
          <a:xfrm>
            <a:off x="694400" y="1600200"/>
            <a:ext cx="7948504" cy="4572000"/>
          </a:xfrm>
        </p:spPr>
      </p:pic>
      <p:pic>
        <p:nvPicPr>
          <p:cNvPr id="6" name="Picture 5" descr="Legen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Latency (cont.)</a:t>
            </a:r>
            <a:endParaRPr lang="en-US" dirty="0"/>
          </a:p>
        </p:txBody>
      </p:sp>
      <p:pic>
        <p:nvPicPr>
          <p:cNvPr id="4" name="Content Placeholder 3" descr="Runtime vs. Latency 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4945" y="1600200"/>
            <a:ext cx="7993913" cy="4572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Latency (cont.)</a:t>
            </a:r>
            <a:endParaRPr lang="en-US" dirty="0"/>
          </a:p>
        </p:txBody>
      </p:sp>
      <p:pic>
        <p:nvPicPr>
          <p:cNvPr id="4" name="Content Placeholder 3" descr="Runtime vs. Latency 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4946" y="1600200"/>
            <a:ext cx="8010111" cy="4572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High Locality is consistently worse than others</a:t>
            </a:r>
          </a:p>
          <a:p>
            <a:r>
              <a:rPr lang="en-US" dirty="0" smtClean="0"/>
              <a:t>Close Page Baseline (Opt) work better with Close Page (Aggressive)</a:t>
            </a:r>
          </a:p>
          <a:p>
            <a:r>
              <a:rPr lang="en-US" dirty="0" smtClean="0"/>
              <a:t>SDRAM Baseline/High Performance work better with Open Page (Aggressive)</a:t>
            </a:r>
          </a:p>
          <a:p>
            <a:r>
              <a:rPr lang="en-US" dirty="0" smtClean="0"/>
              <a:t>Greater bandwidth correlates inversely with execution time – configurations that gave benchmarks more bandwidth finished sooner</a:t>
            </a:r>
          </a:p>
          <a:p>
            <a:r>
              <a:rPr lang="en-US" dirty="0" smtClean="0"/>
              <a:t>470.lbm (1783%), (1.5s, 5.1GB/s) – (26.8s, 823MB/s)</a:t>
            </a:r>
          </a:p>
          <a:p>
            <a:r>
              <a:rPr lang="en-US" dirty="0" smtClean="0"/>
              <a:t>458.sjeng (120%), (5.18s, 357MB/s) – (6.24s, 285MB/s)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Close Page (Aggressive) generally takes less energy than Open Page (Aggressive)</a:t>
            </a:r>
          </a:p>
          <a:p>
            <a:r>
              <a:rPr lang="en-US" dirty="0" smtClean="0"/>
              <a:t>The disparity is less for heavy-bandwidth applications like 470.lbm</a:t>
            </a:r>
          </a:p>
          <a:p>
            <a:pPr lvl="1"/>
            <a:r>
              <a:rPr lang="en-US" dirty="0" smtClean="0"/>
              <a:t>Banks are mostly in standby mode</a:t>
            </a:r>
          </a:p>
          <a:p>
            <a:r>
              <a:rPr lang="en-US" dirty="0" smtClean="0"/>
              <a:t>Doubling the number of ranks</a:t>
            </a:r>
          </a:p>
          <a:p>
            <a:pPr lvl="1"/>
            <a:r>
              <a:rPr lang="en-US" dirty="0" smtClean="0"/>
              <a:t>Approximately doubles the energy for Open Page (Aggressive)</a:t>
            </a:r>
          </a:p>
          <a:p>
            <a:pPr lvl="1"/>
            <a:r>
              <a:rPr lang="en-US" dirty="0" smtClean="0"/>
              <a:t>Increases Close Page (Aggressive) energy by about 50%</a:t>
            </a:r>
          </a:p>
          <a:p>
            <a:r>
              <a:rPr lang="en-US" dirty="0" smtClean="0"/>
              <a:t>Close Page Aggressive can use less energy when row reuse rates are significant</a:t>
            </a:r>
          </a:p>
          <a:p>
            <a:r>
              <a:rPr lang="en-US" dirty="0" smtClean="0"/>
              <a:t>470.lbm (424%), (1.5s, 12350mJ) – (26.8s, 52410mJ)</a:t>
            </a:r>
          </a:p>
          <a:p>
            <a:r>
              <a:rPr lang="en-US" dirty="0" smtClean="0"/>
              <a:t>458.sjeng (670%), (5.18s, 14013mJ) – (6.24s, 93924mJ)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(cont.)</a:t>
            </a:r>
            <a:endParaRPr lang="en-US" dirty="0"/>
          </a:p>
        </p:txBody>
      </p:sp>
      <p:pic>
        <p:nvPicPr>
          <p:cNvPr id="4" name="Content Placeholder 3" descr="Bandwidth 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4948" y="1600200"/>
            <a:ext cx="8001001" cy="4572000"/>
          </a:xfrm>
        </p:spPr>
      </p:pic>
      <p:pic>
        <p:nvPicPr>
          <p:cNvPr id="5" name="Picture 4" descr="Legen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(cont.)</a:t>
            </a:r>
            <a:endParaRPr lang="en-US" dirty="0"/>
          </a:p>
        </p:txBody>
      </p:sp>
      <p:pic>
        <p:nvPicPr>
          <p:cNvPr id="4" name="Content Placeholder 3" descr="Bandwidth 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4944" y="1600200"/>
            <a:ext cx="7981048" cy="4572000"/>
          </a:xfrm>
        </p:spPr>
      </p:pic>
      <p:pic>
        <p:nvPicPr>
          <p:cNvPr id="5" name="Picture 4" descr="Legen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 Devices – 1T1C Cell</a:t>
            </a:r>
            <a:endParaRPr lang="en-US" dirty="0"/>
          </a:p>
        </p:txBody>
      </p:sp>
      <p:pic>
        <p:nvPicPr>
          <p:cNvPr id="7" name="Content Placeholder 6" descr="1T1C Storage Cell.em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057403"/>
            <a:ext cx="4100083" cy="3565891"/>
          </a:xfr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4419600" y="1600200"/>
            <a:ext cx="4648200" cy="4800600"/>
          </a:xfrm>
          <a:prstGeom prst="rect">
            <a:avLst/>
          </a:prstGeom>
        </p:spPr>
        <p:txBody>
          <a:bodyPr vert="horz" lIns="164117" tIns="82058" rIns="82058" bIns="41029">
            <a:normAutofit/>
          </a:bodyPr>
          <a:lstStyle/>
          <a:p>
            <a:pPr marL="237969" indent="-237969" fontAlgn="auto"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500" dirty="0" smtClean="0">
                <a:latin typeface="+mn-lt"/>
              </a:rPr>
              <a:t>Row address is decoded and chooses the wordline</a:t>
            </a:r>
          </a:p>
          <a:p>
            <a:pPr marL="237969" indent="-237969" fontAlgn="auto"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500" dirty="0" smtClean="0">
                <a:latin typeface="+mn-lt"/>
              </a:rPr>
              <a:t>Values are sent across the bitline to the sense amps</a:t>
            </a:r>
          </a:p>
          <a:p>
            <a:pPr marL="237969" indent="-237969" fontAlgn="auto"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500" dirty="0" smtClean="0">
                <a:latin typeface="+mn-lt"/>
              </a:rPr>
              <a:t>Very space-efficient but must be refreshed</a:t>
            </a:r>
            <a:endParaRPr lang="en-US" sz="2500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– Average Latency</a:t>
            </a:r>
            <a:endParaRPr lang="en-US" dirty="0"/>
          </a:p>
        </p:txBody>
      </p:sp>
      <p:pic>
        <p:nvPicPr>
          <p:cNvPr id="4" name="Content Placeholder 3" descr="Average Latenc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2941"/>
          <a:stretch>
            <a:fillRect/>
          </a:stretch>
        </p:blipFill>
        <p:spPr>
          <a:xfrm>
            <a:off x="694945" y="1600200"/>
            <a:ext cx="8000971" cy="4572000"/>
          </a:xfrm>
        </p:spPr>
      </p:pic>
      <p:pic>
        <p:nvPicPr>
          <p:cNvPr id="5" name="Picture 4" descr="Legen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(cont.)</a:t>
            </a:r>
            <a:endParaRPr lang="en-US" dirty="0"/>
          </a:p>
        </p:txBody>
      </p:sp>
      <p:pic>
        <p:nvPicPr>
          <p:cNvPr id="4" name="Content Placeholder 3" descr="Energy 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4944" y="1600200"/>
            <a:ext cx="7981048" cy="4572000"/>
          </a:xfrm>
        </p:spPr>
      </p:pic>
      <p:pic>
        <p:nvPicPr>
          <p:cNvPr id="5" name="Picture 4" descr="Legen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(cont.)</a:t>
            </a:r>
            <a:endParaRPr lang="en-US" dirty="0"/>
          </a:p>
        </p:txBody>
      </p:sp>
      <p:pic>
        <p:nvPicPr>
          <p:cNvPr id="5" name="Picture 4" descr="Legen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pic>
        <p:nvPicPr>
          <p:cNvPr id="6" name="Picture 5" descr="Energy 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944" y="1600200"/>
            <a:ext cx="7981048" cy="45720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Average Latency (cont.)</a:t>
            </a:r>
            <a:endParaRPr lang="en-US" dirty="0"/>
          </a:p>
        </p:txBody>
      </p:sp>
      <p:pic>
        <p:nvPicPr>
          <p:cNvPr id="4" name="Content Placeholder 3" descr="Average Latency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47059" b="5728"/>
          <a:stretch>
            <a:fillRect/>
          </a:stretch>
        </p:blipFill>
        <p:spPr>
          <a:xfrm>
            <a:off x="694947" y="1600200"/>
            <a:ext cx="7974835" cy="4572000"/>
          </a:xfrm>
        </p:spPr>
      </p:pic>
      <p:pic>
        <p:nvPicPr>
          <p:cNvPr id="5" name="Picture 4" descr="Legen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788" y="6324602"/>
            <a:ext cx="6400813" cy="41452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Memory System Organization</a:t>
            </a:r>
            <a:endParaRPr lang="en-US" dirty="0"/>
          </a:p>
        </p:txBody>
      </p:sp>
      <p:pic>
        <p:nvPicPr>
          <p:cNvPr id="4" name="Content Placeholder 3" descr="Memory System Organization VI.em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8238" y="1600200"/>
            <a:ext cx="7027527" cy="48006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Queue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3962400" cy="4800600"/>
          </a:xfrm>
        </p:spPr>
        <p:txBody>
          <a:bodyPr/>
          <a:lstStyle/>
          <a:p>
            <a:r>
              <a:rPr lang="en-US" dirty="0" smtClean="0"/>
              <a:t>RIFF or FIFO</a:t>
            </a:r>
          </a:p>
          <a:p>
            <a:r>
              <a:rPr lang="en-US" dirty="0" smtClean="0"/>
              <a:t>Prioritizes read or fetch</a:t>
            </a:r>
          </a:p>
          <a:p>
            <a:r>
              <a:rPr lang="en-US" dirty="0" smtClean="0"/>
              <a:t>Allows reordering</a:t>
            </a:r>
          </a:p>
          <a:p>
            <a:r>
              <a:rPr lang="en-US" dirty="0" smtClean="0"/>
              <a:t>Increases controller complexity</a:t>
            </a:r>
          </a:p>
          <a:p>
            <a:r>
              <a:rPr lang="en-US" dirty="0" smtClean="0"/>
              <a:t>Avoids hazards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Transaction Queu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9577" y="1828800"/>
            <a:ext cx="4513425" cy="411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610600" cy="762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Transaction Queue – Decode Window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3200400" cy="4648200"/>
          </a:xfrm>
        </p:spPr>
        <p:txBody>
          <a:bodyPr>
            <a:normAutofit lnSpcReduction="10000"/>
          </a:bodyPr>
          <a:lstStyle/>
          <a:p>
            <a:pPr>
              <a:spcAft>
                <a:spcPts val="179"/>
              </a:spcAft>
            </a:pPr>
            <a:r>
              <a:rPr lang="en-US" dirty="0" smtClean="0"/>
              <a:t>Out-of-order decoding</a:t>
            </a:r>
          </a:p>
          <a:p>
            <a:pPr>
              <a:spcAft>
                <a:spcPts val="179"/>
              </a:spcAft>
            </a:pPr>
            <a:r>
              <a:rPr lang="en-US" dirty="0" smtClean="0"/>
              <a:t>Avoids queuing delays</a:t>
            </a:r>
          </a:p>
          <a:p>
            <a:pPr>
              <a:spcAft>
                <a:spcPts val="179"/>
              </a:spcAft>
            </a:pPr>
            <a:r>
              <a:rPr lang="en-US" dirty="0" smtClean="0"/>
              <a:t>Helps to keep per-bank queues full</a:t>
            </a:r>
          </a:p>
          <a:p>
            <a:pPr>
              <a:spcAft>
                <a:spcPts val="179"/>
              </a:spcAft>
            </a:pPr>
            <a:r>
              <a:rPr lang="en-US" dirty="0" smtClean="0"/>
              <a:t>Increases controller complexity</a:t>
            </a:r>
          </a:p>
          <a:p>
            <a:pPr>
              <a:spcAft>
                <a:spcPts val="179"/>
              </a:spcAft>
            </a:pPr>
            <a:r>
              <a:rPr lang="en-US" dirty="0" smtClean="0"/>
              <a:t>Allows reordering</a:t>
            </a:r>
            <a:endParaRPr lang="en-US" dirty="0"/>
          </a:p>
        </p:txBody>
      </p:sp>
      <p:pic>
        <p:nvPicPr>
          <p:cNvPr id="5" name="Picture 4" descr="Decode Window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4997" y="2057401"/>
            <a:ext cx="5829003" cy="387594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382000" cy="746760"/>
          </a:xfrm>
        </p:spPr>
        <p:txBody>
          <a:bodyPr>
            <a:normAutofit/>
          </a:bodyPr>
          <a:lstStyle/>
          <a:p>
            <a:r>
              <a:rPr lang="en-US" dirty="0" smtClean="0"/>
              <a:t>Row Buffer Management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 Page / Close Page Aggressive</a:t>
            </a:r>
            <a:endParaRPr lang="en-US" dirty="0"/>
          </a:p>
        </p:txBody>
      </p:sp>
      <p:pic>
        <p:nvPicPr>
          <p:cNvPr id="5" name="Picture 4" descr="Row Buffer Management Policy 2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01831"/>
            <a:ext cx="8812123" cy="404657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Row Buffer Management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Page / Open Page Aggressive</a:t>
            </a:r>
            <a:endParaRPr lang="en-US" dirty="0"/>
          </a:p>
        </p:txBody>
      </p:sp>
      <p:pic>
        <p:nvPicPr>
          <p:cNvPr id="4" name="Picture 3" descr="Row Buffer Management Policy 3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358" y="2209800"/>
            <a:ext cx="7630844" cy="410770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Organization – Rows and Columns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600200"/>
            <a:ext cx="4648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Can only read from/write to an active row</a:t>
            </a:r>
          </a:p>
          <a:p>
            <a:r>
              <a:rPr lang="en-US" dirty="0" smtClean="0"/>
              <a:t>Can access row after it is sensed but before the data is restored</a:t>
            </a:r>
          </a:p>
          <a:p>
            <a:r>
              <a:rPr lang="en-US" dirty="0" smtClean="0"/>
              <a:t>Read or write to any column within a row</a:t>
            </a:r>
          </a:p>
          <a:p>
            <a:r>
              <a:rPr lang="en-US" dirty="0" smtClean="0"/>
              <a:t>Row reuse avoids having to sense and restore new rows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DRAM Array with Sense Amp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968822"/>
            <a:ext cx="4495800" cy="3288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 Operation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Content Placeholder 7" descr="SDRAM Device Data Movement.em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638065"/>
            <a:ext cx="8839200" cy="47248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pic>
        <p:nvPicPr>
          <p:cNvPr id="5" name="Picture 4" descr="Memory System Organization III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68172" y="1600200"/>
            <a:ext cx="5371029" cy="45720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600200"/>
            <a:ext cx="32004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One memory controller per channel</a:t>
            </a:r>
          </a:p>
          <a:p>
            <a:r>
              <a:rPr lang="en-US" dirty="0" smtClean="0"/>
              <a:t>1-4 ranks/DIMM in a JEDEC system</a:t>
            </a:r>
          </a:p>
          <a:p>
            <a:r>
              <a:rPr lang="en-US" dirty="0" smtClean="0"/>
              <a:t>Registered DIMMs at slower speeds may have more DIMMs/channel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Read Cycle</a:t>
            </a:r>
            <a:endParaRPr lang="en-US" dirty="0"/>
          </a:p>
        </p:txBody>
      </p:sp>
      <p:pic>
        <p:nvPicPr>
          <p:cNvPr id="4" name="Content Placeholder 3" descr="Read Cycle.em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3682829"/>
            <a:ext cx="8839200" cy="2641772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00200"/>
            <a:ext cx="8839200" cy="2286000"/>
          </a:xfrm>
          <a:prstGeom prst="rect">
            <a:avLst/>
          </a:prstGeom>
        </p:spPr>
        <p:txBody>
          <a:bodyPr vert="horz" lIns="164117" tIns="82058" rIns="82058" bIns="41029">
            <a:normAutofit/>
          </a:bodyPr>
          <a:lstStyle/>
          <a:p>
            <a:pPr marL="237969" indent="-237969" fontAlgn="auto"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500" dirty="0" smtClean="0">
                <a:latin typeface="+mn-lt"/>
              </a:rPr>
              <a:t>Activate the row and wait for it to be sensed before issuing the read</a:t>
            </a:r>
          </a:p>
          <a:p>
            <a:pPr marL="237969" indent="-237969" fontAlgn="auto"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500" dirty="0" smtClean="0">
                <a:latin typeface="+mn-lt"/>
              </a:rPr>
              <a:t>Data begins to be sent after t</a:t>
            </a:r>
            <a:r>
              <a:rPr lang="en-US" sz="2500" baseline="-25000" dirty="0" smtClean="0">
                <a:latin typeface="+mn-lt"/>
              </a:rPr>
              <a:t>CAS</a:t>
            </a:r>
          </a:p>
          <a:p>
            <a:pPr marL="237969" indent="-237969" fontAlgn="auto">
              <a:spcBef>
                <a:spcPts val="224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500" dirty="0" smtClean="0">
                <a:latin typeface="+mn-lt"/>
              </a:rPr>
              <a:t>Precharge once the row is restored</a:t>
            </a:r>
            <a:endParaRPr lang="en-US" sz="25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Commands must wait for resources to be available</a:t>
            </a:r>
          </a:p>
          <a:p>
            <a:r>
              <a:rPr lang="en-US" dirty="0" smtClean="0"/>
              <a:t>Data, address and command buses must be available</a:t>
            </a:r>
          </a:p>
          <a:p>
            <a:r>
              <a:rPr lang="en-US" dirty="0" smtClean="0"/>
              <a:t>Other banks and ranks can affect timing (t</a:t>
            </a:r>
            <a:r>
              <a:rPr lang="en-US" baseline="-25000" dirty="0" smtClean="0"/>
              <a:t>RTRS</a:t>
            </a:r>
            <a:r>
              <a:rPr lang="en-US" dirty="0" smtClean="0"/>
              <a:t>, t</a:t>
            </a:r>
            <a:r>
              <a:rPr lang="en-US" baseline="-25000" dirty="0" smtClean="0"/>
              <a:t>FAW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Content Placeholder 3" descr="Read to Write Bank Conflic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880427"/>
            <a:ext cx="8839200" cy="236797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B32F8-E682-4BA2-AED3-2B78A581BAA8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14673</TotalTime>
  <Words>994</Words>
  <Application>Microsoft Office PowerPoint</Application>
  <PresentationFormat>Letter Paper (8.5x11 in)</PresentationFormat>
  <Paragraphs>206</Paragraphs>
  <Slides>48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Aspect</vt:lpstr>
      <vt:lpstr>High-Performance DRAM System Design Constraints and Considerations</vt:lpstr>
      <vt:lpstr>Table of Contents</vt:lpstr>
      <vt:lpstr>What is the Problem?</vt:lpstr>
      <vt:lpstr>DRAM Devices – 1T1C Cell</vt:lpstr>
      <vt:lpstr>Organization – Rows and Columns</vt:lpstr>
      <vt:lpstr>DRAM Operation</vt:lpstr>
      <vt:lpstr>Organization</vt:lpstr>
      <vt:lpstr>A Read Cycle</vt:lpstr>
      <vt:lpstr>Command Interactions</vt:lpstr>
      <vt:lpstr>Power Modeling</vt:lpstr>
      <vt:lpstr>Controller Design</vt:lpstr>
      <vt:lpstr>Controller Design</vt:lpstr>
      <vt:lpstr>Transaction Queue</vt:lpstr>
      <vt:lpstr>Row Buffer Management Policy</vt:lpstr>
      <vt:lpstr>Address Mapping Policy</vt:lpstr>
      <vt:lpstr>Address Mapping Policy – 433.calculix</vt:lpstr>
      <vt:lpstr>Command Ordering Algorithm</vt:lpstr>
      <vt:lpstr>Command Ordering Algorithm – First Available</vt:lpstr>
      <vt:lpstr>Results - Bandwidth</vt:lpstr>
      <vt:lpstr>Results - Latency</vt:lpstr>
      <vt:lpstr>Results – Execution Time</vt:lpstr>
      <vt:lpstr>Results - Energy</vt:lpstr>
      <vt:lpstr>Command Ordering Algorithms</vt:lpstr>
      <vt:lpstr>Command Ordering Algorithms</vt:lpstr>
      <vt:lpstr>Conclusions</vt:lpstr>
      <vt:lpstr>Appendix</vt:lpstr>
      <vt:lpstr>Bandwidth (cont.)</vt:lpstr>
      <vt:lpstr>Row Reuse Rate (cont.)</vt:lpstr>
      <vt:lpstr>Bandwidth (cont.)</vt:lpstr>
      <vt:lpstr>Results – Execution Time</vt:lpstr>
      <vt:lpstr>Results – Row Reuse Rate</vt:lpstr>
      <vt:lpstr>Execution Time (cont.)</vt:lpstr>
      <vt:lpstr>Row Reuse Rate (cont.)</vt:lpstr>
      <vt:lpstr>Average Latency (cont.)</vt:lpstr>
      <vt:lpstr>Average Latency (cont.)</vt:lpstr>
      <vt:lpstr>Results - Bandwidth</vt:lpstr>
      <vt:lpstr>Results - Energy</vt:lpstr>
      <vt:lpstr>Bandwidth (cont.)</vt:lpstr>
      <vt:lpstr>Bandwidth (cont.)</vt:lpstr>
      <vt:lpstr>Results – Average Latency</vt:lpstr>
      <vt:lpstr>Energy (cont.)</vt:lpstr>
      <vt:lpstr>Energy (cont.)</vt:lpstr>
      <vt:lpstr>Average Latency (cont.)</vt:lpstr>
      <vt:lpstr>Memory System Organization</vt:lpstr>
      <vt:lpstr>Transaction Queue</vt:lpstr>
      <vt:lpstr>Transaction Queue – Decode Window</vt:lpstr>
      <vt:lpstr>Row Buffer Management Policy</vt:lpstr>
      <vt:lpstr>Row Buffer Management Policy</vt:lpstr>
    </vt:vector>
  </TitlesOfParts>
  <Company>A. James Clark School of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Gross, Joseph MS Defense</dc:title>
  <dc:creator>Administrator</dc:creator>
  <cp:keywords>Engineering, Maryland</cp:keywords>
  <cp:lastModifiedBy>CriuS</cp:lastModifiedBy>
  <cp:revision>775</cp:revision>
  <dcterms:created xsi:type="dcterms:W3CDTF">2006-05-17T13:46:51Z</dcterms:created>
  <dcterms:modified xsi:type="dcterms:W3CDTF">2010-08-02T15:02:02Z</dcterms:modified>
  <cp:category>Engineering</cp:category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Subscript" visible="true"/>
      </mso:documentControls>
    </mso:qat>
  </mso:ribbon>
</mso:customUI>
</file>