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7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0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F3000-9DEE-4782-AA8A-14C467B41D64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21670-7F84-4D00-A61E-7EC69A060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6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21670-7F84-4D00-A61E-7EC69A0609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93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21670-7F84-4D00-A61E-7EC69A0609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14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7F0BC6D-64B0-4C7B-8BE6-DB4DF86196C6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9212FA8-A55A-4D2E-BFDC-8824574FEE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3" r:id="rId1"/>
    <p:sldLayoutId id="2147484454" r:id="rId2"/>
    <p:sldLayoutId id="2147484455" r:id="rId3"/>
    <p:sldLayoutId id="2147484456" r:id="rId4"/>
    <p:sldLayoutId id="2147484457" r:id="rId5"/>
    <p:sldLayoutId id="2147484458" r:id="rId6"/>
    <p:sldLayoutId id="2147484459" r:id="rId7"/>
    <p:sldLayoutId id="2147484460" r:id="rId8"/>
    <p:sldLayoutId id="2147484461" r:id="rId9"/>
    <p:sldLayoutId id="2147484462" r:id="rId10"/>
    <p:sldLayoutId id="21474844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librarieswithoutborders-ischool.blogspot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C000"/>
                </a:solidFill>
              </a:rPr>
              <a:t>Из Коледж Парк в </a:t>
            </a:r>
            <a:r>
              <a:rPr lang="ru-RU" b="1" dirty="0" smtClean="0">
                <a:solidFill>
                  <a:srgbClr val="FFC000"/>
                </a:solidFill>
              </a:rPr>
              <a:t>С</a:t>
            </a:r>
            <a:r>
              <a:rPr lang="en-US" b="1" dirty="0" smtClean="0">
                <a:solidFill>
                  <a:srgbClr val="FFC000"/>
                </a:solidFill>
              </a:rPr>
              <a:t>a</a:t>
            </a:r>
            <a:r>
              <a:rPr lang="ru-RU" b="1" dirty="0" smtClean="0">
                <a:solidFill>
                  <a:srgbClr val="FFC000"/>
                </a:solidFill>
              </a:rPr>
              <a:t>нкт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ru-RU" b="1" dirty="0">
                <a:solidFill>
                  <a:srgbClr val="FFC000"/>
                </a:solidFill>
              </a:rPr>
              <a:t>Петербург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Интернационализация Библиотечного </a:t>
            </a:r>
            <a:r>
              <a:rPr lang="ru-RU" b="1" dirty="0" smtClean="0"/>
              <a:t>Образования  </a:t>
            </a:r>
            <a:endParaRPr lang="en-US" b="1" dirty="0" smtClean="0"/>
          </a:p>
          <a:p>
            <a:r>
              <a:rPr lang="ru-RU" sz="2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случай </a:t>
            </a:r>
            <a:r>
              <a:rPr lang="ru-RU" sz="26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в практике Университета Мэрилэнда</a:t>
            </a:r>
            <a:endParaRPr lang="en-US" sz="2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9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lvl="1"/>
            <a:r>
              <a:rPr lang="ru-RU" dirty="0" smtClean="0"/>
              <a:t>Сложность найти партнеров в России</a:t>
            </a:r>
          </a:p>
          <a:p>
            <a:pPr lvl="1"/>
            <a:r>
              <a:rPr lang="ru-RU" dirty="0"/>
              <a:t>Н</a:t>
            </a:r>
            <a:r>
              <a:rPr lang="ru-RU" dirty="0" smtClean="0"/>
              <a:t>адобность личныъх рекомендаций</a:t>
            </a:r>
          </a:p>
          <a:p>
            <a:pPr lvl="1"/>
            <a:r>
              <a:rPr lang="ru-RU" dirty="0"/>
              <a:t>Н</a:t>
            </a:r>
            <a:r>
              <a:rPr lang="ru-RU" dirty="0" smtClean="0"/>
              <a:t>адобность личных встреч и поездки (</a:t>
            </a:r>
            <a:r>
              <a:rPr lang="ru-RU" dirty="0"/>
              <a:t>емайл не </a:t>
            </a:r>
            <a:r>
              <a:rPr lang="ru-RU" dirty="0" smtClean="0"/>
              <a:t>достаточно)  </a:t>
            </a:r>
            <a:endParaRPr lang="ru-RU" dirty="0"/>
          </a:p>
          <a:p>
            <a:pPr lvl="1"/>
            <a:r>
              <a:rPr lang="ru-RU" dirty="0"/>
              <a:t>Н</a:t>
            </a:r>
            <a:r>
              <a:rPr lang="ru-RU" dirty="0" smtClean="0"/>
              <a:t>адобность официальных разрешений </a:t>
            </a:r>
            <a:r>
              <a:rPr lang="ru-RU" dirty="0"/>
              <a:t>от </a:t>
            </a:r>
            <a:r>
              <a:rPr lang="ru-RU" dirty="0" smtClean="0"/>
              <a:t>руководства с нами работать</a:t>
            </a:r>
          </a:p>
          <a:p>
            <a:pPr lvl="1"/>
            <a:endParaRPr lang="ru-RU" dirty="0"/>
          </a:p>
          <a:p>
            <a:pPr marL="411480" lvl="1" indent="0">
              <a:buNone/>
            </a:pPr>
            <a:r>
              <a:rPr lang="ru-RU" dirty="0" smtClean="0"/>
              <a:t>На это понадобилось больше 3х лет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Разработка контактов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751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2438400"/>
            <a:ext cx="7745505" cy="3877815"/>
          </a:xfrm>
        </p:spPr>
        <p:txBody>
          <a:bodyPr>
            <a:normAutofit fontScale="92500"/>
          </a:bodyPr>
          <a:lstStyle/>
          <a:p>
            <a:pPr marL="365760" lvl="1">
              <a:buFont typeface="Wingdings" pitchFamily="2" charset="2"/>
              <a:buChar char=""/>
            </a:pPr>
            <a:r>
              <a:rPr lang="ru-RU" sz="2000" dirty="0"/>
              <a:t>Гранты, академические стажировки для разработки курса не получили не смотря на интерес </a:t>
            </a:r>
            <a:endParaRPr lang="ru-RU" sz="2000" dirty="0" smtClean="0"/>
          </a:p>
          <a:p>
            <a:pPr marL="365760" lvl="1">
              <a:buFont typeface="Wingdings" pitchFamily="2" charset="2"/>
              <a:buChar char=""/>
            </a:pPr>
            <a:r>
              <a:rPr lang="ru-RU" sz="2000" dirty="0" smtClean="0"/>
              <a:t>взаимные </a:t>
            </a:r>
            <a:r>
              <a:rPr lang="ru-RU" sz="2000" dirty="0"/>
              <a:t>договоры с двумя университетами не </a:t>
            </a:r>
            <a:r>
              <a:rPr lang="ru-RU" sz="2000" dirty="0" smtClean="0"/>
              <a:t>состоялись</a:t>
            </a:r>
          </a:p>
          <a:p>
            <a:pPr marL="0" lvl="1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=</a:t>
            </a:r>
            <a:r>
              <a:rPr lang="en-US" sz="2000" dirty="0" smtClean="0"/>
              <a:t>&gt; </a:t>
            </a:r>
            <a:r>
              <a:rPr lang="ru-RU" sz="2000" dirty="0" smtClean="0"/>
              <a:t>не могли расчитывать на общежитие что 				увиличивало стоимость</a:t>
            </a:r>
          </a:p>
          <a:p>
            <a:r>
              <a:rPr lang="ru-RU" sz="2000" dirty="0" smtClean="0"/>
              <a:t>Чтобы сбавить цену для студентов приподаватели отказались от гонорара</a:t>
            </a:r>
          </a:p>
          <a:p>
            <a:endParaRPr lang="en-US" sz="2200" dirty="0"/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 конечном итоге цена курса без перелета но включая обучение, проживание, почти все питание и многие экскурсии было около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$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2700 на студента, то есть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очень сопоставимая. 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053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визы </a:t>
            </a:r>
          </a:p>
          <a:p>
            <a:r>
              <a:rPr lang="ru-RU" dirty="0" smtClean="0"/>
              <a:t>где жить </a:t>
            </a:r>
          </a:p>
          <a:p>
            <a:r>
              <a:rPr lang="ru-RU" dirty="0" smtClean="0"/>
              <a:t>где питаться </a:t>
            </a:r>
          </a:p>
          <a:p>
            <a:r>
              <a:rPr lang="ru-RU" dirty="0" smtClean="0"/>
              <a:t>как передвигаться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Бытие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1336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436" y="4026476"/>
            <a:ext cx="3622964" cy="2717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3757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en-US" dirty="0" smtClean="0"/>
              <a:t>Study </a:t>
            </a:r>
            <a:r>
              <a:rPr lang="en-US" dirty="0"/>
              <a:t>Abroad </a:t>
            </a:r>
            <a:r>
              <a:rPr lang="en-US" dirty="0" smtClean="0"/>
              <a:t>Office</a:t>
            </a:r>
            <a:r>
              <a:rPr lang="ru-RU" dirty="0" smtClean="0"/>
              <a:t> Университета Мэрилэнда</a:t>
            </a:r>
            <a:endParaRPr lang="en-US" dirty="0"/>
          </a:p>
          <a:p>
            <a:r>
              <a:rPr lang="ru-RU" dirty="0" smtClean="0"/>
              <a:t>Др. Валерий Леонов, Директор БАН</a:t>
            </a:r>
            <a:endParaRPr lang="en-US" dirty="0"/>
          </a:p>
          <a:p>
            <a:r>
              <a:rPr lang="ru-RU" dirty="0" smtClean="0"/>
              <a:t>Американское Консульство в Ст Петербурге</a:t>
            </a:r>
            <a:endParaRPr lang="en-US" dirty="0"/>
          </a:p>
          <a:p>
            <a:r>
              <a:rPr lang="ru-RU" dirty="0" smtClean="0"/>
              <a:t>Туристическое агенство Мир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Кто помог?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545" y="1143000"/>
            <a:ext cx="46482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8978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Подготовка до поездки</a:t>
            </a:r>
          </a:p>
          <a:p>
            <a:r>
              <a:rPr lang="ru-RU" dirty="0" smtClean="0"/>
              <a:t>Поездка</a:t>
            </a:r>
          </a:p>
          <a:p>
            <a:r>
              <a:rPr lang="ru-RU" dirty="0" smtClean="0"/>
              <a:t>Требования класса</a:t>
            </a:r>
          </a:p>
          <a:p>
            <a:r>
              <a:rPr lang="ru-RU" dirty="0" smtClean="0"/>
              <a:t>Результаты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курса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962400"/>
            <a:ext cx="3657600" cy="2752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780309"/>
            <a:ext cx="3626462" cy="2728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45905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Обязательное подготовительное </a:t>
            </a:r>
            <a:r>
              <a:rPr lang="ru-RU" dirty="0"/>
              <a:t>чтение о библитечном деле в </a:t>
            </a:r>
            <a:r>
              <a:rPr lang="ru-RU" dirty="0" smtClean="0"/>
              <a:t>России, </a:t>
            </a:r>
            <a:r>
              <a:rPr lang="ru-RU" dirty="0"/>
              <a:t>Русских и Американских </a:t>
            </a:r>
            <a:r>
              <a:rPr lang="ru-RU" dirty="0" smtClean="0"/>
              <a:t>специалистов.</a:t>
            </a:r>
          </a:p>
          <a:p>
            <a:pPr lvl="2"/>
            <a:r>
              <a:rPr lang="ru-RU" dirty="0" smtClean="0"/>
              <a:t> например</a:t>
            </a:r>
            <a:r>
              <a:rPr lang="ru-RU" dirty="0"/>
              <a:t>, Др. В. Леонова и М. </a:t>
            </a:r>
            <a:r>
              <a:rPr lang="ru-RU" dirty="0" smtClean="0"/>
              <a:t>Стюарта </a:t>
            </a:r>
          </a:p>
          <a:p>
            <a:r>
              <a:rPr lang="ru-RU" dirty="0" smtClean="0"/>
              <a:t>Рекомендованные фильмы </a:t>
            </a:r>
          </a:p>
          <a:p>
            <a:pPr lvl="2"/>
            <a:r>
              <a:rPr lang="ru-RU" dirty="0" smtClean="0"/>
              <a:t>например </a:t>
            </a:r>
            <a:r>
              <a:rPr lang="ru-RU" i="1" dirty="0"/>
              <a:t>Петр Первый</a:t>
            </a:r>
            <a:r>
              <a:rPr lang="ru-RU" dirty="0"/>
              <a:t> и </a:t>
            </a:r>
            <a:r>
              <a:rPr lang="ru-RU" i="1" dirty="0"/>
              <a:t>Блокада</a:t>
            </a:r>
            <a:r>
              <a:rPr lang="ru-RU" dirty="0"/>
              <a:t>.  </a:t>
            </a:r>
            <a:endParaRPr lang="ru-RU" dirty="0" smtClean="0"/>
          </a:p>
          <a:p>
            <a:r>
              <a:rPr lang="ru-RU" dirty="0" smtClean="0"/>
              <a:t>Очень </a:t>
            </a:r>
            <a:r>
              <a:rPr lang="ru-RU" dirty="0"/>
              <a:t>короткий, 5 минут, доклад на важную для них тему об Американсих </a:t>
            </a:r>
            <a:r>
              <a:rPr lang="ru-RU" dirty="0" smtClean="0"/>
              <a:t>библиотеках для доклада </a:t>
            </a:r>
            <a:r>
              <a:rPr lang="ru-RU" dirty="0"/>
              <a:t>на встрече со студентами и профессурой Библиотечного факультета Университета Культуры и Искусств.  </a:t>
            </a:r>
            <a:endParaRPr lang="ru-RU" dirty="0" smtClean="0"/>
          </a:p>
          <a:p>
            <a:r>
              <a:rPr lang="ru-RU" dirty="0" smtClean="0"/>
              <a:t>Обязательная встреча до поездки для всех участников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поездки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913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 </a:t>
            </a:r>
            <a:r>
              <a:rPr lang="ru-RU" dirty="0"/>
              <a:t>несколько дней до поездки мы все собрались в </a:t>
            </a:r>
            <a:r>
              <a:rPr lang="ru-RU" dirty="0" smtClean="0"/>
              <a:t>Университете </a:t>
            </a:r>
            <a:r>
              <a:rPr lang="ru-RU" dirty="0"/>
              <a:t>Мэрилэнда на </a:t>
            </a:r>
            <a:r>
              <a:rPr lang="ru-RU" dirty="0" smtClean="0"/>
              <a:t>2 </a:t>
            </a:r>
            <a:r>
              <a:rPr lang="ru-RU" dirty="0"/>
              <a:t>полных дня работы</a:t>
            </a:r>
            <a:r>
              <a:rPr lang="ru-RU" dirty="0" smtClean="0"/>
              <a:t>.	 </a:t>
            </a:r>
          </a:p>
          <a:p>
            <a:pPr lvl="1"/>
            <a:r>
              <a:rPr lang="ru-RU" dirty="0" smtClean="0"/>
              <a:t>Мы </a:t>
            </a:r>
            <a:r>
              <a:rPr lang="ru-RU" dirty="0"/>
              <a:t>встречались со специалистами Русских фондов Библиотеки Конгресса которые сделали доклады о системе Российских библиотек а так же о Русских фондах Библиотеки Конгресса и их взаимоотношениях и работе с библиотеками России.  </a:t>
            </a:r>
            <a:endParaRPr lang="ru-RU" dirty="0" smtClean="0"/>
          </a:p>
          <a:p>
            <a:pPr lvl="1"/>
            <a:r>
              <a:rPr lang="ru-RU" dirty="0" smtClean="0"/>
              <a:t>Мы  </a:t>
            </a:r>
            <a:r>
              <a:rPr lang="ru-RU" dirty="0"/>
              <a:t>прослушали лекцию и задавали множество вопросов о том что ожидать и как себя вести в России от специалиста по России из Ст. Петербурга.   </a:t>
            </a:r>
            <a:endParaRPr lang="ru-RU" dirty="0" smtClean="0"/>
          </a:p>
          <a:p>
            <a:pPr lvl="1"/>
            <a:r>
              <a:rPr lang="ru-RU" dirty="0" smtClean="0"/>
              <a:t>И </a:t>
            </a:r>
            <a:r>
              <a:rPr lang="ru-RU" dirty="0"/>
              <a:t>мы так же придали оканчательную форму нашему всеобщему докладу для Библиотечного факультета в Ст. Петербурге</a:t>
            </a:r>
            <a:r>
              <a:rPr lang="ru-RU" dirty="0" smtClean="0"/>
              <a:t>.</a:t>
            </a:r>
          </a:p>
          <a:p>
            <a:pPr marL="411480" lvl="1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Главное – мы все познакомились и немного друг о друге узнали</a:t>
            </a:r>
            <a:r>
              <a:rPr lang="ru-RU" dirty="0" smtClean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Обязательная встреча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2087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Каждодневный дневник, </a:t>
            </a:r>
            <a:r>
              <a:rPr lang="ru-RU" dirty="0"/>
              <a:t>как рефлекцию о том что видели, чему научились, включая как Русские библиотеки и культурные учреждения похожего типа отличаются и похожи с тем чем они сталкиваются в Америке.  </a:t>
            </a:r>
            <a:endParaRPr lang="ru-RU" dirty="0" smtClean="0"/>
          </a:p>
          <a:p>
            <a:r>
              <a:rPr lang="ru-RU" dirty="0" smtClean="0"/>
              <a:t>основной </a:t>
            </a:r>
            <a:r>
              <a:rPr lang="ru-RU" dirty="0"/>
              <a:t>доклад </a:t>
            </a:r>
            <a:r>
              <a:rPr lang="ru-RU" dirty="0" smtClean="0"/>
              <a:t>об </a:t>
            </a:r>
            <a:r>
              <a:rPr lang="ru-RU" dirty="0"/>
              <a:t>аспекте библиотечного дела в России основанным на их наблюдении и дополнительном чтении.  На это им далось три </a:t>
            </a:r>
            <a:r>
              <a:rPr lang="ru-RU" dirty="0" smtClean="0"/>
              <a:t>недели после приезда. </a:t>
            </a:r>
          </a:p>
          <a:p>
            <a:r>
              <a:rPr lang="ru-RU" dirty="0" smtClean="0"/>
              <a:t>Блог</a:t>
            </a:r>
            <a:r>
              <a:rPr lang="ru-RU" dirty="0"/>
              <a:t>, </a:t>
            </a:r>
            <a:r>
              <a:rPr lang="en-US" dirty="0" smtClean="0">
                <a:solidFill>
                  <a:srgbClr val="002060"/>
                </a:solidFill>
                <a:hlinkClick r:id="rId2"/>
              </a:rPr>
              <a:t>http://librarieswithoutborders-ischool.blogspot.com</a:t>
            </a:r>
            <a:r>
              <a:rPr lang="ru-RU" dirty="0" smtClean="0">
                <a:solidFill>
                  <a:srgbClr val="002060"/>
                </a:solidFill>
              </a:rPr>
              <a:t>,  </a:t>
            </a:r>
            <a:r>
              <a:rPr lang="ru-RU" dirty="0" smtClean="0"/>
              <a:t>для семьи и друзей.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Блог </a:t>
            </a:r>
            <a:r>
              <a:rPr lang="ru-RU" dirty="0"/>
              <a:t>был открыт всем кто хотел следовать нашим  путешествиям, дневники и другие материалы класса конечно же закрыты.  Так как это было волонтерством за которое они не получали оценки конечно этот блог зависел от желания студента как детально и что расказать. 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Класса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0302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braries and Cultural Heritage Institutions of St. Petersburg, Russia - Mozilla Firefox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24" y="2247900"/>
            <a:ext cx="7193552" cy="38782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блог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655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ru-RU" dirty="0" smtClean="0"/>
              <a:t>курс был </a:t>
            </a:r>
            <a:r>
              <a:rPr lang="ru-RU" dirty="0"/>
              <a:t>очень интересным и удачным для студентов и для </a:t>
            </a:r>
            <a:r>
              <a:rPr lang="ru-RU" dirty="0" smtClean="0"/>
              <a:t>преподавателей</a:t>
            </a:r>
            <a:r>
              <a:rPr lang="ru-RU" dirty="0"/>
              <a:t>.  </a:t>
            </a:r>
            <a:endParaRPr lang="ru-RU" dirty="0" smtClean="0"/>
          </a:p>
          <a:p>
            <a:r>
              <a:rPr lang="ru-RU" dirty="0" smtClean="0"/>
              <a:t>Курс начал </a:t>
            </a:r>
            <a:r>
              <a:rPr lang="ru-RU" dirty="0"/>
              <a:t>меж континентальный диалог для </a:t>
            </a:r>
            <a:r>
              <a:rPr lang="ru-RU" dirty="0" smtClean="0"/>
              <a:t>нас </a:t>
            </a:r>
          </a:p>
          <a:p>
            <a:pPr lvl="1"/>
            <a:r>
              <a:rPr lang="ru-RU" dirty="0" smtClean="0"/>
              <a:t>Курс </a:t>
            </a:r>
            <a:r>
              <a:rPr lang="ru-RU" dirty="0"/>
              <a:t>расширил </a:t>
            </a:r>
            <a:r>
              <a:rPr lang="ru-RU" dirty="0" smtClean="0"/>
              <a:t>точку зрения наших студентов </a:t>
            </a:r>
            <a:r>
              <a:rPr lang="ru-RU" dirty="0"/>
              <a:t>на выбранную ими профессию </a:t>
            </a:r>
          </a:p>
          <a:p>
            <a:pPr lvl="1"/>
            <a:r>
              <a:rPr lang="ru-RU" dirty="0" smtClean="0"/>
              <a:t>Библиотеки </a:t>
            </a:r>
            <a:r>
              <a:rPr lang="ru-RU" dirty="0"/>
              <a:t>России похожи и в то же время отличаются от библиотек </a:t>
            </a:r>
            <a:r>
              <a:rPr lang="ru-RU" dirty="0" smtClean="0"/>
              <a:t>США </a:t>
            </a:r>
            <a:endParaRPr lang="ru-RU" dirty="0"/>
          </a:p>
          <a:p>
            <a:pPr lvl="1"/>
            <a:r>
              <a:rPr lang="ru-RU" dirty="0" smtClean="0"/>
              <a:t>Многие студенты стали думать как </a:t>
            </a:r>
            <a:r>
              <a:rPr lang="ru-RU" dirty="0"/>
              <a:t>помочь меж национальному библиотечному обмену.  </a:t>
            </a:r>
          </a:p>
          <a:p>
            <a:pPr lvl="1"/>
            <a:r>
              <a:rPr lang="ru-RU" dirty="0" smtClean="0"/>
              <a:t>Библиотекари </a:t>
            </a:r>
            <a:r>
              <a:rPr lang="ru-RU" dirty="0"/>
              <a:t>и педагоги в России с которыми мы встречались меняли свое мнение о нашем курсе, о студентах с которыми они встречались и о нужности международного обмена.  </a:t>
            </a:r>
            <a:endParaRPr lang="ru-RU" dirty="0" smtClean="0"/>
          </a:p>
          <a:p>
            <a:pPr lvl="1"/>
            <a:r>
              <a:rPr lang="ru-RU" dirty="0" smtClean="0"/>
              <a:t>Америка </a:t>
            </a:r>
            <a:r>
              <a:rPr lang="ru-RU" dirty="0"/>
              <a:t>и Россия образовывают специалистов библиотечного </a:t>
            </a:r>
            <a:r>
              <a:rPr lang="ru-RU" dirty="0" smtClean="0"/>
              <a:t>дела по разному </a:t>
            </a:r>
          </a:p>
          <a:p>
            <a:pPr lvl="1"/>
            <a:r>
              <a:rPr lang="ru-RU" dirty="0" smtClean="0"/>
              <a:t>Библиотекари </a:t>
            </a:r>
            <a:r>
              <a:rPr lang="ru-RU" dirty="0"/>
              <a:t>обоих стран полностью отдаются нашей профессии не смотря на бюджеты, низкие заарплаты и серьезные изменения в библиотечной среде отражающимися повседневно в нашей работе</a:t>
            </a:r>
            <a:r>
              <a:rPr lang="ru-RU" dirty="0" smtClean="0"/>
              <a:t>.</a:t>
            </a:r>
          </a:p>
          <a:p>
            <a:pPr lvl="1"/>
            <a:endParaRPr lang="ru-RU" dirty="0"/>
          </a:p>
          <a:p>
            <a:pPr marL="411480" lvl="1" indent="0">
              <a:buNone/>
            </a:pPr>
            <a:r>
              <a:rPr lang="ru-RU" dirty="0" smtClean="0"/>
              <a:t>Следующий курс – Июнь 2014 года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и выводы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34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368" y="2417615"/>
            <a:ext cx="5779971" cy="1697185"/>
          </a:xfrm>
        </p:spPr>
        <p:txBody>
          <a:bodyPr>
            <a:normAutofit/>
          </a:bodyPr>
          <a:lstStyle/>
          <a:p>
            <a:r>
              <a:rPr lang="en-US" dirty="0" smtClean="0"/>
              <a:t>13 c</a:t>
            </a:r>
            <a:r>
              <a:rPr lang="ru-RU" dirty="0" smtClean="0"/>
              <a:t>тудентов библиотечного факультета</a:t>
            </a:r>
          </a:p>
          <a:p>
            <a:r>
              <a:rPr lang="ru-RU" dirty="0" smtClean="0"/>
              <a:t>2 ко-лидера, 1 помощник</a:t>
            </a:r>
          </a:p>
          <a:p>
            <a:r>
              <a:rPr lang="ru-RU" dirty="0" smtClean="0"/>
              <a:t>28 Мая по 8 Июня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08709"/>
            <a:ext cx="8229600" cy="1143000"/>
          </a:xfrm>
        </p:spPr>
        <p:txBody>
          <a:bodyPr/>
          <a:lstStyle/>
          <a:p>
            <a:r>
              <a:rPr lang="ru-RU" dirty="0" smtClean="0"/>
              <a:t>Кто, когда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428999"/>
            <a:ext cx="38100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THANK YOU!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200400"/>
            <a:ext cx="434340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7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3352800"/>
            <a:ext cx="7745505" cy="2286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lvl="1"/>
            <a:r>
              <a:rPr lang="ru-RU" dirty="0" smtClean="0"/>
              <a:t>Университет Культуры и Искусств</a:t>
            </a:r>
          </a:p>
          <a:p>
            <a:pPr lvl="1"/>
            <a:r>
              <a:rPr lang="ru-RU" dirty="0" smtClean="0"/>
              <a:t>Библиотеки:  национальные, академические, публичные, детские, специальные</a:t>
            </a:r>
          </a:p>
          <a:p>
            <a:pPr lvl="1"/>
            <a:r>
              <a:rPr lang="ru-RU" dirty="0" smtClean="0"/>
              <a:t>Культурные учреждения: музеи, парки, театры...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291" y="217771"/>
            <a:ext cx="7653220" cy="1173624"/>
          </a:xfrm>
        </p:spPr>
        <p:txBody>
          <a:bodyPr/>
          <a:lstStyle/>
          <a:p>
            <a:pPr algn="l"/>
            <a:r>
              <a:rPr lang="ru-RU" dirty="0" smtClean="0"/>
              <a:t>Где были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81000"/>
            <a:ext cx="373380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271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Ознакомить наших студентов с </a:t>
            </a:r>
            <a:endParaRPr lang="en-US" dirty="0" smtClean="0"/>
          </a:p>
          <a:p>
            <a:pPr lvl="1"/>
            <a:r>
              <a:rPr lang="ru-RU" dirty="0"/>
              <a:t>Б</a:t>
            </a:r>
            <a:r>
              <a:rPr lang="ru-RU" dirty="0" smtClean="0"/>
              <a:t>иблиотеками </a:t>
            </a:r>
            <a:r>
              <a:rPr lang="ru-RU" dirty="0"/>
              <a:t>и культурными учереждениями России </a:t>
            </a:r>
            <a:r>
              <a:rPr lang="ru-RU" dirty="0" smtClean="0"/>
              <a:t>(на примереСт </a:t>
            </a:r>
            <a:r>
              <a:rPr lang="ru-RU" dirty="0"/>
              <a:t>Петербурга</a:t>
            </a:r>
            <a:r>
              <a:rPr lang="ru-RU" dirty="0" smtClean="0"/>
              <a:t>) </a:t>
            </a:r>
            <a:endParaRPr lang="en-US" dirty="0" smtClean="0"/>
          </a:p>
          <a:p>
            <a:pPr lvl="1"/>
            <a:r>
              <a:rPr lang="ru-RU" dirty="0"/>
              <a:t>Б</a:t>
            </a:r>
            <a:r>
              <a:rPr lang="ru-RU" dirty="0" smtClean="0"/>
              <a:t>иблиотечными сокровищами </a:t>
            </a:r>
            <a:endParaRPr lang="en-US" dirty="0" smtClean="0"/>
          </a:p>
          <a:p>
            <a:pPr lvl="1"/>
            <a:r>
              <a:rPr lang="ru-RU" dirty="0" smtClean="0"/>
              <a:t>Источниками  </a:t>
            </a:r>
            <a:r>
              <a:rPr lang="ru-RU" dirty="0"/>
              <a:t>и системой </a:t>
            </a:r>
            <a:r>
              <a:rPr lang="ru-RU" dirty="0" smtClean="0"/>
              <a:t>информации  </a:t>
            </a:r>
            <a:endParaRPr lang="en-US" dirty="0" smtClean="0"/>
          </a:p>
          <a:p>
            <a:pPr lvl="1"/>
            <a:r>
              <a:rPr lang="ru-RU" dirty="0" smtClean="0"/>
              <a:t>Системами обслуживания читателей</a:t>
            </a:r>
          </a:p>
          <a:p>
            <a:pPr lvl="1"/>
            <a:endParaRPr lang="ru-RU" dirty="0"/>
          </a:p>
          <a:p>
            <a:pPr marL="411480" lvl="1" indent="0">
              <a:buNone/>
            </a:pPr>
            <a:r>
              <a:rPr lang="ru-RU" dirty="0" smtClean="0"/>
              <a:t>т.е. библиотечным </a:t>
            </a:r>
            <a:r>
              <a:rPr lang="ru-RU" dirty="0"/>
              <a:t>делом в России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курса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716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глобализация информации, информационных систем  </a:t>
            </a:r>
            <a:r>
              <a:rPr lang="ru-RU" dirty="0"/>
              <a:t>и читателей</a:t>
            </a:r>
            <a:endParaRPr lang="en-US" dirty="0"/>
          </a:p>
          <a:p>
            <a:r>
              <a:rPr lang="ru-RU" dirty="0" smtClean="0"/>
              <a:t>глобализация </a:t>
            </a:r>
            <a:r>
              <a:rPr lang="ru-RU" dirty="0"/>
              <a:t>обучения и желание </a:t>
            </a:r>
            <a:r>
              <a:rPr lang="ru-RU" dirty="0" smtClean="0"/>
              <a:t>образовывать и выпускать современные кадры профессионалов которые могут жить и работать в глобальной среде</a:t>
            </a:r>
            <a:endParaRPr lang="ru-RU" dirty="0"/>
          </a:p>
          <a:p>
            <a:r>
              <a:rPr lang="ru-RU" dirty="0" smtClean="0"/>
              <a:t>интерес </a:t>
            </a:r>
            <a:r>
              <a:rPr lang="ru-RU" dirty="0"/>
              <a:t>на </a:t>
            </a:r>
            <a:r>
              <a:rPr lang="ru-RU" dirty="0" smtClean="0"/>
              <a:t>кампусе, включая библиотеку </a:t>
            </a:r>
            <a:r>
              <a:rPr lang="ru-RU" dirty="0"/>
              <a:t>и </a:t>
            </a:r>
            <a:r>
              <a:rPr lang="ru-RU" dirty="0" smtClean="0"/>
              <a:t> библиотечную школу, </a:t>
            </a:r>
            <a:r>
              <a:rPr lang="ru-RU" dirty="0"/>
              <a:t>в глобализации </a:t>
            </a:r>
            <a:r>
              <a:rPr lang="ru-RU" dirty="0" smtClean="0"/>
              <a:t>образования Мэрилэндского Университета</a:t>
            </a:r>
            <a:endParaRPr lang="en-US" dirty="0"/>
          </a:p>
          <a:p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Зачем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898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3200400"/>
            <a:ext cx="7745505" cy="349681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Наш класс,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LBSC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729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International Opportunities in Information Studies Libraries and Cultural Heritage Institutions of St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Petersburg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Russia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/>
              <a:t>прямо </a:t>
            </a:r>
            <a:r>
              <a:rPr lang="ru-RU" dirty="0"/>
              <a:t>отвечает на </a:t>
            </a:r>
            <a:r>
              <a:rPr lang="ru-RU" dirty="0" smtClean="0"/>
              <a:t>эту цель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52400"/>
            <a:ext cx="5486400" cy="370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920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Почему Ст </a:t>
            </a:r>
            <a:r>
              <a:rPr lang="ru-RU" dirty="0" smtClean="0"/>
              <a:t>Петербург?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56" y="1676400"/>
            <a:ext cx="3810000" cy="2867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09" y="3988307"/>
            <a:ext cx="3573047" cy="2688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54161"/>
            <a:ext cx="4019243" cy="3020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99" y="1431468"/>
            <a:ext cx="3200401" cy="24083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90640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Л</a:t>
            </a:r>
            <a:r>
              <a:rPr lang="ru-RU" dirty="0" smtClean="0"/>
              <a:t>етние </a:t>
            </a:r>
            <a:r>
              <a:rPr lang="ru-RU" dirty="0"/>
              <a:t>сессии административно отличаются от регулярных сессий осени и весны. </a:t>
            </a:r>
            <a:endParaRPr lang="ru-RU" dirty="0" smtClean="0"/>
          </a:p>
          <a:p>
            <a:r>
              <a:rPr lang="ru-RU" dirty="0" smtClean="0"/>
              <a:t>Другая система оплачивания, позволяет </a:t>
            </a:r>
            <a:r>
              <a:rPr lang="ru-RU" dirty="0"/>
              <a:t>некоторую </a:t>
            </a:r>
            <a:r>
              <a:rPr lang="ru-RU" dirty="0" smtClean="0"/>
              <a:t>гибкость важную </a:t>
            </a:r>
            <a:r>
              <a:rPr lang="ru-RU" dirty="0"/>
              <a:t>в этом случае чтобы держать оплату курса для студентов ниже.  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летнии курсы могут приниматься студенты других факультетов и даже школ </a:t>
            </a:r>
            <a:r>
              <a:rPr lang="ru-RU" dirty="0" smtClean="0"/>
              <a:t>страны.  Из </a:t>
            </a:r>
            <a:r>
              <a:rPr lang="ru-RU" dirty="0"/>
              <a:t>13 </a:t>
            </a:r>
            <a:r>
              <a:rPr lang="ru-RU" dirty="0" smtClean="0"/>
              <a:t>студентов </a:t>
            </a:r>
            <a:r>
              <a:rPr lang="ru-RU" dirty="0"/>
              <a:t>5 были  студентами Университета Мэрилэнда, остальные были из </a:t>
            </a:r>
            <a:r>
              <a:rPr lang="ru-RU" dirty="0" smtClean="0"/>
              <a:t>университетов </a:t>
            </a:r>
            <a:r>
              <a:rPr lang="ru-RU" dirty="0"/>
              <a:t>штатов Нью Йорка, Индианы, Мишигана и Калифорнии.  </a:t>
            </a:r>
            <a:endParaRPr lang="ru-RU" dirty="0" smtClean="0"/>
          </a:p>
          <a:p>
            <a:r>
              <a:rPr lang="ru-RU" dirty="0" smtClean="0"/>
              <a:t>Возможность ранней регистрации на класс – для виз</a:t>
            </a:r>
          </a:p>
          <a:p>
            <a:r>
              <a:rPr lang="ru-RU" dirty="0"/>
              <a:t>П</a:t>
            </a:r>
            <a:r>
              <a:rPr lang="ru-RU" dirty="0" smtClean="0"/>
              <a:t>огода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Почему летом?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681"/>
            <a:ext cx="3124200" cy="209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1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Контакты</a:t>
            </a:r>
          </a:p>
          <a:p>
            <a:r>
              <a:rPr lang="ru-RU" dirty="0" smtClean="0"/>
              <a:t>Ресурсы</a:t>
            </a:r>
          </a:p>
          <a:p>
            <a:r>
              <a:rPr lang="ru-RU" dirty="0" smtClean="0"/>
              <a:t>Бытие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были трудности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55" y="3733801"/>
            <a:ext cx="3796145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276476"/>
            <a:ext cx="3810000" cy="28670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549751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322</TotalTime>
  <Words>682</Words>
  <Application>Microsoft Office PowerPoint</Application>
  <PresentationFormat>On-screen Show (4:3)</PresentationFormat>
  <Paragraphs>107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Hardcover</vt:lpstr>
      <vt:lpstr>Из Коледж Парк в Сaнкт Петербург</vt:lpstr>
      <vt:lpstr>Кто, когда</vt:lpstr>
      <vt:lpstr>Где были</vt:lpstr>
      <vt:lpstr>Цель курса</vt:lpstr>
      <vt:lpstr>Зачем</vt:lpstr>
      <vt:lpstr>PowerPoint Presentation</vt:lpstr>
      <vt:lpstr>Почему Ст Петербург?</vt:lpstr>
      <vt:lpstr>Почему летом?</vt:lpstr>
      <vt:lpstr>Какие были трудности</vt:lpstr>
      <vt:lpstr>Разработка контактов</vt:lpstr>
      <vt:lpstr>Ресурсы</vt:lpstr>
      <vt:lpstr>Бытие</vt:lpstr>
      <vt:lpstr>Кто помог?</vt:lpstr>
      <vt:lpstr>Структура курса</vt:lpstr>
      <vt:lpstr>Подготовка к поездки</vt:lpstr>
      <vt:lpstr>Обязательная встреча</vt:lpstr>
      <vt:lpstr>Требования Класса</vt:lpstr>
      <vt:lpstr>Наш блог</vt:lpstr>
      <vt:lpstr>Результаты и выводы</vt:lpstr>
      <vt:lpstr>PowerPoint Presentation</vt:lpstr>
    </vt:vector>
  </TitlesOfParts>
  <Company>Univ of Maryland Libraries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Коледж Парк в Сaнкт Петербург</dc:title>
  <dc:creator>yluckert</dc:creator>
  <cp:lastModifiedBy>yluckert</cp:lastModifiedBy>
  <cp:revision>38</cp:revision>
  <dcterms:created xsi:type="dcterms:W3CDTF">2013-03-20T18:08:20Z</dcterms:created>
  <dcterms:modified xsi:type="dcterms:W3CDTF">2013-05-11T21:26:10Z</dcterms:modified>
</cp:coreProperties>
</file>