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Lst>
  <p:sldSz cy="5143500" cx="9144000"/>
  <p:notesSz cx="6858000" cy="9144000"/>
  <p:embeddedFontLst>
    <p:embeddedFont>
      <p:font typeface="Raleway"/>
      <p:regular r:id="rId47"/>
      <p:bold r:id="rId48"/>
      <p:italic r:id="rId49"/>
      <p:boldItalic r:id="rId50"/>
    </p:embeddedFont>
    <p:embeddedFont>
      <p:font typeface="Roboto"/>
      <p:regular r:id="rId51"/>
      <p:bold r:id="rId52"/>
      <p:italic r:id="rId53"/>
      <p:boldItalic r:id="rId54"/>
    </p:embeddedFont>
    <p:embeddedFont>
      <p:font typeface="Lato"/>
      <p:regular r:id="rId55"/>
      <p:bold r:id="rId56"/>
      <p:italic r:id="rId57"/>
      <p:boldItalic r:id="rId5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Raleway-bold.fntdata"/><Relationship Id="rId47" Type="http://schemas.openxmlformats.org/officeDocument/2006/relationships/font" Target="fonts/Raleway-regular.fntdata"/><Relationship Id="rId49" Type="http://schemas.openxmlformats.org/officeDocument/2006/relationships/font" Target="fonts/Raleway-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Roboto-regular.fntdata"/><Relationship Id="rId50" Type="http://schemas.openxmlformats.org/officeDocument/2006/relationships/font" Target="fonts/Raleway-boldItalic.fntdata"/><Relationship Id="rId53" Type="http://schemas.openxmlformats.org/officeDocument/2006/relationships/font" Target="fonts/Roboto-italic.fntdata"/><Relationship Id="rId52" Type="http://schemas.openxmlformats.org/officeDocument/2006/relationships/font" Target="fonts/Roboto-bold.fntdata"/><Relationship Id="rId11" Type="http://schemas.openxmlformats.org/officeDocument/2006/relationships/slide" Target="slides/slide6.xml"/><Relationship Id="rId55" Type="http://schemas.openxmlformats.org/officeDocument/2006/relationships/font" Target="fonts/Lato-regular.fntdata"/><Relationship Id="rId10" Type="http://schemas.openxmlformats.org/officeDocument/2006/relationships/slide" Target="slides/slide5.xml"/><Relationship Id="rId54" Type="http://schemas.openxmlformats.org/officeDocument/2006/relationships/font" Target="fonts/Roboto-boldItalic.fntdata"/><Relationship Id="rId13" Type="http://schemas.openxmlformats.org/officeDocument/2006/relationships/slide" Target="slides/slide8.xml"/><Relationship Id="rId57" Type="http://schemas.openxmlformats.org/officeDocument/2006/relationships/font" Target="fonts/Lato-italic.fntdata"/><Relationship Id="rId12" Type="http://schemas.openxmlformats.org/officeDocument/2006/relationships/slide" Target="slides/slide7.xml"/><Relationship Id="rId56" Type="http://schemas.openxmlformats.org/officeDocument/2006/relationships/font" Target="fonts/Lato-bold.fntdata"/><Relationship Id="rId15" Type="http://schemas.openxmlformats.org/officeDocument/2006/relationships/slide" Target="slides/slide10.xml"/><Relationship Id="rId14" Type="http://schemas.openxmlformats.org/officeDocument/2006/relationships/slide" Target="slides/slide9.xml"/><Relationship Id="rId58" Type="http://schemas.openxmlformats.org/officeDocument/2006/relationships/font" Target="fonts/Lato-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um.lib.umd.edu/handle/1903/27538"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mailto:lib-open-scholarship@umd.edu"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75f9f660c2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75f9f660c2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75f9f660c2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175f9f660c2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75f9f660c2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175f9f660c2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75f9f660c2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75f9f660c2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75f9f660c2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175f9f660c2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1783f14afe3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1783f14afe3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of an </a:t>
            </a:r>
            <a:r>
              <a:rPr lang="en"/>
              <a:t>article published by ENCE faculty deposited in DRUM and published in a journal (on next slide)</a:t>
            </a:r>
            <a:endParaRPr/>
          </a:p>
          <a:p>
            <a:pPr indent="0" lvl="0" marL="0" rtl="0" algn="l">
              <a:spcBef>
                <a:spcPts val="0"/>
              </a:spcBef>
              <a:spcAft>
                <a:spcPts val="0"/>
              </a:spcAft>
              <a:buNone/>
            </a:pPr>
            <a:r>
              <a:rPr lang="en" u="sng">
                <a:solidFill>
                  <a:schemeClr val="hlink"/>
                </a:solidFill>
                <a:hlinkClick r:id="rId2"/>
              </a:rPr>
              <a:t>https://drum.lib.umd.edu/handle/1903/27538</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783f14afe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783f14afe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75f9f660c2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75f9f660c2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175f9f660c2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175f9f660c2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75f9f660c2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75f9f660c2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75f9f660c2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75f9f660c2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7b4d9bad2e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7b4d9bad2e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Journal of Public Transportation (GOLD OA, </a:t>
            </a:r>
            <a:r>
              <a:rPr lang="en"/>
              <a:t>Elsevier</a:t>
            </a:r>
            <a:r>
              <a:rPr lang="en"/>
              <a:t>)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7893fba348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7893fba348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Computer-Aided Civil and Infrastructure Engineering (Wiley hybrid OA)</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7893fba34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7893fba34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7b4d9bad2e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7b4d9bad2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7b4d9bad2e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7b4d9bad2e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7b4d9bad2e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7b4d9bad2e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75f9f660c2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75f9f660c2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75f9f660c2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75f9f660c2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783f14afe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783f14afe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of a Diamond Open Access journal (no APC, no subscription charge, </a:t>
            </a:r>
            <a:r>
              <a:rPr lang="en"/>
              <a:t>online</a:t>
            </a:r>
            <a:r>
              <a:rPr lang="en"/>
              <a:t> only)</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175f9f660c2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175f9f660c2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75f9f660c2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75f9f660c2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75f9f660c2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75f9f660c2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75f9f660c2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175f9f660c2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175f9f660c2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175f9f660c2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75f9f660c2_0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175f9f660c2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175f9f660c2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175f9f660c2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75f9f660c2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75f9f660c2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75f9f660c2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175f9f660c2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17893fba348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17893fba34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783f14afe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1783f14af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75f9f660c2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175f9f660c2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Clr>
                <a:schemeClr val="dk1"/>
              </a:buClr>
              <a:buSzPts val="1300"/>
              <a:buFont typeface="Lato"/>
              <a:buChar char="●"/>
            </a:pPr>
            <a:r>
              <a:rPr lang="en" sz="1300">
                <a:solidFill>
                  <a:schemeClr val="dk1"/>
                </a:solidFill>
                <a:latin typeface="Lato"/>
                <a:ea typeface="Lato"/>
                <a:cs typeface="Lato"/>
                <a:sym typeface="Lato"/>
              </a:rPr>
              <a:t>Reach out to your subject specialist to help you evaluate or select a journal</a:t>
            </a:r>
            <a:endParaRPr sz="1300">
              <a:solidFill>
                <a:schemeClr val="dk1"/>
              </a:solidFill>
              <a:latin typeface="Lato"/>
              <a:ea typeface="Lato"/>
              <a:cs typeface="Lato"/>
              <a:sym typeface="Lato"/>
            </a:endParaRPr>
          </a:p>
          <a:p>
            <a:pPr indent="-311150" lvl="0" marL="457200" rtl="0" algn="l">
              <a:lnSpc>
                <a:spcPct val="115000"/>
              </a:lnSpc>
              <a:spcBef>
                <a:spcPts val="0"/>
              </a:spcBef>
              <a:spcAft>
                <a:spcPts val="0"/>
              </a:spcAft>
              <a:buClr>
                <a:schemeClr val="dk1"/>
              </a:buClr>
              <a:buSzPts val="1300"/>
              <a:buFont typeface="Lato"/>
              <a:buChar char="●"/>
            </a:pPr>
            <a:r>
              <a:rPr lang="en" sz="1300">
                <a:solidFill>
                  <a:schemeClr val="dk1"/>
                </a:solidFill>
                <a:latin typeface="Lato"/>
                <a:ea typeface="Lato"/>
                <a:cs typeface="Lato"/>
                <a:sym typeface="Lato"/>
              </a:rPr>
              <a:t>Reach out to </a:t>
            </a:r>
            <a:r>
              <a:rPr lang="en" sz="1300" u="sng">
                <a:solidFill>
                  <a:schemeClr val="dk1"/>
                </a:solidFill>
                <a:latin typeface="Lato"/>
                <a:ea typeface="Lato"/>
                <a:cs typeface="Lato"/>
                <a:sym typeface="Lato"/>
                <a:hlinkClick r:id="rId2">
                  <a:extLst>
                    <a:ext uri="{A12FA001-AC4F-418D-AE19-62706E023703}">
                      <ahyp:hlinkClr val="tx"/>
                    </a:ext>
                  </a:extLst>
                </a:hlinkClick>
              </a:rPr>
              <a:t>lib-open-scholarship@umd.edu</a:t>
            </a:r>
            <a:r>
              <a:rPr lang="en" sz="1300">
                <a:solidFill>
                  <a:schemeClr val="dk1"/>
                </a:solidFill>
                <a:latin typeface="Lato"/>
                <a:ea typeface="Lato"/>
                <a:cs typeface="Lato"/>
                <a:sym typeface="Lato"/>
              </a:rPr>
              <a:t> to discuss funder requirements, publisher agreements, and open publishing options beyond journals, such as repositories</a:t>
            </a:r>
            <a:endParaRPr sz="1300">
              <a:solidFill>
                <a:schemeClr val="dk1"/>
              </a:solidFill>
              <a:latin typeface="Lato"/>
              <a:ea typeface="Lato"/>
              <a:cs typeface="Lato"/>
              <a:sym typeface="Lato"/>
            </a:endParaRPr>
          </a:p>
          <a:p>
            <a:pPr indent="-311150" lvl="0" marL="457200" rtl="0" algn="l">
              <a:lnSpc>
                <a:spcPct val="115000"/>
              </a:lnSpc>
              <a:spcBef>
                <a:spcPts val="0"/>
              </a:spcBef>
              <a:spcAft>
                <a:spcPts val="0"/>
              </a:spcAft>
              <a:buClr>
                <a:schemeClr val="dk1"/>
              </a:buClr>
              <a:buSzPts val="1300"/>
              <a:buFont typeface="Lato"/>
              <a:buChar char="●"/>
            </a:pPr>
            <a:r>
              <a:t/>
            </a:r>
            <a:endParaRPr sz="1300">
              <a:solidFill>
                <a:schemeClr val="dk1"/>
              </a:solidFill>
              <a:latin typeface="Lato"/>
              <a:ea typeface="Lato"/>
              <a:cs typeface="Lato"/>
              <a:sym typeface="Lato"/>
            </a:endParaRPr>
          </a:p>
          <a:p>
            <a:pPr indent="0" lvl="0" marL="0" rtl="0" algn="l">
              <a:spcBef>
                <a:spcPts val="1200"/>
              </a:spcBef>
              <a:spcAft>
                <a:spcPts val="0"/>
              </a:spcAft>
              <a:buNone/>
            </a:pPr>
            <a:r>
              <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75f9f660c2_0_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75f9f660c2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7893fba348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17893fba348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17b4d9bad2e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17b4d9bad2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75f9f660c2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175f9f660c2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75f9f660c2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75f9f660c2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7893fba34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17893fba34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75f9f660c2_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175f9f660c2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7893fba34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17893fba34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Clr>
                <a:schemeClr val="lt1"/>
              </a:buClr>
              <a:buSzPts val="1800"/>
              <a:buChar char="●"/>
              <a:defRPr sz="1800">
                <a:solidFill>
                  <a:schemeClr val="lt1"/>
                </a:solidFill>
              </a:defRPr>
            </a:lvl1pPr>
            <a:lvl2pPr indent="-330200" lvl="1" marL="914400">
              <a:spcBef>
                <a:spcPts val="0"/>
              </a:spcBef>
              <a:spcAft>
                <a:spcPts val="0"/>
              </a:spcAft>
              <a:buClr>
                <a:schemeClr val="lt1"/>
              </a:buClr>
              <a:buSzPts val="1600"/>
              <a:buChar char="○"/>
              <a:defRPr sz="1600">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rum.lib.umd.edu/"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drum.lib.umd.edu/handle/1903/27538" TargetMode="Externa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8.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www.lib.umd.edu/research/oss/oa/journal-discount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www.lib.umd.edu/research/oss/oa/fund"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hyperlink" Target="https://journals.open.tudelft.nl/ejtir" TargetMode="Externa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s://equitableaccess.umd.edu/" TargetMode="External"/><Relationship Id="rId4" Type="http://schemas.openxmlformats.org/officeDocument/2006/relationships/hyperlink" Target="https://drum.lib.umd.edu/"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hyperlink" Target="https://www.lib.umd.edu/about/news/2022-10/white-house-office-science-and-technology-policy-issues-new-guidance-open"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7.xml"/><Relationship Id="rId3" Type="http://schemas.openxmlformats.org/officeDocument/2006/relationships/image" Target="../media/image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9.xml"/><Relationship Id="rId3" Type="http://schemas.openxmlformats.org/officeDocument/2006/relationships/hyperlink" Target="mailto:lib-open-scholarship@umd.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hyperlink" Target="https://www.budapestopenaccessinitiative.org/read/"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hyperlink" Target="https://doi.org/10.7916/d8-rn52-xe88" TargetMode="External"/><Relationship Id="rId4" Type="http://schemas.openxmlformats.org/officeDocument/2006/relationships/hyperlink" Target="https://doi.org/10.7916/d8-gy2n-zv93"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hyperlink" Target="https://doi.org/10.7717/peerj.4375" TargetMode="External"/><Relationship Id="rId4" Type="http://schemas.openxmlformats.org/officeDocument/2006/relationships/hyperlink" Target="https://doi.org/10.7717/peerj.437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Avenir"/>
                <a:ea typeface="Avenir"/>
                <a:cs typeface="Avenir"/>
                <a:sym typeface="Avenir"/>
              </a:rPr>
              <a:t>Open Access </a:t>
            </a:r>
            <a:endParaRPr>
              <a:latin typeface="Avenir"/>
              <a:ea typeface="Avenir"/>
              <a:cs typeface="Avenir"/>
              <a:sym typeface="Avenir"/>
            </a:endParaRPr>
          </a:p>
        </p:txBody>
      </p:sp>
      <p:sp>
        <p:nvSpPr>
          <p:cNvPr id="87" name="Google Shape;87;p13"/>
          <p:cNvSpPr txBox="1"/>
          <p:nvPr>
            <p:ph idx="1" type="subTitle"/>
          </p:nvPr>
        </p:nvSpPr>
        <p:spPr>
          <a:xfrm>
            <a:off x="729450" y="3211350"/>
            <a:ext cx="7688100" cy="15762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1400">
                <a:latin typeface="Avenir"/>
                <a:ea typeface="Avenir"/>
                <a:cs typeface="Avenir"/>
                <a:sym typeface="Avenir"/>
              </a:rPr>
              <a:t>These slides offer an outline and language to engage a faculty or graduate student audience in a discussion about open access and to acquaint them with OA resources available through the university library. Please feel free to use these slides for your own teaching or to develop presentations tailored to your own community</a:t>
            </a:r>
            <a:endParaRPr sz="1400">
              <a:latin typeface="Avenir"/>
              <a:ea typeface="Avenir"/>
              <a:cs typeface="Avenir"/>
              <a:sym typeface="Avenir"/>
            </a:endParaRPr>
          </a:p>
          <a:p>
            <a:pPr indent="0" lvl="0" marL="0" rtl="0" algn="l">
              <a:spcBef>
                <a:spcPts val="0"/>
              </a:spcBef>
              <a:spcAft>
                <a:spcPts val="0"/>
              </a:spcAft>
              <a:buNone/>
            </a:pPr>
            <a:r>
              <a:t/>
            </a:r>
            <a:endParaRPr sz="1400">
              <a:latin typeface="Avenir"/>
              <a:ea typeface="Avenir"/>
              <a:cs typeface="Avenir"/>
              <a:sym typeface="Avenir"/>
            </a:endParaRPr>
          </a:p>
          <a:p>
            <a:pPr indent="0" lvl="0" marL="0" rtl="0" algn="l">
              <a:spcBef>
                <a:spcPts val="0"/>
              </a:spcBef>
              <a:spcAft>
                <a:spcPts val="0"/>
              </a:spcAft>
              <a:buNone/>
            </a:pPr>
            <a:r>
              <a:rPr lang="en" sz="1200">
                <a:latin typeface="Avenir"/>
                <a:ea typeface="Avenir"/>
                <a:cs typeface="Avenir"/>
                <a:sym typeface="Avenir"/>
              </a:rPr>
              <a:t>© 2024 Michelle Wilson, University of Maryland Libraries</a:t>
            </a:r>
            <a:endParaRPr sz="1200">
              <a:latin typeface="Avenir"/>
              <a:ea typeface="Avenir"/>
              <a:cs typeface="Avenir"/>
              <a:sym typeface="Avenir"/>
            </a:endParaRPr>
          </a:p>
          <a:p>
            <a:pPr indent="0" lvl="0" marL="0" rtl="0" algn="l">
              <a:spcBef>
                <a:spcPts val="0"/>
              </a:spcBef>
              <a:spcAft>
                <a:spcPts val="0"/>
              </a:spcAft>
              <a:buNone/>
            </a:pPr>
            <a:r>
              <a:rPr lang="en" sz="1200">
                <a:latin typeface="Avenir"/>
                <a:ea typeface="Avenir"/>
                <a:cs typeface="Avenir"/>
                <a:sym typeface="Avenir"/>
              </a:rPr>
              <a:t>CC-BY-SA 4.0</a:t>
            </a:r>
            <a:endParaRPr sz="1200">
              <a:latin typeface="Avenir"/>
              <a:ea typeface="Avenir"/>
              <a:cs typeface="Avenir"/>
              <a:sym typeface="Aveni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2"/>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0" lang="en">
                <a:latin typeface="Avenir"/>
                <a:ea typeface="Avenir"/>
                <a:cs typeface="Avenir"/>
                <a:sym typeface="Avenir"/>
              </a:rPr>
              <a:t>Common Types of Open Access</a:t>
            </a:r>
            <a:endParaRPr b="0">
              <a:latin typeface="Avenir"/>
              <a:ea typeface="Avenir"/>
              <a:cs typeface="Avenir"/>
              <a:sym typeface="Aveni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3"/>
          <p:cNvSpPr txBox="1"/>
          <p:nvPr>
            <p:ph idx="4294967295" type="body"/>
          </p:nvPr>
        </p:nvSpPr>
        <p:spPr>
          <a:xfrm>
            <a:off x="727650" y="1110450"/>
            <a:ext cx="7688700" cy="292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4600">
                <a:solidFill>
                  <a:schemeClr val="dk1"/>
                </a:solidFill>
                <a:latin typeface="Avenir"/>
                <a:ea typeface="Avenir"/>
                <a:cs typeface="Avenir"/>
                <a:sym typeface="Avenir"/>
              </a:rPr>
              <a:t>GREEN</a:t>
            </a:r>
            <a:endParaRPr b="1" sz="4600">
              <a:solidFill>
                <a:schemeClr val="dk1"/>
              </a:solidFill>
              <a:latin typeface="Avenir"/>
              <a:ea typeface="Avenir"/>
              <a:cs typeface="Avenir"/>
              <a:sym typeface="Avenir"/>
            </a:endParaRPr>
          </a:p>
          <a:p>
            <a:pPr indent="0" lvl="0" marL="0" rtl="0" algn="ctr">
              <a:spcBef>
                <a:spcPts val="1200"/>
              </a:spcBef>
              <a:spcAft>
                <a:spcPts val="0"/>
              </a:spcAft>
              <a:buNone/>
            </a:pPr>
            <a:r>
              <a:rPr b="1" lang="en" sz="4600">
                <a:solidFill>
                  <a:schemeClr val="accent3"/>
                </a:solidFill>
                <a:latin typeface="Avenir"/>
                <a:ea typeface="Avenir"/>
                <a:cs typeface="Avenir"/>
                <a:sym typeface="Avenir"/>
              </a:rPr>
              <a:t>GOLD</a:t>
            </a:r>
            <a:endParaRPr b="1" sz="4600">
              <a:solidFill>
                <a:schemeClr val="accent3"/>
              </a:solidFill>
              <a:latin typeface="Avenir"/>
              <a:ea typeface="Avenir"/>
              <a:cs typeface="Avenir"/>
              <a:sym typeface="Avenir"/>
            </a:endParaRPr>
          </a:p>
          <a:p>
            <a:pPr indent="0" lvl="0" marL="0" rtl="0" algn="ctr">
              <a:spcBef>
                <a:spcPts val="1200"/>
              </a:spcBef>
              <a:spcAft>
                <a:spcPts val="1200"/>
              </a:spcAft>
              <a:buNone/>
            </a:pPr>
            <a:r>
              <a:rPr b="1" lang="en" sz="4600">
                <a:solidFill>
                  <a:schemeClr val="accent2"/>
                </a:solidFill>
                <a:latin typeface="Avenir"/>
                <a:ea typeface="Avenir"/>
                <a:cs typeface="Avenir"/>
                <a:sym typeface="Avenir"/>
              </a:rPr>
              <a:t>DIAMOND</a:t>
            </a:r>
            <a:endParaRPr b="1" sz="4600">
              <a:solidFill>
                <a:schemeClr val="accent2"/>
              </a:solidFill>
              <a:latin typeface="Avenir"/>
              <a:ea typeface="Avenir"/>
              <a:cs typeface="Avenir"/>
              <a:sym typeface="Aveni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1"/>
                </a:solidFill>
                <a:latin typeface="Avenir"/>
                <a:ea typeface="Avenir"/>
                <a:cs typeface="Avenir"/>
                <a:sym typeface="Avenir"/>
              </a:rPr>
              <a:t>Green Open Access</a:t>
            </a:r>
            <a:endParaRPr>
              <a:solidFill>
                <a:schemeClr val="dk1"/>
              </a:solidFill>
              <a:latin typeface="Avenir"/>
              <a:ea typeface="Avenir"/>
              <a:cs typeface="Avenir"/>
              <a:sym typeface="Avenir"/>
            </a:endParaRPr>
          </a:p>
        </p:txBody>
      </p:sp>
      <p:sp>
        <p:nvSpPr>
          <p:cNvPr id="151" name="Google Shape;151;p2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800">
                <a:latin typeface="Avenir"/>
                <a:ea typeface="Avenir"/>
                <a:cs typeface="Avenir"/>
                <a:sym typeface="Avenir"/>
              </a:rPr>
              <a:t>Your research is published in a paywalled publication, but you are allowed to make a version of the content available somewhere else online. </a:t>
            </a:r>
            <a:endParaRPr b="1" sz="1800">
              <a:latin typeface="Avenir"/>
              <a:ea typeface="Avenir"/>
              <a:cs typeface="Avenir"/>
              <a:sym typeface="Avenir"/>
            </a:endParaRPr>
          </a:p>
          <a:p>
            <a:pPr indent="0" lvl="0" marL="0" rtl="0" algn="l">
              <a:spcBef>
                <a:spcPts val="1200"/>
              </a:spcBef>
              <a:spcAft>
                <a:spcPts val="1200"/>
              </a:spcAft>
              <a:buNone/>
            </a:pPr>
            <a:r>
              <a:t/>
            </a:r>
            <a:endParaRPr b="1">
              <a:latin typeface="Avenir"/>
              <a:ea typeface="Avenir"/>
              <a:cs typeface="Avenir"/>
              <a:sym typeface="Aveni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5"/>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latin typeface="Avenir"/>
                <a:ea typeface="Avenir"/>
                <a:cs typeface="Avenir"/>
                <a:sym typeface="Avenir"/>
              </a:rPr>
              <a:t>Paywall</a:t>
            </a:r>
            <a:endParaRPr>
              <a:solidFill>
                <a:schemeClr val="dk1"/>
              </a:solidFill>
              <a:latin typeface="Avenir"/>
              <a:ea typeface="Avenir"/>
              <a:cs typeface="Avenir"/>
              <a:sym typeface="Avenir"/>
            </a:endParaRPr>
          </a:p>
        </p:txBody>
      </p:sp>
      <p:sp>
        <p:nvSpPr>
          <p:cNvPr id="157" name="Google Shape;157;p25"/>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50">
                <a:solidFill>
                  <a:srgbClr val="4D5156"/>
                </a:solidFill>
                <a:highlight>
                  <a:srgbClr val="FFFFFF"/>
                </a:highlight>
                <a:latin typeface="Roboto"/>
                <a:ea typeface="Roboto"/>
                <a:cs typeface="Roboto"/>
                <a:sym typeface="Roboto"/>
              </a:rPr>
              <a:t>A paywall is how we refer to restricting access to content by requiring a purchase or a paid subscription</a:t>
            </a:r>
            <a:endParaRPr b="1" sz="3200">
              <a:latin typeface="Avenir"/>
              <a:ea typeface="Avenir"/>
              <a:cs typeface="Avenir"/>
              <a:sym typeface="Avenir"/>
            </a:endParaRPr>
          </a:p>
          <a:p>
            <a:pPr indent="0" lvl="0" marL="0" rtl="0" algn="l">
              <a:spcBef>
                <a:spcPts val="1200"/>
              </a:spcBef>
              <a:spcAft>
                <a:spcPts val="1200"/>
              </a:spcAft>
              <a:buNone/>
            </a:pPr>
            <a:r>
              <a:t/>
            </a:r>
            <a:endParaRPr b="1">
              <a:latin typeface="Avenir"/>
              <a:ea typeface="Avenir"/>
              <a:cs typeface="Avenir"/>
              <a:sym typeface="Aveni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6"/>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1"/>
                </a:solidFill>
                <a:latin typeface="Avenir"/>
                <a:ea typeface="Avenir"/>
                <a:cs typeface="Avenir"/>
                <a:sym typeface="Avenir"/>
              </a:rPr>
              <a:t>Green Open Access</a:t>
            </a:r>
            <a:endParaRPr>
              <a:solidFill>
                <a:schemeClr val="dk1"/>
              </a:solidFill>
              <a:latin typeface="Avenir"/>
              <a:ea typeface="Avenir"/>
              <a:cs typeface="Avenir"/>
              <a:sym typeface="Avenir"/>
            </a:endParaRPr>
          </a:p>
        </p:txBody>
      </p:sp>
      <p:sp>
        <p:nvSpPr>
          <p:cNvPr id="163" name="Google Shape;163;p26"/>
          <p:cNvSpPr txBox="1"/>
          <p:nvPr>
            <p:ph idx="1" type="body"/>
          </p:nvPr>
        </p:nvSpPr>
        <p:spPr>
          <a:xfrm>
            <a:off x="541400" y="1825775"/>
            <a:ext cx="8235000" cy="25095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SzPts val="1700"/>
              <a:buFont typeface="Avenir"/>
              <a:buChar char="●"/>
            </a:pPr>
            <a:r>
              <a:rPr lang="en" sz="1700">
                <a:latin typeface="Avenir"/>
                <a:ea typeface="Avenir"/>
                <a:cs typeface="Avenir"/>
                <a:sym typeface="Avenir"/>
              </a:rPr>
              <a:t>Green OA may be achieved by s</a:t>
            </a:r>
            <a:r>
              <a:rPr lang="en" sz="1700">
                <a:latin typeface="Avenir"/>
                <a:ea typeface="Avenir"/>
                <a:cs typeface="Avenir"/>
                <a:sym typeface="Avenir"/>
              </a:rPr>
              <a:t>ubmitting a version of the article to a repository like arXiv, </a:t>
            </a:r>
            <a:r>
              <a:rPr lang="en" sz="1700" u="sng">
                <a:solidFill>
                  <a:schemeClr val="hlink"/>
                </a:solidFill>
                <a:latin typeface="Avenir"/>
                <a:ea typeface="Avenir"/>
                <a:cs typeface="Avenir"/>
                <a:sym typeface="Avenir"/>
                <a:hlinkClick r:id="rId3"/>
              </a:rPr>
              <a:t>DRUM</a:t>
            </a:r>
            <a:r>
              <a:rPr lang="en" sz="1700">
                <a:latin typeface="Avenir"/>
                <a:ea typeface="Avenir"/>
                <a:cs typeface="Avenir"/>
                <a:sym typeface="Avenir"/>
              </a:rPr>
              <a:t>, or SSRN</a:t>
            </a:r>
            <a:endParaRPr sz="1700">
              <a:latin typeface="Avenir"/>
              <a:ea typeface="Avenir"/>
              <a:cs typeface="Avenir"/>
              <a:sym typeface="Avenir"/>
            </a:endParaRPr>
          </a:p>
          <a:p>
            <a:pPr indent="-336550" lvl="0" marL="457200" rtl="0" algn="l">
              <a:spcBef>
                <a:spcPts val="1000"/>
              </a:spcBef>
              <a:spcAft>
                <a:spcPts val="0"/>
              </a:spcAft>
              <a:buSzPts val="1700"/>
              <a:buFont typeface="Avenir"/>
              <a:buChar char="●"/>
            </a:pPr>
            <a:r>
              <a:rPr lang="en" sz="1700">
                <a:latin typeface="Avenir"/>
                <a:ea typeface="Avenir"/>
                <a:cs typeface="Avenir"/>
                <a:sym typeface="Avenir"/>
              </a:rPr>
              <a:t>The final, typeset version of the article does not need to be openly available. A preprint or Author Approved Manuscript (AAM) may be considered appropriate Green OA alternatives</a:t>
            </a:r>
            <a:endParaRPr sz="1700">
              <a:latin typeface="Avenir"/>
              <a:ea typeface="Avenir"/>
              <a:cs typeface="Avenir"/>
              <a:sym typeface="Avenir"/>
            </a:endParaRPr>
          </a:p>
          <a:p>
            <a:pPr indent="-336550" lvl="0" marL="457200" rtl="0" algn="l">
              <a:spcBef>
                <a:spcPts val="1000"/>
              </a:spcBef>
              <a:spcAft>
                <a:spcPts val="0"/>
              </a:spcAft>
              <a:buSzPts val="1700"/>
              <a:buFont typeface="Avenir"/>
              <a:buChar char="●"/>
            </a:pPr>
            <a:r>
              <a:rPr lang="en" sz="1700">
                <a:latin typeface="Avenir"/>
                <a:ea typeface="Avenir"/>
                <a:cs typeface="Avenir"/>
                <a:sym typeface="Avenir"/>
              </a:rPr>
              <a:t>Allows you to choose your publication venue without restriction as well as the mechanism for making your content open, considering audience, costs, etc. </a:t>
            </a:r>
            <a:endParaRPr sz="1700">
              <a:latin typeface="Avenir"/>
              <a:ea typeface="Avenir"/>
              <a:cs typeface="Avenir"/>
              <a:sym typeface="Avenir"/>
            </a:endParaRPr>
          </a:p>
          <a:p>
            <a:pPr indent="-323850" lvl="1" marL="914400" rtl="0" algn="l">
              <a:spcBef>
                <a:spcPts val="1000"/>
              </a:spcBef>
              <a:spcAft>
                <a:spcPts val="1000"/>
              </a:spcAft>
              <a:buSzPts val="1500"/>
              <a:buFont typeface="Avenir"/>
              <a:buChar char="○"/>
            </a:pPr>
            <a:r>
              <a:rPr lang="en">
                <a:latin typeface="Avenir"/>
                <a:ea typeface="Avenir"/>
                <a:cs typeface="Avenir"/>
                <a:sym typeface="Avenir"/>
              </a:rPr>
              <a:t>Some negotiation and/or amendment to you agreement with the publisher may be necessary</a:t>
            </a:r>
            <a:endParaRPr>
              <a:latin typeface="Avenir"/>
              <a:ea typeface="Avenir"/>
              <a:cs typeface="Avenir"/>
              <a:sym typeface="Aveni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69" name="Google Shape;169;p27"/>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70" name="Google Shape;170;p27">
            <a:hlinkClick r:id="rId3"/>
          </p:cNvPr>
          <p:cNvPicPr preferRelativeResize="0"/>
          <p:nvPr/>
        </p:nvPicPr>
        <p:blipFill>
          <a:blip r:embed="rId4">
            <a:alphaModFix/>
          </a:blip>
          <a:stretch>
            <a:fillRect/>
          </a:stretch>
        </p:blipFill>
        <p:spPr>
          <a:xfrm>
            <a:off x="208913" y="487750"/>
            <a:ext cx="8726174" cy="507955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8"/>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t/>
            </a:r>
            <a:endParaRPr/>
          </a:p>
        </p:txBody>
      </p:sp>
      <p:pic>
        <p:nvPicPr>
          <p:cNvPr id="176" name="Google Shape;176;p28"/>
          <p:cNvPicPr preferRelativeResize="0"/>
          <p:nvPr/>
        </p:nvPicPr>
        <p:blipFill>
          <a:blip r:embed="rId3">
            <a:alphaModFix/>
          </a:blip>
          <a:stretch>
            <a:fillRect/>
          </a:stretch>
        </p:blipFill>
        <p:spPr>
          <a:xfrm>
            <a:off x="543375" y="-209550"/>
            <a:ext cx="7802775" cy="59229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3"/>
                </a:solidFill>
                <a:latin typeface="Avenir"/>
                <a:ea typeface="Avenir"/>
                <a:cs typeface="Avenir"/>
                <a:sym typeface="Avenir"/>
              </a:rPr>
              <a:t>Gold Open Access</a:t>
            </a:r>
            <a:endParaRPr>
              <a:solidFill>
                <a:schemeClr val="accent3"/>
              </a:solidFill>
              <a:latin typeface="Avenir"/>
              <a:ea typeface="Avenir"/>
              <a:cs typeface="Avenir"/>
              <a:sym typeface="Avenir"/>
            </a:endParaRPr>
          </a:p>
        </p:txBody>
      </p:sp>
      <p:sp>
        <p:nvSpPr>
          <p:cNvPr id="182" name="Google Shape;182;p29"/>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800">
                <a:latin typeface="Avenir"/>
                <a:ea typeface="Avenir"/>
                <a:cs typeface="Avenir"/>
                <a:sym typeface="Avenir"/>
              </a:rPr>
              <a:t>You pay money to the publisher, usually called an Article Processing Charge (APC), to have your article available open access.</a:t>
            </a:r>
            <a:endParaRPr b="1" sz="1800">
              <a:latin typeface="Avenir"/>
              <a:ea typeface="Avenir"/>
              <a:cs typeface="Avenir"/>
              <a:sym typeface="Avenir"/>
            </a:endParaRPr>
          </a:p>
          <a:p>
            <a:pPr indent="0" lvl="0" marL="0" rtl="0" algn="l">
              <a:spcBef>
                <a:spcPts val="1200"/>
              </a:spcBef>
              <a:spcAft>
                <a:spcPts val="1200"/>
              </a:spcAft>
              <a:buNone/>
            </a:pPr>
            <a:r>
              <a:t/>
            </a:r>
            <a:endParaRPr b="1">
              <a:latin typeface="Avenir"/>
              <a:ea typeface="Avenir"/>
              <a:cs typeface="Avenir"/>
              <a:sym typeface="Aveni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3"/>
                </a:solidFill>
                <a:latin typeface="Avenir"/>
                <a:ea typeface="Avenir"/>
                <a:cs typeface="Avenir"/>
                <a:sym typeface="Avenir"/>
              </a:rPr>
              <a:t>Gold Open Access</a:t>
            </a:r>
            <a:endParaRPr>
              <a:solidFill>
                <a:schemeClr val="accent3"/>
              </a:solidFill>
              <a:latin typeface="Avenir"/>
              <a:ea typeface="Avenir"/>
              <a:cs typeface="Avenir"/>
              <a:sym typeface="Avenir"/>
            </a:endParaRPr>
          </a:p>
        </p:txBody>
      </p:sp>
      <p:sp>
        <p:nvSpPr>
          <p:cNvPr id="188" name="Google Shape;188;p30"/>
          <p:cNvSpPr txBox="1"/>
          <p:nvPr>
            <p:ph idx="1" type="body"/>
          </p:nvPr>
        </p:nvSpPr>
        <p:spPr>
          <a:xfrm>
            <a:off x="729450" y="1971525"/>
            <a:ext cx="7688700" cy="23685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SzPts val="1700"/>
              <a:buFont typeface="Avenir"/>
              <a:buChar char="●"/>
            </a:pPr>
            <a:r>
              <a:rPr b="1" lang="en" sz="1700">
                <a:latin typeface="Avenir"/>
                <a:ea typeface="Avenir"/>
                <a:cs typeface="Avenir"/>
                <a:sym typeface="Avenir"/>
              </a:rPr>
              <a:t>An APC may be designed solely to cover the cost of production and labor associated with the publication of your research or may be assessed to “recoup lost revenue” the publisher might otherwise have received from subscriptions</a:t>
            </a:r>
            <a:endParaRPr b="1" sz="1700">
              <a:latin typeface="Avenir"/>
              <a:ea typeface="Avenir"/>
              <a:cs typeface="Avenir"/>
              <a:sym typeface="Avenir"/>
            </a:endParaRPr>
          </a:p>
          <a:p>
            <a:pPr indent="-336550" lvl="0" marL="457200" rtl="0" algn="l">
              <a:spcBef>
                <a:spcPts val="1000"/>
              </a:spcBef>
              <a:spcAft>
                <a:spcPts val="0"/>
              </a:spcAft>
              <a:buSzPts val="1700"/>
              <a:buFont typeface="Avenir"/>
              <a:buChar char="●"/>
            </a:pPr>
            <a:r>
              <a:rPr b="1" lang="en" sz="1700">
                <a:latin typeface="Avenir"/>
                <a:ea typeface="Avenir"/>
                <a:cs typeface="Avenir"/>
                <a:sym typeface="Avenir"/>
              </a:rPr>
              <a:t>APCs may be very expensive, which can preclude some authors from paying them, especially younger scholars and graduate students, individuals at community colleges and other institutions with fewer research funding opportunities, as well as individuals from the global south and less affluent economic regions around the wor</a:t>
            </a:r>
            <a:r>
              <a:rPr b="1" lang="en" sz="1700">
                <a:latin typeface="Avenir"/>
                <a:ea typeface="Avenir"/>
                <a:cs typeface="Avenir"/>
                <a:sym typeface="Avenir"/>
              </a:rPr>
              <a:t>ld</a:t>
            </a:r>
            <a:endParaRPr b="1" sz="1700">
              <a:latin typeface="Avenir"/>
              <a:ea typeface="Avenir"/>
              <a:cs typeface="Avenir"/>
              <a:sym typeface="Avenir"/>
            </a:endParaRPr>
          </a:p>
          <a:p>
            <a:pPr indent="0" lvl="0" marL="0" rtl="0" algn="l">
              <a:spcBef>
                <a:spcPts val="1000"/>
              </a:spcBef>
              <a:spcAft>
                <a:spcPts val="1200"/>
              </a:spcAft>
              <a:buNone/>
            </a:pPr>
            <a:r>
              <a:t/>
            </a:r>
            <a:endParaRPr b="1" sz="1700">
              <a:latin typeface="Avenir"/>
              <a:ea typeface="Avenir"/>
              <a:cs typeface="Avenir"/>
              <a:sym typeface="Aveni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3"/>
                </a:solidFill>
                <a:latin typeface="Avenir"/>
                <a:ea typeface="Avenir"/>
                <a:cs typeface="Avenir"/>
                <a:sym typeface="Avenir"/>
              </a:rPr>
              <a:t>Gold Open Access</a:t>
            </a:r>
            <a:endParaRPr>
              <a:solidFill>
                <a:schemeClr val="accent3"/>
              </a:solidFill>
              <a:latin typeface="Avenir"/>
              <a:ea typeface="Avenir"/>
              <a:cs typeface="Avenir"/>
              <a:sym typeface="Avenir"/>
            </a:endParaRPr>
          </a:p>
        </p:txBody>
      </p:sp>
      <p:sp>
        <p:nvSpPr>
          <p:cNvPr id="194" name="Google Shape;194;p31"/>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venir"/>
              <a:buChar char="●"/>
            </a:pPr>
            <a:r>
              <a:rPr b="1" lang="en">
                <a:latin typeface="Avenir"/>
                <a:ea typeface="Avenir"/>
                <a:cs typeface="Avenir"/>
                <a:sym typeface="Avenir"/>
              </a:rPr>
              <a:t>Many Gold OA journals fall into the category of HYBRID journals, where some articles are OA, and others are only available to subscribers, depending on whether the author has chosen to pay the APC</a:t>
            </a:r>
            <a:endParaRPr b="1">
              <a:latin typeface="Avenir"/>
              <a:ea typeface="Avenir"/>
              <a:cs typeface="Avenir"/>
              <a:sym typeface="Avenir"/>
            </a:endParaRPr>
          </a:p>
          <a:p>
            <a:pPr indent="-342900" lvl="0" marL="457200" rtl="0" algn="l">
              <a:spcBef>
                <a:spcPts val="1000"/>
              </a:spcBef>
              <a:spcAft>
                <a:spcPts val="0"/>
              </a:spcAft>
              <a:buSzPts val="1800"/>
              <a:buFont typeface="Avenir"/>
              <a:buChar char="●"/>
            </a:pPr>
            <a:r>
              <a:rPr b="1" lang="en">
                <a:latin typeface="Avenir"/>
                <a:ea typeface="Avenir"/>
                <a:cs typeface="Avenir"/>
                <a:sym typeface="Avenir"/>
              </a:rPr>
              <a:t>Gold Open Access is one of the most prevalent journal publishing models, which means that authors have a lot of choice and can publish in many high impact and established titles</a:t>
            </a:r>
            <a:endParaRPr b="1">
              <a:latin typeface="Avenir"/>
              <a:ea typeface="Avenir"/>
              <a:cs typeface="Avenir"/>
              <a:sym typeface="Avenir"/>
            </a:endParaRPr>
          </a:p>
          <a:p>
            <a:pPr indent="0" lvl="0" marL="0" rtl="0" algn="l">
              <a:spcBef>
                <a:spcPts val="1000"/>
              </a:spcBef>
              <a:spcAft>
                <a:spcPts val="1200"/>
              </a:spcAft>
              <a:buNone/>
            </a:pPr>
            <a:r>
              <a:t/>
            </a:r>
            <a:endParaRPr b="1">
              <a:latin typeface="Avenir"/>
              <a:ea typeface="Avenir"/>
              <a:cs typeface="Avenir"/>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Avenir"/>
                <a:ea typeface="Avenir"/>
                <a:cs typeface="Avenir"/>
                <a:sym typeface="Avenir"/>
              </a:rPr>
              <a:t>What’s the goal of this workshop?</a:t>
            </a:r>
            <a:endParaRPr>
              <a:latin typeface="Avenir"/>
              <a:ea typeface="Avenir"/>
              <a:cs typeface="Avenir"/>
              <a:sym typeface="Avenir"/>
            </a:endParaRPr>
          </a:p>
        </p:txBody>
      </p:sp>
      <p:sp>
        <p:nvSpPr>
          <p:cNvPr id="93" name="Google Shape;93;p1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Avenir"/>
              <a:buChar char="●"/>
            </a:pPr>
            <a:r>
              <a:rPr b="1" lang="en">
                <a:latin typeface="Avenir"/>
                <a:ea typeface="Avenir"/>
                <a:cs typeface="Avenir"/>
                <a:sym typeface="Avenir"/>
              </a:rPr>
              <a:t>Provide clear information about different OA publishing models</a:t>
            </a:r>
            <a:endParaRPr b="1">
              <a:latin typeface="Avenir"/>
              <a:ea typeface="Avenir"/>
              <a:cs typeface="Avenir"/>
              <a:sym typeface="Avenir"/>
            </a:endParaRPr>
          </a:p>
          <a:p>
            <a:pPr indent="-342900" lvl="0" marL="457200" rtl="0" algn="l">
              <a:spcBef>
                <a:spcPts val="1000"/>
              </a:spcBef>
              <a:spcAft>
                <a:spcPts val="0"/>
              </a:spcAft>
              <a:buSzPts val="1800"/>
              <a:buFont typeface="Avenir"/>
              <a:buChar char="●"/>
            </a:pPr>
            <a:r>
              <a:rPr b="1" lang="en">
                <a:latin typeface="Avenir"/>
                <a:ea typeface="Avenir"/>
                <a:cs typeface="Avenir"/>
                <a:sym typeface="Avenir"/>
              </a:rPr>
              <a:t>Answer questions or concerns you may have about open access and how it may impact your work as researchers and authors</a:t>
            </a:r>
            <a:endParaRPr b="1">
              <a:latin typeface="Avenir"/>
              <a:ea typeface="Avenir"/>
              <a:cs typeface="Avenir"/>
              <a:sym typeface="Avenir"/>
            </a:endParaRPr>
          </a:p>
          <a:p>
            <a:pPr indent="-342900" lvl="0" marL="457200" rtl="0" algn="l">
              <a:spcBef>
                <a:spcPts val="1000"/>
              </a:spcBef>
              <a:spcAft>
                <a:spcPts val="1000"/>
              </a:spcAft>
              <a:buSzPts val="1800"/>
              <a:buFont typeface="Avenir"/>
              <a:buChar char="●"/>
            </a:pPr>
            <a:r>
              <a:rPr b="1" lang="en">
                <a:latin typeface="Avenir"/>
                <a:ea typeface="Avenir"/>
                <a:cs typeface="Avenir"/>
                <a:sym typeface="Avenir"/>
              </a:rPr>
              <a:t>Equip you to make informed decisions about how to </a:t>
            </a:r>
            <a:r>
              <a:rPr b="1" lang="en">
                <a:latin typeface="Avenir"/>
                <a:ea typeface="Avenir"/>
                <a:cs typeface="Avenir"/>
                <a:sym typeface="Avenir"/>
              </a:rPr>
              <a:t>publish</a:t>
            </a:r>
            <a:r>
              <a:rPr b="1" lang="en">
                <a:latin typeface="Avenir"/>
                <a:ea typeface="Avenir"/>
                <a:cs typeface="Avenir"/>
                <a:sym typeface="Avenir"/>
              </a:rPr>
              <a:t> openly in the way that best aligns with your goals for your research</a:t>
            </a:r>
            <a:endParaRPr b="1">
              <a:latin typeface="Avenir"/>
              <a:ea typeface="Avenir"/>
              <a:cs typeface="Avenir"/>
              <a:sym typeface="Aveni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2"/>
          <p:cNvSpPr txBox="1"/>
          <p:nvPr>
            <p:ph idx="1" type="body"/>
          </p:nvPr>
        </p:nvSpPr>
        <p:spPr>
          <a:xfrm>
            <a:off x="721225" y="1610400"/>
            <a:ext cx="3300900" cy="2768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900"/>
              <a:t>Gold OA </a:t>
            </a:r>
            <a:endParaRPr sz="1900"/>
          </a:p>
          <a:p>
            <a:pPr indent="0" lvl="0" marL="0" rtl="0" algn="l">
              <a:spcBef>
                <a:spcPts val="1200"/>
              </a:spcBef>
              <a:spcAft>
                <a:spcPts val="1200"/>
              </a:spcAft>
              <a:buNone/>
            </a:pPr>
            <a:r>
              <a:rPr lang="en" sz="1900"/>
              <a:t>$1700 APC</a:t>
            </a:r>
            <a:endParaRPr sz="1900"/>
          </a:p>
        </p:txBody>
      </p:sp>
      <p:pic>
        <p:nvPicPr>
          <p:cNvPr id="200" name="Google Shape;200;p32"/>
          <p:cNvPicPr preferRelativeResize="0"/>
          <p:nvPr/>
        </p:nvPicPr>
        <p:blipFill>
          <a:blip r:embed="rId3">
            <a:alphaModFix/>
          </a:blip>
          <a:stretch>
            <a:fillRect/>
          </a:stretch>
        </p:blipFill>
        <p:spPr>
          <a:xfrm>
            <a:off x="4707175" y="152400"/>
            <a:ext cx="3629025" cy="48387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3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206" name="Google Shape;206;p33"/>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600">
                <a:solidFill>
                  <a:schemeClr val="dk2"/>
                </a:solidFill>
                <a:latin typeface="Raleway"/>
                <a:ea typeface="Raleway"/>
                <a:cs typeface="Raleway"/>
                <a:sym typeface="Raleway"/>
              </a:rPr>
              <a:t>Gold OA on campus</a:t>
            </a:r>
            <a:endParaRPr b="1" sz="2600">
              <a:solidFill>
                <a:schemeClr val="dk2"/>
              </a:solidFill>
              <a:latin typeface="Raleway"/>
              <a:ea typeface="Raleway"/>
              <a:cs typeface="Raleway"/>
              <a:sym typeface="Raleway"/>
            </a:endParaRPr>
          </a:p>
          <a:p>
            <a:pPr indent="0" lvl="0" marL="0" rtl="0" algn="l">
              <a:spcBef>
                <a:spcPts val="0"/>
              </a:spcBef>
              <a:spcAft>
                <a:spcPts val="1200"/>
              </a:spcAft>
              <a:buNone/>
            </a:pPr>
            <a:r>
              <a:rPr lang="en">
                <a:latin typeface="Raleway"/>
                <a:ea typeface="Raleway"/>
                <a:cs typeface="Raleway"/>
                <a:sym typeface="Raleway"/>
              </a:rPr>
              <a:t>Insert examples</a:t>
            </a:r>
            <a:endParaRPr>
              <a:latin typeface="Raleway"/>
              <a:ea typeface="Raleway"/>
              <a:cs typeface="Raleway"/>
              <a:sym typeface="Raleway"/>
            </a:endParaRPr>
          </a:p>
        </p:txBody>
      </p:sp>
      <p:pic>
        <p:nvPicPr>
          <p:cNvPr id="207" name="Google Shape;207;p33"/>
          <p:cNvPicPr preferRelativeResize="0"/>
          <p:nvPr/>
        </p:nvPicPr>
        <p:blipFill>
          <a:blip r:embed="rId3">
            <a:alphaModFix/>
          </a:blip>
          <a:stretch>
            <a:fillRect/>
          </a:stretch>
        </p:blipFill>
        <p:spPr>
          <a:xfrm>
            <a:off x="394981" y="0"/>
            <a:ext cx="3915390" cy="5143501"/>
          </a:xfrm>
          <a:prstGeom prst="rect">
            <a:avLst/>
          </a:prstGeom>
          <a:noFill/>
          <a:ln>
            <a:noFill/>
          </a:ln>
        </p:spPr>
      </p:pic>
      <p:pic>
        <p:nvPicPr>
          <p:cNvPr id="208" name="Google Shape;208;p33"/>
          <p:cNvPicPr preferRelativeResize="0"/>
          <p:nvPr/>
        </p:nvPicPr>
        <p:blipFill>
          <a:blip r:embed="rId4">
            <a:alphaModFix/>
          </a:blip>
          <a:stretch>
            <a:fillRect/>
          </a:stretch>
        </p:blipFill>
        <p:spPr>
          <a:xfrm>
            <a:off x="4672166" y="0"/>
            <a:ext cx="4181168" cy="51435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3"/>
                </a:solidFill>
                <a:latin typeface="Avenir"/>
                <a:ea typeface="Avenir"/>
                <a:cs typeface="Avenir"/>
                <a:sym typeface="Avenir"/>
              </a:rPr>
              <a:t>Gold Open Access</a:t>
            </a:r>
            <a:endParaRPr>
              <a:solidFill>
                <a:schemeClr val="accent3"/>
              </a:solidFill>
              <a:latin typeface="Avenir"/>
              <a:ea typeface="Avenir"/>
              <a:cs typeface="Avenir"/>
              <a:sym typeface="Avenir"/>
            </a:endParaRPr>
          </a:p>
        </p:txBody>
      </p:sp>
      <p:sp>
        <p:nvSpPr>
          <p:cNvPr id="214" name="Google Shape;214;p3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venir"/>
              <a:buChar char="●"/>
            </a:pPr>
            <a:r>
              <a:rPr b="1" lang="en">
                <a:latin typeface="Avenir"/>
                <a:ea typeface="Avenir"/>
                <a:cs typeface="Avenir"/>
                <a:sym typeface="Avenir"/>
              </a:rPr>
              <a:t>A recent shift to “Read and Publish Agreements” has shifted the burden of APC payments to institutional libraries as subscribers. The Library pays a higher subscription rate and the authors affiliated with that institution get discounts or waivers on open access fees</a:t>
            </a:r>
            <a:endParaRPr b="1">
              <a:latin typeface="Avenir"/>
              <a:ea typeface="Avenir"/>
              <a:cs typeface="Avenir"/>
              <a:sym typeface="Aveni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5"/>
          <p:cNvSpPr txBox="1"/>
          <p:nvPr>
            <p:ph type="title"/>
          </p:nvPr>
        </p:nvSpPr>
        <p:spPr>
          <a:xfrm>
            <a:off x="571675" y="1318650"/>
            <a:ext cx="78465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u="sng">
                <a:solidFill>
                  <a:schemeClr val="accent3"/>
                </a:solidFill>
                <a:latin typeface="Avenir"/>
                <a:ea typeface="Avenir"/>
                <a:cs typeface="Avenir"/>
                <a:sym typeface="Avenir"/>
                <a:hlinkClick r:id="rId3">
                  <a:extLst>
                    <a:ext uri="{A12FA001-AC4F-418D-AE19-62706E023703}">
                      <ahyp:hlinkClr val="tx"/>
                    </a:ext>
                  </a:extLst>
                </a:hlinkClick>
              </a:rPr>
              <a:t>Read and Publish Agreements @UMD</a:t>
            </a:r>
            <a:endParaRPr>
              <a:solidFill>
                <a:schemeClr val="accent3"/>
              </a:solidFill>
              <a:latin typeface="Avenir"/>
              <a:ea typeface="Avenir"/>
              <a:cs typeface="Avenir"/>
              <a:sym typeface="Avenir"/>
            </a:endParaRPr>
          </a:p>
        </p:txBody>
      </p:sp>
      <p:sp>
        <p:nvSpPr>
          <p:cNvPr id="220" name="Google Shape;220;p35"/>
          <p:cNvSpPr txBox="1"/>
          <p:nvPr>
            <p:ph idx="1" type="body"/>
          </p:nvPr>
        </p:nvSpPr>
        <p:spPr>
          <a:xfrm>
            <a:off x="514525" y="1943725"/>
            <a:ext cx="8382000" cy="2933700"/>
          </a:xfrm>
          <a:prstGeom prst="rect">
            <a:avLst/>
          </a:prstGeom>
        </p:spPr>
        <p:txBody>
          <a:bodyPr anchorCtr="0" anchor="t" bIns="91425" lIns="91425" spcFirstLastPara="1" rIns="91425" wrap="square" tIns="91425">
            <a:noAutofit/>
          </a:bodyPr>
          <a:lstStyle/>
          <a:p>
            <a:pPr indent="0" lvl="0" marL="0" rtl="0" algn="l">
              <a:lnSpc>
                <a:spcPct val="108571"/>
              </a:lnSpc>
              <a:spcBef>
                <a:spcPts val="0"/>
              </a:spcBef>
              <a:spcAft>
                <a:spcPts val="0"/>
              </a:spcAft>
              <a:buNone/>
            </a:pPr>
            <a:r>
              <a:rPr b="1" lang="en" sz="1500">
                <a:solidFill>
                  <a:srgbClr val="000000"/>
                </a:solidFill>
                <a:highlight>
                  <a:srgbClr val="FFFFFF"/>
                </a:highlight>
                <a:latin typeface="Avenir"/>
                <a:ea typeface="Avenir"/>
                <a:cs typeface="Avenir"/>
                <a:sym typeface="Avenir"/>
              </a:rPr>
              <a:t>Wiley Agreement</a:t>
            </a:r>
            <a:endParaRPr b="1" sz="1500">
              <a:solidFill>
                <a:srgbClr val="000000"/>
              </a:solidFill>
              <a:highlight>
                <a:srgbClr val="FFFFFF"/>
              </a:highlight>
              <a:latin typeface="Avenir"/>
              <a:ea typeface="Avenir"/>
              <a:cs typeface="Avenir"/>
              <a:sym typeface="Avenir"/>
            </a:endParaRPr>
          </a:p>
          <a:p>
            <a:pPr indent="0" lvl="0" marL="0" rtl="0" algn="l">
              <a:lnSpc>
                <a:spcPct val="95000"/>
              </a:lnSpc>
              <a:spcBef>
                <a:spcPts val="0"/>
              </a:spcBef>
              <a:spcAft>
                <a:spcPts val="0"/>
              </a:spcAft>
              <a:buNone/>
            </a:pPr>
            <a:r>
              <a:rPr lang="en" sz="1450">
                <a:highlight>
                  <a:srgbClr val="FFFFFF"/>
                </a:highlight>
                <a:latin typeface="Avenir"/>
                <a:ea typeface="Avenir"/>
                <a:cs typeface="Avenir"/>
                <a:sym typeface="Avenir"/>
              </a:rPr>
              <a:t>Under the Big Ten Academic Alliance agreement with Wiley, UMD corresponding authors may publish articles in Wiley hybrid journals (except for Gold OA titles) at no additional cost.</a:t>
            </a:r>
            <a:endParaRPr sz="1450">
              <a:highlight>
                <a:srgbClr val="FFFFFF"/>
              </a:highlight>
              <a:latin typeface="Avenir"/>
              <a:ea typeface="Avenir"/>
              <a:cs typeface="Avenir"/>
              <a:sym typeface="Avenir"/>
            </a:endParaRPr>
          </a:p>
          <a:p>
            <a:pPr indent="0" lvl="0" marL="0" rtl="0" algn="l">
              <a:lnSpc>
                <a:spcPct val="95000"/>
              </a:lnSpc>
              <a:spcBef>
                <a:spcPts val="0"/>
              </a:spcBef>
              <a:spcAft>
                <a:spcPts val="0"/>
              </a:spcAft>
              <a:buNone/>
            </a:pPr>
            <a:r>
              <a:t/>
            </a:r>
            <a:endParaRPr sz="1450">
              <a:solidFill>
                <a:srgbClr val="000000"/>
              </a:solidFill>
              <a:highlight>
                <a:srgbClr val="FFFFFF"/>
              </a:highlight>
              <a:latin typeface="Avenir"/>
              <a:ea typeface="Avenir"/>
              <a:cs typeface="Avenir"/>
              <a:sym typeface="Avenir"/>
            </a:endParaRPr>
          </a:p>
          <a:p>
            <a:pPr indent="0" lvl="0" marL="0" rtl="0" algn="l">
              <a:lnSpc>
                <a:spcPct val="108571"/>
              </a:lnSpc>
              <a:spcBef>
                <a:spcPts val="0"/>
              </a:spcBef>
              <a:spcAft>
                <a:spcPts val="0"/>
              </a:spcAft>
              <a:buNone/>
            </a:pPr>
            <a:r>
              <a:rPr b="1" lang="en" sz="1500">
                <a:solidFill>
                  <a:srgbClr val="000000"/>
                </a:solidFill>
                <a:highlight>
                  <a:srgbClr val="FFFFFF"/>
                </a:highlight>
                <a:latin typeface="Avenir"/>
                <a:ea typeface="Avenir"/>
                <a:cs typeface="Avenir"/>
                <a:sym typeface="Avenir"/>
              </a:rPr>
              <a:t>Cambridge University Press Agreement</a:t>
            </a:r>
            <a:endParaRPr b="1" sz="1500">
              <a:solidFill>
                <a:srgbClr val="000000"/>
              </a:solidFill>
              <a:highlight>
                <a:srgbClr val="FFFFFF"/>
              </a:highlight>
              <a:latin typeface="Avenir"/>
              <a:ea typeface="Avenir"/>
              <a:cs typeface="Avenir"/>
              <a:sym typeface="Avenir"/>
            </a:endParaRPr>
          </a:p>
          <a:p>
            <a:pPr indent="0" lvl="0" marL="0" rtl="0" algn="l">
              <a:lnSpc>
                <a:spcPct val="95000"/>
              </a:lnSpc>
              <a:spcBef>
                <a:spcPts val="0"/>
              </a:spcBef>
              <a:spcAft>
                <a:spcPts val="0"/>
              </a:spcAft>
              <a:buNone/>
            </a:pPr>
            <a:r>
              <a:rPr lang="en" sz="1450">
                <a:highlight>
                  <a:srgbClr val="FFFFFF"/>
                </a:highlight>
                <a:latin typeface="Avenir"/>
                <a:ea typeface="Avenir"/>
                <a:cs typeface="Avenir"/>
                <a:sym typeface="Avenir"/>
              </a:rPr>
              <a:t>Under a Read and Publish agreement with Cambridge University Press, UMD authors may publish articles as gold Open Access without paying an Article Processing Charge (APC).</a:t>
            </a:r>
            <a:endParaRPr sz="1450">
              <a:highlight>
                <a:srgbClr val="FFFFFF"/>
              </a:highlight>
              <a:latin typeface="Avenir"/>
              <a:ea typeface="Avenir"/>
              <a:cs typeface="Avenir"/>
              <a:sym typeface="Avenir"/>
            </a:endParaRPr>
          </a:p>
          <a:p>
            <a:pPr indent="0" lvl="0" marL="0" rtl="0" algn="l">
              <a:lnSpc>
                <a:spcPct val="95000"/>
              </a:lnSpc>
              <a:spcBef>
                <a:spcPts val="0"/>
              </a:spcBef>
              <a:spcAft>
                <a:spcPts val="0"/>
              </a:spcAft>
              <a:buNone/>
            </a:pPr>
            <a:r>
              <a:t/>
            </a:r>
            <a:endParaRPr sz="1450">
              <a:solidFill>
                <a:srgbClr val="000000"/>
              </a:solidFill>
              <a:highlight>
                <a:srgbClr val="FFFFFF"/>
              </a:highlight>
              <a:latin typeface="Avenir"/>
              <a:ea typeface="Avenir"/>
              <a:cs typeface="Avenir"/>
              <a:sym typeface="Avenir"/>
            </a:endParaRPr>
          </a:p>
          <a:p>
            <a:pPr indent="0" lvl="0" marL="0" rtl="0" algn="l">
              <a:lnSpc>
                <a:spcPct val="108571"/>
              </a:lnSpc>
              <a:spcBef>
                <a:spcPts val="0"/>
              </a:spcBef>
              <a:spcAft>
                <a:spcPts val="0"/>
              </a:spcAft>
              <a:buNone/>
            </a:pPr>
            <a:r>
              <a:rPr b="1" lang="en" sz="1500">
                <a:solidFill>
                  <a:srgbClr val="000000"/>
                </a:solidFill>
                <a:highlight>
                  <a:srgbClr val="FFFFFF"/>
                </a:highlight>
                <a:latin typeface="Avenir"/>
                <a:ea typeface="Avenir"/>
                <a:cs typeface="Avenir"/>
                <a:sym typeface="Avenir"/>
              </a:rPr>
              <a:t>Public Library of Science (PLOS)</a:t>
            </a:r>
            <a:endParaRPr b="1" sz="1500">
              <a:solidFill>
                <a:srgbClr val="000000"/>
              </a:solidFill>
              <a:highlight>
                <a:srgbClr val="FFFFFF"/>
              </a:highlight>
              <a:latin typeface="Avenir"/>
              <a:ea typeface="Avenir"/>
              <a:cs typeface="Avenir"/>
              <a:sym typeface="Avenir"/>
            </a:endParaRPr>
          </a:p>
          <a:p>
            <a:pPr indent="0" lvl="0" marL="0" rtl="0" algn="l">
              <a:lnSpc>
                <a:spcPct val="95000"/>
              </a:lnSpc>
              <a:spcBef>
                <a:spcPts val="0"/>
              </a:spcBef>
              <a:spcAft>
                <a:spcPts val="0"/>
              </a:spcAft>
              <a:buNone/>
            </a:pPr>
            <a:r>
              <a:rPr lang="en" sz="1450">
                <a:highlight>
                  <a:srgbClr val="FFFFFF"/>
                </a:highlight>
                <a:latin typeface="Avenir"/>
                <a:ea typeface="Avenir"/>
                <a:cs typeface="Avenir"/>
                <a:sym typeface="Avenir"/>
              </a:rPr>
              <a:t>Article processing fees for </a:t>
            </a:r>
            <a:r>
              <a:rPr i="1" lang="en" sz="1450">
                <a:highlight>
                  <a:srgbClr val="FFFFFF"/>
                </a:highlight>
                <a:latin typeface="Avenir"/>
                <a:ea typeface="Avenir"/>
                <a:cs typeface="Avenir"/>
                <a:sym typeface="Avenir"/>
              </a:rPr>
              <a:t>PLOS Biology</a:t>
            </a:r>
            <a:r>
              <a:rPr lang="en" sz="1450">
                <a:highlight>
                  <a:srgbClr val="FFFFFF"/>
                </a:highlight>
                <a:latin typeface="Avenir"/>
                <a:ea typeface="Avenir"/>
                <a:cs typeface="Avenir"/>
                <a:sym typeface="Avenir"/>
              </a:rPr>
              <a:t> and </a:t>
            </a:r>
            <a:r>
              <a:rPr i="1" lang="en" sz="1450">
                <a:highlight>
                  <a:srgbClr val="FFFFFF"/>
                </a:highlight>
                <a:latin typeface="Avenir"/>
                <a:ea typeface="Avenir"/>
                <a:cs typeface="Avenir"/>
                <a:sym typeface="Avenir"/>
              </a:rPr>
              <a:t>PLOS Medicine</a:t>
            </a:r>
            <a:r>
              <a:rPr lang="en" sz="1450">
                <a:highlight>
                  <a:srgbClr val="FFFFFF"/>
                </a:highlight>
                <a:latin typeface="Avenir"/>
                <a:ea typeface="Avenir"/>
                <a:cs typeface="Avenir"/>
                <a:sym typeface="Avenir"/>
              </a:rPr>
              <a:t> are waived for corresponding authors from BTAA institutions. 25% discount is applied to publication fees where one or more of the contributing authors are affiliated with a BTAA institutions, but the corresponding author is not.</a:t>
            </a:r>
            <a:endParaRPr sz="1450">
              <a:highlight>
                <a:srgbClr val="FFFFFF"/>
              </a:highlight>
              <a:latin typeface="Avenir"/>
              <a:ea typeface="Avenir"/>
              <a:cs typeface="Avenir"/>
              <a:sym typeface="Avenir"/>
            </a:endParaRPr>
          </a:p>
          <a:p>
            <a:pPr indent="0" lvl="0" marL="0" rtl="0" algn="l">
              <a:lnSpc>
                <a:spcPct val="95000"/>
              </a:lnSpc>
              <a:spcBef>
                <a:spcPts val="0"/>
              </a:spcBef>
              <a:spcAft>
                <a:spcPts val="120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6"/>
          <p:cNvSpPr txBox="1"/>
          <p:nvPr>
            <p:ph type="title"/>
          </p:nvPr>
        </p:nvSpPr>
        <p:spPr>
          <a:xfrm>
            <a:off x="529825" y="1347225"/>
            <a:ext cx="1880100" cy="1381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accent3"/>
                </a:solidFill>
                <a:latin typeface="Avenir"/>
                <a:ea typeface="Avenir"/>
                <a:cs typeface="Avenir"/>
                <a:sym typeface="Avenir"/>
              </a:rPr>
              <a:t>Journal Discounts</a:t>
            </a:r>
            <a:endParaRPr>
              <a:solidFill>
                <a:schemeClr val="accent3"/>
              </a:solidFill>
              <a:latin typeface="Avenir"/>
              <a:ea typeface="Avenir"/>
              <a:cs typeface="Avenir"/>
              <a:sym typeface="Avenir"/>
            </a:endParaRPr>
          </a:p>
          <a:p>
            <a:pPr indent="0" lvl="0" marL="0" rtl="0" algn="l">
              <a:spcBef>
                <a:spcPts val="0"/>
              </a:spcBef>
              <a:spcAft>
                <a:spcPts val="0"/>
              </a:spcAft>
              <a:buNone/>
            </a:pPr>
            <a:r>
              <a:rPr lang="en">
                <a:solidFill>
                  <a:schemeClr val="accent3"/>
                </a:solidFill>
                <a:latin typeface="Avenir"/>
                <a:ea typeface="Avenir"/>
                <a:cs typeface="Avenir"/>
                <a:sym typeface="Avenir"/>
              </a:rPr>
              <a:t>@UMD</a:t>
            </a:r>
            <a:endParaRPr>
              <a:solidFill>
                <a:schemeClr val="accent3"/>
              </a:solidFill>
              <a:latin typeface="Avenir"/>
              <a:ea typeface="Avenir"/>
              <a:cs typeface="Avenir"/>
              <a:sym typeface="Avenir"/>
            </a:endParaRPr>
          </a:p>
        </p:txBody>
      </p:sp>
      <p:pic>
        <p:nvPicPr>
          <p:cNvPr id="226" name="Google Shape;226;p36"/>
          <p:cNvPicPr preferRelativeResize="0"/>
          <p:nvPr/>
        </p:nvPicPr>
        <p:blipFill>
          <a:blip r:embed="rId3">
            <a:alphaModFix/>
          </a:blip>
          <a:stretch>
            <a:fillRect/>
          </a:stretch>
        </p:blipFill>
        <p:spPr>
          <a:xfrm>
            <a:off x="2409925" y="277576"/>
            <a:ext cx="6553276" cy="44088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u="sng">
                <a:solidFill>
                  <a:schemeClr val="accent3"/>
                </a:solidFill>
                <a:latin typeface="Avenir"/>
                <a:ea typeface="Avenir"/>
                <a:cs typeface="Avenir"/>
                <a:sym typeface="Avenir"/>
                <a:hlinkClick r:id="rId3">
                  <a:extLst>
                    <a:ext uri="{A12FA001-AC4F-418D-AE19-62706E023703}">
                      <ahyp:hlinkClr val="tx"/>
                    </a:ext>
                  </a:extLst>
                </a:hlinkClick>
              </a:rPr>
              <a:t>UMD Libraries Open Access Publishing Fund</a:t>
            </a:r>
            <a:endParaRPr>
              <a:solidFill>
                <a:schemeClr val="accent3"/>
              </a:solidFill>
              <a:latin typeface="Avenir"/>
              <a:ea typeface="Avenir"/>
              <a:cs typeface="Avenir"/>
              <a:sym typeface="Avenir"/>
            </a:endParaRPr>
          </a:p>
        </p:txBody>
      </p:sp>
      <p:sp>
        <p:nvSpPr>
          <p:cNvPr id="232" name="Google Shape;232;p37"/>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venir"/>
              <a:buChar char="●"/>
            </a:pPr>
            <a:r>
              <a:rPr b="1" lang="en">
                <a:highlight>
                  <a:srgbClr val="FFFFFF"/>
                </a:highlight>
                <a:latin typeface="Avenir"/>
                <a:ea typeface="Avenir"/>
                <a:cs typeface="Avenir"/>
                <a:sym typeface="Avenir"/>
              </a:rPr>
              <a:t>Open to UMD faculty members, post-doctoral researchers, or currently enrolled graduate or undergraduate students whose article has been accepted for publication in an open access journal</a:t>
            </a:r>
            <a:endParaRPr b="1">
              <a:highlight>
                <a:srgbClr val="FFFFFF"/>
              </a:highlight>
              <a:latin typeface="Avenir"/>
              <a:ea typeface="Avenir"/>
              <a:cs typeface="Avenir"/>
              <a:sym typeface="Avenir"/>
            </a:endParaRPr>
          </a:p>
          <a:p>
            <a:pPr indent="-342900" lvl="0" marL="457200" rtl="0" algn="l">
              <a:spcBef>
                <a:spcPts val="0"/>
              </a:spcBef>
              <a:spcAft>
                <a:spcPts val="0"/>
              </a:spcAft>
              <a:buSzPts val="1800"/>
              <a:buFont typeface="Avenir"/>
              <a:buChar char="●"/>
            </a:pPr>
            <a:r>
              <a:rPr b="1" lang="en">
                <a:latin typeface="Avenir"/>
                <a:ea typeface="Avenir"/>
                <a:cs typeface="Avenir"/>
                <a:sym typeface="Avenir"/>
              </a:rPr>
              <a:t>50% of article APC funded up to $3000</a:t>
            </a:r>
            <a:endParaRPr b="1">
              <a:latin typeface="Avenir"/>
              <a:ea typeface="Avenir"/>
              <a:cs typeface="Avenir"/>
              <a:sym typeface="Avenir"/>
            </a:endParaRPr>
          </a:p>
          <a:p>
            <a:pPr indent="-342900" lvl="0" marL="457200" rtl="0" algn="l">
              <a:spcBef>
                <a:spcPts val="0"/>
              </a:spcBef>
              <a:spcAft>
                <a:spcPts val="0"/>
              </a:spcAft>
              <a:buSzPts val="1800"/>
              <a:buFont typeface="Avenir"/>
              <a:buChar char="●"/>
            </a:pPr>
            <a:r>
              <a:rPr b="1" lang="en">
                <a:latin typeface="Avenir"/>
                <a:ea typeface="Avenir"/>
                <a:cs typeface="Avenir"/>
                <a:sym typeface="Avenir"/>
              </a:rPr>
              <a:t>One funded article per fiscal year</a:t>
            </a:r>
            <a:endParaRPr b="1">
              <a:highlight>
                <a:srgbClr val="FFFFFF"/>
              </a:highlight>
              <a:latin typeface="Avenir"/>
              <a:ea typeface="Avenir"/>
              <a:cs typeface="Avenir"/>
              <a:sym typeface="Avenir"/>
            </a:endParaRPr>
          </a:p>
          <a:p>
            <a:pPr indent="0" lvl="0" marL="457200" rtl="0" algn="l">
              <a:spcBef>
                <a:spcPts val="1200"/>
              </a:spcBef>
              <a:spcAft>
                <a:spcPts val="1200"/>
              </a:spcAft>
              <a:buNone/>
            </a:pPr>
            <a:r>
              <a:t/>
            </a:r>
            <a:endParaRPr>
              <a:highlight>
                <a:srgbClr val="FFFFFF"/>
              </a:highlight>
              <a:latin typeface="Avenir"/>
              <a:ea typeface="Avenir"/>
              <a:cs typeface="Avenir"/>
              <a:sym typeface="Aveni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2"/>
                </a:solidFill>
                <a:latin typeface="Avenir"/>
                <a:ea typeface="Avenir"/>
                <a:cs typeface="Avenir"/>
                <a:sym typeface="Avenir"/>
              </a:rPr>
              <a:t>Diamond Open Access</a:t>
            </a:r>
            <a:endParaRPr>
              <a:solidFill>
                <a:schemeClr val="accent2"/>
              </a:solidFill>
              <a:latin typeface="Avenir"/>
              <a:ea typeface="Avenir"/>
              <a:cs typeface="Avenir"/>
              <a:sym typeface="Avenir"/>
            </a:endParaRPr>
          </a:p>
        </p:txBody>
      </p:sp>
      <p:sp>
        <p:nvSpPr>
          <p:cNvPr id="238" name="Google Shape;238;p38"/>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800">
                <a:latin typeface="Avenir"/>
                <a:ea typeface="Avenir"/>
                <a:cs typeface="Avenir"/>
                <a:sym typeface="Avenir"/>
              </a:rPr>
              <a:t>Your article is free to read and free for the author to publish. </a:t>
            </a:r>
            <a:endParaRPr sz="1800">
              <a:latin typeface="Avenir"/>
              <a:ea typeface="Avenir"/>
              <a:cs typeface="Avenir"/>
              <a:sym typeface="Aveni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2"/>
                </a:solidFill>
                <a:latin typeface="Avenir"/>
                <a:ea typeface="Avenir"/>
                <a:cs typeface="Avenir"/>
                <a:sym typeface="Avenir"/>
              </a:rPr>
              <a:t>Diamond Open Access</a:t>
            </a:r>
            <a:endParaRPr>
              <a:solidFill>
                <a:schemeClr val="accent2"/>
              </a:solidFill>
              <a:latin typeface="Avenir"/>
              <a:ea typeface="Avenir"/>
              <a:cs typeface="Avenir"/>
              <a:sym typeface="Avenir"/>
            </a:endParaRPr>
          </a:p>
        </p:txBody>
      </p:sp>
      <p:sp>
        <p:nvSpPr>
          <p:cNvPr id="244" name="Google Shape;244;p39"/>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Avenir"/>
              <a:buChar char="●"/>
            </a:pPr>
            <a:r>
              <a:rPr b="1" lang="en">
                <a:latin typeface="Avenir"/>
                <a:ea typeface="Avenir"/>
                <a:cs typeface="Avenir"/>
                <a:sym typeface="Avenir"/>
              </a:rPr>
              <a:t>Diamond Open Access is considered to be one of the most ethical forms of open access</a:t>
            </a:r>
            <a:endParaRPr b="1">
              <a:latin typeface="Avenir"/>
              <a:ea typeface="Avenir"/>
              <a:cs typeface="Avenir"/>
              <a:sym typeface="Avenir"/>
            </a:endParaRPr>
          </a:p>
          <a:p>
            <a:pPr indent="-342900" lvl="0" marL="457200" rtl="0" algn="l">
              <a:spcBef>
                <a:spcPts val="1000"/>
              </a:spcBef>
              <a:spcAft>
                <a:spcPts val="1000"/>
              </a:spcAft>
              <a:buSzPts val="1800"/>
              <a:buFont typeface="Avenir"/>
              <a:buChar char="●"/>
            </a:pPr>
            <a:r>
              <a:rPr b="1" lang="en">
                <a:latin typeface="Avenir"/>
                <a:ea typeface="Avenir"/>
                <a:cs typeface="Avenir"/>
                <a:sym typeface="Avenir"/>
              </a:rPr>
              <a:t>Often these are some of the newest journals, may be published by independent organizations or by libraries? Are they good journals?</a:t>
            </a:r>
            <a:endParaRPr b="1">
              <a:latin typeface="Avenir"/>
              <a:ea typeface="Avenir"/>
              <a:cs typeface="Avenir"/>
              <a:sym typeface="Aveni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0"/>
          <p:cNvSpPr txBox="1"/>
          <p:nvPr>
            <p:ph type="title"/>
          </p:nvPr>
        </p:nvSpPr>
        <p:spPr>
          <a:xfrm>
            <a:off x="730000" y="1318650"/>
            <a:ext cx="3300900" cy="138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2150">
                <a:solidFill>
                  <a:srgbClr val="000000"/>
                </a:solidFill>
                <a:latin typeface="Lato"/>
                <a:ea typeface="Lato"/>
                <a:cs typeface="Lato"/>
                <a:sym typeface="Lato"/>
              </a:rPr>
              <a:t>The European Journal of Transport and Infrastructure Research (EJTIR)</a:t>
            </a:r>
            <a:endParaRPr sz="3100">
              <a:latin typeface="Lato"/>
              <a:ea typeface="Lato"/>
              <a:cs typeface="Lato"/>
              <a:sym typeface="Lato"/>
            </a:endParaRPr>
          </a:p>
        </p:txBody>
      </p:sp>
      <p:sp>
        <p:nvSpPr>
          <p:cNvPr id="250" name="Google Shape;250;p40"/>
          <p:cNvSpPr txBox="1"/>
          <p:nvPr>
            <p:ph idx="1" type="body"/>
          </p:nvPr>
        </p:nvSpPr>
        <p:spPr>
          <a:xfrm>
            <a:off x="890475" y="2988600"/>
            <a:ext cx="7916100" cy="1879200"/>
          </a:xfrm>
          <a:prstGeom prst="rect">
            <a:avLst/>
          </a:prstGeom>
        </p:spPr>
        <p:txBody>
          <a:bodyPr anchorCtr="0" anchor="t" bIns="91425" lIns="91425" spcFirstLastPara="1" rIns="91425" wrap="square" tIns="91425">
            <a:normAutofit fontScale="25000" lnSpcReduction="20000"/>
          </a:bodyPr>
          <a:lstStyle/>
          <a:p>
            <a:pPr indent="0" lvl="0" marL="0" rtl="0" algn="l">
              <a:lnSpc>
                <a:spcPct val="170454"/>
              </a:lnSpc>
              <a:spcBef>
                <a:spcPts val="1500"/>
              </a:spcBef>
              <a:spcAft>
                <a:spcPts val="0"/>
              </a:spcAft>
              <a:buNone/>
            </a:pPr>
            <a:r>
              <a:rPr b="1" lang="en" sz="5657">
                <a:solidFill>
                  <a:srgbClr val="000000"/>
                </a:solidFill>
              </a:rPr>
              <a:t>“</a:t>
            </a:r>
            <a:r>
              <a:rPr lang="en" sz="5657">
                <a:solidFill>
                  <a:srgbClr val="000000"/>
                </a:solidFill>
              </a:rPr>
              <a:t>The European Journal of Transport and Infrastructure Research (EJTIR) is a peer-reviewed open access journal with no article processing charges and no publishing fees. All papers are double blind peer-reviewed.  EJTIR aims to publish high-quality papers on the behavioral, organizational, economic, and/or public policy dimensions of the planning and operations of transport systems.”</a:t>
            </a:r>
            <a:endParaRPr sz="5657">
              <a:solidFill>
                <a:srgbClr val="000000"/>
              </a:solidFill>
            </a:endParaRPr>
          </a:p>
          <a:p>
            <a:pPr indent="0" lvl="0" marL="0" rtl="0" algn="l">
              <a:spcBef>
                <a:spcPts val="1500"/>
              </a:spcBef>
              <a:spcAft>
                <a:spcPts val="1200"/>
              </a:spcAft>
              <a:buNone/>
            </a:pPr>
            <a:r>
              <a:rPr i="1" lang="en" sz="5600" u="sng">
                <a:solidFill>
                  <a:schemeClr val="hlink"/>
                </a:solidFill>
                <a:highlight>
                  <a:srgbClr val="FFFFFF"/>
                </a:highlight>
                <a:hlinkClick r:id="rId3"/>
              </a:rPr>
              <a:t>https://journals.open.tudelft.nl/ejtir</a:t>
            </a:r>
            <a:r>
              <a:rPr lang="en" sz="5600">
                <a:solidFill>
                  <a:srgbClr val="1B3051"/>
                </a:solidFill>
                <a:highlight>
                  <a:srgbClr val="FFFFFF"/>
                </a:highlight>
              </a:rPr>
              <a:t> </a:t>
            </a:r>
            <a:endParaRPr sz="5600">
              <a:solidFill>
                <a:srgbClr val="1B3051"/>
              </a:solidFill>
              <a:highlight>
                <a:srgbClr val="FFFFFF"/>
              </a:highlight>
            </a:endParaRPr>
          </a:p>
        </p:txBody>
      </p:sp>
      <p:pic>
        <p:nvPicPr>
          <p:cNvPr id="251" name="Google Shape;251;p40"/>
          <p:cNvPicPr preferRelativeResize="0"/>
          <p:nvPr/>
        </p:nvPicPr>
        <p:blipFill>
          <a:blip r:embed="rId4">
            <a:alphaModFix/>
          </a:blip>
          <a:stretch>
            <a:fillRect/>
          </a:stretch>
        </p:blipFill>
        <p:spPr>
          <a:xfrm>
            <a:off x="4335700" y="0"/>
            <a:ext cx="4808299" cy="24041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41"/>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0" lang="en">
                <a:latin typeface="Avenir"/>
                <a:ea typeface="Avenir"/>
                <a:cs typeface="Avenir"/>
                <a:sym typeface="Avenir"/>
              </a:rPr>
              <a:t>Common Open Access Concerns</a:t>
            </a:r>
            <a:endParaRPr b="0">
              <a:latin typeface="Avenir"/>
              <a:ea typeface="Avenir"/>
              <a:cs typeface="Avenir"/>
              <a:sym typeface="Aveni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5"/>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Avenir"/>
                <a:ea typeface="Avenir"/>
                <a:cs typeface="Avenir"/>
                <a:sym typeface="Avenir"/>
              </a:rPr>
              <a:t>What is Open Access?</a:t>
            </a:r>
            <a:endParaRPr>
              <a:latin typeface="Avenir"/>
              <a:ea typeface="Avenir"/>
              <a:cs typeface="Avenir"/>
              <a:sym typeface="Avenir"/>
            </a:endParaRPr>
          </a:p>
        </p:txBody>
      </p:sp>
      <p:sp>
        <p:nvSpPr>
          <p:cNvPr id="99" name="Google Shape;99;p15"/>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800">
                <a:latin typeface="Avenir"/>
                <a:ea typeface="Avenir"/>
                <a:cs typeface="Avenir"/>
                <a:sym typeface="Avenir"/>
              </a:rPr>
              <a:t>Open Access refers to the open availability of information online, free of any fees or other access barriers</a:t>
            </a:r>
            <a:endParaRPr b="1" sz="1800">
              <a:latin typeface="Avenir"/>
              <a:ea typeface="Avenir"/>
              <a:cs typeface="Avenir"/>
              <a:sym typeface="Avenir"/>
            </a:endParaRPr>
          </a:p>
          <a:p>
            <a:pPr indent="0" lvl="0" marL="0" rtl="0" algn="l">
              <a:spcBef>
                <a:spcPts val="1200"/>
              </a:spcBef>
              <a:spcAft>
                <a:spcPts val="1200"/>
              </a:spcAft>
              <a:buNone/>
            </a:pPr>
            <a:r>
              <a:t/>
            </a:r>
            <a:endParaRPr b="1">
              <a:latin typeface="Avenir"/>
              <a:ea typeface="Avenir"/>
              <a:cs typeface="Avenir"/>
              <a:sym typeface="Aveni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2"/>
                </a:solidFill>
                <a:latin typeface="Avenir"/>
                <a:ea typeface="Avenir"/>
                <a:cs typeface="Avenir"/>
                <a:sym typeface="Avenir"/>
              </a:rPr>
              <a:t>“Predatory” Journals </a:t>
            </a:r>
            <a:endParaRPr>
              <a:solidFill>
                <a:schemeClr val="accent2"/>
              </a:solidFill>
              <a:latin typeface="Avenir"/>
              <a:ea typeface="Avenir"/>
              <a:cs typeface="Avenir"/>
              <a:sym typeface="Avenir"/>
            </a:endParaRPr>
          </a:p>
        </p:txBody>
      </p:sp>
      <p:sp>
        <p:nvSpPr>
          <p:cNvPr id="262" name="Google Shape;262;p42"/>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latin typeface="Avenir"/>
                <a:ea typeface="Avenir"/>
                <a:cs typeface="Avenir"/>
                <a:sym typeface="Avenir"/>
              </a:rPr>
              <a:t>A publication that charges an author to publish an article in an open access venue without offering quality peer review or editing services. </a:t>
            </a:r>
            <a:endParaRPr b="1">
              <a:latin typeface="Avenir"/>
              <a:ea typeface="Avenir"/>
              <a:cs typeface="Avenir"/>
              <a:sym typeface="Avenir"/>
            </a:endParaRPr>
          </a:p>
          <a:p>
            <a:pPr indent="-342900" lvl="0" marL="457200" rtl="0" algn="l">
              <a:spcBef>
                <a:spcPts val="1200"/>
              </a:spcBef>
              <a:spcAft>
                <a:spcPts val="0"/>
              </a:spcAft>
              <a:buSzPts val="1800"/>
              <a:buFont typeface="Avenir"/>
              <a:buChar char="●"/>
            </a:pPr>
            <a:r>
              <a:rPr b="1" lang="en">
                <a:latin typeface="Avenir"/>
                <a:ea typeface="Avenir"/>
                <a:cs typeface="Avenir"/>
                <a:sym typeface="Avenir"/>
              </a:rPr>
              <a:t>Predatory journals mimic the Gold OA model</a:t>
            </a:r>
            <a:endParaRPr b="1">
              <a:latin typeface="Avenir"/>
              <a:ea typeface="Avenir"/>
              <a:cs typeface="Avenir"/>
              <a:sym typeface="Avenir"/>
            </a:endParaRPr>
          </a:p>
          <a:p>
            <a:pPr indent="-342900" lvl="0" marL="457200" rtl="0" algn="l">
              <a:spcBef>
                <a:spcPts val="1000"/>
              </a:spcBef>
              <a:spcAft>
                <a:spcPts val="1000"/>
              </a:spcAft>
              <a:buSzPts val="1800"/>
              <a:buFont typeface="Avenir"/>
              <a:buChar char="●"/>
            </a:pPr>
            <a:r>
              <a:rPr b="1" lang="en">
                <a:latin typeface="Avenir"/>
                <a:ea typeface="Avenir"/>
                <a:cs typeface="Avenir"/>
                <a:sym typeface="Avenir"/>
              </a:rPr>
              <a:t>Open Access journals should not automatically be considered predatory unless they demonstrate other concerning signs</a:t>
            </a:r>
            <a:endParaRPr b="1" sz="1500">
              <a:latin typeface="Avenir"/>
              <a:ea typeface="Avenir"/>
              <a:cs typeface="Avenir"/>
              <a:sym typeface="Aveni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2"/>
                </a:solidFill>
                <a:latin typeface="Avenir"/>
                <a:ea typeface="Avenir"/>
                <a:cs typeface="Avenir"/>
                <a:sym typeface="Avenir"/>
              </a:rPr>
              <a:t>Signs of a </a:t>
            </a:r>
            <a:r>
              <a:rPr lang="en">
                <a:solidFill>
                  <a:schemeClr val="accent2"/>
                </a:solidFill>
                <a:latin typeface="Avenir"/>
                <a:ea typeface="Avenir"/>
                <a:cs typeface="Avenir"/>
                <a:sym typeface="Avenir"/>
              </a:rPr>
              <a:t>Predatory Journal</a:t>
            </a:r>
            <a:endParaRPr>
              <a:solidFill>
                <a:schemeClr val="accent2"/>
              </a:solidFill>
              <a:latin typeface="Avenir"/>
              <a:ea typeface="Avenir"/>
              <a:cs typeface="Avenir"/>
              <a:sym typeface="Avenir"/>
            </a:endParaRPr>
          </a:p>
        </p:txBody>
      </p:sp>
      <p:sp>
        <p:nvSpPr>
          <p:cNvPr id="268" name="Google Shape;268;p43"/>
          <p:cNvSpPr txBox="1"/>
          <p:nvPr>
            <p:ph idx="1" type="body"/>
          </p:nvPr>
        </p:nvSpPr>
        <p:spPr>
          <a:xfrm>
            <a:off x="600225" y="1957425"/>
            <a:ext cx="8157300" cy="23826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Font typeface="Avenir"/>
              <a:buChar char="●"/>
            </a:pPr>
            <a:r>
              <a:rPr b="1" lang="en" sz="1500">
                <a:latin typeface="Avenir"/>
                <a:ea typeface="Avenir"/>
                <a:cs typeface="Avenir"/>
                <a:sym typeface="Avenir"/>
              </a:rPr>
              <a:t>Aggressive solicitation </a:t>
            </a:r>
            <a:endParaRPr b="1" sz="1500">
              <a:latin typeface="Avenir"/>
              <a:ea typeface="Avenir"/>
              <a:cs typeface="Avenir"/>
              <a:sym typeface="Avenir"/>
            </a:endParaRPr>
          </a:p>
          <a:p>
            <a:pPr indent="-323850" lvl="0" marL="457200" rtl="0" algn="l">
              <a:spcBef>
                <a:spcPts val="500"/>
              </a:spcBef>
              <a:spcAft>
                <a:spcPts val="0"/>
              </a:spcAft>
              <a:buSzPts val="1500"/>
              <a:buFont typeface="Avenir"/>
              <a:buChar char="●"/>
            </a:pPr>
            <a:r>
              <a:rPr b="1" lang="en" sz="1500">
                <a:latin typeface="Avenir"/>
                <a:ea typeface="Avenir"/>
                <a:cs typeface="Avenir"/>
                <a:sym typeface="Avenir"/>
              </a:rPr>
              <a:t>You’ve never heard of it before. It isn’t listed in the Directory of Open Access Journals (DOAJ), or as a member of OA or publishing ethics organizations</a:t>
            </a:r>
            <a:endParaRPr b="1" sz="1500">
              <a:latin typeface="Avenir"/>
              <a:ea typeface="Avenir"/>
              <a:cs typeface="Avenir"/>
              <a:sym typeface="Avenir"/>
            </a:endParaRPr>
          </a:p>
          <a:p>
            <a:pPr indent="-323850" lvl="0" marL="457200" rtl="0" algn="l">
              <a:spcBef>
                <a:spcPts val="500"/>
              </a:spcBef>
              <a:spcAft>
                <a:spcPts val="0"/>
              </a:spcAft>
              <a:buSzPts val="1500"/>
              <a:buFont typeface="Avenir"/>
              <a:buChar char="●"/>
            </a:pPr>
            <a:r>
              <a:rPr b="1" lang="en" sz="1500">
                <a:latin typeface="Avenir"/>
                <a:ea typeface="Avenir"/>
                <a:cs typeface="Avenir"/>
                <a:sym typeface="Avenir"/>
              </a:rPr>
              <a:t>You can’t find information about the editorial board, or they don’t seem qualified </a:t>
            </a:r>
            <a:endParaRPr b="1" sz="1500">
              <a:latin typeface="Avenir"/>
              <a:ea typeface="Avenir"/>
              <a:cs typeface="Avenir"/>
              <a:sym typeface="Avenir"/>
            </a:endParaRPr>
          </a:p>
          <a:p>
            <a:pPr indent="-323850" lvl="0" marL="457200" rtl="0" algn="l">
              <a:spcBef>
                <a:spcPts val="500"/>
              </a:spcBef>
              <a:spcAft>
                <a:spcPts val="0"/>
              </a:spcAft>
              <a:buSzPts val="1500"/>
              <a:buFont typeface="Avenir"/>
              <a:buChar char="●"/>
            </a:pPr>
            <a:r>
              <a:rPr b="1" lang="en" sz="1500">
                <a:latin typeface="Avenir"/>
                <a:ea typeface="Avenir"/>
                <a:cs typeface="Avenir"/>
                <a:sym typeface="Avenir"/>
              </a:rPr>
              <a:t>The journal touts b</a:t>
            </a:r>
            <a:r>
              <a:rPr b="1" lang="en" sz="1500">
                <a:latin typeface="Avenir"/>
                <a:ea typeface="Avenir"/>
                <a:cs typeface="Avenir"/>
                <a:sym typeface="Avenir"/>
              </a:rPr>
              <a:t>ogus impact factors, such as the GIF ( Global Impact Factor), Index Copernicus Value, Citefactor, or the UIF (Universal Impact Factor). Impact Factors can be verified via Web of Science, Dimensions or Google. [A librarian can help!]</a:t>
            </a:r>
            <a:endParaRPr b="1" sz="1500">
              <a:latin typeface="Avenir"/>
              <a:ea typeface="Avenir"/>
              <a:cs typeface="Avenir"/>
              <a:sym typeface="Avenir"/>
            </a:endParaRPr>
          </a:p>
          <a:p>
            <a:pPr indent="-323850" lvl="0" marL="457200" rtl="0" algn="l">
              <a:spcBef>
                <a:spcPts val="500"/>
              </a:spcBef>
              <a:spcAft>
                <a:spcPts val="0"/>
              </a:spcAft>
              <a:buSzPts val="1500"/>
              <a:buFont typeface="Avenir"/>
              <a:buChar char="●"/>
            </a:pPr>
            <a:r>
              <a:rPr b="1" lang="en" sz="1500">
                <a:latin typeface="Avenir"/>
                <a:ea typeface="Avenir"/>
                <a:cs typeface="Avenir"/>
                <a:sym typeface="Avenir"/>
              </a:rPr>
              <a:t>The peer review period is very short or non-existent</a:t>
            </a:r>
            <a:endParaRPr b="1" sz="1500">
              <a:latin typeface="Avenir"/>
              <a:ea typeface="Avenir"/>
              <a:cs typeface="Avenir"/>
              <a:sym typeface="Avenir"/>
            </a:endParaRPr>
          </a:p>
          <a:p>
            <a:pPr indent="-323850" lvl="0" marL="457200" rtl="0" algn="l">
              <a:spcBef>
                <a:spcPts val="500"/>
              </a:spcBef>
              <a:spcAft>
                <a:spcPts val="500"/>
              </a:spcAft>
              <a:buSzPts val="1500"/>
              <a:buFont typeface="Avenir"/>
              <a:buChar char="●"/>
            </a:pPr>
            <a:r>
              <a:rPr b="1" lang="en" sz="1500">
                <a:latin typeface="Avenir"/>
                <a:ea typeface="Avenir"/>
                <a:cs typeface="Avenir"/>
                <a:sym typeface="Avenir"/>
              </a:rPr>
              <a:t>You are asked to pay before your article is peer reviewed and/or revised</a:t>
            </a:r>
            <a:endParaRPr b="1" sz="1500">
              <a:latin typeface="Avenir"/>
              <a:ea typeface="Avenir"/>
              <a:cs typeface="Avenir"/>
              <a:sym typeface="Aveni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4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2"/>
                </a:solidFill>
                <a:latin typeface="Avenir"/>
                <a:ea typeface="Avenir"/>
                <a:cs typeface="Avenir"/>
                <a:sym typeface="Avenir"/>
              </a:rPr>
              <a:t>Reputation and quality</a:t>
            </a:r>
            <a:endParaRPr>
              <a:solidFill>
                <a:schemeClr val="accent2"/>
              </a:solidFill>
              <a:latin typeface="Avenir"/>
              <a:ea typeface="Avenir"/>
              <a:cs typeface="Avenir"/>
              <a:sym typeface="Avenir"/>
            </a:endParaRPr>
          </a:p>
        </p:txBody>
      </p:sp>
      <p:sp>
        <p:nvSpPr>
          <p:cNvPr id="274" name="Google Shape;274;p44"/>
          <p:cNvSpPr txBox="1"/>
          <p:nvPr>
            <p:ph idx="1" type="body"/>
          </p:nvPr>
        </p:nvSpPr>
        <p:spPr>
          <a:xfrm>
            <a:off x="729450" y="1853850"/>
            <a:ext cx="7688700" cy="2737200"/>
          </a:xfrm>
          <a:prstGeom prst="rect">
            <a:avLst/>
          </a:prstGeom>
        </p:spPr>
        <p:txBody>
          <a:bodyPr anchorCtr="0" anchor="t" bIns="91425" lIns="91425" spcFirstLastPara="1" rIns="91425" wrap="square" tIns="91425">
            <a:normAutofit fontScale="85000" lnSpcReduction="10000"/>
          </a:bodyPr>
          <a:lstStyle/>
          <a:p>
            <a:pPr indent="0" lvl="0" marL="0" rtl="0" algn="l">
              <a:spcBef>
                <a:spcPts val="0"/>
              </a:spcBef>
              <a:spcAft>
                <a:spcPts val="0"/>
              </a:spcAft>
              <a:buNone/>
            </a:pPr>
            <a:r>
              <a:rPr b="1" lang="en">
                <a:latin typeface="Avenir"/>
                <a:ea typeface="Avenir"/>
                <a:cs typeface="Avenir"/>
                <a:sym typeface="Avenir"/>
              </a:rPr>
              <a:t>Is this journal any good?</a:t>
            </a:r>
            <a:endParaRPr b="1">
              <a:latin typeface="Avenir"/>
              <a:ea typeface="Avenir"/>
              <a:cs typeface="Avenir"/>
              <a:sym typeface="Avenir"/>
            </a:endParaRPr>
          </a:p>
          <a:p>
            <a:pPr indent="-325755" lvl="0" marL="457200" rtl="0" algn="l">
              <a:spcBef>
                <a:spcPts val="1200"/>
              </a:spcBef>
              <a:spcAft>
                <a:spcPts val="0"/>
              </a:spcAft>
              <a:buSzPct val="100000"/>
              <a:buFont typeface="Avenir"/>
              <a:buChar char="●"/>
            </a:pPr>
            <a:r>
              <a:rPr b="1" lang="en">
                <a:latin typeface="Avenir"/>
                <a:ea typeface="Avenir"/>
                <a:cs typeface="Avenir"/>
                <a:sym typeface="Avenir"/>
              </a:rPr>
              <a:t>There are many high impact journals that are published Open Access</a:t>
            </a:r>
            <a:endParaRPr b="1">
              <a:latin typeface="Avenir"/>
              <a:ea typeface="Avenir"/>
              <a:cs typeface="Avenir"/>
              <a:sym typeface="Avenir"/>
            </a:endParaRPr>
          </a:p>
          <a:p>
            <a:pPr indent="-325755" lvl="0" marL="457200" rtl="0" algn="l">
              <a:spcBef>
                <a:spcPts val="1000"/>
              </a:spcBef>
              <a:spcAft>
                <a:spcPts val="0"/>
              </a:spcAft>
              <a:buSzPct val="100000"/>
              <a:buFont typeface="Avenir"/>
              <a:buChar char="●"/>
            </a:pPr>
            <a:r>
              <a:rPr b="1" lang="en">
                <a:latin typeface="Avenir"/>
                <a:ea typeface="Avenir"/>
                <a:cs typeface="Avenir"/>
                <a:sym typeface="Avenir"/>
              </a:rPr>
              <a:t>There are also many reputable, ethically run journals that have not yet established impact factors but are well indexed and gaining in respect and reputation</a:t>
            </a:r>
            <a:endParaRPr b="1">
              <a:latin typeface="Avenir"/>
              <a:ea typeface="Avenir"/>
              <a:cs typeface="Avenir"/>
              <a:sym typeface="Avenir"/>
            </a:endParaRPr>
          </a:p>
          <a:p>
            <a:pPr indent="-325755" lvl="0" marL="457200" rtl="0" algn="l">
              <a:spcBef>
                <a:spcPts val="1000"/>
              </a:spcBef>
              <a:spcAft>
                <a:spcPts val="0"/>
              </a:spcAft>
              <a:buSzPct val="100000"/>
              <a:buFont typeface="Avenir"/>
              <a:buChar char="●"/>
            </a:pPr>
            <a:r>
              <a:rPr b="1" lang="en">
                <a:latin typeface="Avenir"/>
                <a:ea typeface="Avenir"/>
                <a:cs typeface="Avenir"/>
                <a:sym typeface="Avenir"/>
              </a:rPr>
              <a:t>The DOAJ stringently reviews publications for quality, although just because a journal is not in the DOAJ does not mean it is either predatory or poor quality</a:t>
            </a:r>
            <a:endParaRPr b="1">
              <a:latin typeface="Avenir"/>
              <a:ea typeface="Avenir"/>
              <a:cs typeface="Avenir"/>
              <a:sym typeface="Avenir"/>
            </a:endParaRPr>
          </a:p>
          <a:p>
            <a:pPr indent="-325755" lvl="0" marL="457200" rtl="0" algn="l">
              <a:spcBef>
                <a:spcPts val="1000"/>
              </a:spcBef>
              <a:spcAft>
                <a:spcPts val="1000"/>
              </a:spcAft>
              <a:buSzPct val="100000"/>
              <a:buFont typeface="Avenir"/>
              <a:buChar char="●"/>
            </a:pPr>
            <a:r>
              <a:rPr b="1" lang="en">
                <a:latin typeface="Avenir"/>
                <a:ea typeface="Avenir"/>
                <a:cs typeface="Avenir"/>
                <a:sym typeface="Avenir"/>
              </a:rPr>
              <a:t>Assess the community around the journal</a:t>
            </a:r>
            <a:endParaRPr b="1">
              <a:latin typeface="Avenir"/>
              <a:ea typeface="Avenir"/>
              <a:cs typeface="Avenir"/>
              <a:sym typeface="Aveni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45"/>
          <p:cNvSpPr txBox="1"/>
          <p:nvPr>
            <p:ph type="title"/>
          </p:nvPr>
        </p:nvSpPr>
        <p:spPr>
          <a:xfrm>
            <a:off x="727650" y="5592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2"/>
                </a:solidFill>
                <a:latin typeface="Avenir"/>
                <a:ea typeface="Avenir"/>
                <a:cs typeface="Avenir"/>
                <a:sym typeface="Avenir"/>
              </a:rPr>
              <a:t>Assess an Open Access Journal</a:t>
            </a:r>
            <a:endParaRPr>
              <a:solidFill>
                <a:schemeClr val="accent2"/>
              </a:solidFill>
              <a:latin typeface="Avenir"/>
              <a:ea typeface="Avenir"/>
              <a:cs typeface="Avenir"/>
              <a:sym typeface="Avenir"/>
            </a:endParaRPr>
          </a:p>
        </p:txBody>
      </p:sp>
      <p:sp>
        <p:nvSpPr>
          <p:cNvPr id="280" name="Google Shape;280;p45"/>
          <p:cNvSpPr txBox="1"/>
          <p:nvPr>
            <p:ph idx="1" type="body"/>
          </p:nvPr>
        </p:nvSpPr>
        <p:spPr>
          <a:xfrm>
            <a:off x="727650" y="1390500"/>
            <a:ext cx="7952700" cy="3534300"/>
          </a:xfrm>
          <a:prstGeom prst="rect">
            <a:avLst/>
          </a:prstGeom>
        </p:spPr>
        <p:txBody>
          <a:bodyPr anchorCtr="0" anchor="t" bIns="91425" lIns="91425" spcFirstLastPara="1" rIns="91425" wrap="square" tIns="91425">
            <a:noAutofit/>
          </a:bodyPr>
          <a:lstStyle/>
          <a:p>
            <a:pPr indent="-323850" lvl="0" marL="457200" rtl="0" algn="l">
              <a:lnSpc>
                <a:spcPct val="95000"/>
              </a:lnSpc>
              <a:spcBef>
                <a:spcPts val="0"/>
              </a:spcBef>
              <a:spcAft>
                <a:spcPts val="0"/>
              </a:spcAft>
              <a:buSzPts val="1500"/>
              <a:buFont typeface="Avenir"/>
              <a:buChar char="❏"/>
            </a:pPr>
            <a:r>
              <a:rPr b="1" lang="en" sz="1500">
                <a:latin typeface="Avenir"/>
                <a:ea typeface="Avenir"/>
                <a:cs typeface="Avenir"/>
                <a:sym typeface="Avenir"/>
              </a:rPr>
              <a:t>Check to see if the journal is l</a:t>
            </a:r>
            <a:r>
              <a:rPr b="1" lang="en" sz="1500">
                <a:latin typeface="Avenir"/>
                <a:ea typeface="Avenir"/>
                <a:cs typeface="Avenir"/>
                <a:sym typeface="Avenir"/>
              </a:rPr>
              <a:t>isted in the Directory of Open Access Journals (DOAJ)</a:t>
            </a:r>
            <a:endParaRPr b="1" sz="1500">
              <a:latin typeface="Avenir"/>
              <a:ea typeface="Avenir"/>
              <a:cs typeface="Avenir"/>
              <a:sym typeface="Avenir"/>
            </a:endParaRPr>
          </a:p>
          <a:p>
            <a:pPr indent="-323850" lvl="0" marL="457200" rtl="0" algn="l">
              <a:lnSpc>
                <a:spcPct val="95000"/>
              </a:lnSpc>
              <a:spcBef>
                <a:spcPts val="1000"/>
              </a:spcBef>
              <a:spcAft>
                <a:spcPts val="0"/>
              </a:spcAft>
              <a:buSzPts val="1500"/>
              <a:buFont typeface="Avenir"/>
              <a:buChar char="❏"/>
            </a:pPr>
            <a:r>
              <a:rPr b="1" lang="en" sz="1500">
                <a:latin typeface="Avenir"/>
                <a:ea typeface="Avenir"/>
                <a:cs typeface="Avenir"/>
                <a:sym typeface="Avenir"/>
              </a:rPr>
              <a:t>Check to see if the journal or its publisher is a member of the Committee on Publication Ethics (COPE), Open Access Scholarly Publishing Association (OASPA), or </a:t>
            </a:r>
            <a:endParaRPr b="1" sz="1500">
              <a:latin typeface="Avenir"/>
              <a:ea typeface="Avenir"/>
              <a:cs typeface="Avenir"/>
              <a:sym typeface="Avenir"/>
            </a:endParaRPr>
          </a:p>
          <a:p>
            <a:pPr indent="-323850" lvl="0" marL="457200" rtl="0" algn="l">
              <a:lnSpc>
                <a:spcPct val="95000"/>
              </a:lnSpc>
              <a:spcBef>
                <a:spcPts val="1000"/>
              </a:spcBef>
              <a:spcAft>
                <a:spcPts val="0"/>
              </a:spcAft>
              <a:buSzPts val="1500"/>
              <a:buFont typeface="Avenir"/>
              <a:buChar char="❏"/>
            </a:pPr>
            <a:r>
              <a:rPr b="1" lang="en" sz="1500">
                <a:latin typeface="Avenir"/>
                <a:ea typeface="Avenir"/>
                <a:cs typeface="Avenir"/>
                <a:sym typeface="Avenir"/>
              </a:rPr>
              <a:t>Find the masthead of the journal and look up the members of the editorial board. If you are suspicious look up the editors faculty or researcher profiles on their home </a:t>
            </a:r>
            <a:r>
              <a:rPr b="1" lang="en" sz="1500">
                <a:latin typeface="Avenir"/>
                <a:ea typeface="Avenir"/>
                <a:cs typeface="Avenir"/>
                <a:sym typeface="Avenir"/>
              </a:rPr>
              <a:t>institution’s website.</a:t>
            </a:r>
            <a:endParaRPr b="1" sz="1500">
              <a:latin typeface="Avenir"/>
              <a:ea typeface="Avenir"/>
              <a:cs typeface="Avenir"/>
              <a:sym typeface="Avenir"/>
            </a:endParaRPr>
          </a:p>
          <a:p>
            <a:pPr indent="-323850" lvl="0" marL="457200" rtl="0" algn="l">
              <a:lnSpc>
                <a:spcPct val="95000"/>
              </a:lnSpc>
              <a:spcBef>
                <a:spcPts val="1000"/>
              </a:spcBef>
              <a:spcAft>
                <a:spcPts val="0"/>
              </a:spcAft>
              <a:buSzPts val="1500"/>
              <a:buFont typeface="Avenir"/>
              <a:buChar char="❏"/>
            </a:pPr>
            <a:r>
              <a:rPr b="1" lang="en" sz="1500">
                <a:latin typeface="Avenir"/>
                <a:ea typeface="Avenir"/>
                <a:cs typeface="Avenir"/>
                <a:sym typeface="Avenir"/>
              </a:rPr>
              <a:t>Check where/whether the journal is indexed (Google Scholar, SCOPUS, Thomson Reuters, and disciplinary indexes). A librarian can help you to do this!</a:t>
            </a:r>
            <a:endParaRPr b="1" sz="1500">
              <a:latin typeface="Avenir"/>
              <a:ea typeface="Avenir"/>
              <a:cs typeface="Avenir"/>
              <a:sym typeface="Avenir"/>
            </a:endParaRPr>
          </a:p>
          <a:p>
            <a:pPr indent="-323850" lvl="0" marL="457200" rtl="0" algn="l">
              <a:lnSpc>
                <a:spcPct val="95000"/>
              </a:lnSpc>
              <a:spcBef>
                <a:spcPts val="1000"/>
              </a:spcBef>
              <a:spcAft>
                <a:spcPts val="0"/>
              </a:spcAft>
              <a:buSzPts val="1500"/>
              <a:buFont typeface="Avenir"/>
              <a:buChar char="❏"/>
            </a:pPr>
            <a:r>
              <a:rPr b="1" lang="en" sz="1500">
                <a:latin typeface="Avenir"/>
                <a:ea typeface="Avenir"/>
                <a:cs typeface="Avenir"/>
                <a:sym typeface="Avenir"/>
              </a:rPr>
              <a:t>If applicable, check the journal’s impact factor. (A librarian can help you do this too!)</a:t>
            </a:r>
            <a:endParaRPr b="1" sz="1500">
              <a:latin typeface="Avenir"/>
              <a:ea typeface="Avenir"/>
              <a:cs typeface="Avenir"/>
              <a:sym typeface="Avenir"/>
            </a:endParaRPr>
          </a:p>
          <a:p>
            <a:pPr indent="-323850" lvl="0" marL="457200" rtl="0" algn="l">
              <a:lnSpc>
                <a:spcPct val="95000"/>
              </a:lnSpc>
              <a:spcBef>
                <a:spcPts val="1000"/>
              </a:spcBef>
              <a:spcAft>
                <a:spcPts val="1000"/>
              </a:spcAft>
              <a:buSzPts val="1500"/>
              <a:buFont typeface="Avenir"/>
              <a:buChar char="❏"/>
            </a:pPr>
            <a:r>
              <a:rPr b="1" lang="en" sz="1500">
                <a:latin typeface="Avenir"/>
                <a:ea typeface="Avenir"/>
                <a:cs typeface="Avenir"/>
                <a:sym typeface="Avenir"/>
              </a:rPr>
              <a:t>Read through past issues of the journal</a:t>
            </a:r>
            <a:endParaRPr b="1" sz="1500">
              <a:latin typeface="Avenir"/>
              <a:ea typeface="Avenir"/>
              <a:cs typeface="Avenir"/>
              <a:sym typeface="Aveni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46"/>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0" lang="en">
                <a:latin typeface="Avenir"/>
                <a:ea typeface="Avenir"/>
                <a:cs typeface="Avenir"/>
                <a:sym typeface="Avenir"/>
              </a:rPr>
              <a:t>OA Mandates</a:t>
            </a:r>
            <a:endParaRPr b="0">
              <a:latin typeface="Avenir"/>
              <a:ea typeface="Avenir"/>
              <a:cs typeface="Avenir"/>
              <a:sym typeface="Aveni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1"/>
                </a:solidFill>
                <a:latin typeface="Avenir"/>
                <a:ea typeface="Avenir"/>
                <a:cs typeface="Avenir"/>
                <a:sym typeface="Avenir"/>
              </a:rPr>
              <a:t>UMD Equitable Access Policy </a:t>
            </a:r>
            <a:endParaRPr>
              <a:solidFill>
                <a:schemeClr val="accent1"/>
              </a:solidFill>
              <a:latin typeface="Avenir"/>
              <a:ea typeface="Avenir"/>
              <a:cs typeface="Avenir"/>
              <a:sym typeface="Avenir"/>
            </a:endParaRPr>
          </a:p>
        </p:txBody>
      </p:sp>
      <p:sp>
        <p:nvSpPr>
          <p:cNvPr id="291" name="Google Shape;291;p47"/>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0677" lvl="0" marL="457200" rtl="0" algn="l">
              <a:lnSpc>
                <a:spcPct val="95000"/>
              </a:lnSpc>
              <a:spcBef>
                <a:spcPts val="0"/>
              </a:spcBef>
              <a:spcAft>
                <a:spcPts val="0"/>
              </a:spcAft>
              <a:buSzPts val="1765"/>
              <a:buFont typeface="Avenir"/>
              <a:buChar char="●"/>
            </a:pPr>
            <a:r>
              <a:rPr b="1" lang="en" sz="1765">
                <a:latin typeface="Avenir"/>
                <a:ea typeface="Avenir"/>
                <a:cs typeface="Avenir"/>
                <a:sym typeface="Avenir"/>
              </a:rPr>
              <a:t>Ratified by the University Senate in April 2022, the </a:t>
            </a:r>
            <a:r>
              <a:rPr b="1" lang="en" sz="1765" u="sng">
                <a:solidFill>
                  <a:schemeClr val="hlink"/>
                </a:solidFill>
                <a:latin typeface="Avenir"/>
                <a:ea typeface="Avenir"/>
                <a:cs typeface="Avenir"/>
                <a:sym typeface="Avenir"/>
                <a:hlinkClick r:id="rId3"/>
              </a:rPr>
              <a:t>UMD Equitable Access Policy</a:t>
            </a:r>
            <a:r>
              <a:rPr b="1" lang="en" sz="1765">
                <a:latin typeface="Avenir"/>
                <a:ea typeface="Avenir"/>
                <a:cs typeface="Avenir"/>
                <a:sym typeface="Avenir"/>
              </a:rPr>
              <a:t> requires all faculty members to grant a nonexclusive license to all research articles they publish while they are employed by the University</a:t>
            </a:r>
            <a:endParaRPr b="1" sz="1765">
              <a:latin typeface="Avenir"/>
              <a:ea typeface="Avenir"/>
              <a:cs typeface="Avenir"/>
              <a:sym typeface="Avenir"/>
            </a:endParaRPr>
          </a:p>
          <a:p>
            <a:pPr indent="-340677" lvl="0" marL="457200" rtl="0" algn="l">
              <a:lnSpc>
                <a:spcPct val="95000"/>
              </a:lnSpc>
              <a:spcBef>
                <a:spcPts val="1000"/>
              </a:spcBef>
              <a:spcAft>
                <a:spcPts val="0"/>
              </a:spcAft>
              <a:buSzPts val="1765"/>
              <a:buFont typeface="Avenir"/>
              <a:buChar char="●"/>
            </a:pPr>
            <a:r>
              <a:rPr b="1" lang="en" sz="1765">
                <a:latin typeface="Avenir"/>
                <a:ea typeface="Avenir"/>
                <a:cs typeface="Avenir"/>
                <a:sym typeface="Avenir"/>
              </a:rPr>
              <a:t>This means that we are enforcing a Green OA model - you will need to deposit either the Author Approved Manuscript or final version of your article </a:t>
            </a:r>
            <a:r>
              <a:rPr b="1" lang="en" sz="1765" u="sng">
                <a:solidFill>
                  <a:schemeClr val="hlink"/>
                </a:solidFill>
                <a:latin typeface="Avenir"/>
                <a:ea typeface="Avenir"/>
                <a:cs typeface="Avenir"/>
                <a:sym typeface="Avenir"/>
                <a:hlinkClick r:id="rId4"/>
              </a:rPr>
              <a:t>to the university repository</a:t>
            </a:r>
            <a:endParaRPr b="1" sz="1765">
              <a:latin typeface="Avenir"/>
              <a:ea typeface="Avenir"/>
              <a:cs typeface="Avenir"/>
              <a:sym typeface="Avenir"/>
            </a:endParaRPr>
          </a:p>
          <a:p>
            <a:pPr indent="-340677" lvl="0" marL="457200" rtl="0" algn="l">
              <a:lnSpc>
                <a:spcPct val="95000"/>
              </a:lnSpc>
              <a:spcBef>
                <a:spcPts val="1000"/>
              </a:spcBef>
              <a:spcAft>
                <a:spcPts val="1000"/>
              </a:spcAft>
              <a:buSzPts val="1765"/>
              <a:buFont typeface="Avenir"/>
              <a:buChar char="●"/>
            </a:pPr>
            <a:r>
              <a:rPr b="1" lang="en" sz="1765">
                <a:latin typeface="Avenir"/>
                <a:ea typeface="Avenir"/>
                <a:cs typeface="Avenir"/>
                <a:sym typeface="Avenir"/>
              </a:rPr>
              <a:t>This means that having greater literacy around open access options and how to converse with publishers about them will be important  </a:t>
            </a:r>
            <a:endParaRPr b="1" sz="1765">
              <a:latin typeface="Avenir"/>
              <a:ea typeface="Avenir"/>
              <a:cs typeface="Avenir"/>
              <a:sym typeface="Aveni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1"/>
                </a:solidFill>
                <a:latin typeface="Avenir"/>
                <a:ea typeface="Avenir"/>
                <a:cs typeface="Avenir"/>
                <a:sym typeface="Avenir"/>
              </a:rPr>
              <a:t>Funder Requirements</a:t>
            </a:r>
            <a:endParaRPr>
              <a:solidFill>
                <a:schemeClr val="accent1"/>
              </a:solidFill>
              <a:latin typeface="Avenir"/>
              <a:ea typeface="Avenir"/>
              <a:cs typeface="Avenir"/>
              <a:sym typeface="Avenir"/>
            </a:endParaRPr>
          </a:p>
        </p:txBody>
      </p:sp>
      <p:sp>
        <p:nvSpPr>
          <p:cNvPr id="297" name="Google Shape;297;p48"/>
          <p:cNvSpPr txBox="1"/>
          <p:nvPr>
            <p:ph idx="1" type="body"/>
          </p:nvPr>
        </p:nvSpPr>
        <p:spPr>
          <a:xfrm>
            <a:off x="729450" y="2078875"/>
            <a:ext cx="7688700" cy="22611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Font typeface="Avenir"/>
              <a:buChar char="●"/>
            </a:pPr>
            <a:r>
              <a:rPr b="1" lang="en">
                <a:latin typeface="Avenir"/>
                <a:ea typeface="Avenir"/>
                <a:cs typeface="Avenir"/>
                <a:sym typeface="Avenir"/>
              </a:rPr>
              <a:t>It is increasingly common for research funders to require public or open access to research outputs</a:t>
            </a:r>
            <a:endParaRPr b="1">
              <a:latin typeface="Avenir"/>
              <a:ea typeface="Avenir"/>
              <a:cs typeface="Avenir"/>
              <a:sym typeface="Avenir"/>
            </a:endParaRPr>
          </a:p>
          <a:p>
            <a:pPr indent="-342900" lvl="0" marL="457200" rtl="0" algn="l">
              <a:spcBef>
                <a:spcPts val="1000"/>
              </a:spcBef>
              <a:spcAft>
                <a:spcPts val="0"/>
              </a:spcAft>
              <a:buSzPts val="1800"/>
              <a:buFont typeface="Avenir"/>
              <a:buChar char="●"/>
            </a:pPr>
            <a:r>
              <a:rPr b="1" lang="en">
                <a:latin typeface="Avenir"/>
                <a:ea typeface="Avenir"/>
                <a:cs typeface="Avenir"/>
                <a:sym typeface="Avenir"/>
              </a:rPr>
              <a:t>It is your responsibility as the researcher to meet funder requirements, which means that you need to select a publishing option that complies with the terms under which you accepted the grant</a:t>
            </a:r>
            <a:endParaRPr b="1">
              <a:latin typeface="Avenir"/>
              <a:ea typeface="Avenir"/>
              <a:cs typeface="Avenir"/>
              <a:sym typeface="Avenir"/>
            </a:endParaRPr>
          </a:p>
          <a:p>
            <a:pPr indent="-342900" lvl="0" marL="457200" rtl="0" algn="l">
              <a:spcBef>
                <a:spcPts val="1000"/>
              </a:spcBef>
              <a:spcAft>
                <a:spcPts val="1000"/>
              </a:spcAft>
              <a:buSzPts val="1800"/>
              <a:buFont typeface="Avenir"/>
              <a:buChar char="●"/>
            </a:pPr>
            <a:r>
              <a:rPr b="1" lang="en">
                <a:latin typeface="Avenir"/>
                <a:ea typeface="Avenir"/>
                <a:cs typeface="Avenir"/>
                <a:sym typeface="Avenir"/>
              </a:rPr>
              <a:t>The </a:t>
            </a:r>
            <a:r>
              <a:rPr b="1" lang="en" u="sng">
                <a:solidFill>
                  <a:schemeClr val="hlink"/>
                </a:solidFill>
                <a:latin typeface="Avenir"/>
                <a:ea typeface="Avenir"/>
                <a:cs typeface="Avenir"/>
                <a:sym typeface="Avenir"/>
                <a:hlinkClick r:id="rId3"/>
              </a:rPr>
              <a:t>Office of Science and Technology Policy</a:t>
            </a:r>
            <a:r>
              <a:rPr b="1" lang="en">
                <a:latin typeface="Avenir"/>
                <a:ea typeface="Avenir"/>
                <a:cs typeface="Avenir"/>
                <a:sym typeface="Avenir"/>
              </a:rPr>
              <a:t> (OSTP)</a:t>
            </a:r>
            <a:endParaRPr b="1">
              <a:latin typeface="Avenir"/>
              <a:ea typeface="Avenir"/>
              <a:cs typeface="Avenir"/>
              <a:sym typeface="Aveni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pic>
        <p:nvPicPr>
          <p:cNvPr id="302" name="Google Shape;302;p49"/>
          <p:cNvPicPr preferRelativeResize="0"/>
          <p:nvPr/>
        </p:nvPicPr>
        <p:blipFill>
          <a:blip r:embed="rId3">
            <a:alphaModFix/>
          </a:blip>
          <a:stretch>
            <a:fillRect/>
          </a:stretch>
        </p:blipFill>
        <p:spPr>
          <a:xfrm>
            <a:off x="938463" y="-133350"/>
            <a:ext cx="7267074" cy="51435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50"/>
          <p:cNvSpPr txBox="1"/>
          <p:nvPr>
            <p:ph type="title"/>
          </p:nvPr>
        </p:nvSpPr>
        <p:spPr>
          <a:xfrm>
            <a:off x="729450" y="296700"/>
            <a:ext cx="7688400" cy="124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5000"/>
              <a:t>Support from the Libraries</a:t>
            </a:r>
            <a:endParaRPr sz="5000"/>
          </a:p>
        </p:txBody>
      </p:sp>
      <p:sp>
        <p:nvSpPr>
          <p:cNvPr id="308" name="Google Shape;308;p50"/>
          <p:cNvSpPr txBox="1"/>
          <p:nvPr>
            <p:ph idx="1" type="body"/>
          </p:nvPr>
        </p:nvSpPr>
        <p:spPr>
          <a:xfrm>
            <a:off x="729450" y="2048925"/>
            <a:ext cx="7688400" cy="2049000"/>
          </a:xfrm>
          <a:prstGeom prst="rect">
            <a:avLst/>
          </a:prstGeom>
        </p:spPr>
        <p:txBody>
          <a:bodyPr anchorCtr="0" anchor="t" bIns="91425" lIns="91425" spcFirstLastPara="1" rIns="91425" wrap="square" tIns="91425">
            <a:normAutofit fontScale="70000" lnSpcReduction="10000"/>
          </a:bodyPr>
          <a:lstStyle/>
          <a:p>
            <a:pPr indent="-355282" lvl="0" marL="457200" rtl="0" algn="l">
              <a:spcBef>
                <a:spcPts val="0"/>
              </a:spcBef>
              <a:spcAft>
                <a:spcPts val="0"/>
              </a:spcAft>
              <a:buSzPct val="100000"/>
              <a:buChar char="●"/>
            </a:pPr>
            <a:r>
              <a:rPr lang="en" sz="2850"/>
              <a:t>H</a:t>
            </a:r>
            <a:r>
              <a:rPr lang="en" sz="2850"/>
              <a:t>elp to evaluate or select a journal</a:t>
            </a:r>
            <a:endParaRPr sz="2850"/>
          </a:p>
          <a:p>
            <a:pPr indent="-355282" lvl="0" marL="457200" rtl="0" algn="l">
              <a:spcBef>
                <a:spcPts val="1000"/>
              </a:spcBef>
              <a:spcAft>
                <a:spcPts val="0"/>
              </a:spcAft>
              <a:buSzPct val="100000"/>
              <a:buChar char="●"/>
            </a:pPr>
            <a:r>
              <a:rPr lang="en" sz="2850"/>
              <a:t>Discuss funder requirements, publisher agreements, and open publishing options beyond journals, such as </a:t>
            </a:r>
            <a:r>
              <a:rPr lang="en" sz="2850"/>
              <a:t>repositories</a:t>
            </a:r>
            <a:endParaRPr sz="2850"/>
          </a:p>
          <a:p>
            <a:pPr indent="-355282" lvl="0" marL="457200" rtl="0" algn="l">
              <a:spcBef>
                <a:spcPts val="1000"/>
              </a:spcBef>
              <a:spcAft>
                <a:spcPts val="0"/>
              </a:spcAft>
              <a:buSzPct val="100000"/>
              <a:buChar char="●"/>
            </a:pPr>
            <a:r>
              <a:rPr lang="en" sz="2850"/>
              <a:t>Instruction and </a:t>
            </a:r>
            <a:r>
              <a:rPr lang="en" sz="2850"/>
              <a:t>consultations</a:t>
            </a:r>
            <a:r>
              <a:rPr lang="en" sz="2850"/>
              <a:t> for classes and teams</a:t>
            </a:r>
            <a:endParaRPr sz="2850"/>
          </a:p>
          <a:p>
            <a:pPr indent="0" lvl="0" marL="457200" rtl="0" algn="l">
              <a:spcBef>
                <a:spcPts val="1000"/>
              </a:spcBef>
              <a:spcAft>
                <a:spcPts val="1200"/>
              </a:spcAft>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51"/>
          <p:cNvSpPr txBox="1"/>
          <p:nvPr>
            <p:ph type="title"/>
          </p:nvPr>
        </p:nvSpPr>
        <p:spPr>
          <a:xfrm>
            <a:off x="729450" y="428625"/>
            <a:ext cx="7688400" cy="111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5000"/>
              <a:t>Contact Us</a:t>
            </a:r>
            <a:endParaRPr sz="5000"/>
          </a:p>
        </p:txBody>
      </p:sp>
      <p:sp>
        <p:nvSpPr>
          <p:cNvPr id="314" name="Google Shape;314;p51"/>
          <p:cNvSpPr txBox="1"/>
          <p:nvPr>
            <p:ph idx="1" type="body"/>
          </p:nvPr>
        </p:nvSpPr>
        <p:spPr>
          <a:xfrm>
            <a:off x="729450" y="1627899"/>
            <a:ext cx="7688400" cy="2892000"/>
          </a:xfrm>
          <a:prstGeom prst="rect">
            <a:avLst/>
          </a:prstGeom>
        </p:spPr>
        <p:txBody>
          <a:bodyPr anchorCtr="0" anchor="t" bIns="91425" lIns="91425" spcFirstLastPara="1" rIns="91425" wrap="square" tIns="91425">
            <a:normAutofit/>
          </a:bodyPr>
          <a:lstStyle/>
          <a:p>
            <a:pPr indent="0" lvl="0" marL="457200" rtl="0" algn="l">
              <a:spcBef>
                <a:spcPts val="0"/>
              </a:spcBef>
              <a:spcAft>
                <a:spcPts val="0"/>
              </a:spcAft>
              <a:buNone/>
            </a:pPr>
            <a:r>
              <a:rPr lang="en" sz="1800"/>
              <a:t>Liaison</a:t>
            </a:r>
            <a:r>
              <a:rPr lang="en" sz="1800"/>
              <a:t> Librarians</a:t>
            </a:r>
            <a:endParaRPr sz="1800"/>
          </a:p>
          <a:p>
            <a:pPr indent="0" lvl="0" marL="457200" rtl="0" algn="l">
              <a:spcBef>
                <a:spcPts val="1200"/>
              </a:spcBef>
              <a:spcAft>
                <a:spcPts val="0"/>
              </a:spcAft>
              <a:buNone/>
            </a:pPr>
            <a:r>
              <a:rPr lang="en" sz="1800"/>
              <a:t>Open Scholarship Services: </a:t>
            </a:r>
            <a:r>
              <a:rPr lang="en" sz="1800" u="sng">
                <a:solidFill>
                  <a:schemeClr val="hlink"/>
                </a:solidFill>
                <a:hlinkClick r:id="rId3"/>
              </a:rPr>
              <a:t>lib-open-scholarship@umd.edu</a:t>
            </a:r>
            <a:endParaRPr sz="1800"/>
          </a:p>
          <a:p>
            <a:pPr indent="0" lvl="0" marL="914400" rtl="0" algn="l">
              <a:spcBef>
                <a:spcPts val="1200"/>
              </a:spcBef>
              <a:spcAft>
                <a:spcPts val="0"/>
              </a:spcAft>
              <a:buNone/>
            </a:pPr>
            <a:r>
              <a:t/>
            </a:r>
            <a:endParaRPr sz="1800">
              <a:solidFill>
                <a:srgbClr val="3C4043"/>
              </a:solidFill>
            </a:endParaRPr>
          </a:p>
          <a:p>
            <a:pPr indent="0" lvl="0" marL="914400" rtl="0" algn="l">
              <a:spcBef>
                <a:spcPts val="1200"/>
              </a:spcBef>
              <a:spcAft>
                <a:spcPts val="1200"/>
              </a:spcAft>
              <a:buNone/>
            </a:pPr>
            <a:r>
              <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6"/>
          <p:cNvSpPr txBox="1"/>
          <p:nvPr>
            <p:ph type="title"/>
          </p:nvPr>
        </p:nvSpPr>
        <p:spPr>
          <a:xfrm>
            <a:off x="729450" y="733950"/>
            <a:ext cx="7688400" cy="124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500"/>
              <a:t>By “open access” to this literature, we mean its free availability on the public internet, permitting any users to read, download, copy, distribute, print, search, or link to the full texts…</a:t>
            </a:r>
            <a:endParaRPr sz="2500"/>
          </a:p>
        </p:txBody>
      </p:sp>
      <p:sp>
        <p:nvSpPr>
          <p:cNvPr id="105" name="Google Shape;105;p16"/>
          <p:cNvSpPr txBox="1"/>
          <p:nvPr>
            <p:ph idx="1" type="body"/>
          </p:nvPr>
        </p:nvSpPr>
        <p:spPr>
          <a:xfrm>
            <a:off x="729450" y="2387963"/>
            <a:ext cx="7688400" cy="1580400"/>
          </a:xfrm>
          <a:prstGeom prst="rect">
            <a:avLst/>
          </a:prstGeom>
        </p:spPr>
        <p:txBody>
          <a:bodyPr anchorCtr="0" anchor="t" bIns="91425" lIns="91425" spcFirstLastPara="1" rIns="91425" wrap="square" tIns="91425">
            <a:normAutofit fontScale="85000" lnSpcReduction="20000"/>
          </a:bodyPr>
          <a:lstStyle/>
          <a:p>
            <a:pPr indent="0" lvl="0" marL="0" rtl="0" algn="l">
              <a:lnSpc>
                <a:spcPct val="100000"/>
              </a:lnSpc>
              <a:spcBef>
                <a:spcPts val="0"/>
              </a:spcBef>
              <a:spcAft>
                <a:spcPts val="0"/>
              </a:spcAft>
              <a:buNone/>
            </a:pPr>
            <a:r>
              <a:rPr lang="en"/>
              <a:t>Budapest Open Access Initiative Declaration</a:t>
            </a:r>
            <a:endParaRPr/>
          </a:p>
          <a:p>
            <a:pPr indent="0" lvl="0" marL="0" rtl="0" algn="l">
              <a:lnSpc>
                <a:spcPct val="100000"/>
              </a:lnSpc>
              <a:spcBef>
                <a:spcPts val="0"/>
              </a:spcBef>
              <a:spcAft>
                <a:spcPts val="0"/>
              </a:spcAft>
              <a:buNone/>
            </a:pPr>
            <a:r>
              <a:rPr lang="en"/>
              <a:t>February 14, 2002</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i="1" lang="en" u="sng">
                <a:solidFill>
                  <a:schemeClr val="hlink"/>
                </a:solidFill>
                <a:hlinkClick r:id="rId3"/>
              </a:rPr>
              <a:t>https://www.budapestopenaccessinitiative.org/read/</a:t>
            </a:r>
            <a:r>
              <a:rPr i="1" lang="en"/>
              <a:t> </a:t>
            </a:r>
            <a:endParaRPr i="1"/>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5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1"/>
                </a:solidFill>
                <a:latin typeface="Avenir"/>
                <a:ea typeface="Avenir"/>
                <a:cs typeface="Avenir"/>
                <a:sym typeface="Avenir"/>
              </a:rPr>
              <a:t>Further </a:t>
            </a:r>
            <a:r>
              <a:rPr lang="en">
                <a:solidFill>
                  <a:schemeClr val="accent1"/>
                </a:solidFill>
                <a:latin typeface="Avenir"/>
                <a:ea typeface="Avenir"/>
                <a:cs typeface="Avenir"/>
                <a:sym typeface="Avenir"/>
              </a:rPr>
              <a:t>Resources</a:t>
            </a:r>
            <a:r>
              <a:rPr lang="en">
                <a:solidFill>
                  <a:schemeClr val="accent1"/>
                </a:solidFill>
                <a:latin typeface="Avenir"/>
                <a:ea typeface="Avenir"/>
                <a:cs typeface="Avenir"/>
                <a:sym typeface="Avenir"/>
              </a:rPr>
              <a:t> </a:t>
            </a:r>
            <a:endParaRPr>
              <a:solidFill>
                <a:schemeClr val="accent1"/>
              </a:solidFill>
              <a:latin typeface="Avenir"/>
              <a:ea typeface="Avenir"/>
              <a:cs typeface="Avenir"/>
              <a:sym typeface="Avenir"/>
            </a:endParaRPr>
          </a:p>
        </p:txBody>
      </p:sp>
      <p:sp>
        <p:nvSpPr>
          <p:cNvPr id="320" name="Google Shape;320;p52"/>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lnSpc>
                <a:spcPct val="95000"/>
              </a:lnSpc>
              <a:spcBef>
                <a:spcPts val="1000"/>
              </a:spcBef>
              <a:spcAft>
                <a:spcPts val="0"/>
              </a:spcAft>
              <a:buNone/>
            </a:pPr>
            <a:r>
              <a:rPr b="1" lang="en" sz="1700">
                <a:solidFill>
                  <a:srgbClr val="111111"/>
                </a:solidFill>
                <a:highlight>
                  <a:srgbClr val="FFFFFF"/>
                </a:highlight>
                <a:latin typeface="Avenir"/>
                <a:ea typeface="Avenir"/>
                <a:cs typeface="Avenir"/>
                <a:sym typeface="Avenir"/>
              </a:rPr>
              <a:t>Academic Journals - Evaluation, Selection, and Author Rights  </a:t>
            </a:r>
            <a:r>
              <a:rPr b="1" lang="en" sz="1700" u="sng">
                <a:solidFill>
                  <a:schemeClr val="hlink"/>
                </a:solidFill>
                <a:highlight>
                  <a:srgbClr val="FFFFFF"/>
                </a:highlight>
                <a:latin typeface="Avenir"/>
                <a:ea typeface="Avenir"/>
                <a:cs typeface="Avenir"/>
                <a:sym typeface="Avenir"/>
                <a:hlinkClick r:id="rId3"/>
              </a:rPr>
              <a:t>https://doi.org/10.7916/d8-rn52-xe88</a:t>
            </a:r>
            <a:r>
              <a:rPr b="1" lang="en" sz="1700">
                <a:solidFill>
                  <a:srgbClr val="111111"/>
                </a:solidFill>
                <a:highlight>
                  <a:srgbClr val="FFFFFF"/>
                </a:highlight>
                <a:latin typeface="Avenir"/>
                <a:ea typeface="Avenir"/>
                <a:cs typeface="Avenir"/>
                <a:sym typeface="Avenir"/>
              </a:rPr>
              <a:t> </a:t>
            </a:r>
            <a:endParaRPr b="1" sz="1700">
              <a:solidFill>
                <a:srgbClr val="111111"/>
              </a:solidFill>
              <a:highlight>
                <a:srgbClr val="FFFFFF"/>
              </a:highlight>
              <a:latin typeface="Avenir"/>
              <a:ea typeface="Avenir"/>
              <a:cs typeface="Avenir"/>
              <a:sym typeface="Avenir"/>
            </a:endParaRPr>
          </a:p>
          <a:p>
            <a:pPr indent="0" lvl="0" marL="0" rtl="0" algn="l">
              <a:lnSpc>
                <a:spcPct val="95000"/>
              </a:lnSpc>
              <a:spcBef>
                <a:spcPts val="1000"/>
              </a:spcBef>
              <a:spcAft>
                <a:spcPts val="0"/>
              </a:spcAft>
              <a:buNone/>
            </a:pPr>
            <a:r>
              <a:t/>
            </a:r>
            <a:endParaRPr b="1" sz="100">
              <a:solidFill>
                <a:srgbClr val="111111"/>
              </a:solidFill>
              <a:highlight>
                <a:srgbClr val="FFFFFF"/>
              </a:highlight>
              <a:latin typeface="Avenir"/>
              <a:ea typeface="Avenir"/>
              <a:cs typeface="Avenir"/>
              <a:sym typeface="Avenir"/>
            </a:endParaRPr>
          </a:p>
          <a:p>
            <a:pPr indent="0" lvl="0" marL="0" rtl="0" algn="l">
              <a:lnSpc>
                <a:spcPct val="95000"/>
              </a:lnSpc>
              <a:spcBef>
                <a:spcPts val="1000"/>
              </a:spcBef>
              <a:spcAft>
                <a:spcPts val="0"/>
              </a:spcAft>
              <a:buNone/>
            </a:pPr>
            <a:r>
              <a:rPr b="1" lang="en" sz="1700">
                <a:solidFill>
                  <a:srgbClr val="111111"/>
                </a:solidFill>
                <a:highlight>
                  <a:srgbClr val="FFFFFF"/>
                </a:highlight>
                <a:latin typeface="Avenir"/>
                <a:ea typeface="Avenir"/>
                <a:cs typeface="Avenir"/>
                <a:sym typeface="Avenir"/>
              </a:rPr>
              <a:t>Considerations - Selecting and Evaluating Academic Journals </a:t>
            </a:r>
            <a:r>
              <a:rPr b="1" lang="en" sz="1700" u="sng">
                <a:solidFill>
                  <a:schemeClr val="hlink"/>
                </a:solidFill>
                <a:highlight>
                  <a:srgbClr val="FFFFFF"/>
                </a:highlight>
                <a:latin typeface="Avenir"/>
                <a:ea typeface="Avenir"/>
                <a:cs typeface="Avenir"/>
                <a:sym typeface="Avenir"/>
                <a:hlinkClick r:id="rId4"/>
              </a:rPr>
              <a:t>https://doi.org/10.7916/d8-gy2n-zv93</a:t>
            </a:r>
            <a:r>
              <a:rPr b="1" lang="en" sz="1700">
                <a:solidFill>
                  <a:srgbClr val="111111"/>
                </a:solidFill>
                <a:highlight>
                  <a:srgbClr val="FFFFFF"/>
                </a:highlight>
                <a:latin typeface="Avenir"/>
                <a:ea typeface="Avenir"/>
                <a:cs typeface="Avenir"/>
                <a:sym typeface="Avenir"/>
              </a:rPr>
              <a:t> </a:t>
            </a:r>
            <a:endParaRPr b="1" sz="1700">
              <a:solidFill>
                <a:srgbClr val="111111"/>
              </a:solidFill>
              <a:highlight>
                <a:srgbClr val="FFFFFF"/>
              </a:highlight>
              <a:latin typeface="Avenir"/>
              <a:ea typeface="Avenir"/>
              <a:cs typeface="Avenir"/>
              <a:sym typeface="Avenir"/>
            </a:endParaRPr>
          </a:p>
          <a:p>
            <a:pPr indent="0" lvl="0" marL="0" rtl="0" algn="l">
              <a:lnSpc>
                <a:spcPct val="95000"/>
              </a:lnSpc>
              <a:spcBef>
                <a:spcPts val="1000"/>
              </a:spcBef>
              <a:spcAft>
                <a:spcPts val="1000"/>
              </a:spcAft>
              <a:buNone/>
            </a:pPr>
            <a:r>
              <a:t/>
            </a:r>
            <a:endParaRPr b="1" sz="1700">
              <a:solidFill>
                <a:srgbClr val="111111"/>
              </a:solidFill>
              <a:highlight>
                <a:srgbClr val="FFFFFF"/>
              </a:highlight>
              <a:latin typeface="Avenir"/>
              <a:ea typeface="Avenir"/>
              <a:cs typeface="Avenir"/>
              <a:sym typeface="Aveni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5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326" name="Google Shape;326;p53"/>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279400" lvl="0" marL="279400" rtl="0" algn="l">
              <a:lnSpc>
                <a:spcPct val="200000"/>
              </a:lnSpc>
              <a:spcBef>
                <a:spcPts val="0"/>
              </a:spcBef>
              <a:spcAft>
                <a:spcPts val="0"/>
              </a:spcAft>
              <a:buNone/>
            </a:pPr>
            <a:r>
              <a:rPr lang="en" sz="1200">
                <a:solidFill>
                  <a:srgbClr val="000000"/>
                </a:solidFill>
                <a:latin typeface="Avenir"/>
                <a:ea typeface="Avenir"/>
                <a:cs typeface="Avenir"/>
                <a:sym typeface="Avenir"/>
              </a:rPr>
              <a:t>Piwowar, H., Priem, J., Larivière, V., Alperin, J. P., Matthias, L., Norlander, B., Farley, A., West, J., &amp; Haustein, S. (2018). The state of OA: A large-scale analysis of the prevalence and impact of Open Access articles. </a:t>
            </a:r>
            <a:r>
              <a:rPr i="1" lang="en" sz="1200">
                <a:solidFill>
                  <a:srgbClr val="000000"/>
                </a:solidFill>
                <a:latin typeface="Avenir"/>
                <a:ea typeface="Avenir"/>
                <a:cs typeface="Avenir"/>
                <a:sym typeface="Avenir"/>
              </a:rPr>
              <a:t>PeerJ</a:t>
            </a:r>
            <a:r>
              <a:rPr lang="en" sz="1200">
                <a:solidFill>
                  <a:srgbClr val="000000"/>
                </a:solidFill>
                <a:latin typeface="Avenir"/>
                <a:ea typeface="Avenir"/>
                <a:cs typeface="Avenir"/>
                <a:sym typeface="Avenir"/>
              </a:rPr>
              <a:t>, </a:t>
            </a:r>
            <a:r>
              <a:rPr i="1" lang="en" sz="1200">
                <a:solidFill>
                  <a:srgbClr val="000000"/>
                </a:solidFill>
                <a:latin typeface="Avenir"/>
                <a:ea typeface="Avenir"/>
                <a:cs typeface="Avenir"/>
                <a:sym typeface="Avenir"/>
              </a:rPr>
              <a:t>6</a:t>
            </a:r>
            <a:r>
              <a:rPr lang="en" sz="1200">
                <a:solidFill>
                  <a:srgbClr val="000000"/>
                </a:solidFill>
                <a:latin typeface="Avenir"/>
                <a:ea typeface="Avenir"/>
                <a:cs typeface="Avenir"/>
                <a:sym typeface="Avenir"/>
              </a:rPr>
              <a:t>, e4375.</a:t>
            </a:r>
            <a:r>
              <a:rPr lang="en" sz="1200">
                <a:solidFill>
                  <a:srgbClr val="000000"/>
                </a:solidFill>
                <a:uFill>
                  <a:noFill/>
                </a:uFill>
                <a:latin typeface="Avenir"/>
                <a:ea typeface="Avenir"/>
                <a:cs typeface="Avenir"/>
                <a:sym typeface="Avenir"/>
                <a:hlinkClick r:id="rId3">
                  <a:extLst>
                    <a:ext uri="{A12FA001-AC4F-418D-AE19-62706E023703}">
                      <ahyp:hlinkClr val="tx"/>
                    </a:ext>
                  </a:extLst>
                </a:hlinkClick>
              </a:rPr>
              <a:t> </a:t>
            </a:r>
            <a:r>
              <a:rPr lang="en" sz="1200" u="sng">
                <a:solidFill>
                  <a:schemeClr val="hlink"/>
                </a:solidFill>
                <a:latin typeface="Avenir"/>
                <a:ea typeface="Avenir"/>
                <a:cs typeface="Avenir"/>
                <a:sym typeface="Avenir"/>
                <a:hlinkClick r:id="rId4"/>
              </a:rPr>
              <a:t>https://doi.org/10.7717/peerj.4375</a:t>
            </a:r>
            <a:r>
              <a:rPr lang="en" sz="1200" u="sng">
                <a:solidFill>
                  <a:schemeClr val="hlink"/>
                </a:solidFill>
                <a:latin typeface="Avenir"/>
                <a:ea typeface="Avenir"/>
                <a:cs typeface="Avenir"/>
                <a:sym typeface="Avenir"/>
              </a:rPr>
              <a:t> </a:t>
            </a:r>
            <a:r>
              <a:rPr lang="en" sz="1200">
                <a:solidFill>
                  <a:schemeClr val="dk2"/>
                </a:solidFill>
                <a:latin typeface="Avenir"/>
                <a:ea typeface="Avenir"/>
                <a:cs typeface="Avenir"/>
                <a:sym typeface="Avenir"/>
              </a:rPr>
              <a:t> “OA articles receive 18% more citations than average, an effect driven primarily by Green and Hybrid OA”</a:t>
            </a:r>
            <a:endParaRPr sz="1200">
              <a:solidFill>
                <a:schemeClr val="dk2"/>
              </a:solidFill>
              <a:latin typeface="Avenir"/>
              <a:ea typeface="Avenir"/>
              <a:cs typeface="Avenir"/>
              <a:sym typeface="Avenir"/>
            </a:endParaRPr>
          </a:p>
          <a:p>
            <a:pPr indent="0" lvl="0" marL="0" rtl="0" algn="l">
              <a:spcBef>
                <a:spcPts val="0"/>
              </a:spcBef>
              <a:spcAft>
                <a:spcPts val="12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Avenir"/>
                <a:ea typeface="Avenir"/>
                <a:cs typeface="Avenir"/>
                <a:sym typeface="Avenir"/>
              </a:rPr>
              <a:t>What “Open Access” </a:t>
            </a:r>
            <a:r>
              <a:rPr i="1" lang="en">
                <a:latin typeface="Avenir"/>
                <a:ea typeface="Avenir"/>
                <a:cs typeface="Avenir"/>
                <a:sym typeface="Avenir"/>
              </a:rPr>
              <a:t>doesn’t</a:t>
            </a:r>
            <a:r>
              <a:rPr lang="en">
                <a:latin typeface="Avenir"/>
                <a:ea typeface="Avenir"/>
                <a:cs typeface="Avenir"/>
                <a:sym typeface="Avenir"/>
              </a:rPr>
              <a:t> mean</a:t>
            </a:r>
            <a:endParaRPr>
              <a:latin typeface="Avenir"/>
              <a:ea typeface="Avenir"/>
              <a:cs typeface="Avenir"/>
              <a:sym typeface="Avenir"/>
            </a:endParaRPr>
          </a:p>
        </p:txBody>
      </p:sp>
      <p:sp>
        <p:nvSpPr>
          <p:cNvPr id="111" name="Google Shape;111;p17"/>
          <p:cNvSpPr txBox="1"/>
          <p:nvPr>
            <p:ph idx="1" type="body"/>
          </p:nvPr>
        </p:nvSpPr>
        <p:spPr>
          <a:xfrm>
            <a:off x="729450" y="2078875"/>
            <a:ext cx="7688700" cy="207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venir"/>
                <a:ea typeface="Avenir"/>
                <a:cs typeface="Avenir"/>
                <a:sym typeface="Avenir"/>
              </a:rPr>
              <a:t>Open Access does not apply only to journals or journal articles, but can refer to monographs, textbooks, digital scholarship projects, datasets, code </a:t>
            </a:r>
            <a:r>
              <a:rPr b="1" lang="en">
                <a:latin typeface="Avenir"/>
                <a:ea typeface="Avenir"/>
                <a:cs typeface="Avenir"/>
                <a:sym typeface="Avenir"/>
              </a:rPr>
              <a:t>and</a:t>
            </a:r>
            <a:r>
              <a:rPr b="1" lang="en">
                <a:latin typeface="Avenir"/>
                <a:ea typeface="Avenir"/>
                <a:cs typeface="Avenir"/>
                <a:sym typeface="Avenir"/>
              </a:rPr>
              <a:t> virtually any other kind of digital publication</a:t>
            </a:r>
            <a:endParaRPr b="1">
              <a:latin typeface="Avenir"/>
              <a:ea typeface="Avenir"/>
              <a:cs typeface="Avenir"/>
              <a:sym typeface="Avenir"/>
            </a:endParaRPr>
          </a:p>
          <a:p>
            <a:pPr indent="0" lvl="0" marL="0" rtl="0" algn="l">
              <a:spcBef>
                <a:spcPts val="1200"/>
              </a:spcBef>
              <a:spcAft>
                <a:spcPts val="0"/>
              </a:spcAft>
              <a:buNone/>
            </a:pPr>
            <a:r>
              <a:rPr b="1" lang="en">
                <a:latin typeface="Avenir"/>
                <a:ea typeface="Avenir"/>
                <a:cs typeface="Avenir"/>
                <a:sym typeface="Avenir"/>
              </a:rPr>
              <a:t>Open Access journals are not necessarily predatory or of poor quality</a:t>
            </a:r>
            <a:endParaRPr b="1">
              <a:latin typeface="Avenir"/>
              <a:ea typeface="Avenir"/>
              <a:cs typeface="Avenir"/>
              <a:sym typeface="Avenir"/>
            </a:endParaRPr>
          </a:p>
          <a:p>
            <a:pPr indent="0" lvl="0" marL="0" rtl="0" algn="l">
              <a:spcBef>
                <a:spcPts val="1200"/>
              </a:spcBef>
              <a:spcAft>
                <a:spcPts val="0"/>
              </a:spcAft>
              <a:buNone/>
            </a:pPr>
            <a:r>
              <a:rPr b="1" lang="en">
                <a:latin typeface="Avenir"/>
                <a:ea typeface="Avenir"/>
                <a:cs typeface="Avenir"/>
                <a:sym typeface="Avenir"/>
              </a:rPr>
              <a:t>Not all open access models are fee-based</a:t>
            </a:r>
            <a:endParaRPr b="1">
              <a:latin typeface="Avenir"/>
              <a:ea typeface="Avenir"/>
              <a:cs typeface="Avenir"/>
              <a:sym typeface="Avenir"/>
            </a:endParaRPr>
          </a:p>
          <a:p>
            <a:pPr indent="0" lvl="0" marL="0" rtl="0" algn="l">
              <a:spcBef>
                <a:spcPts val="1200"/>
              </a:spcBef>
              <a:spcAft>
                <a:spcPts val="0"/>
              </a:spcAft>
              <a:buNone/>
            </a:pPr>
            <a:r>
              <a:t/>
            </a:r>
            <a:endParaRPr b="1" sz="1000">
              <a:latin typeface="Avenir"/>
              <a:ea typeface="Avenir"/>
              <a:cs typeface="Avenir"/>
              <a:sym typeface="Avenir"/>
            </a:endParaRPr>
          </a:p>
          <a:p>
            <a:pPr indent="0" lvl="0" marL="0" rtl="0" algn="l">
              <a:spcBef>
                <a:spcPts val="1200"/>
              </a:spcBef>
              <a:spcAft>
                <a:spcPts val="1200"/>
              </a:spcAft>
              <a:buNone/>
            </a:pPr>
            <a:r>
              <a:rPr b="1" i="1" lang="en">
                <a:latin typeface="Avenir"/>
                <a:ea typeface="Avenir"/>
                <a:cs typeface="Avenir"/>
                <a:sym typeface="Avenir"/>
              </a:rPr>
              <a:t>Open Access does not = a loss of copyright</a:t>
            </a:r>
            <a:endParaRPr b="1" i="1">
              <a:latin typeface="Avenir"/>
              <a:ea typeface="Avenir"/>
              <a:cs typeface="Avenir"/>
              <a:sym typeface="Aveni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Avenir"/>
                <a:ea typeface="Avenir"/>
                <a:cs typeface="Avenir"/>
                <a:sym typeface="Avenir"/>
              </a:rPr>
              <a:t>Why do we keep pushing Open Access?</a:t>
            </a:r>
            <a:endParaRPr>
              <a:latin typeface="Avenir"/>
              <a:ea typeface="Avenir"/>
              <a:cs typeface="Avenir"/>
              <a:sym typeface="Avenir"/>
            </a:endParaRPr>
          </a:p>
        </p:txBody>
      </p:sp>
      <p:sp>
        <p:nvSpPr>
          <p:cNvPr id="117" name="Google Shape;117;p18"/>
          <p:cNvSpPr txBox="1"/>
          <p:nvPr>
            <p:ph idx="1" type="body"/>
          </p:nvPr>
        </p:nvSpPr>
        <p:spPr>
          <a:xfrm>
            <a:off x="729450" y="1962125"/>
            <a:ext cx="7688700" cy="237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venir"/>
                <a:ea typeface="Avenir"/>
                <a:cs typeface="Avenir"/>
                <a:sym typeface="Avenir"/>
              </a:rPr>
              <a:t>Knowledg</a:t>
            </a:r>
            <a:r>
              <a:rPr b="1" lang="en">
                <a:latin typeface="Avenir"/>
                <a:ea typeface="Avenir"/>
                <a:cs typeface="Avenir"/>
                <a:sym typeface="Avenir"/>
              </a:rPr>
              <a:t>e Equity</a:t>
            </a:r>
            <a:endParaRPr b="1">
              <a:latin typeface="Avenir"/>
              <a:ea typeface="Avenir"/>
              <a:cs typeface="Avenir"/>
              <a:sym typeface="Avenir"/>
            </a:endParaRPr>
          </a:p>
          <a:p>
            <a:pPr indent="-342900" lvl="0" marL="457200" rtl="0" algn="l">
              <a:spcBef>
                <a:spcPts val="1200"/>
              </a:spcBef>
              <a:spcAft>
                <a:spcPts val="0"/>
              </a:spcAft>
              <a:buSzPts val="1800"/>
              <a:buFont typeface="Avenir"/>
              <a:buChar char="-"/>
            </a:pPr>
            <a:r>
              <a:rPr b="1" lang="en">
                <a:latin typeface="Avenir"/>
                <a:ea typeface="Avenir"/>
                <a:cs typeface="Avenir"/>
                <a:sym typeface="Avenir"/>
              </a:rPr>
              <a:t>Open Access benefits the global research ecosystem and all of its participants. </a:t>
            </a:r>
            <a:endParaRPr b="1">
              <a:latin typeface="Avenir"/>
              <a:ea typeface="Avenir"/>
              <a:cs typeface="Avenir"/>
              <a:sym typeface="Avenir"/>
            </a:endParaRPr>
          </a:p>
          <a:p>
            <a:pPr indent="-342900" lvl="0" marL="457200" rtl="0" algn="l">
              <a:spcBef>
                <a:spcPts val="0"/>
              </a:spcBef>
              <a:spcAft>
                <a:spcPts val="0"/>
              </a:spcAft>
              <a:buSzPts val="1800"/>
              <a:buFont typeface="Avenir"/>
              <a:buChar char="-"/>
            </a:pPr>
            <a:r>
              <a:rPr b="1" lang="en">
                <a:latin typeface="Avenir"/>
                <a:ea typeface="Avenir"/>
                <a:cs typeface="Avenir"/>
                <a:sym typeface="Avenir"/>
              </a:rPr>
              <a:t>We need to consider the potential impact and utility of our research to people all over the world, regardless of whether they have the means to pay for access to commercial publications, and databases.</a:t>
            </a:r>
            <a:r>
              <a:rPr b="1" lang="en">
                <a:latin typeface="Avenir"/>
                <a:ea typeface="Avenir"/>
                <a:cs typeface="Avenir"/>
                <a:sym typeface="Avenir"/>
              </a:rPr>
              <a:t> </a:t>
            </a:r>
            <a:endParaRPr b="1">
              <a:latin typeface="Avenir"/>
              <a:ea typeface="Avenir"/>
              <a:cs typeface="Avenir"/>
              <a:sym typeface="Avenir"/>
            </a:endParaRPr>
          </a:p>
          <a:p>
            <a:pPr indent="-342900" lvl="0" marL="457200" rtl="0" algn="l">
              <a:spcBef>
                <a:spcPts val="0"/>
              </a:spcBef>
              <a:spcAft>
                <a:spcPts val="0"/>
              </a:spcAft>
              <a:buSzPts val="1800"/>
              <a:buFont typeface="Avenir"/>
              <a:buChar char="-"/>
            </a:pPr>
            <a:r>
              <a:rPr b="1" lang="en">
                <a:latin typeface="Avenir"/>
                <a:ea typeface="Avenir"/>
                <a:cs typeface="Avenir"/>
                <a:sym typeface="Avenir"/>
              </a:rPr>
              <a:t>This is a moral imperative that has tangible benefits in the advancement of human knowledge </a:t>
            </a:r>
            <a:endParaRPr b="1">
              <a:latin typeface="Avenir"/>
              <a:ea typeface="Avenir"/>
              <a:cs typeface="Avenir"/>
              <a:sym typeface="Avenir"/>
            </a:endParaRPr>
          </a:p>
          <a:p>
            <a:pPr indent="0" lvl="0" marL="457200" rtl="0" algn="l">
              <a:spcBef>
                <a:spcPts val="1200"/>
              </a:spcBef>
              <a:spcAft>
                <a:spcPts val="1200"/>
              </a:spcAft>
              <a:buNone/>
            </a:pPr>
            <a:r>
              <a:t/>
            </a:r>
            <a:endParaRPr b="1">
              <a:latin typeface="Avenir"/>
              <a:ea typeface="Avenir"/>
              <a:cs typeface="Avenir"/>
              <a:sym typeface="Aveni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Avenir"/>
                <a:ea typeface="Avenir"/>
                <a:cs typeface="Avenir"/>
                <a:sym typeface="Avenir"/>
              </a:rPr>
              <a:t>Why do we keep pushing Open Access?</a:t>
            </a:r>
            <a:endParaRPr>
              <a:latin typeface="Avenir"/>
              <a:ea typeface="Avenir"/>
              <a:cs typeface="Avenir"/>
              <a:sym typeface="Avenir"/>
            </a:endParaRPr>
          </a:p>
        </p:txBody>
      </p:sp>
      <p:sp>
        <p:nvSpPr>
          <p:cNvPr id="123" name="Google Shape;123;p19"/>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venir"/>
                <a:ea typeface="Avenir"/>
                <a:cs typeface="Avenir"/>
                <a:sym typeface="Avenir"/>
              </a:rPr>
              <a:t>Benefits to researchers</a:t>
            </a:r>
            <a:endParaRPr b="1">
              <a:latin typeface="Avenir"/>
              <a:ea typeface="Avenir"/>
              <a:cs typeface="Avenir"/>
              <a:sym typeface="Avenir"/>
            </a:endParaRPr>
          </a:p>
          <a:p>
            <a:pPr indent="-342900" lvl="0" marL="457200" rtl="0" algn="l">
              <a:spcBef>
                <a:spcPts val="1200"/>
              </a:spcBef>
              <a:spcAft>
                <a:spcPts val="0"/>
              </a:spcAft>
              <a:buSzPts val="1800"/>
              <a:buFont typeface="Avenir"/>
              <a:buChar char="-"/>
            </a:pPr>
            <a:r>
              <a:rPr b="1" lang="en">
                <a:latin typeface="Avenir"/>
                <a:ea typeface="Avenir"/>
                <a:cs typeface="Avenir"/>
                <a:sym typeface="Avenir"/>
              </a:rPr>
              <a:t>Open Access provides a theoretically unlimited audience for your work. </a:t>
            </a:r>
            <a:endParaRPr b="1">
              <a:latin typeface="Avenir"/>
              <a:ea typeface="Avenir"/>
              <a:cs typeface="Avenir"/>
              <a:sym typeface="Avenir"/>
            </a:endParaRPr>
          </a:p>
          <a:p>
            <a:pPr indent="-342900" lvl="0" marL="457200" rtl="0" algn="l">
              <a:spcBef>
                <a:spcPts val="1000"/>
              </a:spcBef>
              <a:spcAft>
                <a:spcPts val="0"/>
              </a:spcAft>
              <a:buSzPts val="1800"/>
              <a:buFont typeface="Avenir"/>
              <a:buChar char="-"/>
            </a:pPr>
            <a:r>
              <a:rPr b="1" lang="en">
                <a:latin typeface="Avenir"/>
                <a:ea typeface="Avenir"/>
                <a:cs typeface="Avenir"/>
                <a:sym typeface="Avenir"/>
              </a:rPr>
              <a:t>OA provides access to your research to professionals working outside of academic systems </a:t>
            </a:r>
            <a:endParaRPr b="1">
              <a:latin typeface="Avenir"/>
              <a:ea typeface="Avenir"/>
              <a:cs typeface="Avenir"/>
              <a:sym typeface="Avenir"/>
            </a:endParaRPr>
          </a:p>
          <a:p>
            <a:pPr indent="-342900" lvl="0" marL="457200" rtl="0" algn="l">
              <a:spcBef>
                <a:spcPts val="1000"/>
              </a:spcBef>
              <a:spcAft>
                <a:spcPts val="1000"/>
              </a:spcAft>
              <a:buSzPts val="1800"/>
              <a:buFont typeface="Avenir"/>
              <a:buChar char="-"/>
            </a:pPr>
            <a:r>
              <a:rPr b="1" lang="en">
                <a:latin typeface="Avenir"/>
                <a:ea typeface="Avenir"/>
                <a:cs typeface="Avenir"/>
                <a:sym typeface="Avenir"/>
              </a:rPr>
              <a:t>OA has been shown to increase citation rates and raise the impact of your work  </a:t>
            </a:r>
            <a:r>
              <a:rPr b="1" lang="en" sz="1200">
                <a:latin typeface="Avenir"/>
                <a:ea typeface="Avenir"/>
                <a:cs typeface="Avenir"/>
                <a:sym typeface="Avenir"/>
              </a:rPr>
              <a:t>(Piwowar et al., 2018)</a:t>
            </a:r>
            <a:endParaRPr b="1" sz="1200">
              <a:latin typeface="Avenir"/>
              <a:ea typeface="Avenir"/>
              <a:cs typeface="Avenir"/>
              <a:sym typeface="Aveni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Avenir"/>
                <a:ea typeface="Avenir"/>
                <a:cs typeface="Avenir"/>
                <a:sym typeface="Avenir"/>
              </a:rPr>
              <a:t>What are the key concerns?</a:t>
            </a:r>
            <a:endParaRPr>
              <a:latin typeface="Avenir"/>
              <a:ea typeface="Avenir"/>
              <a:cs typeface="Avenir"/>
              <a:sym typeface="Avenir"/>
            </a:endParaRPr>
          </a:p>
        </p:txBody>
      </p:sp>
      <p:sp>
        <p:nvSpPr>
          <p:cNvPr id="129" name="Google Shape;129;p20"/>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Avenir"/>
                <a:ea typeface="Avenir"/>
                <a:cs typeface="Avenir"/>
                <a:sym typeface="Avenir"/>
              </a:rPr>
              <a:t>Open Access models and movements are not immune to inequality</a:t>
            </a:r>
            <a:endParaRPr b="1">
              <a:solidFill>
                <a:schemeClr val="dk2"/>
              </a:solidFill>
              <a:latin typeface="Avenir"/>
              <a:ea typeface="Avenir"/>
              <a:cs typeface="Avenir"/>
              <a:sym typeface="Avenir"/>
            </a:endParaRPr>
          </a:p>
          <a:p>
            <a:pPr indent="-342900" lvl="0" marL="457200" rtl="0" algn="l">
              <a:spcBef>
                <a:spcPts val="1200"/>
              </a:spcBef>
              <a:spcAft>
                <a:spcPts val="0"/>
              </a:spcAft>
              <a:buSzPts val="1800"/>
              <a:buFont typeface="Avenir"/>
              <a:buChar char="-"/>
            </a:pPr>
            <a:r>
              <a:rPr lang="en">
                <a:latin typeface="Avenir"/>
                <a:ea typeface="Avenir"/>
                <a:cs typeface="Avenir"/>
                <a:sym typeface="Avenir"/>
              </a:rPr>
              <a:t>O</a:t>
            </a:r>
            <a:r>
              <a:rPr lang="en">
                <a:latin typeface="Avenir"/>
                <a:ea typeface="Avenir"/>
                <a:cs typeface="Avenir"/>
                <a:sym typeface="Avenir"/>
              </a:rPr>
              <a:t>A models that rely on authors paying for publication costs push out less well-funded researchers. This often reinforces barriers to advancement that already exist for minority and non-western authors who are more vulnerable to economic disadvantage through the existence of systematic inequaliti</a:t>
            </a:r>
            <a:r>
              <a:rPr lang="en">
                <a:latin typeface="Avenir"/>
                <a:ea typeface="Avenir"/>
                <a:cs typeface="Avenir"/>
                <a:sym typeface="Avenir"/>
              </a:rPr>
              <a:t>es.</a:t>
            </a:r>
            <a:endParaRPr>
              <a:latin typeface="Avenir"/>
              <a:ea typeface="Avenir"/>
              <a:cs typeface="Avenir"/>
              <a:sym typeface="Avenir"/>
            </a:endParaRPr>
          </a:p>
          <a:p>
            <a:pPr indent="0" lvl="0" marL="457200" rtl="0" algn="l">
              <a:spcBef>
                <a:spcPts val="1200"/>
              </a:spcBef>
              <a:spcAft>
                <a:spcPts val="1200"/>
              </a:spcAft>
              <a:buNone/>
            </a:pPr>
            <a:r>
              <a:t/>
            </a:r>
            <a:endParaRPr>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Avenir"/>
                <a:ea typeface="Avenir"/>
                <a:cs typeface="Avenir"/>
                <a:sym typeface="Avenir"/>
              </a:rPr>
              <a:t>What are the key concerns?</a:t>
            </a:r>
            <a:endParaRPr>
              <a:latin typeface="Avenir"/>
              <a:ea typeface="Avenir"/>
              <a:cs typeface="Avenir"/>
              <a:sym typeface="Avenir"/>
            </a:endParaRPr>
          </a:p>
        </p:txBody>
      </p:sp>
      <p:sp>
        <p:nvSpPr>
          <p:cNvPr id="135" name="Google Shape;135;p21"/>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Avenir"/>
                <a:ea typeface="Avenir"/>
                <a:cs typeface="Avenir"/>
                <a:sym typeface="Avenir"/>
              </a:rPr>
              <a:t>Changes to scholarly communication landscape and ecosystem (change is always hard!)</a:t>
            </a:r>
            <a:endParaRPr b="1">
              <a:solidFill>
                <a:schemeClr val="dk2"/>
              </a:solidFill>
              <a:latin typeface="Avenir"/>
              <a:ea typeface="Avenir"/>
              <a:cs typeface="Avenir"/>
              <a:sym typeface="Avenir"/>
            </a:endParaRPr>
          </a:p>
          <a:p>
            <a:pPr indent="-342900" lvl="0" marL="457200" rtl="0" algn="l">
              <a:spcBef>
                <a:spcPts val="1200"/>
              </a:spcBef>
              <a:spcAft>
                <a:spcPts val="0"/>
              </a:spcAft>
              <a:buSzPts val="1800"/>
              <a:buFont typeface="Avenir"/>
              <a:buChar char="-"/>
            </a:pPr>
            <a:r>
              <a:rPr lang="en">
                <a:latin typeface="Avenir"/>
                <a:ea typeface="Avenir"/>
                <a:cs typeface="Avenir"/>
                <a:sym typeface="Avenir"/>
              </a:rPr>
              <a:t>Shifting OA models can be confusing to researchers. </a:t>
            </a:r>
            <a:endParaRPr>
              <a:latin typeface="Avenir"/>
              <a:ea typeface="Avenir"/>
              <a:cs typeface="Avenir"/>
              <a:sym typeface="Avenir"/>
            </a:endParaRPr>
          </a:p>
          <a:p>
            <a:pPr indent="-342900" lvl="0" marL="457200" rtl="0" algn="l">
              <a:spcBef>
                <a:spcPts val="1200"/>
              </a:spcBef>
              <a:spcAft>
                <a:spcPts val="1200"/>
              </a:spcAft>
              <a:buSzPts val="1800"/>
              <a:buFont typeface="Avenir"/>
              <a:buChar char="-"/>
            </a:pPr>
            <a:r>
              <a:rPr lang="en">
                <a:latin typeface="Avenir"/>
                <a:ea typeface="Avenir"/>
                <a:cs typeface="Avenir"/>
                <a:sym typeface="Avenir"/>
              </a:rPr>
              <a:t>There are valid concerns about the continuation of current publishing systems, such as society journals and other publications with subscriptions that financially support scholarly organizations</a:t>
            </a:r>
            <a:endParaRPr>
              <a:latin typeface="Avenir"/>
              <a:ea typeface="Avenir"/>
              <a:cs typeface="Avenir"/>
              <a:sym typeface="Aveni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