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7"/>
  </p:notesMasterIdLst>
  <p:sldIdLst>
    <p:sldId id="257" r:id="rId2"/>
    <p:sldId id="262" r:id="rId3"/>
    <p:sldId id="279" r:id="rId4"/>
    <p:sldId id="277" r:id="rId5"/>
    <p:sldId id="294" r:id="rId6"/>
    <p:sldId id="295" r:id="rId7"/>
    <p:sldId id="296" r:id="rId8"/>
    <p:sldId id="268" r:id="rId9"/>
    <p:sldId id="285" r:id="rId10"/>
    <p:sldId id="299" r:id="rId11"/>
    <p:sldId id="301" r:id="rId12"/>
    <p:sldId id="300" r:id="rId13"/>
    <p:sldId id="288" r:id="rId14"/>
    <p:sldId id="266" r:id="rId15"/>
    <p:sldId id="274" r:id="rId16"/>
    <p:sldId id="292" r:id="rId17"/>
    <p:sldId id="286" r:id="rId18"/>
    <p:sldId id="291" r:id="rId19"/>
    <p:sldId id="290" r:id="rId20"/>
    <p:sldId id="297" r:id="rId21"/>
    <p:sldId id="298" r:id="rId22"/>
    <p:sldId id="267" r:id="rId23"/>
    <p:sldId id="278" r:id="rId24"/>
    <p:sldId id="261" r:id="rId25"/>
    <p:sldId id="273"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25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4" autoAdjust="0"/>
    <p:restoredTop sz="80485" autoAdjust="0"/>
  </p:normalViewPr>
  <p:slideViewPr>
    <p:cSldViewPr snapToGrid="0">
      <p:cViewPr>
        <p:scale>
          <a:sx n="94" d="100"/>
          <a:sy n="94" d="100"/>
        </p:scale>
        <p:origin x="-1800" y="6"/>
      </p:cViewPr>
      <p:guideLst>
        <p:guide orient="horz" pos="2160"/>
        <p:guide pos="2880"/>
      </p:guideLst>
    </p:cSldViewPr>
  </p:slideViewPr>
  <p:notesTextViewPr>
    <p:cViewPr>
      <p:scale>
        <a:sx n="100" d="100"/>
        <a:sy n="100" d="100"/>
      </p:scale>
      <p:origin x="0" y="0"/>
    </p:cViewPr>
  </p:notesTextViewPr>
  <p:notesViewPr>
    <p:cSldViewPr snapToGrid="0">
      <p:cViewPr varScale="1">
        <p:scale>
          <a:sx n="54" d="100"/>
          <a:sy n="54" d="100"/>
        </p:scale>
        <p:origin x="2820"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6BC98F-2A16-4A38-9E8F-C46D58C89304}" type="datetimeFigureOut">
              <a:rPr lang="en-US" smtClean="0"/>
              <a:t>10/9/2017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14D4A2-B0D0-4090-9D72-D018442806FA}" type="slidenum">
              <a:rPr lang="en-US" smtClean="0"/>
              <a:t>‹#›</a:t>
            </a:fld>
            <a:endParaRPr lang="en-US"/>
          </a:p>
        </p:txBody>
      </p:sp>
    </p:spTree>
    <p:extLst>
      <p:ext uri="{BB962C8B-B14F-4D97-AF65-F5344CB8AC3E}">
        <p14:creationId xmlns:p14="http://schemas.microsoft.com/office/powerpoint/2010/main" val="13067138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s.geonames.org/5279468"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14D4A2-B0D0-4090-9D72-D018442806FA}" type="slidenum">
              <a:rPr lang="en-US" smtClean="0"/>
              <a:t>1</a:t>
            </a:fld>
            <a:endParaRPr lang="en-US"/>
          </a:p>
        </p:txBody>
      </p:sp>
    </p:spTree>
    <p:extLst>
      <p:ext uri="{BB962C8B-B14F-4D97-AF65-F5344CB8AC3E}">
        <p14:creationId xmlns:p14="http://schemas.microsoft.com/office/powerpoint/2010/main" val="1133132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Now that</a:t>
            </a:r>
            <a:r>
              <a:rPr lang="en-US" baseline="0" dirty="0" smtClean="0"/>
              <a:t> we have our content, </a:t>
            </a:r>
            <a:r>
              <a:rPr lang="en-US" dirty="0" smtClean="0"/>
              <a:t>we need a  workflow to deal with the metadata…</a:t>
            </a:r>
          </a:p>
          <a:p>
            <a:endParaRPr lang="en-US" dirty="0" smtClean="0"/>
          </a:p>
          <a:p>
            <a:r>
              <a:rPr lang="en-US" dirty="0" smtClean="0"/>
              <a:t>Step 1: Institutions</a:t>
            </a:r>
          </a:p>
          <a:p>
            <a:r>
              <a:rPr lang="en-US" dirty="0" smtClean="0"/>
              <a:t>Step</a:t>
            </a:r>
            <a:r>
              <a:rPr lang="en-US" baseline="0" dirty="0" smtClean="0"/>
              <a:t> 2: Project Metadata </a:t>
            </a:r>
            <a:r>
              <a:rPr lang="en-US" baseline="0" dirty="0" err="1" smtClean="0"/>
              <a:t>Coord</a:t>
            </a:r>
            <a:r>
              <a:rPr lang="en-US" baseline="0" dirty="0" smtClean="0"/>
              <a:t>.</a:t>
            </a:r>
          </a:p>
          <a:p>
            <a:r>
              <a:rPr lang="en-US" baseline="0" dirty="0" smtClean="0"/>
              <a:t>Step 3: </a:t>
            </a:r>
            <a:r>
              <a:rPr lang="en-US" dirty="0" smtClean="0"/>
              <a:t>Institutions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Step</a:t>
            </a:r>
            <a:r>
              <a:rPr lang="en-US" baseline="0" dirty="0" smtClean="0"/>
              <a:t> 4: Project Metadata </a:t>
            </a:r>
            <a:r>
              <a:rPr lang="en-US" baseline="0" dirty="0" err="1" smtClean="0"/>
              <a:t>Coord</a:t>
            </a:r>
            <a:r>
              <a:rPr lang="en-US" baseline="0"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Step 5: Both</a:t>
            </a:r>
          </a:p>
          <a:p>
            <a:endParaRPr lang="en-US" dirty="0"/>
          </a:p>
        </p:txBody>
      </p:sp>
      <p:sp>
        <p:nvSpPr>
          <p:cNvPr id="4" name="Slide Number Placeholder 3"/>
          <p:cNvSpPr>
            <a:spLocks noGrp="1"/>
          </p:cNvSpPr>
          <p:nvPr>
            <p:ph type="sldNum" sz="quarter" idx="10"/>
          </p:nvPr>
        </p:nvSpPr>
        <p:spPr/>
        <p:txBody>
          <a:bodyPr/>
          <a:lstStyle/>
          <a:p>
            <a:fld id="{AB14D4A2-B0D0-4090-9D72-D018442806FA}" type="slidenum">
              <a:rPr lang="en-US" smtClean="0"/>
              <a:t>14</a:t>
            </a:fld>
            <a:endParaRPr lang="en-US"/>
          </a:p>
        </p:txBody>
      </p:sp>
    </p:spTree>
    <p:extLst>
      <p:ext uri="{BB962C8B-B14F-4D97-AF65-F5344CB8AC3E}">
        <p14:creationId xmlns:p14="http://schemas.microsoft.com/office/powerpoint/2010/main" val="2588609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Eliminating </a:t>
            </a:r>
            <a:r>
              <a:rPr lang="en-US" dirty="0" err="1" smtClean="0"/>
              <a:t>github</a:t>
            </a:r>
            <a:r>
              <a:rPr lang="en-US" dirty="0" smtClean="0"/>
              <a:t> for</a:t>
            </a:r>
            <a:r>
              <a:rPr lang="en-US" baseline="0" dirty="0" smtClean="0"/>
              <a:t> record sharing</a:t>
            </a:r>
          </a:p>
          <a:p>
            <a:r>
              <a:rPr lang="en-US" baseline="0" dirty="0" smtClean="0"/>
              <a:t>Not using Asana</a:t>
            </a:r>
          </a:p>
          <a:p>
            <a:endParaRPr lang="en-US" baseline="0" dirty="0" smtClean="0"/>
          </a:p>
        </p:txBody>
      </p:sp>
      <p:sp>
        <p:nvSpPr>
          <p:cNvPr id="4" name="Slide Number Placeholder 3"/>
          <p:cNvSpPr>
            <a:spLocks noGrp="1"/>
          </p:cNvSpPr>
          <p:nvPr>
            <p:ph type="sldNum" sz="quarter" idx="10"/>
          </p:nvPr>
        </p:nvSpPr>
        <p:spPr/>
        <p:txBody>
          <a:bodyPr/>
          <a:lstStyle/>
          <a:p>
            <a:fld id="{AB14D4A2-B0D0-4090-9D72-D018442806FA}" type="slidenum">
              <a:rPr lang="en-US" smtClean="0"/>
              <a:t>15</a:t>
            </a:fld>
            <a:endParaRPr lang="en-US"/>
          </a:p>
        </p:txBody>
      </p:sp>
    </p:spTree>
    <p:extLst>
      <p:ext uri="{BB962C8B-B14F-4D97-AF65-F5344CB8AC3E}">
        <p14:creationId xmlns:p14="http://schemas.microsoft.com/office/powerpoint/2010/main" val="8309417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baseline="0" dirty="0" smtClean="0"/>
              <a:t>Using </a:t>
            </a:r>
            <a:r>
              <a:rPr lang="en-US" baseline="0" dirty="0" err="1" smtClean="0"/>
              <a:t>Omeka</a:t>
            </a:r>
            <a:r>
              <a:rPr lang="en-US" baseline="0" dirty="0" smtClean="0"/>
              <a:t> and Dublin Core for scanned maps</a:t>
            </a:r>
          </a:p>
          <a:p>
            <a:r>
              <a:rPr lang="en-US" baseline="0" dirty="0" smtClean="0"/>
              <a:t>(Some of this work stemmed from user testing results!)</a:t>
            </a:r>
          </a:p>
          <a:p>
            <a:r>
              <a:rPr lang="en-US" sz="1200" kern="1200" dirty="0" smtClean="0">
                <a:solidFill>
                  <a:schemeClr val="tx1"/>
                </a:solidFill>
                <a:effectLst/>
                <a:latin typeface="+mn-lt"/>
                <a:ea typeface="+mn-ea"/>
                <a:cs typeface="+mn-cs"/>
              </a:rPr>
              <a:t>GEONAMES:</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For all of the ISO records, we export the records from </a:t>
            </a:r>
            <a:r>
              <a:rPr lang="en-US" sz="1200" kern="1200" dirty="0" err="1" smtClean="0">
                <a:solidFill>
                  <a:schemeClr val="tx1"/>
                </a:solidFill>
                <a:effectLst/>
                <a:latin typeface="+mn-lt"/>
                <a:ea typeface="+mn-ea"/>
                <a:cs typeface="+mn-cs"/>
              </a:rPr>
              <a:t>GeoNetwork</a:t>
            </a:r>
            <a:r>
              <a:rPr lang="en-US" sz="1200" kern="1200" dirty="0" smtClean="0">
                <a:solidFill>
                  <a:schemeClr val="tx1"/>
                </a:solidFill>
                <a:effectLst/>
                <a:latin typeface="+mn-lt"/>
                <a:ea typeface="+mn-ea"/>
                <a:cs typeface="+mn-cs"/>
              </a:rPr>
              <a:t> into a spreadsheet and manually change the Place Name keywords to a standardized phrase, such as "Duluth, Minnesota, United States."  We then re-import them to </a:t>
            </a:r>
            <a:r>
              <a:rPr lang="en-US" sz="1200" kern="1200" dirty="0" err="1" smtClean="0">
                <a:solidFill>
                  <a:schemeClr val="tx1"/>
                </a:solidFill>
                <a:effectLst/>
                <a:latin typeface="+mn-lt"/>
                <a:ea typeface="+mn-ea"/>
                <a:cs typeface="+mn-cs"/>
              </a:rPr>
              <a:t>GeoNetwork</a:t>
            </a:r>
            <a:r>
              <a:rPr lang="en-US" sz="1200" kern="1200" dirty="0" smtClean="0">
                <a:solidFill>
                  <a:schemeClr val="tx1"/>
                </a:solidFill>
                <a:effectLst/>
                <a:latin typeface="+mn-lt"/>
                <a:ea typeface="+mn-ea"/>
                <a:cs typeface="+mn-cs"/>
              </a:rPr>
              <a:t>.  While we can record the thesaurus name in ISO, I haven't figured out a good method for recording the specific </a:t>
            </a:r>
            <a:r>
              <a:rPr lang="en-US" sz="1200" kern="1200" dirty="0" err="1" smtClean="0">
                <a:solidFill>
                  <a:schemeClr val="tx1"/>
                </a:solidFill>
                <a:effectLst/>
                <a:latin typeface="+mn-lt"/>
                <a:ea typeface="+mn-ea"/>
                <a:cs typeface="+mn-cs"/>
              </a:rPr>
              <a:t>GeoNames</a:t>
            </a:r>
            <a:r>
              <a:rPr lang="en-US" sz="1200" kern="1200" dirty="0" smtClean="0">
                <a:solidFill>
                  <a:schemeClr val="tx1"/>
                </a:solidFill>
                <a:effectLst/>
                <a:latin typeface="+mn-lt"/>
                <a:ea typeface="+mn-ea"/>
                <a:cs typeface="+mn-cs"/>
              </a:rPr>
              <a:t> URI for places.  I am hoping </a:t>
            </a:r>
            <a:r>
              <a:rPr lang="en-US" sz="1200" kern="1200" dirty="0" err="1" smtClean="0">
                <a:solidFill>
                  <a:schemeClr val="tx1"/>
                </a:solidFill>
                <a:effectLst/>
                <a:latin typeface="+mn-lt"/>
                <a:ea typeface="+mn-ea"/>
                <a:cs typeface="+mn-cs"/>
              </a:rPr>
              <a:t>GeoNetwork</a:t>
            </a:r>
            <a:r>
              <a:rPr lang="en-US" sz="1200" kern="1200" dirty="0" smtClean="0">
                <a:solidFill>
                  <a:schemeClr val="tx1"/>
                </a:solidFill>
                <a:effectLst/>
                <a:latin typeface="+mn-lt"/>
                <a:ea typeface="+mn-ea"/>
                <a:cs typeface="+mn-cs"/>
              </a:rPr>
              <a:t> incorporates this function in an upcoming release.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For the Dublin Core records, we use the </a:t>
            </a:r>
            <a:r>
              <a:rPr lang="en-US" sz="1200" kern="1200" dirty="0" err="1" smtClean="0">
                <a:solidFill>
                  <a:schemeClr val="tx1"/>
                </a:solidFill>
                <a:effectLst/>
                <a:latin typeface="+mn-lt"/>
                <a:ea typeface="+mn-ea"/>
                <a:cs typeface="+mn-cs"/>
              </a:rPr>
              <a:t>GeoBlacklight</a:t>
            </a:r>
            <a:r>
              <a:rPr lang="en-US" sz="1200" kern="1200" dirty="0" smtClean="0">
                <a:solidFill>
                  <a:schemeClr val="tx1"/>
                </a:solidFill>
                <a:effectLst/>
                <a:latin typeface="+mn-lt"/>
                <a:ea typeface="+mn-ea"/>
                <a:cs typeface="+mn-cs"/>
              </a:rPr>
              <a:t> plugin.  We can type a place name into the Spatial Coverage field within the interface, which uses an API to query </a:t>
            </a:r>
            <a:r>
              <a:rPr lang="en-US" sz="1200" kern="1200" dirty="0" err="1" smtClean="0">
                <a:solidFill>
                  <a:schemeClr val="tx1"/>
                </a:solidFill>
                <a:effectLst/>
                <a:latin typeface="+mn-lt"/>
                <a:ea typeface="+mn-ea"/>
                <a:cs typeface="+mn-cs"/>
              </a:rPr>
              <a:t>GeoNames</a:t>
            </a:r>
            <a:r>
              <a:rPr lang="en-US" sz="1200" kern="1200" dirty="0" smtClean="0">
                <a:solidFill>
                  <a:schemeClr val="tx1"/>
                </a:solidFill>
                <a:effectLst/>
                <a:latin typeface="+mn-lt"/>
                <a:ea typeface="+mn-ea"/>
                <a:cs typeface="+mn-cs"/>
              </a:rPr>
              <a:t>.  This produces a drop down list in the field for us to select a value.  This action pulls in both the string ("Duluth, Minnesota, United States") as well as the URI ("</a:t>
            </a:r>
            <a:r>
              <a:rPr lang="en-US" sz="1200" u="sng" kern="1200" dirty="0" smtClean="0">
                <a:solidFill>
                  <a:schemeClr val="tx1"/>
                </a:solidFill>
                <a:effectLst/>
                <a:latin typeface="+mn-lt"/>
                <a:ea typeface="+mn-ea"/>
                <a:cs typeface="+mn-cs"/>
                <a:hlinkClick r:id="rId3"/>
              </a:rPr>
              <a:t>http://sws.geonames.org/5279468</a:t>
            </a:r>
            <a:r>
              <a:rPr lang="en-US" sz="1200" kern="1200" dirty="0" smtClean="0">
                <a:solidFill>
                  <a:schemeClr val="tx1"/>
                </a:solidFill>
                <a:effectLst/>
                <a:latin typeface="+mn-lt"/>
                <a:ea typeface="+mn-ea"/>
                <a:cs typeface="+mn-cs"/>
              </a:rPr>
              <a:t>"). The </a:t>
            </a:r>
            <a:r>
              <a:rPr lang="en-US" sz="1200" kern="1200" dirty="0" err="1" smtClean="0">
                <a:solidFill>
                  <a:schemeClr val="tx1"/>
                </a:solidFill>
                <a:effectLst/>
                <a:latin typeface="+mn-lt"/>
                <a:ea typeface="+mn-ea"/>
                <a:cs typeface="+mn-cs"/>
              </a:rPr>
              <a:t>GeoNames</a:t>
            </a:r>
            <a:r>
              <a:rPr lang="en-US" sz="1200" kern="1200" dirty="0" smtClean="0">
                <a:solidFill>
                  <a:schemeClr val="tx1"/>
                </a:solidFill>
                <a:effectLst/>
                <a:latin typeface="+mn-lt"/>
                <a:ea typeface="+mn-ea"/>
                <a:cs typeface="+mn-cs"/>
              </a:rPr>
              <a:t> URI gets stored in the Dublin Core field Relation.   If we look up the </a:t>
            </a:r>
            <a:r>
              <a:rPr lang="en-US" sz="1200" kern="1200" dirty="0" err="1" smtClean="0">
                <a:solidFill>
                  <a:schemeClr val="tx1"/>
                </a:solidFill>
                <a:effectLst/>
                <a:latin typeface="+mn-lt"/>
                <a:ea typeface="+mn-ea"/>
                <a:cs typeface="+mn-cs"/>
              </a:rPr>
              <a:t>GeoNames</a:t>
            </a:r>
            <a:r>
              <a:rPr lang="en-US" sz="1200" kern="1200" dirty="0" smtClean="0">
                <a:solidFill>
                  <a:schemeClr val="tx1"/>
                </a:solidFill>
                <a:effectLst/>
                <a:latin typeface="+mn-lt"/>
                <a:ea typeface="+mn-ea"/>
                <a:cs typeface="+mn-cs"/>
              </a:rPr>
              <a:t> URIs in advance, we can also use a spreadsheet update in </a:t>
            </a:r>
            <a:r>
              <a:rPr lang="en-US" sz="1200" kern="1200" dirty="0" err="1" smtClean="0">
                <a:solidFill>
                  <a:schemeClr val="tx1"/>
                </a:solidFill>
                <a:effectLst/>
                <a:latin typeface="+mn-lt"/>
                <a:ea typeface="+mn-ea"/>
                <a:cs typeface="+mn-cs"/>
              </a:rPr>
              <a:t>Omeka</a:t>
            </a:r>
            <a:r>
              <a:rPr lang="en-US" sz="1200" kern="1200" dirty="0" smtClean="0">
                <a:solidFill>
                  <a:schemeClr val="tx1"/>
                </a:solidFill>
                <a:effectLst/>
                <a:latin typeface="+mn-lt"/>
                <a:ea typeface="+mn-ea"/>
                <a:cs typeface="+mn-cs"/>
              </a:rPr>
              <a:t> and import the </a:t>
            </a:r>
            <a:r>
              <a:rPr lang="en-US" sz="1200" kern="1200" dirty="0" err="1" smtClean="0">
                <a:solidFill>
                  <a:schemeClr val="tx1"/>
                </a:solidFill>
                <a:effectLst/>
                <a:latin typeface="+mn-lt"/>
                <a:ea typeface="+mn-ea"/>
                <a:cs typeface="+mn-cs"/>
              </a:rPr>
              <a:t>GeoNames</a:t>
            </a:r>
            <a:r>
              <a:rPr lang="en-US" sz="1200" kern="1200" dirty="0" smtClean="0">
                <a:solidFill>
                  <a:schemeClr val="tx1"/>
                </a:solidFill>
                <a:effectLst/>
                <a:latin typeface="+mn-lt"/>
                <a:ea typeface="+mn-ea"/>
                <a:cs typeface="+mn-cs"/>
              </a:rPr>
              <a:t> URIs in a batch.</a:t>
            </a:r>
          </a:p>
          <a:p>
            <a:endParaRPr lang="en-US" baseline="0" dirty="0" smtClean="0"/>
          </a:p>
          <a:p>
            <a:r>
              <a:rPr lang="en-US" baseline="0" dirty="0" smtClean="0"/>
              <a:t>NORMALIZE KEYWORDS</a:t>
            </a:r>
            <a:br>
              <a:rPr lang="en-US" baseline="0" dirty="0" smtClean="0"/>
            </a:br>
            <a:r>
              <a:rPr lang="en-US" sz="1200" kern="1200" dirty="0" smtClean="0">
                <a:solidFill>
                  <a:schemeClr val="tx1"/>
                </a:solidFill>
                <a:effectLst/>
                <a:latin typeface="+mn-lt"/>
                <a:ea typeface="+mn-ea"/>
                <a:cs typeface="+mn-cs"/>
              </a:rPr>
              <a:t>We make sure that every GIS record has at least one ISO topic category, which is not difficult to normalize since there are only 19.  Beyond that, most of the incoming public GIS records have messy keywords that seem more like "tags." Acronyms, misspellings, agency names, and capitalization variants were some of the keyword types that were removed or cleaned up.</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Like the Place Name keywords, we just exported everything to spreadsheets.  We used </a:t>
            </a:r>
            <a:r>
              <a:rPr lang="en-US" sz="1200" kern="1200" dirty="0" err="1" smtClean="0">
                <a:solidFill>
                  <a:schemeClr val="tx1"/>
                </a:solidFill>
                <a:effectLst/>
                <a:latin typeface="+mn-lt"/>
                <a:ea typeface="+mn-ea"/>
                <a:cs typeface="+mn-cs"/>
              </a:rPr>
              <a:t>OpenRefine</a:t>
            </a:r>
            <a:r>
              <a:rPr lang="en-US" sz="1200" kern="1200" dirty="0" smtClean="0">
                <a:solidFill>
                  <a:schemeClr val="tx1"/>
                </a:solidFill>
                <a:effectLst/>
                <a:latin typeface="+mn-lt"/>
                <a:ea typeface="+mn-ea"/>
                <a:cs typeface="+mn-cs"/>
              </a:rPr>
              <a:t> to find similar keywords and normalize them.  If the keywords were from ArcGIS portals and of very poor quality, I didn't even add them to our </a:t>
            </a:r>
            <a:r>
              <a:rPr lang="en-US" sz="1200" kern="1200" dirty="0" err="1" smtClean="0">
                <a:solidFill>
                  <a:schemeClr val="tx1"/>
                </a:solidFill>
                <a:effectLst/>
                <a:latin typeface="+mn-lt"/>
                <a:ea typeface="+mn-ea"/>
                <a:cs typeface="+mn-cs"/>
              </a:rPr>
              <a:t>GeoBlacklight</a:t>
            </a:r>
            <a:r>
              <a:rPr lang="en-US" sz="1200" kern="1200" dirty="0" smtClean="0">
                <a:solidFill>
                  <a:schemeClr val="tx1"/>
                </a:solidFill>
                <a:effectLst/>
                <a:latin typeface="+mn-lt"/>
                <a:ea typeface="+mn-ea"/>
                <a:cs typeface="+mn-cs"/>
              </a:rPr>
              <a:t> records.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scanned map records all have Library of Congress keywords.  These could really use some normalization work, but we haven't done it yet, mainly because they are "official" MARC records that we are hesitant to mess with.</a:t>
            </a:r>
            <a:br>
              <a:rPr lang="en-US" sz="1200" kern="1200" dirty="0" smtClean="0">
                <a:solidFill>
                  <a:schemeClr val="tx1"/>
                </a:solidFill>
                <a:effectLst/>
                <a:latin typeface="+mn-lt"/>
                <a:ea typeface="+mn-ea"/>
                <a:cs typeface="+mn-cs"/>
              </a:rPr>
            </a:br>
            <a:endParaRPr lang="en-US" sz="1200" kern="1200" dirty="0" smtClean="0">
              <a:solidFill>
                <a:schemeClr val="tx1"/>
              </a:solidFill>
              <a:effectLst/>
              <a:latin typeface="+mn-lt"/>
              <a:ea typeface="+mn-ea"/>
              <a:cs typeface="+mn-cs"/>
            </a:endParaRPr>
          </a:p>
          <a:p>
            <a:endParaRPr lang="en-US" baseline="0" dirty="0" smtClean="0"/>
          </a:p>
        </p:txBody>
      </p:sp>
      <p:sp>
        <p:nvSpPr>
          <p:cNvPr id="4" name="Slide Number Placeholder 3"/>
          <p:cNvSpPr>
            <a:spLocks noGrp="1"/>
          </p:cNvSpPr>
          <p:nvPr>
            <p:ph type="sldNum" sz="quarter" idx="10"/>
          </p:nvPr>
        </p:nvSpPr>
        <p:spPr/>
        <p:txBody>
          <a:bodyPr/>
          <a:lstStyle/>
          <a:p>
            <a:fld id="{AB14D4A2-B0D0-4090-9D72-D018442806FA}" type="slidenum">
              <a:rPr lang="en-US" smtClean="0"/>
              <a:t>16</a:t>
            </a:fld>
            <a:endParaRPr lang="en-US"/>
          </a:p>
        </p:txBody>
      </p:sp>
    </p:spTree>
    <p:extLst>
      <p:ext uri="{BB962C8B-B14F-4D97-AF65-F5344CB8AC3E}">
        <p14:creationId xmlns:p14="http://schemas.microsoft.com/office/powerpoint/2010/main" val="1213698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Testing at Minnesota, Michigan, and Michigan State</a:t>
            </a:r>
            <a:endParaRPr lang="en-US" dirty="0"/>
          </a:p>
        </p:txBody>
      </p:sp>
      <p:sp>
        <p:nvSpPr>
          <p:cNvPr id="4" name="Slide Number Placeholder 3"/>
          <p:cNvSpPr>
            <a:spLocks noGrp="1"/>
          </p:cNvSpPr>
          <p:nvPr>
            <p:ph type="sldNum" sz="quarter" idx="10"/>
          </p:nvPr>
        </p:nvSpPr>
        <p:spPr/>
        <p:txBody>
          <a:bodyPr/>
          <a:lstStyle/>
          <a:p>
            <a:fld id="{AB14D4A2-B0D0-4090-9D72-D018442806FA}" type="slidenum">
              <a:rPr lang="en-US" smtClean="0"/>
              <a:t>17</a:t>
            </a:fld>
            <a:endParaRPr lang="en-US"/>
          </a:p>
        </p:txBody>
      </p:sp>
    </p:spTree>
    <p:extLst>
      <p:ext uri="{BB962C8B-B14F-4D97-AF65-F5344CB8AC3E}">
        <p14:creationId xmlns:p14="http://schemas.microsoft.com/office/powerpoint/2010/main" val="5045456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B14D4A2-B0D0-4090-9D72-D018442806FA}" type="slidenum">
              <a:rPr lang="en-US" smtClean="0"/>
              <a:t>18</a:t>
            </a:fld>
            <a:endParaRPr lang="en-US"/>
          </a:p>
        </p:txBody>
      </p:sp>
    </p:spTree>
    <p:extLst>
      <p:ext uri="{BB962C8B-B14F-4D97-AF65-F5344CB8AC3E}">
        <p14:creationId xmlns:p14="http://schemas.microsoft.com/office/powerpoint/2010/main" val="330108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B14D4A2-B0D0-4090-9D72-D018442806FA}" type="slidenum">
              <a:rPr lang="en-US" smtClean="0"/>
              <a:t>19</a:t>
            </a:fld>
            <a:endParaRPr lang="en-US"/>
          </a:p>
        </p:txBody>
      </p:sp>
    </p:spTree>
    <p:extLst>
      <p:ext uri="{BB962C8B-B14F-4D97-AF65-F5344CB8AC3E}">
        <p14:creationId xmlns:p14="http://schemas.microsoft.com/office/powerpoint/2010/main" val="29048400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User groups-</a:t>
            </a:r>
            <a:r>
              <a:rPr lang="en-US" baseline="0" dirty="0" smtClean="0"/>
              <a:t> those with and without GIS knowledge, undergraduate students to advanced researchers – three institutions completed this: Michigan, Minnesota and Michigan State</a:t>
            </a:r>
          </a:p>
          <a:p>
            <a:r>
              <a:rPr lang="en-US" baseline="0" dirty="0" smtClean="0"/>
              <a:t>Trello- online project management tool</a:t>
            </a:r>
            <a:endParaRPr lang="en-US" dirty="0"/>
          </a:p>
        </p:txBody>
      </p:sp>
      <p:sp>
        <p:nvSpPr>
          <p:cNvPr id="4" name="Slide Number Placeholder 3"/>
          <p:cNvSpPr>
            <a:spLocks noGrp="1"/>
          </p:cNvSpPr>
          <p:nvPr>
            <p:ph type="sldNum" sz="quarter" idx="10"/>
          </p:nvPr>
        </p:nvSpPr>
        <p:spPr/>
        <p:txBody>
          <a:bodyPr/>
          <a:lstStyle/>
          <a:p>
            <a:fld id="{AB14D4A2-B0D0-4090-9D72-D018442806FA}" type="slidenum">
              <a:rPr lang="en-US" smtClean="0"/>
              <a:t>20</a:t>
            </a:fld>
            <a:endParaRPr lang="en-US"/>
          </a:p>
        </p:txBody>
      </p:sp>
    </p:spTree>
    <p:extLst>
      <p:ext uri="{BB962C8B-B14F-4D97-AF65-F5344CB8AC3E}">
        <p14:creationId xmlns:p14="http://schemas.microsoft.com/office/powerpoint/2010/main" val="17618508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Much of this work had to overlap</a:t>
            </a:r>
            <a:r>
              <a:rPr lang="en-US" sz="1200" kern="1200" baseline="0" dirty="0" smtClean="0">
                <a:solidFill>
                  <a:schemeClr val="tx1"/>
                </a:solidFill>
                <a:effectLst/>
                <a:latin typeface="+mn-lt"/>
                <a:ea typeface="+mn-ea"/>
                <a:cs typeface="+mn-cs"/>
              </a:rPr>
              <a:t> with the metadata working group.  Problematic facets are due to incomplete or poorly populated metadata fields. Reordering and prioritizing facets meant</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SYNONYMS in </a:t>
            </a:r>
            <a:r>
              <a:rPr lang="en-US" sz="1200" kern="1200" dirty="0" err="1" smtClean="0">
                <a:solidFill>
                  <a:schemeClr val="tx1"/>
                </a:solidFill>
                <a:effectLst/>
                <a:latin typeface="+mn-lt"/>
                <a:ea typeface="+mn-ea"/>
                <a:cs typeface="+mn-cs"/>
              </a:rPr>
              <a:t>Solr</a:t>
            </a: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This is an optional built in </a:t>
            </a:r>
            <a:r>
              <a:rPr lang="en-US" sz="1200" kern="1200" dirty="0" err="1" smtClean="0">
                <a:solidFill>
                  <a:schemeClr val="tx1"/>
                </a:solidFill>
                <a:effectLst/>
                <a:latin typeface="+mn-lt"/>
                <a:ea typeface="+mn-ea"/>
                <a:cs typeface="+mn-cs"/>
              </a:rPr>
              <a:t>Solr</a:t>
            </a:r>
            <a:r>
              <a:rPr lang="en-US" sz="1200" kern="1200" dirty="0" smtClean="0">
                <a:solidFill>
                  <a:schemeClr val="tx1"/>
                </a:solidFill>
                <a:effectLst/>
                <a:latin typeface="+mn-lt"/>
                <a:ea typeface="+mn-ea"/>
                <a:cs typeface="+mn-cs"/>
              </a:rPr>
              <a:t> function. We took the list created by the Task Force and made a text file where each line contains synonymous terms separated by a comma.  This document was then added directly to </a:t>
            </a:r>
            <a:r>
              <a:rPr lang="en-US" sz="1200" kern="1200" dirty="0" err="1" smtClean="0">
                <a:solidFill>
                  <a:schemeClr val="tx1"/>
                </a:solidFill>
                <a:effectLst/>
                <a:latin typeface="+mn-lt"/>
                <a:ea typeface="+mn-ea"/>
                <a:cs typeface="+mn-cs"/>
              </a:rPr>
              <a:t>Solr</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AB14D4A2-B0D0-4090-9D72-D018442806FA}" type="slidenum">
              <a:rPr lang="en-US" smtClean="0"/>
              <a:t>21</a:t>
            </a:fld>
            <a:endParaRPr lang="en-US"/>
          </a:p>
        </p:txBody>
      </p:sp>
    </p:spTree>
    <p:extLst>
      <p:ext uri="{BB962C8B-B14F-4D97-AF65-F5344CB8AC3E}">
        <p14:creationId xmlns:p14="http://schemas.microsoft.com/office/powerpoint/2010/main" val="4245279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B14D4A2-B0D0-4090-9D72-D018442806FA}" type="slidenum">
              <a:rPr lang="en-US" smtClean="0"/>
              <a:t>22</a:t>
            </a:fld>
            <a:endParaRPr lang="en-US"/>
          </a:p>
        </p:txBody>
      </p:sp>
    </p:spTree>
    <p:extLst>
      <p:ext uri="{BB962C8B-B14F-4D97-AF65-F5344CB8AC3E}">
        <p14:creationId xmlns:p14="http://schemas.microsoft.com/office/powerpoint/2010/main" val="18403761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B14D4A2-B0D0-4090-9D72-D018442806FA}" type="slidenum">
              <a:rPr lang="en-US" smtClean="0"/>
              <a:t>23</a:t>
            </a:fld>
            <a:endParaRPr lang="en-US"/>
          </a:p>
        </p:txBody>
      </p:sp>
    </p:spTree>
    <p:extLst>
      <p:ext uri="{BB962C8B-B14F-4D97-AF65-F5344CB8AC3E}">
        <p14:creationId xmlns:p14="http://schemas.microsoft.com/office/powerpoint/2010/main" val="24487683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smtClean="0"/>
              <a:t>In the early days of GIS and digital cartography in the 1990s there was so little digital geospatial data available</a:t>
            </a:r>
            <a:r>
              <a:rPr lang="en-US" sz="1200" baseline="0" dirty="0" smtClean="0"/>
              <a:t> at the time that finding anything relevant to your topic was a major challenge to the point that you often had to collect/create it yourself</a:t>
            </a:r>
          </a:p>
          <a:p>
            <a:pPr marL="171450" indent="-171450">
              <a:buFont typeface="Arial" panose="020B0604020202020204" pitchFamily="34" charset="0"/>
              <a:buChar char="•"/>
            </a:pPr>
            <a:r>
              <a:rPr lang="en-US" sz="1200" dirty="0" smtClean="0"/>
              <a:t>Fast-forward 20yrs and everyone (quite literally everyone with a smart-phone),</a:t>
            </a:r>
            <a:r>
              <a:rPr lang="en-US" sz="1200" baseline="0" dirty="0" smtClean="0"/>
              <a:t> is producing spatial data to the point that finding data relevant to your topic remains a challenge, but not b/c of a dearth of spatial data, but rather we’re drowning in data</a:t>
            </a:r>
          </a:p>
          <a:p>
            <a:pPr marL="171450" indent="-171450">
              <a:buFont typeface="Arial" panose="020B0604020202020204" pitchFamily="34" charset="0"/>
              <a:buChar char="•"/>
            </a:pPr>
            <a:r>
              <a:rPr lang="en-US" sz="1200" baseline="0" dirty="0" smtClean="0"/>
              <a:t>[describe the graphics]</a:t>
            </a:r>
            <a:endParaRPr lang="en-US" sz="1200" dirty="0"/>
          </a:p>
        </p:txBody>
      </p:sp>
      <p:sp>
        <p:nvSpPr>
          <p:cNvPr id="4" name="Slide Number Placeholder 3"/>
          <p:cNvSpPr>
            <a:spLocks noGrp="1"/>
          </p:cNvSpPr>
          <p:nvPr>
            <p:ph type="sldNum" sz="quarter" idx="10"/>
          </p:nvPr>
        </p:nvSpPr>
        <p:spPr/>
        <p:txBody>
          <a:bodyPr/>
          <a:lstStyle/>
          <a:p>
            <a:fld id="{AB14D4A2-B0D0-4090-9D72-D018442806FA}" type="slidenum">
              <a:rPr lang="en-US" smtClean="0"/>
              <a:t>3</a:t>
            </a:fld>
            <a:endParaRPr lang="en-US"/>
          </a:p>
        </p:txBody>
      </p:sp>
    </p:spTree>
    <p:extLst>
      <p:ext uri="{BB962C8B-B14F-4D97-AF65-F5344CB8AC3E}">
        <p14:creationId xmlns:p14="http://schemas.microsoft.com/office/powerpoint/2010/main" val="40968976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14D4A2-B0D0-4090-9D72-D018442806FA}" type="slidenum">
              <a:rPr lang="en-US" smtClean="0"/>
              <a:t>24</a:t>
            </a:fld>
            <a:endParaRPr lang="en-US"/>
          </a:p>
        </p:txBody>
      </p:sp>
    </p:spTree>
    <p:extLst>
      <p:ext uri="{BB962C8B-B14F-4D97-AF65-F5344CB8AC3E}">
        <p14:creationId xmlns:p14="http://schemas.microsoft.com/office/powerpoint/2010/main" val="4267425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In response to</a:t>
            </a:r>
            <a:r>
              <a:rPr lang="en-US" baseline="0" dirty="0" smtClean="0"/>
              <a:t> the drowning in data syndrome, we’ve seen gov’t, academia and most of the major players in the spatial data management game strive for consolidated discovery and access solutions – </a:t>
            </a:r>
          </a:p>
          <a:p>
            <a:pPr marL="171450" indent="-171450">
              <a:buFont typeface="Arial" panose="020B0604020202020204" pitchFamily="34" charset="0"/>
              <a:buChar char="•"/>
            </a:pPr>
            <a:r>
              <a:rPr lang="en-US" baseline="0" dirty="0" smtClean="0"/>
              <a:t>In library terms the holy grail of a ‘union catalog’ – a single place that people can search and discover the holdings of every library out there.</a:t>
            </a:r>
            <a:endParaRPr lang="en-US" dirty="0"/>
          </a:p>
        </p:txBody>
      </p:sp>
      <p:sp>
        <p:nvSpPr>
          <p:cNvPr id="4" name="Slide Number Placeholder 3"/>
          <p:cNvSpPr>
            <a:spLocks noGrp="1"/>
          </p:cNvSpPr>
          <p:nvPr>
            <p:ph type="sldNum" sz="quarter" idx="10"/>
          </p:nvPr>
        </p:nvSpPr>
        <p:spPr/>
        <p:txBody>
          <a:bodyPr/>
          <a:lstStyle/>
          <a:p>
            <a:fld id="{AB14D4A2-B0D0-4090-9D72-D018442806FA}" type="slidenum">
              <a:rPr lang="en-US" smtClean="0"/>
              <a:t>4</a:t>
            </a:fld>
            <a:endParaRPr lang="en-US"/>
          </a:p>
        </p:txBody>
      </p:sp>
    </p:spTree>
    <p:extLst>
      <p:ext uri="{BB962C8B-B14F-4D97-AF65-F5344CB8AC3E}">
        <p14:creationId xmlns:p14="http://schemas.microsoft.com/office/powerpoint/2010/main" val="1648114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First step was to identify some different collections</a:t>
            </a:r>
            <a:r>
              <a:rPr lang="en-US" baseline="0" dirty="0" smtClean="0"/>
              <a:t> of data and other content to include</a:t>
            </a:r>
          </a:p>
          <a:p>
            <a:endParaRPr lang="en-US" baseline="0" dirty="0" smtClean="0"/>
          </a:p>
          <a:p>
            <a:r>
              <a:rPr lang="en-US" baseline="0" dirty="0" smtClean="0"/>
              <a:t>Each institution was given freedom, but we first concentrated on existing, publically available data.</a:t>
            </a:r>
            <a:endParaRPr lang="en-US" dirty="0"/>
          </a:p>
        </p:txBody>
      </p:sp>
      <p:sp>
        <p:nvSpPr>
          <p:cNvPr id="4" name="Slide Number Placeholder 3"/>
          <p:cNvSpPr>
            <a:spLocks noGrp="1"/>
          </p:cNvSpPr>
          <p:nvPr>
            <p:ph type="sldNum" sz="quarter" idx="10"/>
          </p:nvPr>
        </p:nvSpPr>
        <p:spPr/>
        <p:txBody>
          <a:bodyPr/>
          <a:lstStyle/>
          <a:p>
            <a:fld id="{AB14D4A2-B0D0-4090-9D72-D018442806FA}" type="slidenum">
              <a:rPr lang="en-US" smtClean="0"/>
              <a:t>8</a:t>
            </a:fld>
            <a:endParaRPr lang="en-US"/>
          </a:p>
        </p:txBody>
      </p:sp>
    </p:spTree>
    <p:extLst>
      <p:ext uri="{BB962C8B-B14F-4D97-AF65-F5344CB8AC3E}">
        <p14:creationId xmlns:p14="http://schemas.microsoft.com/office/powerpoint/2010/main" val="1091184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We also concentrated our scope on geospatial data</a:t>
            </a:r>
            <a:r>
              <a:rPr lang="en-US" baseline="0" dirty="0" smtClean="0"/>
              <a:t> most relevant to the geographies of participating institutions. However, through our digitized maps collections, we also managed to fill in more limited coverage around the world. We will highlight some of our collections later in a demo.</a:t>
            </a:r>
            <a:endParaRPr lang="en-US" dirty="0"/>
          </a:p>
        </p:txBody>
      </p:sp>
      <p:sp>
        <p:nvSpPr>
          <p:cNvPr id="4" name="Slide Number Placeholder 3"/>
          <p:cNvSpPr>
            <a:spLocks noGrp="1"/>
          </p:cNvSpPr>
          <p:nvPr>
            <p:ph type="sldNum" sz="quarter" idx="10"/>
          </p:nvPr>
        </p:nvSpPr>
        <p:spPr/>
        <p:txBody>
          <a:bodyPr/>
          <a:lstStyle/>
          <a:p>
            <a:fld id="{AB14D4A2-B0D0-4090-9D72-D018442806FA}" type="slidenum">
              <a:rPr lang="en-US" smtClean="0"/>
              <a:t>9</a:t>
            </a:fld>
            <a:endParaRPr lang="en-US"/>
          </a:p>
        </p:txBody>
      </p:sp>
    </p:spTree>
    <p:extLst>
      <p:ext uri="{BB962C8B-B14F-4D97-AF65-F5344CB8AC3E}">
        <p14:creationId xmlns:p14="http://schemas.microsoft.com/office/powerpoint/2010/main" val="32669526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Overview</a:t>
            </a:r>
            <a:r>
              <a:rPr lang="en-US" baseline="0" dirty="0" smtClean="0"/>
              <a:t> of stats highlighting our current collections. </a:t>
            </a:r>
            <a:endParaRPr lang="en-US" baseline="0" dirty="0" smtClean="0"/>
          </a:p>
          <a:p>
            <a:endParaRPr lang="en-US" baseline="0" dirty="0" smtClean="0"/>
          </a:p>
          <a:p>
            <a:r>
              <a:rPr lang="en-US" baseline="0" dirty="0" smtClean="0"/>
              <a:t>Mixed is predominantly mixed vector. The collection consists of 29% digitized maps and 71% </a:t>
            </a:r>
            <a:r>
              <a:rPr lang="en-US" baseline="0" dirty="0" err="1" smtClean="0"/>
              <a:t>rasters</a:t>
            </a:r>
            <a:r>
              <a:rPr lang="en-US" baseline="0" dirty="0" smtClean="0"/>
              <a:t>/vectors. More than half the collection is in </a:t>
            </a:r>
            <a:r>
              <a:rPr lang="en-US" baseline="0" dirty="0" err="1" smtClean="0"/>
              <a:t>shapefile</a:t>
            </a:r>
            <a:r>
              <a:rPr lang="en-US" baseline="0" dirty="0" smtClean="0"/>
              <a:t> format.</a:t>
            </a:r>
          </a:p>
          <a:p>
            <a:endParaRPr lang="en-US" baseline="0" dirty="0" smtClean="0"/>
          </a:p>
          <a:p>
            <a:r>
              <a:rPr lang="en-US" baseline="0" dirty="0" smtClean="0"/>
              <a:t>The distribution of geographic regions illustrates the emphasis on the Big 10 geographic region. Most international datasets are digitized maps.</a:t>
            </a:r>
            <a:endParaRPr lang="en-US" dirty="0"/>
          </a:p>
        </p:txBody>
      </p:sp>
      <p:sp>
        <p:nvSpPr>
          <p:cNvPr id="4" name="Slide Number Placeholder 3"/>
          <p:cNvSpPr>
            <a:spLocks noGrp="1"/>
          </p:cNvSpPr>
          <p:nvPr>
            <p:ph type="sldNum" sz="quarter" idx="10"/>
          </p:nvPr>
        </p:nvSpPr>
        <p:spPr/>
        <p:txBody>
          <a:bodyPr/>
          <a:lstStyle/>
          <a:p>
            <a:fld id="{AB14D4A2-B0D0-4090-9D72-D018442806FA}" type="slidenum">
              <a:rPr lang="en-US" smtClean="0"/>
              <a:t>10</a:t>
            </a:fld>
            <a:endParaRPr lang="en-US"/>
          </a:p>
        </p:txBody>
      </p:sp>
    </p:spTree>
    <p:extLst>
      <p:ext uri="{BB962C8B-B14F-4D97-AF65-F5344CB8AC3E}">
        <p14:creationId xmlns:p14="http://schemas.microsoft.com/office/powerpoint/2010/main" val="3266952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The</a:t>
            </a:r>
            <a:r>
              <a:rPr lang="en-US" baseline="0" dirty="0" smtClean="0"/>
              <a:t> categories are derived from the metadata standard with a few additions.</a:t>
            </a:r>
          </a:p>
          <a:p>
            <a:endParaRPr lang="en-US" baseline="0" dirty="0" smtClean="0"/>
          </a:p>
          <a:p>
            <a:r>
              <a:rPr lang="en-US" baseline="0" dirty="0" smtClean="0"/>
              <a:t>(Vision Zero is a multi-national road traffic safety project that aims to achieve a highway system with no fatalities or serious injuries involving road traffic.)</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AB14D4A2-B0D0-4090-9D72-D018442806FA}" type="slidenum">
              <a:rPr lang="en-US" smtClean="0"/>
              <a:t>11</a:t>
            </a:fld>
            <a:endParaRPr lang="en-US"/>
          </a:p>
        </p:txBody>
      </p:sp>
    </p:spTree>
    <p:extLst>
      <p:ext uri="{BB962C8B-B14F-4D97-AF65-F5344CB8AC3E}">
        <p14:creationId xmlns:p14="http://schemas.microsoft.com/office/powerpoint/2010/main" val="32669526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The Gap </a:t>
            </a:r>
            <a:r>
              <a:rPr lang="en-US" dirty="0" smtClean="0"/>
              <a:t>Analysis tool</a:t>
            </a:r>
            <a:r>
              <a:rPr lang="en-US" baseline="0" dirty="0" smtClean="0"/>
              <a:t> was used for self-evaluation of current collections at the institutional level. </a:t>
            </a:r>
            <a:r>
              <a:rPr lang="en-US" baseline="0" dirty="0" smtClean="0"/>
              <a:t>The analysis was performed using the ISO metadata categories to determine thematic omissions. </a:t>
            </a:r>
            <a:r>
              <a:rPr lang="en-US" baseline="0" dirty="0" err="1" smtClean="0"/>
              <a:t>The</a:t>
            </a:r>
            <a:r>
              <a:rPr lang="en-US" baseline="0" dirty="0" smtClean="0"/>
              <a:t> </a:t>
            </a:r>
            <a:r>
              <a:rPr lang="en-US" baseline="0" dirty="0" smtClean="0"/>
              <a:t>results of this analysis will be used to drive future collection priorities and directions.</a:t>
            </a:r>
          </a:p>
          <a:p>
            <a:endParaRPr lang="en-US" baseline="0" dirty="0" smtClean="0"/>
          </a:p>
          <a:p>
            <a:r>
              <a:rPr lang="en-US" dirty="0" smtClean="0"/>
              <a:t>While the addition of FDLP</a:t>
            </a:r>
            <a:r>
              <a:rPr lang="en-US" baseline="0" dirty="0" smtClean="0"/>
              <a:t> holdings into the Geoportal will not replace physical access, </a:t>
            </a:r>
            <a:r>
              <a:rPr lang="en-US" baseline="0" dirty="0" smtClean="0"/>
              <a:t>they </a:t>
            </a:r>
            <a:r>
              <a:rPr lang="en-US" baseline="0" dirty="0" smtClean="0"/>
              <a:t>will increase accessibility and discoverability overall.</a:t>
            </a:r>
          </a:p>
          <a:p>
            <a:endParaRPr lang="en-US" baseline="0" dirty="0" smtClean="0"/>
          </a:p>
          <a:p>
            <a:r>
              <a:rPr lang="en-US" dirty="0" smtClean="0"/>
              <a:t>We are in the process of developing a collection</a:t>
            </a:r>
            <a:r>
              <a:rPr lang="en-US" baseline="0" dirty="0" smtClean="0"/>
              <a:t> development policy and strategic plan to guide and formalize our collection, process, and future </a:t>
            </a:r>
            <a:r>
              <a:rPr lang="en-US" baseline="0" dirty="0" smtClean="0"/>
              <a:t>plans.</a:t>
            </a:r>
            <a:endParaRPr lang="en-US" dirty="0"/>
          </a:p>
        </p:txBody>
      </p:sp>
      <p:sp>
        <p:nvSpPr>
          <p:cNvPr id="4" name="Slide Number Placeholder 3"/>
          <p:cNvSpPr>
            <a:spLocks noGrp="1"/>
          </p:cNvSpPr>
          <p:nvPr>
            <p:ph type="sldNum" sz="quarter" idx="10"/>
          </p:nvPr>
        </p:nvSpPr>
        <p:spPr/>
        <p:txBody>
          <a:bodyPr/>
          <a:lstStyle/>
          <a:p>
            <a:fld id="{AB14D4A2-B0D0-4090-9D72-D018442806FA}" type="slidenum">
              <a:rPr lang="en-US" smtClean="0"/>
              <a:t>12</a:t>
            </a:fld>
            <a:endParaRPr lang="en-US"/>
          </a:p>
        </p:txBody>
      </p:sp>
    </p:spTree>
    <p:extLst>
      <p:ext uri="{BB962C8B-B14F-4D97-AF65-F5344CB8AC3E}">
        <p14:creationId xmlns:p14="http://schemas.microsoft.com/office/powerpoint/2010/main" val="32669526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AB14D4A2-B0D0-4090-9D72-D018442806FA}" type="slidenum">
              <a:rPr lang="en-US" smtClean="0"/>
              <a:t>13</a:t>
            </a:fld>
            <a:endParaRPr lang="en-US"/>
          </a:p>
        </p:txBody>
      </p:sp>
    </p:spTree>
    <p:extLst>
      <p:ext uri="{BB962C8B-B14F-4D97-AF65-F5344CB8AC3E}">
        <p14:creationId xmlns:p14="http://schemas.microsoft.com/office/powerpoint/2010/main" val="3555270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77277" y="1122363"/>
            <a:ext cx="5523723"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2477278" y="3602038"/>
            <a:ext cx="5523722"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Tree>
    <p:extLst>
      <p:ext uri="{BB962C8B-B14F-4D97-AF65-F5344CB8AC3E}">
        <p14:creationId xmlns:p14="http://schemas.microsoft.com/office/powerpoint/2010/main" val="78619610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3" name="Title Placeholder 1"/>
          <p:cNvSpPr txBox="1">
            <a:spLocks/>
          </p:cNvSpPr>
          <p:nvPr userDrawn="1"/>
        </p:nvSpPr>
        <p:spPr>
          <a:xfrm>
            <a:off x="2099388" y="365126"/>
            <a:ext cx="6415962" cy="1325563"/>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3300"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
        <p:nvSpPr>
          <p:cNvPr id="13" name="Text Placeholder 12"/>
          <p:cNvSpPr>
            <a:spLocks noGrp="1"/>
          </p:cNvSpPr>
          <p:nvPr>
            <p:ph type="body" sz="quarter" idx="10"/>
          </p:nvPr>
        </p:nvSpPr>
        <p:spPr>
          <a:xfrm>
            <a:off x="2094309" y="2022475"/>
            <a:ext cx="6421041" cy="39626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54103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duotone>
              <a:schemeClr val="bg2">
                <a:shade val="45000"/>
                <a:satMod val="135000"/>
              </a:schemeClr>
              <a:prstClr val="white"/>
            </a:duotone>
          </a:blip>
          <a:stretch>
            <a:fillRect/>
          </a:stretch>
        </p:blipFill>
        <p:spPr>
          <a:xfrm>
            <a:off x="1" y="-9446"/>
            <a:ext cx="9660290" cy="1412998"/>
          </a:xfrm>
          <a:prstGeom prst="rect">
            <a:avLst/>
          </a:prstGeom>
        </p:spPr>
      </p:pic>
      <p:sp>
        <p:nvSpPr>
          <p:cNvPr id="2" name="Title 1"/>
          <p:cNvSpPr>
            <a:spLocks noGrp="1"/>
          </p:cNvSpPr>
          <p:nvPr>
            <p:ph type="title"/>
          </p:nvPr>
        </p:nvSpPr>
        <p:spPr/>
        <p:txBody>
          <a:bodyPr>
            <a:normAutofit/>
          </a:bodyPr>
          <a:lstStyle>
            <a:lvl1pPr>
              <a:defRPr sz="2700"/>
            </a:lvl1pPr>
          </a:lstStyle>
          <a:p>
            <a:r>
              <a:rPr lang="en-US" dirty="0" smtClean="0"/>
              <a:t>Click to edit Master title style</a:t>
            </a:r>
            <a:endParaRPr dirty="0"/>
          </a:p>
        </p:txBody>
      </p:sp>
      <p:sp>
        <p:nvSpPr>
          <p:cNvPr id="3" name="Content Placeholder 2"/>
          <p:cNvSpPr>
            <a:spLocks noGrp="1"/>
          </p:cNvSpPr>
          <p:nvPr>
            <p:ph idx="1"/>
          </p:nvPr>
        </p:nvSpPr>
        <p:spPr>
          <a:xfrm>
            <a:off x="761524" y="1600200"/>
            <a:ext cx="7620954" cy="4876800"/>
          </a:xfrm>
        </p:spPr>
        <p:txBody>
          <a:bodyPr/>
          <a:lstStyle>
            <a:lvl5pPr>
              <a:defRPr/>
            </a:lvl5pPr>
            <a:lvl6pPr>
              <a:defRPr/>
            </a:lvl6pPr>
            <a:lvl7pPr>
              <a:defRPr baseline="0"/>
            </a:lvl7pPr>
            <a:lvl8pPr>
              <a:defRPr baseline="0"/>
            </a:lvl8pPr>
            <a:lvl9pPr>
              <a:defRPr baseline="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Tree>
    <p:extLst>
      <p:ext uri="{BB962C8B-B14F-4D97-AF65-F5344CB8AC3E}">
        <p14:creationId xmlns:p14="http://schemas.microsoft.com/office/powerpoint/2010/main" val="363307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2"/>
            <a:ext cx="2133600" cy="365125"/>
          </a:xfrm>
          <a:prstGeom prst="rect">
            <a:avLst/>
          </a:prstGeom>
        </p:spPr>
        <p:txBody>
          <a:bodyPr/>
          <a:lstStyle/>
          <a:p>
            <a:fld id="{DF56E2EF-5B87-4E85-A816-198C83E6FC74}" type="datetimeFigureOut">
              <a:rPr lang="en-US" smtClean="0"/>
              <a:t>10/9/2017</a:t>
            </a:fld>
            <a:endParaRPr lang="en-US"/>
          </a:p>
        </p:txBody>
      </p:sp>
      <p:sp>
        <p:nvSpPr>
          <p:cNvPr id="4" name="Footer Placeholder 3"/>
          <p:cNvSpPr>
            <a:spLocks noGrp="1"/>
          </p:cNvSpPr>
          <p:nvPr>
            <p:ph type="ftr" sz="quarter" idx="11"/>
          </p:nvPr>
        </p:nvSpPr>
        <p:spPr>
          <a:xfrm>
            <a:off x="3124200" y="6356352"/>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2"/>
            <a:ext cx="2133600" cy="365125"/>
          </a:xfrm>
          <a:prstGeom prst="rect">
            <a:avLst/>
          </a:prstGeom>
        </p:spPr>
        <p:txBody>
          <a:bodyPr/>
          <a:lstStyle/>
          <a:p>
            <a:fld id="{48DCFA25-3421-4C7B-A808-EE887D3E783C}" type="slidenum">
              <a:rPr lang="en-US" smtClean="0"/>
              <a:t>‹#›</a:t>
            </a:fld>
            <a:endParaRPr lang="en-US"/>
          </a:p>
        </p:txBody>
      </p:sp>
    </p:spTree>
    <p:extLst>
      <p:ext uri="{BB962C8B-B14F-4D97-AF65-F5344CB8AC3E}">
        <p14:creationId xmlns:p14="http://schemas.microsoft.com/office/powerpoint/2010/main" val="24991399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7" name="Rectangle 6"/>
          <p:cNvSpPr/>
          <p:nvPr userDrawn="1"/>
        </p:nvSpPr>
        <p:spPr>
          <a:xfrm>
            <a:off x="1805473" y="0"/>
            <a:ext cx="7338527" cy="6858000"/>
          </a:xfrm>
          <a:prstGeom prst="rect">
            <a:avLst/>
          </a:prstGeom>
          <a:gradFill>
            <a:gsLst>
              <a:gs pos="0">
                <a:schemeClr val="tx2">
                  <a:lumMod val="20000"/>
                  <a:lumOff val="80000"/>
                </a:schemeClr>
              </a:gs>
              <a:gs pos="90000">
                <a:schemeClr val="tx2">
                  <a:lumMod val="60000"/>
                  <a:lumOff val="40000"/>
                </a:schemeClr>
              </a:gs>
            </a:gsLst>
            <a:path path="circle">
              <a:fillToRect l="50000" t="50000" r="50000" b="5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Placeholder 1"/>
          <p:cNvSpPr>
            <a:spLocks noGrp="1"/>
          </p:cNvSpPr>
          <p:nvPr>
            <p:ph type="title"/>
          </p:nvPr>
        </p:nvSpPr>
        <p:spPr>
          <a:xfrm>
            <a:off x="2099388" y="365126"/>
            <a:ext cx="6415962"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099388" y="1825625"/>
            <a:ext cx="6415962"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929521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7.jp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hyperlink" Target="http://archives.profsurv.com/"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7.jpeg"/><Relationship Id="rId4" Type="http://schemas.openxmlformats.org/officeDocument/2006/relationships/image" Target="../media/image6.emf"/></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0.emf"/><Relationship Id="rId4" Type="http://schemas.openxmlformats.org/officeDocument/2006/relationships/image" Target="../media/image9.emf"/></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932728" y="663248"/>
            <a:ext cx="7197956" cy="1790700"/>
          </a:xfrm>
        </p:spPr>
        <p:txBody>
          <a:bodyPr>
            <a:normAutofit/>
          </a:bodyPr>
          <a:lstStyle/>
          <a:p>
            <a:r>
              <a:rPr lang="en-US" sz="3300" b="1" dirty="0">
                <a:latin typeface="Adobe Caslon Pro" panose="0205050205050A020403" pitchFamily="18" charset="0"/>
              </a:rPr>
              <a:t>BTAA Geoportal: an update on collections, metadata and interface design</a:t>
            </a:r>
            <a:endParaRPr lang="en-US" sz="3300" dirty="0">
              <a:latin typeface="Adobe Caslon Pro" panose="0205050205050A020403" pitchFamily="18" charset="0"/>
              <a:cs typeface="Adobe Arabic" panose="02040503050201020203" pitchFamily="18" charset="-78"/>
            </a:endParaRPr>
          </a:p>
        </p:txBody>
      </p:sp>
      <p:sp>
        <p:nvSpPr>
          <p:cNvPr id="3" name="Subtitle 2"/>
          <p:cNvSpPr>
            <a:spLocks noGrp="1"/>
          </p:cNvSpPr>
          <p:nvPr>
            <p:ph type="subTitle" idx="1"/>
          </p:nvPr>
        </p:nvSpPr>
        <p:spPr>
          <a:xfrm>
            <a:off x="1769845" y="4243521"/>
            <a:ext cx="5523722" cy="1241822"/>
          </a:xfrm>
        </p:spPr>
        <p:txBody>
          <a:bodyPr>
            <a:noAutofit/>
          </a:bodyPr>
          <a:lstStyle/>
          <a:p>
            <a:pPr>
              <a:spcBef>
                <a:spcPts val="0"/>
              </a:spcBef>
              <a:spcAft>
                <a:spcPts val="900"/>
              </a:spcAft>
            </a:pPr>
            <a:r>
              <a:rPr lang="en-US" sz="2100" dirty="0">
                <a:latin typeface="Adobe Caslon Pro" panose="0205050205050A020403" pitchFamily="18" charset="0"/>
                <a:cs typeface="Adobe Arabic" panose="02040503050201020203" pitchFamily="18" charset="-78"/>
              </a:rPr>
              <a:t>Nathan Piekielek</a:t>
            </a:r>
            <a:r>
              <a:rPr lang="en-US" sz="2100" baseline="30000" dirty="0">
                <a:latin typeface="Adobe Caslon Pro" panose="0205050205050A020403" pitchFamily="18" charset="0"/>
                <a:cs typeface="Adobe Arabic" panose="02040503050201020203" pitchFamily="18" charset="-78"/>
              </a:rPr>
              <a:t>1</a:t>
            </a:r>
            <a:r>
              <a:rPr lang="en-US" sz="2100" dirty="0">
                <a:latin typeface="Adobe Caslon Pro" panose="0205050205050A020403" pitchFamily="18" charset="0"/>
                <a:cs typeface="Adobe Arabic" panose="02040503050201020203" pitchFamily="18" charset="-78"/>
              </a:rPr>
              <a:t>, Jaime Martindale</a:t>
            </a:r>
            <a:r>
              <a:rPr lang="en-US" sz="2100" baseline="30000" dirty="0">
                <a:latin typeface="Adobe Caslon Pro" panose="0205050205050A020403" pitchFamily="18" charset="0"/>
                <a:cs typeface="Adobe Arabic" panose="02040503050201020203" pitchFamily="18" charset="-78"/>
              </a:rPr>
              <a:t>2</a:t>
            </a:r>
            <a:r>
              <a:rPr lang="en-US" sz="2100" dirty="0">
                <a:latin typeface="Adobe Caslon Pro" panose="0205050205050A020403" pitchFamily="18" charset="0"/>
                <a:cs typeface="Adobe Arabic" panose="02040503050201020203" pitchFamily="18" charset="-78"/>
              </a:rPr>
              <a:t>, Kelley O’Neal</a:t>
            </a:r>
            <a:r>
              <a:rPr lang="en-US" sz="2100" baseline="30000" dirty="0">
                <a:latin typeface="Adobe Caslon Pro" panose="0205050205050A020403" pitchFamily="18" charset="0"/>
                <a:cs typeface="Adobe Arabic" panose="02040503050201020203" pitchFamily="18" charset="-78"/>
              </a:rPr>
              <a:t>3</a:t>
            </a:r>
          </a:p>
          <a:p>
            <a:pPr>
              <a:spcBef>
                <a:spcPts val="0"/>
              </a:spcBef>
              <a:spcAft>
                <a:spcPts val="900"/>
              </a:spcAft>
            </a:pPr>
            <a:endParaRPr lang="en-US" sz="150" dirty="0">
              <a:latin typeface="Adobe Caslon Pro" panose="0205050205050A020403" pitchFamily="18" charset="0"/>
              <a:cs typeface="Adobe Arabic" panose="02040503050201020203" pitchFamily="18" charset="-78"/>
            </a:endParaRPr>
          </a:p>
          <a:p>
            <a:pPr>
              <a:spcBef>
                <a:spcPts val="0"/>
              </a:spcBef>
            </a:pPr>
            <a:r>
              <a:rPr lang="en-US" sz="1650" baseline="30000" dirty="0">
                <a:latin typeface="Adobe Caslon Pro" panose="0205050205050A020403" pitchFamily="18" charset="0"/>
                <a:cs typeface="Adobe Arabic" panose="02040503050201020203" pitchFamily="18" charset="-78"/>
              </a:rPr>
              <a:t>1</a:t>
            </a:r>
            <a:r>
              <a:rPr lang="en-US" sz="1650" dirty="0">
                <a:latin typeface="Adobe Caslon Pro" panose="0205050205050A020403" pitchFamily="18" charset="0"/>
                <a:cs typeface="Adobe Arabic" panose="02040503050201020203" pitchFamily="18" charset="-78"/>
              </a:rPr>
              <a:t>The Pennsylvania State University</a:t>
            </a:r>
          </a:p>
          <a:p>
            <a:pPr>
              <a:spcBef>
                <a:spcPts val="0"/>
              </a:spcBef>
            </a:pPr>
            <a:r>
              <a:rPr lang="en-US" sz="1650" baseline="30000" dirty="0">
                <a:latin typeface="Adobe Caslon Pro" panose="0205050205050A020403" pitchFamily="18" charset="0"/>
                <a:cs typeface="Adobe Arabic" panose="02040503050201020203" pitchFamily="18" charset="-78"/>
              </a:rPr>
              <a:t>2 </a:t>
            </a:r>
            <a:r>
              <a:rPr lang="en-US" sz="1650" dirty="0">
                <a:latin typeface="Adobe Caslon Pro" panose="0205050205050A020403" pitchFamily="18" charset="0"/>
                <a:cs typeface="Adobe Arabic" panose="02040503050201020203" pitchFamily="18" charset="-78"/>
              </a:rPr>
              <a:t>University of </a:t>
            </a:r>
            <a:r>
              <a:rPr lang="en-US" sz="1650" dirty="0" smtClean="0">
                <a:latin typeface="Adobe Caslon Pro" panose="0205050205050A020403" pitchFamily="18" charset="0"/>
                <a:cs typeface="Adobe Arabic" panose="02040503050201020203" pitchFamily="18" charset="-78"/>
              </a:rPr>
              <a:t>Wisconsin-Madison</a:t>
            </a:r>
            <a:endParaRPr lang="en-US" sz="1650" dirty="0">
              <a:latin typeface="Adobe Caslon Pro" panose="0205050205050A020403" pitchFamily="18" charset="0"/>
              <a:cs typeface="Adobe Arabic" panose="02040503050201020203" pitchFamily="18" charset="-78"/>
            </a:endParaRPr>
          </a:p>
          <a:p>
            <a:pPr>
              <a:spcBef>
                <a:spcPts val="0"/>
              </a:spcBef>
            </a:pPr>
            <a:r>
              <a:rPr lang="en-US" sz="1500" baseline="30000" dirty="0">
                <a:latin typeface="Adobe Caslon Pro" panose="0205050205050A020403" pitchFamily="18" charset="0"/>
                <a:cs typeface="Adobe Arabic" panose="02040503050201020203" pitchFamily="18" charset="-78"/>
              </a:rPr>
              <a:t>3</a:t>
            </a:r>
            <a:r>
              <a:rPr lang="en-US" sz="1500" dirty="0">
                <a:latin typeface="Adobe Caslon Pro" panose="0205050205050A020403" pitchFamily="18" charset="0"/>
                <a:cs typeface="Adobe Arabic" panose="02040503050201020203" pitchFamily="18" charset="-78"/>
              </a:rPr>
              <a:t> University of Maryland, College Park</a:t>
            </a:r>
            <a:endParaRPr lang="en-US" sz="1650" baseline="30000" dirty="0">
              <a:latin typeface="Adobe Caslon Pro" panose="0205050205050A020403" pitchFamily="18" charset="0"/>
              <a:cs typeface="Adobe Arabic" panose="02040503050201020203" pitchFamily="18" charset="-78"/>
            </a:endParaRPr>
          </a:p>
          <a:p>
            <a:pPr>
              <a:spcBef>
                <a:spcPts val="0"/>
              </a:spcBef>
            </a:pPr>
            <a:endParaRPr lang="en-US" sz="1650" dirty="0">
              <a:latin typeface="Adobe Caslon Pro" panose="0205050205050A020403" pitchFamily="18" charset="0"/>
              <a:cs typeface="Adobe Arabic" panose="02040503050201020203" pitchFamily="18" charset="-78"/>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23318" y="2763341"/>
            <a:ext cx="2016776" cy="99716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1798" y="6281571"/>
            <a:ext cx="1227411" cy="429442"/>
          </a:xfrm>
          <a:prstGeom prst="rect">
            <a:avLst/>
          </a:prstGeom>
        </p:spPr>
      </p:pic>
    </p:spTree>
    <p:extLst>
      <p:ext uri="{BB962C8B-B14F-4D97-AF65-F5344CB8AC3E}">
        <p14:creationId xmlns:p14="http://schemas.microsoft.com/office/powerpoint/2010/main" val="18063412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9916" y="22019"/>
            <a:ext cx="8053924" cy="760301"/>
          </a:xfrm>
        </p:spPr>
        <p:txBody>
          <a:bodyPr/>
          <a:lstStyle/>
          <a:p>
            <a:r>
              <a:rPr lang="en-US" dirty="0" smtClean="0">
                <a:latin typeface="Adobe Caslon Pro" panose="0205050205050A020403" pitchFamily="18" charset="0"/>
              </a:rPr>
              <a:t>Collections at a </a:t>
            </a:r>
            <a:r>
              <a:rPr lang="en-US" dirty="0" smtClean="0">
                <a:latin typeface="Adobe Caslon Pro" panose="0205050205050A020403" pitchFamily="18" charset="0"/>
              </a:rPr>
              <a:t>Glance: 7,532 Records  </a:t>
            </a:r>
            <a:endParaRPr lang="en-US" dirty="0">
              <a:latin typeface="Adobe Caslon Pro" panose="0205050205050A020403" pitchFamily="18"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798" y="6281571"/>
            <a:ext cx="1227411" cy="429442"/>
          </a:xfrm>
          <a:prstGeom prst="rect">
            <a:avLst/>
          </a:prstGeom>
        </p:spPr>
      </p:pic>
      <p:sp>
        <p:nvSpPr>
          <p:cNvPr id="9" name="Title 1"/>
          <p:cNvSpPr txBox="1">
            <a:spLocks/>
          </p:cNvSpPr>
          <p:nvPr/>
        </p:nvSpPr>
        <p:spPr>
          <a:xfrm>
            <a:off x="5397916" y="2008186"/>
            <a:ext cx="2994244" cy="432434"/>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sz="2400" dirty="0" smtClean="0">
                <a:latin typeface="Adobe Caslon Pro" panose="0205050205050A020403" pitchFamily="18" charset="0"/>
              </a:rPr>
              <a:t>Geographic Region </a:t>
            </a:r>
            <a:endParaRPr lang="en-US" sz="2400" dirty="0">
              <a:latin typeface="Adobe Caslon Pro" panose="0205050205050A020403" pitchFamily="18" charset="0"/>
            </a:endParaRPr>
          </a:p>
        </p:txBody>
      </p:sp>
      <p:sp>
        <p:nvSpPr>
          <p:cNvPr id="12" name="Title 1"/>
          <p:cNvSpPr txBox="1">
            <a:spLocks/>
          </p:cNvSpPr>
          <p:nvPr/>
        </p:nvSpPr>
        <p:spPr>
          <a:xfrm>
            <a:off x="1252636" y="944880"/>
            <a:ext cx="2090004" cy="432434"/>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sz="2400" dirty="0" smtClean="0">
                <a:latin typeface="Adobe Caslon Pro" panose="0205050205050A020403" pitchFamily="18" charset="0"/>
              </a:rPr>
              <a:t>Data Type </a:t>
            </a:r>
            <a:endParaRPr lang="en-US" sz="2400" dirty="0">
              <a:latin typeface="Adobe Caslon Pro" panose="0205050205050A020403" pitchFamily="18" charset="0"/>
            </a:endParaRPr>
          </a:p>
        </p:txBody>
      </p:sp>
      <p:sp>
        <p:nvSpPr>
          <p:cNvPr id="13" name="Title 1"/>
          <p:cNvSpPr txBox="1">
            <a:spLocks/>
          </p:cNvSpPr>
          <p:nvPr/>
        </p:nvSpPr>
        <p:spPr>
          <a:xfrm>
            <a:off x="161797" y="3908742"/>
            <a:ext cx="3653999" cy="1923098"/>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sz="2400" dirty="0" smtClean="0">
                <a:latin typeface="Adobe Caslon Pro" panose="0205050205050A020403" pitchFamily="18" charset="0"/>
              </a:rPr>
              <a:t>All datasets are open to the public</a:t>
            </a:r>
          </a:p>
          <a:p>
            <a:endParaRPr lang="en-US" sz="2400" dirty="0">
              <a:latin typeface="Adobe Caslon Pro" panose="0205050205050A020403" pitchFamily="18" charset="0"/>
            </a:endParaRPr>
          </a:p>
          <a:p>
            <a:r>
              <a:rPr lang="en-US" sz="2400" dirty="0" smtClean="0">
                <a:latin typeface="Adobe Caslon Pro" panose="0205050205050A020403" pitchFamily="18" charset="0"/>
              </a:rPr>
              <a:t>Map/dataset creation dates range from 1630 - present </a:t>
            </a:r>
            <a:endParaRPr lang="en-US" sz="2400" dirty="0">
              <a:latin typeface="Adobe Caslon Pro" panose="0205050205050A020403" pitchFamily="18" charset="0"/>
            </a:endParaRPr>
          </a:p>
        </p:txBody>
      </p:sp>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877" y="1377314"/>
            <a:ext cx="3983483" cy="2395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23360" y="2461577"/>
            <a:ext cx="5096273" cy="405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79339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9916" y="22019"/>
            <a:ext cx="8053924" cy="760301"/>
          </a:xfrm>
        </p:spPr>
        <p:txBody>
          <a:bodyPr/>
          <a:lstStyle/>
          <a:p>
            <a:r>
              <a:rPr lang="en-US" dirty="0" smtClean="0">
                <a:latin typeface="Adobe Caslon Pro" panose="0205050205050A020403" pitchFamily="18" charset="0"/>
              </a:rPr>
              <a:t>Collections at a </a:t>
            </a:r>
            <a:r>
              <a:rPr lang="en-US" dirty="0" smtClean="0">
                <a:latin typeface="Adobe Caslon Pro" panose="0205050205050A020403" pitchFamily="18" charset="0"/>
              </a:rPr>
              <a:t>Glance: Categories</a:t>
            </a:r>
            <a:endParaRPr lang="en-US" dirty="0">
              <a:latin typeface="Adobe Caslon Pro" panose="0205050205050A020403" pitchFamily="18"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798" y="6281571"/>
            <a:ext cx="1227411" cy="429442"/>
          </a:xfrm>
          <a:prstGeom prst="rect">
            <a:avLst/>
          </a:prstGeom>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2354" y="742947"/>
            <a:ext cx="6490046" cy="589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97429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7196" y="306498"/>
            <a:ext cx="6415962" cy="1325563"/>
          </a:xfrm>
        </p:spPr>
        <p:txBody>
          <a:bodyPr/>
          <a:lstStyle/>
          <a:p>
            <a:r>
              <a:rPr lang="en-US" dirty="0" smtClean="0">
                <a:latin typeface="Adobe Caslon Pro" panose="0205050205050A020403" pitchFamily="18" charset="0"/>
              </a:rPr>
              <a:t>Collection Development Updates</a:t>
            </a:r>
            <a:endParaRPr lang="en-US" dirty="0">
              <a:latin typeface="Adobe Caslon Pro" panose="0205050205050A020403" pitchFamily="18"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798" y="6281571"/>
            <a:ext cx="1227411" cy="429442"/>
          </a:xfrm>
          <a:prstGeom prst="rect">
            <a:avLst/>
          </a:prstGeom>
        </p:spPr>
      </p:pic>
      <p:sp>
        <p:nvSpPr>
          <p:cNvPr id="4" name="TextBox 3"/>
          <p:cNvSpPr txBox="1"/>
          <p:nvPr/>
        </p:nvSpPr>
        <p:spPr>
          <a:xfrm>
            <a:off x="477373" y="1501869"/>
            <a:ext cx="8396463" cy="3785652"/>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latin typeface="Adobe Caslon Pro" panose="0205050205050A020403" pitchFamily="18" charset="0"/>
              </a:rPr>
              <a:t>Gap Analysis tool to evaluate collection omissions</a:t>
            </a:r>
          </a:p>
          <a:p>
            <a:pPr marL="342900" indent="-342900">
              <a:buFont typeface="Arial" panose="020B0604020202020204" pitchFamily="34" charset="0"/>
              <a:buChar char="•"/>
            </a:pPr>
            <a:endParaRPr lang="en-US" sz="2400" dirty="0" smtClean="0">
              <a:latin typeface="Adobe Caslon Pro" panose="0205050205050A020403" pitchFamily="18" charset="0"/>
            </a:endParaRPr>
          </a:p>
          <a:p>
            <a:pPr marL="342900" indent="-342900">
              <a:buFont typeface="Arial" panose="020B0604020202020204" pitchFamily="34" charset="0"/>
              <a:buChar char="•"/>
            </a:pPr>
            <a:r>
              <a:rPr lang="en-US" sz="2400" dirty="0" smtClean="0">
                <a:latin typeface="Adobe Caslon Pro" panose="0205050205050A020403" pitchFamily="18" charset="0"/>
              </a:rPr>
              <a:t>Exploration of online Federal Depository Library Program map and geospatial data collections to augment accessibility</a:t>
            </a:r>
          </a:p>
          <a:p>
            <a:pPr marL="342900" indent="-342900">
              <a:buFont typeface="Arial" panose="020B0604020202020204" pitchFamily="34" charset="0"/>
              <a:buChar char="•"/>
            </a:pPr>
            <a:endParaRPr lang="en-US" sz="2400" dirty="0" smtClean="0">
              <a:latin typeface="Adobe Caslon Pro" panose="0205050205050A020403" pitchFamily="18" charset="0"/>
            </a:endParaRPr>
          </a:p>
          <a:p>
            <a:pPr marL="342900" indent="-342900">
              <a:buFont typeface="Arial" panose="020B0604020202020204" pitchFamily="34" charset="0"/>
              <a:buChar char="•"/>
            </a:pPr>
            <a:r>
              <a:rPr lang="en-US" sz="2400" dirty="0" smtClean="0">
                <a:latin typeface="Adobe Caslon Pro" panose="0205050205050A020403" pitchFamily="18" charset="0"/>
              </a:rPr>
              <a:t>Collection Development Policy and Strategic </a:t>
            </a:r>
            <a:r>
              <a:rPr lang="en-US" sz="2400" dirty="0">
                <a:latin typeface="Adobe Caslon Pro" panose="0205050205050A020403" pitchFamily="18" charset="0"/>
              </a:rPr>
              <a:t>P</a:t>
            </a:r>
            <a:r>
              <a:rPr lang="en-US" sz="2400" dirty="0" smtClean="0">
                <a:latin typeface="Adobe Caslon Pro" panose="0205050205050A020403" pitchFamily="18" charset="0"/>
              </a:rPr>
              <a:t>lan to guide collection growth</a:t>
            </a:r>
            <a:br>
              <a:rPr lang="en-US" sz="2400" dirty="0" smtClean="0">
                <a:latin typeface="Adobe Caslon Pro" panose="0205050205050A020403" pitchFamily="18" charset="0"/>
              </a:rPr>
            </a:br>
            <a:r>
              <a:rPr lang="en-US" sz="2400" dirty="0" smtClean="0">
                <a:latin typeface="Adobe Caslon Pro" panose="0205050205050A020403" pitchFamily="18" charset="0"/>
              </a:rPr>
              <a:t/>
            </a:r>
            <a:br>
              <a:rPr lang="en-US" sz="2400" dirty="0" smtClean="0">
                <a:latin typeface="Adobe Caslon Pro" panose="0205050205050A020403" pitchFamily="18" charset="0"/>
              </a:rPr>
            </a:br>
            <a:endParaRPr lang="en-US" sz="2400" dirty="0" smtClean="0">
              <a:latin typeface="Adobe Caslon Pro" panose="0205050205050A020403" pitchFamily="18" charset="0"/>
            </a:endParaRPr>
          </a:p>
          <a:p>
            <a:pPr marL="285750" indent="-285750">
              <a:buFont typeface="Arial" panose="020B0604020202020204" pitchFamily="34" charset="0"/>
              <a:buChar char="•"/>
            </a:pPr>
            <a:endParaRPr lang="en-US" sz="2400" dirty="0" smtClean="0">
              <a:latin typeface="Adobe Caslon Pro" panose="0205050205050A020403" pitchFamily="18" charset="0"/>
            </a:endParaRPr>
          </a:p>
        </p:txBody>
      </p:sp>
    </p:spTree>
    <p:extLst>
      <p:ext uri="{BB962C8B-B14F-4D97-AF65-F5344CB8AC3E}">
        <p14:creationId xmlns:p14="http://schemas.microsoft.com/office/powerpoint/2010/main" val="36479339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651" y="152457"/>
            <a:ext cx="6172200" cy="857250"/>
          </a:xfrm>
        </p:spPr>
        <p:txBody>
          <a:bodyPr/>
          <a:lstStyle/>
          <a:p>
            <a:r>
              <a:rPr lang="en-US" dirty="0" smtClean="0">
                <a:latin typeface="Adobe Caslon Pro" panose="0205050205050A020403" pitchFamily="18" charset="0"/>
              </a:rPr>
              <a:t>Metadata overview</a:t>
            </a:r>
            <a:endParaRPr lang="en-US" dirty="0">
              <a:latin typeface="Adobe Caslon Pro" panose="0205050205050A020403" pitchFamily="18"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798" y="6281571"/>
            <a:ext cx="1227411" cy="429442"/>
          </a:xfrm>
          <a:prstGeom prst="rect">
            <a:avLst/>
          </a:prstGeom>
        </p:spPr>
      </p:pic>
      <p:sp>
        <p:nvSpPr>
          <p:cNvPr id="3" name="TextBox 2"/>
          <p:cNvSpPr txBox="1"/>
          <p:nvPr/>
        </p:nvSpPr>
        <p:spPr>
          <a:xfrm>
            <a:off x="477373" y="1095470"/>
            <a:ext cx="8610883" cy="6001643"/>
          </a:xfrm>
          <a:prstGeom prst="rect">
            <a:avLst/>
          </a:prstGeom>
          <a:noFill/>
        </p:spPr>
        <p:txBody>
          <a:bodyPr wrap="none" rtlCol="0">
            <a:spAutoFit/>
          </a:bodyPr>
          <a:lstStyle/>
          <a:p>
            <a:pPr marL="342900" indent="-342900">
              <a:buFont typeface="Arial" panose="020B0604020202020204" pitchFamily="34" charset="0"/>
              <a:buChar char="•"/>
            </a:pPr>
            <a:r>
              <a:rPr lang="en-US" sz="2400" dirty="0" smtClean="0">
                <a:latin typeface="Adobe Caslon Pro" panose="0205050205050A020403" pitchFamily="18" charset="0"/>
              </a:rPr>
              <a:t>The BTAA geoportal indexes metadata that points users to</a:t>
            </a:r>
            <a:br>
              <a:rPr lang="en-US" sz="2400" dirty="0" smtClean="0">
                <a:latin typeface="Adobe Caslon Pro" panose="0205050205050A020403" pitchFamily="18" charset="0"/>
              </a:rPr>
            </a:br>
            <a:r>
              <a:rPr lang="en-US" sz="2400" dirty="0" smtClean="0">
                <a:latin typeface="Adobe Caslon Pro" panose="0205050205050A020403" pitchFamily="18" charset="0"/>
              </a:rPr>
              <a:t>the original source for download access</a:t>
            </a:r>
            <a:br>
              <a:rPr lang="en-US" sz="2400" dirty="0" smtClean="0">
                <a:latin typeface="Adobe Caslon Pro" panose="0205050205050A020403" pitchFamily="18" charset="0"/>
              </a:rPr>
            </a:br>
            <a:endParaRPr lang="en-US" sz="2400" dirty="0" smtClean="0">
              <a:latin typeface="Adobe Caslon Pro" panose="0205050205050A020403" pitchFamily="18" charset="0"/>
            </a:endParaRPr>
          </a:p>
          <a:p>
            <a:pPr marL="342900" indent="-342900">
              <a:buFont typeface="Arial" panose="020B0604020202020204" pitchFamily="34" charset="0"/>
              <a:buChar char="•"/>
            </a:pPr>
            <a:r>
              <a:rPr lang="en-US" sz="2400" dirty="0" smtClean="0">
                <a:latin typeface="Adobe Caslon Pro" panose="0205050205050A020403" pitchFamily="18" charset="0"/>
              </a:rPr>
              <a:t>Existing geospatial records usually exist as ISO 19139, FGDC, or</a:t>
            </a:r>
            <a:br>
              <a:rPr lang="en-US" sz="2400" dirty="0" smtClean="0">
                <a:latin typeface="Adobe Caslon Pro" panose="0205050205050A020403" pitchFamily="18" charset="0"/>
              </a:rPr>
            </a:br>
            <a:r>
              <a:rPr lang="en-US" sz="2400" dirty="0" smtClean="0">
                <a:latin typeface="Adobe Caslon Pro" panose="0205050205050A020403" pitchFamily="18" charset="0"/>
              </a:rPr>
              <a:t>ArcGIS 1.0 schemas/formats</a:t>
            </a:r>
            <a:br>
              <a:rPr lang="en-US" sz="2400" dirty="0" smtClean="0">
                <a:latin typeface="Adobe Caslon Pro" panose="0205050205050A020403" pitchFamily="18" charset="0"/>
              </a:rPr>
            </a:br>
            <a:endParaRPr lang="en-US" sz="2400" dirty="0" smtClean="0">
              <a:latin typeface="Adobe Caslon Pro" panose="0205050205050A020403" pitchFamily="18" charset="0"/>
            </a:endParaRPr>
          </a:p>
          <a:p>
            <a:pPr marL="342900" indent="-342900">
              <a:buFont typeface="Arial" panose="020B0604020202020204" pitchFamily="34" charset="0"/>
              <a:buChar char="•"/>
            </a:pPr>
            <a:r>
              <a:rPr lang="en-US" sz="2400" dirty="0" smtClean="0">
                <a:latin typeface="Adobe Caslon Pro" panose="0205050205050A020403" pitchFamily="18" charset="0"/>
              </a:rPr>
              <a:t>Existing scanned map records are usually exist as MARC or </a:t>
            </a:r>
            <a:br>
              <a:rPr lang="en-US" sz="2400" dirty="0" smtClean="0">
                <a:latin typeface="Adobe Caslon Pro" panose="0205050205050A020403" pitchFamily="18" charset="0"/>
              </a:rPr>
            </a:br>
            <a:r>
              <a:rPr lang="en-US" sz="2400" dirty="0" smtClean="0">
                <a:latin typeface="Adobe Caslon Pro" panose="0205050205050A020403" pitchFamily="18" charset="0"/>
              </a:rPr>
              <a:t>Dublin Core</a:t>
            </a:r>
            <a:br>
              <a:rPr lang="en-US" sz="2400" dirty="0" smtClean="0">
                <a:latin typeface="Adobe Caslon Pro" panose="0205050205050A020403" pitchFamily="18" charset="0"/>
              </a:rPr>
            </a:br>
            <a:endParaRPr lang="en-US" sz="2400" dirty="0" smtClean="0">
              <a:latin typeface="Adobe Caslon Pro" panose="0205050205050A020403" pitchFamily="18" charset="0"/>
            </a:endParaRPr>
          </a:p>
          <a:p>
            <a:pPr marL="285750" indent="-285750">
              <a:buFont typeface="Arial" panose="020B0604020202020204" pitchFamily="34" charset="0"/>
              <a:buChar char="•"/>
            </a:pPr>
            <a:r>
              <a:rPr lang="en-US" sz="2400" dirty="0" smtClean="0">
                <a:latin typeface="Adobe Caslon Pro" panose="0205050205050A020403" pitchFamily="18" charset="0"/>
              </a:rPr>
              <a:t>Institutions:  </a:t>
            </a:r>
            <a:br>
              <a:rPr lang="en-US" sz="2400" dirty="0" smtClean="0">
                <a:latin typeface="Adobe Caslon Pro" panose="0205050205050A020403" pitchFamily="18" charset="0"/>
              </a:rPr>
            </a:br>
            <a:r>
              <a:rPr lang="en-US" sz="2400" dirty="0" smtClean="0">
                <a:latin typeface="Adobe Caslon Pro" panose="0205050205050A020403" pitchFamily="18" charset="0"/>
              </a:rPr>
              <a:t>(1) harvest records from existing resources/collections </a:t>
            </a:r>
            <a:br>
              <a:rPr lang="en-US" sz="2400" dirty="0" smtClean="0">
                <a:latin typeface="Adobe Caslon Pro" panose="0205050205050A020403" pitchFamily="18" charset="0"/>
              </a:rPr>
            </a:br>
            <a:r>
              <a:rPr lang="en-US" sz="2400" dirty="0" smtClean="0">
                <a:latin typeface="Adobe Caslon Pro" panose="0205050205050A020403" pitchFamily="18" charset="0"/>
              </a:rPr>
              <a:t>(2) create/augment original records</a:t>
            </a:r>
            <a:br>
              <a:rPr lang="en-US" sz="2400" dirty="0" smtClean="0">
                <a:latin typeface="Adobe Caslon Pro" panose="0205050205050A020403" pitchFamily="18" charset="0"/>
              </a:rPr>
            </a:br>
            <a:r>
              <a:rPr lang="en-US" sz="2400" dirty="0" smtClean="0">
                <a:latin typeface="Adobe Caslon Pro" panose="0205050205050A020403" pitchFamily="18" charset="0"/>
              </a:rPr>
              <a:t>(3) work with Metadata Coordinator to acquire data then extract</a:t>
            </a:r>
            <a:br>
              <a:rPr lang="en-US" sz="2400" dirty="0" smtClean="0">
                <a:latin typeface="Adobe Caslon Pro" panose="0205050205050A020403" pitchFamily="18" charset="0"/>
              </a:rPr>
            </a:br>
            <a:r>
              <a:rPr lang="en-US" sz="2400" dirty="0" smtClean="0">
                <a:latin typeface="Adobe Caslon Pro" panose="0205050205050A020403" pitchFamily="18" charset="0"/>
              </a:rPr>
              <a:t>metadata</a:t>
            </a:r>
            <a:br>
              <a:rPr lang="en-US" sz="2400" dirty="0" smtClean="0">
                <a:latin typeface="Adobe Caslon Pro" panose="0205050205050A020403" pitchFamily="18" charset="0"/>
              </a:rPr>
            </a:br>
            <a:endParaRPr lang="en-US" sz="2400" dirty="0" smtClean="0">
              <a:latin typeface="Adobe Caslon Pro" panose="0205050205050A020403" pitchFamily="18" charset="0"/>
            </a:endParaRPr>
          </a:p>
          <a:p>
            <a:pPr marL="285750" indent="-285750">
              <a:buFont typeface="Arial" panose="020B0604020202020204" pitchFamily="34" charset="0"/>
              <a:buChar char="•"/>
            </a:pPr>
            <a:endParaRPr lang="en-US" sz="2400" dirty="0" smtClean="0">
              <a:latin typeface="Adobe Caslon Pro" panose="0205050205050A020403" pitchFamily="18" charset="0"/>
            </a:endParaRPr>
          </a:p>
        </p:txBody>
      </p:sp>
    </p:spTree>
    <p:extLst>
      <p:ext uri="{BB962C8B-B14F-4D97-AF65-F5344CB8AC3E}">
        <p14:creationId xmlns:p14="http://schemas.microsoft.com/office/powerpoint/2010/main" val="13304505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61798" y="160608"/>
            <a:ext cx="6415962" cy="1325563"/>
          </a:xfrm>
        </p:spPr>
        <p:txBody>
          <a:bodyPr/>
          <a:lstStyle/>
          <a:p>
            <a:r>
              <a:rPr lang="en-US" dirty="0" smtClean="0">
                <a:latin typeface="Adobe Caslon Pro" panose="0205050205050A020403" pitchFamily="18" charset="0"/>
              </a:rPr>
              <a:t>Current metadata workflow</a:t>
            </a:r>
            <a:endParaRPr lang="en-US" dirty="0">
              <a:latin typeface="Adobe Caslon Pro" panose="0205050205050A020403" pitchFamily="18" charset="0"/>
            </a:endParaRPr>
          </a:p>
        </p:txBody>
      </p:sp>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6136" y="1304031"/>
            <a:ext cx="8675105" cy="3849321"/>
          </a:xfrm>
          <a:prstGeom prst="rect">
            <a:avLst/>
          </a:prstGeom>
        </p:spPr>
      </p:pic>
      <p:sp>
        <p:nvSpPr>
          <p:cNvPr id="4" name="TextBox 3"/>
          <p:cNvSpPr txBox="1"/>
          <p:nvPr/>
        </p:nvSpPr>
        <p:spPr>
          <a:xfrm>
            <a:off x="5493870" y="5153352"/>
            <a:ext cx="3318729" cy="300082"/>
          </a:xfrm>
          <a:prstGeom prst="rect">
            <a:avLst/>
          </a:prstGeom>
          <a:noFill/>
        </p:spPr>
        <p:txBody>
          <a:bodyPr wrap="none" rtlCol="0">
            <a:spAutoFit/>
          </a:bodyPr>
          <a:lstStyle/>
          <a:p>
            <a:r>
              <a:rPr lang="en-US" sz="1350" dirty="0"/>
              <a:t>(Adapted from K. Majewicz, BTAA GDP 2016)</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1798" y="6281571"/>
            <a:ext cx="1227411" cy="429442"/>
          </a:xfrm>
          <a:prstGeom prst="rect">
            <a:avLst/>
          </a:prstGeom>
        </p:spPr>
      </p:pic>
    </p:spTree>
    <p:extLst>
      <p:ext uri="{BB962C8B-B14F-4D97-AF65-F5344CB8AC3E}">
        <p14:creationId xmlns:p14="http://schemas.microsoft.com/office/powerpoint/2010/main" val="24576510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2651" y="152457"/>
            <a:ext cx="6172200" cy="857250"/>
          </a:xfrm>
        </p:spPr>
        <p:txBody>
          <a:bodyPr/>
          <a:lstStyle/>
          <a:p>
            <a:r>
              <a:rPr lang="en-US" dirty="0" smtClean="0">
                <a:latin typeface="Adobe Caslon Pro" panose="0205050205050A020403" pitchFamily="18" charset="0"/>
              </a:rPr>
              <a:t>Metadata updates</a:t>
            </a:r>
            <a:endParaRPr lang="en-US" dirty="0">
              <a:latin typeface="Adobe Caslon Pro" panose="0205050205050A020403" pitchFamily="18"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798" y="6281571"/>
            <a:ext cx="1227411" cy="429442"/>
          </a:xfrm>
          <a:prstGeom prst="rect">
            <a:avLst/>
          </a:prstGeom>
        </p:spPr>
      </p:pic>
      <p:sp>
        <p:nvSpPr>
          <p:cNvPr id="6" name="TextBox 5"/>
          <p:cNvSpPr txBox="1"/>
          <p:nvPr/>
        </p:nvSpPr>
        <p:spPr>
          <a:xfrm>
            <a:off x="307817" y="832823"/>
            <a:ext cx="8593186" cy="954107"/>
          </a:xfrm>
          <a:prstGeom prst="rect">
            <a:avLst/>
          </a:prstGeom>
          <a:noFill/>
        </p:spPr>
        <p:txBody>
          <a:bodyPr wrap="none" rtlCol="0">
            <a:spAutoFit/>
          </a:bodyPr>
          <a:lstStyle/>
          <a:p>
            <a:pPr marL="285750" indent="-285750">
              <a:buFont typeface="Arial" panose="020B0604020202020204" pitchFamily="34" charset="0"/>
              <a:buChar char="•"/>
            </a:pPr>
            <a:r>
              <a:rPr lang="en-US" sz="2800" dirty="0" smtClean="0">
                <a:latin typeface="Adobe Caslon Pro" panose="0205050205050A020403" pitchFamily="18" charset="0"/>
              </a:rPr>
              <a:t>New metadata workflow handbook</a:t>
            </a:r>
          </a:p>
          <a:p>
            <a:pPr marL="285750" indent="-285750">
              <a:buFont typeface="Arial" panose="020B0604020202020204" pitchFamily="34" charset="0"/>
              <a:buChar char="•"/>
            </a:pPr>
            <a:r>
              <a:rPr lang="en-US" sz="2800" dirty="0" smtClean="0">
                <a:latin typeface="Adobe Caslon Pro" panose="0205050205050A020403" pitchFamily="18" charset="0"/>
              </a:rPr>
              <a:t>Streamlined process to enhance efficiency and accuracy</a:t>
            </a:r>
            <a:endParaRPr lang="en-US" sz="2800" dirty="0">
              <a:latin typeface="Adobe Caslon Pro" panose="0205050205050A020403" pitchFamily="18" charset="0"/>
            </a:endParaRPr>
          </a:p>
        </p:txBody>
      </p:sp>
      <p:pic>
        <p:nvPicPr>
          <p:cNvPr id="7" name="Picture 6"/>
          <p:cNvPicPr>
            <a:picLocks noChangeAspect="1"/>
          </p:cNvPicPr>
          <p:nvPr/>
        </p:nvPicPr>
        <p:blipFill rotWithShape="1">
          <a:blip r:embed="rId4"/>
          <a:srcRect l="31041" t="22639" r="33215" b="14601"/>
          <a:stretch/>
        </p:blipFill>
        <p:spPr>
          <a:xfrm>
            <a:off x="2842789" y="1858939"/>
            <a:ext cx="3811508" cy="4852074"/>
          </a:xfrm>
          <a:prstGeom prst="rect">
            <a:avLst/>
          </a:prstGeom>
        </p:spPr>
      </p:pic>
    </p:spTree>
    <p:extLst>
      <p:ext uri="{BB962C8B-B14F-4D97-AF65-F5344CB8AC3E}">
        <p14:creationId xmlns:p14="http://schemas.microsoft.com/office/powerpoint/2010/main" val="15414756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651" y="152457"/>
            <a:ext cx="6172200" cy="857250"/>
          </a:xfrm>
        </p:spPr>
        <p:txBody>
          <a:bodyPr>
            <a:normAutofit fontScale="90000"/>
          </a:bodyPr>
          <a:lstStyle/>
          <a:p>
            <a:r>
              <a:rPr lang="en-US" dirty="0" smtClean="0">
                <a:latin typeface="Adobe Caslon Pro" panose="0205050205050A020403" pitchFamily="18" charset="0"/>
              </a:rPr>
              <a:t>Metadata updates – notable changes</a:t>
            </a:r>
            <a:endParaRPr lang="en-US" dirty="0">
              <a:latin typeface="Adobe Caslon Pro" panose="0205050205050A020403" pitchFamily="18"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798" y="6281571"/>
            <a:ext cx="1227411" cy="429442"/>
          </a:xfrm>
          <a:prstGeom prst="rect">
            <a:avLst/>
          </a:prstGeom>
        </p:spPr>
      </p:pic>
      <p:sp>
        <p:nvSpPr>
          <p:cNvPr id="6" name="TextBox 5"/>
          <p:cNvSpPr txBox="1"/>
          <p:nvPr/>
        </p:nvSpPr>
        <p:spPr>
          <a:xfrm>
            <a:off x="543302" y="1204491"/>
            <a:ext cx="7346114" cy="3785652"/>
          </a:xfrm>
          <a:prstGeom prst="rect">
            <a:avLst/>
          </a:prstGeom>
          <a:noFill/>
        </p:spPr>
        <p:txBody>
          <a:bodyPr wrap="none" rtlCol="0">
            <a:spAutoFit/>
          </a:bodyPr>
          <a:lstStyle/>
          <a:p>
            <a:pPr marL="285750" indent="-285750">
              <a:buFont typeface="Arial" panose="020B0604020202020204" pitchFamily="34" charset="0"/>
              <a:buChar char="•"/>
            </a:pPr>
            <a:r>
              <a:rPr lang="en-US" sz="2400" dirty="0" err="1" smtClean="0">
                <a:latin typeface="Adobe Caslon Pro" panose="0205050205050A020403" pitchFamily="18" charset="0"/>
              </a:rPr>
              <a:t>GeoNetwork</a:t>
            </a:r>
            <a:r>
              <a:rPr lang="en-US" sz="2400" dirty="0" smtClean="0">
                <a:latin typeface="Adobe Caslon Pro" panose="0205050205050A020403" pitchFamily="18" charset="0"/>
              </a:rPr>
              <a:t> &amp; ISO: too bulky for all items</a:t>
            </a:r>
            <a:br>
              <a:rPr lang="en-US" sz="2400" dirty="0" smtClean="0">
                <a:latin typeface="Adobe Caslon Pro" panose="0205050205050A020403" pitchFamily="18" charset="0"/>
              </a:rPr>
            </a:br>
            <a:endParaRPr lang="en-US" sz="2400" dirty="0" smtClean="0">
              <a:latin typeface="Adobe Caslon Pro" panose="0205050205050A020403" pitchFamily="18" charset="0"/>
            </a:endParaRPr>
          </a:p>
          <a:p>
            <a:pPr marL="285750" indent="-285750">
              <a:buFont typeface="Arial" panose="020B0604020202020204" pitchFamily="34" charset="0"/>
              <a:buChar char="•"/>
            </a:pPr>
            <a:r>
              <a:rPr lang="en-US" sz="2400" dirty="0" smtClean="0">
                <a:latin typeface="Adobe Caslon Pro" panose="0205050205050A020403" pitchFamily="18" charset="0"/>
              </a:rPr>
              <a:t>Used </a:t>
            </a:r>
            <a:r>
              <a:rPr lang="en-US" sz="2400" dirty="0" err="1" smtClean="0">
                <a:latin typeface="Adobe Caslon Pro" panose="0205050205050A020403" pitchFamily="18" charset="0"/>
              </a:rPr>
              <a:t>GeoNames</a:t>
            </a:r>
            <a:r>
              <a:rPr lang="en-US" sz="2400" dirty="0" smtClean="0">
                <a:latin typeface="Adobe Caslon Pro" panose="0205050205050A020403" pitchFamily="18" charset="0"/>
              </a:rPr>
              <a:t> as thesaurus to normalize place names</a:t>
            </a:r>
            <a:br>
              <a:rPr lang="en-US" sz="2400" dirty="0" smtClean="0">
                <a:latin typeface="Adobe Caslon Pro" panose="0205050205050A020403" pitchFamily="18" charset="0"/>
              </a:rPr>
            </a:br>
            <a:endParaRPr lang="en-US" sz="2400" dirty="0" smtClean="0">
              <a:latin typeface="Adobe Caslon Pro" panose="0205050205050A020403" pitchFamily="18" charset="0"/>
            </a:endParaRPr>
          </a:p>
          <a:p>
            <a:pPr marL="285750" indent="-285750">
              <a:buFont typeface="Arial" panose="020B0604020202020204" pitchFamily="34" charset="0"/>
              <a:buChar char="•"/>
            </a:pPr>
            <a:r>
              <a:rPr lang="en-US" sz="2400" dirty="0" smtClean="0">
                <a:latin typeface="Adobe Caslon Pro" panose="0205050205050A020403" pitchFamily="18" charset="0"/>
              </a:rPr>
              <a:t>Normalized theme keywords – focus on ISO Topic </a:t>
            </a:r>
            <a:br>
              <a:rPr lang="en-US" sz="2400" dirty="0" smtClean="0">
                <a:latin typeface="Adobe Caslon Pro" panose="0205050205050A020403" pitchFamily="18" charset="0"/>
              </a:rPr>
            </a:br>
            <a:r>
              <a:rPr lang="en-US" sz="2400" dirty="0" smtClean="0">
                <a:latin typeface="Adobe Caslon Pro" panose="0205050205050A020403" pitchFamily="18" charset="0"/>
              </a:rPr>
              <a:t>Categories &amp; LC subject headings</a:t>
            </a:r>
            <a:br>
              <a:rPr lang="en-US" sz="2400" dirty="0" smtClean="0">
                <a:latin typeface="Adobe Caslon Pro" panose="0205050205050A020403" pitchFamily="18" charset="0"/>
              </a:rPr>
            </a:br>
            <a:endParaRPr lang="en-US" sz="2400" dirty="0" smtClean="0">
              <a:latin typeface="Adobe Caslon Pro" panose="0205050205050A020403" pitchFamily="18" charset="0"/>
            </a:endParaRPr>
          </a:p>
          <a:p>
            <a:pPr marL="285750" indent="-285750">
              <a:buFont typeface="Arial" panose="020B0604020202020204" pitchFamily="34" charset="0"/>
              <a:buChar char="•"/>
            </a:pPr>
            <a:r>
              <a:rPr lang="en-US" sz="2400" dirty="0" smtClean="0">
                <a:latin typeface="Adobe Caslon Pro" panose="0205050205050A020403" pitchFamily="18" charset="0"/>
              </a:rPr>
              <a:t>New HTML view of full </a:t>
            </a:r>
            <a:br>
              <a:rPr lang="en-US" sz="2400" dirty="0" smtClean="0">
                <a:latin typeface="Adobe Caslon Pro" panose="0205050205050A020403" pitchFamily="18" charset="0"/>
              </a:rPr>
            </a:br>
            <a:r>
              <a:rPr lang="en-US" sz="2400" dirty="0" smtClean="0">
                <a:latin typeface="Adobe Caslon Pro" panose="0205050205050A020403" pitchFamily="18" charset="0"/>
              </a:rPr>
              <a:t>metadata records </a:t>
            </a:r>
            <a:br>
              <a:rPr lang="en-US" sz="2400" dirty="0" smtClean="0">
                <a:latin typeface="Adobe Caslon Pro" panose="0205050205050A020403" pitchFamily="18" charset="0"/>
              </a:rPr>
            </a:br>
            <a:endParaRPr lang="en-US" sz="2400" dirty="0" smtClean="0">
              <a:latin typeface="Adobe Caslon Pro" panose="0205050205050A020403" pitchFamily="18" charset="0"/>
            </a:endParaRPr>
          </a:p>
        </p:txBody>
      </p:sp>
      <p:pic>
        <p:nvPicPr>
          <p:cNvPr id="3" name="Picture 2"/>
          <p:cNvPicPr>
            <a:picLocks noChangeAspect="1"/>
          </p:cNvPicPr>
          <p:nvPr/>
        </p:nvPicPr>
        <p:blipFill rotWithShape="1">
          <a:blip r:embed="rId4"/>
          <a:srcRect l="3581" t="15139" r="35927" b="10752"/>
          <a:stretch/>
        </p:blipFill>
        <p:spPr>
          <a:xfrm>
            <a:off x="5292436" y="3175440"/>
            <a:ext cx="3703782" cy="353557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724021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798" y="0"/>
            <a:ext cx="6415962" cy="1325563"/>
          </a:xfrm>
        </p:spPr>
        <p:txBody>
          <a:bodyPr/>
          <a:lstStyle/>
          <a:p>
            <a:r>
              <a:rPr lang="en-US" dirty="0" smtClean="0">
                <a:latin typeface="Adobe Caslon Pro" panose="0205050205050A020403" pitchFamily="18" charset="0"/>
              </a:rPr>
              <a:t>Interface (Re)Design</a:t>
            </a:r>
            <a:endParaRPr lang="en-US" dirty="0">
              <a:latin typeface="Adobe Caslon Pro" panose="0205050205050A020403" pitchFamily="18"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798" y="6281571"/>
            <a:ext cx="1227411" cy="429442"/>
          </a:xfrm>
          <a:prstGeom prst="rect">
            <a:avLst/>
          </a:prstGeom>
        </p:spPr>
      </p:pic>
      <p:sp>
        <p:nvSpPr>
          <p:cNvPr id="4" name="TextBox 3"/>
          <p:cNvSpPr txBox="1"/>
          <p:nvPr/>
        </p:nvSpPr>
        <p:spPr>
          <a:xfrm>
            <a:off x="646149" y="1162601"/>
            <a:ext cx="7364517" cy="4893647"/>
          </a:xfrm>
          <a:prstGeom prst="rect">
            <a:avLst/>
          </a:prstGeom>
          <a:noFill/>
        </p:spPr>
        <p:txBody>
          <a:bodyPr wrap="none" rtlCol="0">
            <a:spAutoFit/>
          </a:bodyPr>
          <a:lstStyle/>
          <a:p>
            <a:pPr marL="285750" indent="-285750">
              <a:buFont typeface="Arial" panose="020B0604020202020204" pitchFamily="34" charset="0"/>
              <a:buChar char="•"/>
            </a:pPr>
            <a:r>
              <a:rPr lang="en-US" sz="2400" dirty="0" smtClean="0">
                <a:latin typeface="Adobe Caslon Pro" panose="0205050205050A020403" pitchFamily="18" charset="0"/>
              </a:rPr>
              <a:t>Fall of 2016 – Usability sub-group created</a:t>
            </a:r>
            <a:br>
              <a:rPr lang="en-US" sz="2400" dirty="0" smtClean="0">
                <a:latin typeface="Adobe Caslon Pro" panose="0205050205050A020403" pitchFamily="18" charset="0"/>
              </a:rPr>
            </a:br>
            <a:endParaRPr lang="en-US" sz="2400" dirty="0" smtClean="0">
              <a:latin typeface="Adobe Caslon Pro" panose="0205050205050A020403" pitchFamily="18" charset="0"/>
            </a:endParaRPr>
          </a:p>
          <a:p>
            <a:pPr marL="285750" indent="-285750">
              <a:buFont typeface="Arial" panose="020B0604020202020204" pitchFamily="34" charset="0"/>
              <a:buChar char="•"/>
            </a:pPr>
            <a:r>
              <a:rPr lang="en-US" sz="2400" dirty="0">
                <a:latin typeface="Adobe Caslon Pro" panose="0205050205050A020403" pitchFamily="18" charset="0"/>
              </a:rPr>
              <a:t>Working group: 6 members from 5 </a:t>
            </a:r>
            <a:r>
              <a:rPr lang="en-US" sz="2400" dirty="0" smtClean="0">
                <a:latin typeface="Adobe Caslon Pro" panose="0205050205050A020403" pitchFamily="18" charset="0"/>
              </a:rPr>
              <a:t>institutions plus one</a:t>
            </a:r>
            <a:br>
              <a:rPr lang="en-US" sz="2400" dirty="0" smtClean="0">
                <a:latin typeface="Adobe Caslon Pro" panose="0205050205050A020403" pitchFamily="18" charset="0"/>
              </a:rPr>
            </a:br>
            <a:r>
              <a:rPr lang="en-US" sz="2400" dirty="0" smtClean="0">
                <a:latin typeface="Adobe Caslon Pro" panose="0205050205050A020403" pitchFamily="18" charset="0"/>
              </a:rPr>
              <a:t>student </a:t>
            </a:r>
            <a:r>
              <a:rPr lang="en-US" sz="2400" dirty="0">
                <a:latin typeface="Adobe Caslon Pro" panose="0205050205050A020403" pitchFamily="18" charset="0"/>
              </a:rPr>
              <a:t>assistant</a:t>
            </a:r>
            <a:r>
              <a:rPr lang="en-US" sz="2400" dirty="0" smtClean="0">
                <a:latin typeface="Adobe Caslon Pro" panose="0205050205050A020403" pitchFamily="18" charset="0"/>
              </a:rPr>
              <a:t/>
            </a:r>
            <a:br>
              <a:rPr lang="en-US" sz="2400" dirty="0" smtClean="0">
                <a:latin typeface="Adobe Caslon Pro" panose="0205050205050A020403" pitchFamily="18" charset="0"/>
              </a:rPr>
            </a:br>
            <a:endParaRPr lang="en-US" sz="2400" dirty="0" smtClean="0">
              <a:latin typeface="Adobe Caslon Pro" panose="0205050205050A020403" pitchFamily="18" charset="0"/>
            </a:endParaRPr>
          </a:p>
          <a:p>
            <a:pPr marL="285750" indent="-285750">
              <a:buFont typeface="Arial" panose="020B0604020202020204" pitchFamily="34" charset="0"/>
              <a:buChar char="•"/>
            </a:pPr>
            <a:r>
              <a:rPr lang="en-US" sz="2400" dirty="0" smtClean="0">
                <a:latin typeface="Adobe Caslon Pro" panose="0205050205050A020403" pitchFamily="18" charset="0"/>
              </a:rPr>
              <a:t>Charge was to develop and implement usability </a:t>
            </a:r>
            <a:br>
              <a:rPr lang="en-US" sz="2400" dirty="0" smtClean="0">
                <a:latin typeface="Adobe Caslon Pro" panose="0205050205050A020403" pitchFamily="18" charset="0"/>
              </a:rPr>
            </a:br>
            <a:r>
              <a:rPr lang="en-US" sz="2400" dirty="0" smtClean="0">
                <a:latin typeface="Adobe Caslon Pro" panose="0205050205050A020403" pitchFamily="18" charset="0"/>
              </a:rPr>
              <a:t>testing measures and a heuristic evaluation to assess </a:t>
            </a:r>
            <a:br>
              <a:rPr lang="en-US" sz="2400" dirty="0" smtClean="0">
                <a:latin typeface="Adobe Caslon Pro" panose="0205050205050A020403" pitchFamily="18" charset="0"/>
              </a:rPr>
            </a:br>
            <a:r>
              <a:rPr lang="en-US" sz="2400" dirty="0" smtClean="0">
                <a:latin typeface="Adobe Caslon Pro" panose="0205050205050A020403" pitchFamily="18" charset="0"/>
              </a:rPr>
              <a:t>usability and perceived </a:t>
            </a:r>
            <a:br>
              <a:rPr lang="en-US" sz="2400" dirty="0" smtClean="0">
                <a:latin typeface="Adobe Caslon Pro" panose="0205050205050A020403" pitchFamily="18" charset="0"/>
              </a:rPr>
            </a:br>
            <a:r>
              <a:rPr lang="en-US" sz="2400" dirty="0" smtClean="0">
                <a:latin typeface="Adobe Caslon Pro" panose="0205050205050A020403" pitchFamily="18" charset="0"/>
              </a:rPr>
              <a:t>ease of use of the geoportal</a:t>
            </a:r>
            <a:br>
              <a:rPr lang="en-US" sz="2400" dirty="0" smtClean="0">
                <a:latin typeface="Adobe Caslon Pro" panose="0205050205050A020403" pitchFamily="18" charset="0"/>
              </a:rPr>
            </a:br>
            <a:endParaRPr lang="en-US" sz="2400" dirty="0" smtClean="0">
              <a:latin typeface="Adobe Caslon Pro" panose="0205050205050A020403" pitchFamily="18" charset="0"/>
            </a:endParaRPr>
          </a:p>
          <a:p>
            <a:pPr marL="285750" indent="-285750">
              <a:buFont typeface="Arial" panose="020B0604020202020204" pitchFamily="34" charset="0"/>
              <a:buChar char="•"/>
            </a:pPr>
            <a:r>
              <a:rPr lang="en-US" sz="2400" dirty="0" smtClean="0">
                <a:latin typeface="Adobe Caslon Pro" panose="0205050205050A020403" pitchFamily="18" charset="0"/>
              </a:rPr>
              <a:t>Initial important question: </a:t>
            </a:r>
            <a:br>
              <a:rPr lang="en-US" sz="2400" dirty="0" smtClean="0">
                <a:latin typeface="Adobe Caslon Pro" panose="0205050205050A020403" pitchFamily="18" charset="0"/>
              </a:rPr>
            </a:br>
            <a:r>
              <a:rPr lang="en-US" sz="2400" dirty="0" smtClean="0">
                <a:latin typeface="Adobe Caslon Pro" panose="0205050205050A020403" pitchFamily="18" charset="0"/>
              </a:rPr>
              <a:t>Who is our target audience?</a:t>
            </a:r>
            <a:br>
              <a:rPr lang="en-US" sz="2400" dirty="0" smtClean="0">
                <a:latin typeface="Adobe Caslon Pro" panose="0205050205050A020403" pitchFamily="18" charset="0"/>
              </a:rPr>
            </a:br>
            <a:endParaRPr lang="en-US" sz="2400" dirty="0">
              <a:latin typeface="Adobe Caslon Pro" panose="0205050205050A020403" pitchFamily="18" charset="0"/>
            </a:endParaRPr>
          </a:p>
        </p:txBody>
      </p:sp>
      <p:pic>
        <p:nvPicPr>
          <p:cNvPr id="5" name="Picture 2" descr="http://www.geography.wisc.edu/images/news/giscPhoto.jpeg"/>
          <p:cNvPicPr>
            <a:picLocks noChangeAspect="1" noChangeArrowheads="1"/>
          </p:cNvPicPr>
          <p:nvPr/>
        </p:nvPicPr>
        <p:blipFill rotWithShape="1">
          <a:blip r:embed="rId4" cstate="print"/>
          <a:srcRect l="5685" r="5197"/>
          <a:stretch/>
        </p:blipFill>
        <p:spPr bwMode="auto">
          <a:xfrm>
            <a:off x="4701309" y="3829526"/>
            <a:ext cx="4257964" cy="288148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040877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293" y="71108"/>
            <a:ext cx="7657382" cy="1325563"/>
          </a:xfrm>
        </p:spPr>
        <p:txBody>
          <a:bodyPr/>
          <a:lstStyle/>
          <a:p>
            <a:r>
              <a:rPr lang="en-US" dirty="0" smtClean="0">
                <a:latin typeface="Adobe Caslon Pro" panose="0205050205050A020403" pitchFamily="18" charset="0"/>
              </a:rPr>
              <a:t>Heuristic Evaluation</a:t>
            </a:r>
            <a:endParaRPr lang="en-US" dirty="0">
              <a:latin typeface="Adobe Caslon Pro" panose="0205050205050A020403" pitchFamily="18"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798" y="6281571"/>
            <a:ext cx="1227411" cy="429442"/>
          </a:xfrm>
          <a:prstGeom prst="rect">
            <a:avLst/>
          </a:prstGeom>
        </p:spPr>
      </p:pic>
      <p:sp>
        <p:nvSpPr>
          <p:cNvPr id="5" name="TextBox 4"/>
          <p:cNvSpPr txBox="1"/>
          <p:nvPr/>
        </p:nvSpPr>
        <p:spPr>
          <a:xfrm>
            <a:off x="681505" y="1396671"/>
            <a:ext cx="7222170" cy="3785652"/>
          </a:xfrm>
          <a:prstGeom prst="rect">
            <a:avLst/>
          </a:prstGeom>
          <a:noFill/>
        </p:spPr>
        <p:txBody>
          <a:bodyPr wrap="none" rtlCol="0">
            <a:spAutoFit/>
          </a:bodyPr>
          <a:lstStyle/>
          <a:p>
            <a:pPr marL="285750" indent="-285750">
              <a:buFont typeface="Arial" panose="020B0604020202020204" pitchFamily="34" charset="0"/>
              <a:buChar char="•"/>
            </a:pPr>
            <a:r>
              <a:rPr lang="en-US" sz="2400" dirty="0" smtClean="0">
                <a:latin typeface="Adobe Caslon Pro" panose="0205050205050A020403" pitchFamily="18" charset="0"/>
              </a:rPr>
              <a:t>Allowed for assessment against established principles </a:t>
            </a:r>
            <a:br>
              <a:rPr lang="en-US" sz="2400" dirty="0" smtClean="0">
                <a:latin typeface="Adobe Caslon Pro" panose="0205050205050A020403" pitchFamily="18" charset="0"/>
              </a:rPr>
            </a:br>
            <a:r>
              <a:rPr lang="en-US" sz="2400" dirty="0" smtClean="0">
                <a:latin typeface="Adobe Caslon Pro" panose="0205050205050A020403" pitchFamily="18" charset="0"/>
              </a:rPr>
              <a:t>of usability</a:t>
            </a:r>
            <a:br>
              <a:rPr lang="en-US" sz="2400" dirty="0" smtClean="0">
                <a:latin typeface="Adobe Caslon Pro" panose="0205050205050A020403" pitchFamily="18" charset="0"/>
              </a:rPr>
            </a:br>
            <a:endParaRPr lang="en-US" sz="2400" dirty="0" smtClean="0">
              <a:latin typeface="Adobe Caslon Pro" panose="0205050205050A020403" pitchFamily="18" charset="0"/>
            </a:endParaRPr>
          </a:p>
          <a:p>
            <a:pPr marL="285750" indent="-285750">
              <a:buFont typeface="Arial" panose="020B0604020202020204" pitchFamily="34" charset="0"/>
              <a:buChar char="•"/>
            </a:pPr>
            <a:r>
              <a:rPr lang="en-US" sz="2400" dirty="0" smtClean="0">
                <a:latin typeface="Adobe Caslon Pro" panose="0205050205050A020403" pitchFamily="18" charset="0"/>
              </a:rPr>
              <a:t>Group collaborated via a Google spreadsheet to create </a:t>
            </a:r>
            <a:br>
              <a:rPr lang="en-US" sz="2400" dirty="0" smtClean="0">
                <a:latin typeface="Adobe Caslon Pro" panose="0205050205050A020403" pitchFamily="18" charset="0"/>
              </a:rPr>
            </a:br>
            <a:r>
              <a:rPr lang="en-US" sz="2400" dirty="0" smtClean="0">
                <a:latin typeface="Adobe Caslon Pro" panose="0205050205050A020403" pitchFamily="18" charset="0"/>
              </a:rPr>
              <a:t>weighted</a:t>
            </a:r>
            <a:r>
              <a:rPr lang="en-US" sz="2400" dirty="0">
                <a:latin typeface="Adobe Caslon Pro" panose="0205050205050A020403" pitchFamily="18" charset="0"/>
              </a:rPr>
              <a:t> </a:t>
            </a:r>
            <a:r>
              <a:rPr lang="en-US" sz="2400" dirty="0" smtClean="0">
                <a:latin typeface="Adobe Caslon Pro" panose="0205050205050A020403" pitchFamily="18" charset="0"/>
              </a:rPr>
              <a:t>scores</a:t>
            </a:r>
            <a:br>
              <a:rPr lang="en-US" sz="2400" dirty="0" smtClean="0">
                <a:latin typeface="Adobe Caslon Pro" panose="0205050205050A020403" pitchFamily="18" charset="0"/>
              </a:rPr>
            </a:br>
            <a:endParaRPr lang="en-US" sz="2400" dirty="0" smtClean="0">
              <a:latin typeface="Adobe Caslon Pro" panose="0205050205050A020403" pitchFamily="18" charset="0"/>
            </a:endParaRPr>
          </a:p>
          <a:p>
            <a:pPr marL="285750" indent="-285750">
              <a:buFont typeface="Arial" panose="020B0604020202020204" pitchFamily="34" charset="0"/>
              <a:buChar char="•"/>
            </a:pPr>
            <a:r>
              <a:rPr lang="en-US" sz="2400" dirty="0" smtClean="0">
                <a:latin typeface="Adobe Caslon Pro" panose="0205050205050A020403" pitchFamily="18" charset="0"/>
              </a:rPr>
              <a:t>Overall evaluation resulted in a score of 82/100 </a:t>
            </a:r>
            <a:br>
              <a:rPr lang="en-US" sz="2400" dirty="0" smtClean="0">
                <a:latin typeface="Adobe Caslon Pro" panose="0205050205050A020403" pitchFamily="18" charset="0"/>
              </a:rPr>
            </a:br>
            <a:endParaRPr lang="en-US" sz="2400" dirty="0" smtClean="0">
              <a:latin typeface="Adobe Caslon Pro" panose="0205050205050A020403" pitchFamily="18" charset="0"/>
            </a:endParaRPr>
          </a:p>
          <a:p>
            <a:pPr marL="285750" indent="-285750">
              <a:buFont typeface="Arial" panose="020B0604020202020204" pitchFamily="34" charset="0"/>
              <a:buChar char="•"/>
            </a:pPr>
            <a:r>
              <a:rPr lang="en-US" sz="2400" dirty="0" smtClean="0">
                <a:latin typeface="Adobe Caslon Pro" panose="0205050205050A020403" pitchFamily="18" charset="0"/>
              </a:rPr>
              <a:t>Still noted room for improvement in several areas:</a:t>
            </a:r>
            <a:br>
              <a:rPr lang="en-US" sz="2400" dirty="0" smtClean="0">
                <a:latin typeface="Adobe Caslon Pro" panose="0205050205050A020403" pitchFamily="18" charset="0"/>
              </a:rPr>
            </a:br>
            <a:r>
              <a:rPr lang="en-US" sz="2400" dirty="0" smtClean="0">
                <a:latin typeface="Adobe Caslon Pro" panose="0205050205050A020403" pitchFamily="18" charset="0"/>
              </a:rPr>
              <a:t> Keyword searching; Facet organization </a:t>
            </a:r>
            <a:endParaRPr lang="en-US" sz="2400" dirty="0">
              <a:latin typeface="Adobe Caslon Pro" panose="0205050205050A020403" pitchFamily="18" charset="0"/>
            </a:endParaRPr>
          </a:p>
        </p:txBody>
      </p:sp>
    </p:spTree>
    <p:extLst>
      <p:ext uri="{BB962C8B-B14F-4D97-AF65-F5344CB8AC3E}">
        <p14:creationId xmlns:p14="http://schemas.microsoft.com/office/powerpoint/2010/main" val="15130319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293" y="71108"/>
            <a:ext cx="7657382" cy="1325563"/>
          </a:xfrm>
        </p:spPr>
        <p:txBody>
          <a:bodyPr/>
          <a:lstStyle/>
          <a:p>
            <a:r>
              <a:rPr lang="en-US" dirty="0" smtClean="0">
                <a:latin typeface="Adobe Caslon Pro" panose="0205050205050A020403" pitchFamily="18" charset="0"/>
              </a:rPr>
              <a:t>Heuristic Evaluation: tools and methods</a:t>
            </a:r>
            <a:endParaRPr lang="en-US" dirty="0">
              <a:latin typeface="Adobe Caslon Pro" panose="0205050205050A020403" pitchFamily="18"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798" y="6281571"/>
            <a:ext cx="1227411" cy="429442"/>
          </a:xfrm>
          <a:prstGeom prst="rect">
            <a:avLst/>
          </a:prstGeom>
        </p:spPr>
      </p:pic>
      <p:pic>
        <p:nvPicPr>
          <p:cNvPr id="4" name="Picture 3"/>
          <p:cNvPicPr>
            <a:picLocks noChangeAspect="1"/>
          </p:cNvPicPr>
          <p:nvPr/>
        </p:nvPicPr>
        <p:blipFill rotWithShape="1">
          <a:blip r:embed="rId4"/>
          <a:srcRect t="12787" r="2273" b="2046"/>
          <a:stretch/>
        </p:blipFill>
        <p:spPr>
          <a:xfrm>
            <a:off x="306594" y="953588"/>
            <a:ext cx="8620123" cy="5487391"/>
          </a:xfrm>
          <a:prstGeom prst="rect">
            <a:avLst/>
          </a:prstGeom>
        </p:spPr>
      </p:pic>
      <p:pic>
        <p:nvPicPr>
          <p:cNvPr id="6" name="Picture 5"/>
          <p:cNvPicPr>
            <a:picLocks noChangeAspect="1"/>
          </p:cNvPicPr>
          <p:nvPr/>
        </p:nvPicPr>
        <p:blipFill rotWithShape="1">
          <a:blip r:embed="rId5"/>
          <a:srcRect l="3986" t="28598" r="27603" b="8128"/>
          <a:stretch/>
        </p:blipFill>
        <p:spPr>
          <a:xfrm>
            <a:off x="246292" y="878186"/>
            <a:ext cx="8795995" cy="5942749"/>
          </a:xfrm>
          <a:prstGeom prst="rect">
            <a:avLst/>
          </a:prstGeom>
        </p:spPr>
      </p:pic>
    </p:spTree>
    <p:extLst>
      <p:ext uri="{BB962C8B-B14F-4D97-AF65-F5344CB8AC3E}">
        <p14:creationId xmlns:p14="http://schemas.microsoft.com/office/powerpoint/2010/main" val="3528382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1">
                <a:lumMod val="5000"/>
                <a:lumOff val="95000"/>
              </a:schemeClr>
            </a:gs>
            <a:gs pos="79000">
              <a:srgbClr val="B5D2EC"/>
            </a:gs>
            <a:gs pos="75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82972" y="124355"/>
            <a:ext cx="1725875" cy="1325563"/>
          </a:xfrm>
        </p:spPr>
        <p:txBody>
          <a:bodyPr/>
          <a:lstStyle/>
          <a:p>
            <a:r>
              <a:rPr lang="en-US" dirty="0" smtClean="0">
                <a:latin typeface="Adobe Caslon Pro" panose="0205050205050A020403" pitchFamily="18" charset="0"/>
              </a:rPr>
              <a:t>Outline</a:t>
            </a:r>
            <a:endParaRPr lang="en-US" dirty="0">
              <a:latin typeface="Adobe Caslon Pro" panose="0205050205050A020403" pitchFamily="18" charset="0"/>
            </a:endParaRPr>
          </a:p>
        </p:txBody>
      </p:sp>
      <p:sp>
        <p:nvSpPr>
          <p:cNvPr id="3" name="Text Placeholder 2"/>
          <p:cNvSpPr>
            <a:spLocks noGrp="1"/>
          </p:cNvSpPr>
          <p:nvPr>
            <p:ph type="body" sz="quarter" idx="10"/>
          </p:nvPr>
        </p:nvSpPr>
        <p:spPr>
          <a:xfrm>
            <a:off x="161798" y="1231226"/>
            <a:ext cx="4141555" cy="2972017"/>
          </a:xfrm>
        </p:spPr>
        <p:txBody>
          <a:bodyPr>
            <a:normAutofit fontScale="92500" lnSpcReduction="10000"/>
          </a:bodyPr>
          <a:lstStyle/>
          <a:p>
            <a:pPr marL="385763" indent="-385763">
              <a:buFont typeface="+mj-lt"/>
              <a:buAutoNum type="arabicPeriod"/>
            </a:pPr>
            <a:r>
              <a:rPr lang="en-US" sz="2800" dirty="0" smtClean="0">
                <a:latin typeface="Adobe Caslon Pro" panose="0205050205050A020403" pitchFamily="18" charset="0"/>
              </a:rPr>
              <a:t>Background (Nathan)</a:t>
            </a:r>
            <a:endParaRPr lang="en-US" sz="2800" dirty="0">
              <a:latin typeface="Adobe Caslon Pro" panose="0205050205050A020403" pitchFamily="18" charset="0"/>
            </a:endParaRPr>
          </a:p>
          <a:p>
            <a:pPr marL="385763" indent="-385763">
              <a:buFont typeface="+mj-lt"/>
              <a:buAutoNum type="arabicPeriod"/>
            </a:pPr>
            <a:r>
              <a:rPr lang="en-US" sz="2800" dirty="0" smtClean="0">
                <a:latin typeface="Adobe Caslon Pro" panose="0205050205050A020403" pitchFamily="18" charset="0"/>
              </a:rPr>
              <a:t>Collection development (Nathan)</a:t>
            </a:r>
          </a:p>
          <a:p>
            <a:pPr marL="385763" indent="-385763">
              <a:buFont typeface="+mj-lt"/>
              <a:buAutoNum type="arabicPeriod"/>
            </a:pPr>
            <a:r>
              <a:rPr lang="en-US" sz="2800" dirty="0" smtClean="0">
                <a:latin typeface="Adobe Caslon Pro" panose="0205050205050A020403" pitchFamily="18" charset="0"/>
              </a:rPr>
              <a:t>Metadata (Jaime)</a:t>
            </a:r>
          </a:p>
          <a:p>
            <a:pPr marL="385763" indent="-385763">
              <a:buFont typeface="+mj-lt"/>
              <a:buAutoNum type="arabicPeriod"/>
            </a:pPr>
            <a:r>
              <a:rPr lang="en-US" sz="2800" dirty="0" smtClean="0">
                <a:latin typeface="Adobe Caslon Pro" panose="0205050205050A020403" pitchFamily="18" charset="0"/>
              </a:rPr>
              <a:t>Interface design (Jaime)</a:t>
            </a:r>
          </a:p>
          <a:p>
            <a:pPr marL="385763" indent="-385763">
              <a:buFont typeface="+mj-lt"/>
              <a:buAutoNum type="arabicPeriod"/>
            </a:pPr>
            <a:r>
              <a:rPr lang="en-US" sz="2800" dirty="0" smtClean="0">
                <a:latin typeface="Adobe Caslon Pro" panose="0205050205050A020403" pitchFamily="18" charset="0"/>
              </a:rPr>
              <a:t>Future Work </a:t>
            </a:r>
            <a:r>
              <a:rPr lang="en-US" sz="2800" smtClean="0">
                <a:latin typeface="Adobe Caslon Pro" panose="0205050205050A020403" pitchFamily="18" charset="0"/>
              </a:rPr>
              <a:t>(Jaime)</a:t>
            </a:r>
            <a:endParaRPr lang="en-US" sz="2800" dirty="0" smtClean="0">
              <a:latin typeface="Adobe Caslon Pro" panose="0205050205050A020403" pitchFamily="18" charset="0"/>
            </a:endParaRPr>
          </a:p>
          <a:p>
            <a:pPr marL="385763" indent="-385763">
              <a:buFont typeface="+mj-lt"/>
              <a:buAutoNum type="arabicPeriod"/>
            </a:pPr>
            <a:r>
              <a:rPr lang="en-US" sz="2800" dirty="0" smtClean="0">
                <a:latin typeface="Adobe Caslon Pro" panose="0205050205050A020403" pitchFamily="18" charset="0"/>
              </a:rPr>
              <a:t>Live Demo (Nathan)</a:t>
            </a:r>
          </a:p>
          <a:p>
            <a:pPr marL="385763" indent="-385763">
              <a:buFont typeface="+mj-lt"/>
              <a:buAutoNum type="arabicPeriod"/>
            </a:pPr>
            <a:endParaRPr lang="en-US" dirty="0">
              <a:latin typeface="Adobe Caslon Pro" panose="0205050205050A020403" pitchFamily="18"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1798" y="6281571"/>
            <a:ext cx="1227411" cy="429442"/>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8486" y="0"/>
            <a:ext cx="4915514" cy="6858000"/>
          </a:xfrm>
          <a:prstGeom prst="rect">
            <a:avLst/>
          </a:prstGeom>
        </p:spPr>
      </p:pic>
    </p:spTree>
    <p:extLst>
      <p:ext uri="{BB962C8B-B14F-4D97-AF65-F5344CB8AC3E}">
        <p14:creationId xmlns:p14="http://schemas.microsoft.com/office/powerpoint/2010/main" val="12072228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293" y="71108"/>
            <a:ext cx="7657382" cy="1325563"/>
          </a:xfrm>
        </p:spPr>
        <p:txBody>
          <a:bodyPr/>
          <a:lstStyle/>
          <a:p>
            <a:r>
              <a:rPr lang="en-US" dirty="0" smtClean="0">
                <a:latin typeface="Adobe Caslon Pro" panose="0205050205050A020403" pitchFamily="18" charset="0"/>
              </a:rPr>
              <a:t>Usability Testing</a:t>
            </a:r>
            <a:endParaRPr lang="en-US" dirty="0">
              <a:latin typeface="Adobe Caslon Pro" panose="0205050205050A020403" pitchFamily="18"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798" y="6281571"/>
            <a:ext cx="1227411" cy="429442"/>
          </a:xfrm>
          <a:prstGeom prst="rect">
            <a:avLst/>
          </a:prstGeom>
        </p:spPr>
      </p:pic>
      <p:sp>
        <p:nvSpPr>
          <p:cNvPr id="5" name="TextBox 4"/>
          <p:cNvSpPr txBox="1"/>
          <p:nvPr/>
        </p:nvSpPr>
        <p:spPr>
          <a:xfrm>
            <a:off x="437709" y="1161281"/>
            <a:ext cx="7599837" cy="2308324"/>
          </a:xfrm>
          <a:prstGeom prst="rect">
            <a:avLst/>
          </a:prstGeom>
          <a:noFill/>
        </p:spPr>
        <p:txBody>
          <a:bodyPr wrap="none" rtlCol="0">
            <a:spAutoFit/>
          </a:bodyPr>
          <a:lstStyle/>
          <a:p>
            <a:pPr marL="285750" indent="-285750">
              <a:buFont typeface="Arial" panose="020B0604020202020204" pitchFamily="34" charset="0"/>
              <a:buChar char="•"/>
            </a:pPr>
            <a:r>
              <a:rPr lang="en-US" sz="2400" dirty="0" smtClean="0">
                <a:latin typeface="Adobe Caslon Pro" panose="0205050205050A020403" pitchFamily="18" charset="0"/>
              </a:rPr>
              <a:t>Total of 16 (1-hour) user tests completed (various groups)</a:t>
            </a:r>
            <a:br>
              <a:rPr lang="en-US" sz="2400" dirty="0" smtClean="0">
                <a:latin typeface="Adobe Caslon Pro" panose="0205050205050A020403" pitchFamily="18" charset="0"/>
              </a:rPr>
            </a:br>
            <a:endParaRPr lang="en-US" sz="2400" dirty="0" smtClean="0">
              <a:latin typeface="Adobe Caslon Pro" panose="0205050205050A020403" pitchFamily="18" charset="0"/>
            </a:endParaRPr>
          </a:p>
          <a:p>
            <a:pPr marL="285750" indent="-285750">
              <a:buFont typeface="Arial" panose="020B0604020202020204" pitchFamily="34" charset="0"/>
              <a:buChar char="•"/>
            </a:pPr>
            <a:r>
              <a:rPr lang="en-US" sz="2400" dirty="0" smtClean="0">
                <a:latin typeface="Adobe Caslon Pro" panose="0205050205050A020403" pitchFamily="18" charset="0"/>
              </a:rPr>
              <a:t>Observations were recorded and organized using Trello</a:t>
            </a:r>
            <a:br>
              <a:rPr lang="en-US" sz="2400" dirty="0" smtClean="0">
                <a:latin typeface="Adobe Caslon Pro" panose="0205050205050A020403" pitchFamily="18" charset="0"/>
              </a:rPr>
            </a:br>
            <a:endParaRPr lang="en-US" sz="2400" dirty="0" smtClean="0">
              <a:latin typeface="Adobe Caslon Pro" panose="0205050205050A020403" pitchFamily="18" charset="0"/>
            </a:endParaRPr>
          </a:p>
          <a:p>
            <a:pPr marL="285750" indent="-285750">
              <a:buFont typeface="Arial" panose="020B0604020202020204" pitchFamily="34" charset="0"/>
              <a:buChar char="•"/>
            </a:pPr>
            <a:r>
              <a:rPr lang="en-US" sz="2400" dirty="0" smtClean="0">
                <a:latin typeface="Adobe Caslon Pro" panose="0205050205050A020403" pitchFamily="18" charset="0"/>
              </a:rPr>
              <a:t>Findings were grouped and prioritized, resulting in a </a:t>
            </a:r>
            <a:br>
              <a:rPr lang="en-US" sz="2400" dirty="0" smtClean="0">
                <a:latin typeface="Adobe Caslon Pro" panose="0205050205050A020403" pitchFamily="18" charset="0"/>
              </a:rPr>
            </a:br>
            <a:r>
              <a:rPr lang="en-US" sz="2400" dirty="0" smtClean="0">
                <a:latin typeface="Adobe Caslon Pro" panose="0205050205050A020403" pitchFamily="18" charset="0"/>
              </a:rPr>
              <a:t>series of recommendations </a:t>
            </a:r>
            <a:endParaRPr lang="en-US" sz="2400" dirty="0">
              <a:latin typeface="Adobe Caslon Pro" panose="0205050205050A020403" pitchFamily="18" charset="0"/>
            </a:endParaRPr>
          </a:p>
        </p:txBody>
      </p:sp>
      <p:pic>
        <p:nvPicPr>
          <p:cNvPr id="6" name="Picture 5"/>
          <p:cNvPicPr>
            <a:picLocks noChangeAspect="1"/>
          </p:cNvPicPr>
          <p:nvPr/>
        </p:nvPicPr>
        <p:blipFill rotWithShape="1">
          <a:blip r:embed="rId4"/>
          <a:srcRect t="12448" r="8372" b="27313"/>
          <a:stretch/>
        </p:blipFill>
        <p:spPr>
          <a:xfrm>
            <a:off x="1819746" y="3401197"/>
            <a:ext cx="6892062" cy="330981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130817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292" y="71108"/>
            <a:ext cx="8146937" cy="1325563"/>
          </a:xfrm>
        </p:spPr>
        <p:txBody>
          <a:bodyPr/>
          <a:lstStyle/>
          <a:p>
            <a:r>
              <a:rPr lang="en-US" dirty="0" smtClean="0">
                <a:latin typeface="Adobe Caslon Pro" panose="0205050205050A020403" pitchFamily="18" charset="0"/>
              </a:rPr>
              <a:t>Evaluation &amp; Usability Testing – primary recommendations </a:t>
            </a:r>
            <a:endParaRPr lang="en-US" dirty="0">
              <a:latin typeface="Adobe Caslon Pro" panose="0205050205050A020403" pitchFamily="18"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798" y="6281571"/>
            <a:ext cx="1227411" cy="429442"/>
          </a:xfrm>
          <a:prstGeom prst="rect">
            <a:avLst/>
          </a:prstGeom>
        </p:spPr>
      </p:pic>
      <p:sp>
        <p:nvSpPr>
          <p:cNvPr id="6" name="TextBox 5"/>
          <p:cNvSpPr txBox="1"/>
          <p:nvPr/>
        </p:nvSpPr>
        <p:spPr>
          <a:xfrm>
            <a:off x="1361560" y="1310044"/>
            <a:ext cx="7582910" cy="3293209"/>
          </a:xfrm>
          <a:prstGeom prst="rect">
            <a:avLst/>
          </a:prstGeom>
          <a:noFill/>
        </p:spPr>
        <p:txBody>
          <a:bodyPr wrap="none" rtlCol="0">
            <a:spAutoFit/>
          </a:bodyPr>
          <a:lstStyle/>
          <a:p>
            <a:pPr marL="285750" indent="-285750">
              <a:buFont typeface="Arial" panose="020B0604020202020204" pitchFamily="34" charset="0"/>
              <a:buChar char="•"/>
            </a:pPr>
            <a:r>
              <a:rPr lang="en-US" sz="2600" dirty="0" smtClean="0">
                <a:latin typeface="Adobe Caslon Pro" panose="0205050205050A020403" pitchFamily="18" charset="0"/>
              </a:rPr>
              <a:t>Normalize element values for keywords, place names,</a:t>
            </a:r>
            <a:br>
              <a:rPr lang="en-US" sz="2600" dirty="0" smtClean="0">
                <a:latin typeface="Adobe Caslon Pro" panose="0205050205050A020403" pitchFamily="18" charset="0"/>
              </a:rPr>
            </a:br>
            <a:r>
              <a:rPr lang="en-US" sz="2600" dirty="0" smtClean="0">
                <a:latin typeface="Adobe Caslon Pro" panose="0205050205050A020403" pitchFamily="18" charset="0"/>
              </a:rPr>
              <a:t>data authors/publishers </a:t>
            </a:r>
          </a:p>
          <a:p>
            <a:pPr marL="285750" indent="-285750">
              <a:buFont typeface="Arial" panose="020B0604020202020204" pitchFamily="34" charset="0"/>
              <a:buChar char="•"/>
            </a:pPr>
            <a:r>
              <a:rPr lang="en-US" sz="2600" dirty="0" smtClean="0">
                <a:latin typeface="Adobe Caslon Pro" panose="0205050205050A020403" pitchFamily="18" charset="0"/>
              </a:rPr>
              <a:t>Add synonym file to </a:t>
            </a:r>
            <a:r>
              <a:rPr lang="en-US" sz="2600" dirty="0" err="1" smtClean="0">
                <a:latin typeface="Adobe Caslon Pro" panose="0205050205050A020403" pitchFamily="18" charset="0"/>
              </a:rPr>
              <a:t>Solr</a:t>
            </a:r>
            <a:endParaRPr lang="en-US" sz="2600" dirty="0" smtClean="0">
              <a:latin typeface="Adobe Caslon Pro" panose="0205050205050A020403" pitchFamily="18" charset="0"/>
            </a:endParaRPr>
          </a:p>
          <a:p>
            <a:pPr marL="285750" indent="-285750">
              <a:buFont typeface="Arial" panose="020B0604020202020204" pitchFamily="34" charset="0"/>
              <a:buChar char="•"/>
            </a:pPr>
            <a:r>
              <a:rPr lang="en-US" sz="2600" dirty="0" smtClean="0">
                <a:latin typeface="Adobe Caslon Pro" panose="0205050205050A020403" pitchFamily="18" charset="0"/>
              </a:rPr>
              <a:t>Encourage robust “description” entries in metadata</a:t>
            </a:r>
          </a:p>
          <a:p>
            <a:pPr marL="285750" indent="-285750">
              <a:buFont typeface="Arial" panose="020B0604020202020204" pitchFamily="34" charset="0"/>
              <a:buChar char="•"/>
            </a:pPr>
            <a:r>
              <a:rPr lang="en-US" sz="2600" dirty="0" smtClean="0">
                <a:latin typeface="Adobe Caslon Pro" panose="0205050205050A020403" pitchFamily="18" charset="0"/>
              </a:rPr>
              <a:t>Remove problematic facets &amp; reorder existing ones</a:t>
            </a:r>
          </a:p>
          <a:p>
            <a:pPr marL="285750" indent="-285750">
              <a:buFont typeface="Arial" panose="020B0604020202020204" pitchFamily="34" charset="0"/>
              <a:buChar char="•"/>
            </a:pPr>
            <a:r>
              <a:rPr lang="en-US" sz="2600" dirty="0" smtClean="0">
                <a:latin typeface="Adobe Caslon Pro" panose="0205050205050A020403" pitchFamily="18" charset="0"/>
              </a:rPr>
              <a:t>Make map search more prominent</a:t>
            </a:r>
            <a:br>
              <a:rPr lang="en-US" sz="2600" dirty="0" smtClean="0">
                <a:latin typeface="Adobe Caslon Pro" panose="0205050205050A020403" pitchFamily="18" charset="0"/>
              </a:rPr>
            </a:br>
            <a:endParaRPr lang="en-US" sz="2600" dirty="0" smtClean="0">
              <a:latin typeface="Adobe Caslon Pro" panose="0205050205050A020403" pitchFamily="18" charset="0"/>
            </a:endParaRPr>
          </a:p>
          <a:p>
            <a:pPr marL="285750" indent="-285750">
              <a:buFont typeface="Arial" panose="020B0604020202020204" pitchFamily="34" charset="0"/>
              <a:buChar char="•"/>
            </a:pPr>
            <a:endParaRPr lang="en-US" sz="2600" dirty="0">
              <a:latin typeface="Adobe Caslon Pro" panose="0205050205050A020403" pitchFamily="18" charset="0"/>
            </a:endParaRPr>
          </a:p>
        </p:txBody>
      </p:sp>
      <p:sp>
        <p:nvSpPr>
          <p:cNvPr id="4" name="Right Brace 3"/>
          <p:cNvSpPr/>
          <p:nvPr/>
        </p:nvSpPr>
        <p:spPr>
          <a:xfrm>
            <a:off x="1166314" y="1291015"/>
            <a:ext cx="390492" cy="108099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168124" y="1604182"/>
            <a:ext cx="1095813" cy="923330"/>
          </a:xfrm>
          <a:prstGeom prst="rect">
            <a:avLst/>
          </a:prstGeom>
          <a:noFill/>
        </p:spPr>
        <p:txBody>
          <a:bodyPr wrap="none" rtlCol="0">
            <a:spAutoFit/>
          </a:bodyPr>
          <a:lstStyle/>
          <a:p>
            <a:pPr algn="ctr"/>
            <a:r>
              <a:rPr lang="en-US" dirty="0" smtClean="0">
                <a:latin typeface="Adobe Caslon Pro" panose="0205050205050A020403" pitchFamily="18" charset="0"/>
              </a:rPr>
              <a:t>Metadata</a:t>
            </a:r>
            <a:br>
              <a:rPr lang="en-US" dirty="0" smtClean="0">
                <a:latin typeface="Adobe Caslon Pro" panose="0205050205050A020403" pitchFamily="18" charset="0"/>
              </a:rPr>
            </a:br>
            <a:r>
              <a:rPr lang="en-US" dirty="0" smtClean="0">
                <a:latin typeface="Adobe Caslon Pro" panose="0205050205050A020403" pitchFamily="18" charset="0"/>
              </a:rPr>
              <a:t>Working </a:t>
            </a:r>
            <a:br>
              <a:rPr lang="en-US" dirty="0" smtClean="0">
                <a:latin typeface="Adobe Caslon Pro" panose="0205050205050A020403" pitchFamily="18" charset="0"/>
              </a:rPr>
            </a:br>
            <a:r>
              <a:rPr lang="en-US" dirty="0" smtClean="0">
                <a:latin typeface="Adobe Caslon Pro" panose="0205050205050A020403" pitchFamily="18" charset="0"/>
              </a:rPr>
              <a:t>Group</a:t>
            </a:r>
            <a:endParaRPr lang="en-US" dirty="0">
              <a:latin typeface="Adobe Caslon Pro" panose="0205050205050A020403" pitchFamily="18" charset="0"/>
            </a:endParaRPr>
          </a:p>
        </p:txBody>
      </p:sp>
      <p:pic>
        <p:nvPicPr>
          <p:cNvPr id="5" name="Picture 4"/>
          <p:cNvPicPr>
            <a:picLocks noChangeAspect="1"/>
          </p:cNvPicPr>
          <p:nvPr/>
        </p:nvPicPr>
        <p:blipFill rotWithShape="1">
          <a:blip r:embed="rId4"/>
          <a:srcRect l="1522" t="57559" r="1170" b="1091"/>
          <a:stretch/>
        </p:blipFill>
        <p:spPr>
          <a:xfrm>
            <a:off x="1166314" y="3947071"/>
            <a:ext cx="7650532" cy="2533211"/>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29760" y="4246915"/>
            <a:ext cx="1204176" cy="830997"/>
          </a:xfrm>
          <a:prstGeom prst="rect">
            <a:avLst/>
          </a:prstGeom>
          <a:noFill/>
        </p:spPr>
        <p:txBody>
          <a:bodyPr wrap="none" rtlCol="0">
            <a:spAutoFit/>
          </a:bodyPr>
          <a:lstStyle/>
          <a:p>
            <a:pPr algn="ctr"/>
            <a:r>
              <a:rPr lang="en-US" sz="2400" b="1" dirty="0" smtClean="0">
                <a:solidFill>
                  <a:srgbClr val="0070C0"/>
                </a:solidFill>
              </a:rPr>
              <a:t>Priority </a:t>
            </a:r>
            <a:br>
              <a:rPr lang="en-US" sz="2400" b="1" dirty="0" smtClean="0">
                <a:solidFill>
                  <a:srgbClr val="0070C0"/>
                </a:solidFill>
              </a:rPr>
            </a:br>
            <a:r>
              <a:rPr lang="en-US" sz="2400" b="1" dirty="0" smtClean="0">
                <a:solidFill>
                  <a:srgbClr val="0070C0"/>
                </a:solidFill>
              </a:rPr>
              <a:t>Facets</a:t>
            </a:r>
            <a:endParaRPr lang="en-US" sz="2400" b="1" dirty="0">
              <a:solidFill>
                <a:srgbClr val="0070C0"/>
              </a:solidFill>
            </a:endParaRPr>
          </a:p>
        </p:txBody>
      </p:sp>
      <p:sp>
        <p:nvSpPr>
          <p:cNvPr id="9" name="Oval 8"/>
          <p:cNvSpPr/>
          <p:nvPr/>
        </p:nvSpPr>
        <p:spPr>
          <a:xfrm>
            <a:off x="1166314" y="4019739"/>
            <a:ext cx="807341" cy="461726"/>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3717882" y="4039892"/>
            <a:ext cx="807341" cy="461726"/>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6074204" y="4029306"/>
            <a:ext cx="807341" cy="461726"/>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436992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43754" y="20821"/>
            <a:ext cx="6415962" cy="1325563"/>
          </a:xfrm>
        </p:spPr>
        <p:txBody>
          <a:bodyPr/>
          <a:lstStyle/>
          <a:p>
            <a:r>
              <a:rPr lang="en-US" dirty="0">
                <a:latin typeface="Adobe Caslon Pro" panose="0205050205050A020403" pitchFamily="18" charset="0"/>
              </a:rPr>
              <a:t>Future </a:t>
            </a:r>
            <a:r>
              <a:rPr lang="en-US" dirty="0" smtClean="0">
                <a:latin typeface="Adobe Caslon Pro" panose="0205050205050A020403" pitchFamily="18" charset="0"/>
              </a:rPr>
              <a:t>Work</a:t>
            </a:r>
            <a:endParaRPr lang="en-US" dirty="0">
              <a:latin typeface="Adobe Caslon Pro" panose="0205050205050A020403" pitchFamily="18" charset="0"/>
            </a:endParaRPr>
          </a:p>
        </p:txBody>
      </p:sp>
      <p:sp>
        <p:nvSpPr>
          <p:cNvPr id="3" name="Text Placeholder 2"/>
          <p:cNvSpPr>
            <a:spLocks noGrp="1"/>
          </p:cNvSpPr>
          <p:nvPr>
            <p:ph type="body" sz="quarter" idx="10"/>
          </p:nvPr>
        </p:nvSpPr>
        <p:spPr>
          <a:xfrm>
            <a:off x="161798" y="1044905"/>
            <a:ext cx="8982202" cy="3962689"/>
          </a:xfrm>
        </p:spPr>
        <p:txBody>
          <a:bodyPr>
            <a:noAutofit/>
          </a:bodyPr>
          <a:lstStyle/>
          <a:p>
            <a:r>
              <a:rPr lang="en-US" sz="2400" dirty="0" smtClean="0">
                <a:latin typeface="Adobe Caslon Pro" panose="0205050205050A020403" pitchFamily="18" charset="0"/>
              </a:rPr>
              <a:t>Collection Development</a:t>
            </a:r>
          </a:p>
          <a:p>
            <a:pPr marL="0" indent="0">
              <a:buNone/>
            </a:pPr>
            <a:r>
              <a:rPr lang="en-US" sz="2400" dirty="0" smtClean="0">
                <a:latin typeface="Adobe Caslon Pro" panose="0205050205050A020403" pitchFamily="18" charset="0"/>
              </a:rPr>
              <a:t> 	- Fill thematic and geographic gaps in collection content</a:t>
            </a:r>
          </a:p>
          <a:p>
            <a:pPr marL="0" indent="0">
              <a:buNone/>
            </a:pPr>
            <a:r>
              <a:rPr lang="en-US" sz="2400" dirty="0">
                <a:latin typeface="Adobe Caslon Pro" panose="0205050205050A020403" pitchFamily="18" charset="0"/>
              </a:rPr>
              <a:t>	</a:t>
            </a:r>
            <a:r>
              <a:rPr lang="en-US" sz="2400" dirty="0" smtClean="0">
                <a:latin typeface="Adobe Caslon Pro" panose="0205050205050A020403" pitchFamily="18" charset="0"/>
              </a:rPr>
              <a:t>- Explore authenticated access for proprietary/licensed data</a:t>
            </a:r>
          </a:p>
          <a:p>
            <a:pPr marL="0" indent="0">
              <a:buNone/>
            </a:pPr>
            <a:r>
              <a:rPr lang="en-US" sz="2400" dirty="0">
                <a:latin typeface="Adobe Caslon Pro" panose="0205050205050A020403" pitchFamily="18" charset="0"/>
              </a:rPr>
              <a:t>	</a:t>
            </a:r>
            <a:r>
              <a:rPr lang="en-US" sz="2400" dirty="0" smtClean="0">
                <a:latin typeface="Adobe Caslon Pro" panose="0205050205050A020403" pitchFamily="18" charset="0"/>
              </a:rPr>
              <a:t>- </a:t>
            </a:r>
            <a:r>
              <a:rPr lang="en-US" sz="2400" dirty="0" err="1" smtClean="0">
                <a:latin typeface="Adobe Caslon Pro" panose="0205050205050A020403" pitchFamily="18" charset="0"/>
              </a:rPr>
              <a:t>Georeference</a:t>
            </a:r>
            <a:r>
              <a:rPr lang="en-US" sz="2400" dirty="0" smtClean="0">
                <a:latin typeface="Adobe Caslon Pro" panose="0205050205050A020403" pitchFamily="18" charset="0"/>
              </a:rPr>
              <a:t> scanned maps and historic aerial photography</a:t>
            </a:r>
            <a:br>
              <a:rPr lang="en-US" sz="2400" dirty="0" smtClean="0">
                <a:latin typeface="Adobe Caslon Pro" panose="0205050205050A020403" pitchFamily="18" charset="0"/>
              </a:rPr>
            </a:br>
            <a:endParaRPr lang="en-US" sz="2400" dirty="0" smtClean="0">
              <a:latin typeface="Adobe Caslon Pro" panose="0205050205050A020403" pitchFamily="18" charset="0"/>
            </a:endParaRPr>
          </a:p>
          <a:p>
            <a:r>
              <a:rPr lang="en-US" sz="2400" dirty="0" smtClean="0">
                <a:latin typeface="Adobe Caslon Pro" panose="0205050205050A020403" pitchFamily="18" charset="0"/>
              </a:rPr>
              <a:t>Metadata</a:t>
            </a:r>
          </a:p>
          <a:p>
            <a:pPr marL="0" indent="0">
              <a:buNone/>
            </a:pPr>
            <a:r>
              <a:rPr lang="en-US" sz="2400" dirty="0" smtClean="0">
                <a:latin typeface="Adobe Caslon Pro" panose="0205050205050A020403" pitchFamily="18" charset="0"/>
              </a:rPr>
              <a:t>	- </a:t>
            </a:r>
            <a:r>
              <a:rPr lang="en-US" sz="2400" dirty="0">
                <a:latin typeface="Adobe Caslon Pro" panose="0205050205050A020403" pitchFamily="18" charset="0"/>
              </a:rPr>
              <a:t>Metadata outreach (workshops, guides, </a:t>
            </a:r>
            <a:r>
              <a:rPr lang="en-US" sz="2400" dirty="0" smtClean="0">
                <a:latin typeface="Adobe Caslon Pro" panose="0205050205050A020403" pitchFamily="18" charset="0"/>
              </a:rPr>
              <a:t>conference participation)</a:t>
            </a:r>
            <a:br>
              <a:rPr lang="en-US" sz="2400" dirty="0" smtClean="0">
                <a:latin typeface="Adobe Caslon Pro" panose="0205050205050A020403" pitchFamily="18" charset="0"/>
              </a:rPr>
            </a:br>
            <a:endParaRPr lang="en-US" sz="2400" dirty="0" smtClean="0">
              <a:latin typeface="Adobe Caslon Pro" panose="0205050205050A020403" pitchFamily="18" charset="0"/>
            </a:endParaRPr>
          </a:p>
          <a:p>
            <a:r>
              <a:rPr lang="en-US" sz="2400" dirty="0" smtClean="0">
                <a:latin typeface="Adobe Caslon Pro" panose="0205050205050A020403" pitchFamily="18" charset="0"/>
              </a:rPr>
              <a:t>Overall Project</a:t>
            </a:r>
            <a:br>
              <a:rPr lang="en-US" sz="2400" dirty="0" smtClean="0">
                <a:latin typeface="Adobe Caslon Pro" panose="0205050205050A020403" pitchFamily="18" charset="0"/>
              </a:rPr>
            </a:br>
            <a:r>
              <a:rPr lang="en-US" sz="2400" dirty="0" smtClean="0">
                <a:latin typeface="Adobe Caslon Pro" panose="0205050205050A020403" pitchFamily="18" charset="0"/>
              </a:rPr>
              <a:t>	- Strategic planning for a sustainable future</a:t>
            </a:r>
            <a:br>
              <a:rPr lang="en-US" sz="2400" dirty="0" smtClean="0">
                <a:latin typeface="Adobe Caslon Pro" panose="0205050205050A020403" pitchFamily="18" charset="0"/>
              </a:rPr>
            </a:br>
            <a:r>
              <a:rPr lang="en-US" sz="2400" dirty="0" smtClean="0">
                <a:latin typeface="Adobe Caslon Pro" panose="0205050205050A020403" pitchFamily="18" charset="0"/>
              </a:rPr>
              <a:t>	- Data archiving</a:t>
            </a:r>
            <a:br>
              <a:rPr lang="en-US" sz="2400" dirty="0" smtClean="0">
                <a:latin typeface="Adobe Caslon Pro" panose="0205050205050A020403" pitchFamily="18" charset="0"/>
              </a:rPr>
            </a:br>
            <a:r>
              <a:rPr lang="en-US" sz="2400" dirty="0" smtClean="0">
                <a:latin typeface="Adobe Caslon Pro" panose="0205050205050A020403" pitchFamily="18" charset="0"/>
              </a:rPr>
              <a:t>	- Enhancing analytics and usage statistics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798" y="6281571"/>
            <a:ext cx="1227411" cy="42944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4882" y="4546574"/>
            <a:ext cx="2461702" cy="184756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533168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63360"/>
            <a:ext cx="9144000" cy="5247653"/>
          </a:xfrm>
          <a:prstGeom prst="rect">
            <a:avLst/>
          </a:prstGeom>
        </p:spPr>
      </p:pic>
      <p:sp>
        <p:nvSpPr>
          <p:cNvPr id="2" name="Title 1"/>
          <p:cNvSpPr>
            <a:spLocks noGrp="1"/>
          </p:cNvSpPr>
          <p:nvPr>
            <p:ph type="title"/>
          </p:nvPr>
        </p:nvSpPr>
        <p:spPr>
          <a:xfrm>
            <a:off x="2816989" y="289842"/>
            <a:ext cx="3107950" cy="994172"/>
          </a:xfrm>
        </p:spPr>
        <p:txBody>
          <a:bodyPr>
            <a:normAutofit fontScale="90000"/>
          </a:bodyPr>
          <a:lstStyle/>
          <a:p>
            <a:pPr algn="ctr"/>
            <a:r>
              <a:rPr lang="en-US" dirty="0">
                <a:latin typeface="Adobe Caslon Pro" panose="0205050205050A020403" pitchFamily="18" charset="0"/>
              </a:rPr>
              <a:t>The </a:t>
            </a:r>
            <a:r>
              <a:rPr lang="en-US" dirty="0" smtClean="0">
                <a:latin typeface="Adobe Caslon Pro" panose="0205050205050A020403" pitchFamily="18" charset="0"/>
              </a:rPr>
              <a:t>Geoportal</a:t>
            </a:r>
            <a:br>
              <a:rPr lang="en-US" dirty="0" smtClean="0">
                <a:latin typeface="Adobe Caslon Pro" panose="0205050205050A020403" pitchFamily="18" charset="0"/>
              </a:rPr>
            </a:br>
            <a:r>
              <a:rPr lang="en-US" dirty="0" smtClean="0">
                <a:latin typeface="Adobe Caslon Pro" panose="0205050205050A020403" pitchFamily="18" charset="0"/>
              </a:rPr>
              <a:t>(live demo)</a:t>
            </a:r>
            <a:endParaRPr lang="en-US" dirty="0">
              <a:latin typeface="Adobe Caslon Pro" panose="0205050205050A020403" pitchFamily="18" charset="0"/>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1798" y="6281571"/>
            <a:ext cx="1227411" cy="429442"/>
          </a:xfrm>
          <a:prstGeom prst="rect">
            <a:avLst/>
          </a:prstGeom>
        </p:spPr>
      </p:pic>
    </p:spTree>
    <p:extLst>
      <p:ext uri="{BB962C8B-B14F-4D97-AF65-F5344CB8AC3E}">
        <p14:creationId xmlns:p14="http://schemas.microsoft.com/office/powerpoint/2010/main" val="33644033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85387" y="482257"/>
            <a:ext cx="6415962" cy="994172"/>
          </a:xfrm>
        </p:spPr>
        <p:txBody>
          <a:bodyPr/>
          <a:lstStyle/>
          <a:p>
            <a:r>
              <a:rPr lang="en-US" dirty="0" smtClean="0">
                <a:latin typeface="Adobe Caslon Pro" panose="0205050205050A020403" pitchFamily="18" charset="0"/>
              </a:rPr>
              <a:t>References cited</a:t>
            </a:r>
            <a:endParaRPr lang="en-US" dirty="0">
              <a:latin typeface="Adobe Caslon Pro" panose="0205050205050A020403" pitchFamily="18" charset="0"/>
            </a:endParaRPr>
          </a:p>
        </p:txBody>
      </p:sp>
      <p:sp>
        <p:nvSpPr>
          <p:cNvPr id="3" name="Text Placeholder 2"/>
          <p:cNvSpPr>
            <a:spLocks noGrp="1"/>
          </p:cNvSpPr>
          <p:nvPr>
            <p:ph type="body" sz="quarter" idx="10"/>
          </p:nvPr>
        </p:nvSpPr>
        <p:spPr>
          <a:xfrm>
            <a:off x="685387" y="1747017"/>
            <a:ext cx="6421041" cy="3709554"/>
          </a:xfrm>
        </p:spPr>
        <p:txBody>
          <a:bodyPr>
            <a:normAutofit fontScale="92500" lnSpcReduction="10000"/>
          </a:bodyPr>
          <a:lstStyle/>
          <a:p>
            <a:pPr marL="342900" indent="0">
              <a:lnSpc>
                <a:spcPct val="110000"/>
              </a:lnSpc>
              <a:spcBef>
                <a:spcPts val="450"/>
              </a:spcBef>
              <a:spcAft>
                <a:spcPts val="450"/>
              </a:spcAft>
              <a:buFont typeface="+mj-lt"/>
              <a:buAutoNum type="arabicPeriod"/>
            </a:pPr>
            <a:r>
              <a:rPr lang="en-US" sz="1350" dirty="0" smtClean="0">
                <a:latin typeface="Adobe Caslon Pro" panose="0205050205050A020403" pitchFamily="18" charset="0"/>
              </a:rPr>
              <a:t> </a:t>
            </a:r>
            <a:r>
              <a:rPr lang="en-US" sz="1350" dirty="0" err="1" smtClean="0">
                <a:latin typeface="Adobe Caslon Pro" panose="0205050205050A020403" pitchFamily="18" charset="0"/>
              </a:rPr>
              <a:t>Gantz</a:t>
            </a:r>
            <a:r>
              <a:rPr lang="en-US" sz="1350" dirty="0">
                <a:latin typeface="Adobe Caslon Pro" panose="0205050205050A020403" pitchFamily="18" charset="0"/>
              </a:rPr>
              <a:t>, J.F. et al. (2007). A forecast of worldwide information growth through 2010. IDC: analyze the future, Framingham, MA.</a:t>
            </a:r>
          </a:p>
          <a:p>
            <a:pPr marL="342900" indent="0">
              <a:lnSpc>
                <a:spcPct val="110000"/>
              </a:lnSpc>
              <a:spcBef>
                <a:spcPts val="450"/>
              </a:spcBef>
              <a:spcAft>
                <a:spcPts val="450"/>
              </a:spcAft>
              <a:buFont typeface="+mj-lt"/>
              <a:buAutoNum type="arabicPeriod"/>
            </a:pPr>
            <a:r>
              <a:rPr lang="en-US" sz="1350" dirty="0" smtClean="0">
                <a:latin typeface="Adobe Caslon Pro" panose="0205050205050A020403" pitchFamily="18" charset="0"/>
              </a:rPr>
              <a:t> National </a:t>
            </a:r>
            <a:r>
              <a:rPr lang="en-US" sz="1350" dirty="0">
                <a:latin typeface="Adobe Caslon Pro" panose="0205050205050A020403" pitchFamily="18" charset="0"/>
              </a:rPr>
              <a:t>Geospatial Advisory Committee. (2008). A national geospatial strategy. </a:t>
            </a:r>
          </a:p>
          <a:p>
            <a:pPr marL="342900" indent="0">
              <a:lnSpc>
                <a:spcPct val="110000"/>
              </a:lnSpc>
              <a:spcBef>
                <a:spcPts val="450"/>
              </a:spcBef>
              <a:spcAft>
                <a:spcPts val="450"/>
              </a:spcAft>
              <a:buFont typeface="+mj-lt"/>
              <a:buAutoNum type="arabicPeriod"/>
            </a:pPr>
            <a:r>
              <a:rPr lang="en-US" sz="1350" dirty="0" smtClean="0">
                <a:latin typeface="Adobe Caslon Pro" panose="0205050205050A020403" pitchFamily="18" charset="0"/>
              </a:rPr>
              <a:t> Byrd</a:t>
            </a:r>
            <a:r>
              <a:rPr lang="en-US" sz="1350" dirty="0">
                <a:latin typeface="Adobe Caslon Pro" panose="0205050205050A020403" pitchFamily="18" charset="0"/>
              </a:rPr>
              <a:t>, J.B. (2012). The political surveyor: the need for a geospatial market study. Professional Surveyor Magazine (</a:t>
            </a:r>
            <a:r>
              <a:rPr lang="en-US" sz="1350" dirty="0">
                <a:latin typeface="Adobe Caslon Pro" panose="0205050205050A020403" pitchFamily="18" charset="0"/>
                <a:hlinkClick r:id="rId3"/>
              </a:rPr>
              <a:t>http://archives.profsurv.com/</a:t>
            </a:r>
            <a:r>
              <a:rPr lang="en-US" sz="1350" dirty="0">
                <a:latin typeface="Adobe Caslon Pro" panose="0205050205050A020403" pitchFamily="18" charset="0"/>
              </a:rPr>
              <a:t>).</a:t>
            </a:r>
          </a:p>
          <a:p>
            <a:pPr marL="342900" indent="0">
              <a:lnSpc>
                <a:spcPct val="110000"/>
              </a:lnSpc>
              <a:spcBef>
                <a:spcPts val="450"/>
              </a:spcBef>
              <a:spcAft>
                <a:spcPts val="450"/>
              </a:spcAft>
              <a:buFont typeface="+mj-lt"/>
              <a:buAutoNum type="arabicPeriod"/>
            </a:pPr>
            <a:r>
              <a:rPr lang="en-US" sz="1350" dirty="0" smtClean="0">
                <a:latin typeface="Adobe Caslon Pro" panose="0205050205050A020403" pitchFamily="18" charset="0"/>
              </a:rPr>
              <a:t> Kong</a:t>
            </a:r>
            <a:r>
              <a:rPr lang="en-US" sz="1350" dirty="0">
                <a:latin typeface="Adobe Caslon Pro" panose="0205050205050A020403" pitchFamily="18" charset="0"/>
              </a:rPr>
              <a:t>, N. (2016). A multi-institution project toward geospatial data discovery. Coalition for Networked Data, San Antonio, TX.</a:t>
            </a:r>
          </a:p>
          <a:p>
            <a:pPr marL="342900" indent="0">
              <a:lnSpc>
                <a:spcPct val="110000"/>
              </a:lnSpc>
              <a:spcAft>
                <a:spcPts val="450"/>
              </a:spcAft>
              <a:buFont typeface="+mj-lt"/>
              <a:buAutoNum type="arabicPeriod"/>
            </a:pPr>
            <a:r>
              <a:rPr lang="en-US" sz="1350" dirty="0" smtClean="0">
                <a:latin typeface="Adobe Caslon Pro" panose="0205050205050A020403" pitchFamily="18" charset="0"/>
              </a:rPr>
              <a:t> Holstein</a:t>
            </a:r>
            <a:r>
              <a:rPr lang="en-US" sz="1350" dirty="0">
                <a:latin typeface="Adobe Caslon Pro" panose="0205050205050A020403" pitchFamily="18" charset="0"/>
              </a:rPr>
              <a:t>, A. (2015). Geographic Information and Technologies in Academic Libraries: An ARL survey of services and support. </a:t>
            </a:r>
            <a:r>
              <a:rPr lang="en-US" sz="1350" i="1" dirty="0">
                <a:latin typeface="Adobe Caslon Pro" panose="0205050205050A020403" pitchFamily="18" charset="0"/>
              </a:rPr>
              <a:t>Information Technology and Libraries</a:t>
            </a:r>
            <a:r>
              <a:rPr lang="en-US" sz="1350" dirty="0">
                <a:latin typeface="Adobe Caslon Pro" panose="0205050205050A020403" pitchFamily="18" charset="0"/>
              </a:rPr>
              <a:t>, March: 38-51.</a:t>
            </a:r>
          </a:p>
          <a:p>
            <a:pPr marL="342900" indent="0">
              <a:lnSpc>
                <a:spcPct val="110000"/>
              </a:lnSpc>
              <a:spcAft>
                <a:spcPts val="450"/>
              </a:spcAft>
              <a:buFont typeface="+mj-lt"/>
              <a:buAutoNum type="arabicPeriod"/>
            </a:pPr>
            <a:r>
              <a:rPr lang="en-US" sz="1350" dirty="0" smtClean="0">
                <a:latin typeface="Adobe Caslon Pro" panose="0205050205050A020403" pitchFamily="18" charset="0"/>
              </a:rPr>
              <a:t> Association </a:t>
            </a:r>
            <a:r>
              <a:rPr lang="en-US" sz="1350" dirty="0">
                <a:latin typeface="Adobe Caslon Pro" panose="0205050205050A020403" pitchFamily="18" charset="0"/>
              </a:rPr>
              <a:t>of Research Libraries (ARL). (March 1999). </a:t>
            </a:r>
            <a:r>
              <a:rPr lang="en-US" sz="1350" i="1" dirty="0">
                <a:latin typeface="Adobe Caslon Pro" panose="0205050205050A020403" pitchFamily="18" charset="0"/>
              </a:rPr>
              <a:t>The ARL geographic information systems literacy project: A SPEC kit</a:t>
            </a:r>
            <a:r>
              <a:rPr lang="en-US" sz="1350" dirty="0">
                <a:latin typeface="Adobe Caslon Pro" panose="0205050205050A020403" pitchFamily="18" charset="0"/>
              </a:rPr>
              <a:t>. SPEC kit, 238. Washington, DC: Association of Research Libraries, Office of Leadership and Management Services.</a:t>
            </a:r>
          </a:p>
          <a:p>
            <a:pPr marL="342900" indent="0">
              <a:lnSpc>
                <a:spcPct val="110000"/>
              </a:lnSpc>
              <a:spcAft>
                <a:spcPts val="450"/>
              </a:spcAft>
              <a:buFont typeface="+mj-lt"/>
              <a:buAutoNum type="arabicPeriod"/>
            </a:pPr>
            <a:r>
              <a:rPr lang="en-US" sz="1350" dirty="0" smtClean="0">
                <a:latin typeface="Adobe Caslon Pro" panose="0205050205050A020403" pitchFamily="18" charset="0"/>
              </a:rPr>
              <a:t> Xia</a:t>
            </a:r>
            <a:r>
              <a:rPr lang="en-US" sz="1350" dirty="0">
                <a:latin typeface="Adobe Caslon Pro" panose="0205050205050A020403" pitchFamily="18" charset="0"/>
              </a:rPr>
              <a:t>, J. and M. Wang. 2014. Competencies and responsibilities of social science data librarians: an analysis of job descriptions. </a:t>
            </a:r>
            <a:r>
              <a:rPr lang="en-US" sz="1350" i="1" dirty="0">
                <a:latin typeface="Adobe Caslon Pro" panose="0205050205050A020403" pitchFamily="18" charset="0"/>
              </a:rPr>
              <a:t>College and Research Libraries,</a:t>
            </a:r>
            <a:r>
              <a:rPr lang="en-US" sz="1350" dirty="0">
                <a:latin typeface="Adobe Caslon Pro" panose="0205050205050A020403" pitchFamily="18" charset="0"/>
              </a:rPr>
              <a:t> May 362-388.</a:t>
            </a:r>
          </a:p>
          <a:p>
            <a:pPr marL="342900" indent="0">
              <a:lnSpc>
                <a:spcPct val="110000"/>
              </a:lnSpc>
              <a:spcBef>
                <a:spcPts val="450"/>
              </a:spcBef>
              <a:spcAft>
                <a:spcPts val="450"/>
              </a:spcAft>
              <a:buFont typeface="+mj-lt"/>
              <a:buAutoNum type="arabicPeriod"/>
            </a:pPr>
            <a:endParaRPr lang="en-US" sz="1350" dirty="0">
              <a:latin typeface="Adobe Caslon Pro" panose="0205050205050A020403" pitchFamily="18" charset="0"/>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1798" y="6281571"/>
            <a:ext cx="1227411" cy="429442"/>
          </a:xfrm>
          <a:prstGeom prst="rect">
            <a:avLst/>
          </a:prstGeom>
        </p:spPr>
      </p:pic>
    </p:spTree>
    <p:extLst>
      <p:ext uri="{BB962C8B-B14F-4D97-AF65-F5344CB8AC3E}">
        <p14:creationId xmlns:p14="http://schemas.microsoft.com/office/powerpoint/2010/main" val="11221012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257300"/>
            <a:ext cx="6000750" cy="857250"/>
          </a:xfrm>
        </p:spPr>
        <p:txBody>
          <a:bodyPr>
            <a:normAutofit/>
          </a:bodyPr>
          <a:lstStyle/>
          <a:p>
            <a:r>
              <a:rPr lang="en-US" dirty="0" smtClean="0"/>
              <a:t>Collaborative </a:t>
            </a:r>
            <a:br>
              <a:rPr lang="en-US" dirty="0" smtClean="0"/>
            </a:br>
            <a:r>
              <a:rPr lang="en-US" dirty="0" smtClean="0"/>
              <a:t>metadata workflow</a:t>
            </a:r>
            <a:endParaRPr lang="en-US" dirty="0"/>
          </a:p>
        </p:txBody>
      </p:sp>
      <p:pic>
        <p:nvPicPr>
          <p:cNvPr id="4" name="Picture 1"/>
          <p:cNvPicPr>
            <a:picLocks noChangeAspect="1"/>
          </p:cNvPicPr>
          <p:nvPr/>
        </p:nvPicPr>
        <p:blipFill rotWithShape="1">
          <a:blip r:embed="rId2" cstate="print">
            <a:extLst>
              <a:ext uri="{28A0092B-C50C-407E-A947-70E740481C1C}">
                <a14:useLocalDpi xmlns:a14="http://schemas.microsoft.com/office/drawing/2010/main" val="0"/>
              </a:ext>
            </a:extLst>
          </a:blip>
          <a:srcRect t="12338" b="69518"/>
          <a:stretch/>
        </p:blipFill>
        <p:spPr bwMode="auto">
          <a:xfrm>
            <a:off x="1314450" y="2114551"/>
            <a:ext cx="4663679" cy="1428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
          <p:cNvPicPr>
            <a:picLocks noChangeAspect="1"/>
          </p:cNvPicPr>
          <p:nvPr/>
        </p:nvPicPr>
        <p:blipFill rotWithShape="1">
          <a:blip r:embed="rId3" cstate="print">
            <a:extLst>
              <a:ext uri="{28A0092B-C50C-407E-A947-70E740481C1C}">
                <a14:useLocalDpi xmlns:a14="http://schemas.microsoft.com/office/drawing/2010/main" val="0"/>
              </a:ext>
            </a:extLst>
          </a:blip>
          <a:srcRect t="33266" b="49316"/>
          <a:stretch/>
        </p:blipFill>
        <p:spPr bwMode="auto">
          <a:xfrm>
            <a:off x="1767499" y="2686050"/>
            <a:ext cx="4663679"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
          <p:cNvPicPr>
            <a:picLocks noChangeAspect="1"/>
          </p:cNvPicPr>
          <p:nvPr/>
        </p:nvPicPr>
        <p:blipFill rotWithShape="1">
          <a:blip r:embed="rId2" cstate="print">
            <a:extLst>
              <a:ext uri="{28A0092B-C50C-407E-A947-70E740481C1C}">
                <a14:useLocalDpi xmlns:a14="http://schemas.microsoft.com/office/drawing/2010/main" val="0"/>
              </a:ext>
            </a:extLst>
          </a:blip>
          <a:srcRect t="55881" b="25975"/>
          <a:stretch/>
        </p:blipFill>
        <p:spPr bwMode="auto">
          <a:xfrm>
            <a:off x="2457450" y="3411390"/>
            <a:ext cx="4663679" cy="1428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
          <p:cNvPicPr>
            <a:picLocks noGrp="1" noChangeAspect="1"/>
          </p:cNvPicPr>
          <p:nvPr>
            <p:ph idx="1"/>
          </p:nvPr>
        </p:nvPicPr>
        <p:blipFill rotWithShape="1">
          <a:blip r:embed="rId4" cstate="print">
            <a:extLst>
              <a:ext uri="{28A0092B-C50C-407E-A947-70E740481C1C}">
                <a14:useLocalDpi xmlns:a14="http://schemas.microsoft.com/office/drawing/2010/main" val="0"/>
              </a:ext>
            </a:extLst>
          </a:blip>
          <a:srcRect t="76714" b="2739"/>
          <a:stretch/>
        </p:blipFill>
        <p:spPr bwMode="auto">
          <a:xfrm>
            <a:off x="3255640" y="4193880"/>
            <a:ext cx="4345310" cy="1507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3991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5786" y="5324353"/>
            <a:ext cx="1297575" cy="1276880"/>
          </a:xfrm>
          <a:prstGeom prst="rect">
            <a:avLst/>
          </a:prstGeom>
        </p:spPr>
      </p:pic>
      <p:grpSp>
        <p:nvGrpSpPr>
          <p:cNvPr id="10" name="Group 9"/>
          <p:cNvGrpSpPr/>
          <p:nvPr/>
        </p:nvGrpSpPr>
        <p:grpSpPr>
          <a:xfrm>
            <a:off x="175688" y="1314179"/>
            <a:ext cx="5407136" cy="3651765"/>
            <a:chOff x="3436694" y="1270506"/>
            <a:chExt cx="5736405" cy="3665376"/>
          </a:xfrm>
        </p:grpSpPr>
        <p:pic>
          <p:nvPicPr>
            <p:cNvPr id="5" name="Picture 4"/>
            <p:cNvPicPr>
              <a:picLocks noChangeAspect="1"/>
            </p:cNvPicPr>
            <p:nvPr/>
          </p:nvPicPr>
          <p:blipFill>
            <a:blip r:embed="rId4"/>
            <a:stretch>
              <a:fillRect/>
            </a:stretch>
          </p:blipFill>
          <p:spPr>
            <a:xfrm>
              <a:off x="3868207" y="1270506"/>
              <a:ext cx="4834299" cy="3287063"/>
            </a:xfrm>
            <a:prstGeom prst="rect">
              <a:avLst/>
            </a:prstGeom>
          </p:spPr>
        </p:pic>
        <p:sp>
          <p:nvSpPr>
            <p:cNvPr id="6" name="TextBox 5"/>
            <p:cNvSpPr txBox="1"/>
            <p:nvPr/>
          </p:nvSpPr>
          <p:spPr>
            <a:xfrm rot="16200000">
              <a:off x="3105958" y="2970826"/>
              <a:ext cx="1004315" cy="342844"/>
            </a:xfrm>
            <a:prstGeom prst="rect">
              <a:avLst/>
            </a:prstGeom>
            <a:noFill/>
          </p:spPr>
          <p:txBody>
            <a:bodyPr wrap="square" rtlCol="0">
              <a:spAutoFit/>
            </a:bodyPr>
            <a:lstStyle/>
            <a:p>
              <a:r>
                <a:rPr lang="en-US" sz="1500" dirty="0">
                  <a:latin typeface="Adobe Caslon Pro" panose="0205050205050A020403" pitchFamily="18" charset="0"/>
                </a:rPr>
                <a:t>Petabytes</a:t>
              </a:r>
            </a:p>
          </p:txBody>
        </p:sp>
        <p:sp>
          <p:nvSpPr>
            <p:cNvPr id="7" name="TextBox 6"/>
            <p:cNvSpPr txBox="1"/>
            <p:nvPr/>
          </p:nvSpPr>
          <p:spPr>
            <a:xfrm>
              <a:off x="3664457" y="4611512"/>
              <a:ext cx="5508642" cy="324370"/>
            </a:xfrm>
            <a:prstGeom prst="rect">
              <a:avLst/>
            </a:prstGeom>
            <a:noFill/>
          </p:spPr>
          <p:txBody>
            <a:bodyPr wrap="none" rtlCol="0">
              <a:spAutoFit/>
            </a:bodyPr>
            <a:lstStyle/>
            <a:p>
              <a:r>
                <a:rPr lang="en-US" sz="1500" dirty="0">
                  <a:latin typeface="Adobe Caslon Pro" panose="0205050205050A020403" pitchFamily="18" charset="0"/>
                </a:rPr>
                <a:t>2005</a:t>
              </a:r>
              <a:r>
                <a:rPr lang="en-US" sz="1500" dirty="0"/>
                <a:t>					</a:t>
              </a:r>
              <a:r>
                <a:rPr lang="en-US" sz="1500" dirty="0">
                  <a:latin typeface="Adobe Caslon Pro" panose="0205050205050A020403" pitchFamily="18" charset="0"/>
                </a:rPr>
                <a:t>2010</a:t>
              </a:r>
            </a:p>
          </p:txBody>
        </p:sp>
      </p:grpSp>
      <p:sp>
        <p:nvSpPr>
          <p:cNvPr id="8" name="TextBox 7"/>
          <p:cNvSpPr txBox="1"/>
          <p:nvPr/>
        </p:nvSpPr>
        <p:spPr>
          <a:xfrm>
            <a:off x="1962565" y="4696521"/>
            <a:ext cx="2393578" cy="323165"/>
          </a:xfrm>
          <a:prstGeom prst="rect">
            <a:avLst/>
          </a:prstGeom>
          <a:noFill/>
        </p:spPr>
        <p:txBody>
          <a:bodyPr wrap="square" rtlCol="0">
            <a:spAutoFit/>
          </a:bodyPr>
          <a:lstStyle/>
          <a:p>
            <a:r>
              <a:rPr lang="en-US" sz="1500" dirty="0">
                <a:latin typeface="Adobe Caslon Pro" panose="0205050205050A020403" pitchFamily="18" charset="0"/>
              </a:rPr>
              <a:t>(</a:t>
            </a:r>
            <a:r>
              <a:rPr lang="en-US" sz="1500" dirty="0" err="1">
                <a:latin typeface="Adobe Caslon Pro" panose="0205050205050A020403" pitchFamily="18" charset="0"/>
              </a:rPr>
              <a:t>Gantz</a:t>
            </a:r>
            <a:r>
              <a:rPr lang="en-US" sz="1500" dirty="0">
                <a:latin typeface="Adobe Caslon Pro" panose="0205050205050A020403" pitchFamily="18" charset="0"/>
              </a:rPr>
              <a:t> et al. 2007)</a:t>
            </a:r>
          </a:p>
        </p:txBody>
      </p:sp>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69811" y="5401861"/>
            <a:ext cx="1738484" cy="1121865"/>
          </a:xfrm>
          <a:prstGeom prst="rect">
            <a:avLst/>
          </a:prstGeom>
        </p:spPr>
      </p:pic>
      <p:sp>
        <p:nvSpPr>
          <p:cNvPr id="12" name="TextBox 11"/>
          <p:cNvSpPr txBox="1"/>
          <p:nvPr/>
        </p:nvSpPr>
        <p:spPr>
          <a:xfrm>
            <a:off x="6049043" y="1453867"/>
            <a:ext cx="2654362" cy="3831818"/>
          </a:xfrm>
          <a:prstGeom prst="rect">
            <a:avLst/>
          </a:prstGeom>
          <a:noFill/>
        </p:spPr>
        <p:txBody>
          <a:bodyPr wrap="square" rtlCol="0">
            <a:spAutoFit/>
          </a:bodyPr>
          <a:lstStyle/>
          <a:p>
            <a:pPr>
              <a:spcAft>
                <a:spcPts val="900"/>
              </a:spcAft>
            </a:pPr>
            <a:r>
              <a:rPr lang="en-US" sz="1600" dirty="0">
                <a:latin typeface="Adobe Caslon Pro" panose="0205050205050A020403" pitchFamily="18" charset="0"/>
              </a:rPr>
              <a:t>“ 80 – 90% of gov’t produced data has a spatial component.”</a:t>
            </a:r>
          </a:p>
          <a:p>
            <a:pPr marL="557213" lvl="1" indent="-214313">
              <a:buFontTx/>
              <a:buChar char="-"/>
            </a:pPr>
            <a:r>
              <a:rPr lang="en-US" sz="1400" dirty="0">
                <a:latin typeface="Adobe Caslon Pro" panose="0205050205050A020403" pitchFamily="18" charset="0"/>
              </a:rPr>
              <a:t>National Geospatial Advisory Committee 2008</a:t>
            </a:r>
          </a:p>
          <a:p>
            <a:endParaRPr lang="en-US" sz="1600" dirty="0">
              <a:latin typeface="Adobe Caslon Pro" panose="0205050205050A020403" pitchFamily="18" charset="0"/>
            </a:endParaRPr>
          </a:p>
          <a:p>
            <a:pPr>
              <a:spcAft>
                <a:spcPts val="900"/>
              </a:spcAft>
            </a:pPr>
            <a:r>
              <a:rPr lang="en-US" sz="1600" dirty="0">
                <a:latin typeface="Adobe Caslon Pro" panose="0205050205050A020403" pitchFamily="18" charset="0"/>
              </a:rPr>
              <a:t>“ 70 – 80% of information managed by businesses is connected to a specific geographic location.”</a:t>
            </a:r>
          </a:p>
          <a:p>
            <a:pPr marL="557213" lvl="1" indent="-214313">
              <a:buFontTx/>
              <a:buChar char="-"/>
            </a:pPr>
            <a:r>
              <a:rPr lang="en-US" sz="1400" dirty="0">
                <a:latin typeface="Adobe Caslon Pro" panose="0205050205050A020403" pitchFamily="18" charset="0"/>
              </a:rPr>
              <a:t>Geographic Information and Technology Association 2006, from Byrd 2012</a:t>
            </a:r>
          </a:p>
          <a:p>
            <a:endParaRPr lang="en-US" sz="1600" dirty="0">
              <a:latin typeface="Adobe Caslon Pro" panose="0205050205050A020403" pitchFamily="18" charset="0"/>
            </a:endParaRPr>
          </a:p>
        </p:txBody>
      </p:sp>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1798" y="6281571"/>
            <a:ext cx="1227411" cy="429442"/>
          </a:xfrm>
          <a:prstGeom prst="rect">
            <a:avLst/>
          </a:prstGeom>
        </p:spPr>
      </p:pic>
      <p:sp>
        <p:nvSpPr>
          <p:cNvPr id="2" name="Title 1"/>
          <p:cNvSpPr>
            <a:spLocks noGrp="1"/>
          </p:cNvSpPr>
          <p:nvPr>
            <p:ph type="title"/>
          </p:nvPr>
        </p:nvSpPr>
        <p:spPr>
          <a:xfrm>
            <a:off x="1531072" y="273710"/>
            <a:ext cx="6415962" cy="994172"/>
          </a:xfrm>
        </p:spPr>
        <p:txBody>
          <a:bodyPr>
            <a:normAutofit fontScale="90000"/>
          </a:bodyPr>
          <a:lstStyle/>
          <a:p>
            <a:r>
              <a:rPr lang="en-US" dirty="0">
                <a:latin typeface="Adobe Caslon Pro" panose="0205050205050A020403" pitchFamily="18" charset="0"/>
              </a:rPr>
              <a:t>T</a:t>
            </a:r>
            <a:r>
              <a:rPr lang="en-US" dirty="0" smtClean="0">
                <a:latin typeface="Adobe Caslon Pro" panose="0205050205050A020403" pitchFamily="18" charset="0"/>
              </a:rPr>
              <a:t>he Data (geospatial?) Revolution</a:t>
            </a:r>
            <a:br>
              <a:rPr lang="en-US" dirty="0" smtClean="0">
                <a:latin typeface="Adobe Caslon Pro" panose="0205050205050A020403" pitchFamily="18" charset="0"/>
              </a:rPr>
            </a:br>
            <a:r>
              <a:rPr lang="en-US" dirty="0" smtClean="0">
                <a:latin typeface="Adobe Caslon Pro" panose="0205050205050A020403" pitchFamily="18" charset="0"/>
              </a:rPr>
              <a:t>(reintroduce history of the project and lose the “why we need it” parts on background)</a:t>
            </a:r>
            <a:endParaRPr lang="en-US" dirty="0">
              <a:latin typeface="Adobe Caslon Pro" panose="0205050205050A020403" pitchFamily="18" charset="0"/>
            </a:endParaRPr>
          </a:p>
        </p:txBody>
      </p:sp>
    </p:spTree>
    <p:extLst>
      <p:ext uri="{BB962C8B-B14F-4D97-AF65-F5344CB8AC3E}">
        <p14:creationId xmlns:p14="http://schemas.microsoft.com/office/powerpoint/2010/main" val="30731353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59461" y="1983922"/>
            <a:ext cx="6927806" cy="4000871"/>
          </a:xfrm>
          <a:prstGeom prst="rect">
            <a:avLst/>
          </a:prstGeom>
        </p:spPr>
      </p:pic>
      <p:sp>
        <p:nvSpPr>
          <p:cNvPr id="2" name="Title 1"/>
          <p:cNvSpPr>
            <a:spLocks noGrp="1"/>
          </p:cNvSpPr>
          <p:nvPr>
            <p:ph type="title"/>
          </p:nvPr>
        </p:nvSpPr>
        <p:spPr>
          <a:xfrm>
            <a:off x="775503" y="407576"/>
            <a:ext cx="3463990" cy="994172"/>
          </a:xfrm>
        </p:spPr>
        <p:txBody>
          <a:bodyPr>
            <a:normAutofit fontScale="90000"/>
          </a:bodyPr>
          <a:lstStyle/>
          <a:p>
            <a:r>
              <a:rPr lang="en-US" dirty="0" smtClean="0">
                <a:latin typeface="Adobe Caslon Pro" panose="0205050205050A020403" pitchFamily="18" charset="0"/>
              </a:rPr>
              <a:t>The Holy Grail –Consolidated Search</a:t>
            </a:r>
            <a:endParaRPr lang="en-US" dirty="0">
              <a:latin typeface="Adobe Caslon Pro" panose="0205050205050A020403" pitchFamily="18" charset="0"/>
            </a:endParaRPr>
          </a:p>
        </p:txBody>
      </p:sp>
      <p:grpSp>
        <p:nvGrpSpPr>
          <p:cNvPr id="11" name="Group 10"/>
          <p:cNvGrpSpPr/>
          <p:nvPr/>
        </p:nvGrpSpPr>
        <p:grpSpPr>
          <a:xfrm>
            <a:off x="3167725" y="1273770"/>
            <a:ext cx="5270973" cy="5064437"/>
            <a:chOff x="3167725" y="1273770"/>
            <a:chExt cx="5270973" cy="5064437"/>
          </a:xfrm>
        </p:grpSpPr>
        <p:pic>
          <p:nvPicPr>
            <p:cNvPr id="7" name="Picture 6"/>
            <p:cNvPicPr>
              <a:picLocks noChangeAspect="1"/>
            </p:cNvPicPr>
            <p:nvPr/>
          </p:nvPicPr>
          <p:blipFill>
            <a:blip r:embed="rId4"/>
            <a:stretch>
              <a:fillRect/>
            </a:stretch>
          </p:blipFill>
          <p:spPr>
            <a:xfrm>
              <a:off x="4239493" y="1273770"/>
              <a:ext cx="3127439" cy="2577585"/>
            </a:xfrm>
            <a:prstGeom prst="rect">
              <a:avLst/>
            </a:prstGeom>
          </p:spPr>
        </p:pic>
        <p:pic>
          <p:nvPicPr>
            <p:cNvPr id="8" name="Picture 7"/>
            <p:cNvPicPr>
              <a:picLocks noChangeAspect="1"/>
            </p:cNvPicPr>
            <p:nvPr/>
          </p:nvPicPr>
          <p:blipFill>
            <a:blip r:embed="rId5"/>
            <a:stretch>
              <a:fillRect/>
            </a:stretch>
          </p:blipFill>
          <p:spPr>
            <a:xfrm>
              <a:off x="3167725" y="3984357"/>
              <a:ext cx="5270973" cy="2353850"/>
            </a:xfrm>
            <a:prstGeom prst="rect">
              <a:avLst/>
            </a:prstGeom>
          </p:spPr>
        </p:pic>
      </p:grpSp>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1798" y="6281571"/>
            <a:ext cx="1227411" cy="429442"/>
          </a:xfrm>
          <a:prstGeom prst="rect">
            <a:avLst/>
          </a:prstGeom>
        </p:spPr>
      </p:pic>
    </p:spTree>
    <p:extLst>
      <p:ext uri="{BB962C8B-B14F-4D97-AF65-F5344CB8AC3E}">
        <p14:creationId xmlns:p14="http://schemas.microsoft.com/office/powerpoint/2010/main" val="484327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Bent Arrow 22"/>
          <p:cNvSpPr/>
          <p:nvPr/>
        </p:nvSpPr>
        <p:spPr>
          <a:xfrm flipV="1">
            <a:off x="5837325" y="4206113"/>
            <a:ext cx="914400" cy="1018497"/>
          </a:xfrm>
          <a:prstGeom prst="bent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chemeClr val="tx1"/>
              </a:solidFill>
            </a:endParaRPr>
          </a:p>
        </p:txBody>
      </p:sp>
      <p:sp>
        <p:nvSpPr>
          <p:cNvPr id="24" name="Title 1"/>
          <p:cNvSpPr>
            <a:spLocks noGrp="1"/>
          </p:cNvSpPr>
          <p:nvPr>
            <p:ph type="title"/>
          </p:nvPr>
        </p:nvSpPr>
        <p:spPr>
          <a:xfrm>
            <a:off x="2111447" y="1012447"/>
            <a:ext cx="6415962" cy="994172"/>
          </a:xfrm>
        </p:spPr>
        <p:txBody>
          <a:bodyPr>
            <a:normAutofit/>
          </a:bodyPr>
          <a:lstStyle/>
          <a:p>
            <a:r>
              <a:rPr lang="en-US" dirty="0" smtClean="0">
                <a:latin typeface="Adobe Caslon Pro" panose="0205050205050A020403" pitchFamily="18" charset="0"/>
              </a:rPr>
              <a:t>Geospatial data in libraries</a:t>
            </a:r>
            <a:endParaRPr lang="en-US" dirty="0">
              <a:latin typeface="Adobe Caslon Pro" panose="0205050205050A020403" pitchFamily="18" charset="0"/>
            </a:endParaRPr>
          </a:p>
        </p:txBody>
      </p:sp>
      <p:sp>
        <p:nvSpPr>
          <p:cNvPr id="25" name="Content Placeholder 2"/>
          <p:cNvSpPr txBox="1">
            <a:spLocks/>
          </p:cNvSpPr>
          <p:nvPr/>
        </p:nvSpPr>
        <p:spPr>
          <a:xfrm>
            <a:off x="1943100" y="2149476"/>
            <a:ext cx="5715716" cy="36576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 indent="0">
              <a:buNone/>
            </a:pPr>
            <a:endParaRPr lang="en-US" sz="2100" dirty="0"/>
          </a:p>
        </p:txBody>
      </p:sp>
      <p:grpSp>
        <p:nvGrpSpPr>
          <p:cNvPr id="26" name="Group 25"/>
          <p:cNvGrpSpPr/>
          <p:nvPr/>
        </p:nvGrpSpPr>
        <p:grpSpPr>
          <a:xfrm>
            <a:off x="2553400" y="2380298"/>
            <a:ext cx="4062871" cy="2514600"/>
            <a:chOff x="0" y="1371600"/>
            <a:chExt cx="7403454" cy="4648200"/>
          </a:xfrm>
        </p:grpSpPr>
        <p:pic>
          <p:nvPicPr>
            <p:cNvPr id="27" name="Content Placeholder 3"/>
            <p:cNvPicPr>
              <a:picLocks noChangeAspect="1"/>
            </p:cNvPicPr>
            <p:nvPr/>
          </p:nvPicPr>
          <p:blipFill rotWithShape="1">
            <a:blip r:embed="rId2" cstate="print">
              <a:extLst>
                <a:ext uri="{28A0092B-C50C-407E-A947-70E740481C1C}">
                  <a14:useLocalDpi xmlns:a14="http://schemas.microsoft.com/office/drawing/2010/main" val="0"/>
                </a:ext>
              </a:extLst>
            </a:blip>
            <a:srcRect l="7142" t="23809" r="4762" b="3175"/>
            <a:stretch/>
          </p:blipFill>
          <p:spPr>
            <a:xfrm rot="5400000">
              <a:off x="-168966" y="2512917"/>
              <a:ext cx="3309731" cy="2057400"/>
            </a:xfrm>
            <a:prstGeom prst="rect">
              <a:avLst/>
            </a:prstGeom>
          </p:spPr>
        </p:pic>
        <p:sp>
          <p:nvSpPr>
            <p:cNvPr id="28" name="TextBox 27"/>
            <p:cNvSpPr txBox="1"/>
            <p:nvPr/>
          </p:nvSpPr>
          <p:spPr>
            <a:xfrm>
              <a:off x="982396" y="5214068"/>
              <a:ext cx="1301260" cy="631502"/>
            </a:xfrm>
            <a:prstGeom prst="rect">
              <a:avLst/>
            </a:prstGeom>
            <a:noFill/>
          </p:spPr>
          <p:txBody>
            <a:bodyPr wrap="none" rtlCol="0">
              <a:spAutoFit/>
            </a:bodyPr>
            <a:lstStyle/>
            <a:p>
              <a:pPr>
                <a:lnSpc>
                  <a:spcPct val="90000"/>
                </a:lnSpc>
              </a:pPr>
              <a:r>
                <a:rPr lang="en-US" b="1" dirty="0"/>
                <a:t>Maps</a:t>
              </a:r>
            </a:p>
          </p:txBody>
        </p:sp>
        <p:pic>
          <p:nvPicPr>
            <p:cNvPr id="29" name="Picture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95600" y="1676400"/>
              <a:ext cx="2590800" cy="1943100"/>
            </a:xfrm>
            <a:prstGeom prst="rect">
              <a:avLst/>
            </a:prstGeom>
          </p:spPr>
        </p:pic>
        <p:sp>
          <p:nvSpPr>
            <p:cNvPr id="30" name="TextBox 29"/>
            <p:cNvSpPr txBox="1"/>
            <p:nvPr/>
          </p:nvSpPr>
          <p:spPr>
            <a:xfrm>
              <a:off x="3177741" y="3619500"/>
              <a:ext cx="2518160" cy="631502"/>
            </a:xfrm>
            <a:prstGeom prst="rect">
              <a:avLst/>
            </a:prstGeom>
            <a:noFill/>
          </p:spPr>
          <p:txBody>
            <a:bodyPr wrap="none" rtlCol="0">
              <a:spAutoFit/>
            </a:bodyPr>
            <a:lstStyle/>
            <a:p>
              <a:pPr>
                <a:lnSpc>
                  <a:spcPct val="90000"/>
                </a:lnSpc>
              </a:pPr>
              <a:r>
                <a:rPr lang="en-US" b="1" dirty="0"/>
                <a:t>Digital Maps</a:t>
              </a:r>
            </a:p>
          </p:txBody>
        </p:sp>
        <p:grpSp>
          <p:nvGrpSpPr>
            <p:cNvPr id="31" name="Group 30"/>
            <p:cNvGrpSpPr/>
            <p:nvPr/>
          </p:nvGrpSpPr>
          <p:grpSpPr>
            <a:xfrm>
              <a:off x="0" y="1371600"/>
              <a:ext cx="7403454" cy="4648200"/>
              <a:chOff x="0" y="1371600"/>
              <a:chExt cx="7403454" cy="4648200"/>
            </a:xfrm>
          </p:grpSpPr>
          <p:sp>
            <p:nvSpPr>
              <p:cNvPr id="32" name="Cloud 31"/>
              <p:cNvSpPr/>
              <p:nvPr/>
            </p:nvSpPr>
            <p:spPr>
              <a:xfrm>
                <a:off x="0" y="1371600"/>
                <a:ext cx="6248400" cy="4648200"/>
              </a:xfrm>
              <a:prstGeom prst="cloud">
                <a:avLst/>
              </a:prstGeom>
              <a:solidFill>
                <a:schemeClr val="accent1">
                  <a:lumMod val="60000"/>
                  <a:lumOff val="40000"/>
                  <a:alpha val="50000"/>
                </a:schemeClr>
              </a:solidFill>
              <a:ln w="76200">
                <a:noFill/>
              </a:ln>
              <a:effectLst/>
              <a:scene3d>
                <a:camera prst="orthographicFront">
                  <a:rot lat="0" lon="0" rev="0"/>
                </a:camera>
                <a:lightRig rig="contrasting" dir="t">
                  <a:rot lat="0" lon="0" rev="7800000"/>
                </a:lightRig>
              </a:scene3d>
              <a:sp3d>
                <a:bevelT w="139700" h="139700"/>
              </a:sp3d>
            </p:spPr>
            <p:style>
              <a:lnRef idx="2">
                <a:schemeClr val="dk1">
                  <a:shade val="50000"/>
                </a:schemeClr>
              </a:lnRef>
              <a:fillRef idx="1">
                <a:schemeClr val="dk1"/>
              </a:fillRef>
              <a:effectRef idx="0">
                <a:schemeClr val="dk1"/>
              </a:effectRef>
              <a:fontRef idx="minor">
                <a:schemeClr val="lt1"/>
              </a:fontRef>
            </p:style>
            <p:txBody>
              <a:bodyPr rtlCol="0" anchor="ctr"/>
              <a:lstStyle/>
              <a:p>
                <a:pPr algn="r"/>
                <a:endParaRPr lang="en-US" dirty="0"/>
              </a:p>
            </p:txBody>
          </p:sp>
          <p:sp>
            <p:nvSpPr>
              <p:cNvPr id="33" name="TextBox 32"/>
              <p:cNvSpPr txBox="1"/>
              <p:nvPr/>
            </p:nvSpPr>
            <p:spPr>
              <a:xfrm>
                <a:off x="2572954" y="4168733"/>
                <a:ext cx="4830500" cy="708306"/>
              </a:xfrm>
              <a:prstGeom prst="rect">
                <a:avLst/>
              </a:prstGeom>
              <a:noFill/>
            </p:spPr>
            <p:txBody>
              <a:bodyPr wrap="square" rtlCol="0">
                <a:spAutoFit/>
              </a:bodyPr>
              <a:lstStyle/>
              <a:p>
                <a:pPr>
                  <a:lnSpc>
                    <a:spcPct val="90000"/>
                  </a:lnSpc>
                </a:pPr>
                <a:r>
                  <a:rPr lang="en-US" sz="2100" b="1" dirty="0">
                    <a:solidFill>
                      <a:schemeClr val="accent4">
                        <a:lumMod val="75000"/>
                      </a:schemeClr>
                    </a:solidFill>
                  </a:rPr>
                  <a:t>Geospatial Data</a:t>
                </a:r>
              </a:p>
            </p:txBody>
          </p:sp>
        </p:grpSp>
      </p:grpSp>
      <p:sp>
        <p:nvSpPr>
          <p:cNvPr id="35" name="TextBox 34"/>
          <p:cNvSpPr txBox="1"/>
          <p:nvPr/>
        </p:nvSpPr>
        <p:spPr>
          <a:xfrm>
            <a:off x="6725350" y="3070782"/>
            <a:ext cx="2150653" cy="341632"/>
          </a:xfrm>
          <a:prstGeom prst="rect">
            <a:avLst/>
          </a:prstGeom>
          <a:noFill/>
        </p:spPr>
        <p:txBody>
          <a:bodyPr wrap="none" rtlCol="0">
            <a:spAutoFit/>
          </a:bodyPr>
          <a:lstStyle/>
          <a:p>
            <a:pPr>
              <a:lnSpc>
                <a:spcPct val="90000"/>
              </a:lnSpc>
            </a:pPr>
            <a:r>
              <a:rPr lang="en-US" b="1" dirty="0">
                <a:latin typeface="Adobe Caslon Pro" panose="0205050205050A020403" pitchFamily="18" charset="0"/>
              </a:rPr>
              <a:t>Public Domain Data</a:t>
            </a:r>
          </a:p>
        </p:txBody>
      </p:sp>
      <p:sp>
        <p:nvSpPr>
          <p:cNvPr id="36" name="Bent Arrow 35"/>
          <p:cNvSpPr/>
          <p:nvPr/>
        </p:nvSpPr>
        <p:spPr>
          <a:xfrm>
            <a:off x="5810949" y="3070782"/>
            <a:ext cx="914400" cy="822719"/>
          </a:xfrm>
          <a:prstGeom prst="bent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chemeClr val="tx1"/>
              </a:solidFill>
            </a:endParaRPr>
          </a:p>
        </p:txBody>
      </p:sp>
      <p:sp>
        <p:nvSpPr>
          <p:cNvPr id="37" name="Bent Arrow 36"/>
          <p:cNvSpPr/>
          <p:nvPr/>
        </p:nvSpPr>
        <p:spPr>
          <a:xfrm>
            <a:off x="5810949" y="3520731"/>
            <a:ext cx="945174" cy="440123"/>
          </a:xfrm>
          <a:prstGeom prst="bentArrow">
            <a:avLst>
              <a:gd name="adj1" fmla="val 46030"/>
              <a:gd name="adj2" fmla="val 45262"/>
              <a:gd name="adj3" fmla="val 46662"/>
              <a:gd name="adj4" fmla="val 43750"/>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chemeClr val="tx1"/>
              </a:solidFill>
            </a:endParaRPr>
          </a:p>
        </p:txBody>
      </p:sp>
      <p:sp>
        <p:nvSpPr>
          <p:cNvPr id="38" name="TextBox 37"/>
          <p:cNvSpPr txBox="1"/>
          <p:nvPr/>
        </p:nvSpPr>
        <p:spPr>
          <a:xfrm>
            <a:off x="6725350" y="3601247"/>
            <a:ext cx="1771254" cy="341632"/>
          </a:xfrm>
          <a:prstGeom prst="rect">
            <a:avLst/>
          </a:prstGeom>
          <a:noFill/>
        </p:spPr>
        <p:txBody>
          <a:bodyPr wrap="none" rtlCol="0">
            <a:spAutoFit/>
          </a:bodyPr>
          <a:lstStyle/>
          <a:p>
            <a:pPr>
              <a:lnSpc>
                <a:spcPct val="90000"/>
              </a:lnSpc>
            </a:pPr>
            <a:r>
              <a:rPr lang="en-US" b="1" dirty="0">
                <a:latin typeface="Adobe Caslon Pro" panose="0205050205050A020403" pitchFamily="18" charset="0"/>
              </a:rPr>
              <a:t>Proprietary Data</a:t>
            </a:r>
          </a:p>
        </p:txBody>
      </p:sp>
      <p:sp>
        <p:nvSpPr>
          <p:cNvPr id="39" name="Bent Arrow 38"/>
          <p:cNvSpPr/>
          <p:nvPr/>
        </p:nvSpPr>
        <p:spPr>
          <a:xfrm flipV="1">
            <a:off x="5837325" y="4190728"/>
            <a:ext cx="945174" cy="475571"/>
          </a:xfrm>
          <a:prstGeom prst="bentArrow">
            <a:avLst>
              <a:gd name="adj1" fmla="val 46030"/>
              <a:gd name="adj2" fmla="val 45262"/>
              <a:gd name="adj3" fmla="val 46662"/>
              <a:gd name="adj4" fmla="val 43750"/>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chemeClr val="tx1"/>
              </a:solidFill>
            </a:endParaRPr>
          </a:p>
        </p:txBody>
      </p:sp>
      <p:sp>
        <p:nvSpPr>
          <p:cNvPr id="40" name="TextBox 39"/>
          <p:cNvSpPr txBox="1"/>
          <p:nvPr/>
        </p:nvSpPr>
        <p:spPr>
          <a:xfrm>
            <a:off x="6772171" y="4302774"/>
            <a:ext cx="1547411" cy="341632"/>
          </a:xfrm>
          <a:prstGeom prst="rect">
            <a:avLst/>
          </a:prstGeom>
          <a:noFill/>
        </p:spPr>
        <p:txBody>
          <a:bodyPr wrap="none" rtlCol="0">
            <a:spAutoFit/>
          </a:bodyPr>
          <a:lstStyle/>
          <a:p>
            <a:pPr>
              <a:lnSpc>
                <a:spcPct val="90000"/>
              </a:lnSpc>
            </a:pPr>
            <a:r>
              <a:rPr lang="en-US" b="1" dirty="0">
                <a:latin typeface="Adobe Caslon Pro" panose="0205050205050A020403" pitchFamily="18" charset="0"/>
              </a:rPr>
              <a:t>Research Data</a:t>
            </a:r>
          </a:p>
        </p:txBody>
      </p:sp>
      <p:sp>
        <p:nvSpPr>
          <p:cNvPr id="41" name="TextBox 40"/>
          <p:cNvSpPr txBox="1"/>
          <p:nvPr/>
        </p:nvSpPr>
        <p:spPr>
          <a:xfrm>
            <a:off x="6751725" y="4864561"/>
            <a:ext cx="1570366" cy="341632"/>
          </a:xfrm>
          <a:prstGeom prst="rect">
            <a:avLst/>
          </a:prstGeom>
          <a:noFill/>
        </p:spPr>
        <p:txBody>
          <a:bodyPr wrap="none" rtlCol="0">
            <a:spAutoFit/>
          </a:bodyPr>
          <a:lstStyle/>
          <a:p>
            <a:pPr>
              <a:lnSpc>
                <a:spcPct val="90000"/>
              </a:lnSpc>
            </a:pPr>
            <a:r>
              <a:rPr lang="en-US" b="1" dirty="0">
                <a:latin typeface="Adobe Caslon Pro" panose="0205050205050A020403" pitchFamily="18" charset="0"/>
              </a:rPr>
              <a:t>Scanned Maps</a:t>
            </a:r>
          </a:p>
        </p:txBody>
      </p:sp>
      <p:sp>
        <p:nvSpPr>
          <p:cNvPr id="42" name="TextBox 41"/>
          <p:cNvSpPr txBox="1"/>
          <p:nvPr/>
        </p:nvSpPr>
        <p:spPr>
          <a:xfrm>
            <a:off x="2815683" y="5626391"/>
            <a:ext cx="2710229" cy="300082"/>
          </a:xfrm>
          <a:prstGeom prst="rect">
            <a:avLst/>
          </a:prstGeom>
          <a:noFill/>
        </p:spPr>
        <p:txBody>
          <a:bodyPr wrap="none" rtlCol="0">
            <a:spAutoFit/>
          </a:bodyPr>
          <a:lstStyle/>
          <a:p>
            <a:r>
              <a:rPr lang="en-US" sz="1350" dirty="0">
                <a:latin typeface="Adobe Caslon Pro" panose="0205050205050A020403" pitchFamily="18" charset="0"/>
              </a:rPr>
              <a:t>(Adapted from N. Kong, CNI 2016)</a:t>
            </a:r>
          </a:p>
        </p:txBody>
      </p:sp>
    </p:spTree>
    <p:extLst>
      <p:ext uri="{BB962C8B-B14F-4D97-AF65-F5344CB8AC3E}">
        <p14:creationId xmlns:p14="http://schemas.microsoft.com/office/powerpoint/2010/main" val="39139861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p:cNvPicPr>
            <a:picLocks noChangeAspect="1"/>
          </p:cNvPicPr>
          <p:nvPr/>
        </p:nvPicPr>
        <p:blipFill>
          <a:blip r:embed="rId2" cstate="print">
            <a:extLst>
              <a:ext uri="{28A0092B-C50C-407E-A947-70E740481C1C}">
                <a14:useLocalDpi xmlns:a14="http://schemas.microsoft.com/office/drawing/2010/main" val="0"/>
              </a:ext>
            </a:extLst>
          </a:blip>
          <a:srcRect t="26262" r="3030" b="13132"/>
          <a:stretch>
            <a:fillRect/>
          </a:stretch>
        </p:blipFill>
        <p:spPr bwMode="auto">
          <a:xfrm>
            <a:off x="2708060" y="227748"/>
            <a:ext cx="5461553" cy="2559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rot="16200000">
            <a:off x="2146329" y="2206123"/>
            <a:ext cx="793807" cy="369332"/>
          </a:xfrm>
          <a:prstGeom prst="rect">
            <a:avLst/>
          </a:prstGeom>
          <a:noFill/>
        </p:spPr>
        <p:txBody>
          <a:bodyPr wrap="none" rtlCol="0">
            <a:spAutoFit/>
          </a:bodyPr>
          <a:lstStyle/>
          <a:p>
            <a:r>
              <a:rPr lang="en-US" dirty="0" smtClean="0">
                <a:latin typeface="Adobe Caslon Pro" panose="0205050205050A020403" pitchFamily="18" charset="0"/>
              </a:rPr>
              <a:t>(2015)</a:t>
            </a:r>
            <a:endParaRPr lang="en-US" dirty="0">
              <a:latin typeface="Adobe Caslon Pro" panose="0205050205050A020403" pitchFamily="18" charset="0"/>
            </a:endParaRPr>
          </a:p>
        </p:txBody>
      </p:sp>
      <p:sp>
        <p:nvSpPr>
          <p:cNvPr id="3" name="TextBox 2"/>
          <p:cNvSpPr txBox="1"/>
          <p:nvPr/>
        </p:nvSpPr>
        <p:spPr>
          <a:xfrm>
            <a:off x="2636751" y="3013364"/>
            <a:ext cx="6132833" cy="3539430"/>
          </a:xfrm>
          <a:prstGeom prst="rect">
            <a:avLst/>
          </a:prstGeom>
          <a:noFill/>
        </p:spPr>
        <p:txBody>
          <a:bodyPr wrap="none" rtlCol="0">
            <a:spAutoFit/>
          </a:bodyPr>
          <a:lstStyle/>
          <a:p>
            <a:endParaRPr lang="en-US" sz="1400" dirty="0" smtClean="0">
              <a:latin typeface="Adobe Caslon Pro" panose="0205050205050A020403" pitchFamily="18" charset="0"/>
            </a:endParaRPr>
          </a:p>
          <a:p>
            <a:r>
              <a:rPr lang="en-US" sz="1400" dirty="0" smtClean="0">
                <a:latin typeface="Adobe Caslon Pro" panose="0205050205050A020403" pitchFamily="18" charset="0"/>
              </a:rPr>
              <a:t>James </a:t>
            </a:r>
            <a:r>
              <a:rPr lang="en-US" sz="1400" dirty="0">
                <a:latin typeface="Adobe Caslon Pro" panose="0205050205050A020403" pitchFamily="18" charset="0"/>
              </a:rPr>
              <a:t>Whitacre, University of Illinois at Urbana ­­Champaign</a:t>
            </a:r>
          </a:p>
          <a:p>
            <a:r>
              <a:rPr lang="en-US" sz="1400" dirty="0">
                <a:latin typeface="Adobe Caslon Pro" panose="0205050205050A020403" pitchFamily="18" charset="0"/>
              </a:rPr>
              <a:t>Sam Brown and Taylor Hixson, University of Chicago</a:t>
            </a:r>
          </a:p>
          <a:p>
            <a:r>
              <a:rPr lang="en-US" sz="1400" dirty="0">
                <a:latin typeface="Adobe Caslon Pro" panose="0205050205050A020403" pitchFamily="18" charset="0"/>
              </a:rPr>
              <a:t>Jennifer </a:t>
            </a:r>
            <a:r>
              <a:rPr lang="en-US" sz="1400" dirty="0" err="1">
                <a:latin typeface="Adobe Caslon Pro" panose="0205050205050A020403" pitchFamily="18" charset="0"/>
              </a:rPr>
              <a:t>Liss</a:t>
            </a:r>
            <a:r>
              <a:rPr lang="en-US" sz="1400" dirty="0">
                <a:latin typeface="Adobe Caslon Pro" panose="0205050205050A020403" pitchFamily="18" charset="0"/>
              </a:rPr>
              <a:t> and Theresa Quill, University of Indiana</a:t>
            </a:r>
          </a:p>
          <a:p>
            <a:r>
              <a:rPr lang="en-US" sz="1400" dirty="0">
                <a:latin typeface="Adobe Caslon Pro" panose="0205050205050A020403" pitchFamily="18" charset="0"/>
              </a:rPr>
              <a:t/>
            </a:r>
            <a:br>
              <a:rPr lang="en-US" sz="1400" dirty="0">
                <a:latin typeface="Adobe Caslon Pro" panose="0205050205050A020403" pitchFamily="18" charset="0"/>
              </a:rPr>
            </a:br>
            <a:r>
              <a:rPr lang="en-US" sz="1400" dirty="0">
                <a:latin typeface="Adobe Caslon Pro" panose="0205050205050A020403" pitchFamily="18" charset="0"/>
              </a:rPr>
              <a:t>Cathy Hodge &amp; Rob Shepard, University of Iowa</a:t>
            </a:r>
            <a:br>
              <a:rPr lang="en-US" sz="1400" dirty="0">
                <a:latin typeface="Adobe Caslon Pro" panose="0205050205050A020403" pitchFamily="18" charset="0"/>
              </a:rPr>
            </a:br>
            <a:r>
              <a:rPr lang="en-US" sz="1400" dirty="0">
                <a:latin typeface="Adobe Caslon Pro" panose="0205050205050A020403" pitchFamily="18" charset="0"/>
              </a:rPr>
              <a:t>Kelley O'Neal &amp; Bria Parker, University of Maryland</a:t>
            </a:r>
          </a:p>
          <a:p>
            <a:r>
              <a:rPr lang="en-US" sz="1400" dirty="0">
                <a:latin typeface="Adobe Caslon Pro" panose="0205050205050A020403" pitchFamily="18" charset="0"/>
              </a:rPr>
              <a:t>Nicole </a:t>
            </a:r>
            <a:r>
              <a:rPr lang="en-US" sz="1400" dirty="0" err="1">
                <a:latin typeface="Adobe Caslon Pro" panose="0205050205050A020403" pitchFamily="18" charset="0"/>
              </a:rPr>
              <a:t>Schlotz</a:t>
            </a:r>
            <a:r>
              <a:rPr lang="en-US" sz="1400" dirty="0">
                <a:latin typeface="Adobe Caslon Pro" panose="0205050205050A020403" pitchFamily="18" charset="0"/>
              </a:rPr>
              <a:t>, University of Michigan</a:t>
            </a:r>
          </a:p>
          <a:p>
            <a:r>
              <a:rPr lang="en-US" sz="1400" dirty="0">
                <a:latin typeface="Adobe Caslon Pro" panose="0205050205050A020403" pitchFamily="18" charset="0"/>
              </a:rPr>
              <a:t/>
            </a:r>
            <a:br>
              <a:rPr lang="en-US" sz="1400" dirty="0">
                <a:latin typeface="Adobe Caslon Pro" panose="0205050205050A020403" pitchFamily="18" charset="0"/>
              </a:rPr>
            </a:br>
            <a:r>
              <a:rPr lang="en-US" sz="1400" dirty="0">
                <a:latin typeface="Adobe Caslon Pro" panose="0205050205050A020403" pitchFamily="18" charset="0"/>
              </a:rPr>
              <a:t>Kathleen </a:t>
            </a:r>
            <a:r>
              <a:rPr lang="en-US" sz="1400" dirty="0" err="1">
                <a:latin typeface="Adobe Caslon Pro" panose="0205050205050A020403" pitchFamily="18" charset="0"/>
              </a:rPr>
              <a:t>Weessies</a:t>
            </a:r>
            <a:r>
              <a:rPr lang="en-US" sz="1400" dirty="0">
                <a:latin typeface="Adobe Caslon Pro" panose="0205050205050A020403" pitchFamily="18" charset="0"/>
              </a:rPr>
              <a:t> &amp; Amanda </a:t>
            </a:r>
            <a:r>
              <a:rPr lang="en-US" sz="1400" dirty="0" err="1">
                <a:latin typeface="Adobe Caslon Pro" panose="0205050205050A020403" pitchFamily="18" charset="0"/>
              </a:rPr>
              <a:t>Tickner</a:t>
            </a:r>
            <a:r>
              <a:rPr lang="en-US" sz="1400" dirty="0">
                <a:latin typeface="Adobe Caslon Pro" panose="0205050205050A020403" pitchFamily="18" charset="0"/>
              </a:rPr>
              <a:t>, Michigan State University</a:t>
            </a:r>
            <a:br>
              <a:rPr lang="en-US" sz="1400" dirty="0">
                <a:latin typeface="Adobe Caslon Pro" panose="0205050205050A020403" pitchFamily="18" charset="0"/>
              </a:rPr>
            </a:br>
            <a:r>
              <a:rPr lang="en-US" sz="1400" dirty="0">
                <a:latin typeface="Adobe Caslon Pro" panose="0205050205050A020403" pitchFamily="18" charset="0"/>
              </a:rPr>
              <a:t>Ryan </a:t>
            </a:r>
            <a:r>
              <a:rPr lang="en-US" sz="1400" dirty="0" err="1">
                <a:latin typeface="Adobe Caslon Pro" panose="0205050205050A020403" pitchFamily="18" charset="0"/>
              </a:rPr>
              <a:t>Mattke</a:t>
            </a:r>
            <a:r>
              <a:rPr lang="en-US" sz="1400" dirty="0">
                <a:latin typeface="Adobe Caslon Pro" panose="0205050205050A020403" pitchFamily="18" charset="0"/>
              </a:rPr>
              <a:t>, Karen </a:t>
            </a:r>
            <a:r>
              <a:rPr lang="en-US" sz="1400" dirty="0" err="1">
                <a:latin typeface="Adobe Caslon Pro" panose="0205050205050A020403" pitchFamily="18" charset="0"/>
              </a:rPr>
              <a:t>Majewicz</a:t>
            </a:r>
            <a:r>
              <a:rPr lang="en-US" sz="1400" dirty="0">
                <a:latin typeface="Adobe Caslon Pro" panose="0205050205050A020403" pitchFamily="18" charset="0"/>
              </a:rPr>
              <a:t> &amp; Melinda </a:t>
            </a:r>
            <a:r>
              <a:rPr lang="en-US" sz="1400" dirty="0" err="1">
                <a:latin typeface="Adobe Caslon Pro" panose="0205050205050A020403" pitchFamily="18" charset="0"/>
              </a:rPr>
              <a:t>Kernik</a:t>
            </a:r>
            <a:r>
              <a:rPr lang="en-US" sz="1400" dirty="0">
                <a:latin typeface="Adobe Caslon Pro" panose="0205050205050A020403" pitchFamily="18" charset="0"/>
              </a:rPr>
              <a:t>, University of Minnesota</a:t>
            </a:r>
          </a:p>
          <a:p>
            <a:r>
              <a:rPr lang="en-US" sz="1400" dirty="0">
                <a:latin typeface="Adobe Caslon Pro" panose="0205050205050A020403" pitchFamily="18" charset="0"/>
              </a:rPr>
              <a:t>Danny Dotson and Josh </a:t>
            </a:r>
            <a:r>
              <a:rPr lang="en-US" sz="1400" dirty="0" err="1">
                <a:latin typeface="Adobe Caslon Pro" panose="0205050205050A020403" pitchFamily="18" charset="0"/>
              </a:rPr>
              <a:t>Sadvari</a:t>
            </a:r>
            <a:r>
              <a:rPr lang="en-US" sz="1400" dirty="0">
                <a:latin typeface="Adobe Caslon Pro" panose="0205050205050A020403" pitchFamily="18" charset="0"/>
              </a:rPr>
              <a:t>, Ohio State University </a:t>
            </a:r>
          </a:p>
          <a:p>
            <a:r>
              <a:rPr lang="en-US" sz="1400" dirty="0">
                <a:latin typeface="Adobe Caslon Pro" panose="0205050205050A020403" pitchFamily="18" charset="0"/>
              </a:rPr>
              <a:t> </a:t>
            </a:r>
          </a:p>
          <a:p>
            <a:r>
              <a:rPr lang="en-US" sz="1400" dirty="0">
                <a:latin typeface="Adobe Caslon Pro" panose="0205050205050A020403" pitchFamily="18" charset="0"/>
              </a:rPr>
              <a:t>Linda Ballinger, Nathan </a:t>
            </a:r>
            <a:r>
              <a:rPr lang="en-US" sz="1400" dirty="0" err="1">
                <a:latin typeface="Adobe Caslon Pro" panose="0205050205050A020403" pitchFamily="18" charset="0"/>
              </a:rPr>
              <a:t>Piekielek</a:t>
            </a:r>
            <a:r>
              <a:rPr lang="en-US" sz="1400" dirty="0">
                <a:latin typeface="Adobe Caslon Pro" panose="0205050205050A020403" pitchFamily="18" charset="0"/>
              </a:rPr>
              <a:t>, &amp; Paige Andrew, Pennsylvania State University</a:t>
            </a:r>
            <a:br>
              <a:rPr lang="en-US" sz="1400" dirty="0">
                <a:latin typeface="Adobe Caslon Pro" panose="0205050205050A020403" pitchFamily="18" charset="0"/>
              </a:rPr>
            </a:br>
            <a:r>
              <a:rPr lang="en-US" sz="1400" dirty="0">
                <a:latin typeface="Adobe Caslon Pro" panose="0205050205050A020403" pitchFamily="18" charset="0"/>
              </a:rPr>
              <a:t>Nicole Kong and Shirley Li, Purdue University</a:t>
            </a:r>
            <a:br>
              <a:rPr lang="en-US" sz="1400" dirty="0">
                <a:latin typeface="Adobe Caslon Pro" panose="0205050205050A020403" pitchFamily="18" charset="0"/>
              </a:rPr>
            </a:br>
            <a:r>
              <a:rPr lang="en-US" sz="1400" dirty="0">
                <a:latin typeface="Adobe Caslon Pro" panose="0205050205050A020403" pitchFamily="18" charset="0"/>
              </a:rPr>
              <a:t>Jaime Martindale &amp; AJ Wortley, University of Wisconsin­­ </a:t>
            </a:r>
            <a:r>
              <a:rPr lang="en-US" sz="1400" dirty="0" smtClean="0">
                <a:latin typeface="Adobe Caslon Pro" panose="0205050205050A020403" pitchFamily="18" charset="0"/>
              </a:rPr>
              <a:t>Madison</a:t>
            </a:r>
            <a:endParaRPr lang="en-US" sz="1400" dirty="0">
              <a:latin typeface="Adobe Caslon Pro" panose="0205050205050A020403" pitchFamily="18" charset="0"/>
            </a:endParaRPr>
          </a:p>
        </p:txBody>
      </p:sp>
      <p:sp>
        <p:nvSpPr>
          <p:cNvPr id="6" name="TextBox 5"/>
          <p:cNvSpPr txBox="1"/>
          <p:nvPr/>
        </p:nvSpPr>
        <p:spPr>
          <a:xfrm>
            <a:off x="550718" y="793556"/>
            <a:ext cx="1209947" cy="1200329"/>
          </a:xfrm>
          <a:prstGeom prst="rect">
            <a:avLst/>
          </a:prstGeom>
          <a:noFill/>
        </p:spPr>
        <p:txBody>
          <a:bodyPr wrap="none" rtlCol="0">
            <a:spAutoFit/>
          </a:bodyPr>
          <a:lstStyle/>
          <a:p>
            <a:r>
              <a:rPr lang="en-US" sz="3600" dirty="0" smtClean="0">
                <a:latin typeface="Adobe Caslon Pro" panose="0205050205050A020403" pitchFamily="18" charset="0"/>
              </a:rPr>
              <a:t>Task </a:t>
            </a:r>
          </a:p>
          <a:p>
            <a:r>
              <a:rPr lang="en-US" sz="3600" dirty="0" smtClean="0">
                <a:latin typeface="Adobe Caslon Pro" panose="0205050205050A020403" pitchFamily="18" charset="0"/>
              </a:rPr>
              <a:t>Force</a:t>
            </a:r>
            <a:endParaRPr lang="en-US" sz="3600" dirty="0">
              <a:latin typeface="Adobe Caslon Pro" panose="0205050205050A020403" pitchFamily="18" charset="0"/>
            </a:endParaRPr>
          </a:p>
        </p:txBody>
      </p:sp>
    </p:spTree>
    <p:extLst>
      <p:ext uri="{BB962C8B-B14F-4D97-AF65-F5344CB8AC3E}">
        <p14:creationId xmlns:p14="http://schemas.microsoft.com/office/powerpoint/2010/main" val="42211481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dobe Caslon Pro" panose="0205050205050A020403" pitchFamily="18" charset="0"/>
              </a:rPr>
              <a:t>Resources</a:t>
            </a:r>
            <a:endParaRPr lang="en-US" dirty="0">
              <a:latin typeface="Adobe Caslon Pro" panose="0205050205050A020403" pitchFamily="18" charset="0"/>
            </a:endParaRPr>
          </a:p>
        </p:txBody>
      </p:sp>
      <p:sp>
        <p:nvSpPr>
          <p:cNvPr id="3" name="Text Placeholder 2"/>
          <p:cNvSpPr>
            <a:spLocks noGrp="1"/>
          </p:cNvSpPr>
          <p:nvPr>
            <p:ph type="body" sz="quarter" idx="10"/>
          </p:nvPr>
        </p:nvSpPr>
        <p:spPr>
          <a:xfrm>
            <a:off x="2094309" y="2374106"/>
            <a:ext cx="6232198" cy="2972017"/>
          </a:xfrm>
        </p:spPr>
        <p:txBody>
          <a:bodyPr/>
          <a:lstStyle/>
          <a:p>
            <a:r>
              <a:rPr lang="en-US" dirty="0" smtClean="0">
                <a:latin typeface="Adobe Caslon Pro" panose="0205050205050A020403" pitchFamily="18" charset="0"/>
              </a:rPr>
              <a:t>Project Coordination/Administration, U. Minnesota</a:t>
            </a:r>
          </a:p>
          <a:p>
            <a:r>
              <a:rPr lang="en-US" dirty="0" smtClean="0">
                <a:latin typeface="Adobe Caslon Pro" panose="0205050205050A020403" pitchFamily="18" charset="0"/>
              </a:rPr>
              <a:t>1.0 FTE Metadata Coordinator, U. Minnesota</a:t>
            </a:r>
          </a:p>
          <a:p>
            <a:r>
              <a:rPr lang="en-US" dirty="0" smtClean="0">
                <a:latin typeface="Adobe Caslon Pro" panose="0205050205050A020403" pitchFamily="18" charset="0"/>
              </a:rPr>
              <a:t>0.25 FTE Spatial Data Analyst, </a:t>
            </a:r>
            <a:r>
              <a:rPr lang="en-US" dirty="0">
                <a:latin typeface="Adobe Caslon Pro" panose="0205050205050A020403" pitchFamily="18" charset="0"/>
              </a:rPr>
              <a:t>U. Minnesota</a:t>
            </a:r>
          </a:p>
          <a:p>
            <a:endParaRPr lang="en-US" dirty="0" smtClean="0">
              <a:latin typeface="Adobe Caslon Pro" panose="0205050205050A020403" pitchFamily="18" charset="0"/>
            </a:endParaRPr>
          </a:p>
          <a:p>
            <a:endParaRPr lang="en-US" dirty="0">
              <a:latin typeface="Adobe Caslon Pro" panose="0205050205050A020403" pitchFamily="18" charset="0"/>
            </a:endParaRPr>
          </a:p>
          <a:p>
            <a:r>
              <a:rPr lang="en-US" dirty="0" smtClean="0">
                <a:latin typeface="Adobe Caslon Pro" panose="0205050205050A020403" pitchFamily="18" charset="0"/>
              </a:rPr>
              <a:t>Apache </a:t>
            </a:r>
            <a:r>
              <a:rPr lang="en-US" dirty="0" err="1" smtClean="0">
                <a:latin typeface="Adobe Caslon Pro" panose="0205050205050A020403" pitchFamily="18" charset="0"/>
              </a:rPr>
              <a:t>Solr</a:t>
            </a:r>
            <a:r>
              <a:rPr lang="en-US" dirty="0" smtClean="0">
                <a:latin typeface="Adobe Caslon Pro" panose="0205050205050A020403" pitchFamily="18" charset="0"/>
              </a:rPr>
              <a:t> Server and support, U. Minnesota</a:t>
            </a:r>
            <a:endParaRPr lang="en-US" dirty="0">
              <a:latin typeface="Adobe Caslon Pro" panose="0205050205050A020403" pitchFamily="18" charset="0"/>
            </a:endParaRPr>
          </a:p>
        </p:txBody>
      </p:sp>
    </p:spTree>
    <p:extLst>
      <p:ext uri="{BB962C8B-B14F-4D97-AF65-F5344CB8AC3E}">
        <p14:creationId xmlns:p14="http://schemas.microsoft.com/office/powerpoint/2010/main" val="21714684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07196" y="306498"/>
            <a:ext cx="6415962" cy="1325563"/>
          </a:xfrm>
        </p:spPr>
        <p:txBody>
          <a:bodyPr/>
          <a:lstStyle/>
          <a:p>
            <a:r>
              <a:rPr lang="en-US" dirty="0" smtClean="0">
                <a:latin typeface="Adobe Caslon Pro" panose="0205050205050A020403" pitchFamily="18" charset="0"/>
              </a:rPr>
              <a:t>Collection Development</a:t>
            </a:r>
            <a:endParaRPr lang="en-US" dirty="0">
              <a:latin typeface="Adobe Caslon Pro" panose="0205050205050A020403" pitchFamily="18" charset="0"/>
            </a:endParaRPr>
          </a:p>
        </p:txBody>
      </p:sp>
      <p:pic>
        <p:nvPicPr>
          <p:cNvPr id="4" name="Shape 110"/>
          <p:cNvPicPr preferRelativeResize="0">
            <a:picLocks noChangeAspect="1"/>
          </p:cNvPicPr>
          <p:nvPr/>
        </p:nvPicPr>
        <p:blipFill rotWithShape="1">
          <a:blip r:embed="rId3">
            <a:duotone>
              <a:prstClr val="black"/>
              <a:schemeClr val="accent1">
                <a:tint val="45000"/>
                <a:satMod val="400000"/>
              </a:schemeClr>
            </a:duotone>
          </a:blip>
          <a:srcRect l="4277" t="20456" r="9280" b="9182"/>
          <a:stretch/>
        </p:blipFill>
        <p:spPr>
          <a:xfrm>
            <a:off x="594261" y="1747777"/>
            <a:ext cx="8038680" cy="4614223"/>
          </a:xfrm>
          <a:prstGeom prst="rect">
            <a:avLst/>
          </a:prstGeom>
          <a:noFill/>
          <a:ln>
            <a:noFill/>
          </a:ln>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1798" y="6281571"/>
            <a:ext cx="1227411" cy="429442"/>
          </a:xfrm>
          <a:prstGeom prst="rect">
            <a:avLst/>
          </a:prstGeom>
        </p:spPr>
      </p:pic>
    </p:spTree>
    <p:extLst>
      <p:ext uri="{BB962C8B-B14F-4D97-AF65-F5344CB8AC3E}">
        <p14:creationId xmlns:p14="http://schemas.microsoft.com/office/powerpoint/2010/main" val="26750353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7196" y="306498"/>
            <a:ext cx="7478268" cy="1325563"/>
          </a:xfrm>
        </p:spPr>
        <p:txBody>
          <a:bodyPr/>
          <a:lstStyle/>
          <a:p>
            <a:r>
              <a:rPr lang="en-US" dirty="0" smtClean="0">
                <a:latin typeface="Adobe Caslon Pro" panose="0205050205050A020403" pitchFamily="18" charset="0"/>
              </a:rPr>
              <a:t>Geographic Concentration</a:t>
            </a:r>
            <a:endParaRPr lang="en-US" dirty="0">
              <a:latin typeface="Adobe Caslon Pro" panose="0205050205050A020403" pitchFamily="18"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798" y="6281571"/>
            <a:ext cx="1227411" cy="429442"/>
          </a:xfrm>
          <a:prstGeom prst="rect">
            <a:avLst/>
          </a:prstGeom>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71743" y="1284212"/>
            <a:ext cx="6955171" cy="5212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255836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NBP_template.potx" id="{44C05A3A-48BF-4FBF-8541-0E24CC5B9C2D}" vid="{70E65B95-36CC-4B5E-B8F9-18EDE540A8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NBP_template</Template>
  <TotalTime>5142</TotalTime>
  <Words>1229</Words>
  <Application>Microsoft Office PowerPoint</Application>
  <PresentationFormat>On-screen Show (4:3)</PresentationFormat>
  <Paragraphs>192</Paragraphs>
  <Slides>25</Slides>
  <Notes>20</Notes>
  <HiddenSlides>1</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BTAA Geoportal: an update on collections, metadata and interface design</vt:lpstr>
      <vt:lpstr>Outline</vt:lpstr>
      <vt:lpstr>The Data (geospatial?) Revolution (reintroduce history of the project and lose the “why we need it” parts on background)</vt:lpstr>
      <vt:lpstr>The Holy Grail –Consolidated Search</vt:lpstr>
      <vt:lpstr>Geospatial data in libraries</vt:lpstr>
      <vt:lpstr>PowerPoint Presentation</vt:lpstr>
      <vt:lpstr>Resources</vt:lpstr>
      <vt:lpstr>Collection Development</vt:lpstr>
      <vt:lpstr>Geographic Concentration</vt:lpstr>
      <vt:lpstr>Collections at a Glance: 7,532 Records  </vt:lpstr>
      <vt:lpstr>Collections at a Glance: Categories</vt:lpstr>
      <vt:lpstr>Collection Development Updates</vt:lpstr>
      <vt:lpstr>Metadata overview</vt:lpstr>
      <vt:lpstr>Current metadata workflow</vt:lpstr>
      <vt:lpstr>Metadata updates</vt:lpstr>
      <vt:lpstr>Metadata updates – notable changes</vt:lpstr>
      <vt:lpstr>Interface (Re)Design</vt:lpstr>
      <vt:lpstr>Heuristic Evaluation</vt:lpstr>
      <vt:lpstr>Heuristic Evaluation: tools and methods</vt:lpstr>
      <vt:lpstr>Usability Testing</vt:lpstr>
      <vt:lpstr>Evaluation &amp; Usability Testing – primary recommendations </vt:lpstr>
      <vt:lpstr>Future Work</vt:lpstr>
      <vt:lpstr>The Geoportal (live demo)</vt:lpstr>
      <vt:lpstr>References cited</vt:lpstr>
      <vt:lpstr>Collaborative  metadata workflow</vt:lpstr>
    </vt:vector>
  </TitlesOfParts>
  <Company>Penn State 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NATHAN BRIAN PIEKIELEK</dc:creator>
  <cp:lastModifiedBy>Kelley O'Neal</cp:lastModifiedBy>
  <cp:revision>272</cp:revision>
  <dcterms:created xsi:type="dcterms:W3CDTF">2016-04-11T15:02:55Z</dcterms:created>
  <dcterms:modified xsi:type="dcterms:W3CDTF">2017-10-09T17:12:48Z</dcterms:modified>
</cp:coreProperties>
</file>